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9"/>
  </p:notesMasterIdLst>
  <p:sldIdLst>
    <p:sldId id="256" r:id="rId2"/>
    <p:sldId id="258" r:id="rId3"/>
    <p:sldId id="322" r:id="rId4"/>
    <p:sldId id="273" r:id="rId5"/>
    <p:sldId id="331" r:id="rId6"/>
    <p:sldId id="465" r:id="rId7"/>
    <p:sldId id="467" r:id="rId8"/>
    <p:sldId id="468" r:id="rId9"/>
    <p:sldId id="475" r:id="rId10"/>
    <p:sldId id="476" r:id="rId11"/>
    <p:sldId id="477" r:id="rId12"/>
    <p:sldId id="326" r:id="rId13"/>
    <p:sldId id="337" r:id="rId14"/>
    <p:sldId id="479" r:id="rId15"/>
    <p:sldId id="480" r:id="rId16"/>
    <p:sldId id="481" r:id="rId17"/>
    <p:sldId id="338" r:id="rId18"/>
    <p:sldId id="327" r:id="rId19"/>
    <p:sldId id="344" r:id="rId20"/>
    <p:sldId id="482" r:id="rId21"/>
    <p:sldId id="328" r:id="rId22"/>
    <p:sldId id="349" r:id="rId23"/>
    <p:sldId id="483" r:id="rId24"/>
    <p:sldId id="351" r:id="rId25"/>
    <p:sldId id="325" r:id="rId26"/>
    <p:sldId id="324" r:id="rId27"/>
    <p:sldId id="32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>
        <p:scale>
          <a:sx n="75" d="100"/>
          <a:sy n="75" d="100"/>
        </p:scale>
        <p:origin x="426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marL="446088" indent="-446088" algn="just"/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9.1 Классификация и характеристика ассортимента металлической </a:t>
          </a:r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галантереи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pPr algn="just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pPr algn="just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5C5EA-CD30-4B6B-8187-1D0C6300874E}">
      <dgm:prSet/>
      <dgm:spPr/>
      <dgm:t>
        <a:bodyPr/>
        <a:lstStyle/>
        <a:p>
          <a:pPr marL="533400" indent="-533400" algn="just"/>
          <a:r>
            <a:rPr lang="ru-RU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9.2 Классификация и характеристика ассортимента галантереи из пластмасс и поделочных </a:t>
          </a:r>
          <a:r>
            <a:rPr lang="ru-RU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материалов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0F388-61DB-41E7-B92B-F9C4DF922402}" type="parTrans" cxnId="{716DF783-AA96-41EF-8FB5-1E338609BB8D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A84754-E6C0-4DEB-B232-D8E44C79BD56}" type="sibTrans" cxnId="{716DF783-AA96-41EF-8FB5-1E338609BB8D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BF425-04B6-4B55-83B7-D7AD89C951E6}">
      <dgm:prSet/>
      <dgm:spPr/>
      <dgm:t>
        <a:bodyPr/>
        <a:lstStyle/>
        <a:p>
          <a:pPr marL="533400" indent="-533400" algn="just"/>
          <a:r>
            <a:rPr lang="ru-RU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9.3 Классификация и характеристика ассортимента </a:t>
          </a:r>
          <a:r>
            <a:rPr lang="ru-RU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зеркал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A4FF6E-83A0-4D3F-A960-B84D94FE79B0}" type="parTrans" cxnId="{C89B66A7-1A86-48B4-ACCD-07733020E26A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956656-2D0C-41BD-982F-97F6984EA886}" type="sibTrans" cxnId="{C89B66A7-1A86-48B4-ACCD-07733020E26A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AAD0EA-8FAD-45DA-B602-1EC0B52C9772}">
      <dgm:prSet/>
      <dgm:spPr/>
      <dgm:t>
        <a:bodyPr/>
        <a:lstStyle/>
        <a:p>
          <a:pPr marL="631825" indent="-631825" algn="just"/>
          <a:r>
            <a:rPr lang="ru-RU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9.4 Классификация и характеристика ассортимента щеточных </a:t>
          </a:r>
          <a:r>
            <a:rPr lang="ru-RU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изделий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7E6B7A-D702-4BC0-A410-0606F1AAC615}" type="parTrans" cxnId="{17D7FAA7-F9D3-43DD-AE0C-BF11690E8C6E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B67CA-D409-4997-9A07-893B2A1C8FAE}" type="sibTrans" cxnId="{17D7FAA7-F9D3-43DD-AE0C-BF11690E8C6E}">
      <dgm:prSet/>
      <dgm:spPr/>
      <dgm:t>
        <a:bodyPr/>
        <a:lstStyle/>
        <a:p>
          <a:pPr algn="just"/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4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4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4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A1366B58-C539-4375-A0C0-75AD0C747585}" type="pres">
      <dgm:prSet presAssocID="{7615C5EA-CD30-4B6B-8187-1D0C6300874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1F45B-F715-4414-8B41-A80BDE7224F9}" type="pres">
      <dgm:prSet presAssocID="{7615C5EA-CD30-4B6B-8187-1D0C6300874E}" presName="accent_2" presStyleCnt="0"/>
      <dgm:spPr/>
    </dgm:pt>
    <dgm:pt modelId="{B9C45EFB-88A6-48E7-9FC7-EF8915F03E58}" type="pres">
      <dgm:prSet presAssocID="{7615C5EA-CD30-4B6B-8187-1D0C6300874E}" presName="accentRepeatNode" presStyleLbl="solidFgAcc1" presStyleIdx="1" presStyleCnt="4"/>
      <dgm:spPr/>
    </dgm:pt>
    <dgm:pt modelId="{D6207472-A647-4181-8876-155BA70DF8E1}" type="pres">
      <dgm:prSet presAssocID="{2A3BF425-04B6-4B55-83B7-D7AD89C951E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4D5ACB-F968-41BC-9AF9-8711D099371E}" type="pres">
      <dgm:prSet presAssocID="{2A3BF425-04B6-4B55-83B7-D7AD89C951E6}" presName="accent_3" presStyleCnt="0"/>
      <dgm:spPr/>
    </dgm:pt>
    <dgm:pt modelId="{10A22564-CB14-4124-A103-3FD97FF19716}" type="pres">
      <dgm:prSet presAssocID="{2A3BF425-04B6-4B55-83B7-D7AD89C951E6}" presName="accentRepeatNode" presStyleLbl="solidFgAcc1" presStyleIdx="2" presStyleCnt="4"/>
      <dgm:spPr/>
    </dgm:pt>
    <dgm:pt modelId="{87CE88A7-AC91-4A25-8C67-FC7890992DBB}" type="pres">
      <dgm:prSet presAssocID="{F9AAD0EA-8FAD-45DA-B602-1EC0B52C977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D26AB-4199-4C2F-8D97-7EBCC21C66AA}" type="pres">
      <dgm:prSet presAssocID="{F9AAD0EA-8FAD-45DA-B602-1EC0B52C9772}" presName="accent_4" presStyleCnt="0"/>
      <dgm:spPr/>
    </dgm:pt>
    <dgm:pt modelId="{290374EE-C9BB-437E-8472-F668BFD1425C}" type="pres">
      <dgm:prSet presAssocID="{F9AAD0EA-8FAD-45DA-B602-1EC0B52C9772}" presName="accentRepeatNode" presStyleLbl="solidFgAcc1" presStyleIdx="3" presStyleCnt="4"/>
      <dgm:spPr/>
    </dgm:pt>
  </dgm:ptLst>
  <dgm:cxnLst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B375029D-C6C1-42D0-AFF4-A22FA1570DD3}" type="presOf" srcId="{F9AAD0EA-8FAD-45DA-B602-1EC0B52C9772}" destId="{87CE88A7-AC91-4A25-8C67-FC7890992DBB}" srcOrd="0" destOrd="0" presId="urn:microsoft.com/office/officeart/2008/layout/VerticalCurvedList"/>
    <dgm:cxn modelId="{689B8379-025D-4247-85F7-4E7441321D8D}" type="presOf" srcId="{2A3BF425-04B6-4B55-83B7-D7AD89C951E6}" destId="{D6207472-A647-4181-8876-155BA70DF8E1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C89B66A7-1A86-48B4-ACCD-07733020E26A}" srcId="{CF845803-1717-4F48-B710-F7F1B43013F3}" destId="{2A3BF425-04B6-4B55-83B7-D7AD89C951E6}" srcOrd="2" destOrd="0" parTransId="{CAA4FF6E-83A0-4D3F-A960-B84D94FE79B0}" sibTransId="{04956656-2D0C-41BD-982F-97F6984EA886}"/>
    <dgm:cxn modelId="{716DF783-AA96-41EF-8FB5-1E338609BB8D}" srcId="{CF845803-1717-4F48-B710-F7F1B43013F3}" destId="{7615C5EA-CD30-4B6B-8187-1D0C6300874E}" srcOrd="1" destOrd="0" parTransId="{5880F388-61DB-41E7-B92B-F9C4DF922402}" sibTransId="{DDA84754-E6C0-4DEB-B232-D8E44C79BD56}"/>
    <dgm:cxn modelId="{CDFFC157-DCDA-49B4-98CF-E836A9654D21}" type="presOf" srcId="{7615C5EA-CD30-4B6B-8187-1D0C6300874E}" destId="{A1366B58-C539-4375-A0C0-75AD0C747585}" srcOrd="0" destOrd="0" presId="urn:microsoft.com/office/officeart/2008/layout/VerticalCurvedList"/>
    <dgm:cxn modelId="{17D7FAA7-F9D3-43DD-AE0C-BF11690E8C6E}" srcId="{CF845803-1717-4F48-B710-F7F1B43013F3}" destId="{F9AAD0EA-8FAD-45DA-B602-1EC0B52C9772}" srcOrd="3" destOrd="0" parTransId="{247E6B7A-D702-4BC0-A410-0606F1AAC615}" sibTransId="{291B67CA-D409-4997-9A07-893B2A1C8FAE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AC215064-B984-47D2-A28F-D62D4AAB773B}" type="presParOf" srcId="{962C2BD0-517B-4E9C-A037-D4A0806612C4}" destId="{A1366B58-C539-4375-A0C0-75AD0C747585}" srcOrd="3" destOrd="0" presId="urn:microsoft.com/office/officeart/2008/layout/VerticalCurvedList"/>
    <dgm:cxn modelId="{60EC878D-7ED9-4442-8B78-DEC022B6E051}" type="presParOf" srcId="{962C2BD0-517B-4E9C-A037-D4A0806612C4}" destId="{CC11F45B-F715-4414-8B41-A80BDE7224F9}" srcOrd="4" destOrd="0" presId="urn:microsoft.com/office/officeart/2008/layout/VerticalCurvedList"/>
    <dgm:cxn modelId="{DDFE7935-4D58-4578-A307-DA8A0387746D}" type="presParOf" srcId="{CC11F45B-F715-4414-8B41-A80BDE7224F9}" destId="{B9C45EFB-88A6-48E7-9FC7-EF8915F03E58}" srcOrd="0" destOrd="0" presId="urn:microsoft.com/office/officeart/2008/layout/VerticalCurvedList"/>
    <dgm:cxn modelId="{88D32755-848B-41E2-B9E6-1EFEC9873D52}" type="presParOf" srcId="{962C2BD0-517B-4E9C-A037-D4A0806612C4}" destId="{D6207472-A647-4181-8876-155BA70DF8E1}" srcOrd="5" destOrd="0" presId="urn:microsoft.com/office/officeart/2008/layout/VerticalCurvedList"/>
    <dgm:cxn modelId="{7B3EA13E-6EAE-41A6-8BA7-9DB30C6DD851}" type="presParOf" srcId="{962C2BD0-517B-4E9C-A037-D4A0806612C4}" destId="{F44D5ACB-F968-41BC-9AF9-8711D099371E}" srcOrd="6" destOrd="0" presId="urn:microsoft.com/office/officeart/2008/layout/VerticalCurvedList"/>
    <dgm:cxn modelId="{6F06A989-E517-4B80-9882-8A668F1EBF80}" type="presParOf" srcId="{F44D5ACB-F968-41BC-9AF9-8711D099371E}" destId="{10A22564-CB14-4124-A103-3FD97FF19716}" srcOrd="0" destOrd="0" presId="urn:microsoft.com/office/officeart/2008/layout/VerticalCurvedList"/>
    <dgm:cxn modelId="{9E496C2A-5CE0-4CC9-BEED-860A69F5776C}" type="presParOf" srcId="{962C2BD0-517B-4E9C-A037-D4A0806612C4}" destId="{87CE88A7-AC91-4A25-8C67-FC7890992DBB}" srcOrd="7" destOrd="0" presId="urn:microsoft.com/office/officeart/2008/layout/VerticalCurvedList"/>
    <dgm:cxn modelId="{A85507BE-BA5C-4541-B2F6-10B0A72C606D}" type="presParOf" srcId="{962C2BD0-517B-4E9C-A037-D4A0806612C4}" destId="{B27D26AB-4199-4C2F-8D97-7EBCC21C66AA}" srcOrd="8" destOrd="0" presId="urn:microsoft.com/office/officeart/2008/layout/VerticalCurvedList"/>
    <dgm:cxn modelId="{1FFDB166-70E2-4F01-A845-C4F33675DE2A}" type="presParOf" srcId="{B27D26AB-4199-4C2F-8D97-7EBCC21C66AA}" destId="{290374EE-C9BB-437E-8472-F668BFD142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615399" y="410943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0960" rIns="60960" bIns="60960" numCol="1" spcCol="1270" anchor="ctr" anchorCtr="0">
          <a:noAutofit/>
        </a:bodyPr>
        <a:lstStyle/>
        <a:p>
          <a:pPr marL="446088" lvl="0" indent="-446088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9.1 Классификация и характеристика ассортимента металлической </a:t>
          </a: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галантереи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10943"/>
        <a:ext cx="10584921" cy="840391"/>
      </dsp:txXfrm>
    </dsp:sp>
    <dsp:sp modelId="{C7628E09-A5D0-43AC-834B-E8990AEC2BF8}">
      <dsp:nvSpPr>
        <dsp:cNvPr id="0" name=""/>
        <dsp:cNvSpPr/>
      </dsp:nvSpPr>
      <dsp:spPr>
        <a:xfrm>
          <a:off x="90155" y="314928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366B58-C539-4375-A0C0-75AD0C747585}">
      <dsp:nvSpPr>
        <dsp:cNvPr id="0" name=""/>
        <dsp:cNvSpPr/>
      </dsp:nvSpPr>
      <dsp:spPr>
        <a:xfrm>
          <a:off x="1097215" y="1680782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6040" rIns="66040" bIns="66040" numCol="1" spcCol="1270" anchor="ctr" anchorCtr="0">
          <a:noAutofit/>
        </a:bodyPr>
        <a:lstStyle/>
        <a:p>
          <a:pPr marL="533400" lvl="0" indent="-53340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9.2 Классификация и характеристика ассортимента галантереи из пластмасс и поделочных </a:t>
          </a: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материалов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1680782"/>
        <a:ext cx="10103105" cy="840391"/>
      </dsp:txXfrm>
    </dsp:sp>
    <dsp:sp modelId="{B9C45EFB-88A6-48E7-9FC7-EF8915F03E58}">
      <dsp:nvSpPr>
        <dsp:cNvPr id="0" name=""/>
        <dsp:cNvSpPr/>
      </dsp:nvSpPr>
      <dsp:spPr>
        <a:xfrm>
          <a:off x="571970" y="1575733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207472-A647-4181-8876-155BA70DF8E1}">
      <dsp:nvSpPr>
        <dsp:cNvPr id="0" name=""/>
        <dsp:cNvSpPr/>
      </dsp:nvSpPr>
      <dsp:spPr>
        <a:xfrm>
          <a:off x="1097215" y="2941588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6040" rIns="66040" bIns="66040" numCol="1" spcCol="1270" anchor="ctr" anchorCtr="0">
          <a:noAutofit/>
        </a:bodyPr>
        <a:lstStyle/>
        <a:p>
          <a:pPr marL="533400" lvl="0" indent="-53340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9.3 Классификация и характеристика ассортимента </a:t>
          </a: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зеркал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2941588"/>
        <a:ext cx="10103105" cy="840391"/>
      </dsp:txXfrm>
    </dsp:sp>
    <dsp:sp modelId="{10A22564-CB14-4124-A103-3FD97FF19716}">
      <dsp:nvSpPr>
        <dsp:cNvPr id="0" name=""/>
        <dsp:cNvSpPr/>
      </dsp:nvSpPr>
      <dsp:spPr>
        <a:xfrm>
          <a:off x="571970" y="2836539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CE88A7-AC91-4A25-8C67-FC7890992DBB}">
      <dsp:nvSpPr>
        <dsp:cNvPr id="0" name=""/>
        <dsp:cNvSpPr/>
      </dsp:nvSpPr>
      <dsp:spPr>
        <a:xfrm>
          <a:off x="615399" y="4202394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6040" rIns="66040" bIns="66040" numCol="1" spcCol="1270" anchor="ctr" anchorCtr="0">
          <a:noAutofit/>
        </a:bodyPr>
        <a:lstStyle/>
        <a:p>
          <a:pPr marL="631825" lvl="0" indent="-631825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9.4 Классификация и характеристика ассортимента щеточных </a:t>
          </a: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изделий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202394"/>
        <a:ext cx="10584921" cy="840391"/>
      </dsp:txXfrm>
    </dsp:sp>
    <dsp:sp modelId="{290374EE-C9BB-437E-8472-F668BFD1425C}">
      <dsp:nvSpPr>
        <dsp:cNvPr id="0" name=""/>
        <dsp:cNvSpPr/>
      </dsp:nvSpPr>
      <dsp:spPr>
        <a:xfrm>
          <a:off x="90155" y="4097345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4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38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61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6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28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78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3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00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5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193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0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2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1.pn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jpeg"/><Relationship Id="rId18" Type="http://schemas.openxmlformats.org/officeDocument/2006/relationships/image" Target="../media/image138.jpeg"/><Relationship Id="rId3" Type="http://schemas.openxmlformats.org/officeDocument/2006/relationships/image" Target="../media/image1.png"/><Relationship Id="rId7" Type="http://schemas.openxmlformats.org/officeDocument/2006/relationships/image" Target="../media/image127.jpeg"/><Relationship Id="rId12" Type="http://schemas.openxmlformats.org/officeDocument/2006/relationships/image" Target="../media/image132.jpe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6.jpeg"/><Relationship Id="rId20" Type="http://schemas.openxmlformats.org/officeDocument/2006/relationships/image" Target="../media/image1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5" Type="http://schemas.openxmlformats.org/officeDocument/2006/relationships/image" Target="../media/image135.jpeg"/><Relationship Id="rId10" Type="http://schemas.openxmlformats.org/officeDocument/2006/relationships/image" Target="../media/image130.jpeg"/><Relationship Id="rId19" Type="http://schemas.openxmlformats.org/officeDocument/2006/relationships/image" Target="../media/image139.jpe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Relationship Id="rId14" Type="http://schemas.openxmlformats.org/officeDocument/2006/relationships/image" Target="../media/image1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.pn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pn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33.jpeg"/><Relationship Id="rId3" Type="http://schemas.openxmlformats.org/officeDocument/2006/relationships/image" Target="../media/image1.pn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24" Type="http://schemas.openxmlformats.org/officeDocument/2006/relationships/image" Target="../media/image31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9. Галантерея из пластмасс и поделочных материалов, металлическая галантерея, зеркала и щетки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6850" y="-66655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Курительные принадлежности </a:t>
            </a:r>
          </a:p>
        </p:txBody>
      </p:sp>
      <p:pic>
        <p:nvPicPr>
          <p:cNvPr id="4" name="Picture 2" descr="http://www.krona.biz/catalog/products_pictures/pepelniza-silver-fu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2"/>
          <a:stretch/>
        </p:blipFill>
        <p:spPr bwMode="auto">
          <a:xfrm>
            <a:off x="193127" y="763867"/>
            <a:ext cx="3201583" cy="196075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vipgift.com.ua/4896-24520-thickbox/zazhigalka-dlya-trubok-pierre-cardin-115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r="8451"/>
          <a:stretch/>
        </p:blipFill>
        <p:spPr bwMode="auto">
          <a:xfrm>
            <a:off x="193127" y="3223260"/>
            <a:ext cx="2069775" cy="277415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611" y="2724625"/>
            <a:ext cx="223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пепельница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16" y="5997415"/>
            <a:ext cx="223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зажигалка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ae01.alicdn.com/kf/HTB1dedflaagSKJjy0Fhq6ArbFXaX/-.jpg_q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76" y="763867"/>
            <a:ext cx="2817534" cy="281753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.allegroimg.com/original/068710/4ba3ceaa4d769f63551739a46d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50" y="1440180"/>
            <a:ext cx="5450079" cy="42389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newauctionstatic.com.ua/offer_images/2016/10/21/08/big/V/Vww2ACjuR9c/spichechnica_tretij_rejkh_kopij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80" y="4121927"/>
            <a:ext cx="3264600" cy="189321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74644" y="5997414"/>
            <a:ext cx="223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спичечница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2976" y="3572536"/>
            <a:ext cx="311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портсигар для сигарет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16351" y="5679130"/>
            <a:ext cx="223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порттабак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1505" y="-69608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Предметы домашнего обихода </a:t>
            </a:r>
          </a:p>
        </p:txBody>
      </p:sp>
      <p:pic>
        <p:nvPicPr>
          <p:cNvPr id="4" name="Picture 2" descr="http://g04.a.alicdn.com/kf/HTB1Wv8tJXXXXXaDXXXXq6xXFXXX9/7-5-Inches-Stainless-Steel-Professional-font-b-Metal-b-font-font-b-Shoe-b-fo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2" y="1180980"/>
            <a:ext cx="4333912" cy="433391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karnizy-optom.ru/images/shop/curtain_ring_25_m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16" y="4034551"/>
            <a:ext cx="7185478" cy="188618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fabrics.ru/images/gamma/d/7/g1218816428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10068"/>
          <a:stretch/>
        </p:blipFill>
        <p:spPr bwMode="auto">
          <a:xfrm>
            <a:off x="6028377" y="1012902"/>
            <a:ext cx="2372673" cy="233503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elektrotech.ru/img/cat/item/0004150750-01_b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025213"/>
            <a:ext cx="2322723" cy="232272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49341" y="5886287"/>
            <a:ext cx="462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 для занавесей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2423" y="3347936"/>
            <a:ext cx="2799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 для ковров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5722" y="3351347"/>
            <a:ext cx="254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зажимы для штор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752" y="5595929"/>
            <a:ext cx="462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Рожок для обуви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123" y="1105308"/>
            <a:ext cx="11702142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9.2 Классификация и характеристика ассортимента галантереи из пластмасс и поделочных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2790173"/>
            <a:ext cx="2167560" cy="2343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463-465, 467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1140" y="-10182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Одежная фурнитура </a:t>
            </a:r>
          </a:p>
        </p:txBody>
      </p:sp>
      <p:pic>
        <p:nvPicPr>
          <p:cNvPr id="4" name="Picture 2" descr="http://img0.etsystatic.com/042/0/8443533/il_340x270.527926330_4r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7" y="763866"/>
            <a:ext cx="3295863" cy="261730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vsehpozdravil.ru/res/files/postcards/688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" b="7391"/>
          <a:stretch/>
        </p:blipFill>
        <p:spPr bwMode="auto">
          <a:xfrm>
            <a:off x="293157" y="3875686"/>
            <a:ext cx="3295863" cy="215294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string1.ru/published/publicdata/MOSNITKAMN/attachments/SC/products_pictures/knopki-10-2-1bb_en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7" b="23528"/>
          <a:stretch/>
        </p:blipFill>
        <p:spPr bwMode="auto">
          <a:xfrm rot="16200000">
            <a:off x="2038957" y="2685808"/>
            <a:ext cx="5204651" cy="152304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antelfashion.by/assets/images/catalog/pryazhki/plastik/72-%D0%9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7084" r="17250" b="11154"/>
          <a:stretch/>
        </p:blipFill>
        <p:spPr bwMode="auto">
          <a:xfrm>
            <a:off x="5693545" y="1091772"/>
            <a:ext cx="1864362" cy="228939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i01.i.aliimg.com/wsphoto/v0/633687767/free-fee-100-PCS-2-5cm-Plastic-Buckles-font-b-Contoured-b-font-Curved-for-ParaCor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7" b="27320"/>
          <a:stretch/>
        </p:blipFill>
        <p:spPr bwMode="auto">
          <a:xfrm>
            <a:off x="5693545" y="3570516"/>
            <a:ext cx="1908457" cy="210620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bpstore.ru/images/g/912/G91257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11" y="1196753"/>
            <a:ext cx="4258602" cy="43125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7756" y="3339683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Пуговицы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756" y="5975531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Застежки-молнии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5024" y="5992260"/>
            <a:ext cx="1799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7872" y="5624295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Пряжки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55516" y="1196753"/>
            <a:ext cx="1762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Пряжка-замок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фастекс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(карабин)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55024" y="763866"/>
            <a:ext cx="8203189" cy="55607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Пуговицы классифицируются:</a:t>
            </a:r>
          </a:p>
          <a:p>
            <a:pPr algn="just"/>
            <a:r>
              <a:rPr lang="ru-RU" sz="2000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для верхней одежды (мужской, женской, детской), для белья</a:t>
            </a:r>
          </a:p>
          <a:p>
            <a:pPr algn="just"/>
            <a:r>
              <a:rPr lang="ru-RU" sz="2000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материалу изготовления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из полистирола, полипропилена и т.д.</a:t>
            </a:r>
          </a:p>
          <a:p>
            <a:pPr algn="just"/>
            <a:r>
              <a:rPr lang="ru-RU" sz="2000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круглые, прямоугольные, овальные, фигурные</a:t>
            </a:r>
          </a:p>
          <a:p>
            <a:pPr algn="just"/>
            <a:r>
              <a:rPr lang="ru-RU" sz="2000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 ушком, с отверстиями (2 или 4)</a:t>
            </a:r>
          </a:p>
          <a:p>
            <a:pPr algn="just"/>
            <a:r>
              <a:rPr lang="ru-RU" sz="2000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отделке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гладкие и с рисунком от формы, окрашенные в массе</a:t>
            </a:r>
          </a:p>
          <a:p>
            <a:pPr algn="just"/>
            <a:r>
              <a:rPr lang="ru-RU" sz="2000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определяется по верхнему диаметру или длине в мм.</a:t>
            </a:r>
          </a:p>
          <a:p>
            <a:pPr algn="just"/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s2.livemaster.ru/storage/cc/61/1fa21987f5ff041b6adf8154142v--kosmetika-ruchnoj-raboty-mylo-pugovitsa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3953"/>
          <a:stretch/>
        </p:blipFill>
        <p:spPr bwMode="auto">
          <a:xfrm>
            <a:off x="3896728" y="3402565"/>
            <a:ext cx="1941592" cy="13991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hobby-marketnsk.ru/images/items/671/7715671/7715671-0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28080" r="5056" b="25600"/>
          <a:stretch/>
        </p:blipFill>
        <p:spPr bwMode="auto">
          <a:xfrm>
            <a:off x="3896728" y="4915862"/>
            <a:ext cx="2262904" cy="11867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1.ozone.ru/multimedia/101349467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19" y="3384126"/>
            <a:ext cx="2024821" cy="1420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e01.alicdn.com/kf/HTB1cp1FNVXXXXbMapXXq6xXFXXXl/50pcs-Red-Berries-Strawberry-Buttons-Wood-22-17mm-Accessories-For-Sewing-Clothing-Children-Sweaters-Scrapbooking-Crafts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0" t="34223" r="5762" b="15211"/>
          <a:stretch/>
        </p:blipFill>
        <p:spPr bwMode="auto">
          <a:xfrm>
            <a:off x="6274631" y="4915862"/>
            <a:ext cx="1714939" cy="11867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skusnica.spb.ru/upload/images/items/495/7726495/7726495_00002-0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22002"/>
          <a:stretch/>
        </p:blipFill>
        <p:spPr bwMode="auto">
          <a:xfrm>
            <a:off x="8093138" y="3381170"/>
            <a:ext cx="1483833" cy="2721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ds1.skrynya.ua/products/p998737_5d9506becba6d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t="8400" r="31068" b="11400"/>
          <a:stretch/>
        </p:blipFill>
        <p:spPr bwMode="auto">
          <a:xfrm>
            <a:off x="9699185" y="3395208"/>
            <a:ext cx="2130866" cy="27074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8346" y="-81099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Предметы туалета</a:t>
            </a:r>
          </a:p>
        </p:txBody>
      </p:sp>
      <p:pic>
        <p:nvPicPr>
          <p:cNvPr id="4" name="Picture 2" descr="http://www.klikshop.com.ua/image/cache/data/hotline/864/x278086863-1000x1000.jpg.pagespeed.ic.9gTWeQwEb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6" r="10339" b="22137"/>
          <a:stretch/>
        </p:blipFill>
        <p:spPr bwMode="auto">
          <a:xfrm>
            <a:off x="130746" y="891521"/>
            <a:ext cx="3058224" cy="205768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italyhairfashion.com/Photos/Products/prod_HR/2020products/2020_co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84" y="891521"/>
            <a:ext cx="3402259" cy="205950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totul.md/upfiles/kfm/%D1%81%D0%B5%D0%BD%D1%82%D1%8F%D0%B1%D1%80%D1%8C/plast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45" y="893334"/>
            <a:ext cx="2797207" cy="205874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a-krasoty.ru/image/cache/data/image/eurostil/00018-1000x8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9" y="3471664"/>
            <a:ext cx="3040156" cy="243212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moserstyle.pa.infobox.ru/picb/372-W3-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3" y="893334"/>
            <a:ext cx="2029500" cy="205768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www.aaamed.ru/product_certificate/Potok/%D1%81%20%D1%84%D1%83%D1%82%D0%BB%D1%8F%D1%80%D0%BE%D0%B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r="36136"/>
          <a:stretch/>
        </p:blipFill>
        <p:spPr bwMode="auto">
          <a:xfrm>
            <a:off x="3421453" y="3471664"/>
            <a:ext cx="1137853" cy="243212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idecor96.ru/upload/iblock/e66/e66232b34346d5190c1d8b2772b3240d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t="17921" r="15218" b="14191"/>
          <a:stretch/>
        </p:blipFill>
        <p:spPr bwMode="auto">
          <a:xfrm>
            <a:off x="9276500" y="3433704"/>
            <a:ext cx="2533123" cy="247352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cdn3.static1-sima-land.com/items/964936/1/700-nw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154" y="3471664"/>
            <a:ext cx="2432125" cy="243212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opgiper.ru/images/thumbnails/1000/700/detailed/203/700-nw_h9id-bq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r="20583"/>
          <a:stretch/>
        </p:blipFill>
        <p:spPr bwMode="auto">
          <a:xfrm>
            <a:off x="7257127" y="3471664"/>
            <a:ext cx="1906676" cy="243556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39399" y="2949209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Расчески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8659" y="2941644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Гребни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76500" y="2937861"/>
            <a:ext cx="270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Щетки массажные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964" y="5903789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Бигуди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6530" y="5858493"/>
            <a:ext cx="1787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Футляры 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зубных щеток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89582" y="5903789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Мыльницы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4523" y="5907225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Шкатулки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24427" y="5903442"/>
            <a:ext cx="343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Туалетные коробки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6964" y="763866"/>
            <a:ext cx="11974956" cy="5646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Расчески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подразделяются  на мужские, женские и детские, бытовые и парикмахерские. Могут быть с ручкой или без, с зубьями редкими, частыми и комбинированными.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101422569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/>
          <a:stretch/>
        </p:blipFill>
        <p:spPr>
          <a:xfrm>
            <a:off x="193132" y="3642569"/>
            <a:ext cx="2831539" cy="26889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https://avatars.mds.yandex.net/get-pdb/750514/0e9327e9-81ce-4cbc-81da-5bcde8c37765/s1200?webp=fals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4" y="1445529"/>
            <a:ext cx="2111588" cy="21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hoppingator.ru/pict/tovar/httpswwwmaknails.ru/upload/iblock/e5e/e5eaa10476edadcd8064f9b95275ec68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299" y="1712303"/>
            <a:ext cx="1759360" cy="17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9306" y="1565910"/>
            <a:ext cx="7250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Гребни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выпускают женские, детские, гигиенические.</a:t>
            </a:r>
          </a:p>
          <a:p>
            <a:pPr algn="just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 гребни бывают затылочные и боковые; с зубьями прямыми. Ступенчатыми, волнистыми; с ободком различной формы.</a:t>
            </a:r>
          </a:p>
          <a:p>
            <a:pPr algn="just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гребни бывают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одночастые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двухчастые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xn--80ad9akg.xn--80adxhks/image/cache/catalog/TOVARY/1475-800x80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75" y="3184996"/>
            <a:ext cx="3196796" cy="319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.pricearchive.org/images/aliexpress.com/32801090725/New-Fashion-Elegant-Crystal-Hair-Comb-Pin-Clip-Retro-Flower-Mix-Color-Metal-Diamond-Rhinestone-Femal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64" y="3165106"/>
            <a:ext cx="2894674" cy="289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fb.ru/misc/i/gallery/44565/239139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65" y="3382427"/>
            <a:ext cx="2678836" cy="26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5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67131"/>
            <a:ext cx="121005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Предметы </a:t>
            </a:r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украшения (бижутерия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2" descr="http://blog-stilista.com/wp-content/uploads/2011/02/bus6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98" y="763867"/>
            <a:ext cx="4141619" cy="27486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p2all.ru/images/products/510508_09067539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06" y="763866"/>
            <a:ext cx="4123047" cy="27486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goldensailcn.com/photo/9005b59a6bd0e42fbd83f981acf2894f/%D0%9F%D0%BB%D0%B0%D1%81%D1%82%D0%B8%D0%BA%D0%BE%D0%B2%D0%B0%D1%8F-%D0%B7%D0%B0%D0%BA%D0%BE%D0%BB%D0%BA%D0%B0-%D0%B1%D0%B0%D0%BD%D0%B0%D0%BD%D1%8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0" b="23940"/>
          <a:stretch/>
        </p:blipFill>
        <p:spPr bwMode="auto">
          <a:xfrm>
            <a:off x="625198" y="3954762"/>
            <a:ext cx="4141619" cy="20507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media.nn.ru/data/ufiles/1/56/08/6560888.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80" y="3954762"/>
            <a:ext cx="3076133" cy="20507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61.userapi.com/c850436/v850436674/13b257/me4C-wv1Ic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715" y="763866"/>
            <a:ext cx="2134337" cy="27486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nopik.ua/img/exshop/22117_147523769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1"/>
          <a:stretch/>
        </p:blipFill>
        <p:spPr bwMode="auto">
          <a:xfrm>
            <a:off x="8456162" y="3954762"/>
            <a:ext cx="2954890" cy="20507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7350" y="3512565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Бусы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3992" y="3512565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Серьги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" y="6005517"/>
            <a:ext cx="395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Заколки для волос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28621" y="6005517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Ободки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33482" y="6005517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010" y="70505"/>
            <a:ext cx="118529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Принадлежности для рукоделия</a:t>
            </a:r>
          </a:p>
        </p:txBody>
      </p:sp>
      <p:pic>
        <p:nvPicPr>
          <p:cNvPr id="4" name="Picture 2" descr="http://img.alibaba.com/img/pb/220/498/521/521498220_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3817"/>
          <a:stretch/>
        </p:blipFill>
        <p:spPr bwMode="auto">
          <a:xfrm rot="16200000">
            <a:off x="945473" y="428475"/>
            <a:ext cx="2479082" cy="34675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g04.a.alicdn.com/kf/HTB13GjGGVXXXXXbaXXXq6xXFXXXX/220159459/HTB13GjGGVXXXXXbaXXXq6xXFXXX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0"/>
          <a:stretch/>
        </p:blipFill>
        <p:spPr bwMode="auto">
          <a:xfrm rot="5400000">
            <a:off x="1730675" y="3213655"/>
            <a:ext cx="2325997" cy="34675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thimble-collection.com/www/thimble.nsf/0/47EF29FAB293585CC32578340051501F/$FILE/Dsc_21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48" y="922684"/>
            <a:ext cx="2479084" cy="24790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voydosug.ru/files/g493156511_2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9562" b="16275"/>
          <a:stretch/>
        </p:blipFill>
        <p:spPr bwMode="auto">
          <a:xfrm>
            <a:off x="4831979" y="3784407"/>
            <a:ext cx="2415714" cy="22641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01011" y="6079576"/>
            <a:ext cx="2614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Грибок для штопки</a:t>
            </a:r>
          </a:p>
        </p:txBody>
      </p:sp>
      <p:pic>
        <p:nvPicPr>
          <p:cNvPr id="10" name="Picture 6" descr="http://melangi.com.ua/IMG/arton12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12907" r="8892" b="6452"/>
          <a:stretch/>
        </p:blipFill>
        <p:spPr bwMode="auto">
          <a:xfrm>
            <a:off x="6680214" y="922684"/>
            <a:ext cx="2418066" cy="24745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oi59.tinypic.com/34nirn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022" y="3777308"/>
            <a:ext cx="3414198" cy="22705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57656" y="6079576"/>
            <a:ext cx="344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для ниток</a:t>
            </a:r>
          </a:p>
        </p:txBody>
      </p:sp>
      <p:pic>
        <p:nvPicPr>
          <p:cNvPr id="13" name="Picture 10" descr="http://static.my-shop.ru/product/f2/179/178242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828" y="922685"/>
            <a:ext cx="2458840" cy="24588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494047" y="3364680"/>
            <a:ext cx="208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Клубочница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620" y="3370939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Крючки для вязания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6279" y="6079576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Спицы для вязания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7421" y="3370939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Наперсток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4247" y="3364680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Пяльцы для вышивания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63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4981" y="102146"/>
            <a:ext cx="48661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Принадлежности для курения</a:t>
            </a:r>
          </a:p>
        </p:txBody>
      </p:sp>
      <p:pic>
        <p:nvPicPr>
          <p:cNvPr id="4" name="Picture 2" descr="http://www.brilliant-promotion.com/uploads/tx_templavoila/Aschen_Profi_detail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1" y="1642755"/>
            <a:ext cx="3219860" cy="24148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01.taobaocdn.com/bao/uploaded/i1/T1q7bQFjFdXXXXXXXX_!!0-item_p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60" y="1642755"/>
            <a:ext cx="2414895" cy="24148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01.taobaocdn.com/imgextra/i1/854717056/T2OAxqXg4OXXXXXXXX_!!8547170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21275" r="2016" b="33051"/>
          <a:stretch/>
        </p:blipFill>
        <p:spPr bwMode="auto">
          <a:xfrm>
            <a:off x="205740" y="4515271"/>
            <a:ext cx="5737315" cy="15374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881" y="4057650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Пепельница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4397" y="4057650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Портсигар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3061" y="6072435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Мундштук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86650" y="145922"/>
            <a:ext cx="37155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Прочие предметы</a:t>
            </a:r>
          </a:p>
        </p:txBody>
      </p:sp>
      <p:pic>
        <p:nvPicPr>
          <p:cNvPr id="12" name="Picture 2" descr="http://www.fancycost.com/images/HP/HP5144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0" b="7912"/>
          <a:stretch/>
        </p:blipFill>
        <p:spPr bwMode="auto">
          <a:xfrm>
            <a:off x="6149358" y="1642755"/>
            <a:ext cx="3195075" cy="18785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ochkivip.ru/data/box/5ib27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11664"/>
          <a:stretch/>
        </p:blipFill>
        <p:spPr bwMode="auto">
          <a:xfrm>
            <a:off x="6138662" y="4050778"/>
            <a:ext cx="3195075" cy="20019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mg04.taobaocdn.com/bao/uploaded/i4/T1fEOtXt8jXXXXXXXX_!!0-item_pi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 b="13878"/>
          <a:stretch/>
        </p:blipFill>
        <p:spPr bwMode="auto">
          <a:xfrm>
            <a:off x="9529344" y="1648644"/>
            <a:ext cx="2549753" cy="18726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ww.stotorg.ru/images/catalog/categories/55ae26d57bd2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32" y="4050778"/>
            <a:ext cx="2562576" cy="19953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96435" y="3521275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Очки солнцезащитные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69220" y="3529716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Рожки для обуви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5233" y="6045313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Футляр для очков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01520" y="6052317"/>
            <a:ext cx="326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Вешалка для одежды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11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7876" y="806363"/>
            <a:ext cx="11404905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9.3 Классификация и характеристика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 зеркал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465, 467-468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57301" y="217171"/>
            <a:ext cx="8332806" cy="24231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863" indent="-1439863" algn="just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листовое стекло, одна из поверхностей которого имеет покрытие (чаще из алюминия, реже – из серебра) в виде тонкого слоя. </a:t>
            </a: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надежности на этот слой наносится защитное покрытие.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938010" y="3192695"/>
            <a:ext cx="5153910" cy="1818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зеркал применяется листовое стекло.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до нанесения на него металлического слоя разрезают на куски по размерам зеркал.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74zerkalo.umi.ru/images/cms/data/steklo-iz-kita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0" y="2743200"/>
            <a:ext cx="3242195" cy="22678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glass-store.ru/images/figurnaya-rezka-stek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55" y="2743200"/>
            <a:ext cx="3205167" cy="22678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5/52/Mirr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40" y="266109"/>
            <a:ext cx="2689553" cy="276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держимое 3"/>
          <p:cNvSpPr txBox="1">
            <a:spLocks/>
          </p:cNvSpPr>
          <p:nvPr/>
        </p:nvSpPr>
        <p:spPr>
          <a:xfrm>
            <a:off x="53782" y="5149061"/>
            <a:ext cx="12038138" cy="13660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отдельных случаях края нарезанных стекол ошлифовывают под определенным углом, а на его плоской поверхности наносят гравировкой или травлением различные узоры. 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51208771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70505"/>
            <a:ext cx="5417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ЗЕРКАЛ: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82630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300" y="1331600"/>
            <a:ext cx="2510794" cy="405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2632" y="826307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карманные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сумочные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бритья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onlineori.info/upload/iblock/67c/67c3cc4fb0d186566963c1300130ab8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r="9403"/>
          <a:stretch/>
        </p:blipFill>
        <p:spPr bwMode="auto">
          <a:xfrm>
            <a:off x="4915413" y="1199602"/>
            <a:ext cx="1800592" cy="23159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nazya.com/anyimage/img02.taobaocdn.com/bao/uploaded/i2/270346253/T2_o2EXo8XXXXXXXXX_!!270346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61" y="3653051"/>
            <a:ext cx="2510794" cy="25107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0-tub-by.yandex.net/i?id=2fe134d83b9d59a3bff010cf2d0f37f7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94" y="3653051"/>
            <a:ext cx="2510794" cy="25107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dizainvannoikomnati.ru/wp-content/uploads/2015/11/kosm-zerkalo-1024x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927" y="3653051"/>
            <a:ext cx="2510794" cy="25107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modafashionshow.ru/photo/fashionaccessories/fashionaccessoriesphoto-100564949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35" y="1198686"/>
            <a:ext cx="2316753" cy="23167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7926" y="1195638"/>
            <a:ext cx="2510794" cy="2315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102499" y="1873322"/>
            <a:ext cx="2510794" cy="405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форме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42632" y="826305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овальные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фигурные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www.interpremium.ru/upload/iblock/8cf/zerkalo_garri_gol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90" y="2561532"/>
            <a:ext cx="2020514" cy="26525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airis-deco.ru/wp-content/uploads/2015/12/Parigi-Gold-PRFA398GL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677" y="2561532"/>
            <a:ext cx="2246908" cy="26525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zavitai.by/uploaded/Stati/%D0%97%D0%B5%D1%80%D0%BA%D0%B0%D0%BB%D0%BE%20%D0%BB%D0%B5%D1%82%D0%BE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r="13028"/>
          <a:stretch/>
        </p:blipFill>
        <p:spPr bwMode="auto">
          <a:xfrm>
            <a:off x="9602924" y="2561532"/>
            <a:ext cx="2165796" cy="26525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mywishlist.ru/pic/i/wish/orig/006/380/421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t="5368" r="12544"/>
          <a:stretch/>
        </p:blipFill>
        <p:spPr bwMode="auto">
          <a:xfrm>
            <a:off x="5154418" y="2561532"/>
            <a:ext cx="1942919" cy="26525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02498" y="2415044"/>
            <a:ext cx="2510794" cy="751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оформления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54433" y="826303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оправе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футляре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чехле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подставке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папки и др.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2" descr="http://img03.taobaocdn.com/bao/uploaded/i3/10294020934747966/T1iyoYXcXaXXXXXXXX_!!0-item_pic.jpg_600x60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94" y="973698"/>
            <a:ext cx="2275313" cy="22753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vertera.market/images/detailed/322/72289.jpg?t=143900426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1" y="3484953"/>
            <a:ext cx="2458100" cy="26033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sansell.com.ua/upload/iblock/8af/8af64524847169877d1f6a7047578cb7.jpe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r="13552"/>
          <a:stretch/>
        </p:blipFill>
        <p:spPr bwMode="auto">
          <a:xfrm>
            <a:off x="8957807" y="3490385"/>
            <a:ext cx="2064484" cy="26138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40" y="3484953"/>
            <a:ext cx="2624149" cy="26241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cdn1.ozone.ru/multimedia/1036497136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293" y="984055"/>
            <a:ext cx="2800618" cy="22737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102498" y="3300440"/>
            <a:ext cx="2510794" cy="448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размерам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54432" y="826303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зеркал определяется по длине и ширине или диаметру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www.viadurini.se/data/prod/img/specchiera-da-terra-design-moderno-con-cornice-laccata-bianca-adele-4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/>
          <a:stretch/>
        </p:blipFill>
        <p:spPr bwMode="auto">
          <a:xfrm>
            <a:off x="3122915" y="1375814"/>
            <a:ext cx="3635770" cy="4731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02498" y="3903400"/>
            <a:ext cx="2510794" cy="8400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обработки края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57823" y="827581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могут быть гладкие или скошенные (с фацетом), фацет – гладким или фигурным.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http://steklo-tver.ru/netcat_files/1/340/u80_state0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61" y="1711348"/>
            <a:ext cx="6626414" cy="441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5" grpId="0" animBg="1"/>
      <p:bldP spid="16" grpId="0" animBg="1"/>
      <p:bldP spid="21" grpId="0" animBg="1"/>
      <p:bldP spid="22" grpId="0" animBg="1"/>
      <p:bldP spid="29" grpId="0" animBg="1"/>
      <p:bldP spid="30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96171" y="763866"/>
            <a:ext cx="9858239" cy="1412067"/>
          </a:xfrm>
        </p:spPr>
        <p:txBody>
          <a:bodyPr>
            <a:normAutofit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9.4 Классификация и характеристика ассортимента щеточных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466, 468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70505"/>
            <a:ext cx="11236960" cy="782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65225" indent="-1165225"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Щётка -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 инструмент, состоящий из собранных воедино тонких длинных прутьев (щетины) из упругого материала и рукояти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051810" y="881064"/>
            <a:ext cx="9040110" cy="30020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все щетки состоят из двух основных частей: колодки и ворса, который располагается пучками.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Колодка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производится из дерева, пластмассы и металла, для изготовления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ворса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используются натуральные и искусственные материалы: щетина, коровий, барсучий, конский волос, синтетическая щетина, растительные волокна.</a:t>
            </a:r>
            <a:endParaRPr lang="ru-RU" sz="1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Щетина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считается оптимальным по цене и качеству материалом. Она упругая и достаточно прочная, прямая, хорошо удерживает форму и сохраняет эластичность, износоустойчива. </a:t>
            </a:r>
          </a:p>
          <a:p>
            <a:pPr algn="just"/>
            <a:r>
              <a:rPr lang="ru-RU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Коровий волос 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жесткий, но мягче, чем щетина. Он немного волнистый и хуже держит форму.</a:t>
            </a:r>
            <a:endParaRPr lang="ru-RU" sz="1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cdn1.ozone.ru/s3/multimedia-b/600927397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r="15842"/>
          <a:stretch/>
        </p:blipFill>
        <p:spPr bwMode="auto">
          <a:xfrm>
            <a:off x="88900" y="970022"/>
            <a:ext cx="2871470" cy="29130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88900" y="3911346"/>
            <a:ext cx="12003020" cy="22837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Барсучий волос 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используется для производства кистей для бритья. Он прочный на разрыв, упругий, эластичный, устойчивый к истиранию. Его кончики острые и бархатистые с черной полоской. </a:t>
            </a:r>
          </a:p>
          <a:p>
            <a:pPr algn="l"/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растительных волокон 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сорго и сизаль.</a:t>
            </a:r>
          </a:p>
          <a:p>
            <a:pPr algn="l"/>
            <a:endParaRPr lang="ru-RU" sz="18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ворса щеток часто используют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синтетические полимерные материалы 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(полипропиленовые, полиамидные и поливинилхлоридные щетины), алюминиевую проволоку, сополимеры (</a:t>
            </a:r>
            <a:r>
              <a:rPr lang="ru-RU" sz="18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вайлон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велипропилен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сэтрон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даже резину. </a:t>
            </a:r>
            <a:r>
              <a:rPr lang="ru-RU" sz="18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Пенополиуретан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(поролон) используется чаще всего для производства щеток для мытья полов, так как этот материал, благодаря своей пористой структуре, хорошо очищает и удерживает пыль и грязь. Поливинилхлорид, полипропилен и капрон используют в виде жилок.</a:t>
            </a:r>
          </a:p>
          <a:p>
            <a:pPr algn="l"/>
            <a:endParaRPr lang="ru-RU" sz="18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498" y="155575"/>
            <a:ext cx="865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 щетки подразделяются на: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82630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300" y="1343149"/>
            <a:ext cx="2510794" cy="485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Одежные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7823" y="827581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Вырабатываются из жесткой свиной щетины или в смеси с синтетической. Высота рабочей части 16-18мм.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cdn1.ozone.ru/multimedia/1036674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49" y="1828800"/>
            <a:ext cx="5095896" cy="33947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guide.alibaba.com/image/i1/prime-boutique-strong-wooden-bristle-brush-shoe-brush-to-wash-laundry-brush-brush-cleaning-brush-brush-brush-high-durability/TB1pvVfLVXXXXcDXpXXXXXXXXXX_!!0-item_p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093" y="1828800"/>
            <a:ext cx="3394710" cy="33947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14300" y="1976311"/>
            <a:ext cx="2510794" cy="485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Обувные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57822" y="827581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Изготавливаются обычно из мягкого конского, коровьего волоса или из синтетической щетины. Высота рабочей части 20-30мм.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https://img.waxashop.ru/2017/11/1263_frank_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4" b="18228"/>
          <a:stretch/>
        </p:blipFill>
        <p:spPr bwMode="auto">
          <a:xfrm>
            <a:off x="3580324" y="1683827"/>
            <a:ext cx="7643935" cy="44998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14300" y="2609473"/>
            <a:ext cx="2510794" cy="485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Головные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57822" y="827581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из свиной, синтетической щетины. Высота рабочей части 20мм.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8" descr="http://salteks.ru/uploads/1%D1%81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35" y="1683827"/>
            <a:ext cx="5905500" cy="44291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14300" y="3242635"/>
            <a:ext cx="2510794" cy="485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Для мытья рук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48377" y="827581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 из свиной щетины или пластмассы, с одно- и двухсторонней рабочей частью.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0" descr="https://www.danya-baby.ru/32365-large_default/shhetka-dlja-nogtey-dvustoronnjaja-art8452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16880" r="12822" b="9736"/>
          <a:stretch/>
        </p:blipFill>
        <p:spPr bwMode="auto">
          <a:xfrm>
            <a:off x="7347494" y="1830623"/>
            <a:ext cx="4462129" cy="41811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a.allegroimg.com/s400/0318f7/e9c20f8b40d395409c0e8441278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1467"/>
          <a:stretch/>
        </p:blipFill>
        <p:spPr bwMode="auto">
          <a:xfrm>
            <a:off x="2948053" y="1828800"/>
            <a:ext cx="4090046" cy="41830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08562" y="3875608"/>
            <a:ext cx="2510794" cy="485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Зубные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48377" y="827581"/>
            <a:ext cx="9307827" cy="546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Вырабатывают из свиной отбеленной или синтетической щетины, с прямолинейной или фигурной подстрижкой рабочей части. Высота рабочей части 8-15мм.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8" name="Picture 16" descr="http://pngimg.com/uploads/toothbrush/toothbrush_PN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44883"/>
            <a:ext cx="4905131" cy="40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ертикальный свиток 1"/>
          <p:cNvSpPr/>
          <p:nvPr/>
        </p:nvSpPr>
        <p:spPr>
          <a:xfrm>
            <a:off x="3120390" y="2609473"/>
            <a:ext cx="3060806" cy="2888357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по степени жесткости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4" descr="https://cf.ppt-online.org/files1/slide/5/5bP9pq3Ono6HMZrw2lcyiBkXjCIEN1QD4UfKVFeAv/slide-3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" b="10502"/>
          <a:stretch/>
        </p:blipFill>
        <p:spPr bwMode="auto">
          <a:xfrm>
            <a:off x="2757820" y="833699"/>
            <a:ext cx="9298383" cy="546064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nord-med.ru/uploads/cblocks/c5093bc81cf682ec438c3bafb40c256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22" y="826306"/>
            <a:ext cx="8190135" cy="546281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498" y="155575"/>
            <a:ext cx="865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 ДЛЯ БРИТЬЯ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498" y="678795"/>
            <a:ext cx="1124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из свиной, синтетической щетины, а также из барсучьего волоса; с деревянной, пластмассовой. металлической ручкой. длина волосяной части 38-55мм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s://joybyjoy.ru/images/detailed/145/5011637300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8"/>
          <a:stretch/>
        </p:blipFill>
        <p:spPr bwMode="auto">
          <a:xfrm>
            <a:off x="102498" y="1623059"/>
            <a:ext cx="5780173" cy="427916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.ebayimg.com/00/s/Njg1WDk4Mg==/z/rtoAAOSwpAZZc4O5/$_57.JPG?set_id=8800005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05" y="1623058"/>
            <a:ext cx="6134515" cy="427916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группы металлической галантереи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одежной фурнитуры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характеристику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швейных игл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предметы украшения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группы галантереи из пластмасс и поделочных материалов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пуговиц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предметы туалета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зеркал по назначению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щеток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зубных щеток по жесткости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460-468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Разделу 3.1.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5" y="2002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1077" y="1794916"/>
            <a:ext cx="73468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кратко описывать видовой ассортимент металлической галантереи по группам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Называть и кратко описывать видовой ассортимент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галантереи из пластмасс и поделочных материалов по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группам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ассортимента зеркал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ассортимента щеточных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023257"/>
            <a:ext cx="9858239" cy="935981"/>
          </a:xfrm>
        </p:spPr>
        <p:txBody>
          <a:bodyPr>
            <a:normAutofit fontScale="90000"/>
          </a:bodyPr>
          <a:lstStyle/>
          <a:p>
            <a:pPr marL="446088" lvl="0" indent="-446088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 Классификация и характеристика ассортимента металлической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галантереи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460-463, 467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7542" y="1686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Одежная фурнитура</a:t>
            </a:r>
          </a:p>
        </p:txBody>
      </p:sp>
      <p:pic>
        <p:nvPicPr>
          <p:cNvPr id="4" name="Picture 2" descr="http://orangecolor.ru/_sh/34/3414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5026" r="18123" b="5080"/>
          <a:stretch/>
        </p:blipFill>
        <p:spPr bwMode="auto">
          <a:xfrm>
            <a:off x="1970328" y="1017132"/>
            <a:ext cx="2341679" cy="246852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t.stranamam.ru/data/cache/2015oct/24/59/17636060_632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1" b="8065"/>
          <a:stretch/>
        </p:blipFill>
        <p:spPr bwMode="auto">
          <a:xfrm>
            <a:off x="1403007" y="3962242"/>
            <a:ext cx="3133215" cy="211198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uveto.ru/catalog/images/K00884/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15" y="986702"/>
            <a:ext cx="2497764" cy="2497764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xn--b1agjdzfh7a3a.xn--p1ai/images/catalog/2694_ful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10599" b="10855"/>
          <a:stretch/>
        </p:blipFill>
        <p:spPr bwMode="auto">
          <a:xfrm>
            <a:off x="4823925" y="3977396"/>
            <a:ext cx="3735878" cy="2096833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xn--b1agjdzfh7a3a.xn--p1ai/images/catalog/18787_ful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12488" r="12417" b="12354"/>
          <a:stretch/>
        </p:blipFill>
        <p:spPr bwMode="auto">
          <a:xfrm>
            <a:off x="8751101" y="3962241"/>
            <a:ext cx="2049868" cy="211198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i2.vtope.su/1/3040/30391107/afacdb/knopka-prishivnaya-17-mm-cv-antik-kn-pr-tby-17-an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t="7191"/>
          <a:stretch/>
        </p:blipFill>
        <p:spPr bwMode="auto">
          <a:xfrm>
            <a:off x="7830460" y="985516"/>
            <a:ext cx="2363570" cy="250013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9306" y="3439268"/>
            <a:ext cx="224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1607" y="3439268"/>
            <a:ext cx="53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кнопки (пробивные и пришивные)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007" y="5997411"/>
            <a:ext cx="313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застежки-молнии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6739" y="5995535"/>
            <a:ext cx="224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крючки и петли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4174" y="5995535"/>
            <a:ext cx="224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пряжки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" y="0"/>
            <a:ext cx="117614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Принадлежности для шитья и рукоделия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82630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300" y="1457148"/>
            <a:ext cx="2510794" cy="7488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Иглы для шитья вручную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4904" y="956562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99550" y="1248958"/>
            <a:ext cx="1955330" cy="6442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швейные обыкновенные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9526" y="1108963"/>
            <a:ext cx="7103395" cy="5074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небольшое ушко, вытянутый заостренный конец, выпускаются с 1 по 12 номера.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elcdn.fedsp.com/antlia/2/187945/3d85cc75f2755a57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8" b="11444"/>
          <a:stretch/>
        </p:blipFill>
        <p:spPr bwMode="auto">
          <a:xfrm>
            <a:off x="4829526" y="1863089"/>
            <a:ext cx="7103395" cy="43205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797996" y="1946489"/>
            <a:ext cx="1955330" cy="430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вышивальные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29526" y="1108961"/>
            <a:ext cx="7103395" cy="5074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вытянутое ушко и сильно заостренный конец. Выпускаются №0, 1 и 2.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c02.alicdn.com/kf/Hf0c055fea19a48b5b8dbc1e75f389ff2s/Lingmu-High-Quality-42mm-Cross-Stitch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b="14128"/>
          <a:stretch/>
        </p:blipFill>
        <p:spPr bwMode="auto">
          <a:xfrm>
            <a:off x="4829526" y="1892486"/>
            <a:ext cx="5263164" cy="42911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iz-hobby.ru/wp-content/uploads/2014/10/%D0%9A%D0%B0%D0%BA-%D0%B2%D1%8B%D1%88%D0%B8%D0%B2%D0%B0%D1%82%D1%8C-2-1024x7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7980"/>
          <a:stretch/>
        </p:blipFill>
        <p:spPr bwMode="auto">
          <a:xfrm>
            <a:off x="7406641" y="1892486"/>
            <a:ext cx="4526280" cy="42911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799550" y="2430760"/>
            <a:ext cx="1955330" cy="430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штопальные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29526" y="1108961"/>
            <a:ext cx="7103395" cy="5074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большое ушко и заостренный в виде конуса конец. Выпускаются №1, 2 и 3.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ae01.alicdn.com/kf/HTB1gLjvadfvK1RjSspfq6zzXFXab/LMDZ-30-48-52.jpg_q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0149"/>
          <a:stretch/>
        </p:blipFill>
        <p:spPr bwMode="auto">
          <a:xfrm>
            <a:off x="4853136" y="1843916"/>
            <a:ext cx="5719614" cy="43397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799550" y="2923051"/>
            <a:ext cx="1955330" cy="430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шорные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29526" y="1108961"/>
            <a:ext cx="7103395" cy="5074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Шорные иглы служат для сшивания кожаных ремней и обуви. Они имеют заостренный конец без граней, но он более притуплен по сравнению с обыкновенными иглами.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mato.uz/wp-content/uploads/2019/07/Igly-dlya-shitya-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50" y="2205989"/>
            <a:ext cx="3843824" cy="38438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791904" y="3430819"/>
            <a:ext cx="1955330" cy="430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мешочные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47044" y="1108961"/>
            <a:ext cx="7103395" cy="5074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Мешочные иглы используются для обшивания тканью тюков с волокнистыми материалами, а также для зашивания мешков.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Острие имеет четырехгранную заточку, сплющено и загнуто кверху на 30°.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s://magiya.guru/wp-content/auploads/459192/fullsiz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6"/>
          <a:stretch/>
        </p:blipFill>
        <p:spPr bwMode="auto">
          <a:xfrm>
            <a:off x="4854689" y="3040380"/>
            <a:ext cx="7091015" cy="3143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797996" y="3944781"/>
            <a:ext cx="1955330" cy="430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мебельные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47044" y="1108960"/>
            <a:ext cx="7103395" cy="5074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иглы используют для работ с обивкой мебели, они имеют изогнутую форму.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bashzoo.ru/wp-content/uploads/2020/03/0ceccf594ea2adeb1c431e376481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b="7617"/>
          <a:stretch/>
        </p:blipFill>
        <p:spPr bwMode="auto">
          <a:xfrm>
            <a:off x="4850954" y="1840230"/>
            <a:ext cx="7094750" cy="43398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2799550" y="4452549"/>
            <a:ext cx="1955330" cy="430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иглы для слепых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35618" y="1105402"/>
            <a:ext cx="7103395" cy="5074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Иглы для слепых имеют ушко с прорезью.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http://rasfokus.ru/images/photos/medium/a1f696145b355345954721f24e8c5216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23919" r="25885" b="27635"/>
          <a:stretch/>
        </p:blipFill>
        <p:spPr bwMode="auto">
          <a:xfrm>
            <a:off x="4972050" y="4341851"/>
            <a:ext cx="3412952" cy="1737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ae01.alicdn.com/kf/H3024b01ac6a54ebba2db26a2351d3a92b/12.jpg_q5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44" y="2756808"/>
            <a:ext cx="3312179" cy="33121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mages.ua.prom.st/607217211_w640_h640_igly-shvejnye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3308" r="18740" b="29881"/>
          <a:stretch/>
        </p:blipFill>
        <p:spPr bwMode="auto">
          <a:xfrm>
            <a:off x="5289781" y="1637957"/>
            <a:ext cx="2777490" cy="25736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09336" y="2291539"/>
            <a:ext cx="2510794" cy="4652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Иглы </a:t>
            </a:r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машинные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19940" y="956562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Иглы машинные выпускают номеров 70, 80, 90, 100, 110, 120 и 130. Номер соответствует диаметру иглы в сотых долях миллиметра. Также выпускают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двухстержневые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иглы (для одновременного прокладывания двух строчек.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8" name="Picture 24" descr="https://images.ru.prom.st/169065071_w640_h640_igly-shilya-0896-kryuchki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" r="8151" b="17864"/>
          <a:stretch/>
        </p:blipFill>
        <p:spPr bwMode="auto">
          <a:xfrm>
            <a:off x="2866551" y="2042009"/>
            <a:ext cx="6323169" cy="40471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ae01.alicdn.com/kf/HTB1Odr5X5zxK1RjSspjq6AS.pXal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8058" r="35822" b="13121"/>
          <a:stretch/>
        </p:blipFill>
        <p:spPr bwMode="auto">
          <a:xfrm>
            <a:off x="9397450" y="2038450"/>
            <a:ext cx="2467974" cy="40515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113181" y="2854352"/>
            <a:ext cx="2510794" cy="757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Спицы для вязания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729868" y="956562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спицы бывают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двухконцевые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одноконцевые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ограничителем,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одноконцевые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гибкой связью. Бывают разных номеров (в зависимости от длины и диаметра).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8" name="Picture 34" descr="https://s4-goods.ozstatic.by/2000/697/598/10/10598697_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244" y="2085865"/>
            <a:ext cx="4222462" cy="40101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images.by.prom.st/146277382_w640_h640_spitsy-dlya-vyazaniy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07" y="2085865"/>
            <a:ext cx="4010113" cy="40101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114554" y="3712157"/>
            <a:ext cx="2510794" cy="757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Крючки для вязания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721313" y="956562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крючки могут быть односторонние (цельнометаллические и с пластмассовой или деревянной ручкой) и двухсторонние. Бывают разных номеров (в зависимости от диаметра).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2" name="Picture 38" descr="https://i.pinimg.com/736x/5c/c2/aa/5cc2aa05ceda60cb9e9ad36cb3b5c2e5--knitting-kits-crochet-hooks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/>
          <a:stretch/>
        </p:blipFill>
        <p:spPr bwMode="auto">
          <a:xfrm>
            <a:off x="2904715" y="2061320"/>
            <a:ext cx="3446993" cy="40572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ae01.alicdn.com/kf/HTB1g5Mvdzgy_uJjSZJnq6zuOXXaa/8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/>
          <a:stretch/>
        </p:blipFill>
        <p:spPr bwMode="auto">
          <a:xfrm>
            <a:off x="6538833" y="2049175"/>
            <a:ext cx="3446632" cy="40572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prefere.ru/image/cache/product/161/80408-800x800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r="29456"/>
          <a:stretch/>
        </p:blipFill>
        <p:spPr bwMode="auto">
          <a:xfrm>
            <a:off x="10195760" y="2038455"/>
            <a:ext cx="1629729" cy="40515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Скругленный прямоугольник 47"/>
          <p:cNvSpPr/>
          <p:nvPr/>
        </p:nvSpPr>
        <p:spPr>
          <a:xfrm>
            <a:off x="108517" y="4567229"/>
            <a:ext cx="2510794" cy="4391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Наперстки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727386" y="974935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Наперстки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 со сферическим и плоским дном, а также без дна (портновские) номеров 11-20 (в зависимости от диаметра основания в мм).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8" name="Picture 54" descr="http://cdn01.ru/files/users/images/5c/0c/5c0c1093f7777941303f45558ce3baf8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13" y="1744602"/>
            <a:ext cx="4413134" cy="44131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balttkani.ru/wa-data/public/shop/products/46/57/105746/images/35010/35010.750x0.jpe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t="1901" r="19591" b="5779"/>
          <a:stretch/>
        </p:blipFill>
        <p:spPr bwMode="auto">
          <a:xfrm>
            <a:off x="6067312" y="4055450"/>
            <a:ext cx="141732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s://media.istockphoto.com/photos/thimble-picture-id146913927?k=6&amp;m=146913927&amp;s=612x612&amp;w=0&amp;h=ieqXJ0mwi_xpFMHwEVdo56VcHaVQ32k4uykkrKKyvGA=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7579" r="17041" b="11401"/>
          <a:stretch/>
        </p:blipFill>
        <p:spPr bwMode="auto">
          <a:xfrm>
            <a:off x="3184522" y="4165720"/>
            <a:ext cx="1257301" cy="18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ttps://shjem-krasivo.ru/wp-content/uploads/2015/09/431312_p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29" y="1765791"/>
            <a:ext cx="3812297" cy="43919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Скругленный прямоугольник 56"/>
          <p:cNvSpPr/>
          <p:nvPr/>
        </p:nvSpPr>
        <p:spPr>
          <a:xfrm>
            <a:off x="103294" y="5103884"/>
            <a:ext cx="2510794" cy="4391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Нитковдеватели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719939" y="968241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82" name="Picture 58" descr="https://mtdata.ru/u22/photo904C/20091508811-0/original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9" b="3458"/>
          <a:stretch/>
        </p:blipFill>
        <p:spPr bwMode="auto">
          <a:xfrm>
            <a:off x="2999827" y="1206920"/>
            <a:ext cx="8748050" cy="485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s://i.pinimg.com/736x/eb/02/56/eb025603d942a6dfa7ec151452f200b0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14914" r="15247" b="26115"/>
          <a:stretch/>
        </p:blipFill>
        <p:spPr bwMode="auto">
          <a:xfrm>
            <a:off x="3142729" y="3381028"/>
            <a:ext cx="2741539" cy="25488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2" grpId="0" animBg="1"/>
      <p:bldP spid="33" grpId="0" animBg="1"/>
      <p:bldP spid="36" grpId="0" animBg="1"/>
      <p:bldP spid="37" grpId="0" animBg="1"/>
      <p:bldP spid="43" grpId="0" animBg="1"/>
      <p:bldP spid="44" grpId="0" animBg="1"/>
      <p:bldP spid="48" grpId="0" animBg="1"/>
      <p:bldP spid="49" grpId="0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6850" y="70505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Предметы украшения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82630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300" y="1377704"/>
            <a:ext cx="2510794" cy="3312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Кольца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9939" y="968241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 выпускают гладкие (без камней и вставок) и фасонные (со вставками, алмазной гранью, гравировкой, чернью и т.п.)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avatars.mds.yandex.net/get-pdb/1043736/2f69dfb2-8077-4136-bd4b-d5769de3b87c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90" y="1709003"/>
            <a:ext cx="6537960" cy="43477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14300" y="1804571"/>
            <a:ext cx="2510794" cy="367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Серьги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9939" y="968241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Серьги бывают со вставками и без, для проколотых 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непроколотых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ушей, с различной конструкцией замка.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s://images.ru.prom.st/504246695_w640_h640_sergi-arie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1"/>
          <a:stretch/>
        </p:blipFill>
        <p:spPr bwMode="auto">
          <a:xfrm>
            <a:off x="2959171" y="1709002"/>
            <a:ext cx="4470330" cy="44896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elcdn.fedsp.com/camelopardalis/23/1126/2fb5dd92ca81553d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r="4942"/>
          <a:stretch/>
        </p:blipFill>
        <p:spPr bwMode="auto">
          <a:xfrm>
            <a:off x="7600949" y="1709002"/>
            <a:ext cx="4171951" cy="44896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14300" y="2260613"/>
            <a:ext cx="2510794" cy="367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Броши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19939" y="968241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https://www.selena-u.ru/photos/items/30033650/30033650_5e50c_m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95" y="1519152"/>
            <a:ext cx="4349416" cy="43494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zon-st.cdn.ngenix.net/multimedia/102944324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216" y="1519152"/>
            <a:ext cx="4349416" cy="43494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14300" y="2716655"/>
            <a:ext cx="2510794" cy="367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Браслеты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0818" y="968241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ae01.alicdn.com/kf/Hf109d66a820e46bd84af79373f3c114bw/6-Pcs-Set-Vintage-Bracelet-Compass-Infinity-Handmade-Wooden-Beads-Shell-Heart-Rope-Charm-Bracelets-Set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48" y="1195638"/>
            <a:ext cx="4885142" cy="48851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.lmcdn.ru/pi/img600x866/M/P/MP002XW1HVU8_7830949_2_v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38" y="1198617"/>
            <a:ext cx="3382560" cy="48821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16003" y="3179285"/>
            <a:ext cx="2510794" cy="367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Кулоны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5378" y="992093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Кулон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подвеска различной формы, которая носится на цепочке, шнуре или ленте.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ttps://avatars.mds.yandex.net/get-zen_doc/1857933/pub_5e039974bd639600aa2a9804_5e039e91ec575b00ad3fb7cd/scale_12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47" y="1774643"/>
            <a:ext cx="4371779" cy="43717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pbs.twimg.com/media/CZft9xbW0AAuQ00.jpg:larg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432" y="1774643"/>
            <a:ext cx="4371779" cy="43717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23421" y="3641915"/>
            <a:ext cx="2510794" cy="367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Медальоны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01697" y="982766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Медальон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открывающаяся подвеска различной формы (внутри имеется рамочка для закрепления миниатюрных портретов, сувениров и др.), которая носится на цепочке, шнуре или ленте.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https://ae01.alicdn.com/kf/Haa6509af00664ef68eb500e88e5f6498C/2.jpg_q50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r="24414" b="17368"/>
          <a:stretch/>
        </p:blipFill>
        <p:spPr bwMode="auto">
          <a:xfrm>
            <a:off x="3537977" y="2043164"/>
            <a:ext cx="3166710" cy="41317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i.pinimg.com/originals/6f/79/97/6f79979048bfaf1b2fd486ae02570bc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5" b="12968"/>
          <a:stretch/>
        </p:blipFill>
        <p:spPr bwMode="auto">
          <a:xfrm>
            <a:off x="6850866" y="2043164"/>
            <a:ext cx="4242979" cy="41317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14300" y="4104545"/>
            <a:ext cx="2510794" cy="367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Колье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20009" y="980167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шейное украшение, имеющее в центральной части декоративный элемент.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8" name="Picture 16" descr="https://cdn1.ozone.ru/multimedia/1025218828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 b="9890"/>
          <a:stretch/>
        </p:blipFill>
        <p:spPr bwMode="auto">
          <a:xfrm>
            <a:off x="3241347" y="1728007"/>
            <a:ext cx="3704187" cy="44375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ae01.alicdn.com/kf/HTB19RGdkYorBKNjSZFjq6A_SpXab/-.jpg_q5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94" y="1726621"/>
            <a:ext cx="4438984" cy="44389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7454" y="0"/>
            <a:ext cx="115747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Принадлежности для бритья и стрижки волос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82630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300" y="1314058"/>
            <a:ext cx="2510794" cy="7319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Бритвы клинковые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3874" y="975503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cdn04.trixum.de/upload2/82000/81857/3/3dee1d8b275a067489dbf950840053e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1" b="14869"/>
          <a:stretch/>
        </p:blipFill>
        <p:spPr bwMode="auto">
          <a:xfrm>
            <a:off x="3004669" y="1314058"/>
            <a:ext cx="8766235" cy="44292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14300" y="2164390"/>
            <a:ext cx="2510794" cy="6931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Бритвы безопасные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33874" y="975503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koluchka.by/wp-content/uploads/2019/05/9034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30" y="1126183"/>
            <a:ext cx="4908858" cy="49088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xn--80abdx3bn.xn--p1ai/upload/resize_cache/iblock/4b8/1200_1200_1a4651ef930712294a6690a133524d1d8/4b84b067966f154b736d5c17bf726b4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/>
          <a:stretch/>
        </p:blipFill>
        <p:spPr bwMode="auto">
          <a:xfrm>
            <a:off x="3210431" y="1269259"/>
            <a:ext cx="2034237" cy="18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age.nyigde.com/photos/board/15/board/327922_0_10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26" y="3088407"/>
            <a:ext cx="3992775" cy="294663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cosmetichca.ru/image/cache/import_files/8b/8be4572e88c011e8919a001e671929f8_31afcd28d35811e89b90001e671929f8-1000x10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7" b="28593"/>
          <a:stretch/>
        </p:blipFill>
        <p:spPr bwMode="auto">
          <a:xfrm>
            <a:off x="7913527" y="1126183"/>
            <a:ext cx="3992775" cy="184864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14300" y="2974823"/>
            <a:ext cx="2510794" cy="6931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Бритвы электрические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33874" y="975501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две основные разновидности электрических бритв: 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869272" y="1636220"/>
            <a:ext cx="1995178" cy="409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Роторные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960788" y="1428750"/>
            <a:ext cx="6906455" cy="46062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Роторные бритвы оборудованы 1-3 головками с лезвиями,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объединенными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блоки, которые располагаются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определенным углом, тем самым повторяя форму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8" descr="роторная электробритва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r="26574"/>
          <a:stretch/>
        </p:blipFill>
        <p:spPr bwMode="auto">
          <a:xfrm>
            <a:off x="5095108" y="2388238"/>
            <a:ext cx="1682881" cy="35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806408" y="2423522"/>
            <a:ext cx="49991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Достоинства: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чистое бритье в сравнении с сетчатыми приборами;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отверстий различной формы, за счет чего удаляются волосы любого типа;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ножи затачиваются самостоятельно;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ножей варьируется в пределах от 1 до 5 в зависимости от типа роторной модели;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очистка.</a:t>
            </a:r>
            <a:endParaRPr lang="ru-RU" sz="2000" b="0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860770" y="2166078"/>
            <a:ext cx="1995178" cy="409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Сеточные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969289" y="1416729"/>
            <a:ext cx="6906455" cy="46062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Сеточная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бритва оснащается движущим ножом и плотно зафиксированной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сеткой, которая приподнимает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волосы, благодаря чему повышается качество бритья. Режущие лезвия закреплены на основании, которое после включения машинки начинает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вибрировать, что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повышает качество бритья, так как сетка более эффективно захватывает волосы.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10" descr="Сетчатая электробритв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43" y="3132246"/>
            <a:ext cx="3350293" cy="27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8550258" y="3157989"/>
            <a:ext cx="31894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Достоинства: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размеры;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удалять волосы в труднодоступных местах;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триммера для обработки усов и бороды;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влажного 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бритья;</a:t>
            </a:r>
          </a:p>
          <a:p>
            <a:pPr marL="182563" indent="-182563" algn="just" fontAlgn="base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охлаждения кожи и </a:t>
            </a:r>
            <a:r>
              <a:rPr lang="ru-RU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автоочистка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сетки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4300" y="3784911"/>
            <a:ext cx="2510794" cy="6931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Машинки для стрижки волос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733874" y="975501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12" descr="https://ozon-st.cdn.ngenix.net/multimedia/102309351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36" y="1123019"/>
            <a:ext cx="8865638" cy="500169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114300" y="4589150"/>
            <a:ext cx="2510794" cy="405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Эпиляторы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742632" y="979047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4" descr="https://cdn1.ozone.ru/multimedia/101492360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83" y="1154120"/>
            <a:ext cx="7072859" cy="502762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9" grpId="0" animBg="1"/>
      <p:bldP spid="10" grpId="0" animBg="1"/>
      <p:bldP spid="30" grpId="0" animBg="1"/>
      <p:bldP spid="31" grpId="0" animBg="1"/>
      <p:bldP spid="32" grpId="0" animBg="1"/>
      <p:bldP spid="33" grpId="0" animBg="1"/>
      <p:bldP spid="35" grpId="0"/>
      <p:bldP spid="36" grpId="0" animBg="1"/>
      <p:bldP spid="37" grpId="0" animBg="1"/>
      <p:bldP spid="39" grpId="0"/>
      <p:bldP spid="40" grpId="0" animBg="1"/>
      <p:bldP spid="41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0" y="188641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4000" b="1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Принадлежности для туалета</a:t>
            </a:r>
          </a:p>
        </p:txBody>
      </p:sp>
      <p:pic>
        <p:nvPicPr>
          <p:cNvPr id="4" name="Picture 2" descr="http://www.premera74.ru/image/cache/import_files/6c/6ca1ab60-f259-11e1-b664-005056c00008_93c0e2fe-2f9a-11e2-bf79-005056c00008-700x70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3" y="1003687"/>
            <a:ext cx="1982116" cy="198211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blog-o-krasote.ru/UserFiles/Image/2014/metallicheskie_bigud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r="7201"/>
          <a:stretch/>
        </p:blipFill>
        <p:spPr bwMode="auto">
          <a:xfrm>
            <a:off x="2334534" y="1003688"/>
            <a:ext cx="2334935" cy="198211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tutunio.ru/uploads/images/shpilki_mjau_mjau_moj_pupsi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44" y="1003688"/>
            <a:ext cx="2660453" cy="199534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cms7.proximedia.com/uploadfiles/19381/medias/shop/images_products_large/1042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72" y="1021280"/>
            <a:ext cx="1977748" cy="197774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s://img1.wbstatic.net/big/new/190000/197747-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r="15723" b="50000"/>
          <a:stretch/>
        </p:blipFill>
        <p:spPr bwMode="auto">
          <a:xfrm>
            <a:off x="9962827" y="1021280"/>
            <a:ext cx="2026045" cy="197774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1000podarkov.ru/img/max_2009040922102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7" y="3559157"/>
            <a:ext cx="2361581" cy="236158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2985803"/>
            <a:ext cx="251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Булавки безопасные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0473" y="2985803"/>
            <a:ext cx="251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Бигуди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5623" y="2985803"/>
            <a:ext cx="251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Шпильки для волос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9394" y="2985803"/>
            <a:ext cx="251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Зажимы для волос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5420" y="2999028"/>
            <a:ext cx="251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Булавки шляпные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92163" y="5920739"/>
            <a:ext cx="2918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Маникюрные наборы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s://img.best-kitchen.ru/images/products/1/6493/230758749/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0" r="5841" b="21075"/>
          <a:stretch/>
        </p:blipFill>
        <p:spPr bwMode="auto">
          <a:xfrm>
            <a:off x="2738219" y="3564728"/>
            <a:ext cx="3791192" cy="235601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13771" y="5920739"/>
            <a:ext cx="4264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Щипцы для завивки волос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2" descr="http://img.sotmarket.ru/img/bytovaya_tehnika/individualnyj_ukhod/feny/bosch/f01_bosch_phd110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50" y="3564728"/>
            <a:ext cx="1743082" cy="236923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96911" y="5899499"/>
            <a:ext cx="251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Фены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https://ugra.ru/pics-cdn1.ozone.ru/multimedia/102446570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4"/>
          <a:stretch/>
        </p:blipFill>
        <p:spPr bwMode="auto">
          <a:xfrm>
            <a:off x="8667187" y="3557038"/>
            <a:ext cx="3345743" cy="237692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956937" y="5939593"/>
            <a:ext cx="251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Утюжки для волос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1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2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2282</TotalTime>
  <Words>1778</Words>
  <Application>Microsoft Office PowerPoint</Application>
  <PresentationFormat>Широкоэкранный</PresentationFormat>
  <Paragraphs>284</Paragraphs>
  <Slides>27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9.1 Классификация и характеристика ассортимента металлической галантереи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9.2 Классификация и характеристика ассортимента галантереи из пластмасс и поделочных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9.3 Классификация и характеристика  ассортимента зеркал</vt:lpstr>
      <vt:lpstr>Презентация PowerPoint</vt:lpstr>
      <vt:lpstr>Презентация PowerPoint</vt:lpstr>
      <vt:lpstr>9.4 Классификация и характеристика ассортимента щеточных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200</cp:revision>
  <dcterms:created xsi:type="dcterms:W3CDTF">2014-06-06T09:13:21Z</dcterms:created>
  <dcterms:modified xsi:type="dcterms:W3CDTF">2020-06-23T18:57:26Z</dcterms:modified>
</cp:coreProperties>
</file>