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17"/>
  </p:notesMasterIdLst>
  <p:sldIdLst>
    <p:sldId id="256" r:id="rId2"/>
    <p:sldId id="258" r:id="rId3"/>
    <p:sldId id="322" r:id="rId4"/>
    <p:sldId id="273" r:id="rId5"/>
    <p:sldId id="331" r:id="rId6"/>
    <p:sldId id="326" r:id="rId7"/>
    <p:sldId id="333" r:id="rId8"/>
    <p:sldId id="334" r:id="rId9"/>
    <p:sldId id="376" r:id="rId10"/>
    <p:sldId id="377" r:id="rId11"/>
    <p:sldId id="335" r:id="rId12"/>
    <p:sldId id="327" r:id="rId13"/>
    <p:sldId id="325" r:id="rId14"/>
    <p:sldId id="324" r:id="rId15"/>
    <p:sldId id="323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8.1 Понятие и классификация кожаной галантереи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647C79-6D73-4524-AE49-778D1BF79868}">
      <dgm:prSet custT="1"/>
      <dgm:spPr/>
      <dgm:t>
        <a:bodyPr/>
        <a:lstStyle/>
        <a:p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8.2 Характеристика ассортимента кожаной галантереи по группам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ABE9DF-D2C3-42E6-9F8D-AD24E781179C}" type="parTrans" cxnId="{11C18238-F493-4AFB-821F-24B489C69C78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4A3F1B-446B-4B31-9A2D-B51FAFE1F052}" type="sibTrans" cxnId="{11C18238-F493-4AFB-821F-24B489C69C78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CBF96-BEC5-4C71-B0A9-7C82F345B186}">
      <dgm:prSet custT="1"/>
      <dgm:spPr/>
      <dgm:t>
        <a:bodyPr/>
        <a:lstStyle/>
        <a:p>
          <a:pPr marL="358775" indent="-358775"/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8.3 Контроль качества, маркировка, упаковка, хранение кожаной галантереи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55B130-423C-479A-BCE0-EE5376291A92}" type="parTrans" cxnId="{56323084-D2C5-481A-8430-6A517BCB31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852EB-DC1F-4EDA-A351-12530036E7A2}" type="sibTrans" cxnId="{56323084-D2C5-481A-8430-6A517BCB313C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3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3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3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1FEAA60A-D0AD-4CE6-9B2E-4EBDDC6F55E7}" type="pres">
      <dgm:prSet presAssocID="{57647C79-6D73-4524-AE49-778D1BF7986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3E423-9A3D-4C1E-B051-33488C487A41}" type="pres">
      <dgm:prSet presAssocID="{57647C79-6D73-4524-AE49-778D1BF79868}" presName="accent_2" presStyleCnt="0"/>
      <dgm:spPr/>
    </dgm:pt>
    <dgm:pt modelId="{AD2AD466-2D27-47AB-A92F-6032F6B934DC}" type="pres">
      <dgm:prSet presAssocID="{57647C79-6D73-4524-AE49-778D1BF79868}" presName="accentRepeatNode" presStyleLbl="solidFgAcc1" presStyleIdx="1" presStyleCnt="3"/>
      <dgm:spPr/>
    </dgm:pt>
    <dgm:pt modelId="{E488AC3A-1F07-4FA7-9D61-13C093375C70}" type="pres">
      <dgm:prSet presAssocID="{D1BCBF96-BEC5-4C71-B0A9-7C82F345B186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8AE13-462A-41A1-8401-2DA1EC024C4D}" type="pres">
      <dgm:prSet presAssocID="{D1BCBF96-BEC5-4C71-B0A9-7C82F345B186}" presName="accent_3" presStyleCnt="0"/>
      <dgm:spPr/>
    </dgm:pt>
    <dgm:pt modelId="{C4FFCA72-3C19-4E8C-A11A-1E5B4F48251E}" type="pres">
      <dgm:prSet presAssocID="{D1BCBF96-BEC5-4C71-B0A9-7C82F345B186}" presName="accentRepeatNode" presStyleLbl="solidFgAcc1" presStyleIdx="2" presStyleCnt="3"/>
      <dgm:spPr/>
    </dgm:pt>
  </dgm:ptLst>
  <dgm:cxnLst>
    <dgm:cxn modelId="{7D529E98-076C-4C76-A9AF-EC23195A3779}" type="presOf" srcId="{D1BCBF96-BEC5-4C71-B0A9-7C82F345B186}" destId="{E488AC3A-1F07-4FA7-9D61-13C093375C70}" srcOrd="0" destOrd="0" presId="urn:microsoft.com/office/officeart/2008/layout/VerticalCurvedList"/>
    <dgm:cxn modelId="{11C18238-F493-4AFB-821F-24B489C69C78}" srcId="{CF845803-1717-4F48-B710-F7F1B43013F3}" destId="{57647C79-6D73-4524-AE49-778D1BF79868}" srcOrd="1" destOrd="0" parTransId="{B8ABE9DF-D2C3-42E6-9F8D-AD24E781179C}" sibTransId="{DF4A3F1B-446B-4B31-9A2D-B51FAFE1F052}"/>
    <dgm:cxn modelId="{A1C46FA2-F9F2-4393-A558-5A5B89F23A35}" type="presOf" srcId="{57647C79-6D73-4524-AE49-778D1BF79868}" destId="{1FEAA60A-D0AD-4CE6-9B2E-4EBDDC6F55E7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56323084-D2C5-481A-8430-6A517BCB313C}" srcId="{CF845803-1717-4F48-B710-F7F1B43013F3}" destId="{D1BCBF96-BEC5-4C71-B0A9-7C82F345B186}" srcOrd="2" destOrd="0" parTransId="{9155B130-423C-479A-BCE0-EE5376291A92}" sibTransId="{252852EB-DC1F-4EDA-A351-12530036E7A2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E06EC3DB-BB5B-4558-A902-7918E1B96DE5}" type="presParOf" srcId="{962C2BD0-517B-4E9C-A037-D4A0806612C4}" destId="{1FEAA60A-D0AD-4CE6-9B2E-4EBDDC6F55E7}" srcOrd="3" destOrd="0" presId="urn:microsoft.com/office/officeart/2008/layout/VerticalCurvedList"/>
    <dgm:cxn modelId="{EBB05FAE-E834-4BEB-8EEB-3F33079682DB}" type="presParOf" srcId="{962C2BD0-517B-4E9C-A037-D4A0806612C4}" destId="{CA73E423-9A3D-4C1E-B051-33488C487A41}" srcOrd="4" destOrd="0" presId="urn:microsoft.com/office/officeart/2008/layout/VerticalCurvedList"/>
    <dgm:cxn modelId="{F6A1B433-9FFB-4CDA-A49F-FF6AE8900B01}" type="presParOf" srcId="{CA73E423-9A3D-4C1E-B051-33488C487A41}" destId="{AD2AD466-2D27-47AB-A92F-6032F6B934DC}" srcOrd="0" destOrd="0" presId="urn:microsoft.com/office/officeart/2008/layout/VerticalCurvedList"/>
    <dgm:cxn modelId="{57C40F54-D919-4B28-B9C1-6212964B87F5}" type="presParOf" srcId="{962C2BD0-517B-4E9C-A037-D4A0806612C4}" destId="{E488AC3A-1F07-4FA7-9D61-13C093375C70}" srcOrd="5" destOrd="0" presId="urn:microsoft.com/office/officeart/2008/layout/VerticalCurvedList"/>
    <dgm:cxn modelId="{D445CB17-AFE3-4239-9777-F1959B95E969}" type="presParOf" srcId="{962C2BD0-517B-4E9C-A037-D4A0806612C4}" destId="{2D28AE13-462A-41A1-8401-2DA1EC024C4D}" srcOrd="6" destOrd="0" presId="urn:microsoft.com/office/officeart/2008/layout/VerticalCurvedList"/>
    <dgm:cxn modelId="{F114869B-4AD9-40EC-8D17-0E2D4667A43D}" type="presParOf" srcId="{2D28AE13-462A-41A1-8401-2DA1EC024C4D}" destId="{C4FFCA72-3C19-4E8C-A11A-1E5B4F4825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КОЖАНАЯ ГАЛАНТЕРЕЯ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Предметы туалета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D0BE2-B6C8-4799-B63D-CEC866B99C7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Принадлежности для хранения и ношения документов, денег и вещей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42CAC-AF70-4387-AB35-11B14B00C273}" type="sib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99B08-4FC2-4170-94D2-D7FFF2172C89}" type="par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2E2018-B758-4031-A476-D0D717DE6A0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Дорожные принадлежности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5363D-7C3A-49F4-83F0-601C3F2F1BD3}" type="parTrans" cxnId="{5FE849F2-6066-4491-9792-AF38E2C59D0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6951A-CD34-4965-BCF0-258CDBC7AAED}" type="sibTrans" cxnId="{5FE849F2-6066-4491-9792-AF38E2C59D0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1397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1DABDFA1-C0CE-4610-9A77-08B19AFA8949}" type="pres">
      <dgm:prSet presAssocID="{5F599B08-4FC2-4170-94D2-D7FFF2172C8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C798EAE0-3B9D-4318-A395-F8B9CB3A144A}" type="pres">
      <dgm:prSet presAssocID="{B66D0BE2-B6C8-4799-B63D-CEC866B99C70}" presName="hierRoot2" presStyleCnt="0"/>
      <dgm:spPr/>
    </dgm:pt>
    <dgm:pt modelId="{D1429DCD-E745-4AA3-9001-B809ED4303E1}" type="pres">
      <dgm:prSet presAssocID="{B66D0BE2-B6C8-4799-B63D-CEC866B99C70}" presName="composite2" presStyleCnt="0"/>
      <dgm:spPr/>
    </dgm:pt>
    <dgm:pt modelId="{AA7F1685-D74F-4D86-9640-73A26A6BA6C2}" type="pres">
      <dgm:prSet presAssocID="{B66D0BE2-B6C8-4799-B63D-CEC866B99C70}" presName="background2" presStyleLbl="node2" presStyleIdx="1" presStyleCnt="3"/>
      <dgm:spPr/>
    </dgm:pt>
    <dgm:pt modelId="{B062E7DA-5BD1-4F60-9F6B-C5B1C1546DDF}" type="pres">
      <dgm:prSet presAssocID="{B66D0BE2-B6C8-4799-B63D-CEC866B99C70}" presName="text2" presStyleLbl="fgAcc2" presStyleIdx="1" presStyleCnt="3" custScaleX="2137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1DD379-0B27-4676-B637-19599610C24A}" type="pres">
      <dgm:prSet presAssocID="{B66D0BE2-B6C8-4799-B63D-CEC866B99C70}" presName="hierChild3" presStyleCnt="0"/>
      <dgm:spPr/>
    </dgm:pt>
    <dgm:pt modelId="{0A678E74-37CF-40DF-9CE5-1A121BCB1D40}" type="pres">
      <dgm:prSet presAssocID="{91C5363D-7C3A-49F4-83F0-601C3F2F1BD3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B99D505-AFC8-4C4B-8E94-3A7C04846868}" type="pres">
      <dgm:prSet presAssocID="{9F2E2018-B758-4031-A476-D0D717DE6A03}" presName="hierRoot2" presStyleCnt="0"/>
      <dgm:spPr/>
    </dgm:pt>
    <dgm:pt modelId="{3471EDF2-FE4F-45DB-9CA0-A52A3CE8F710}" type="pres">
      <dgm:prSet presAssocID="{9F2E2018-B758-4031-A476-D0D717DE6A03}" presName="composite2" presStyleCnt="0"/>
      <dgm:spPr/>
    </dgm:pt>
    <dgm:pt modelId="{383C2F48-A60F-4A9C-A97D-6BB134B8F504}" type="pres">
      <dgm:prSet presAssocID="{9F2E2018-B758-4031-A476-D0D717DE6A03}" presName="background2" presStyleLbl="node2" presStyleIdx="2" presStyleCnt="3"/>
      <dgm:spPr/>
    </dgm:pt>
    <dgm:pt modelId="{1B488EF2-41E5-4850-ABD1-9B9333C4FC19}" type="pres">
      <dgm:prSet presAssocID="{9F2E2018-B758-4031-A476-D0D717DE6A03}" presName="text2" presStyleLbl="fgAcc2" presStyleIdx="2" presStyleCnt="3" custScaleX="1694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CCB893-56E1-4285-9336-62EF2C3AC5F1}" type="pres">
      <dgm:prSet presAssocID="{9F2E2018-B758-4031-A476-D0D717DE6A03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5FE849F2-6066-4491-9792-AF38E2C59D01}" srcId="{3B414F73-02DB-4D01-8676-7D083DE81811}" destId="{9F2E2018-B758-4031-A476-D0D717DE6A03}" srcOrd="2" destOrd="0" parTransId="{91C5363D-7C3A-49F4-83F0-601C3F2F1BD3}" sibTransId="{0306951A-CD34-4965-BCF0-258CDBC7AAED}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BED29CED-A5D3-442F-BA6A-5CF8DDBD52ED}" type="presOf" srcId="{B66D0BE2-B6C8-4799-B63D-CEC866B99C70}" destId="{B062E7DA-5BD1-4F60-9F6B-C5B1C1546DDF}" srcOrd="0" destOrd="0" presId="urn:microsoft.com/office/officeart/2005/8/layout/hierarchy1"/>
    <dgm:cxn modelId="{A861AD50-A12E-48EF-986D-8DA78EA6A0EB}" type="presOf" srcId="{9F2E2018-B758-4031-A476-D0D717DE6A03}" destId="{1B488EF2-41E5-4850-ABD1-9B9333C4FC19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D21E8356-5F5E-4E56-8F41-94A399BA3133}" type="presOf" srcId="{91C5363D-7C3A-49F4-83F0-601C3F2F1BD3}" destId="{0A678E74-37CF-40DF-9CE5-1A121BCB1D40}" srcOrd="0" destOrd="0" presId="urn:microsoft.com/office/officeart/2005/8/layout/hierarchy1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864646BE-05B8-4889-B273-3A307A41DD44}" srcId="{3B414F73-02DB-4D01-8676-7D083DE81811}" destId="{B66D0BE2-B6C8-4799-B63D-CEC866B99C70}" srcOrd="1" destOrd="0" parTransId="{5F599B08-4FC2-4170-94D2-D7FFF2172C89}" sibTransId="{60942CAC-AF70-4387-AB35-11B14B00C273}"/>
    <dgm:cxn modelId="{7794B928-F344-4423-9C14-78BD7AEB00B3}" type="presOf" srcId="{5F599B08-4FC2-4170-94D2-D7FFF2172C89}" destId="{1DABDFA1-C0CE-4610-9A77-08B19AFA8949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203578C9-33EF-4126-B87D-D7C99A8543DB}" type="presParOf" srcId="{F5C980D1-3357-4A7C-A27E-9C2DD4ADAFEB}" destId="{1DABDFA1-C0CE-4610-9A77-08B19AFA8949}" srcOrd="2" destOrd="0" presId="urn:microsoft.com/office/officeart/2005/8/layout/hierarchy1"/>
    <dgm:cxn modelId="{68166ECB-378D-43C0-A93C-3BDACDC269D6}" type="presParOf" srcId="{F5C980D1-3357-4A7C-A27E-9C2DD4ADAFEB}" destId="{C798EAE0-3B9D-4318-A395-F8B9CB3A144A}" srcOrd="3" destOrd="0" presId="urn:microsoft.com/office/officeart/2005/8/layout/hierarchy1"/>
    <dgm:cxn modelId="{C4B63AAC-9F85-49DA-A9F8-C3A96C96A695}" type="presParOf" srcId="{C798EAE0-3B9D-4318-A395-F8B9CB3A144A}" destId="{D1429DCD-E745-4AA3-9001-B809ED4303E1}" srcOrd="0" destOrd="0" presId="urn:microsoft.com/office/officeart/2005/8/layout/hierarchy1"/>
    <dgm:cxn modelId="{7921C468-50DF-4091-BD8D-5D250BB5F1F4}" type="presParOf" srcId="{D1429DCD-E745-4AA3-9001-B809ED4303E1}" destId="{AA7F1685-D74F-4D86-9640-73A26A6BA6C2}" srcOrd="0" destOrd="0" presId="urn:microsoft.com/office/officeart/2005/8/layout/hierarchy1"/>
    <dgm:cxn modelId="{216A1A18-B50D-4F9A-96D5-83E7F29D35C6}" type="presParOf" srcId="{D1429DCD-E745-4AA3-9001-B809ED4303E1}" destId="{B062E7DA-5BD1-4F60-9F6B-C5B1C1546DDF}" srcOrd="1" destOrd="0" presId="urn:microsoft.com/office/officeart/2005/8/layout/hierarchy1"/>
    <dgm:cxn modelId="{1D3B61BA-722E-42BD-9B41-9953FAD4A1A6}" type="presParOf" srcId="{C798EAE0-3B9D-4318-A395-F8B9CB3A144A}" destId="{901DD379-0B27-4676-B637-19599610C24A}" srcOrd="1" destOrd="0" presId="urn:microsoft.com/office/officeart/2005/8/layout/hierarchy1"/>
    <dgm:cxn modelId="{B5E7205B-A36D-4E47-9602-01BFF9752281}" type="presParOf" srcId="{F5C980D1-3357-4A7C-A27E-9C2DD4ADAFEB}" destId="{0A678E74-37CF-40DF-9CE5-1A121BCB1D40}" srcOrd="4" destOrd="0" presId="urn:microsoft.com/office/officeart/2005/8/layout/hierarchy1"/>
    <dgm:cxn modelId="{2CC24DDB-0EE3-46EE-9692-3ABB2B62B216}" type="presParOf" srcId="{F5C980D1-3357-4A7C-A27E-9C2DD4ADAFEB}" destId="{CB99D505-AFC8-4C4B-8E94-3A7C04846868}" srcOrd="5" destOrd="0" presId="urn:microsoft.com/office/officeart/2005/8/layout/hierarchy1"/>
    <dgm:cxn modelId="{B2060FCA-E9BB-4B46-8EEC-54C370DC77D9}" type="presParOf" srcId="{CB99D505-AFC8-4C4B-8E94-3A7C04846868}" destId="{3471EDF2-FE4F-45DB-9CA0-A52A3CE8F710}" srcOrd="0" destOrd="0" presId="urn:microsoft.com/office/officeart/2005/8/layout/hierarchy1"/>
    <dgm:cxn modelId="{FFD2705F-CBD9-4546-9374-348D7A977B76}" type="presParOf" srcId="{3471EDF2-FE4F-45DB-9CA0-A52A3CE8F710}" destId="{383C2F48-A60F-4A9C-A97D-6BB134B8F504}" srcOrd="0" destOrd="0" presId="urn:microsoft.com/office/officeart/2005/8/layout/hierarchy1"/>
    <dgm:cxn modelId="{7A27C3AE-73A8-4DCB-955E-ACF8DFF217B0}" type="presParOf" srcId="{3471EDF2-FE4F-45DB-9CA0-A52A3CE8F710}" destId="{1B488EF2-41E5-4850-ABD1-9B9333C4FC19}" srcOrd="1" destOrd="0" presId="urn:microsoft.com/office/officeart/2005/8/layout/hierarchy1"/>
    <dgm:cxn modelId="{DB9E64C9-DCCE-4E11-8C19-709A46D18B56}" type="presParOf" srcId="{CB99D505-AFC8-4C4B-8E94-3A7C04846868}" destId="{49CCB893-56E1-4285-9336-62EF2C3AC5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4978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758231" y="534531"/>
          <a:ext cx="10443982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8.1 Понятие и классификация кожаной галантереи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231" y="534531"/>
        <a:ext cx="10443982" cy="1092552"/>
      </dsp:txXfrm>
    </dsp:sp>
    <dsp:sp modelId="{C7628E09-A5D0-43AC-834B-E8990AEC2BF8}">
      <dsp:nvSpPr>
        <dsp:cNvPr id="0" name=""/>
        <dsp:cNvSpPr/>
      </dsp:nvSpPr>
      <dsp:spPr>
        <a:xfrm>
          <a:off x="75386" y="409707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EAA60A-D0AD-4CE6-9B2E-4EBDDC6F55E7}">
      <dsp:nvSpPr>
        <dsp:cNvPr id="0" name=""/>
        <dsp:cNvSpPr/>
      </dsp:nvSpPr>
      <dsp:spPr>
        <a:xfrm>
          <a:off x="1155374" y="2185105"/>
          <a:ext cx="10046839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8.2 Характеристика ассортимента кожаной галантереи по группам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5374" y="2185105"/>
        <a:ext cx="10046839" cy="1092552"/>
      </dsp:txXfrm>
    </dsp:sp>
    <dsp:sp modelId="{AD2AD466-2D27-47AB-A92F-6032F6B934DC}">
      <dsp:nvSpPr>
        <dsp:cNvPr id="0" name=""/>
        <dsp:cNvSpPr/>
      </dsp:nvSpPr>
      <dsp:spPr>
        <a:xfrm>
          <a:off x="472528" y="2048536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8AC3A-1F07-4FA7-9D61-13C093375C70}">
      <dsp:nvSpPr>
        <dsp:cNvPr id="0" name=""/>
        <dsp:cNvSpPr/>
      </dsp:nvSpPr>
      <dsp:spPr>
        <a:xfrm>
          <a:off x="758231" y="3823934"/>
          <a:ext cx="10443982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60960" rIns="60960" bIns="60960" numCol="1" spcCol="1270" anchor="ctr" anchorCtr="0">
          <a:noAutofit/>
        </a:bodyPr>
        <a:lstStyle/>
        <a:p>
          <a:pPr marL="358775" lvl="0" indent="-358775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8.3 Контроль качества, маркировка, упаковка, хранение кожаной галантереи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231" y="3823934"/>
        <a:ext cx="10443982" cy="1092552"/>
      </dsp:txXfrm>
    </dsp:sp>
    <dsp:sp modelId="{C4FFCA72-3C19-4E8C-A11A-1E5B4F48251E}">
      <dsp:nvSpPr>
        <dsp:cNvPr id="0" name=""/>
        <dsp:cNvSpPr/>
      </dsp:nvSpPr>
      <dsp:spPr>
        <a:xfrm>
          <a:off x="75386" y="3687365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8E74-37CF-40DF-9CE5-1A121BCB1D40}">
      <dsp:nvSpPr>
        <dsp:cNvPr id="0" name=""/>
        <dsp:cNvSpPr/>
      </dsp:nvSpPr>
      <dsp:spPr>
        <a:xfrm>
          <a:off x="5881437" y="717554"/>
          <a:ext cx="3163304" cy="462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089"/>
              </a:lnTo>
              <a:lnTo>
                <a:pt x="3163304" y="315089"/>
              </a:lnTo>
              <a:lnTo>
                <a:pt x="3163304" y="46236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BDFA1-C0CE-4610-9A77-08B19AFA8949}">
      <dsp:nvSpPr>
        <dsp:cNvPr id="0" name=""/>
        <dsp:cNvSpPr/>
      </dsp:nvSpPr>
      <dsp:spPr>
        <a:xfrm>
          <a:off x="5644986" y="717554"/>
          <a:ext cx="236450" cy="462366"/>
        </a:xfrm>
        <a:custGeom>
          <a:avLst/>
          <a:gdLst/>
          <a:ahLst/>
          <a:cxnLst/>
          <a:rect l="0" t="0" r="0" b="0"/>
          <a:pathLst>
            <a:path>
              <a:moveTo>
                <a:pt x="236450" y="0"/>
              </a:moveTo>
              <a:lnTo>
                <a:pt x="236450" y="315089"/>
              </a:lnTo>
              <a:lnTo>
                <a:pt x="0" y="315089"/>
              </a:lnTo>
              <a:lnTo>
                <a:pt x="0" y="46236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2481682" y="717554"/>
          <a:ext cx="3399755" cy="462366"/>
        </a:xfrm>
        <a:custGeom>
          <a:avLst/>
          <a:gdLst/>
          <a:ahLst/>
          <a:cxnLst/>
          <a:rect l="0" t="0" r="0" b="0"/>
          <a:pathLst>
            <a:path>
              <a:moveTo>
                <a:pt x="3399755" y="0"/>
              </a:moveTo>
              <a:lnTo>
                <a:pt x="3399755" y="315089"/>
              </a:lnTo>
              <a:lnTo>
                <a:pt x="0" y="315089"/>
              </a:lnTo>
              <a:lnTo>
                <a:pt x="0" y="46236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599259" y="198"/>
          <a:ext cx="6564356" cy="7173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775903" y="168010"/>
          <a:ext cx="6564356" cy="71735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КОЖАНАЯ ГАЛАНТЕРЕЯ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96914" y="189021"/>
        <a:ext cx="6522334" cy="675334"/>
      </dsp:txXfrm>
    </dsp:sp>
    <dsp:sp modelId="{7A6A7358-5BBC-4B56-AC5D-12937FB9BF8F}">
      <dsp:nvSpPr>
        <dsp:cNvPr id="0" name=""/>
        <dsp:cNvSpPr/>
      </dsp:nvSpPr>
      <dsp:spPr>
        <a:xfrm>
          <a:off x="1371009" y="1179921"/>
          <a:ext cx="2221345" cy="1009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547653" y="1347733"/>
          <a:ext cx="2221345" cy="10095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Предметы туалета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77221" y="1377301"/>
        <a:ext cx="2162209" cy="950385"/>
      </dsp:txXfrm>
    </dsp:sp>
    <dsp:sp modelId="{AA7F1685-D74F-4D86-9640-73A26A6BA6C2}">
      <dsp:nvSpPr>
        <dsp:cNvPr id="0" name=""/>
        <dsp:cNvSpPr/>
      </dsp:nvSpPr>
      <dsp:spPr>
        <a:xfrm>
          <a:off x="3945643" y="1179921"/>
          <a:ext cx="3398686" cy="1009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2E7DA-5BD1-4F60-9F6B-C5B1C1546DDF}">
      <dsp:nvSpPr>
        <dsp:cNvPr id="0" name=""/>
        <dsp:cNvSpPr/>
      </dsp:nvSpPr>
      <dsp:spPr>
        <a:xfrm>
          <a:off x="4122287" y="1347733"/>
          <a:ext cx="3398686" cy="10095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Принадлежности для хранения и ношения документов, денег и вещей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1855" y="1377301"/>
        <a:ext cx="3339550" cy="950385"/>
      </dsp:txXfrm>
    </dsp:sp>
    <dsp:sp modelId="{383C2F48-A60F-4A9C-A97D-6BB134B8F504}">
      <dsp:nvSpPr>
        <dsp:cNvPr id="0" name=""/>
        <dsp:cNvSpPr/>
      </dsp:nvSpPr>
      <dsp:spPr>
        <a:xfrm>
          <a:off x="7697618" y="1179921"/>
          <a:ext cx="2694247" cy="1009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488EF2-41E5-4850-ABD1-9B9333C4FC19}">
      <dsp:nvSpPr>
        <dsp:cNvPr id="0" name=""/>
        <dsp:cNvSpPr/>
      </dsp:nvSpPr>
      <dsp:spPr>
        <a:xfrm>
          <a:off x="7874262" y="1347733"/>
          <a:ext cx="2694247" cy="10095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Дорожные принадлежности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03830" y="1377301"/>
        <a:ext cx="2635111" cy="950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05.01.2020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49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89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2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06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1/5/2020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1/5/2020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1/5/2020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1/5/2020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1/5/2020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1/5/2020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1/5/2020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26" Type="http://schemas.openxmlformats.org/officeDocument/2006/relationships/image" Target="../media/image64.jpeg"/><Relationship Id="rId3" Type="http://schemas.openxmlformats.org/officeDocument/2006/relationships/image" Target="../media/image1.png"/><Relationship Id="rId21" Type="http://schemas.openxmlformats.org/officeDocument/2006/relationships/image" Target="../media/image59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5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24" Type="http://schemas.openxmlformats.org/officeDocument/2006/relationships/image" Target="../media/image62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23" Type="http://schemas.openxmlformats.org/officeDocument/2006/relationships/image" Target="../media/image61.jpeg"/><Relationship Id="rId28" Type="http://schemas.openxmlformats.org/officeDocument/2006/relationships/image" Target="../media/image66.jpe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Relationship Id="rId22" Type="http://schemas.openxmlformats.org/officeDocument/2006/relationships/image" Target="../media/image60.jpeg"/><Relationship Id="rId27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1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image" Target="../media/image33.jpeg"/><Relationship Id="rId5" Type="http://schemas.openxmlformats.org/officeDocument/2006/relationships/image" Target="../media/image28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7.jpeg"/><Relationship Id="rId9" Type="http://schemas.openxmlformats.org/officeDocument/2006/relationships/image" Target="../media/image1.pn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8. Кожаная галантерея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71368"/>
            <a:ext cx="121920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ПРИНАДЛЕЖНОСТИ ДЛЯ НОШЕНИЯ И ХРАНЕНИЯ ДОКУМЕНТОВ, ДЕНЕГ И ВЕЩЕЙ</a:t>
            </a:r>
            <a:endParaRPr lang="ru-RU" sz="4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0" y="1456363"/>
            <a:ext cx="665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70762" y="1834020"/>
            <a:ext cx="7622790" cy="4455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Портфели по назначению подразделяют на:</a:t>
            </a:r>
          </a:p>
          <a:p>
            <a:pPr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3129" y="1849351"/>
            <a:ext cx="3224951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Портфели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0762" y="2197489"/>
            <a:ext cx="665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03670" y="2647490"/>
            <a:ext cx="5397393" cy="35612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Мужские и женские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42211" y="2647491"/>
            <a:ext cx="1869335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Деловые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7" name="Picture 2" descr="http://dostavkasumok.ru/files/store_apendix_small53658_595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t="5501" r="7534" b="2122"/>
          <a:stretch/>
        </p:blipFill>
        <p:spPr bwMode="auto">
          <a:xfrm>
            <a:off x="6679472" y="3210690"/>
            <a:ext cx="3573550" cy="29133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marketpic/1707260/market_mRJe8Of9KPfuVEkjy8JgjQ/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173" y="3210691"/>
            <a:ext cx="3205450" cy="29133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503670" y="2639165"/>
            <a:ext cx="5397393" cy="35612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Отличаются большими размерами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42211" y="3105376"/>
            <a:ext cx="1869335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Дорожные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056" name="Picture 8" descr="https://sumkivmode.ru/image/cache/catalog/products/02/024b31655876b205872345a2af809809-720x7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63" y="3035224"/>
            <a:ext cx="3002614" cy="30026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503670" y="2639165"/>
            <a:ext cx="5397393" cy="35612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Разновидность – портфель-ранец с двумя плечевыми ремнями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41845" y="3577224"/>
            <a:ext cx="1869335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Ученические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4" name="Picture 2" descr="https://i0.u-mama.ru/31a/9a1/810/cdbf46bd0beed3048b162a9e69582c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051" y="3364956"/>
            <a:ext cx="2866569" cy="27431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618900.kidberries.com/wp-content/uploads/2018/06/Itd18102_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690" y="3364955"/>
            <a:ext cx="3061528" cy="27431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370762" y="1834020"/>
            <a:ext cx="7622790" cy="4455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Папки выпускают: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89148" y="2337323"/>
            <a:ext cx="3224951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Папки 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70762" y="2132036"/>
            <a:ext cx="665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582263" y="2536128"/>
            <a:ext cx="5318800" cy="36642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переноса бумаг, канцелярских принадлежностей и т.п.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431622" y="2536128"/>
            <a:ext cx="1616173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Деловые 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060" name="Picture 12" descr="https://static.my-shop.ru/product/3/259/258275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13465" r="11878" b="3175"/>
          <a:stretch/>
        </p:blipFill>
        <p:spPr bwMode="auto">
          <a:xfrm>
            <a:off x="6752840" y="3270932"/>
            <a:ext cx="2308860" cy="28130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cdn1.ozone.ru/s3/multimedia-n/600250864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683" y="3260604"/>
            <a:ext cx="2559303" cy="20713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591446" y="2553903"/>
            <a:ext cx="5318800" cy="36642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Настольные папки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хранения различной корреспонденции, бумаг и т.п.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436893" y="3021261"/>
            <a:ext cx="1616173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Бюварные 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064" name="Picture 16" descr="http://cdn01.ru/files/users/images/01/90/0190904ea79c1f9921553962b5a1df4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9" b="23401"/>
          <a:stretch/>
        </p:blipFill>
        <p:spPr bwMode="auto">
          <a:xfrm>
            <a:off x="6778472" y="3293735"/>
            <a:ext cx="4980040" cy="27788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6596883" y="2545578"/>
            <a:ext cx="5318800" cy="36642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вручения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хранения письменных поздравлений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439726" y="3492322"/>
            <a:ext cx="1616173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Адресные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39" name="Picture 6" descr="http://cu48648.tmweb.ru/catalogue/fullscreen/9146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75" y="3205374"/>
            <a:ext cx="3510512" cy="2886583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4370762" y="1825695"/>
            <a:ext cx="7622790" cy="4455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Кошельки предназначены для хранения монет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89147" y="2811790"/>
            <a:ext cx="3224951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Кошельки 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/>
          <a:srcRect l="19749" t="16364" r="54276" b="31504"/>
          <a:stretch/>
        </p:blipFill>
        <p:spPr>
          <a:xfrm>
            <a:off x="4683559" y="2266169"/>
            <a:ext cx="3467455" cy="39146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70" name="Picture 22" descr="http://szgiftcreations.com/tp/2017111321260958597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3" t="9946"/>
          <a:stretch/>
        </p:blipFill>
        <p:spPr bwMode="auto">
          <a:xfrm>
            <a:off x="8276583" y="2266169"/>
            <a:ext cx="3462251" cy="39146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70762" y="1817370"/>
            <a:ext cx="7622790" cy="4455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Бумажники используют для хранения документов, мелких бумаг и бумажных денег.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89146" y="3298543"/>
            <a:ext cx="3224951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Бумажники 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072" name="Picture 24" descr="https://avatars.mds.yandex.net/get-marketpic/1402605/market_LYyoF87k9mCE4gpoejUSgA/ori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75" y="2531453"/>
            <a:ext cx="5256948" cy="35063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4370762" y="1823357"/>
            <a:ext cx="7622790" cy="4455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Портмоне используют для хранения документов, мелких бумаг и бумажных денег, а также монет.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86557" y="3773010"/>
            <a:ext cx="3224951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Портмоне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074" name="Picture 26" descr="https://www.ofsi.ru/upload/iblock/3b6/466071_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040" y="2566821"/>
            <a:ext cx="3579006" cy="35790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www.dierhoff.ru/wa-data/public/shop/products/57/32/3257/images/7442/7442.970.jpe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01" y="2557594"/>
            <a:ext cx="3737785" cy="24892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4370762" y="1825695"/>
            <a:ext cx="7622790" cy="4455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86557" y="4233250"/>
            <a:ext cx="3224951" cy="5009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Обложки для документов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078" name="Picture 30" descr="https://avatars.mds.yandex.net/get-marketpic/168879/market_5HsjDZoY28fDdWylMz1SYw/ori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r="8445"/>
          <a:stretch/>
        </p:blipFill>
        <p:spPr bwMode="auto">
          <a:xfrm>
            <a:off x="4480550" y="1953149"/>
            <a:ext cx="2278244" cy="21030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https://img1.wbstatic.net/big/new/2340000/2349515-1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4"/>
          <a:stretch/>
        </p:blipFill>
        <p:spPr bwMode="auto">
          <a:xfrm>
            <a:off x="6842178" y="1951350"/>
            <a:ext cx="1800219" cy="21048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http://cs628721.vk.me/v628721137/1a74a/xZqBEHFj30A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 b="11842"/>
          <a:stretch/>
        </p:blipFill>
        <p:spPr bwMode="auto">
          <a:xfrm>
            <a:off x="8747070" y="1951349"/>
            <a:ext cx="3176463" cy="21048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http://suvenir.vmsa00.atilekt.net/files/sitedata/Catalog/80232da7-3880-4bbc-bcaf-85e6274c4b50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176" y="4173479"/>
            <a:ext cx="3221448" cy="19814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6" descr="http://tykupi.com.ua/uploads/shop/products/additional/57e5b6ec1d558a8837e958053c74c6bd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r="7467" b="5543"/>
          <a:stretch/>
        </p:blipFill>
        <p:spPr bwMode="auto">
          <a:xfrm>
            <a:off x="8413972" y="4173331"/>
            <a:ext cx="3073398" cy="19668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4370762" y="1817815"/>
            <a:ext cx="7622790" cy="4455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83130" y="4799188"/>
            <a:ext cx="3224951" cy="454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Визитницы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080" name="Picture 32" descr="https://sumochka-msk.ru/sites/default/files/pictures/pln/main/4891b-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6" b="19144"/>
          <a:stretch/>
        </p:blipFill>
        <p:spPr bwMode="auto">
          <a:xfrm>
            <a:off x="4925967" y="2043405"/>
            <a:ext cx="6501205" cy="40235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Прямоугольник 62"/>
          <p:cNvSpPr/>
          <p:nvPr/>
        </p:nvSpPr>
        <p:spPr>
          <a:xfrm>
            <a:off x="4368171" y="1831237"/>
            <a:ext cx="7625381" cy="4466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Чехлы и футляры для ключей, очков, ручек, мобильных телефонов, планшетов и т.д.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383130" y="5326058"/>
            <a:ext cx="3224951" cy="454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Чехлы</a:t>
            </a: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Picture 2" descr="http://store.donanimhaber.com/28/39/4d/28394DED3FA6A5DF72C94478AF9FF327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b="6739"/>
          <a:stretch/>
        </p:blipFill>
        <p:spPr bwMode="auto">
          <a:xfrm>
            <a:off x="5484173" y="2660120"/>
            <a:ext cx="2238245" cy="1601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www.komus.ru/photo/_full/102884_1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18302" b="14771"/>
          <a:stretch/>
        </p:blipFill>
        <p:spPr bwMode="auto">
          <a:xfrm>
            <a:off x="5235908" y="4404460"/>
            <a:ext cx="3387875" cy="17944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http://www.kupilot.com/assets/preview/600x600/1055/4011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r="3755"/>
          <a:stretch/>
        </p:blipFill>
        <p:spPr bwMode="auto">
          <a:xfrm>
            <a:off x="8103199" y="2689181"/>
            <a:ext cx="2925350" cy="15842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http://st1.styapokupayu.ru/images/product/009/630/713_zoom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987" y="4403718"/>
            <a:ext cx="2480276" cy="17784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4363878" y="1822912"/>
            <a:ext cx="7625381" cy="4466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83130" y="5880877"/>
            <a:ext cx="3224951" cy="454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Зажимы для денег</a:t>
            </a: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14" descr="http://beacon-of-change.ru/static/img/0000/0002/0910/20910683.a9l0e98rp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4" r="9963"/>
          <a:stretch/>
        </p:blipFill>
        <p:spPr bwMode="auto">
          <a:xfrm>
            <a:off x="5115838" y="2081377"/>
            <a:ext cx="6034637" cy="39439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75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  <p:bldP spid="10" grpId="0" animBg="1"/>
      <p:bldP spid="14" grpId="0"/>
      <p:bldP spid="15" grpId="0" animBg="1"/>
      <p:bldP spid="16" grpId="0" animBg="1"/>
      <p:bldP spid="19" grpId="0" animBg="1"/>
      <p:bldP spid="20" grpId="0" animBg="1"/>
      <p:bldP spid="22" grpId="0" animBg="1"/>
      <p:bldP spid="23" grpId="0" animBg="1"/>
      <p:bldP spid="26" grpId="0" animBg="1"/>
      <p:bldP spid="27" grpId="0" animBg="1"/>
      <p:bldP spid="29" grpId="0"/>
      <p:bldP spid="30" grpId="0" animBg="1"/>
      <p:bldP spid="31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  <p:bldP spid="46" grpId="0" animBg="1"/>
      <p:bldP spid="47" grpId="0" animBg="1"/>
      <p:bldP spid="49" grpId="0" animBg="1"/>
      <p:bldP spid="50" grpId="0" animBg="1"/>
      <p:bldP spid="53" grpId="0" animBg="1"/>
      <p:bldP spid="54" grpId="0" animBg="1"/>
      <p:bldP spid="60" grpId="0" animBg="1"/>
      <p:bldP spid="61" grpId="0" animBg="1"/>
      <p:bldP spid="63" grpId="0" animBg="1"/>
      <p:bldP spid="64" grpId="0" animBg="1"/>
      <p:bldP spid="69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3374" y="70505"/>
            <a:ext cx="97681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ДОРОЖНЫЕ ПРИНАДЛЕЖНОСТИ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366" y="839946"/>
            <a:ext cx="665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подробнее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74764" y="1206494"/>
            <a:ext cx="7625381" cy="50854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Выпускаются жесткой и полужесткой конструкции, могут быть с изменяющимся объемом, на колесиках, с выдвигающейся ручкой, а также чемоданы-дипломаты.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6055" y="1341477"/>
            <a:ext cx="3224951" cy="454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Чемоданы</a:t>
            </a: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marketpic/1876891/market_2M1yCNThEq7MXZViJlglCA/900x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r="7541"/>
          <a:stretch/>
        </p:blipFill>
        <p:spPr bwMode="auto">
          <a:xfrm>
            <a:off x="4561114" y="2363502"/>
            <a:ext cx="3429000" cy="36780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alantes.ru/wa-data/public/shop/products/15/16/1615/images/13310/13310.9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489" y="2363501"/>
            <a:ext cx="3678069" cy="36780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74764" y="1206494"/>
            <a:ext cx="7625381" cy="50854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Саквояж – дорожная сумка прямоугольной формы с рамочным замком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6055" y="1883737"/>
            <a:ext cx="3224951" cy="454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Саквояжи</a:t>
            </a: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ttp://www.sanktpeterburg.compromesso.ru/public/uploads/wiki/57/big/131459871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410" y="1978719"/>
            <a:ext cx="5265087" cy="41687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386262" y="1206494"/>
            <a:ext cx="7625381" cy="50854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Несессе́р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 для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предметов. Используется для хранения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принадлежностей гигиены, косметики, маникюра, шитья, рукоделия и т.п. Как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правило, в несессере для каждого предмета имеется специальное отделение (отсек), благодаря чему предметы не смешиваются.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6055" y="2425997"/>
            <a:ext cx="3224951" cy="454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Несессеры </a:t>
            </a: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http://www.comfortexpress.ru/data/big/dorozhny-nesesser-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4420"/>
          <a:stretch/>
        </p:blipFill>
        <p:spPr bwMode="auto">
          <a:xfrm>
            <a:off x="8001612" y="2871344"/>
            <a:ext cx="3053319" cy="21058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redsuvenir.ru/images/products/MR/60fb274c3602be219bc22d1b49c9b8d4_i_logo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b="7380"/>
          <a:stretch/>
        </p:blipFill>
        <p:spPr bwMode="auto">
          <a:xfrm>
            <a:off x="5441092" y="2871344"/>
            <a:ext cx="2468393" cy="16039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shopping.bg/img/product_images/products/010/10/img101014-art-93-udoben-neseser-za-manikjur-izkustvena-kozha-rozov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32" y="4556415"/>
            <a:ext cx="2468393" cy="15597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piknik.belvedor.com/images/product/404-6h_k_a_bi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194" y="5041222"/>
            <a:ext cx="3053319" cy="10700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386261" y="1206494"/>
            <a:ext cx="7625381" cy="50854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Портпле́д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— изначально мягкая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сумка для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постельных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принадлежностей. Также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портпледом называется обвязка из ремешков для переноски плотно уложенного пледа. В настоящее время портплед — дорожный чехол для 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обычно складывающийся пополам. Вещи в нём не мнутся и сохраняют форму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6055" y="2968257"/>
            <a:ext cx="3224951" cy="454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Портпледы</a:t>
            </a: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http://www.giftshop.lv/media/catalog/product/cache/2/image/1800x/040ec09b1e35df139433887a97daa66f/6/8/687230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81" y="3191714"/>
            <a:ext cx="3348370" cy="29963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content.podarki.ru/goods-images/926286a7-9439-4f33-a1d2-96c1a4b630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70" y="3191714"/>
            <a:ext cx="3303756" cy="29963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74764" y="1206494"/>
            <a:ext cx="7625381" cy="50854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16617" y="3514196"/>
            <a:ext cx="3224951" cy="454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Багажные ремни</a:t>
            </a: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8" descr="http://i.ebayimg.com/00/s/NDUyWDYxNw==/z/WAoAAOSwhglTx1lb/$_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14" y="2564013"/>
            <a:ext cx="3872253" cy="28032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img.ecumena.com/media/images/otto_de/image/1035x1470_canvas/9a8f99bd0b3765a1bcbc7aea99b4f35bacd5ac29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2" t="12200" r="12766" b="13483"/>
          <a:stretch/>
        </p:blipFill>
        <p:spPr bwMode="auto">
          <a:xfrm>
            <a:off x="4519318" y="1560846"/>
            <a:ext cx="3340709" cy="44107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 animBg="1"/>
      <p:bldP spid="6" grpId="0" animBg="1"/>
      <p:bldP spid="9" grpId="0" animBg="1"/>
      <p:bldP spid="10" grpId="0" animBg="1"/>
      <p:bldP spid="12" grpId="0" animBg="1"/>
      <p:bldP spid="14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358775" lvl="0" indent="-358775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8.3 Контроль качества, маркировка, упаковка, хранение кожаной галантереи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055122" cy="22217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7360" y="4968507"/>
            <a:ext cx="10258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467, 469, 470-471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226405" y="4613719"/>
            <a:ext cx="1386918" cy="15405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4770" y="1583140"/>
            <a:ext cx="87800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группы кожаной галантереи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предметы туалета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сумок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сумки по назначению?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принадлежности для хранения и ношения документов, денег и вещей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различия между кошельком, бумажником и портмоне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дорожные принадлежности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несессер?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требования к условиям хранения изделий кожаной галантереи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737314" cy="2926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9" y="1777899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3202553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455-460, 467-471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88092" y="1609119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40921713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1" y="2222083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392" y="2175916"/>
            <a:ext cx="7346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кожаной галантереи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ассортимент кожаной галантереи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Излагать требования к качеству, маркировке, упаковке и хранению изделий кожаной галантереи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208313"/>
            <a:ext cx="9858239" cy="750925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8.1 Понятие и классификация кожаной галантереи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стр.455-456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514" y="70505"/>
            <a:ext cx="1088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кожаной галантереи используют следующие </a:t>
            </a:r>
            <a:r>
              <a:rPr 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06415" y="2170844"/>
            <a:ext cx="1386918" cy="15405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2356" y="2467273"/>
            <a:ext cx="10167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 ранее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изученный 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повторите ассортимент кож (Модуль 4, вопрос 2) </a:t>
            </a: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041986630"/>
              </p:ext>
            </p:extLst>
          </p:nvPr>
        </p:nvGraphicFramePr>
        <p:xfrm>
          <a:off x="0" y="3790208"/>
          <a:ext cx="11939519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1513" y="528785"/>
            <a:ext cx="116779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искусственные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синтетические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нетканые материалы;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трикотажные полотна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дублированные материалы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пленочные материалы;</a:t>
            </a:r>
          </a:p>
          <a:p>
            <a:pPr marL="342900" indent="-342900">
              <a:buAutoNum type="arabi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пластмассы;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фурнитура и т.п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Graphic spid="11" grpId="0">
        <p:bldAsOne/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8.2 Характеристика ассортимента кожаной галантереи по группам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456-460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1931" y="70505"/>
            <a:ext cx="63566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ТУАЛЕТА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" y="839946"/>
            <a:ext cx="12011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предметам туалета относятся сумки, перчатки и рукавицы, ремни поясные и для часов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photo.izum.ua/Data/GImg/3377/stilnaya-kollekciya-sumok-v-internet-magazine-wanl_649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0" r="17627"/>
          <a:stretch/>
        </p:blipFill>
        <p:spPr bwMode="auto">
          <a:xfrm>
            <a:off x="80010" y="1736971"/>
            <a:ext cx="2905523" cy="4104456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kupivdom.ru/upload/products/236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00" y="1609387"/>
            <a:ext cx="2124008" cy="203480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per4atki.ru/617-thickbox_default/rukavicy-muzhskie-kozhanye-na-nat-mekhu-edmins-i-8m-mod-901-k-chernyj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98" y="3793623"/>
            <a:ext cx="2119560" cy="211956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napiccadilly.ru/d/822573/d/15487_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75" y="1624130"/>
            <a:ext cx="2753217" cy="203480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ladoservice.ru/wp-content/uploads/2013/06/40m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7400"/>
          <a:stretch/>
        </p:blipFill>
        <p:spPr bwMode="auto">
          <a:xfrm>
            <a:off x="5433151" y="3790014"/>
            <a:ext cx="2767041" cy="2126777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336659" y="2861078"/>
            <a:ext cx="36419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Ознакомьтесь с ассортиментом перчаток и ремней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самостоя-тельно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используя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457-458.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9420407" y="1514491"/>
            <a:ext cx="1289503" cy="13465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0490" y="155575"/>
            <a:ext cx="11416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СУМКИ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классифицируют по следующим признакам: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590" y="668493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80460" y="1107995"/>
            <a:ext cx="8314854" cy="5208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tabLst>
                <a:tab pos="228600" algn="l"/>
              </a:tabLs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натуральной кожи, искусственной кожи, из пленочных материалов, тканей,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трикотажа, соломки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комбинированные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4904" y="1146137"/>
            <a:ext cx="3288386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материалу изготовления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sumkivmode.ru/image/cache/catalog/products/6f/6fecf44f0d850e1433747828a2438e9b-1000x1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85" y="1880937"/>
            <a:ext cx="1970405" cy="19704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vrosumka.com/public/content/shop/138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943" y="1880937"/>
            <a:ext cx="1970405" cy="19704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adeheart.com/media/productphoto/283/29219241/1_13_0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r="6323"/>
          <a:stretch/>
        </p:blipFill>
        <p:spPr bwMode="auto">
          <a:xfrm>
            <a:off x="4018915" y="4007328"/>
            <a:ext cx="2759397" cy="21259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vatars.mds.yandex.net/get-pdb/480866/af0ff3e5-8c73-47f2-83c2-e33388244a6f/s12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601" y="1880936"/>
            <a:ext cx="2224587" cy="19704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panna.org.ua/uploads/posts/2013-04/1366785113504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643" y="4007328"/>
            <a:ext cx="2404423" cy="21532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cs1.livemaster.ru/storage/31/78/8344c29c852268aa49c46fcf62ub--sumki-i-aksessuary-sumochka-iz-trikotazhnoj-pryazh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30" y="3993670"/>
            <a:ext cx="2153295" cy="215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680460" y="1107994"/>
            <a:ext cx="8314854" cy="5208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715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мягкие (в деталях нет жестких прокладок),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715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полужесткие (в отдельных деталях вставлены прокладки),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5715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жесткие (с картонными прокладками во всех деталях)</a:t>
            </a:r>
          </a:p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0591" y="1611404"/>
            <a:ext cx="3288386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конструкции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062" name="Picture 14" descr="https://ic.pics.livejournal.com/icekotturinn/66609112/6690/6690_9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05" y="2320621"/>
            <a:ext cx="3840002" cy="38400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sumka-zont.ru/image/cache/data/product/damsk%20sumki%20bolsh/W-09%20%281%29-700x70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608" y="2320621"/>
            <a:ext cx="3840002" cy="38400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680460" y="1107993"/>
            <a:ext cx="8314854" cy="5208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5715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прошивные, клеевые, сварные токами высокой частоты, вязаные, плетеные, комбинированные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0591" y="2092579"/>
            <a:ext cx="3288386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методу изготовления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066" name="Picture 18" descr="http://rus.startbestdaystore.com/img/p/1/15037-large_default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13701" r="5551" b="3653"/>
          <a:stretch/>
        </p:blipFill>
        <p:spPr bwMode="auto">
          <a:xfrm>
            <a:off x="3817941" y="1999136"/>
            <a:ext cx="4344111" cy="41341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8.allegroimg.com/original/012074/5787b21640e7b4a877a3a63ba04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18000" r="6227" b="16343"/>
          <a:stretch/>
        </p:blipFill>
        <p:spPr bwMode="auto">
          <a:xfrm>
            <a:off x="5115628" y="2004895"/>
            <a:ext cx="5385997" cy="41284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avatars.mds.yandex.net/get-pdb/1004345/439ef90f-cde2-4a32-aa73-cc0e4c244d7b/s120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7" r="20051"/>
          <a:stretch/>
        </p:blipFill>
        <p:spPr bwMode="auto">
          <a:xfrm>
            <a:off x="6642104" y="2016056"/>
            <a:ext cx="3759196" cy="41057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ae01.alicdn.com/kf/HTB1cp6tLr2pK1RjSZFsq6yNlXXaO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r="10456"/>
          <a:stretch/>
        </p:blipFill>
        <p:spPr bwMode="auto">
          <a:xfrm>
            <a:off x="8603040" y="2005234"/>
            <a:ext cx="3303271" cy="41276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684462" y="1107992"/>
            <a:ext cx="8314854" cy="5208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571500" algn="l"/>
              </a:tabLs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Фасон определяется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lvl="0" algn="just">
              <a:spcAft>
                <a:spcPts val="0"/>
              </a:spcAft>
              <a:tabLst>
                <a:tab pos="571500" algn="l"/>
              </a:tabLst>
            </a:pPr>
            <a:endParaRPr lang="ru-RU" sz="3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Tx/>
              <a:buChar char="-"/>
              <a:tabLst>
                <a:tab pos="571500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формой сумки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marL="342900" lvl="0" indent="-342900" algn="just">
              <a:spcAft>
                <a:spcPts val="0"/>
              </a:spcAft>
              <a:buFontTx/>
              <a:buChar char="-"/>
              <a:tabLst>
                <a:tab pos="571500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конструкцией замка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рамочным замком, с клапаном, закрывающимся на кнопку, под шлевку, с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цупферным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замком, замком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вертушкой, защелкой, на «молнии», без замка и т.д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marL="342900" lvl="0" indent="-342900" algn="just">
              <a:spcAft>
                <a:spcPts val="0"/>
              </a:spcAft>
              <a:buFontTx/>
              <a:buChar char="-"/>
              <a:tabLst>
                <a:tab pos="571500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конструкцией и формой ручек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плоские, в виде полоски или ремешка, металлической цепочки, разной длины (регулируемой и нет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с 1 или 2 ручками)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342900" lvl="0" indent="-342900" algn="just">
              <a:spcAft>
                <a:spcPts val="0"/>
              </a:spcAft>
              <a:buFontTx/>
              <a:buChar char="-"/>
              <a:tabLst>
                <a:tab pos="571500" algn="l"/>
              </a:tabLs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конструкцией отдельных деталей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(сумки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могут быть с внутренней перегородкой и без,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различными карманами, с клапаном, с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металлическим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сердечником и т.д.).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43914" y="2573754"/>
            <a:ext cx="3288386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фасону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679356" y="1107989"/>
            <a:ext cx="8314854" cy="5208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5715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 складками, вышивкой, аппликацией,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тиснением, декоративными строчками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т.д.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40695" y="3054929"/>
            <a:ext cx="3288386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отделке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076" name="Picture 28" descr="http://data22.i.gallery.ru/albums/gallery/192220-4edac-65537814-m750x740-u72134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7"/>
          <a:stretch/>
        </p:blipFill>
        <p:spPr bwMode="auto">
          <a:xfrm>
            <a:off x="6551011" y="2164640"/>
            <a:ext cx="2611356" cy="32658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veretenonsk.com/image/cache/catalog/Easyphoto/682/sakvoyazh-vyshivka-piony-4-1000x134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53" y="2164640"/>
            <a:ext cx="2437202" cy="32658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s://images.shafastatic.net/1971525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8" r="23292"/>
          <a:stretch/>
        </p:blipFill>
        <p:spPr bwMode="auto">
          <a:xfrm>
            <a:off x="9444464" y="2179876"/>
            <a:ext cx="2315801" cy="32528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3686033" y="1103271"/>
            <a:ext cx="8314854" cy="5208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57150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размер определяется высотой и длиной передней стенки, шириной изделия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45221" y="3536191"/>
            <a:ext cx="3288386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размерам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40695" y="4017366"/>
            <a:ext cx="3288386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назначению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35122" y="1107983"/>
            <a:ext cx="11859088" cy="5208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Женские сумки –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самые распространенные, вырабатываются из всех видов материалов. По условиям эксплуатации бывают повседневные, нарядные, для косметики.</a:t>
            </a:r>
          </a:p>
          <a:p>
            <a:pPr algn="just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Мужские </a:t>
            </a: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сумки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большие, мягкой или полужесткой конструкции, прямоугольные и сумки-визитки – небольших размеров, с короткой ручкой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Молодежные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сумки вырабатывают из более дешевых материалов, они больше подвержены влиянию моды, разнообразной формы, укрупненных размеров.</a:t>
            </a:r>
          </a:p>
          <a:p>
            <a:pPr algn="just"/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Детские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небольшие, из недорогих материалов, обычно с рисунком детской тематики.</a:t>
            </a:r>
          </a:p>
          <a:p>
            <a:pPr algn="just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Хозяйственные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сумки вместительные, бывают мягкие и полужесткие, могут быть с трансформирующимся объемом, на колесиках и т.д.</a:t>
            </a:r>
          </a:p>
          <a:p>
            <a:pPr algn="just"/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Дорожные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сумки больших размеров, с карманами, перегородками, могут быть раскладывающиеся, с колесиками.</a:t>
            </a:r>
          </a:p>
          <a:p>
            <a:pPr algn="just"/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Специальные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сумки-холодильники, сумки-термосы, сумки для банных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принадлежностей, сумки-планшеты военные.</a:t>
            </a:r>
            <a:endParaRPr lang="ru-RU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Пляжные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крупные, из мягких материалов ярких расцветок, могут раскладываться в виде коврика.</a:t>
            </a:r>
          </a:p>
          <a:p>
            <a:pPr algn="just"/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Спортивные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мягкие и полужесткие, с жестким дном, прямоугольной формы, удлиненные, в виде рюкзака, часто с рисунками на спортивную тему.</a:t>
            </a:r>
          </a:p>
          <a:p>
            <a:pPr algn="just"/>
            <a:endParaRPr lang="ru-RU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13" grpId="0" animBg="1"/>
      <p:bldP spid="14" grpId="0" animBg="1"/>
      <p:bldP spid="17" grpId="0" animBg="1"/>
      <p:bldP spid="18" grpId="0" animBg="1"/>
      <p:bldP spid="24" grpId="0" animBg="1"/>
      <p:bldP spid="25" grpId="0" animBg="1"/>
      <p:bldP spid="31" grpId="0" animBg="1"/>
      <p:bldP spid="32" grpId="0" animBg="1"/>
      <p:bldP spid="36" grpId="0" animBg="1"/>
      <p:bldP spid="37" grpId="0" animBg="1"/>
      <p:bldP spid="39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rendybags.ru/wa-data/public/shop/products/99/08/899/images/6919/6919.75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74" y="251276"/>
            <a:ext cx="2006260" cy="20838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e01.alicdn.com/kf/HTB1eV7LXO_1gK0jSZFqq6ApaXXaT.jpg_q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43" y="251276"/>
            <a:ext cx="2078263" cy="20782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e01.alicdn.com/kf/HTB1cPjCd8fM8KJjSZFrq6xSdXXa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/>
          <a:stretch/>
        </p:blipFill>
        <p:spPr bwMode="auto">
          <a:xfrm>
            <a:off x="4658673" y="251276"/>
            <a:ext cx="2263251" cy="20782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sumki.ru/uploads/photos/molodezhnaya_sumka_grizzly_md_855_6_babochka_fuksiya_95128459f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616" r="6161" b="-616"/>
          <a:stretch/>
        </p:blipFill>
        <p:spPr bwMode="auto">
          <a:xfrm>
            <a:off x="299074" y="2428156"/>
            <a:ext cx="1524001" cy="1767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galantes.ru/wa-data/public/shop/products/47/35/13547/images/26292/26292.7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60" y="251276"/>
            <a:ext cx="2078263" cy="20782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ages.ru.prom.st/621212175_w640_h640_kozhanaya-barsetka-bs-b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178" y="251276"/>
            <a:ext cx="2480928" cy="20782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40" name="Picture 16" descr="https://img.klubok.com/img/used/2019/02/15/20508/l/20508291_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6" b="18752"/>
          <a:stretch/>
        </p:blipFill>
        <p:spPr bwMode="auto">
          <a:xfrm>
            <a:off x="1908931" y="2428156"/>
            <a:ext cx="2769935" cy="1767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cdn2.static1-sima-land.com/items/1868974/1/700-nw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9"/>
          <a:stretch/>
        </p:blipFill>
        <p:spPr bwMode="auto">
          <a:xfrm>
            <a:off x="4792572" y="2439306"/>
            <a:ext cx="2402415" cy="1767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zfts.ru/d/704_%D0%91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-365" r="17574" b="365"/>
          <a:stretch/>
        </p:blipFill>
        <p:spPr bwMode="auto">
          <a:xfrm>
            <a:off x="8881332" y="2428156"/>
            <a:ext cx="1766363" cy="1767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st45.stpulscen.ru/images/product/246/309/822_big.jpe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9" r="18598"/>
          <a:stretch/>
        </p:blipFill>
        <p:spPr bwMode="auto">
          <a:xfrm>
            <a:off x="10761401" y="2428156"/>
            <a:ext cx="1048222" cy="1767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yandex.by/images/_crpd/ad6O2jZ17/3ee72aNtF3i/r_fpLpJ3Qu9ZGgA0fZQaLOPY6iLMUhueqTEz8FUUohM_mX4Yi8kHpBk5WsP6hfY7Wd978bjtooBT0P4LQjpeqKZn7riEecn_ENMRrP8GyKtxnr33WQA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4" b="6606"/>
          <a:stretch/>
        </p:blipFill>
        <p:spPr bwMode="auto">
          <a:xfrm>
            <a:off x="299074" y="4288728"/>
            <a:ext cx="2371745" cy="20868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climat-kazan.com/image/cache/data/image/26722_2_ezetil_kc_premium_18_litrov(4)-1024x720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t="-318" r="16104" b="318"/>
          <a:stretch/>
        </p:blipFill>
        <p:spPr bwMode="auto">
          <a:xfrm>
            <a:off x="2803295" y="4288728"/>
            <a:ext cx="1785458" cy="20868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sc02.alicdn.com/kf/HTB1LsF.fgoQMeJjy0Foq6AShVXae/2018-super-capacity-travel-cosmetic-makeup-bag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9" y="4289262"/>
            <a:ext cx="2089147" cy="20863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avatars.mds.yandex.net/get-pdb/1651893/8b7c543b-a266-4603-81c7-71cc876656c2/s120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52" y="4288728"/>
            <a:ext cx="2086899" cy="20868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avatars.mds.yandex.net/get-marketpic/1336389/market_uka5a4BMNQVEGvrNc1zMsQ/ori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" b="11081"/>
          <a:stretch/>
        </p:blipFill>
        <p:spPr bwMode="auto">
          <a:xfrm>
            <a:off x="9170240" y="4288728"/>
            <a:ext cx="2639383" cy="20868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avatars.mds.yandex.net/get-pdb/225396/5d817a7a-5b21-44df-bfc1-be6156b49310/s120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463" y="2449773"/>
            <a:ext cx="1440163" cy="17509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2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75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25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1636</TotalTime>
  <Words>1073</Words>
  <Application>Microsoft Office PowerPoint</Application>
  <PresentationFormat>Широкоэкранный</PresentationFormat>
  <Paragraphs>144</Paragraphs>
  <Slides>15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Book Antiqua</vt:lpstr>
      <vt:lpstr>Calibri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8.1 Понятие и классификация кожаной галантереи</vt:lpstr>
      <vt:lpstr>Презентация PowerPoint</vt:lpstr>
      <vt:lpstr>8.2 Характеристика ассортимента кожаной галантереи по группам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8.3 Контроль качества, маркировка, упаковка, хранение кожаной галантереи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189</cp:revision>
  <dcterms:created xsi:type="dcterms:W3CDTF">2014-06-06T09:13:21Z</dcterms:created>
  <dcterms:modified xsi:type="dcterms:W3CDTF">2020-01-05T08:35:48Z</dcterms:modified>
</cp:coreProperties>
</file>