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3"/>
  </p:notesMasterIdLst>
  <p:sldIdLst>
    <p:sldId id="256" r:id="rId2"/>
    <p:sldId id="258" r:id="rId3"/>
    <p:sldId id="322" r:id="rId4"/>
    <p:sldId id="273" r:id="rId5"/>
    <p:sldId id="331" r:id="rId6"/>
    <p:sldId id="333" r:id="rId7"/>
    <p:sldId id="369" r:id="rId8"/>
    <p:sldId id="373" r:id="rId9"/>
    <p:sldId id="370" r:id="rId10"/>
    <p:sldId id="334" r:id="rId11"/>
    <p:sldId id="372" r:id="rId12"/>
    <p:sldId id="371" r:id="rId13"/>
    <p:sldId id="335" r:id="rId14"/>
    <p:sldId id="374" r:id="rId15"/>
    <p:sldId id="375" r:id="rId16"/>
    <p:sldId id="326" r:id="rId17"/>
    <p:sldId id="337" r:id="rId18"/>
    <p:sldId id="327" r:id="rId19"/>
    <p:sldId id="344" r:id="rId20"/>
    <p:sldId id="346" r:id="rId21"/>
    <p:sldId id="345" r:id="rId22"/>
    <p:sldId id="328" r:id="rId23"/>
    <p:sldId id="329" r:id="rId24"/>
    <p:sldId id="363" r:id="rId25"/>
    <p:sldId id="366" r:id="rId26"/>
    <p:sldId id="365" r:id="rId27"/>
    <p:sldId id="364" r:id="rId28"/>
    <p:sldId id="367" r:id="rId29"/>
    <p:sldId id="325" r:id="rId30"/>
    <p:sldId id="324" r:id="rId31"/>
    <p:sldId id="323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6.1 Классификация и характеристика дефектов кожаной обуви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ACB2EE-9723-4A0C-BFC2-2D13B23DCF9E}">
      <dgm:prSet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6.2 Приемы осмотра кожаной обуви при проверке качества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5EAD7C-F385-4A26-A83F-611E6E7FFB85}" type="parTrans" cxnId="{01A01B92-388B-4369-87FA-150C075D7C5D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BEAC9-0F0D-4C03-9951-EFD320C97343}" type="sibTrans" cxnId="{01A01B92-388B-4369-87FA-150C075D7C5D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C93A0-3082-4A56-9FBE-20EAB5AD1BC7}">
      <dgm:prSet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6.3 Принцип сортировки кожаной обуви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77EDA7-9D73-40C9-AC47-B3FE1AA0F4DF}" type="parTrans" cxnId="{E7BCA4CD-86B2-4D92-BEF7-9C76E7ECDF4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2FDB98-78A2-4F9F-9B33-D583F4D6466F}" type="sibTrans" cxnId="{E7BCA4CD-86B2-4D92-BEF7-9C76E7ECDF4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143DF6-1C5E-411C-ACFD-A2BA4F0CE46F}">
      <dgm:prSet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6.4 Контроль качества валяной и резиновой обуви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670831-C248-4041-8EED-EA4984BD0EB6}" type="parTrans" cxnId="{51D7C818-09C3-4166-870B-A306F2F35625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DFED5-CF26-44C5-925E-6EF0DB45CD87}" type="sibTrans" cxnId="{51D7C818-09C3-4166-870B-A306F2F35625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6BCD7C-1FF9-4CDF-A407-19C4ECEBA5FD}">
      <dgm:prSet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6.5 Маркировка, упаковка, транспортирование и хранение обуви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020C5C-1B02-4C01-9B63-0BC3B09F5CAE}" type="parTrans" cxnId="{3AA2FE5B-0B40-4FA6-BB86-5BC9675FF573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38EE0-FE2C-466D-A6FD-C1A4EB023A65}" type="sibTrans" cxnId="{3AA2FE5B-0B40-4FA6-BB86-5BC9675FF573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5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5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5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5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B8099520-7246-4468-92D6-BAA420D42418}" type="pres">
      <dgm:prSet presAssocID="{46ACB2EE-9723-4A0C-BFC2-2D13B23DCF9E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F6DE3-CA8C-4332-9835-69BF8E1F621C}" type="pres">
      <dgm:prSet presAssocID="{46ACB2EE-9723-4A0C-BFC2-2D13B23DCF9E}" presName="accent_2" presStyleCnt="0"/>
      <dgm:spPr/>
    </dgm:pt>
    <dgm:pt modelId="{B1CAD6EB-AC22-4CFA-945C-44D3FFDB9FD8}" type="pres">
      <dgm:prSet presAssocID="{46ACB2EE-9723-4A0C-BFC2-2D13B23DCF9E}" presName="accentRepeatNode" presStyleLbl="solidFgAcc1" presStyleIdx="1" presStyleCnt="5"/>
      <dgm:spPr/>
    </dgm:pt>
    <dgm:pt modelId="{491916EA-71F9-4894-975A-E078B99991AE}" type="pres">
      <dgm:prSet presAssocID="{AC1C93A0-3082-4A56-9FBE-20EAB5AD1BC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712AA-2471-4ED6-86A8-1AD63A604FE2}" type="pres">
      <dgm:prSet presAssocID="{AC1C93A0-3082-4A56-9FBE-20EAB5AD1BC7}" presName="accent_3" presStyleCnt="0"/>
      <dgm:spPr/>
    </dgm:pt>
    <dgm:pt modelId="{F506072E-8F37-418A-8503-5F725C786693}" type="pres">
      <dgm:prSet presAssocID="{AC1C93A0-3082-4A56-9FBE-20EAB5AD1BC7}" presName="accentRepeatNode" presStyleLbl="solidFgAcc1" presStyleIdx="2" presStyleCnt="5"/>
      <dgm:spPr/>
    </dgm:pt>
    <dgm:pt modelId="{C5D16442-3CAE-4DE7-BDE4-FCCB58403993}" type="pres">
      <dgm:prSet presAssocID="{6E143DF6-1C5E-411C-ACFD-A2BA4F0CE46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940FD-E31A-4DBB-BF15-8F1DBA996DFE}" type="pres">
      <dgm:prSet presAssocID="{6E143DF6-1C5E-411C-ACFD-A2BA4F0CE46F}" presName="accent_4" presStyleCnt="0"/>
      <dgm:spPr/>
    </dgm:pt>
    <dgm:pt modelId="{37A3615A-E73F-43C5-9472-466943F661B8}" type="pres">
      <dgm:prSet presAssocID="{6E143DF6-1C5E-411C-ACFD-A2BA4F0CE46F}" presName="accentRepeatNode" presStyleLbl="solidFgAcc1" presStyleIdx="3" presStyleCnt="5"/>
      <dgm:spPr/>
    </dgm:pt>
    <dgm:pt modelId="{1EB23C0D-27B0-4AD8-8EBC-8D5FA125CC57}" type="pres">
      <dgm:prSet presAssocID="{286BCD7C-1FF9-4CDF-A407-19C4ECEBA5F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9E353-5EE9-4597-A58C-A0DC16C298D2}" type="pres">
      <dgm:prSet presAssocID="{286BCD7C-1FF9-4CDF-A407-19C4ECEBA5FD}" presName="accent_5" presStyleCnt="0"/>
      <dgm:spPr/>
    </dgm:pt>
    <dgm:pt modelId="{D112302F-61E4-4CBA-95EC-6E9E3FA0F4F0}" type="pres">
      <dgm:prSet presAssocID="{286BCD7C-1FF9-4CDF-A407-19C4ECEBA5FD}" presName="accentRepeatNode" presStyleLbl="solidFgAcc1" presStyleIdx="4" presStyleCnt="5"/>
      <dgm:spPr/>
    </dgm:pt>
  </dgm:ptLst>
  <dgm:cxnLst>
    <dgm:cxn modelId="{4B2810AC-B7EC-47D0-99E0-15A7E485911F}" type="presOf" srcId="{6E143DF6-1C5E-411C-ACFD-A2BA4F0CE46F}" destId="{C5D16442-3CAE-4DE7-BDE4-FCCB58403993}" srcOrd="0" destOrd="0" presId="urn:microsoft.com/office/officeart/2008/layout/VerticalCurvedList"/>
    <dgm:cxn modelId="{51D7C818-09C3-4166-870B-A306F2F35625}" srcId="{CF845803-1717-4F48-B710-F7F1B43013F3}" destId="{6E143DF6-1C5E-411C-ACFD-A2BA4F0CE46F}" srcOrd="3" destOrd="0" parTransId="{4D670831-C248-4041-8EED-EA4984BD0EB6}" sibTransId="{9DEDFED5-CF26-44C5-925E-6EF0DB45CD87}"/>
    <dgm:cxn modelId="{D381918C-46D5-4E6F-BA1F-2969C735BF4B}" type="presOf" srcId="{46ACB2EE-9723-4A0C-BFC2-2D13B23DCF9E}" destId="{B8099520-7246-4468-92D6-BAA420D42418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E306A149-1DD9-44ED-BC07-69BE7E1E9488}" type="presOf" srcId="{AC1C93A0-3082-4A56-9FBE-20EAB5AD1BC7}" destId="{491916EA-71F9-4894-975A-E078B99991AE}" srcOrd="0" destOrd="0" presId="urn:microsoft.com/office/officeart/2008/layout/VerticalCurvedList"/>
    <dgm:cxn modelId="{11CAD6A6-954D-4BF7-8A75-F3B4356953D4}" type="presOf" srcId="{286BCD7C-1FF9-4CDF-A407-19C4ECEBA5FD}" destId="{1EB23C0D-27B0-4AD8-8EBC-8D5FA125CC57}" srcOrd="0" destOrd="0" presId="urn:microsoft.com/office/officeart/2008/layout/VerticalCurvedList"/>
    <dgm:cxn modelId="{3AA2FE5B-0B40-4FA6-BB86-5BC9675FF573}" srcId="{CF845803-1717-4F48-B710-F7F1B43013F3}" destId="{286BCD7C-1FF9-4CDF-A407-19C4ECEBA5FD}" srcOrd="4" destOrd="0" parTransId="{07020C5C-1B02-4C01-9B63-0BC3B09F5CAE}" sibTransId="{D6338EE0-FE2C-466D-A6FD-C1A4EB023A65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E7BCA4CD-86B2-4D92-BEF7-9C76E7ECDF44}" srcId="{CF845803-1717-4F48-B710-F7F1B43013F3}" destId="{AC1C93A0-3082-4A56-9FBE-20EAB5AD1BC7}" srcOrd="2" destOrd="0" parTransId="{CE77EDA7-9D73-40C9-AC47-B3FE1AA0F4DF}" sibTransId="{172FDB98-78A2-4F9F-9B33-D583F4D6466F}"/>
    <dgm:cxn modelId="{01A01B92-388B-4369-87FA-150C075D7C5D}" srcId="{CF845803-1717-4F48-B710-F7F1B43013F3}" destId="{46ACB2EE-9723-4A0C-BFC2-2D13B23DCF9E}" srcOrd="1" destOrd="0" parTransId="{0C5EAD7C-F385-4A26-A83F-611E6E7FFB85}" sibTransId="{8D3BEAC9-0F0D-4C03-9951-EFD320C97343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2F68BB16-CF0F-43B5-8EC2-F4F697C43AF2}" type="presParOf" srcId="{962C2BD0-517B-4E9C-A037-D4A0806612C4}" destId="{B8099520-7246-4468-92D6-BAA420D42418}" srcOrd="3" destOrd="0" presId="urn:microsoft.com/office/officeart/2008/layout/VerticalCurvedList"/>
    <dgm:cxn modelId="{D329E4D6-5BC5-412D-BFFD-AEEBF4B021C0}" type="presParOf" srcId="{962C2BD0-517B-4E9C-A037-D4A0806612C4}" destId="{FB2F6DE3-CA8C-4332-9835-69BF8E1F621C}" srcOrd="4" destOrd="0" presId="urn:microsoft.com/office/officeart/2008/layout/VerticalCurvedList"/>
    <dgm:cxn modelId="{37F6A2EE-6DA4-462E-AF11-0F16DE3D3A0E}" type="presParOf" srcId="{FB2F6DE3-CA8C-4332-9835-69BF8E1F621C}" destId="{B1CAD6EB-AC22-4CFA-945C-44D3FFDB9FD8}" srcOrd="0" destOrd="0" presId="urn:microsoft.com/office/officeart/2008/layout/VerticalCurvedList"/>
    <dgm:cxn modelId="{29A9BA2F-4BF4-405C-8510-D433EB5AAD67}" type="presParOf" srcId="{962C2BD0-517B-4E9C-A037-D4A0806612C4}" destId="{491916EA-71F9-4894-975A-E078B99991AE}" srcOrd="5" destOrd="0" presId="urn:microsoft.com/office/officeart/2008/layout/VerticalCurvedList"/>
    <dgm:cxn modelId="{4B6FBFB2-3206-4AD6-9AB6-573517E79AD6}" type="presParOf" srcId="{962C2BD0-517B-4E9C-A037-D4A0806612C4}" destId="{BA1712AA-2471-4ED6-86A8-1AD63A604FE2}" srcOrd="6" destOrd="0" presId="urn:microsoft.com/office/officeart/2008/layout/VerticalCurvedList"/>
    <dgm:cxn modelId="{D9B164CB-B163-466C-B0AD-A2799FD64A69}" type="presParOf" srcId="{BA1712AA-2471-4ED6-86A8-1AD63A604FE2}" destId="{F506072E-8F37-418A-8503-5F725C786693}" srcOrd="0" destOrd="0" presId="urn:microsoft.com/office/officeart/2008/layout/VerticalCurvedList"/>
    <dgm:cxn modelId="{CAE3F548-966A-4E22-AD74-AC7CB36E086B}" type="presParOf" srcId="{962C2BD0-517B-4E9C-A037-D4A0806612C4}" destId="{C5D16442-3CAE-4DE7-BDE4-FCCB58403993}" srcOrd="7" destOrd="0" presId="urn:microsoft.com/office/officeart/2008/layout/VerticalCurvedList"/>
    <dgm:cxn modelId="{B2E6825D-C1EB-40EA-B0A1-FF12B7C97540}" type="presParOf" srcId="{962C2BD0-517B-4E9C-A037-D4A0806612C4}" destId="{A0E940FD-E31A-4DBB-BF15-8F1DBA996DFE}" srcOrd="8" destOrd="0" presId="urn:microsoft.com/office/officeart/2008/layout/VerticalCurvedList"/>
    <dgm:cxn modelId="{50E020D3-3C87-4E37-B801-7100FC2E7163}" type="presParOf" srcId="{A0E940FD-E31A-4DBB-BF15-8F1DBA996DFE}" destId="{37A3615A-E73F-43C5-9472-466943F661B8}" srcOrd="0" destOrd="0" presId="urn:microsoft.com/office/officeart/2008/layout/VerticalCurvedList"/>
    <dgm:cxn modelId="{E6EF8ECD-51C9-476B-971B-C7B87CE86AB6}" type="presParOf" srcId="{962C2BD0-517B-4E9C-A037-D4A0806612C4}" destId="{1EB23C0D-27B0-4AD8-8EBC-8D5FA125CC57}" srcOrd="9" destOrd="0" presId="urn:microsoft.com/office/officeart/2008/layout/VerticalCurvedList"/>
    <dgm:cxn modelId="{483E528E-DD98-4FA7-952F-66907C23C825}" type="presParOf" srcId="{962C2BD0-517B-4E9C-A037-D4A0806612C4}" destId="{0319E353-5EE9-4597-A58C-A0DC16C298D2}" srcOrd="10" destOrd="0" presId="urn:microsoft.com/office/officeart/2008/layout/VerticalCurvedList"/>
    <dgm:cxn modelId="{AA9EDE5A-8E90-4FB8-B7E2-512CADC62023}" type="presParOf" srcId="{0319E353-5EE9-4597-A58C-A0DC16C298D2}" destId="{D112302F-61E4-4CBA-95EC-6E9E3FA0F4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происхождению </a:t>
          </a:r>
        </a:p>
        <a:p>
          <a:r>
            <a:rPr lang="ru-RU" sz="24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дефекты кожаной обуви подразделяются </a:t>
          </a:r>
        </a:p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 группы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Пороки материалов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D0BE2-B6C8-4799-B63D-CEC866B99C70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Технологические пороки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42CAC-AF70-4387-AB35-11B14B00C273}" type="sib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99B08-4FC2-4170-94D2-D7FFF2172C89}" type="par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124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2"/>
      <dgm:spPr/>
    </dgm:pt>
    <dgm:pt modelId="{8CEAFFA4-4138-406A-99A6-55C83ED0DE25}" type="pres">
      <dgm:prSet presAssocID="{5EF3DEA0-64A8-41F6-AAC1-84D630EEFB16}" presName="text2" presStyleLbl="fgAcc2" presStyleIdx="0" presStyleCnt="2" custScaleX="153074" custScaleY="72789" custLinFactNeighborX="-85662" custLinFactNeighborY="-8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1DABDFA1-C0CE-4610-9A77-08B19AFA8949}" type="pres">
      <dgm:prSet presAssocID="{5F599B08-4FC2-4170-94D2-D7FFF2172C8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798EAE0-3B9D-4318-A395-F8B9CB3A144A}" type="pres">
      <dgm:prSet presAssocID="{B66D0BE2-B6C8-4799-B63D-CEC866B99C70}" presName="hierRoot2" presStyleCnt="0"/>
      <dgm:spPr/>
    </dgm:pt>
    <dgm:pt modelId="{D1429DCD-E745-4AA3-9001-B809ED4303E1}" type="pres">
      <dgm:prSet presAssocID="{B66D0BE2-B6C8-4799-B63D-CEC866B99C70}" presName="composite2" presStyleCnt="0"/>
      <dgm:spPr/>
    </dgm:pt>
    <dgm:pt modelId="{AA7F1685-D74F-4D86-9640-73A26A6BA6C2}" type="pres">
      <dgm:prSet presAssocID="{B66D0BE2-B6C8-4799-B63D-CEC866B99C70}" presName="background2" presStyleLbl="node2" presStyleIdx="1" presStyleCnt="2"/>
      <dgm:spPr/>
    </dgm:pt>
    <dgm:pt modelId="{B062E7DA-5BD1-4F60-9F6B-C5B1C1546DDF}" type="pres">
      <dgm:prSet presAssocID="{B66D0BE2-B6C8-4799-B63D-CEC866B99C70}" presName="text2" presStyleLbl="fgAcc2" presStyleIdx="1" presStyleCnt="2" custScaleX="167241" custScaleY="72789" custLinFactNeighborX="79471" custLinFactNeighborY="10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1DD379-0B27-4676-B637-19599610C24A}" type="pres">
      <dgm:prSet presAssocID="{B66D0BE2-B6C8-4799-B63D-CEC866B99C70}" presName="hierChild3" presStyleCnt="0"/>
      <dgm:spPr/>
    </dgm:pt>
  </dgm:ptLst>
  <dgm:cxnLst>
    <dgm:cxn modelId="{0E4344A7-86AC-4ACD-8929-620346879200}" type="presOf" srcId="{AE7B1B20-9D55-41C4-AC7F-3830AF96FBF4}" destId="{EB7FD21B-956A-4943-A533-65BB27318947}" srcOrd="0" destOrd="0" presId="urn:microsoft.com/office/officeart/2005/8/layout/hierarchy1"/>
    <dgm:cxn modelId="{29BA1DC3-B10E-40E6-B8DF-5D3857DD9B1F}" type="presOf" srcId="{5F599B08-4FC2-4170-94D2-D7FFF2172C89}" destId="{1DABDFA1-C0CE-4610-9A77-08B19AFA8949}" srcOrd="0" destOrd="0" presId="urn:microsoft.com/office/officeart/2005/8/layout/hierarchy1"/>
    <dgm:cxn modelId="{E08E9BFA-1D65-432F-8321-E5E1D5AC559F}" type="presOf" srcId="{4FD08BA6-0770-4932-8CF4-9146A01DB362}" destId="{10E7E5EC-6B81-45BF-AB8C-68AF8B3D4189}" srcOrd="0" destOrd="0" presId="urn:microsoft.com/office/officeart/2005/8/layout/hierarchy1"/>
    <dgm:cxn modelId="{6B8281E6-B12B-437D-B8F8-E48FDD82BC8D}" type="presOf" srcId="{3B414F73-02DB-4D01-8676-7D083DE81811}" destId="{D11311FA-14DC-4AE0-97F3-4407E8C2E96A}" srcOrd="0" destOrd="0" presId="urn:microsoft.com/office/officeart/2005/8/layout/hierarchy1"/>
    <dgm:cxn modelId="{B250760E-3C99-4FFF-9884-0F52A1BF591C}" type="presOf" srcId="{B66D0BE2-B6C8-4799-B63D-CEC866B99C70}" destId="{B062E7DA-5BD1-4F60-9F6B-C5B1C1546DDF}" srcOrd="0" destOrd="0" presId="urn:microsoft.com/office/officeart/2005/8/layout/hierarchy1"/>
    <dgm:cxn modelId="{1C10FCA4-8577-4289-BD03-2C350657DFC7}" type="presOf" srcId="{5EF3DEA0-64A8-41F6-AAC1-84D630EEFB16}" destId="{8CEAFFA4-4138-406A-99A6-55C83ED0DE25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864646BE-05B8-4889-B273-3A307A41DD44}" srcId="{3B414F73-02DB-4D01-8676-7D083DE81811}" destId="{B66D0BE2-B6C8-4799-B63D-CEC866B99C70}" srcOrd="1" destOrd="0" parTransId="{5F599B08-4FC2-4170-94D2-D7FFF2172C89}" sibTransId="{60942CAC-AF70-4387-AB35-11B14B00C273}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B8E820E5-945B-46F5-9B25-CBF38EC7418F}" type="presParOf" srcId="{10E7E5EC-6B81-45BF-AB8C-68AF8B3D4189}" destId="{F1A9E111-4730-4B28-B24D-13DFE734E57E}" srcOrd="0" destOrd="0" presId="urn:microsoft.com/office/officeart/2005/8/layout/hierarchy1"/>
    <dgm:cxn modelId="{5BA8B5A4-FA42-4764-AF16-D171E2D57B16}" type="presParOf" srcId="{F1A9E111-4730-4B28-B24D-13DFE734E57E}" destId="{CCFCB811-ABBD-4591-9301-4A6088C10CE3}" srcOrd="0" destOrd="0" presId="urn:microsoft.com/office/officeart/2005/8/layout/hierarchy1"/>
    <dgm:cxn modelId="{9DFABDCF-7C49-4D17-A321-BE9166031609}" type="presParOf" srcId="{CCFCB811-ABBD-4591-9301-4A6088C10CE3}" destId="{78ADE698-5022-4E27-A03A-4095E68C111A}" srcOrd="0" destOrd="0" presId="urn:microsoft.com/office/officeart/2005/8/layout/hierarchy1"/>
    <dgm:cxn modelId="{C441BF41-2C18-465B-ADB5-56177C07C8A3}" type="presParOf" srcId="{CCFCB811-ABBD-4591-9301-4A6088C10CE3}" destId="{D11311FA-14DC-4AE0-97F3-4407E8C2E96A}" srcOrd="1" destOrd="0" presId="urn:microsoft.com/office/officeart/2005/8/layout/hierarchy1"/>
    <dgm:cxn modelId="{F0B41895-6D1B-40C5-A1D5-6F8AA1A09BAE}" type="presParOf" srcId="{F1A9E111-4730-4B28-B24D-13DFE734E57E}" destId="{F5C980D1-3357-4A7C-A27E-9C2DD4ADAFEB}" srcOrd="1" destOrd="0" presId="urn:microsoft.com/office/officeart/2005/8/layout/hierarchy1"/>
    <dgm:cxn modelId="{548059E0-5B43-40F0-A197-EDDAC95849A6}" type="presParOf" srcId="{F5C980D1-3357-4A7C-A27E-9C2DD4ADAFEB}" destId="{EB7FD21B-956A-4943-A533-65BB27318947}" srcOrd="0" destOrd="0" presId="urn:microsoft.com/office/officeart/2005/8/layout/hierarchy1"/>
    <dgm:cxn modelId="{BA566F1D-A6D5-4DA8-9BCF-05431C7F5FDF}" type="presParOf" srcId="{F5C980D1-3357-4A7C-A27E-9C2DD4ADAFEB}" destId="{BC792E35-F449-4FBB-91A0-5A4CB918DF01}" srcOrd="1" destOrd="0" presId="urn:microsoft.com/office/officeart/2005/8/layout/hierarchy1"/>
    <dgm:cxn modelId="{5DF8F958-5687-43B8-9C41-9A7155BC1814}" type="presParOf" srcId="{BC792E35-F449-4FBB-91A0-5A4CB918DF01}" destId="{9171E93E-8871-4885-BC5F-991F2D9F88D2}" srcOrd="0" destOrd="0" presId="urn:microsoft.com/office/officeart/2005/8/layout/hierarchy1"/>
    <dgm:cxn modelId="{DCFC71C3-7E97-44EF-A51C-61F0AE34B7BB}" type="presParOf" srcId="{9171E93E-8871-4885-BC5F-991F2D9F88D2}" destId="{7A6A7358-5BBC-4B56-AC5D-12937FB9BF8F}" srcOrd="0" destOrd="0" presId="urn:microsoft.com/office/officeart/2005/8/layout/hierarchy1"/>
    <dgm:cxn modelId="{B0801F13-38D8-4BD9-8AEF-B9E212C703EE}" type="presParOf" srcId="{9171E93E-8871-4885-BC5F-991F2D9F88D2}" destId="{8CEAFFA4-4138-406A-99A6-55C83ED0DE25}" srcOrd="1" destOrd="0" presId="urn:microsoft.com/office/officeart/2005/8/layout/hierarchy1"/>
    <dgm:cxn modelId="{96FD8C02-C953-4499-A4B2-91CE9FA6C4A6}" type="presParOf" srcId="{BC792E35-F449-4FBB-91A0-5A4CB918DF01}" destId="{E9410BC3-98B1-47CA-B1D2-22AB0F2E4596}" srcOrd="1" destOrd="0" presId="urn:microsoft.com/office/officeart/2005/8/layout/hierarchy1"/>
    <dgm:cxn modelId="{B3D72B7D-B570-4B50-9FFE-629A9BC16B96}" type="presParOf" srcId="{F5C980D1-3357-4A7C-A27E-9C2DD4ADAFEB}" destId="{1DABDFA1-C0CE-4610-9A77-08B19AFA8949}" srcOrd="2" destOrd="0" presId="urn:microsoft.com/office/officeart/2005/8/layout/hierarchy1"/>
    <dgm:cxn modelId="{32B5C98A-B3BE-4CBD-A134-6B98794229A9}" type="presParOf" srcId="{F5C980D1-3357-4A7C-A27E-9C2DD4ADAFEB}" destId="{C798EAE0-3B9D-4318-A395-F8B9CB3A144A}" srcOrd="3" destOrd="0" presId="urn:microsoft.com/office/officeart/2005/8/layout/hierarchy1"/>
    <dgm:cxn modelId="{888E8CD4-87FB-4ACA-9C23-2DB4B4FC573B}" type="presParOf" srcId="{C798EAE0-3B9D-4318-A395-F8B9CB3A144A}" destId="{D1429DCD-E745-4AA3-9001-B809ED4303E1}" srcOrd="0" destOrd="0" presId="urn:microsoft.com/office/officeart/2005/8/layout/hierarchy1"/>
    <dgm:cxn modelId="{A3F4928B-4005-4C83-840C-1FD4F7EF4113}" type="presParOf" srcId="{D1429DCD-E745-4AA3-9001-B809ED4303E1}" destId="{AA7F1685-D74F-4D86-9640-73A26A6BA6C2}" srcOrd="0" destOrd="0" presId="urn:microsoft.com/office/officeart/2005/8/layout/hierarchy1"/>
    <dgm:cxn modelId="{C559D430-9F1F-4F16-B99B-5761F52DD7E9}" type="presParOf" srcId="{D1429DCD-E745-4AA3-9001-B809ED4303E1}" destId="{B062E7DA-5BD1-4F60-9F6B-C5B1C1546DDF}" srcOrd="1" destOrd="0" presId="urn:microsoft.com/office/officeart/2005/8/layout/hierarchy1"/>
    <dgm:cxn modelId="{DF1A3F04-1E1D-42C9-8C2E-4DD94D3363CC}" type="presParOf" srcId="{C798EAE0-3B9D-4318-A395-F8B9CB3A144A}" destId="{901DD379-0B27-4676-B637-19599610C2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6870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513792" y="333970"/>
          <a:ext cx="10686529" cy="683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218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6.1 Классификация и характеристика дефектов кожаной обуви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792" y="333970"/>
        <a:ext cx="10686529" cy="683063"/>
      </dsp:txXfrm>
    </dsp:sp>
    <dsp:sp modelId="{C7628E09-A5D0-43AC-834B-E8990AEC2BF8}">
      <dsp:nvSpPr>
        <dsp:cNvPr id="0" name=""/>
        <dsp:cNvSpPr/>
      </dsp:nvSpPr>
      <dsp:spPr>
        <a:xfrm>
          <a:off x="86877" y="255930"/>
          <a:ext cx="853829" cy="853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099520-7246-4468-92D6-BAA420D42418}">
      <dsp:nvSpPr>
        <dsp:cNvPr id="0" name=""/>
        <dsp:cNvSpPr/>
      </dsp:nvSpPr>
      <dsp:spPr>
        <a:xfrm>
          <a:off x="1003255" y="1365581"/>
          <a:ext cx="10197065" cy="683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218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6.2 Приемы осмотра кожаной обуви при проверке качества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3255" y="1365581"/>
        <a:ext cx="10197065" cy="683063"/>
      </dsp:txXfrm>
    </dsp:sp>
    <dsp:sp modelId="{B1CAD6EB-AC22-4CFA-945C-44D3FFDB9FD8}">
      <dsp:nvSpPr>
        <dsp:cNvPr id="0" name=""/>
        <dsp:cNvSpPr/>
      </dsp:nvSpPr>
      <dsp:spPr>
        <a:xfrm>
          <a:off x="576341" y="1280198"/>
          <a:ext cx="853829" cy="853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1916EA-71F9-4894-975A-E078B99991AE}">
      <dsp:nvSpPr>
        <dsp:cNvPr id="0" name=""/>
        <dsp:cNvSpPr/>
      </dsp:nvSpPr>
      <dsp:spPr>
        <a:xfrm>
          <a:off x="1153481" y="2389849"/>
          <a:ext cx="10046839" cy="683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218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6.3 Принцип сортировки кожаной обуви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3481" y="2389849"/>
        <a:ext cx="10046839" cy="683063"/>
      </dsp:txXfrm>
    </dsp:sp>
    <dsp:sp modelId="{F506072E-8F37-418A-8503-5F725C786693}">
      <dsp:nvSpPr>
        <dsp:cNvPr id="0" name=""/>
        <dsp:cNvSpPr/>
      </dsp:nvSpPr>
      <dsp:spPr>
        <a:xfrm>
          <a:off x="726567" y="2304466"/>
          <a:ext cx="853829" cy="853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D16442-3CAE-4DE7-BDE4-FCCB58403993}">
      <dsp:nvSpPr>
        <dsp:cNvPr id="0" name=""/>
        <dsp:cNvSpPr/>
      </dsp:nvSpPr>
      <dsp:spPr>
        <a:xfrm>
          <a:off x="1003255" y="3414117"/>
          <a:ext cx="10197065" cy="683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218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6.4 Контроль качества валяной и резиновой обуви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3255" y="3414117"/>
        <a:ext cx="10197065" cy="683063"/>
      </dsp:txXfrm>
    </dsp:sp>
    <dsp:sp modelId="{37A3615A-E73F-43C5-9472-466943F661B8}">
      <dsp:nvSpPr>
        <dsp:cNvPr id="0" name=""/>
        <dsp:cNvSpPr/>
      </dsp:nvSpPr>
      <dsp:spPr>
        <a:xfrm>
          <a:off x="576341" y="3328734"/>
          <a:ext cx="853829" cy="853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B23C0D-27B0-4AD8-8EBC-8D5FA125CC57}">
      <dsp:nvSpPr>
        <dsp:cNvPr id="0" name=""/>
        <dsp:cNvSpPr/>
      </dsp:nvSpPr>
      <dsp:spPr>
        <a:xfrm>
          <a:off x="513792" y="4438385"/>
          <a:ext cx="10686529" cy="68306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218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6.5 Маркировка, упаковка, транспортирование и хранение обуви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3792" y="4438385"/>
        <a:ext cx="10686529" cy="683063"/>
      </dsp:txXfrm>
    </dsp:sp>
    <dsp:sp modelId="{D112302F-61E4-4CBA-95EC-6E9E3FA0F4F0}">
      <dsp:nvSpPr>
        <dsp:cNvPr id="0" name=""/>
        <dsp:cNvSpPr/>
      </dsp:nvSpPr>
      <dsp:spPr>
        <a:xfrm>
          <a:off x="86877" y="4353002"/>
          <a:ext cx="853829" cy="8538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BDFA1-C0CE-4610-9A77-08B19AFA8949}">
      <dsp:nvSpPr>
        <dsp:cNvPr id="0" name=""/>
        <dsp:cNvSpPr/>
      </dsp:nvSpPr>
      <dsp:spPr>
        <a:xfrm>
          <a:off x="5867154" y="1459055"/>
          <a:ext cx="3086513" cy="5385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442"/>
              </a:lnTo>
              <a:lnTo>
                <a:pt x="3086513" y="367442"/>
              </a:lnTo>
              <a:lnTo>
                <a:pt x="3086513" y="53853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2535474" y="1459055"/>
          <a:ext cx="3331679" cy="527146"/>
        </a:xfrm>
        <a:custGeom>
          <a:avLst/>
          <a:gdLst/>
          <a:ahLst/>
          <a:cxnLst/>
          <a:rect l="0" t="0" r="0" b="0"/>
          <a:pathLst>
            <a:path>
              <a:moveTo>
                <a:pt x="3331679" y="0"/>
              </a:moveTo>
              <a:lnTo>
                <a:pt x="3331679" y="356052"/>
              </a:lnTo>
              <a:lnTo>
                <a:pt x="0" y="356052"/>
              </a:lnTo>
              <a:lnTo>
                <a:pt x="0" y="52714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054194" y="1397"/>
          <a:ext cx="7625919" cy="14576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259405" y="196347"/>
          <a:ext cx="7625919" cy="14576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происхождению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дефекты кожаной обуви подразделяются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2 группы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02098" y="239040"/>
        <a:ext cx="7540533" cy="1372271"/>
      </dsp:txXfrm>
    </dsp:sp>
    <dsp:sp modelId="{7A6A7358-5BBC-4B56-AC5D-12937FB9BF8F}">
      <dsp:nvSpPr>
        <dsp:cNvPr id="0" name=""/>
        <dsp:cNvSpPr/>
      </dsp:nvSpPr>
      <dsp:spPr>
        <a:xfrm>
          <a:off x="1121917" y="1986201"/>
          <a:ext cx="2827115" cy="8536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327127" y="2181151"/>
          <a:ext cx="2827115" cy="85365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Пороки материалов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52130" y="2206154"/>
        <a:ext cx="2777109" cy="803647"/>
      </dsp:txXfrm>
    </dsp:sp>
    <dsp:sp modelId="{AA7F1685-D74F-4D86-9640-73A26A6BA6C2}">
      <dsp:nvSpPr>
        <dsp:cNvPr id="0" name=""/>
        <dsp:cNvSpPr/>
      </dsp:nvSpPr>
      <dsp:spPr>
        <a:xfrm>
          <a:off x="7409285" y="1997591"/>
          <a:ext cx="3088764" cy="8536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2E7DA-5BD1-4F60-9F6B-C5B1C1546DDF}">
      <dsp:nvSpPr>
        <dsp:cNvPr id="0" name=""/>
        <dsp:cNvSpPr/>
      </dsp:nvSpPr>
      <dsp:spPr>
        <a:xfrm>
          <a:off x="7614495" y="2192541"/>
          <a:ext cx="3088764" cy="85365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Технологические пороки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39498" y="2217544"/>
        <a:ext cx="3038758" cy="803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07.12.2019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22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32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98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41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729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14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89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649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6. Контроль качества обувных товаров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62982"/>
              </p:ext>
            </p:extLst>
          </p:nvPr>
        </p:nvGraphicFramePr>
        <p:xfrm>
          <a:off x="171450" y="763866"/>
          <a:ext cx="11807189" cy="56548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837110">
                  <a:extLst>
                    <a:ext uri="{9D8B030D-6E8A-4147-A177-3AD203B41FA5}">
                      <a16:colId xmlns:a16="http://schemas.microsoft.com/office/drawing/2014/main" val="1553125186"/>
                    </a:ext>
                  </a:extLst>
                </a:gridCol>
                <a:gridCol w="9970079">
                  <a:extLst>
                    <a:ext uri="{9D8B030D-6E8A-4147-A177-3AD203B41FA5}">
                      <a16:colId xmlns:a16="http://schemas.microsoft.com/office/drawing/2014/main" val="2034509328"/>
                    </a:ext>
                  </a:extLst>
                </a:gridCol>
              </a:tblGrid>
              <a:tr h="370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тощесть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рыхлая и тонкая кожа в результате плохого кормления и содержания животного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287418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безличины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лицевого слоя на отдельных участках шкуры вследствие повреждений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769325"/>
                  </a:ext>
                </a:extLst>
              </a:tr>
              <a:tr h="5559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жилистость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рисунок на лицевой поверхности кожи, образованный затвердевшими кровеносными сосудами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87537"/>
                  </a:ext>
                </a:extLst>
              </a:tr>
              <a:tr h="5559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лизуха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мелкие параллельно расположенные царапины на коже в результате длительного лизания животным шкуры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57183"/>
                  </a:ext>
                </a:extLst>
              </a:tr>
              <a:tr h="2285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кожеедина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повреждение жуком-кожеедом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769241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молеедина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повреждение личинками моли в виде извилистых каналов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119869"/>
                  </a:ext>
                </a:extLst>
              </a:tr>
              <a:tr h="5559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солевые пятна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кроваво-красные оттенки, образующиеся в результате деятельности микробов, применении грязной соли и т.п.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943777"/>
                  </a:ext>
                </a:extLst>
              </a:tr>
              <a:tr h="7413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прелина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бактериальное поражение шкуры при несвоевременном консервировании, что приводит к понижению прочности отдельных участков кожи вследствие разложения сырья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551965"/>
                  </a:ext>
                </a:extLst>
              </a:tr>
              <a:tr h="370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комовая шкура</a:t>
                      </a:r>
                      <a:endParaRPr lang="ru-RU" sz="1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заломы из-за замораживания или сушки шкуры в нерасправленном состоянии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2909"/>
                  </a:ext>
                </a:extLst>
              </a:tr>
              <a:tr h="12973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подрези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прорези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выхваты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несквозные разрезы разной глубины со стороны бахтармы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сквозные прорезы кожи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местные утонения со стороны бахтармы более чем наполовину толщины кожи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образуются при небрежной съемке шкуры и удалении подкожно-жировой клетчатки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48" marR="4574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190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7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270" t="17733" r="34450" b="10933"/>
          <a:stretch/>
        </p:blipFill>
        <p:spPr>
          <a:xfrm>
            <a:off x="3777615" y="491490"/>
            <a:ext cx="3520543" cy="5817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4336" y="5848588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Жилистость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337" t="10134" r="34212" b="15333"/>
          <a:stretch/>
        </p:blipFill>
        <p:spPr>
          <a:xfrm>
            <a:off x="7395313" y="491490"/>
            <a:ext cx="4641808" cy="5817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9465" y="5848588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Лизуха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5169" t="9333" r="37972" b="12267"/>
          <a:stretch/>
        </p:blipFill>
        <p:spPr>
          <a:xfrm>
            <a:off x="137160" y="491490"/>
            <a:ext cx="3543300" cy="58178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005" y="5848588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Безличины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974" t="22004" r="34576" b="16000"/>
          <a:stretch/>
        </p:blipFill>
        <p:spPr>
          <a:xfrm>
            <a:off x="5760719" y="515194"/>
            <a:ext cx="5615305" cy="5854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10750" y="5844230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Подрези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1600" t="15600" r="33900" b="10800"/>
          <a:stretch/>
        </p:blipFill>
        <p:spPr>
          <a:xfrm>
            <a:off x="619319" y="515194"/>
            <a:ext cx="4878511" cy="5854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280" y="5813452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Прелина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242890"/>
              </p:ext>
            </p:extLst>
          </p:nvPr>
        </p:nvGraphicFramePr>
        <p:xfrm>
          <a:off x="217170" y="796212"/>
          <a:ext cx="11738610" cy="56348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080260">
                  <a:extLst>
                    <a:ext uri="{9D8B030D-6E8A-4147-A177-3AD203B41FA5}">
                      <a16:colId xmlns:a16="http://schemas.microsoft.com/office/drawing/2014/main" val="3625824072"/>
                    </a:ext>
                  </a:extLst>
                </a:gridCol>
                <a:gridCol w="9658350">
                  <a:extLst>
                    <a:ext uri="{9D8B030D-6E8A-4147-A177-3AD203B41FA5}">
                      <a16:colId xmlns:a16="http://schemas.microsoft.com/office/drawing/2014/main" val="1179769614"/>
                    </a:ext>
                  </a:extLst>
                </a:gridCol>
              </a:tblGrid>
              <a:tr h="5485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ломкость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разрушение лицевого слоя и дермы кожи в виде трещин различной глубины, образующихся при изгибе кожи лицевой стороной наружу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548457"/>
                  </a:ext>
                </a:extLst>
              </a:tr>
              <a:tr h="7887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непродуб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светлые полосы на поперечном разрезе кож, сопровождающиеся их жесткостью (гремучестью), в обуви не допускается (гремучесть – жесткость кожи при плохом продубливании)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341660"/>
                  </a:ext>
                </a:extLst>
              </a:tr>
              <a:tr h="7313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отдушистость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отставание лицевого слоя в виде морщин, которые образуются на лицевой поверхности кожи после сгибания ее лицом внутрь и полностью не исчезают после ее распрямления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814932"/>
                  </a:ext>
                </a:extLst>
              </a:tr>
              <a:tr h="5485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отмин «лица»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мелкие морщины, образующиеся на коже при сгибании лицевой поверхностью внутрь и исчезающие при ее распрямлении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753787"/>
                  </a:ext>
                </a:extLst>
              </a:tr>
              <a:tr h="5485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стяжка «лица»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морщины на лицевой поверхности кожи в виде клеток неправильной формы, закрывающих мерею кожи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449808"/>
                  </a:ext>
                </a:extLst>
              </a:tr>
              <a:tr h="5485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садка «лица»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ослабление лицевого слоя в виде трещин на коже при ее сгибании «лицом» наружу, в обуви не допускается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669359"/>
                  </a:ext>
                </a:extLst>
              </a:tr>
              <a:tr h="5485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осыпание покрытия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возникает из-за плохого качества лицевой поверхности, старения пленки и т.п., в обуви не допускается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6737"/>
                  </a:ext>
                </a:extLst>
              </a:tr>
              <a:tr h="5485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неустойчивость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сухому и влажному трению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проявляется при трении сухой или мокрой тканью лицевой поверхности кожи, ткань при этом окрашивается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788614"/>
                  </a:ext>
                </a:extLst>
              </a:tr>
              <a:tr h="3656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и неровный ворс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встречается у велюра,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нубука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замши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82" marR="47382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627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2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8651" t="12388" r="42069" b="32012"/>
          <a:stretch/>
        </p:blipFill>
        <p:spPr>
          <a:xfrm>
            <a:off x="171450" y="626864"/>
            <a:ext cx="3509010" cy="5692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638" y="5791438"/>
            <a:ext cx="1822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Отдушистость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4350" t="9668" r="37549" b="17800"/>
          <a:stretch/>
        </p:blipFill>
        <p:spPr>
          <a:xfrm>
            <a:off x="3829050" y="626864"/>
            <a:ext cx="3920490" cy="5692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3640" y="5822216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Стяжка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7127" t="28054" r="37123" b="16079"/>
          <a:stretch/>
        </p:blipFill>
        <p:spPr>
          <a:xfrm>
            <a:off x="7898130" y="626864"/>
            <a:ext cx="4160520" cy="5692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75429" y="5822216"/>
            <a:ext cx="163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625" t="27089" r="43900" b="29711"/>
          <a:stretch/>
        </p:blipFill>
        <p:spPr>
          <a:xfrm>
            <a:off x="207838" y="586055"/>
            <a:ext cx="3575492" cy="5723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538" y="5663029"/>
            <a:ext cx="262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Осыпание покрывной пленки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2578" t="22933" r="42332" b="25600"/>
          <a:stretch/>
        </p:blipFill>
        <p:spPr>
          <a:xfrm>
            <a:off x="3897630" y="586055"/>
            <a:ext cx="2983230" cy="5723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83330" y="5606653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Неровная окраска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4650" t="33333" r="46150" b="27466"/>
          <a:stretch/>
        </p:blipFill>
        <p:spPr>
          <a:xfrm>
            <a:off x="6995160" y="586055"/>
            <a:ext cx="4983480" cy="5723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880860" y="5637430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Маркость кожи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6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6.2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осмотра кожаной обуви при проверке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170" name="Рисунок 1" descr="C:\Documents and Settings\Машенька\Рабочий стол\Новая папка\Изображение1 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3" y="210003"/>
            <a:ext cx="3830258" cy="61114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227242" y="290014"/>
            <a:ext cx="7671388" cy="611142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Char char="1"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 Проверьте </a:t>
            </a: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маркировку (артикул, размер, полноту и т.д.).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Char char="2"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 Осмотрите </a:t>
            </a: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фасадную часть обуви: проверьте наличие дефектов на деталях; нажимая большими пальцами на носки, определите их устойчивость; на ощупь установите материал верха.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Char char="3"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 Осмотрите </a:t>
            </a: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заднюю часть обуви: определите жесткость, упругость и высоту задника, правильность положения задних наружных ремней или швов заготовок, околодки пяточной части, установку и отделку каблуков.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Char char="4"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 Проверьте дефекты на наружной боковой части обуви и ее парность по высоте берец, задников, каблуков.</a:t>
            </a:r>
            <a:endParaRPr kumimoji="0" lang="ru-RU" alt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Char char="5"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 Проверьте обувь со стороны подошвы: определите дефекты крепления подошвы, парность обуви по клеймению подошвы, отделку подошвы и набойки.</a:t>
            </a:r>
            <a:endParaRPr kumimoji="0" lang="ru-RU" alt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Char char="6"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 Проверьте </a:t>
            </a: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внутреннюю боковую поверхность обуви: внешним осмотром установите наличие дефектов и одновременно проверьте парность обуви по длине и ширине подошвы.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Char char="7"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 Проверьте </a:t>
            </a: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внутреннюю часть обуви: прощупыванием определите наличие бугров или гвозде	 на стельке, складок или разрывов на подкладке, загнутых краев у жесткого носка или задника.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Char char="8"/>
              <a:tabLst/>
            </a:pP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 Проверьте </a:t>
            </a:r>
            <a:r>
              <a:rPr kumimoji="0" lang="ru-RU" alt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упругость обуви в геленочной части.</a:t>
            </a:r>
            <a:endParaRPr kumimoji="0" lang="ru-RU" alt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6.3 Принцип сортировки кожаной обуви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61624" y="1425885"/>
            <a:ext cx="77302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Качество кожаной обуви оценивают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ГОСТ 28371 – 89  Обувь. Определение сортности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данного стандарта распространяется на детскую, женскую и мужскую обувь из натуральных, искусственных и синтетических кож, текстильных материалов, а также с комбинированным верхом.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соответствии с ГОСТ 28371-89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кожаная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обувь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сорта не делится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901" t="19941" r="65563" b="7300"/>
          <a:stretch/>
        </p:blipFill>
        <p:spPr>
          <a:xfrm>
            <a:off x="274319" y="417184"/>
            <a:ext cx="4087305" cy="56635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42455253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4320" y="62855"/>
            <a:ext cx="1167003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определении доброкачественности обуви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учитывают:</a:t>
            </a:r>
          </a:p>
          <a:p>
            <a:pPr marL="536575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пороки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их размер,</a:t>
            </a:r>
          </a:p>
          <a:p>
            <a:pPr marL="536575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степень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выраженности,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место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расположения порока,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6575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сложность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модели – требования для повседневной и модельной обуви устанавливаются раздельно. Детская обувь приравнивается к модельной.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Перечень недопустимых пороков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обуви  приводится на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с.1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п.4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При наличии в обуви такого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порока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она является нестандартной.</a:t>
            </a:r>
          </a:p>
          <a:p>
            <a:pPr algn="just">
              <a:spcAft>
                <a:spcPts val="0"/>
              </a:spcAft>
            </a:pP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таблице ГОСТа приведены допустимые пороки кож и технологические. </a:t>
            </a:r>
          </a:p>
          <a:p>
            <a:pPr algn="just"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оценке  пороков сырья учитывают степень выраженности порока – слабовыраженные (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п.1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и умеренновыраженные (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п.2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Указанные пороки кож не допускаются на  наиболее ответственных деталях обуви – носках, передней части союзки. На других деталях –  допускаются.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Заключение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качестве делают по наиболее существенному пороку по худшей полупаре. 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2880" y="329526"/>
            <a:ext cx="11909040" cy="627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 РЕШЕНИЯ ЗАДАЧИ: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Ботинки мужские повседневные из натуральной кожи имеют следующие пороки: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2730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разная </a:t>
            </a: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высота задинок – 2мм,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2730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умеренновыраженная лизуха на берцах,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lvl="0" indent="-27305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разная длина язычков – 3мм.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Проверьте доброкачественность ботинок.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>
              <a:spcAft>
                <a:spcPts val="0"/>
              </a:spcAft>
            </a:pPr>
            <a:r>
              <a:rPr lang="ru-RU" sz="2200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решения задачи используем ГОСТ 28371-89 Обувь. Определение сортности.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Оцениваем пороки: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1-й порок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допускается (с.3, п.5, т.1, п.15),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2-й порок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допускается (с.2, п.5, т.1, п.2),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3-й порок 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допускается (с.2, п.5, т.1,п.14).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39863" indent="-1439863" algn="just">
              <a:spcAft>
                <a:spcPts val="0"/>
              </a:spcAft>
            </a:pPr>
            <a:r>
              <a:rPr lang="ru-RU" sz="2200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lang="ru-RU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 соответствии с ГОСТ 28371-89 ботинки мужские являются нестандартными и в реализацию не допускаются.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57795" y="655519"/>
            <a:ext cx="10625067" cy="1013261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6.4 Контроль качества валяной и резиновой обуви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98" y="1859378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7225" y="4956864"/>
            <a:ext cx="9864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данный вопрос самостоятельно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используя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212, 215.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21798" y="4456048"/>
            <a:ext cx="1723569" cy="17998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6.5 Маркировка, упаковка, транспортирование и хранение обуви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стр.209, 213, 215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https://img01.kupiprodai.ru/092017/15055568482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b="13333"/>
          <a:stretch/>
        </p:blipFill>
        <p:spPr bwMode="auto">
          <a:xfrm>
            <a:off x="208983" y="1114788"/>
            <a:ext cx="7118679" cy="37147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16248" y="68458"/>
            <a:ext cx="8430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 кожаной обуви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86650" y="951443"/>
            <a:ext cx="46052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коробка с упакованной обувью должна иметь этикетку с указанием следующих реквизитов: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предприятия-изготовителя и его почтовый адрес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изделия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изготовления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модели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и полнота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ТНПА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выпуска</a:t>
            </a: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тамп контролера ОТК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983" y="5352648"/>
            <a:ext cx="11735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на этикетке может быть изображение модели,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штрихкод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номер партии, указан цвет материала верха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0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364" y="4681080"/>
            <a:ext cx="1188211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Кожаная обувь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каждой полупаре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должна иметь </a:t>
            </a:r>
            <a:r>
              <a:rPr lang="ru-RU" sz="2200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маркировку: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размер и полнота указываются на ходовой части подошвы 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геленочной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части, на подкладке в верхней части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берцев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или голенищ несмываемой краской указывают артикул, размер и полноту, дату выпуска, номер НД, знак «СТ», фасон, модель. Также на каждую полупару наносится товарный знак предприятия-изготовителя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82714" y="353523"/>
            <a:ext cx="8430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 кожаной обуви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main-cdn.goods.ru/big2/hlr-system/1545494416/100024280727b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5" y="989620"/>
            <a:ext cx="6179564" cy="34657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edia.bloger.by/source/photos/2012/10/24/a76ea4f3bb3a8af18b04a268c3435ab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20851" r="10378" b="5125"/>
          <a:stretch/>
        </p:blipFill>
        <p:spPr bwMode="auto">
          <a:xfrm>
            <a:off x="6419998" y="989620"/>
            <a:ext cx="5580482" cy="34657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82360" y="3476566"/>
            <a:ext cx="77609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Хранение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кожаной обуви должно осуществляться в сухих, чистых, проветриваемых помещениях в потребительской таре на стеллажах или подтоварниках при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º не ниже +14ºС  и не выше +20ºС, относительной влажности воздуха 50-80%. Обувь необходимо беречь от попадания прямых солнечных лучей, паров, газов, химических веществ, моли, грызунов.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https://www.utupack.ru/image/catalog/production/kartonnie-korobki/obuv/shoes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r="8099"/>
          <a:stretch/>
        </p:blipFill>
        <p:spPr bwMode="auto">
          <a:xfrm>
            <a:off x="171450" y="199043"/>
            <a:ext cx="2889321" cy="28413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94977" y="199043"/>
            <a:ext cx="79981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Упаковывают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кожаную обувь в коробки из картона.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Виды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обуви, которые мало деформируются (юфтевая, производственная и др.), укладывают в транспортную тару (картонные ящики) без первичной упаковки.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Обувь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укладывают в коробки так, чтобы носок одной полупары прилегал к пяточной части другой. Между полупарами прокладывают мягкую бумагу.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6" name="Picture 4" descr="http://www.centrkolgotok.ru/uploads/1339054098_stellaj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239988"/>
            <a:ext cx="3885646" cy="29142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3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4098" name="Picture 2" descr="https://cache3.youla.io/files/images/720_720_out/5b/2b/5b2bee61f69576a3cd44f7f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2" y="194310"/>
            <a:ext cx="3326129" cy="44348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pinimg.com/originals/2a/5d/93/2a5d932aea6bef314faea6743e88b9d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15733" r="4996" b="1"/>
          <a:stretch/>
        </p:blipFill>
        <p:spPr bwMode="auto">
          <a:xfrm>
            <a:off x="3827253" y="194310"/>
            <a:ext cx="7454157" cy="44348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9850" y="4829414"/>
            <a:ext cx="1064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требования к маркировке, упаковке, хранению и транспортированию резиновой и валяной обуви самостоятельно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используя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212, 215.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81232" y="4980944"/>
            <a:ext cx="1020357" cy="10655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9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245" y="1762934"/>
            <a:ext cx="71787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 по решению задач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изложены в вопросе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Модуля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26" y="3357736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734111"/>
            <a:ext cx="86799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дефектов кожаной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основные пороки натуральных кож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пороки «отдушистость», «отмин», «воротистость»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и продемонстрируйте приемы осмотра обуви при проверке качества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Изложите принцип сортировки кожаной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требования к качеству и основные дефекты резиновой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Укажите реквизиты маркировки кожаной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условия хранения резиновой и валяной обуви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60" y="2514294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490116"/>
            <a:ext cx="73468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дефектов кожаной обуви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основные пороки натуральных кож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и демонстрировать приемы осмотра кожаной обуви при проверке качества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принцип сортировки кожаной обуви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Решать задачи по определению качества кожаной обуви по стандарту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контроль качества резиновой и валяной обуви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 требования к маркировке, упаковке и хранению обуви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6" y="1440951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541" y="2887628"/>
            <a:ext cx="7871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207-209, 212-213, 215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61202" y="979286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968829"/>
            <a:ext cx="9858239" cy="990409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Классификация и характеристика дефектов кожаной обуви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207-208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2399" y="3791117"/>
            <a:ext cx="57150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Пороки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натуральных кож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могут возникать:</a:t>
            </a: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~"/>
              <a:tabLst>
                <a:tab pos="342900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жизни животных, </a:t>
            </a: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~"/>
              <a:tabLst>
                <a:tab pos="342900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небрежной съемке шкуры, </a:t>
            </a: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~"/>
              <a:tabLst>
                <a:tab pos="342900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период консервирования, </a:t>
            </a: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~"/>
              <a:tabLst>
                <a:tab pos="342900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выделки кож, </a:t>
            </a: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~"/>
              <a:tabLst>
                <a:tab pos="342900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хранении и транспортировании. 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90242959"/>
              </p:ext>
            </p:extLst>
          </p:nvPr>
        </p:nvGraphicFramePr>
        <p:xfrm>
          <a:off x="152399" y="263061"/>
          <a:ext cx="11939519" cy="3046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50759" y="3501812"/>
            <a:ext cx="4660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технологические пороки самостоятельно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используя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мате-риал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учебника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6122158" y="3501812"/>
            <a:ext cx="1028601" cy="10741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22158" y="4702141"/>
            <a:ext cx="5969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товаров:/ В.Е.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208.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42053"/>
              </p:ext>
            </p:extLst>
          </p:nvPr>
        </p:nvGraphicFramePr>
        <p:xfrm>
          <a:off x="91440" y="763866"/>
          <a:ext cx="11864340" cy="54902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099038">
                  <a:extLst>
                    <a:ext uri="{9D8B030D-6E8A-4147-A177-3AD203B41FA5}">
                      <a16:colId xmlns:a16="http://schemas.microsoft.com/office/drawing/2014/main" val="1446814581"/>
                    </a:ext>
                  </a:extLst>
                </a:gridCol>
                <a:gridCol w="9765302">
                  <a:extLst>
                    <a:ext uri="{9D8B030D-6E8A-4147-A177-3AD203B41FA5}">
                      <a16:colId xmlns:a16="http://schemas.microsoft.com/office/drawing/2014/main" val="3590524789"/>
                    </a:ext>
                  </a:extLst>
                </a:gridCol>
              </a:tblGrid>
              <a:tr h="431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721732"/>
                  </a:ext>
                </a:extLst>
              </a:tr>
              <a:tr h="637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свищ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повреждение личинкой овода в виде сквозных отверстий (незаросшие свищи) или нарушенного строения кожи (заросшие свищи)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688163"/>
                  </a:ext>
                </a:extLst>
              </a:tr>
              <a:tr h="4247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оспины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следы от заболевания коз и овец оспой в виде ямок, могут быть заросшие и незаросшие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096918"/>
                  </a:ext>
                </a:extLst>
              </a:tr>
              <a:tr h="4247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болячки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следы накожных болезней в виде рубцов и отверстий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736247"/>
                  </a:ext>
                </a:extLst>
              </a:tr>
              <a:tr h="4313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роговины, рубцы,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кнутовины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зарубцевавшиеся в виде шрамов разрывы тканей, образующиеся при ударе рогами или кнутом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790233"/>
                  </a:ext>
                </a:extLst>
              </a:tr>
              <a:tr h="6371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царапины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разной глубины повреждения «лица» кожи, образовавшиеся в результате чесания животного об острые предметы или во время стрижки шерсти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94664"/>
                  </a:ext>
                </a:extLst>
              </a:tr>
              <a:tr h="2156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седловина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углубления и рыхлые участки на коже от седла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635835"/>
                  </a:ext>
                </a:extLst>
              </a:tr>
              <a:tr h="4247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тавро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участки на коже с поврежденным лицевым слоем от клейма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797057"/>
                  </a:ext>
                </a:extLst>
              </a:tr>
              <a:tr h="4313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борушистость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грубые, неразглаживаемые складки на воротке кожи (выростка, полукожника), недопустимый порок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292575"/>
                  </a:ext>
                </a:extLst>
              </a:tr>
              <a:tr h="5964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воротистость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складки и морщины на воротке кожи, преимущественно бугаев и тощих животных, поддающиеся разглаживанию в процессе выработки кожи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640815"/>
                  </a:ext>
                </a:extLst>
              </a:tr>
              <a:tr h="4247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молочные линии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неглубокие разглаженные полосы, заметные на лицевой стороне воротка опойка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68" marR="5306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16962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16248" y="68458"/>
            <a:ext cx="8430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Пороки натуральных кож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200" t="12932" r="41605" b="10000"/>
          <a:stretch/>
        </p:blipFill>
        <p:spPr>
          <a:xfrm>
            <a:off x="4246328" y="582930"/>
            <a:ext cx="3377482" cy="5589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5040" y="5653951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Болячки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37586" t="11866" r="40108" b="31600"/>
          <a:stretch/>
        </p:blipFill>
        <p:spPr>
          <a:xfrm>
            <a:off x="182880" y="582930"/>
            <a:ext cx="3920490" cy="55892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2778" y="5623173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Свищ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30550" t="9200" r="35992" b="11866"/>
          <a:stretch/>
        </p:blipFill>
        <p:spPr>
          <a:xfrm>
            <a:off x="7766768" y="582930"/>
            <a:ext cx="4211872" cy="55892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88048" y="5653951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0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725" t="9341" r="40885" b="13325"/>
          <a:stretch/>
        </p:blipFill>
        <p:spPr>
          <a:xfrm>
            <a:off x="204275" y="559950"/>
            <a:ext cx="3453325" cy="5692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9132" y="5745394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Царапины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200" t="16132" r="40263" b="16134"/>
          <a:stretch/>
        </p:blipFill>
        <p:spPr>
          <a:xfrm>
            <a:off x="3772681" y="559950"/>
            <a:ext cx="3931139" cy="5692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0132" y="5745394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Тавро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3000" t="14400" r="36886" b="21867"/>
          <a:stretch/>
        </p:blipFill>
        <p:spPr>
          <a:xfrm>
            <a:off x="7818901" y="559949"/>
            <a:ext cx="4194029" cy="5692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61270" y="5776172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Борушистость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5414" t="36646" r="42382" b="27754"/>
          <a:stretch/>
        </p:blipFill>
        <p:spPr>
          <a:xfrm>
            <a:off x="205739" y="485418"/>
            <a:ext cx="6343651" cy="57210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5337" y="5629957"/>
            <a:ext cx="173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Воротистость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30749" t="31272" r="40316" b="19128"/>
          <a:stretch/>
        </p:blipFill>
        <p:spPr>
          <a:xfrm>
            <a:off x="6765113" y="485418"/>
            <a:ext cx="5202097" cy="57210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98988" y="5629957"/>
            <a:ext cx="2354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Молочные линии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1452</TotalTime>
  <Words>1668</Words>
  <Application>Microsoft Office PowerPoint</Application>
  <PresentationFormat>Широкоэкранный</PresentationFormat>
  <Paragraphs>252</Paragraphs>
  <Slides>31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Book Antiqua</vt:lpstr>
      <vt:lpstr>Calibri</vt:lpstr>
      <vt:lpstr>Courier New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6.1 Классификация и характеристика дефектов кожаной обуви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6.2 Приемы осмотра кожаной обуви при проверке качества</vt:lpstr>
      <vt:lpstr>Презентация PowerPoint</vt:lpstr>
      <vt:lpstr>6.3 Принцип сортировки кожаной обуви</vt:lpstr>
      <vt:lpstr>Презентация PowerPoint</vt:lpstr>
      <vt:lpstr>Презентация PowerPoint</vt:lpstr>
      <vt:lpstr>Презентация PowerPoint</vt:lpstr>
      <vt:lpstr>6.4 Контроль качества валяной и резиновой обуви</vt:lpstr>
      <vt:lpstr>6.5 Маркировка, упаковка, транспортирование и хранение обуви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173</cp:revision>
  <dcterms:created xsi:type="dcterms:W3CDTF">2014-06-06T09:13:21Z</dcterms:created>
  <dcterms:modified xsi:type="dcterms:W3CDTF">2019-12-07T15:12:26Z</dcterms:modified>
</cp:coreProperties>
</file>