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9"/>
  </p:notesMasterIdLst>
  <p:sldIdLst>
    <p:sldId id="256" r:id="rId2"/>
    <p:sldId id="258" r:id="rId3"/>
    <p:sldId id="322" r:id="rId4"/>
    <p:sldId id="273" r:id="rId5"/>
    <p:sldId id="331" r:id="rId6"/>
    <p:sldId id="398" r:id="rId7"/>
    <p:sldId id="326" r:id="rId8"/>
    <p:sldId id="377" r:id="rId9"/>
    <p:sldId id="378" r:id="rId10"/>
    <p:sldId id="379" r:id="rId11"/>
    <p:sldId id="380" r:id="rId12"/>
    <p:sldId id="381" r:id="rId13"/>
    <p:sldId id="383" r:id="rId14"/>
    <p:sldId id="385" r:id="rId15"/>
    <p:sldId id="387" r:id="rId16"/>
    <p:sldId id="389" r:id="rId17"/>
    <p:sldId id="391" r:id="rId18"/>
    <p:sldId id="393" r:id="rId19"/>
    <p:sldId id="395" r:id="rId20"/>
    <p:sldId id="397" r:id="rId21"/>
    <p:sldId id="327" r:id="rId22"/>
    <p:sldId id="344" r:id="rId23"/>
    <p:sldId id="345" r:id="rId24"/>
    <p:sldId id="328" r:id="rId25"/>
    <p:sldId id="349" r:id="rId26"/>
    <p:sldId id="350" r:id="rId27"/>
    <p:sldId id="352" r:id="rId28"/>
    <p:sldId id="329" r:id="rId29"/>
    <p:sldId id="363" r:id="rId30"/>
    <p:sldId id="364" r:id="rId31"/>
    <p:sldId id="369" r:id="rId32"/>
    <p:sldId id="370" r:id="rId33"/>
    <p:sldId id="371" r:id="rId34"/>
    <p:sldId id="373" r:id="rId35"/>
    <p:sldId id="325" r:id="rId36"/>
    <p:sldId id="324" r:id="rId37"/>
    <p:sldId id="32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631825" indent="-631825"/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26.1. Общие сведения и классификация ассортимента изделий народных художественных промыслов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D6E38-A055-40D4-B14D-7FF3E368850A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26.2. Художественные изделия из дерева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B66CA8-F214-4553-921F-12ADBD9123A1}" type="parTrans" cxnId="{B58BE3DB-D87C-4EA7-A962-75551A8D8FA3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E77C4-BA6A-4848-8895-A19C470F6AE8}" type="sibTrans" cxnId="{B58BE3DB-D87C-4EA7-A962-75551A8D8FA3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910F4-F18B-4BC7-A841-12E28E8972D5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26.3. Художественные изделия из металла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89957F-0EDD-430D-9AA3-48168439630D}" type="parTrans" cxnId="{43CC3D78-59BA-4815-865C-4C9E58E79567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94C11-C7A5-4CB0-9114-DF6B1ADA2F33}" type="sibTrans" cxnId="{43CC3D78-59BA-4815-865C-4C9E58E79567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4FF6D-8AC7-4AF8-A9DE-6FB732966AF2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26.4. Художественные изделия из папье-маше и керамики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CE2FF9-2DCA-46D8-BFD8-0D76511DA202}" type="parTrans" cxnId="{897F5131-7565-47B2-A25F-1DEC0FE4ADC3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5AA92-2754-431F-BDED-31FE9B5FC0D0}" type="sibTrans" cxnId="{897F5131-7565-47B2-A25F-1DEC0FE4ADC3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B83325-1B3F-48EB-AC22-DA0FC9D0B5A6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26.5. Художественные изделия из кости и рога, камня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00E520-B00E-4BC3-8B25-7EB41B2094BF}" type="parTrans" cxnId="{44F47FAC-6C41-4246-91A3-27B96CE3AC98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482A2-6C1F-465B-B33C-F1CA6C39D466}" type="sibTrans" cxnId="{44F47FAC-6C41-4246-91A3-27B96CE3AC98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432C2-C9A8-4E52-8FFA-A7426F8A3F0C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26.6. Художественные изделия узорного ткачества, с вышивкой и строчкой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79A36A-8F31-495D-A702-F4A4B925393F}" type="parTrans" cxnId="{CE5C68F5-24EE-4581-8670-893D41060EC5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660AE-DE60-4AAE-8A5D-57C2CECACFB0}" type="sibTrans" cxnId="{CE5C68F5-24EE-4581-8670-893D41060EC5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C07A0-4F55-4D03-ADAB-921D4122C2CD}">
      <dgm:prSet custT="1"/>
      <dgm:spPr/>
      <dgm:t>
        <a:bodyPr/>
        <a:lstStyle/>
        <a:p>
          <a:r>
            <a:rPr lang="ru-RU" sz="21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26.7. Маркировка, упаковка, хранение художественных товаров</a:t>
          </a:r>
          <a:endParaRPr lang="ru-RU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D4731-A5C7-49CE-9F9C-313CBA03A9D7}" type="parTrans" cxnId="{34798DCF-9EA2-4083-BD46-20E3465394C1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90E62-7972-4BD8-8FD3-D4DF7B7B6B17}" type="sibTrans" cxnId="{34798DCF-9EA2-4083-BD46-20E3465394C1}">
      <dgm:prSet/>
      <dgm:spPr/>
      <dgm:t>
        <a:bodyPr/>
        <a:lstStyle/>
        <a:p>
          <a:endParaRPr lang="ru-RU" sz="2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ScaleY="11377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74D63A64-96CC-429E-ADA9-86D0025150B3}" type="pres">
      <dgm:prSet presAssocID="{670D6E38-A055-40D4-B14D-7FF3E368850A}" presName="text_2" presStyleLbl="node1" presStyleIdx="1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8DFD0-62EA-44D2-904E-7F004B68A6B2}" type="pres">
      <dgm:prSet presAssocID="{670D6E38-A055-40D4-B14D-7FF3E368850A}" presName="accent_2" presStyleCnt="0"/>
      <dgm:spPr/>
    </dgm:pt>
    <dgm:pt modelId="{5B2F8A79-D6E9-4192-BE32-3D18F62B41F7}" type="pres">
      <dgm:prSet presAssocID="{670D6E38-A055-40D4-B14D-7FF3E368850A}" presName="accentRepeatNode" presStyleLbl="solidFgAcc1" presStyleIdx="1" presStyleCnt="7"/>
      <dgm:spPr/>
    </dgm:pt>
    <dgm:pt modelId="{676BC52A-82F1-403C-8186-E241C2DDD5FA}" type="pres">
      <dgm:prSet presAssocID="{FCD910F4-F18B-4BC7-A841-12E28E8972D5}" presName="text_3" presStyleLbl="node1" presStyleIdx="2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4458C-2275-4465-981A-C0B6B7DCD195}" type="pres">
      <dgm:prSet presAssocID="{FCD910F4-F18B-4BC7-A841-12E28E8972D5}" presName="accent_3" presStyleCnt="0"/>
      <dgm:spPr/>
    </dgm:pt>
    <dgm:pt modelId="{81D70401-23BB-4350-85AA-8D87EEA77A0B}" type="pres">
      <dgm:prSet presAssocID="{FCD910F4-F18B-4BC7-A841-12E28E8972D5}" presName="accentRepeatNode" presStyleLbl="solidFgAcc1" presStyleIdx="2" presStyleCnt="7"/>
      <dgm:spPr/>
    </dgm:pt>
    <dgm:pt modelId="{04021819-9211-4B19-995E-25049FBC65C7}" type="pres">
      <dgm:prSet presAssocID="{8934FF6D-8AC7-4AF8-A9DE-6FB732966AF2}" presName="text_4" presStyleLbl="node1" presStyleIdx="3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74A4B-FDCF-4203-99D1-337E6B80BA21}" type="pres">
      <dgm:prSet presAssocID="{8934FF6D-8AC7-4AF8-A9DE-6FB732966AF2}" presName="accent_4" presStyleCnt="0"/>
      <dgm:spPr/>
    </dgm:pt>
    <dgm:pt modelId="{EE9949C5-9CA2-4AD9-986A-4192D9281087}" type="pres">
      <dgm:prSet presAssocID="{8934FF6D-8AC7-4AF8-A9DE-6FB732966AF2}" presName="accentRepeatNode" presStyleLbl="solidFgAcc1" presStyleIdx="3" presStyleCnt="7"/>
      <dgm:spPr/>
    </dgm:pt>
    <dgm:pt modelId="{D83C4365-C5CE-4D91-8961-05AF9713B9FF}" type="pres">
      <dgm:prSet presAssocID="{7BB83325-1B3F-48EB-AC22-DA0FC9D0B5A6}" presName="text_5" presStyleLbl="node1" presStyleIdx="4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121DA-439C-48F7-96A5-B37A540AFF4A}" type="pres">
      <dgm:prSet presAssocID="{7BB83325-1B3F-48EB-AC22-DA0FC9D0B5A6}" presName="accent_5" presStyleCnt="0"/>
      <dgm:spPr/>
    </dgm:pt>
    <dgm:pt modelId="{A8898A7A-52BA-4D53-91B2-BF766BFAD0F0}" type="pres">
      <dgm:prSet presAssocID="{7BB83325-1B3F-48EB-AC22-DA0FC9D0B5A6}" presName="accentRepeatNode" presStyleLbl="solidFgAcc1" presStyleIdx="4" presStyleCnt="7"/>
      <dgm:spPr/>
    </dgm:pt>
    <dgm:pt modelId="{01EEFB62-90DC-43CA-B008-30671A64CDF0}" type="pres">
      <dgm:prSet presAssocID="{84E432C2-C9A8-4E52-8FFA-A7426F8A3F0C}" presName="text_6" presStyleLbl="node1" presStyleIdx="5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AE3E0-BD67-4FC2-B7ED-885AD3DB89BF}" type="pres">
      <dgm:prSet presAssocID="{84E432C2-C9A8-4E52-8FFA-A7426F8A3F0C}" presName="accent_6" presStyleCnt="0"/>
      <dgm:spPr/>
    </dgm:pt>
    <dgm:pt modelId="{94D5A5DB-E31D-4298-ACFF-569EB79E098C}" type="pres">
      <dgm:prSet presAssocID="{84E432C2-C9A8-4E52-8FFA-A7426F8A3F0C}" presName="accentRepeatNode" presStyleLbl="solidFgAcc1" presStyleIdx="5" presStyleCnt="7"/>
      <dgm:spPr/>
    </dgm:pt>
    <dgm:pt modelId="{A3D67D70-F83B-4FEB-B2F8-D39AC7995F68}" type="pres">
      <dgm:prSet presAssocID="{B79C07A0-4F55-4D03-ADAB-921D4122C2CD}" presName="text_7" presStyleLbl="node1" presStyleIdx="6" presStyleCnt="7" custScaleY="113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03859-30F3-422E-BA86-06229D715353}" type="pres">
      <dgm:prSet presAssocID="{B79C07A0-4F55-4D03-ADAB-921D4122C2CD}" presName="accent_7" presStyleCnt="0"/>
      <dgm:spPr/>
    </dgm:pt>
    <dgm:pt modelId="{14754740-7A16-4FAB-B350-1A66F2C44B30}" type="pres">
      <dgm:prSet presAssocID="{B79C07A0-4F55-4D03-ADAB-921D4122C2CD}" presName="accentRepeatNode" presStyleLbl="solidFgAcc1" presStyleIdx="6" presStyleCnt="7"/>
      <dgm:spPr/>
    </dgm:pt>
  </dgm:ptLst>
  <dgm:cxnLst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897F5131-7565-47B2-A25F-1DEC0FE4ADC3}" srcId="{CF845803-1717-4F48-B710-F7F1B43013F3}" destId="{8934FF6D-8AC7-4AF8-A9DE-6FB732966AF2}" srcOrd="3" destOrd="0" parTransId="{A4CE2FF9-2DCA-46D8-BFD8-0D76511DA202}" sibTransId="{3525AA92-2754-431F-BDED-31FE9B5FC0D0}"/>
    <dgm:cxn modelId="{F96BEC5C-3081-49AB-B710-0BC68163D46E}" type="presOf" srcId="{670D6E38-A055-40D4-B14D-7FF3E368850A}" destId="{74D63A64-96CC-429E-ADA9-86D0025150B3}" srcOrd="0" destOrd="0" presId="urn:microsoft.com/office/officeart/2008/layout/VerticalCurvedList"/>
    <dgm:cxn modelId="{44F47FAC-6C41-4246-91A3-27B96CE3AC98}" srcId="{CF845803-1717-4F48-B710-F7F1B43013F3}" destId="{7BB83325-1B3F-48EB-AC22-DA0FC9D0B5A6}" srcOrd="4" destOrd="0" parTransId="{E800E520-B00E-4BC3-8B25-7EB41B2094BF}" sibTransId="{B4F482A2-6C1F-465B-B33C-F1CA6C39D466}"/>
    <dgm:cxn modelId="{B58BE3DB-D87C-4EA7-A962-75551A8D8FA3}" srcId="{CF845803-1717-4F48-B710-F7F1B43013F3}" destId="{670D6E38-A055-40D4-B14D-7FF3E368850A}" srcOrd="1" destOrd="0" parTransId="{37B66CA8-F214-4553-921F-12ADBD9123A1}" sibTransId="{9B7E77C4-BA6A-4848-8895-A19C470F6AE8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B982C031-BF84-4367-B79C-709C7B6CB6AD}" type="presOf" srcId="{84E432C2-C9A8-4E52-8FFA-A7426F8A3F0C}" destId="{01EEFB62-90DC-43CA-B008-30671A64CDF0}" srcOrd="0" destOrd="0" presId="urn:microsoft.com/office/officeart/2008/layout/VerticalCurvedList"/>
    <dgm:cxn modelId="{CE5C68F5-24EE-4581-8670-893D41060EC5}" srcId="{CF845803-1717-4F48-B710-F7F1B43013F3}" destId="{84E432C2-C9A8-4E52-8FFA-A7426F8A3F0C}" srcOrd="5" destOrd="0" parTransId="{4A79A36A-8F31-495D-A702-F4A4B925393F}" sibTransId="{569660AE-DE60-4AAE-8A5D-57C2CECACFB0}"/>
    <dgm:cxn modelId="{F92197AD-DA31-4415-9B65-D07F378AE57F}" type="presOf" srcId="{7BB83325-1B3F-48EB-AC22-DA0FC9D0B5A6}" destId="{D83C4365-C5CE-4D91-8961-05AF9713B9FF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7AB9343E-B129-4814-897D-27B7D46EFF71}" type="presOf" srcId="{FCD910F4-F18B-4BC7-A841-12E28E8972D5}" destId="{676BC52A-82F1-403C-8186-E241C2DDD5FA}" srcOrd="0" destOrd="0" presId="urn:microsoft.com/office/officeart/2008/layout/VerticalCurvedList"/>
    <dgm:cxn modelId="{34798DCF-9EA2-4083-BD46-20E3465394C1}" srcId="{CF845803-1717-4F48-B710-F7F1B43013F3}" destId="{B79C07A0-4F55-4D03-ADAB-921D4122C2CD}" srcOrd="6" destOrd="0" parTransId="{001D4731-A5C7-49CE-9F9C-313CBA03A9D7}" sibTransId="{19C90E62-7972-4BD8-8FD3-D4DF7B7B6B17}"/>
    <dgm:cxn modelId="{52DDD2F5-2A8E-4E52-ADFE-6BE6E8FBBD7E}" type="presOf" srcId="{8934FF6D-8AC7-4AF8-A9DE-6FB732966AF2}" destId="{04021819-9211-4B19-995E-25049FBC65C7}" srcOrd="0" destOrd="0" presId="urn:microsoft.com/office/officeart/2008/layout/VerticalCurvedList"/>
    <dgm:cxn modelId="{9FEBBDBE-E224-4FE4-8D3E-DE5A236C6FBB}" type="presOf" srcId="{B79C07A0-4F55-4D03-ADAB-921D4122C2CD}" destId="{A3D67D70-F83B-4FEB-B2F8-D39AC7995F68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43CC3D78-59BA-4815-865C-4C9E58E79567}" srcId="{CF845803-1717-4F48-B710-F7F1B43013F3}" destId="{FCD910F4-F18B-4BC7-A841-12E28E8972D5}" srcOrd="2" destOrd="0" parTransId="{DE89957F-0EDD-430D-9AA3-48168439630D}" sibTransId="{31E94C11-C7A5-4CB0-9114-DF6B1ADA2F33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18706541-46CE-4A41-BECE-5627AEB8473B}" type="presParOf" srcId="{962C2BD0-517B-4E9C-A037-D4A0806612C4}" destId="{74D63A64-96CC-429E-ADA9-86D0025150B3}" srcOrd="3" destOrd="0" presId="urn:microsoft.com/office/officeart/2008/layout/VerticalCurvedList"/>
    <dgm:cxn modelId="{1C99EE91-1510-4A27-8F23-543EE16EF2A5}" type="presParOf" srcId="{962C2BD0-517B-4E9C-A037-D4A0806612C4}" destId="{0A18DFD0-62EA-44D2-904E-7F004B68A6B2}" srcOrd="4" destOrd="0" presId="urn:microsoft.com/office/officeart/2008/layout/VerticalCurvedList"/>
    <dgm:cxn modelId="{44662026-0923-4CAF-B13E-303CD0B623E9}" type="presParOf" srcId="{0A18DFD0-62EA-44D2-904E-7F004B68A6B2}" destId="{5B2F8A79-D6E9-4192-BE32-3D18F62B41F7}" srcOrd="0" destOrd="0" presId="urn:microsoft.com/office/officeart/2008/layout/VerticalCurvedList"/>
    <dgm:cxn modelId="{BA7711FC-E248-4F42-99E4-6473AC565442}" type="presParOf" srcId="{962C2BD0-517B-4E9C-A037-D4A0806612C4}" destId="{676BC52A-82F1-403C-8186-E241C2DDD5FA}" srcOrd="5" destOrd="0" presId="urn:microsoft.com/office/officeart/2008/layout/VerticalCurvedList"/>
    <dgm:cxn modelId="{AEC25D7C-D2EB-4A2C-A5ED-44F34C2F25B7}" type="presParOf" srcId="{962C2BD0-517B-4E9C-A037-D4A0806612C4}" destId="{C124458C-2275-4465-981A-C0B6B7DCD195}" srcOrd="6" destOrd="0" presId="urn:microsoft.com/office/officeart/2008/layout/VerticalCurvedList"/>
    <dgm:cxn modelId="{27C90220-CF67-4395-A9BB-D863C610DE3B}" type="presParOf" srcId="{C124458C-2275-4465-981A-C0B6B7DCD195}" destId="{81D70401-23BB-4350-85AA-8D87EEA77A0B}" srcOrd="0" destOrd="0" presId="urn:microsoft.com/office/officeart/2008/layout/VerticalCurvedList"/>
    <dgm:cxn modelId="{8A8C304C-2F7E-4489-A66D-4FA95F34EED3}" type="presParOf" srcId="{962C2BD0-517B-4E9C-A037-D4A0806612C4}" destId="{04021819-9211-4B19-995E-25049FBC65C7}" srcOrd="7" destOrd="0" presId="urn:microsoft.com/office/officeart/2008/layout/VerticalCurvedList"/>
    <dgm:cxn modelId="{46821574-FBF2-4CE9-B821-55079C8E8CC7}" type="presParOf" srcId="{962C2BD0-517B-4E9C-A037-D4A0806612C4}" destId="{7C574A4B-FDCF-4203-99D1-337E6B80BA21}" srcOrd="8" destOrd="0" presId="urn:microsoft.com/office/officeart/2008/layout/VerticalCurvedList"/>
    <dgm:cxn modelId="{78A1427C-8364-4F61-9EF9-E6A6989C85BF}" type="presParOf" srcId="{7C574A4B-FDCF-4203-99D1-337E6B80BA21}" destId="{EE9949C5-9CA2-4AD9-986A-4192D9281087}" srcOrd="0" destOrd="0" presId="urn:microsoft.com/office/officeart/2008/layout/VerticalCurvedList"/>
    <dgm:cxn modelId="{5F29B092-4037-41FA-98A3-1EFADD2C72ED}" type="presParOf" srcId="{962C2BD0-517B-4E9C-A037-D4A0806612C4}" destId="{D83C4365-C5CE-4D91-8961-05AF9713B9FF}" srcOrd="9" destOrd="0" presId="urn:microsoft.com/office/officeart/2008/layout/VerticalCurvedList"/>
    <dgm:cxn modelId="{5FA1B1F3-AE8D-41A3-806E-E09027A65F68}" type="presParOf" srcId="{962C2BD0-517B-4E9C-A037-D4A0806612C4}" destId="{4EA121DA-439C-48F7-96A5-B37A540AFF4A}" srcOrd="10" destOrd="0" presId="urn:microsoft.com/office/officeart/2008/layout/VerticalCurvedList"/>
    <dgm:cxn modelId="{8CE3224A-B4E3-4C9D-B2C2-250D5914FAF4}" type="presParOf" srcId="{4EA121DA-439C-48F7-96A5-B37A540AFF4A}" destId="{A8898A7A-52BA-4D53-91B2-BF766BFAD0F0}" srcOrd="0" destOrd="0" presId="urn:microsoft.com/office/officeart/2008/layout/VerticalCurvedList"/>
    <dgm:cxn modelId="{C96002F2-6F2A-438A-AF09-5083C1D323DC}" type="presParOf" srcId="{962C2BD0-517B-4E9C-A037-D4A0806612C4}" destId="{01EEFB62-90DC-43CA-B008-30671A64CDF0}" srcOrd="11" destOrd="0" presId="urn:microsoft.com/office/officeart/2008/layout/VerticalCurvedList"/>
    <dgm:cxn modelId="{41E5A6E2-8EC3-4522-9AAD-1F228B7736DA}" type="presParOf" srcId="{962C2BD0-517B-4E9C-A037-D4A0806612C4}" destId="{3FCAE3E0-BD67-4FC2-B7ED-885AD3DB89BF}" srcOrd="12" destOrd="0" presId="urn:microsoft.com/office/officeart/2008/layout/VerticalCurvedList"/>
    <dgm:cxn modelId="{D981C608-B332-45C4-A939-FD9976733742}" type="presParOf" srcId="{3FCAE3E0-BD67-4FC2-B7ED-885AD3DB89BF}" destId="{94D5A5DB-E31D-4298-ACFF-569EB79E098C}" srcOrd="0" destOrd="0" presId="urn:microsoft.com/office/officeart/2008/layout/VerticalCurvedList"/>
    <dgm:cxn modelId="{DE74D2DD-FA5B-42EB-B2F4-5B20D39D00B3}" type="presParOf" srcId="{962C2BD0-517B-4E9C-A037-D4A0806612C4}" destId="{A3D67D70-F83B-4FEB-B2F8-D39AC7995F68}" srcOrd="13" destOrd="0" presId="urn:microsoft.com/office/officeart/2008/layout/VerticalCurvedList"/>
    <dgm:cxn modelId="{95F83FA3-EDB8-414C-A169-5BCD9F562FEF}" type="presParOf" srcId="{962C2BD0-517B-4E9C-A037-D4A0806612C4}" destId="{6D903859-30F3-422E-BA86-06229D715353}" srcOrd="14" destOrd="0" presId="urn:microsoft.com/office/officeart/2008/layout/VerticalCurvedList"/>
    <dgm:cxn modelId="{46B8FA2B-5465-4335-A7C1-BC3DD1B1C93E}" type="presParOf" srcId="{6D903859-30F3-422E-BA86-06229D715353}" destId="{14754740-7A16-4FAB-B350-1A66F2C44B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7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3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44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39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317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3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1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84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26. Художественные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83231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Классификация художественных </a:t>
            </a:r>
            <a:br>
              <a:rPr lang="ru-RU" dirty="0"/>
            </a:br>
            <a:r>
              <a:rPr lang="ru-RU" dirty="0"/>
              <a:t>изделий из дерева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213" y="133589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оформлению: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резьбой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росписью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выжиганием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инкрустацией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тематике: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Сюжетные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Отображающие исторические события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Сюжетные былины и сказки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Сюжеты растительного и животного мира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Орнаментальный сюжет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60" y="1325205"/>
            <a:ext cx="4427594" cy="24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093" y="4013967"/>
            <a:ext cx="3028865" cy="233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372" y="22748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Классификация художественных </a:t>
            </a:r>
            <a:br>
              <a:rPr lang="ru-RU" dirty="0"/>
            </a:br>
            <a:r>
              <a:rPr lang="ru-RU" dirty="0"/>
              <a:t>изделий из дерева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051" y="1464636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названию промыслов: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Хохломские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Абрамцево-кудринские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Богородские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Загорские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Полхов-майданские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Городецкие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Унцукульские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Жлобинские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7" y="673693"/>
            <a:ext cx="2807964" cy="282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50" y="2084937"/>
            <a:ext cx="3043480" cy="397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7" y="3632893"/>
            <a:ext cx="2807964" cy="24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6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002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Изделия с хохломской росписью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1" y="804036"/>
            <a:ext cx="11676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Выточенные из дерева ( береза, осина, липа) изделия натирают глиной, маслом и порошком алюминия, так что в роспись они поступают похожими на металлические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Затем наносят роспись и лак, закаливают изделия в печи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Ассортимент: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бочонки, миски, ковши,  чаши для ягод, меда, кофе, стаканы, чаши для фруктов, настенные панно сувенирные матрешки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3" y="2513094"/>
            <a:ext cx="1770722" cy="17707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53" y="2513094"/>
            <a:ext cx="2893656" cy="3858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2" y="4377468"/>
            <a:ext cx="1770723" cy="199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14" y="2513094"/>
            <a:ext cx="2734583" cy="1982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02" y="2513094"/>
            <a:ext cx="2821520" cy="1982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14" y="4598907"/>
            <a:ext cx="2734583" cy="1772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02" y="4618695"/>
            <a:ext cx="2821520" cy="1752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6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499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Абрамцево – кудринские изделия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38" y="838200"/>
            <a:ext cx="11881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Главная особенность этих изделий – плоскорельефная резьба по дереву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Ассортимент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сухарницы,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конфетницы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солонки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73" y="1772461"/>
            <a:ext cx="2727656" cy="227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73" y="4174342"/>
            <a:ext cx="2727656" cy="20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8" y="4065823"/>
            <a:ext cx="2936760" cy="2202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27" y="1772461"/>
            <a:ext cx="2646838" cy="215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8" y="1772462"/>
            <a:ext cx="2936760" cy="215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27" y="4061707"/>
            <a:ext cx="2646838" cy="220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3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071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Богородские изделия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666" y="744556"/>
            <a:ext cx="12044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них характерно сочетание орнаментальной тонкой резьбы, которая передает оперенье птиц, шерсть животных, с гладкой поверхностью изделий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Ассортимент: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«Вершки и корешки», «Генерал Топтыгин», «Космос», «Медведь на спутнике»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12" y="2444796"/>
            <a:ext cx="4212402" cy="389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72" y="2435344"/>
            <a:ext cx="2539471" cy="18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01" y="2435344"/>
            <a:ext cx="2713642" cy="188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72" y="4367820"/>
            <a:ext cx="2539471" cy="196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01" y="4380484"/>
            <a:ext cx="2713642" cy="19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7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308" y="0"/>
            <a:ext cx="8686800" cy="83820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Загорские</a:t>
            </a:r>
            <a:r>
              <a:rPr lang="ru-RU" dirty="0" smtClean="0">
                <a:solidFill>
                  <a:srgbClr val="FF0000"/>
                </a:solidFill>
              </a:rPr>
              <a:t> изделия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132" y="755442"/>
            <a:ext cx="11700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Тематика промысла – сцены старого русского быта и древнерусская архитектура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Характерная особенность: исполнение рисунка на цветном фоне – желтом, зеленом, голубом, выполненном яркими красками и крупными пятнами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Ассортимент: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детская мебель, вешалки, тарелки, кухонные доски разделочные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51" y="2294754"/>
            <a:ext cx="4248472" cy="4022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17" y="2294754"/>
            <a:ext cx="4818986" cy="402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5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413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Косовские изделия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797" y="838200"/>
            <a:ext cx="1173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Отличительная черта - отделка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трехгранновыемчатой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плоскорельефной резьбой с инкрустацией ценными породами дерева,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перламутра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металла.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Ассортимент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шкатулки, чарки, ковши, кружки, ложки, чернильные приборы и т. д.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3" y="2182242"/>
            <a:ext cx="5229457" cy="40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 bwMode="auto">
          <a:xfrm>
            <a:off x="5821082" y="2182242"/>
            <a:ext cx="5800043" cy="4022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1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592" y="0"/>
            <a:ext cx="8686800" cy="83820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Жлобинские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изделия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318" y="838200"/>
            <a:ext cx="11915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г. Жлобине (Беларусь) находится единственное предприятие, выпускающее сей­час панно и шкатулки с рисунками из соломки. В работах много стилизованных цветов, птиц, животных, узоров старинного русского ткачества, что ха­рактерно для белорусского народного искусства.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3602" b="9558"/>
          <a:stretch/>
        </p:blipFill>
        <p:spPr bwMode="auto">
          <a:xfrm>
            <a:off x="6701271" y="1937656"/>
            <a:ext cx="3773259" cy="2133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72" y="4145913"/>
            <a:ext cx="3773258" cy="2197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3963"/>
          <a:stretch/>
        </p:blipFill>
        <p:spPr bwMode="auto">
          <a:xfrm>
            <a:off x="1680592" y="1937656"/>
            <a:ext cx="4717874" cy="4406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3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616" y="82285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Изделия из капо </a:t>
            </a:r>
            <a:r>
              <a:rPr lang="ru-RU" dirty="0">
                <a:solidFill>
                  <a:srgbClr val="FF0000"/>
                </a:solidFill>
              </a:rPr>
              <a:t>- </a:t>
            </a:r>
            <a:r>
              <a:rPr lang="ru-RU" dirty="0" smtClean="0">
                <a:solidFill>
                  <a:srgbClr val="FF0000"/>
                </a:solidFill>
              </a:rPr>
              <a:t>корня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711" y="920485"/>
            <a:ext cx="1188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Вятские шкатулки, портсигары, письменные приборы, курительные трубки, дамские колье. Изготовляют их из особых древесных на­плывов на стволах, а чаще всего на корнях старых берез.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0"/>
          <a:stretch/>
        </p:blipFill>
        <p:spPr bwMode="auto">
          <a:xfrm>
            <a:off x="193711" y="2224756"/>
            <a:ext cx="5815046" cy="412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73" y="2224756"/>
            <a:ext cx="2851247" cy="191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86" y="2224755"/>
            <a:ext cx="2893459" cy="203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73" y="4247131"/>
            <a:ext cx="2851247" cy="210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86" y="4425896"/>
            <a:ext cx="2893459" cy="192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3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926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Художественные изделия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из бересты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168" y="1026840"/>
            <a:ext cx="1195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изделия из дерева, отделанные прорезной берестой (верхний слой коры березы). Береста обладает проч­ностью, гибкостью, устойчивостью к гниению.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Ас­сортимент: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туеса, сахарницы,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конфетницы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чайницы, шкатулки, стаканы.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0" y="2204692"/>
            <a:ext cx="10305213" cy="396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926" y="2647812"/>
            <a:ext cx="300726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8209" r="13976" b="16640"/>
          <a:stretch/>
        </p:blipFill>
        <p:spPr bwMode="auto">
          <a:xfrm>
            <a:off x="7578241" y="2512332"/>
            <a:ext cx="3933609" cy="300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33" y="2512332"/>
            <a:ext cx="4009685" cy="300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1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99899" y="70505"/>
            <a:ext cx="9905998" cy="5974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10689032"/>
              </p:ext>
            </p:extLst>
          </p:nvPr>
        </p:nvGraphicFramePr>
        <p:xfrm>
          <a:off x="314098" y="522516"/>
          <a:ext cx="11277600" cy="6030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Плетеные художественные изделия из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лозы, камыша, бамбука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050" y="893025"/>
            <a:ext cx="11713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Вырабатываются плетеные коробки, шкатулки, сумочки (в сочетании с кожей, пластмассой, фарфором).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r="17584"/>
          <a:stretch/>
        </p:blipFill>
        <p:spPr bwMode="auto">
          <a:xfrm>
            <a:off x="577543" y="1765776"/>
            <a:ext cx="3345057" cy="45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985" y="1765776"/>
            <a:ext cx="5053260" cy="452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15" y="1765776"/>
            <a:ext cx="2419220" cy="22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20" y="4172441"/>
            <a:ext cx="2419815" cy="211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5" y="2050217"/>
            <a:ext cx="6108747" cy="388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66" y="2049552"/>
            <a:ext cx="5415753" cy="38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26.3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Художественные изделия из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652-653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629" y="282378"/>
            <a:ext cx="118001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Изделия, полученные художественной обработкой металла.</a:t>
            </a:r>
          </a:p>
          <a:p>
            <a:pPr algn="just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делятся на предметы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утилитарного назначения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украшения для женщин (серьги, броши,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кулоны, браслеты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кольца и др.); предметы туалета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туалетные приборы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пудреницы, запонки, зажимы для галстуков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бытовые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(ларцы, шкатулки, подносы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рюмки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стопки, сахарницы и пр.); письменные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принадлежности; предметы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декоративного характера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настенные панно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тарелки, зеркала в оправе, декоративные вазы, сувениры).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материала и сплава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изделия из серебра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алюминия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меди, нержавеющей стали,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мельхиора, латуни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бронзы, чугуна, томпака.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изготовления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делятся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штампованные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хлебницы, сухарницы, пудреницы), кованые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(ручки, подставки), литье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чугунное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литье), гальванопластические (барельефы), филигранные;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золоченые с серебром, полированные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эмалевые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филигранные, черненые,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оксидированные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живописью и др.</a:t>
            </a:r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0807" y="1345325"/>
            <a:ext cx="117674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 т о в с к 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 а к о в а 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ж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о п и с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Урале (в Нижнем Тагиле), позднее - в г.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Жостове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Для производства применяют тонкую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кровельную сталь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Роспись делают от руки масляными красками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орнамент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наносят ≪твореным≫ золотом (золотой порошок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разведенный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прозрачном лаке или скипидаре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Форма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круглая, продолговатая, восьмиугольная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комбинированная.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а л е в 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ф и н и ф т я н ы е )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 е л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эмалевые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выпускает фабрика ≪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Ростовская финифть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≫ в г. Ростове Ярославской обл.,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фабрики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Санкт-Петербурге, Гомеле и др.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эмалевых изделий примерно одинаков: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бытового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 - сахарницы,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конфетницы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солонки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др.; предметы украшения: броши, серьги, кулоны;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туалета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Изделия разных предприятий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орнаментом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цветовой гаммой.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 е л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р у г и 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о м ы с л 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изделия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серебра, меди, алюминия, томпака,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мельхиора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материалов и сплавов вырабатывают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 предприятий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Московской, Ивановской, Ростовской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Волгоградской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областей, Ставропольского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Бурятии, Златоуста, Великого Устюга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807" y="144996"/>
            <a:ext cx="1108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предприятия-изготовителя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мстерские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великоустюжские,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кубачинские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гоцатальские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златоустовские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гомельские, могилевские, брестские изделия и др.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3967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26.4. Художественные изделия из папье-маше и керамики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653-654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5944" y="763866"/>
            <a:ext cx="1176745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-Bold"/>
              </a:rPr>
              <a:t>Изделия, полученные художественной </a:t>
            </a:r>
            <a:r>
              <a:rPr lang="ru-RU" sz="2000" b="1" dirty="0" smtClean="0">
                <a:latin typeface="Times-Bold"/>
              </a:rPr>
              <a:t>обработкой папье-маше </a:t>
            </a:r>
            <a:r>
              <a:rPr lang="ru-RU" sz="2000" dirty="0">
                <a:latin typeface="Times-Roman"/>
              </a:rPr>
              <a:t>(лаковая миниатюра). </a:t>
            </a:r>
            <a:endParaRPr lang="ru-RU" sz="2000" dirty="0" smtClean="0">
              <a:latin typeface="Times-Roman"/>
            </a:endParaRPr>
          </a:p>
          <a:p>
            <a:pPr algn="just"/>
            <a:r>
              <a:rPr lang="ru-RU" sz="2000" dirty="0" smtClean="0">
                <a:latin typeface="Times-Roman"/>
              </a:rPr>
              <a:t>Промысел </a:t>
            </a:r>
            <a:r>
              <a:rPr lang="ru-RU" sz="2000" dirty="0">
                <a:latin typeface="Times-Roman"/>
              </a:rPr>
              <a:t>берет </a:t>
            </a:r>
            <a:r>
              <a:rPr lang="ru-RU" sz="2000" dirty="0" smtClean="0">
                <a:latin typeface="Times-Roman"/>
              </a:rPr>
              <a:t>начало в </a:t>
            </a:r>
            <a:r>
              <a:rPr lang="ru-RU" sz="2000" dirty="0">
                <a:latin typeface="Times-Roman"/>
              </a:rPr>
              <a:t>селах Данилово и Федоскино близ Москвы. В </a:t>
            </a:r>
            <a:r>
              <a:rPr lang="ru-RU" sz="2000" dirty="0" smtClean="0">
                <a:latin typeface="Times-Roman"/>
              </a:rPr>
              <a:t>наше время </a:t>
            </a:r>
            <a:r>
              <a:rPr lang="ru-RU" sz="2000" dirty="0">
                <a:latin typeface="Times-Roman"/>
              </a:rPr>
              <a:t>лаковая миниатюра производится в Палехе и </a:t>
            </a:r>
            <a:r>
              <a:rPr lang="ru-RU" sz="2000" dirty="0" smtClean="0">
                <a:latin typeface="Times-Roman"/>
              </a:rPr>
              <a:t>Холуе (Ивановская </a:t>
            </a:r>
            <a:r>
              <a:rPr lang="ru-RU" sz="2000" dirty="0">
                <a:latin typeface="Times-Roman"/>
              </a:rPr>
              <a:t>обл.), Мстере (Владимирская обл.). </a:t>
            </a:r>
            <a:r>
              <a:rPr lang="ru-RU" sz="2000" dirty="0" smtClean="0">
                <a:latin typeface="Times-Roman"/>
              </a:rPr>
              <a:t>Сырьем для </a:t>
            </a:r>
            <a:r>
              <a:rPr lang="ru-RU" sz="2000" dirty="0">
                <a:latin typeface="Times-Roman"/>
              </a:rPr>
              <a:t>изготовления изделий служит древесный </a:t>
            </a:r>
            <a:r>
              <a:rPr lang="ru-RU" sz="2000" dirty="0" smtClean="0">
                <a:latin typeface="Times-Roman"/>
              </a:rPr>
              <a:t>макулатурный картон</a:t>
            </a:r>
            <a:r>
              <a:rPr lang="ru-RU" sz="2000" dirty="0">
                <a:latin typeface="Times-Roman"/>
              </a:rPr>
              <a:t>, в состав которого входит бумажная масса</a:t>
            </a:r>
            <a:r>
              <a:rPr lang="ru-RU" sz="2000" dirty="0" smtClean="0">
                <a:latin typeface="Times-Roman"/>
              </a:rPr>
              <a:t>, смешанная </a:t>
            </a:r>
            <a:r>
              <a:rPr lang="ru-RU" sz="2000" dirty="0">
                <a:latin typeface="Times-Roman"/>
              </a:rPr>
              <a:t>с клеем, мелом, гипсом. Технология </a:t>
            </a:r>
            <a:r>
              <a:rPr lang="ru-RU" sz="2000" dirty="0" smtClean="0">
                <a:latin typeface="Times-Roman"/>
              </a:rPr>
              <a:t>изготовления сложная </a:t>
            </a:r>
            <a:r>
              <a:rPr lang="ru-RU" sz="2000" dirty="0">
                <a:latin typeface="Times-Roman"/>
              </a:rPr>
              <a:t>и длительная, иногда до двух месяцев</a:t>
            </a:r>
            <a:r>
              <a:rPr lang="ru-RU" sz="2000" dirty="0" smtClean="0">
                <a:latin typeface="Times-Roman"/>
              </a:rPr>
              <a:t>. </a:t>
            </a:r>
            <a:r>
              <a:rPr lang="ru-RU" sz="2000" dirty="0" err="1" smtClean="0">
                <a:latin typeface="Times-Roman"/>
              </a:rPr>
              <a:t>Федоскинские</a:t>
            </a:r>
            <a:r>
              <a:rPr lang="ru-RU" sz="2000" dirty="0" smtClean="0">
                <a:latin typeface="Times-Roman"/>
              </a:rPr>
              <a:t> </a:t>
            </a:r>
            <a:r>
              <a:rPr lang="ru-RU" sz="2000" dirty="0">
                <a:latin typeface="Times-Roman"/>
              </a:rPr>
              <a:t>мастера пишут свои миниатюры </a:t>
            </a:r>
            <a:r>
              <a:rPr lang="ru-RU" sz="2000" dirty="0" smtClean="0">
                <a:latin typeface="Times-Roman"/>
              </a:rPr>
              <a:t>только </a:t>
            </a:r>
            <a:r>
              <a:rPr lang="ru-RU" sz="2000" dirty="0" err="1" smtClean="0">
                <a:latin typeface="Times-Roman"/>
              </a:rPr>
              <a:t>тонкотертыми</a:t>
            </a:r>
            <a:r>
              <a:rPr lang="ru-RU" sz="2000" dirty="0" smtClean="0">
                <a:latin typeface="Times-Roman"/>
              </a:rPr>
              <a:t> </a:t>
            </a:r>
            <a:r>
              <a:rPr lang="ru-RU" sz="2000" dirty="0">
                <a:latin typeface="Times-Roman"/>
              </a:rPr>
              <a:t>масляными красками; в Палехе, Холуе</a:t>
            </a:r>
            <a:r>
              <a:rPr lang="ru-RU" sz="2000" dirty="0" smtClean="0">
                <a:latin typeface="Times-Roman"/>
              </a:rPr>
              <a:t>, Мстере </a:t>
            </a:r>
            <a:r>
              <a:rPr lang="ru-RU" sz="2000" dirty="0">
                <a:latin typeface="Times-Roman"/>
              </a:rPr>
              <a:t>пользуются яичной темперой (краска, </a:t>
            </a:r>
            <a:r>
              <a:rPr lang="ru-RU" sz="2000" dirty="0" smtClean="0">
                <a:latin typeface="Times-Roman"/>
              </a:rPr>
              <a:t>растворенная в </a:t>
            </a:r>
            <a:r>
              <a:rPr lang="ru-RU" sz="2000" dirty="0">
                <a:latin typeface="Times-Roman"/>
              </a:rPr>
              <a:t>яичном желтке с уксусом или хлебным квасом</a:t>
            </a:r>
            <a:r>
              <a:rPr lang="ru-RU" sz="2000" dirty="0" smtClean="0">
                <a:latin typeface="Times-Roman"/>
              </a:rPr>
              <a:t>). В </a:t>
            </a:r>
            <a:r>
              <a:rPr lang="ru-RU" sz="2000" dirty="0">
                <a:latin typeface="Times-Roman"/>
              </a:rPr>
              <a:t>качестве одного из красителей иногда применяют </a:t>
            </a:r>
            <a:r>
              <a:rPr lang="ru-RU" sz="2000" dirty="0" smtClean="0">
                <a:latin typeface="Times-Roman"/>
              </a:rPr>
              <a:t>сусальное золото </a:t>
            </a:r>
            <a:r>
              <a:rPr lang="ru-RU" sz="2000" dirty="0">
                <a:latin typeface="Times-Roman"/>
              </a:rPr>
              <a:t>или серебро, накладываемое по </a:t>
            </a:r>
            <a:r>
              <a:rPr lang="ru-RU" sz="2000" dirty="0" err="1" smtClean="0">
                <a:latin typeface="Times-Roman"/>
              </a:rPr>
              <a:t>полупросохшему</a:t>
            </a:r>
            <a:r>
              <a:rPr lang="ru-RU" sz="2000" dirty="0" smtClean="0">
                <a:latin typeface="Times-Roman"/>
              </a:rPr>
              <a:t> лаку</a:t>
            </a:r>
            <a:r>
              <a:rPr lang="ru-RU" sz="2000" dirty="0">
                <a:latin typeface="Times-Roman"/>
              </a:rPr>
              <a:t>; применяют также перламутровые подкладки</a:t>
            </a:r>
            <a:r>
              <a:rPr lang="ru-RU" sz="2000" dirty="0" smtClean="0">
                <a:latin typeface="Times-Roman"/>
              </a:rPr>
              <a:t>. Изделия </a:t>
            </a:r>
            <a:r>
              <a:rPr lang="ru-RU" sz="2000" dirty="0">
                <a:latin typeface="Times-Roman"/>
              </a:rPr>
              <a:t>после завершения живописной работы и </a:t>
            </a:r>
            <a:r>
              <a:rPr lang="ru-RU" sz="2000" dirty="0" smtClean="0">
                <a:latin typeface="Times-Roman"/>
              </a:rPr>
              <a:t>просушки покрывают </a:t>
            </a:r>
            <a:r>
              <a:rPr lang="ru-RU" sz="2000" dirty="0">
                <a:latin typeface="Times-Roman"/>
              </a:rPr>
              <a:t>прозрачным лаком, после чего </a:t>
            </a:r>
            <a:r>
              <a:rPr lang="ru-RU" sz="2000" dirty="0" smtClean="0">
                <a:latin typeface="Times-Roman"/>
              </a:rPr>
              <a:t>подвергают термической </a:t>
            </a:r>
            <a:r>
              <a:rPr lang="ru-RU" sz="2000" dirty="0">
                <a:latin typeface="Times-Roman"/>
              </a:rPr>
              <a:t>сушке и полировке. На каждом </a:t>
            </a:r>
            <a:r>
              <a:rPr lang="ru-RU" sz="2000" dirty="0" smtClean="0">
                <a:latin typeface="Times-Roman"/>
              </a:rPr>
              <a:t>изделии автор </a:t>
            </a:r>
            <a:r>
              <a:rPr lang="ru-RU" sz="2000" dirty="0">
                <a:latin typeface="Times-Roman"/>
              </a:rPr>
              <a:t>расписывается и указывает </a:t>
            </a:r>
            <a:r>
              <a:rPr lang="ru-RU" sz="2000" dirty="0" smtClean="0">
                <a:latin typeface="Times-Roman"/>
              </a:rPr>
              <a:t>промысел. По </a:t>
            </a:r>
            <a:r>
              <a:rPr lang="ru-RU" sz="2000" dirty="0">
                <a:latin typeface="Times-Roman"/>
              </a:rPr>
              <a:t>тематике художественные изделия с лаковой </a:t>
            </a:r>
            <a:r>
              <a:rPr lang="ru-RU" sz="2000" dirty="0" smtClean="0">
                <a:latin typeface="Times-Roman"/>
              </a:rPr>
              <a:t>живописью весьма </a:t>
            </a:r>
            <a:r>
              <a:rPr lang="ru-RU" sz="2000" dirty="0">
                <a:latin typeface="Times-Roman"/>
              </a:rPr>
              <a:t>разнообразны. Они отображают </a:t>
            </a:r>
            <a:r>
              <a:rPr lang="ru-RU" sz="2000" dirty="0" smtClean="0">
                <a:latin typeface="Times-Roman"/>
              </a:rPr>
              <a:t>историческую действительность</a:t>
            </a:r>
            <a:r>
              <a:rPr lang="ru-RU" sz="2000" dirty="0">
                <a:latin typeface="Times-Roman"/>
              </a:rPr>
              <a:t>, героическую и космическую </a:t>
            </a:r>
            <a:r>
              <a:rPr lang="ru-RU" sz="2000" dirty="0" smtClean="0">
                <a:latin typeface="Times-Roman"/>
              </a:rPr>
              <a:t>те</a:t>
            </a:r>
            <a:r>
              <a:rPr lang="ru-RU" sz="2000" dirty="0" smtClean="0"/>
              <a:t>матику</a:t>
            </a:r>
            <a:r>
              <a:rPr lang="ru-RU" sz="2000" dirty="0"/>
              <a:t>, темы великих писателей, картины известных художников</a:t>
            </a:r>
            <a:r>
              <a:rPr lang="ru-RU" sz="2000" dirty="0" smtClean="0"/>
              <a:t>, сказочно-былинный </a:t>
            </a:r>
            <a:r>
              <a:rPr lang="ru-RU" sz="2000" dirty="0"/>
              <a:t>эпос, исторические </a:t>
            </a:r>
            <a:r>
              <a:rPr lang="ru-RU" sz="2000" dirty="0" smtClean="0"/>
              <a:t>памятники и </a:t>
            </a:r>
            <a:r>
              <a:rPr lang="ru-RU" sz="2000" dirty="0"/>
              <a:t>др. Ассортимент: предметы туалета, коробочки</a:t>
            </a:r>
            <a:r>
              <a:rPr lang="ru-RU" sz="2000" dirty="0" smtClean="0"/>
              <a:t>, пудреницы</a:t>
            </a:r>
            <a:r>
              <a:rPr lang="ru-RU" sz="2000" dirty="0"/>
              <a:t>, браслеты, чайницы, сувениры.</a:t>
            </a:r>
          </a:p>
        </p:txBody>
      </p:sp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286" y="389719"/>
            <a:ext cx="1192863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atin typeface="Times-Bold"/>
              </a:rPr>
              <a:t>Художественные изделия из керамики. </a:t>
            </a:r>
            <a:endParaRPr lang="ru-RU" sz="1700" b="1" dirty="0" smtClean="0">
              <a:latin typeface="Times-Bold"/>
            </a:endParaRPr>
          </a:p>
          <a:p>
            <a:pPr algn="just"/>
            <a:r>
              <a:rPr lang="ru-RU" sz="1700" dirty="0" smtClean="0">
                <a:latin typeface="Times-Roman"/>
              </a:rPr>
              <a:t>Вырабатываются из </a:t>
            </a:r>
            <a:r>
              <a:rPr lang="ru-RU" sz="1700" dirty="0">
                <a:latin typeface="Times-Roman"/>
              </a:rPr>
              <a:t>всех видов керамики (фарфоровой, </a:t>
            </a:r>
            <a:r>
              <a:rPr lang="ru-RU" sz="1700" dirty="0" smtClean="0">
                <a:latin typeface="Times-Roman"/>
              </a:rPr>
              <a:t>фаянсовой, майоликовой </a:t>
            </a:r>
            <a:r>
              <a:rPr lang="ru-RU" sz="1700" dirty="0">
                <a:latin typeface="Times-Roman"/>
              </a:rPr>
              <a:t>и гончарной), отражают </a:t>
            </a:r>
            <a:r>
              <a:rPr lang="ru-RU" sz="1700" dirty="0" smtClean="0">
                <a:latin typeface="Times-Roman"/>
              </a:rPr>
              <a:t>национальный стиль </a:t>
            </a:r>
            <a:r>
              <a:rPr lang="ru-RU" sz="1700" dirty="0">
                <a:latin typeface="Times-Roman"/>
              </a:rPr>
              <a:t>страны, края</a:t>
            </a:r>
            <a:r>
              <a:rPr lang="ru-RU" sz="1700" dirty="0" smtClean="0">
                <a:latin typeface="Times-Roman"/>
              </a:rPr>
              <a:t>. </a:t>
            </a:r>
            <a:endParaRPr lang="ru-RU" sz="1700" dirty="0">
              <a:latin typeface="Times-Roman"/>
            </a:endParaRPr>
          </a:p>
          <a:p>
            <a:pPr algn="just"/>
            <a:r>
              <a:rPr lang="ru-RU" sz="1700" i="1" dirty="0">
                <a:latin typeface="Times-Italic"/>
              </a:rPr>
              <a:t>По назначению </a:t>
            </a:r>
            <a:r>
              <a:rPr lang="ru-RU" sz="1700" dirty="0">
                <a:latin typeface="Times-Roman"/>
              </a:rPr>
              <a:t>изделия делятся на утилитарные (</a:t>
            </a:r>
            <a:r>
              <a:rPr lang="ru-RU" sz="1700" dirty="0" smtClean="0">
                <a:latin typeface="Times-Roman"/>
              </a:rPr>
              <a:t>сервизы чайные</a:t>
            </a:r>
            <a:r>
              <a:rPr lang="ru-RU" sz="1700" dirty="0">
                <a:latin typeface="Times-Roman"/>
              </a:rPr>
              <a:t>, кофейные, чайники, сахарницы, графины,</a:t>
            </a:r>
          </a:p>
          <a:p>
            <a:pPr algn="just"/>
            <a:r>
              <a:rPr lang="ru-RU" sz="1700" dirty="0">
                <a:latin typeface="Times-Roman"/>
              </a:rPr>
              <a:t>стопки, масленки); письменные принадлежности (</a:t>
            </a:r>
            <a:r>
              <a:rPr lang="ru-RU" sz="1700" dirty="0" smtClean="0">
                <a:latin typeface="Times-Roman"/>
              </a:rPr>
              <a:t>письменные и </a:t>
            </a:r>
            <a:r>
              <a:rPr lang="ru-RU" sz="1700" dirty="0">
                <a:latin typeface="Times-Roman"/>
              </a:rPr>
              <a:t>чернильные приборы); принадлежности для курения</a:t>
            </a:r>
            <a:r>
              <a:rPr lang="ru-RU" sz="1700" dirty="0" smtClean="0">
                <a:latin typeface="Times-Roman"/>
              </a:rPr>
              <a:t>; декоративные </a:t>
            </a:r>
            <a:r>
              <a:rPr lang="ru-RU" sz="1700" dirty="0">
                <a:latin typeface="Times-Roman"/>
              </a:rPr>
              <a:t>(панно, кашпо, скульптуры </a:t>
            </a:r>
            <a:r>
              <a:rPr lang="ru-RU" sz="1700" dirty="0" smtClean="0">
                <a:latin typeface="Times-Roman"/>
              </a:rPr>
              <a:t>малых форм </a:t>
            </a:r>
            <a:r>
              <a:rPr lang="ru-RU" sz="1700" dirty="0">
                <a:latin typeface="Times-Roman"/>
              </a:rPr>
              <a:t>и др.); украшения (броши, серьги); сувениры (барельефы</a:t>
            </a:r>
            <a:r>
              <a:rPr lang="ru-RU" sz="1700" dirty="0" smtClean="0">
                <a:latin typeface="Times-Roman"/>
              </a:rPr>
              <a:t>, медали</a:t>
            </a:r>
            <a:r>
              <a:rPr lang="ru-RU" sz="1700" dirty="0">
                <a:latin typeface="Times-Roman"/>
              </a:rPr>
              <a:t>).</a:t>
            </a:r>
          </a:p>
          <a:p>
            <a:pPr algn="just"/>
            <a:r>
              <a:rPr lang="ru-RU" sz="1700" i="1" dirty="0">
                <a:latin typeface="Times-Italic"/>
              </a:rPr>
              <a:t>По структуре черепка </a:t>
            </a:r>
            <a:r>
              <a:rPr lang="ru-RU" sz="1700" dirty="0">
                <a:latin typeface="Times-Roman"/>
              </a:rPr>
              <a:t>изделия бывают со </a:t>
            </a:r>
            <a:r>
              <a:rPr lang="ru-RU" sz="1700" dirty="0" smtClean="0">
                <a:latin typeface="Times-Roman"/>
              </a:rPr>
              <a:t>спекшимся (плотным</a:t>
            </a:r>
            <a:r>
              <a:rPr lang="ru-RU" sz="1700" dirty="0">
                <a:latin typeface="Times-Roman"/>
              </a:rPr>
              <a:t>) и пористым черепком; </a:t>
            </a:r>
            <a:endParaRPr lang="ru-RU" sz="1700" dirty="0" smtClean="0">
              <a:latin typeface="Times-Roman"/>
            </a:endParaRPr>
          </a:p>
          <a:p>
            <a:pPr algn="just"/>
            <a:r>
              <a:rPr lang="ru-RU" sz="1700" i="1" dirty="0" smtClean="0">
                <a:latin typeface="Times-Italic"/>
              </a:rPr>
              <a:t>по </a:t>
            </a:r>
            <a:r>
              <a:rPr lang="ru-RU" sz="1700" i="1" dirty="0">
                <a:latin typeface="Times-Italic"/>
              </a:rPr>
              <a:t>составу черепка </a:t>
            </a:r>
            <a:r>
              <a:rPr lang="ru-RU" sz="1700" i="1" dirty="0" smtClean="0">
                <a:latin typeface="Times-Italic"/>
              </a:rPr>
              <a:t>- </a:t>
            </a:r>
            <a:r>
              <a:rPr lang="ru-RU" sz="1700" dirty="0" smtClean="0">
                <a:latin typeface="Times-Roman"/>
              </a:rPr>
              <a:t>фарфоровые</a:t>
            </a:r>
            <a:r>
              <a:rPr lang="ru-RU" sz="1700" dirty="0">
                <a:latin typeface="Times-Roman"/>
              </a:rPr>
              <a:t>, фаянсовые, майоликовые, гончарные и </a:t>
            </a:r>
            <a:r>
              <a:rPr lang="ru-RU" sz="1700" dirty="0" smtClean="0">
                <a:latin typeface="Times-Roman"/>
              </a:rPr>
              <a:t>терракоты (</a:t>
            </a:r>
            <a:r>
              <a:rPr lang="ru-RU" sz="1700" dirty="0">
                <a:latin typeface="Times-Roman"/>
              </a:rPr>
              <a:t>архитектурно-строительная керамика </a:t>
            </a:r>
            <a:r>
              <a:rPr lang="ru-RU" sz="1700" dirty="0" smtClean="0">
                <a:latin typeface="Times-Roman"/>
              </a:rPr>
              <a:t>коричневато-красноватого </a:t>
            </a:r>
            <a:r>
              <a:rPr lang="ru-RU" sz="1700" dirty="0">
                <a:latin typeface="Times-Roman"/>
              </a:rPr>
              <a:t>цвета без глазури); </a:t>
            </a:r>
            <a:endParaRPr lang="ru-RU" sz="1700" dirty="0" smtClean="0">
              <a:latin typeface="Times-Roman"/>
            </a:endParaRPr>
          </a:p>
          <a:p>
            <a:pPr algn="just"/>
            <a:r>
              <a:rPr lang="ru-RU" sz="1700" i="1" dirty="0" smtClean="0">
                <a:latin typeface="Times-Italic"/>
              </a:rPr>
              <a:t>по характеру отделки </a:t>
            </a:r>
            <a:r>
              <a:rPr lang="ru-RU" sz="1700" i="1" dirty="0">
                <a:latin typeface="Times-Italic"/>
              </a:rPr>
              <a:t>поверхности - </a:t>
            </a:r>
            <a:r>
              <a:rPr lang="ru-RU" sz="1700" dirty="0">
                <a:latin typeface="Times-Roman"/>
              </a:rPr>
              <a:t>глазурованные и </a:t>
            </a:r>
            <a:r>
              <a:rPr lang="ru-RU" sz="1700" dirty="0" smtClean="0">
                <a:latin typeface="Times-Roman"/>
              </a:rPr>
              <a:t>неглазурованные</a:t>
            </a:r>
            <a:r>
              <a:rPr lang="ru-RU" sz="1700" dirty="0">
                <a:latin typeface="Times-Roman"/>
              </a:rPr>
              <a:t>, с рельефным узором, </a:t>
            </a:r>
            <a:r>
              <a:rPr lang="ru-RU" sz="1700" dirty="0" err="1">
                <a:latin typeface="Times-Roman"/>
              </a:rPr>
              <a:t>ангобные</a:t>
            </a:r>
            <a:r>
              <a:rPr lang="ru-RU" sz="1700" dirty="0">
                <a:latin typeface="Times-Roman"/>
              </a:rPr>
              <a:t>, с ≪холодной≫ </a:t>
            </a:r>
            <a:r>
              <a:rPr lang="ru-RU" sz="1700" dirty="0" smtClean="0">
                <a:latin typeface="Times-Roman"/>
              </a:rPr>
              <a:t>росписью (</a:t>
            </a:r>
            <a:r>
              <a:rPr lang="ru-RU" sz="1700" dirty="0">
                <a:latin typeface="Times-Roman"/>
              </a:rPr>
              <a:t>роспись масляными или темперными </a:t>
            </a:r>
            <a:r>
              <a:rPr lang="ru-RU" sz="1700" dirty="0" smtClean="0">
                <a:latin typeface="Times-Roman"/>
              </a:rPr>
              <a:t>красками без </a:t>
            </a:r>
            <a:r>
              <a:rPr lang="ru-RU" sz="1700" dirty="0">
                <a:latin typeface="Times-Roman"/>
              </a:rPr>
              <a:t>последующего обжига), с ручной росписью, </a:t>
            </a:r>
            <a:r>
              <a:rPr lang="ru-RU" sz="1700" dirty="0" smtClean="0">
                <a:latin typeface="Times-Roman"/>
              </a:rPr>
              <a:t>живописью и </a:t>
            </a:r>
            <a:r>
              <a:rPr lang="ru-RU" sz="1700" dirty="0">
                <a:latin typeface="Times-Roman"/>
              </a:rPr>
              <a:t>др.</a:t>
            </a:r>
          </a:p>
          <a:p>
            <a:pPr algn="just"/>
            <a:r>
              <a:rPr lang="ru-RU" sz="1700" i="1" dirty="0">
                <a:latin typeface="Times-Italic"/>
              </a:rPr>
              <a:t>По народным промыслам </a:t>
            </a:r>
            <a:r>
              <a:rPr lang="ru-RU" sz="1700" dirty="0">
                <a:latin typeface="Times-Roman"/>
              </a:rPr>
              <a:t>различают гжельские, дымковские</a:t>
            </a:r>
            <a:r>
              <a:rPr lang="ru-RU" sz="1700" dirty="0" smtClean="0">
                <a:latin typeface="Times-Roman"/>
              </a:rPr>
              <a:t>, </a:t>
            </a:r>
            <a:r>
              <a:rPr lang="ru-RU" sz="1700" dirty="0" err="1" smtClean="0">
                <a:latin typeface="Times-Roman"/>
              </a:rPr>
              <a:t>скопинские</a:t>
            </a:r>
            <a:r>
              <a:rPr lang="ru-RU" sz="1700" dirty="0">
                <a:latin typeface="Times-Roman"/>
              </a:rPr>
              <a:t>, </a:t>
            </a:r>
            <a:r>
              <a:rPr lang="ru-RU" sz="1700" dirty="0" err="1">
                <a:latin typeface="Times-Roman"/>
              </a:rPr>
              <a:t>опошнянские</a:t>
            </a:r>
            <a:r>
              <a:rPr lang="ru-RU" sz="1700" dirty="0">
                <a:latin typeface="Times-Roman"/>
              </a:rPr>
              <a:t>, </a:t>
            </a:r>
            <a:r>
              <a:rPr lang="ru-RU" sz="1700" dirty="0" err="1">
                <a:latin typeface="Times-Roman"/>
              </a:rPr>
              <a:t>балхарские</a:t>
            </a:r>
            <a:r>
              <a:rPr lang="ru-RU" sz="1700" dirty="0">
                <a:latin typeface="Times-Roman"/>
              </a:rPr>
              <a:t>, </a:t>
            </a:r>
            <a:r>
              <a:rPr lang="ru-RU" sz="1700" dirty="0" smtClean="0">
                <a:latin typeface="Times-Roman"/>
              </a:rPr>
              <a:t>белорусские изделия </a:t>
            </a:r>
            <a:r>
              <a:rPr lang="ru-RU" sz="1700" dirty="0">
                <a:latin typeface="Times-Roman"/>
              </a:rPr>
              <a:t>и некоторые другие.</a:t>
            </a:r>
          </a:p>
          <a:p>
            <a:pPr algn="just"/>
            <a:r>
              <a:rPr lang="ru-RU" sz="1700" dirty="0">
                <a:latin typeface="Times-Roman"/>
              </a:rPr>
              <a:t>Для г ж е л ь с к о й х у д о ж е с т в е н </a:t>
            </a:r>
            <a:r>
              <a:rPr lang="ru-RU" sz="1700" dirty="0" err="1">
                <a:latin typeface="Times-Roman"/>
              </a:rPr>
              <a:t>н</a:t>
            </a:r>
            <a:r>
              <a:rPr lang="ru-RU" sz="1700" dirty="0">
                <a:latin typeface="Times-Roman"/>
              </a:rPr>
              <a:t> о й к е р а м </a:t>
            </a:r>
            <a:r>
              <a:rPr lang="ru-RU" sz="1700" dirty="0" smtClean="0">
                <a:latin typeface="Times-Roman"/>
              </a:rPr>
              <a:t>и к </a:t>
            </a:r>
            <a:r>
              <a:rPr lang="ru-RU" sz="1700" dirty="0">
                <a:latin typeface="Times-Roman"/>
              </a:rPr>
              <a:t>и характерен кобальтовый </a:t>
            </a:r>
            <a:r>
              <a:rPr lang="ru-RU" sz="1700" dirty="0" err="1">
                <a:latin typeface="Times-Roman"/>
              </a:rPr>
              <a:t>подглазурный</a:t>
            </a:r>
            <a:r>
              <a:rPr lang="ru-RU" sz="1700" dirty="0">
                <a:latin typeface="Times-Roman"/>
              </a:rPr>
              <a:t> рисунок с </a:t>
            </a:r>
            <a:r>
              <a:rPr lang="ru-RU" sz="1700" dirty="0" smtClean="0">
                <a:latin typeface="Times-Roman"/>
              </a:rPr>
              <a:t>лепными украшениями</a:t>
            </a:r>
            <a:r>
              <a:rPr lang="ru-RU" sz="1700" dirty="0">
                <a:latin typeface="Times-Roman"/>
              </a:rPr>
              <a:t>.</a:t>
            </a:r>
          </a:p>
          <a:p>
            <a:pPr algn="just"/>
            <a:r>
              <a:rPr lang="ru-RU" sz="1700" dirty="0">
                <a:latin typeface="Times-Roman"/>
              </a:rPr>
              <a:t>С к о п и н с к и е и з д е л и я (г. Скопин </a:t>
            </a:r>
            <a:r>
              <a:rPr lang="ru-RU" sz="1700" dirty="0" smtClean="0">
                <a:latin typeface="Times-Roman"/>
              </a:rPr>
              <a:t>Рязанской обл</a:t>
            </a:r>
            <a:r>
              <a:rPr lang="ru-RU" sz="1700" dirty="0">
                <a:latin typeface="Times-Roman"/>
              </a:rPr>
              <a:t>.) представлены глазурованными фигурными </a:t>
            </a:r>
            <a:r>
              <a:rPr lang="ru-RU" sz="1700" dirty="0" smtClean="0">
                <a:latin typeface="Times-Roman"/>
              </a:rPr>
              <a:t>сосудами, декоративными </a:t>
            </a:r>
            <a:r>
              <a:rPr lang="ru-RU" sz="1700" dirty="0">
                <a:latin typeface="Times-Roman"/>
              </a:rPr>
              <a:t>со сложной лепкой. </a:t>
            </a:r>
            <a:r>
              <a:rPr lang="ru-RU" sz="1700" dirty="0" smtClean="0">
                <a:latin typeface="Times-Roman"/>
              </a:rPr>
              <a:t>Отличительная особенность </a:t>
            </a:r>
            <a:r>
              <a:rPr lang="ru-RU" sz="1700" dirty="0">
                <a:latin typeface="Times-Roman"/>
              </a:rPr>
              <a:t>изделий — ярко-зеленая и </a:t>
            </a:r>
            <a:r>
              <a:rPr lang="ru-RU" sz="1700" dirty="0" smtClean="0">
                <a:latin typeface="Times-Roman"/>
              </a:rPr>
              <a:t>коричневато-желтая полива</a:t>
            </a:r>
            <a:r>
              <a:rPr lang="ru-RU" sz="1700" dirty="0">
                <a:latin typeface="Times-Roman"/>
              </a:rPr>
              <a:t>.</a:t>
            </a:r>
          </a:p>
          <a:p>
            <a:pPr algn="just"/>
            <a:r>
              <a:rPr lang="ru-RU" sz="1700" dirty="0">
                <a:latin typeface="Times-Roman"/>
              </a:rPr>
              <a:t>Особое место среди художественных </a:t>
            </a:r>
            <a:r>
              <a:rPr lang="ru-RU" sz="1700" dirty="0" smtClean="0">
                <a:latin typeface="Times-Roman"/>
              </a:rPr>
              <a:t>керамических (</a:t>
            </a:r>
            <a:r>
              <a:rPr lang="ru-RU" sz="1700" dirty="0">
                <a:latin typeface="Times-Roman"/>
              </a:rPr>
              <a:t>гончарных) изделий занимает дымковская (вятская) </a:t>
            </a:r>
            <a:r>
              <a:rPr lang="ru-RU" sz="1700" dirty="0" smtClean="0">
                <a:latin typeface="Times-Roman"/>
              </a:rPr>
              <a:t>игрушка. Это </a:t>
            </a:r>
            <a:r>
              <a:rPr lang="ru-RU" sz="1700" dirty="0">
                <a:latin typeface="Times-Roman"/>
              </a:rPr>
              <a:t>ярко расцвеченная народная скульптура. </a:t>
            </a:r>
            <a:r>
              <a:rPr lang="ru-RU" sz="1700" dirty="0" smtClean="0">
                <a:latin typeface="Times-Roman"/>
              </a:rPr>
              <a:t>Ассортимент: фантастические </a:t>
            </a:r>
            <a:r>
              <a:rPr lang="ru-RU" sz="1700" dirty="0">
                <a:latin typeface="Times-Roman"/>
              </a:rPr>
              <a:t>образы животных, птиц, зверей</a:t>
            </a:r>
            <a:r>
              <a:rPr lang="ru-RU" sz="1700" dirty="0" smtClean="0">
                <a:latin typeface="Times-Roman"/>
              </a:rPr>
              <a:t>, фигурки </a:t>
            </a:r>
            <a:r>
              <a:rPr lang="ru-RU" sz="1700" dirty="0">
                <a:latin typeface="Times-Roman"/>
              </a:rPr>
              <a:t>важных бородатых мужиков, свистульки </a:t>
            </a:r>
            <a:r>
              <a:rPr lang="ru-RU" sz="1700" dirty="0" smtClean="0">
                <a:latin typeface="Times-Roman"/>
              </a:rPr>
              <a:t>в виде </a:t>
            </a:r>
            <a:r>
              <a:rPr lang="ru-RU" sz="1700" dirty="0">
                <a:latin typeface="Times-Roman"/>
              </a:rPr>
              <a:t>фигур коня, птицы, всадника и др.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6492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834" y="994128"/>
            <a:ext cx="117565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-Roman"/>
              </a:rPr>
              <a:t>О п о ш н я н с к и е г о н ч а р н ы е и з д е л и я (с. </a:t>
            </a:r>
            <a:r>
              <a:rPr lang="ru-RU" dirty="0" smtClean="0">
                <a:latin typeface="Times-Roman"/>
              </a:rPr>
              <a:t>Опошня </a:t>
            </a:r>
            <a:r>
              <a:rPr lang="ru-RU" dirty="0">
                <a:latin typeface="Times-Roman"/>
              </a:rPr>
              <a:t>Полтавской обл.) занимают особое место. </a:t>
            </a:r>
            <a:r>
              <a:rPr lang="ru-RU" dirty="0" smtClean="0">
                <a:latin typeface="Times-Roman"/>
              </a:rPr>
              <a:t>Отличительные их </a:t>
            </a:r>
            <a:r>
              <a:rPr lang="ru-RU" dirty="0">
                <a:latin typeface="Times-Roman"/>
              </a:rPr>
              <a:t>особенности - тонкий и гладкий </a:t>
            </a:r>
            <a:r>
              <a:rPr lang="ru-RU" dirty="0" smtClean="0">
                <a:latin typeface="Times-Roman"/>
              </a:rPr>
              <a:t>красновато-желтый черепок</a:t>
            </a:r>
            <a:r>
              <a:rPr lang="ru-RU" dirty="0">
                <a:latin typeface="Times-Roman"/>
              </a:rPr>
              <a:t>, тщательность отделки. Для отделки </a:t>
            </a:r>
            <a:r>
              <a:rPr lang="ru-RU" dirty="0" smtClean="0">
                <a:latin typeface="Times-Roman"/>
              </a:rPr>
              <a:t>используют ангобы </a:t>
            </a:r>
            <a:r>
              <a:rPr lang="ru-RU" dirty="0">
                <a:latin typeface="Times-Roman"/>
              </a:rPr>
              <a:t>и яркие глазури. Ассортимент - вазы, миски</a:t>
            </a:r>
            <a:r>
              <a:rPr lang="ru-RU" dirty="0" smtClean="0">
                <a:latin typeface="Times-Roman"/>
              </a:rPr>
              <a:t>, </a:t>
            </a:r>
            <a:r>
              <a:rPr lang="ru-RU" dirty="0" err="1" smtClean="0">
                <a:latin typeface="Times-Roman"/>
              </a:rPr>
              <a:t>куманцы</a:t>
            </a:r>
            <a:r>
              <a:rPr lang="ru-RU" dirty="0" smtClean="0">
                <a:latin typeface="Times-Roman"/>
              </a:rPr>
              <a:t> </a:t>
            </a:r>
            <a:r>
              <a:rPr lang="ru-RU" dirty="0">
                <a:latin typeface="Times-Roman"/>
              </a:rPr>
              <a:t>(своеобразные кувшины), фигурные </a:t>
            </a:r>
            <a:r>
              <a:rPr lang="ru-RU" dirty="0" err="1">
                <a:latin typeface="Times-Roman"/>
              </a:rPr>
              <a:t>бочата</a:t>
            </a:r>
            <a:r>
              <a:rPr lang="ru-RU" dirty="0">
                <a:latin typeface="Times-Roman"/>
              </a:rPr>
              <a:t>, </a:t>
            </a:r>
            <a:r>
              <a:rPr lang="ru-RU" dirty="0" smtClean="0">
                <a:latin typeface="Times-Roman"/>
              </a:rPr>
              <a:t>игрушки-свистульки </a:t>
            </a:r>
            <a:r>
              <a:rPr lang="ru-RU" dirty="0">
                <a:latin typeface="Times-Roman"/>
              </a:rPr>
              <a:t>и др.</a:t>
            </a:r>
          </a:p>
          <a:p>
            <a:pPr algn="just"/>
            <a:r>
              <a:rPr lang="ru-RU" dirty="0">
                <a:latin typeface="Times-Roman"/>
              </a:rPr>
              <a:t>Б е л о р у с </a:t>
            </a:r>
            <a:r>
              <a:rPr lang="ru-RU" dirty="0" err="1">
                <a:latin typeface="Times-Roman"/>
              </a:rPr>
              <a:t>с</a:t>
            </a:r>
            <a:r>
              <a:rPr lang="ru-RU" dirty="0">
                <a:latin typeface="Times-Roman"/>
              </a:rPr>
              <a:t> к и е к е р а м и ч е с к и е х у д о ж е с т </a:t>
            </a:r>
            <a:r>
              <a:rPr lang="ru-RU" dirty="0" smtClean="0">
                <a:latin typeface="Times-Roman"/>
              </a:rPr>
              <a:t>в е </a:t>
            </a:r>
            <a:r>
              <a:rPr lang="ru-RU" dirty="0">
                <a:latin typeface="Times-Roman"/>
              </a:rPr>
              <a:t>н </a:t>
            </a:r>
            <a:r>
              <a:rPr lang="ru-RU" dirty="0" err="1">
                <a:latin typeface="Times-Roman"/>
              </a:rPr>
              <a:t>н</a:t>
            </a:r>
            <a:r>
              <a:rPr lang="ru-RU" dirty="0">
                <a:latin typeface="Times-Roman"/>
              </a:rPr>
              <a:t> ы е и з д е л и я вырабатывают на Минском и </a:t>
            </a:r>
            <a:r>
              <a:rPr lang="ru-RU" dirty="0" err="1" smtClean="0">
                <a:latin typeface="Times-Roman"/>
              </a:rPr>
              <a:t>Добрушском</a:t>
            </a:r>
            <a:r>
              <a:rPr lang="ru-RU" dirty="0" smtClean="0">
                <a:latin typeface="Times-Roman"/>
              </a:rPr>
              <a:t> </a:t>
            </a:r>
            <a:r>
              <a:rPr lang="ru-RU" dirty="0">
                <a:latin typeface="Times-Roman"/>
              </a:rPr>
              <a:t>фарфоровых заводах, </a:t>
            </a:r>
            <a:r>
              <a:rPr lang="ru-RU" dirty="0" err="1">
                <a:latin typeface="Times-Roman"/>
              </a:rPr>
              <a:t>Мозырской</a:t>
            </a:r>
            <a:r>
              <a:rPr lang="ru-RU" dirty="0">
                <a:latin typeface="Times-Roman"/>
              </a:rPr>
              <a:t> фабрике </a:t>
            </a:r>
            <a:r>
              <a:rPr lang="ru-RU" dirty="0" smtClean="0">
                <a:latin typeface="Times-Roman"/>
              </a:rPr>
              <a:t>художественных изделий </a:t>
            </a:r>
            <a:r>
              <a:rPr lang="ru-RU" dirty="0">
                <a:latin typeface="Times-Roman"/>
              </a:rPr>
              <a:t>и производственном </a:t>
            </a:r>
            <a:r>
              <a:rPr lang="ru-RU" dirty="0" smtClean="0">
                <a:latin typeface="Times-Roman"/>
              </a:rPr>
              <a:t>объединении ≪</a:t>
            </a:r>
            <a:r>
              <a:rPr lang="ru-RU" dirty="0">
                <a:latin typeface="Times-Roman"/>
              </a:rPr>
              <a:t>Белорусская керамика≫. Изделия декорируются </a:t>
            </a:r>
            <a:r>
              <a:rPr lang="ru-RU" dirty="0" smtClean="0">
                <a:latin typeface="Times-Roman"/>
              </a:rPr>
              <a:t>подглазурной </a:t>
            </a:r>
            <a:r>
              <a:rPr lang="ru-RU" dirty="0">
                <a:latin typeface="Times-Roman"/>
              </a:rPr>
              <a:t>кобальтовой росписью, люстровым покрытием</a:t>
            </a:r>
            <a:r>
              <a:rPr lang="ru-RU" dirty="0" smtClean="0">
                <a:latin typeface="Times-Roman"/>
              </a:rPr>
              <a:t>, живописью </a:t>
            </a:r>
            <a:r>
              <a:rPr lang="ru-RU" dirty="0">
                <a:latin typeface="Times-Roman"/>
              </a:rPr>
              <a:t>с применением оксидов солей и глазури </a:t>
            </a:r>
            <a:r>
              <a:rPr lang="ru-RU" dirty="0" smtClean="0">
                <a:latin typeface="Times-Roman"/>
              </a:rPr>
              <a:t>высокого обжига</a:t>
            </a:r>
            <a:r>
              <a:rPr lang="ru-RU" dirty="0">
                <a:latin typeface="Times-Roman"/>
              </a:rPr>
              <a:t>. Ассортимент изделий включает посуду, </a:t>
            </a:r>
            <a:r>
              <a:rPr lang="ru-RU" dirty="0" smtClean="0">
                <a:latin typeface="Times-Roman"/>
              </a:rPr>
              <a:t>декоративные изделия </a:t>
            </a:r>
            <a:r>
              <a:rPr lang="ru-RU" dirty="0">
                <a:latin typeface="Times-Roman"/>
              </a:rPr>
              <a:t>и сувениры, сосуды для меда, </a:t>
            </a:r>
            <a:r>
              <a:rPr lang="ru-RU" dirty="0" smtClean="0">
                <a:latin typeface="Times-Roman"/>
              </a:rPr>
              <a:t>подарочные кружки</a:t>
            </a:r>
            <a:r>
              <a:rPr lang="ru-RU" dirty="0">
                <a:latin typeface="Times-Roman"/>
              </a:rPr>
              <a:t>, персонажи фольклора белорусского </a:t>
            </a:r>
            <a:r>
              <a:rPr lang="ru-RU" dirty="0" smtClean="0">
                <a:latin typeface="Times-Roman"/>
              </a:rPr>
              <a:t>Полесья (</a:t>
            </a:r>
            <a:r>
              <a:rPr lang="ru-RU" dirty="0">
                <a:latin typeface="Times-Roman"/>
              </a:rPr>
              <a:t>≪</a:t>
            </a:r>
            <a:r>
              <a:rPr lang="ru-RU" dirty="0" err="1">
                <a:latin typeface="Times-Roman"/>
              </a:rPr>
              <a:t>Нестерка</a:t>
            </a:r>
            <a:r>
              <a:rPr lang="ru-RU" dirty="0">
                <a:latin typeface="Times-Roman"/>
              </a:rPr>
              <a:t>≫), статуэтки. Для их росписи </a:t>
            </a:r>
            <a:r>
              <a:rPr lang="ru-RU" dirty="0" smtClean="0">
                <a:latin typeface="Times-Roman"/>
              </a:rPr>
              <a:t>используют цветной </a:t>
            </a:r>
            <a:r>
              <a:rPr lang="ru-RU" dirty="0">
                <a:latin typeface="Times-Roman"/>
              </a:rPr>
              <a:t>ангоб.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5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69087" y="696644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26.5. Художественные изделия из кости и рога, камня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655-656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981" y="596014"/>
            <a:ext cx="1179800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Times-Roman"/>
              </a:rPr>
              <a:t>Художественные изделия из кости и рога. </a:t>
            </a:r>
            <a:r>
              <a:rPr lang="ru-RU" sz="1700" dirty="0" err="1" smtClean="0">
                <a:latin typeface="Times-Roman"/>
              </a:rPr>
              <a:t>Костерезные</a:t>
            </a:r>
            <a:r>
              <a:rPr lang="ru-RU" sz="1700" dirty="0" smtClean="0">
                <a:latin typeface="Times-Roman"/>
              </a:rPr>
              <a:t> </a:t>
            </a:r>
            <a:r>
              <a:rPr lang="ru-RU" sz="1700" dirty="0">
                <a:latin typeface="Times-Roman"/>
              </a:rPr>
              <a:t>изделия - это художественные изделия из </a:t>
            </a:r>
            <a:r>
              <a:rPr lang="ru-RU" sz="1700" dirty="0" smtClean="0">
                <a:latin typeface="Times-Roman"/>
              </a:rPr>
              <a:t>мамонтовой, моржовой </a:t>
            </a:r>
            <a:r>
              <a:rPr lang="ru-RU" sz="1700" dirty="0">
                <a:latin typeface="Times-Roman"/>
              </a:rPr>
              <a:t>и других костей с резьбой.</a:t>
            </a:r>
          </a:p>
          <a:p>
            <a:pPr algn="just"/>
            <a:r>
              <a:rPr lang="ru-RU" sz="1700" dirty="0">
                <a:latin typeface="Times-Roman"/>
              </a:rPr>
              <a:t>Изделия классифицируют </a:t>
            </a:r>
            <a:r>
              <a:rPr lang="ru-RU" sz="1700" i="1" dirty="0">
                <a:latin typeface="Times-Italic"/>
              </a:rPr>
              <a:t>по назначению </a:t>
            </a:r>
            <a:r>
              <a:rPr lang="ru-RU" sz="1700" dirty="0">
                <a:latin typeface="Times-Roman"/>
              </a:rPr>
              <a:t>- на </a:t>
            </a:r>
            <a:r>
              <a:rPr lang="ru-RU" sz="1700" dirty="0" smtClean="0">
                <a:latin typeface="Times-Roman"/>
              </a:rPr>
              <a:t>утилитарные, декоративные </a:t>
            </a:r>
            <a:r>
              <a:rPr lang="ru-RU" sz="1700" dirty="0">
                <a:latin typeface="Times-Roman"/>
              </a:rPr>
              <a:t>и сувениры; </a:t>
            </a:r>
            <a:r>
              <a:rPr lang="ru-RU" sz="1700" i="1" dirty="0">
                <a:latin typeface="Times-Italic"/>
              </a:rPr>
              <a:t>по материалу </a:t>
            </a:r>
            <a:r>
              <a:rPr lang="ru-RU" sz="1700" dirty="0">
                <a:latin typeface="Times-Roman"/>
              </a:rPr>
              <a:t>- из</a:t>
            </a:r>
          </a:p>
          <a:p>
            <a:pPr algn="just"/>
            <a:r>
              <a:rPr lang="ru-RU" sz="1700" dirty="0">
                <a:latin typeface="Times-Roman"/>
              </a:rPr>
              <a:t>кости мамонта, моржа, зуба кашалота; </a:t>
            </a:r>
            <a:r>
              <a:rPr lang="ru-RU" sz="1700" i="1" dirty="0">
                <a:latin typeface="Times-Italic"/>
              </a:rPr>
              <a:t>по </a:t>
            </a:r>
            <a:r>
              <a:rPr lang="ru-RU" sz="1700" i="1" dirty="0" smtClean="0">
                <a:latin typeface="Times-Italic"/>
              </a:rPr>
              <a:t>художественному оформлению </a:t>
            </a:r>
            <a:r>
              <a:rPr lang="ru-RU" sz="1700" dirty="0">
                <a:latin typeface="Times-Roman"/>
              </a:rPr>
              <a:t>- с резьбой, инкрустацией, </a:t>
            </a:r>
            <a:r>
              <a:rPr lang="ru-RU" sz="1700" dirty="0" smtClean="0">
                <a:latin typeface="Times-Roman"/>
              </a:rPr>
              <a:t>гравировкой с </a:t>
            </a:r>
            <a:r>
              <a:rPr lang="ru-RU" sz="1700" dirty="0">
                <a:latin typeface="Times-Roman"/>
              </a:rPr>
              <a:t>выжиганием; </a:t>
            </a:r>
            <a:r>
              <a:rPr lang="ru-RU" sz="1700" i="1" dirty="0">
                <a:latin typeface="Times-Italic"/>
              </a:rPr>
              <a:t>по тематике </a:t>
            </a:r>
            <a:r>
              <a:rPr lang="ru-RU" sz="1700" dirty="0">
                <a:latin typeface="Times-Roman"/>
              </a:rPr>
              <a:t>- с сюжетами, </a:t>
            </a:r>
            <a:r>
              <a:rPr lang="ru-RU" sz="1700" dirty="0" smtClean="0">
                <a:latin typeface="Times-Roman"/>
              </a:rPr>
              <a:t>отображающими современную </a:t>
            </a:r>
            <a:r>
              <a:rPr lang="ru-RU" sz="1700" dirty="0">
                <a:latin typeface="Times-Roman"/>
              </a:rPr>
              <a:t>действительность и </a:t>
            </a:r>
            <a:r>
              <a:rPr lang="ru-RU" sz="1700" dirty="0" smtClean="0">
                <a:latin typeface="Times-Roman"/>
              </a:rPr>
              <a:t>исторические события</a:t>
            </a:r>
            <a:r>
              <a:rPr lang="ru-RU" sz="1700" dirty="0">
                <a:latin typeface="Times-Roman"/>
              </a:rPr>
              <a:t>, с тематикой труда, спортивной тематикой, с </a:t>
            </a:r>
            <a:r>
              <a:rPr lang="ru-RU" sz="1700" dirty="0" smtClean="0">
                <a:latin typeface="Times-Roman"/>
              </a:rPr>
              <a:t>сюжетами сказочно-былинного </a:t>
            </a:r>
            <a:r>
              <a:rPr lang="ru-RU" sz="1700" dirty="0">
                <a:latin typeface="Times-Roman"/>
              </a:rPr>
              <a:t>эпоса, с изображением </a:t>
            </a:r>
            <a:r>
              <a:rPr lang="ru-RU" sz="1700" dirty="0" smtClean="0">
                <a:latin typeface="Times-Roman"/>
              </a:rPr>
              <a:t>животного и </a:t>
            </a:r>
            <a:r>
              <a:rPr lang="ru-RU" sz="1700" dirty="0">
                <a:latin typeface="Times-Roman"/>
              </a:rPr>
              <a:t>растительного мира; </a:t>
            </a:r>
            <a:r>
              <a:rPr lang="ru-RU" sz="1700" i="1" dirty="0">
                <a:latin typeface="Times-Italic"/>
              </a:rPr>
              <a:t>по </a:t>
            </a:r>
            <a:r>
              <a:rPr lang="ru-RU" sz="1700" i="1" dirty="0" smtClean="0">
                <a:latin typeface="Times-Italic"/>
              </a:rPr>
              <a:t>предприятиям-изготовителям </a:t>
            </a:r>
            <a:r>
              <a:rPr lang="ru-RU" sz="1700" dirty="0" smtClean="0">
                <a:latin typeface="Times-Roman"/>
              </a:rPr>
              <a:t>- </a:t>
            </a:r>
            <a:r>
              <a:rPr lang="ru-RU" sz="1700" dirty="0">
                <a:latin typeface="Times-Roman"/>
              </a:rPr>
              <a:t>на </a:t>
            </a:r>
            <a:r>
              <a:rPr lang="ru-RU" sz="1700" dirty="0" err="1">
                <a:latin typeface="Times-Roman"/>
              </a:rPr>
              <a:t>ломоносовские</a:t>
            </a:r>
            <a:r>
              <a:rPr lang="ru-RU" sz="1700" dirty="0">
                <a:latin typeface="Times-Roman"/>
              </a:rPr>
              <a:t>, тобольские, чукотские</a:t>
            </a:r>
            <a:r>
              <a:rPr lang="ru-RU" sz="1700" dirty="0" smtClean="0">
                <a:latin typeface="Times-Roman"/>
              </a:rPr>
              <a:t>, </a:t>
            </a:r>
            <a:r>
              <a:rPr lang="ru-RU" sz="1700" dirty="0" err="1" smtClean="0">
                <a:latin typeface="Times-Roman"/>
              </a:rPr>
              <a:t>хотьковские</a:t>
            </a:r>
            <a:r>
              <a:rPr lang="ru-RU" sz="1700" dirty="0">
                <a:latin typeface="Times-Roman"/>
              </a:rPr>
              <a:t>, кисловодские и сочинские</a:t>
            </a:r>
            <a:r>
              <a:rPr lang="ru-RU" sz="1700" dirty="0" smtClean="0">
                <a:latin typeface="Times-Roman"/>
              </a:rPr>
              <a:t>. </a:t>
            </a:r>
            <a:endParaRPr lang="ru-RU" sz="1700" dirty="0">
              <a:latin typeface="Times-Roman"/>
            </a:endParaRPr>
          </a:p>
          <a:p>
            <a:pPr algn="just"/>
            <a:r>
              <a:rPr lang="ru-RU" sz="1700" dirty="0">
                <a:latin typeface="Times-Roman"/>
              </a:rPr>
              <a:t>Л о м о н о с о в с к и е и з д е л и я известны с XVII в</a:t>
            </a:r>
            <a:r>
              <a:rPr lang="ru-RU" sz="1700" dirty="0" smtClean="0">
                <a:latin typeface="Times-Roman"/>
              </a:rPr>
              <a:t>. Ассортимент</a:t>
            </a:r>
            <a:r>
              <a:rPr lang="ru-RU" sz="1700" dirty="0">
                <a:latin typeface="Times-Roman"/>
              </a:rPr>
              <a:t>: курительные принадлежности - </a:t>
            </a:r>
            <a:r>
              <a:rPr lang="ru-RU" sz="1700" dirty="0" smtClean="0">
                <a:latin typeface="Times-Roman"/>
              </a:rPr>
              <a:t>мундштуки, курительные </a:t>
            </a:r>
            <a:r>
              <a:rPr lang="ru-RU" sz="1700" dirty="0">
                <a:latin typeface="Times-Roman"/>
              </a:rPr>
              <a:t>трубки, сигаретницы, предметы </a:t>
            </a:r>
            <a:r>
              <a:rPr lang="ru-RU" sz="1700" dirty="0" smtClean="0">
                <a:latin typeface="Times-Roman"/>
              </a:rPr>
              <a:t>туалета, различные </a:t>
            </a:r>
            <a:r>
              <a:rPr lang="ru-RU" sz="1700" dirty="0">
                <a:latin typeface="Times-Roman"/>
              </a:rPr>
              <a:t>бытовые предметы и др. В тематике </a:t>
            </a:r>
            <a:r>
              <a:rPr lang="ru-RU" sz="1700" dirty="0" err="1" smtClean="0">
                <a:latin typeface="Times-Roman"/>
              </a:rPr>
              <a:t>преобладаютсеверные</a:t>
            </a:r>
            <a:r>
              <a:rPr lang="ru-RU" sz="1700" dirty="0" smtClean="0">
                <a:latin typeface="Times-Roman"/>
              </a:rPr>
              <a:t> </a:t>
            </a:r>
            <a:r>
              <a:rPr lang="ru-RU" sz="1700" dirty="0">
                <a:latin typeface="Times-Roman"/>
              </a:rPr>
              <a:t>мотивы.</a:t>
            </a:r>
          </a:p>
          <a:p>
            <a:pPr algn="just"/>
            <a:r>
              <a:rPr lang="ru-RU" sz="1700" dirty="0">
                <a:latin typeface="Times-Roman"/>
              </a:rPr>
              <a:t>Т о б о л ь с к и е и з д е л и я производят из </a:t>
            </a:r>
            <a:r>
              <a:rPr lang="ru-RU" sz="1700" dirty="0" smtClean="0">
                <a:latin typeface="Times-Roman"/>
              </a:rPr>
              <a:t>клыков моржа </a:t>
            </a:r>
            <a:r>
              <a:rPr lang="ru-RU" sz="1700" dirty="0">
                <a:latin typeface="Times-Roman"/>
              </a:rPr>
              <a:t>и зубов кашалота. Ассортимент: скульптура и </a:t>
            </a:r>
            <a:r>
              <a:rPr lang="ru-RU" sz="1700" dirty="0" smtClean="0">
                <a:latin typeface="Times-Roman"/>
              </a:rPr>
              <a:t>мелкая пластика</a:t>
            </a:r>
            <a:r>
              <a:rPr lang="ru-RU" sz="1700" dirty="0">
                <a:latin typeface="Times-Roman"/>
              </a:rPr>
              <a:t>, принадлежности для курения</a:t>
            </a:r>
            <a:r>
              <a:rPr lang="ru-RU" sz="1700" dirty="0" smtClean="0">
                <a:latin typeface="Times-Roman"/>
              </a:rPr>
              <a:t>.</a:t>
            </a:r>
          </a:p>
          <a:p>
            <a:pPr algn="just"/>
            <a:r>
              <a:rPr lang="ru-RU" sz="1700" dirty="0"/>
              <a:t>Ч у к о т с к и е и з д е л и я производят из </a:t>
            </a:r>
            <a:r>
              <a:rPr lang="ru-RU" sz="1700" dirty="0" smtClean="0"/>
              <a:t>моржовых клыков</a:t>
            </a:r>
            <a:r>
              <a:rPr lang="ru-RU" sz="1700" dirty="0"/>
              <a:t>. Тематика - сцены охоты, труда и празднества</a:t>
            </a:r>
          </a:p>
          <a:p>
            <a:pPr algn="just"/>
            <a:r>
              <a:rPr lang="ru-RU" sz="1700" dirty="0"/>
              <a:t>чукчей. Ассортимент - миниатюрные скульптуры</a:t>
            </a:r>
            <a:r>
              <a:rPr lang="ru-RU" sz="1700" dirty="0" smtClean="0"/>
              <a:t>, отделанные </a:t>
            </a:r>
            <a:r>
              <a:rPr lang="ru-RU" sz="1700" dirty="0"/>
              <a:t>изображением зверей (моржей, </a:t>
            </a:r>
            <a:r>
              <a:rPr lang="ru-RU" sz="1700" dirty="0" smtClean="0"/>
              <a:t>оленей, китов</a:t>
            </a:r>
            <a:r>
              <a:rPr lang="ru-RU" sz="1700" dirty="0"/>
              <a:t>).</a:t>
            </a:r>
          </a:p>
          <a:p>
            <a:pPr algn="just"/>
            <a:r>
              <a:rPr lang="ru-RU" sz="1700" dirty="0"/>
              <a:t>Для выработки </a:t>
            </a:r>
            <a:r>
              <a:rPr lang="ru-RU" sz="1700" dirty="0" err="1"/>
              <a:t>костерезных</a:t>
            </a:r>
            <a:r>
              <a:rPr lang="ru-RU" sz="1700" dirty="0"/>
              <a:t> изделий х о т ь к о в с к и </a:t>
            </a:r>
            <a:r>
              <a:rPr lang="ru-RU" sz="1700" dirty="0" smtClean="0"/>
              <a:t>е м </a:t>
            </a:r>
            <a:r>
              <a:rPr lang="ru-RU" sz="1700" dirty="0"/>
              <a:t>а с т е р а используют цевку. Основная тематика </a:t>
            </a:r>
            <a:r>
              <a:rPr lang="ru-RU" sz="1700" dirty="0" smtClean="0"/>
              <a:t>обработки кости </a:t>
            </a:r>
            <a:r>
              <a:rPr lang="ru-RU" sz="1700" dirty="0"/>
              <a:t>- рельефная и ажурная резьба, а также </a:t>
            </a:r>
            <a:r>
              <a:rPr lang="ru-RU" sz="1700" dirty="0" smtClean="0"/>
              <a:t>сочетание резьбы </a:t>
            </a:r>
            <a:r>
              <a:rPr lang="ru-RU" sz="1700" dirty="0"/>
              <a:t>с гравировкой. Ассортимент - предметы </a:t>
            </a:r>
            <a:r>
              <a:rPr lang="ru-RU" sz="1700" dirty="0" smtClean="0"/>
              <a:t>декоративного и </a:t>
            </a:r>
            <a:r>
              <a:rPr lang="ru-RU" sz="1700" dirty="0"/>
              <a:t>сувенирного характера. </a:t>
            </a:r>
            <a:r>
              <a:rPr lang="ru-RU" sz="1700" dirty="0" err="1"/>
              <a:t>Хотьковские</a:t>
            </a:r>
            <a:r>
              <a:rPr lang="ru-RU" sz="1700" dirty="0"/>
              <a:t> </a:t>
            </a:r>
            <a:r>
              <a:rPr lang="ru-RU" sz="1700" dirty="0" smtClean="0"/>
              <a:t>мастера успешно </a:t>
            </a:r>
            <a:r>
              <a:rPr lang="ru-RU" sz="1700" dirty="0"/>
              <a:t>соединяют кость с другими </a:t>
            </a:r>
            <a:r>
              <a:rPr lang="ru-RU" sz="1700" dirty="0" smtClean="0"/>
              <a:t>материалами, например </a:t>
            </a:r>
            <a:r>
              <a:rPr lang="ru-RU" sz="1700" dirty="0"/>
              <a:t>самшитом, рогом, перламутром, эбонитом. </a:t>
            </a:r>
            <a:r>
              <a:rPr lang="ru-RU" sz="1700" dirty="0" smtClean="0"/>
              <a:t>Ассортимент: чайницы</a:t>
            </a:r>
            <a:r>
              <a:rPr lang="ru-RU" sz="1700" dirty="0"/>
              <a:t>, пудреницы, панно с видами </a:t>
            </a:r>
            <a:r>
              <a:rPr lang="ru-RU" sz="1700" dirty="0" smtClean="0"/>
              <a:t>архитектурных памятников </a:t>
            </a:r>
            <a:r>
              <a:rPr lang="ru-RU" sz="1700" dirty="0"/>
              <a:t>древних русских городов.</a:t>
            </a:r>
          </a:p>
          <a:p>
            <a:pPr algn="just"/>
            <a:r>
              <a:rPr lang="ru-RU" sz="1700" dirty="0"/>
              <a:t>И з д е л и я д р у г и х п р о м ы с л о в (Якутия, </a:t>
            </a:r>
            <a:r>
              <a:rPr lang="ru-RU" sz="1700" dirty="0" smtClean="0"/>
              <a:t>Красноярский, Краснодарский</a:t>
            </a:r>
            <a:r>
              <a:rPr lang="ru-RU" sz="1700" dirty="0"/>
              <a:t>, Ставропольский края, </a:t>
            </a:r>
            <a:r>
              <a:rPr lang="ru-RU" sz="1700" dirty="0" smtClean="0"/>
              <a:t>Брест, Гомель</a:t>
            </a:r>
            <a:r>
              <a:rPr lang="ru-RU" sz="1700" dirty="0"/>
              <a:t>) представлены главным образом брошами, </a:t>
            </a:r>
            <a:r>
              <a:rPr lang="ru-RU" sz="1700" dirty="0" smtClean="0"/>
              <a:t>серьгами, кулонами</a:t>
            </a:r>
            <a:r>
              <a:rPr lang="ru-RU" sz="1700" dirty="0"/>
              <a:t>, медальонами.</a:t>
            </a:r>
          </a:p>
        </p:txBody>
      </p:sp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5" y="2361895"/>
            <a:ext cx="3354347" cy="25149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7780" y="763866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598" y="2095853"/>
            <a:ext cx="7899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художественных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характеристику ассортимента художественных товаров из различных материалов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требования к качеству, маркировке, упаковке и хранению художественных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6912" y="978470"/>
            <a:ext cx="116727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-Roman"/>
              </a:rPr>
              <a:t>Художественные изделия из камня. Начало </a:t>
            </a:r>
            <a:r>
              <a:rPr lang="ru-RU" dirty="0" smtClean="0">
                <a:latin typeface="Times-Roman"/>
              </a:rPr>
              <a:t>развития относится </a:t>
            </a:r>
            <a:r>
              <a:rPr lang="ru-RU" dirty="0">
                <a:latin typeface="Times-Roman"/>
              </a:rPr>
              <a:t>к XI-XII вв. Фабричная обработка </a:t>
            </a:r>
            <a:r>
              <a:rPr lang="ru-RU" dirty="0" smtClean="0">
                <a:latin typeface="Times-Roman"/>
              </a:rPr>
              <a:t>поделочных камней </a:t>
            </a:r>
            <a:r>
              <a:rPr lang="ru-RU" dirty="0">
                <a:latin typeface="Times-Roman"/>
              </a:rPr>
              <a:t>начата при Петре I, а наибольшего расцвета </a:t>
            </a:r>
            <a:r>
              <a:rPr lang="ru-RU" dirty="0" smtClean="0">
                <a:latin typeface="Times-Roman"/>
              </a:rPr>
              <a:t>она достигла </a:t>
            </a:r>
            <a:r>
              <a:rPr lang="ru-RU" dirty="0">
                <a:latin typeface="Times-Roman"/>
              </a:rPr>
              <a:t>в </a:t>
            </a:r>
            <a:r>
              <a:rPr lang="en-US" dirty="0">
                <a:latin typeface="Times-Roman"/>
              </a:rPr>
              <a:t>XVIII </a:t>
            </a:r>
            <a:r>
              <a:rPr lang="ru-RU" dirty="0" smtClean="0">
                <a:latin typeface="Times-Roman"/>
              </a:rPr>
              <a:t>в. </a:t>
            </a:r>
          </a:p>
          <a:p>
            <a:pPr algn="just"/>
            <a:r>
              <a:rPr lang="ru-RU" dirty="0" smtClean="0">
                <a:latin typeface="Times-Roman"/>
              </a:rPr>
              <a:t>Классификация </a:t>
            </a:r>
            <a:r>
              <a:rPr lang="ru-RU" dirty="0">
                <a:latin typeface="Times-Roman"/>
              </a:rPr>
              <a:t>изделий: </a:t>
            </a:r>
            <a:r>
              <a:rPr lang="ru-RU" i="1" dirty="0">
                <a:latin typeface="Times-Italic"/>
              </a:rPr>
              <a:t>по назначению </a:t>
            </a:r>
            <a:r>
              <a:rPr lang="ru-RU" dirty="0">
                <a:latin typeface="Times-Roman"/>
              </a:rPr>
              <a:t>— </a:t>
            </a:r>
            <a:r>
              <a:rPr lang="ru-RU" dirty="0" smtClean="0">
                <a:latin typeface="Times-Roman"/>
              </a:rPr>
              <a:t>предметы туалета</a:t>
            </a:r>
            <a:r>
              <a:rPr lang="ru-RU" dirty="0">
                <a:latin typeface="Times-Roman"/>
              </a:rPr>
              <a:t>, принадлежности для курения, декоративные </a:t>
            </a:r>
            <a:r>
              <a:rPr lang="ru-RU" dirty="0" smtClean="0">
                <a:latin typeface="Times-Roman"/>
              </a:rPr>
              <a:t>изделия, сувениры</a:t>
            </a:r>
            <a:r>
              <a:rPr lang="ru-RU" dirty="0">
                <a:latin typeface="Times-Roman"/>
              </a:rPr>
              <a:t>; </a:t>
            </a:r>
            <a:r>
              <a:rPr lang="ru-RU" i="1" dirty="0">
                <a:latin typeface="Times-Italic"/>
              </a:rPr>
              <a:t>по материалу - </a:t>
            </a:r>
            <a:r>
              <a:rPr lang="ru-RU" dirty="0">
                <a:latin typeface="Times-Roman"/>
              </a:rPr>
              <a:t>изделия из </a:t>
            </a:r>
            <a:r>
              <a:rPr lang="ru-RU" dirty="0" smtClean="0">
                <a:latin typeface="Times-Roman"/>
              </a:rPr>
              <a:t>твердых, средней </a:t>
            </a:r>
            <a:r>
              <a:rPr lang="ru-RU" dirty="0">
                <a:latin typeface="Times-Roman"/>
              </a:rPr>
              <a:t>твердости и мягких камней; </a:t>
            </a:r>
            <a:r>
              <a:rPr lang="ru-RU" i="1" dirty="0">
                <a:latin typeface="Times-Italic"/>
              </a:rPr>
              <a:t>по способу резьбы </a:t>
            </a:r>
            <a:r>
              <a:rPr lang="ru-RU" i="1" dirty="0" smtClean="0">
                <a:latin typeface="Times-Italic"/>
              </a:rPr>
              <a:t>- </a:t>
            </a:r>
            <a:r>
              <a:rPr lang="ru-RU" dirty="0" smtClean="0">
                <a:latin typeface="Times-Roman"/>
              </a:rPr>
              <a:t>изделия </a:t>
            </a:r>
            <a:r>
              <a:rPr lang="ru-RU" dirty="0">
                <a:latin typeface="Times-Roman"/>
              </a:rPr>
              <a:t>с объемной резьбой, гравировкой; </a:t>
            </a:r>
            <a:r>
              <a:rPr lang="ru-RU" i="1" dirty="0">
                <a:latin typeface="Times-Italic"/>
              </a:rPr>
              <a:t>по тематике </a:t>
            </a:r>
            <a:r>
              <a:rPr lang="ru-RU" dirty="0" smtClean="0">
                <a:latin typeface="Times-Roman"/>
              </a:rPr>
              <a:t>- изделия</a:t>
            </a:r>
            <a:r>
              <a:rPr lang="ru-RU" dirty="0">
                <a:latin typeface="Times-Roman"/>
              </a:rPr>
              <a:t>, отображающие труд и быт народов, </a:t>
            </a:r>
            <a:r>
              <a:rPr lang="ru-RU" dirty="0" smtClean="0">
                <a:latin typeface="Times-Roman"/>
              </a:rPr>
              <a:t>животный мир</a:t>
            </a:r>
            <a:r>
              <a:rPr lang="ru-RU" dirty="0">
                <a:latin typeface="Times-Roman"/>
              </a:rPr>
              <a:t>, памятники старины; </a:t>
            </a:r>
            <a:r>
              <a:rPr lang="ru-RU" i="1" dirty="0">
                <a:latin typeface="Times-Italic"/>
              </a:rPr>
              <a:t>по народным промыслам </a:t>
            </a:r>
            <a:r>
              <a:rPr lang="ru-RU" i="1" dirty="0" smtClean="0">
                <a:latin typeface="Times-Italic"/>
              </a:rPr>
              <a:t>- </a:t>
            </a:r>
            <a:r>
              <a:rPr lang="ru-RU" dirty="0" smtClean="0">
                <a:latin typeface="Times-Roman"/>
              </a:rPr>
              <a:t>уральские</a:t>
            </a:r>
            <a:r>
              <a:rPr lang="ru-RU" dirty="0">
                <a:latin typeface="Times-Roman"/>
              </a:rPr>
              <a:t>, алтайские, нижегородские, архангельские</a:t>
            </a:r>
            <a:r>
              <a:rPr lang="ru-RU" dirty="0" smtClean="0">
                <a:latin typeface="Times-Roman"/>
              </a:rPr>
              <a:t>, красноярские</a:t>
            </a:r>
            <a:r>
              <a:rPr lang="ru-RU" dirty="0">
                <a:latin typeface="Times-Roman"/>
              </a:rPr>
              <a:t>, иркутские и др. Орнамент </a:t>
            </a:r>
            <a:r>
              <a:rPr lang="ru-RU" dirty="0" smtClean="0">
                <a:latin typeface="Times-Roman"/>
              </a:rPr>
              <a:t>художественных изделий </a:t>
            </a:r>
            <a:r>
              <a:rPr lang="ru-RU" dirty="0">
                <a:latin typeface="Times-Roman"/>
              </a:rPr>
              <a:t>из камня - силуэты животных, </a:t>
            </a:r>
            <a:r>
              <a:rPr lang="ru-RU" dirty="0" smtClean="0">
                <a:latin typeface="Times-Roman"/>
              </a:rPr>
              <a:t>имитации папиросы</a:t>
            </a:r>
            <a:r>
              <a:rPr lang="ru-RU" dirty="0">
                <a:latin typeface="Times-Roman"/>
              </a:rPr>
              <a:t>, трубки. Ассортимент: настольные украшения</a:t>
            </a:r>
            <a:r>
              <a:rPr lang="ru-RU" dirty="0" smtClean="0">
                <a:latin typeface="Times-Roman"/>
              </a:rPr>
              <a:t>, вставки </a:t>
            </a:r>
            <a:r>
              <a:rPr lang="ru-RU" dirty="0">
                <a:latin typeface="Times-Roman"/>
              </a:rPr>
              <a:t>в ювелирные изделия, из утилитарных предметов </a:t>
            </a:r>
            <a:r>
              <a:rPr lang="ru-RU" dirty="0" smtClean="0">
                <a:latin typeface="Times-Roman"/>
              </a:rPr>
              <a:t>- лотки</a:t>
            </a:r>
            <a:r>
              <a:rPr lang="ru-RU" dirty="0">
                <a:latin typeface="Times-Roman"/>
              </a:rPr>
              <a:t>, пепельницы, шкатулки, вазочки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9714" y="696644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26.6. Художественные изделия узорного ткачества, с вышивкой и строчкой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656-657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537" y="892352"/>
            <a:ext cx="1151708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-Roman"/>
              </a:rPr>
              <a:t>Художественные изделия узорного ткачества. </a:t>
            </a:r>
            <a:r>
              <a:rPr lang="ru-RU" dirty="0" smtClean="0">
                <a:latin typeface="Times-Roman"/>
              </a:rPr>
              <a:t>Узорное ткачество </a:t>
            </a:r>
            <a:r>
              <a:rPr lang="ru-RU" dirty="0">
                <a:latin typeface="Times-Roman"/>
              </a:rPr>
              <a:t>- древнейший вид </a:t>
            </a:r>
            <a:r>
              <a:rPr lang="ru-RU" dirty="0" smtClean="0">
                <a:latin typeface="Times-Roman"/>
              </a:rPr>
              <a:t>декоративно-прикладного искусства</a:t>
            </a:r>
            <a:r>
              <a:rPr lang="ru-RU" dirty="0">
                <a:latin typeface="Times-Roman"/>
              </a:rPr>
              <a:t>. В настоящее время художественные </a:t>
            </a:r>
            <a:r>
              <a:rPr lang="ru-RU" dirty="0" smtClean="0">
                <a:latin typeface="Times-Roman"/>
              </a:rPr>
              <a:t>изделия узорного </a:t>
            </a:r>
            <a:r>
              <a:rPr lang="ru-RU" dirty="0">
                <a:latin typeface="Times-Roman"/>
              </a:rPr>
              <a:t>ткачества вырабатывают в Вологодской, Воронежской</a:t>
            </a:r>
            <a:r>
              <a:rPr lang="ru-RU" dirty="0" smtClean="0">
                <a:latin typeface="Times-Roman"/>
              </a:rPr>
              <a:t>, Архангельской </a:t>
            </a:r>
            <a:r>
              <a:rPr lang="ru-RU" dirty="0">
                <a:latin typeface="Times-Roman"/>
              </a:rPr>
              <a:t>областях, в Украине, </a:t>
            </a:r>
            <a:r>
              <a:rPr lang="ru-RU" dirty="0" smtClean="0">
                <a:latin typeface="Times-Roman"/>
              </a:rPr>
              <a:t>Беларуси (Витебск</a:t>
            </a:r>
            <a:r>
              <a:rPr lang="ru-RU" dirty="0">
                <a:latin typeface="Times-Roman"/>
              </a:rPr>
              <a:t>, Гомель, Чечерск, Слуцк) и др</a:t>
            </a:r>
            <a:r>
              <a:rPr lang="ru-RU" dirty="0" smtClean="0">
                <a:latin typeface="Times-Roman"/>
              </a:rPr>
              <a:t>.</a:t>
            </a:r>
          </a:p>
          <a:p>
            <a:pPr algn="just"/>
            <a:r>
              <a:rPr lang="ru-RU" i="1" dirty="0"/>
              <a:t>По применяемому сырью </a:t>
            </a:r>
            <a:r>
              <a:rPr lang="ru-RU" dirty="0"/>
              <a:t>изделия делят на хлопчатобумажные</a:t>
            </a:r>
            <a:r>
              <a:rPr lang="ru-RU" dirty="0" smtClean="0"/>
              <a:t>, льняные</a:t>
            </a:r>
            <a:r>
              <a:rPr lang="ru-RU" dirty="0"/>
              <a:t>, шерстяные, из искусственных и </a:t>
            </a:r>
            <a:r>
              <a:rPr lang="ru-RU" dirty="0" smtClean="0"/>
              <a:t>синтетических нитей </a:t>
            </a:r>
            <a:r>
              <a:rPr lang="ru-RU" dirty="0"/>
              <a:t>и др.; </a:t>
            </a:r>
            <a:r>
              <a:rPr lang="ru-RU" i="1" dirty="0"/>
              <a:t>по технике исполнения </a:t>
            </a:r>
            <a:r>
              <a:rPr lang="ru-RU" dirty="0"/>
              <a:t>- на </a:t>
            </a:r>
            <a:r>
              <a:rPr lang="ru-RU" dirty="0" smtClean="0"/>
              <a:t>закладное, браное</a:t>
            </a:r>
            <a:r>
              <a:rPr lang="ru-RU" dirty="0"/>
              <a:t>, ремизное, жаккардовое ткачество (в </a:t>
            </a:r>
            <a:r>
              <a:rPr lang="ru-RU" dirty="0" smtClean="0"/>
              <a:t>белорусском народном </a:t>
            </a:r>
            <a:r>
              <a:rPr lang="ru-RU" dirty="0"/>
              <a:t>ткачестве чаще всего использовалась </a:t>
            </a:r>
            <a:r>
              <a:rPr lang="ru-RU" dirty="0" smtClean="0"/>
              <a:t>ремизная, браная</a:t>
            </a:r>
            <a:r>
              <a:rPr lang="ru-RU" dirty="0"/>
              <a:t>, выборная и закладная техника); </a:t>
            </a:r>
            <a:r>
              <a:rPr lang="ru-RU" i="1" dirty="0"/>
              <a:t>по </a:t>
            </a:r>
            <a:r>
              <a:rPr lang="ru-RU" i="1" dirty="0" smtClean="0"/>
              <a:t>назначению - </a:t>
            </a:r>
            <a:r>
              <a:rPr lang="ru-RU" dirty="0"/>
              <a:t>на утилитарные, декоративные изделия и сувениры</a:t>
            </a:r>
            <a:r>
              <a:rPr lang="ru-RU" dirty="0" smtClean="0"/>
              <a:t>; </a:t>
            </a:r>
            <a:r>
              <a:rPr lang="ru-RU" i="1" dirty="0" smtClean="0"/>
              <a:t>по </a:t>
            </a:r>
            <a:r>
              <a:rPr lang="ru-RU" i="1" dirty="0"/>
              <a:t>народным промыслам </a:t>
            </a:r>
            <a:r>
              <a:rPr lang="ru-RU" dirty="0"/>
              <a:t>— на воронежское, вологодское</a:t>
            </a:r>
            <a:r>
              <a:rPr lang="ru-RU" dirty="0" smtClean="0"/>
              <a:t>, </a:t>
            </a:r>
            <a:r>
              <a:rPr lang="ru-RU" dirty="0" err="1" smtClean="0"/>
              <a:t>слуцкое</a:t>
            </a:r>
            <a:r>
              <a:rPr lang="ru-RU" dirty="0"/>
              <a:t>, </a:t>
            </a:r>
            <a:r>
              <a:rPr lang="ru-RU" dirty="0" err="1"/>
              <a:t>чечерское</a:t>
            </a:r>
            <a:r>
              <a:rPr lang="ru-RU" dirty="0"/>
              <a:t> ткачество и др</a:t>
            </a:r>
            <a:r>
              <a:rPr lang="ru-RU" dirty="0" smtClean="0"/>
              <a:t>. Ассортимент </a:t>
            </a:r>
            <a:r>
              <a:rPr lang="ru-RU" dirty="0"/>
              <a:t>изделий: занавесочные ткани, скатерти </a:t>
            </a:r>
            <a:r>
              <a:rPr lang="ru-RU" dirty="0" smtClean="0"/>
              <a:t>и ≪</a:t>
            </a:r>
            <a:r>
              <a:rPr lang="ru-RU" dirty="0"/>
              <a:t>столешники≫, ткани для отделки одежды, покрывала</a:t>
            </a:r>
            <a:r>
              <a:rPr lang="ru-RU" dirty="0" smtClean="0"/>
              <a:t>, ковры</a:t>
            </a:r>
            <a:r>
              <a:rPr lang="ru-RU" dirty="0"/>
              <a:t>, столовое белье</a:t>
            </a:r>
            <a:r>
              <a:rPr lang="ru-RU" dirty="0" smtClean="0"/>
              <a:t>. Для </a:t>
            </a:r>
            <a:r>
              <a:rPr lang="ru-RU" dirty="0"/>
              <a:t>белорусских изделий характерен </a:t>
            </a:r>
            <a:r>
              <a:rPr lang="ru-RU" dirty="0" smtClean="0"/>
              <a:t>геометрический орнамент</a:t>
            </a:r>
            <a:r>
              <a:rPr lang="ru-RU" dirty="0"/>
              <a:t>. Цветовая гамма в основном красного, черного </a:t>
            </a:r>
            <a:r>
              <a:rPr lang="ru-RU" dirty="0" smtClean="0"/>
              <a:t>и зеленого </a:t>
            </a:r>
            <a:r>
              <a:rPr lang="ru-RU" dirty="0"/>
              <a:t>тонов</a:t>
            </a:r>
            <a:r>
              <a:rPr lang="ru-RU" dirty="0" smtClean="0"/>
              <a:t>. В </a:t>
            </a:r>
            <a:r>
              <a:rPr lang="ru-RU" dirty="0"/>
              <a:t>сокровищницу мирового искусства вошел тип пояса</a:t>
            </a:r>
            <a:r>
              <a:rPr lang="ru-RU" dirty="0" smtClean="0"/>
              <a:t>, который </a:t>
            </a:r>
            <a:r>
              <a:rPr lang="ru-RU" dirty="0"/>
              <a:t>получил название ≪</a:t>
            </a:r>
            <a:r>
              <a:rPr lang="ru-RU" dirty="0" err="1"/>
              <a:t>слуцкого</a:t>
            </a:r>
            <a:r>
              <a:rPr lang="ru-RU" dirty="0"/>
              <a:t>≫. Слуцкие пояса </a:t>
            </a:r>
            <a:r>
              <a:rPr lang="ru-RU" dirty="0" smtClean="0"/>
              <a:t>выполнялись по </a:t>
            </a:r>
            <a:r>
              <a:rPr lang="ru-RU" dirty="0"/>
              <a:t>типу гобеленов. Основа у них была шелковая</a:t>
            </a:r>
            <a:r>
              <a:rPr lang="ru-RU" dirty="0" smtClean="0"/>
              <a:t>, уток </a:t>
            </a:r>
            <a:r>
              <a:rPr lang="ru-RU" dirty="0"/>
              <a:t>- из шелковых, золотых и серебряных нитей. На </a:t>
            </a:r>
            <a:r>
              <a:rPr lang="ru-RU" dirty="0" smtClean="0"/>
              <a:t>концах пояса </a:t>
            </a:r>
            <a:r>
              <a:rPr lang="ru-RU" dirty="0"/>
              <a:t>ставили метки ≪Слуцк≫, ≪Меня сделал Слуцк≫.</a:t>
            </a:r>
          </a:p>
        </p:txBody>
      </p:sp>
    </p:spTree>
    <p:extLst>
      <p:ext uri="{BB962C8B-B14F-4D97-AF65-F5344CB8AC3E}">
        <p14:creationId xmlns:p14="http://schemas.microsoft.com/office/powerpoint/2010/main" val="19998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3913" y="913295"/>
            <a:ext cx="116150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-Bold"/>
              </a:rPr>
              <a:t>Художественные изделия с вышивкой и строчкой. </a:t>
            </a:r>
            <a:endParaRPr lang="ru-RU" b="1" dirty="0" smtClean="0">
              <a:latin typeface="Times-Bold"/>
            </a:endParaRPr>
          </a:p>
          <a:p>
            <a:pPr algn="just"/>
            <a:r>
              <a:rPr lang="ru-RU" dirty="0" smtClean="0">
                <a:latin typeface="Times-Roman"/>
              </a:rPr>
              <a:t>Вышивка - </a:t>
            </a:r>
            <a:r>
              <a:rPr lang="ru-RU" dirty="0">
                <a:latin typeface="Times-Roman"/>
              </a:rPr>
              <a:t>наиболее распространенный вид народного искусства.</a:t>
            </a:r>
          </a:p>
          <a:p>
            <a:pPr algn="just"/>
            <a:r>
              <a:rPr lang="ru-RU" dirty="0">
                <a:latin typeface="Times-Roman"/>
              </a:rPr>
              <a:t>Группируют изделия по следующим признакам: </a:t>
            </a:r>
            <a:r>
              <a:rPr lang="ru-RU" dirty="0" smtClean="0">
                <a:latin typeface="Times-Roman"/>
              </a:rPr>
              <a:t>способу кроя</a:t>
            </a:r>
            <a:r>
              <a:rPr lang="ru-RU" dirty="0">
                <a:latin typeface="Times-Roman"/>
              </a:rPr>
              <a:t>, назначению, материалу, орнаментальным мотивам</a:t>
            </a:r>
            <a:r>
              <a:rPr lang="ru-RU" dirty="0" smtClean="0">
                <a:latin typeface="Times-Roman"/>
              </a:rPr>
              <a:t>, количеству </a:t>
            </a:r>
            <a:r>
              <a:rPr lang="ru-RU" dirty="0">
                <a:latin typeface="Times-Roman"/>
              </a:rPr>
              <a:t>используемых в вышивке цветов, </a:t>
            </a:r>
            <a:r>
              <a:rPr lang="ru-RU" dirty="0" smtClean="0">
                <a:latin typeface="Times-Roman"/>
              </a:rPr>
              <a:t>способам вышивки </a:t>
            </a:r>
            <a:r>
              <a:rPr lang="ru-RU" dirty="0">
                <a:latin typeface="Times-Roman"/>
              </a:rPr>
              <a:t>и народным промыслам</a:t>
            </a:r>
            <a:r>
              <a:rPr lang="ru-RU" dirty="0" smtClean="0">
                <a:latin typeface="Times-Roman"/>
              </a:rPr>
              <a:t>. Для </a:t>
            </a:r>
            <a:r>
              <a:rPr lang="ru-RU" dirty="0">
                <a:latin typeface="Times-Roman"/>
              </a:rPr>
              <a:t>белорусской вышивки характерен тип </a:t>
            </a:r>
            <a:r>
              <a:rPr lang="ru-RU" dirty="0" smtClean="0">
                <a:latin typeface="Times-Roman"/>
              </a:rPr>
              <a:t>общеславянского геометрического </a:t>
            </a:r>
            <a:r>
              <a:rPr lang="ru-RU" dirty="0">
                <a:latin typeface="Times-Roman"/>
              </a:rPr>
              <a:t>орнамента, который </a:t>
            </a:r>
            <a:r>
              <a:rPr lang="ru-RU" dirty="0" smtClean="0">
                <a:latin typeface="Times-Roman"/>
              </a:rPr>
              <a:t>вышивался крестом</a:t>
            </a:r>
            <a:r>
              <a:rPr lang="ru-RU" dirty="0">
                <a:latin typeface="Times-Roman"/>
              </a:rPr>
              <a:t>. Вышивка гладью разноцветными нитками </a:t>
            </a:r>
            <a:r>
              <a:rPr lang="ru-RU" dirty="0" smtClean="0">
                <a:latin typeface="Times-Roman"/>
              </a:rPr>
              <a:t>характерна для </a:t>
            </a:r>
            <a:r>
              <a:rPr lang="ru-RU" dirty="0">
                <a:latin typeface="Times-Roman"/>
              </a:rPr>
              <a:t>Полесья. В основном она красно-белая с </a:t>
            </a:r>
            <a:r>
              <a:rPr lang="ru-RU" dirty="0" smtClean="0">
                <a:latin typeface="Times-Roman"/>
              </a:rPr>
              <a:t>добавлением черного </a:t>
            </a:r>
            <a:r>
              <a:rPr lang="ru-RU" dirty="0">
                <a:latin typeface="Times-Roman"/>
              </a:rPr>
              <a:t>и серого цветов. </a:t>
            </a:r>
            <a:r>
              <a:rPr lang="ru-RU" dirty="0" smtClean="0">
                <a:latin typeface="Times-Roman"/>
              </a:rPr>
              <a:t> В </a:t>
            </a:r>
            <a:r>
              <a:rPr lang="ru-RU" dirty="0">
                <a:latin typeface="Times-Roman"/>
              </a:rPr>
              <a:t>настоящее время </a:t>
            </a:r>
            <a:r>
              <a:rPr lang="ru-RU" dirty="0" smtClean="0">
                <a:latin typeface="Times-Roman"/>
              </a:rPr>
              <a:t>в вышивке </a:t>
            </a:r>
            <a:r>
              <a:rPr lang="ru-RU" dirty="0">
                <a:latin typeface="Times-Roman"/>
              </a:rPr>
              <a:t>появились приемы машинного ажурного </a:t>
            </a:r>
            <a:r>
              <a:rPr lang="ru-RU" dirty="0" smtClean="0">
                <a:latin typeface="Times-Roman"/>
              </a:rPr>
              <a:t>шитья (типа </a:t>
            </a:r>
            <a:r>
              <a:rPr lang="ru-RU" dirty="0">
                <a:latin typeface="Times-Roman"/>
              </a:rPr>
              <a:t>ришелье). Более 18 предприятий вырабатывают </a:t>
            </a:r>
            <a:r>
              <a:rPr lang="ru-RU" dirty="0" smtClean="0">
                <a:latin typeface="Times-Roman"/>
              </a:rPr>
              <a:t>изделия с </a:t>
            </a:r>
            <a:r>
              <a:rPr lang="ru-RU" dirty="0">
                <a:latin typeface="Times-Roman"/>
              </a:rPr>
              <a:t>ручной и машинной вышивкой (Минск, Слоним</a:t>
            </a:r>
            <a:r>
              <a:rPr lang="ru-RU" dirty="0" smtClean="0">
                <a:latin typeface="Times-Roman"/>
              </a:rPr>
              <a:t>, Гомель</a:t>
            </a:r>
            <a:r>
              <a:rPr lang="ru-RU" dirty="0">
                <a:latin typeface="Times-Roman"/>
              </a:rPr>
              <a:t>, Бобруйск и др</a:t>
            </a:r>
            <a:r>
              <a:rPr lang="ru-RU" dirty="0" smtClean="0">
                <a:latin typeface="Times-Roman"/>
              </a:rPr>
              <a:t>.). </a:t>
            </a:r>
          </a:p>
          <a:p>
            <a:pPr algn="just"/>
            <a:r>
              <a:rPr lang="ru-RU" dirty="0" smtClean="0">
                <a:latin typeface="Times-Roman"/>
              </a:rPr>
              <a:t>Ассортимент </a:t>
            </a:r>
            <a:r>
              <a:rPr lang="ru-RU" dirty="0">
                <a:latin typeface="Times-Roman"/>
              </a:rPr>
              <a:t>изделий </a:t>
            </a:r>
            <a:r>
              <a:rPr lang="ru-RU" b="1" dirty="0">
                <a:latin typeface="Times-Bold"/>
              </a:rPr>
              <a:t>с </a:t>
            </a:r>
            <a:r>
              <a:rPr lang="ru-RU" dirty="0">
                <a:latin typeface="Times-Roman"/>
              </a:rPr>
              <a:t>вышивкой и строчкой: </a:t>
            </a:r>
            <a:r>
              <a:rPr lang="ru-RU" dirty="0" smtClean="0">
                <a:latin typeface="Times-Roman"/>
              </a:rPr>
              <a:t>предметы одежды</a:t>
            </a:r>
            <a:r>
              <a:rPr lang="ru-RU" dirty="0">
                <a:latin typeface="Times-Roman"/>
              </a:rPr>
              <a:t>, белье нательное, постельное, столовое, </a:t>
            </a:r>
            <a:r>
              <a:rPr lang="ru-RU" dirty="0" smtClean="0">
                <a:latin typeface="Times-Roman"/>
              </a:rPr>
              <a:t>декоративные изделия </a:t>
            </a:r>
            <a:r>
              <a:rPr lang="ru-RU" dirty="0">
                <a:latin typeface="Times-Roman"/>
              </a:rPr>
              <a:t>(покрывала, занавески, портьеры), </a:t>
            </a:r>
            <a:r>
              <a:rPr lang="ru-RU" dirty="0" smtClean="0">
                <a:latin typeface="Times-Roman"/>
              </a:rPr>
              <a:t>сувенирно-подарочные </a:t>
            </a:r>
            <a:r>
              <a:rPr lang="ru-RU" dirty="0">
                <a:latin typeface="Times-Roman"/>
              </a:rPr>
              <a:t>изделия. С давних пор славятся </a:t>
            </a:r>
            <a:r>
              <a:rPr lang="ru-RU" dirty="0" smtClean="0">
                <a:latin typeface="Times-Roman"/>
              </a:rPr>
              <a:t>белорусские рушники</a:t>
            </a:r>
            <a:r>
              <a:rPr lang="ru-RU" dirty="0">
                <a:latin typeface="Times-Roman"/>
              </a:rPr>
              <a:t>, вышитые мастерицами д. </a:t>
            </a:r>
            <a:r>
              <a:rPr lang="ru-RU" dirty="0" err="1" smtClean="0">
                <a:latin typeface="Times-Roman"/>
              </a:rPr>
              <a:t>Неглюбки</a:t>
            </a:r>
            <a:r>
              <a:rPr lang="ru-RU" dirty="0" smtClean="0">
                <a:latin typeface="Times-Roman"/>
              </a:rPr>
              <a:t> </a:t>
            </a:r>
            <a:r>
              <a:rPr lang="ru-RU" dirty="0" err="1" smtClean="0">
                <a:latin typeface="Times-Roman"/>
              </a:rPr>
              <a:t>Ветковского</a:t>
            </a:r>
            <a:r>
              <a:rPr lang="ru-RU" dirty="0" smtClean="0">
                <a:latin typeface="Times-Roman"/>
              </a:rPr>
              <a:t> </a:t>
            </a:r>
            <a:r>
              <a:rPr lang="ru-RU" dirty="0">
                <a:latin typeface="Times-Roman"/>
              </a:rPr>
              <a:t>района.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26.7. Маркировка, упаковка, хранение художественных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178131" cy="23547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178" y="4754358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658-659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2569" y="2082019"/>
            <a:ext cx="8397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художественных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промыслов художественных изделий из дерева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хохломские изделия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характеристику гжельских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изделия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жостовские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изделия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характеристику ассортимента изделий из камня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ассортимент изделий узорного ткачества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6" y="1375128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514" y="3061039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стр.647-659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44469" y="1707091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1488" y="1031216"/>
            <a:ext cx="10939496" cy="10774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26.1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Общие сведения и классификация ассортимента изделий народных художественных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промыслов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 647-649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071" y="763866"/>
            <a:ext cx="116368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общими признаками группировки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народных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промыслов являются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функциональное использование), материал,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промысла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тематика и 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народных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промыслов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на три группы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изделия утилитарного назначения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письменные принадлежности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портсигары и т. д.; посуда, доски разделочные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ложки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изделия декоративного назначения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декоративные вазы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панно, заколки, скульптуры, запонки, броши, бусы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сувениры - готовые изделия, художественно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оформленные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традиционном характере страны, региона,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отражающие национальные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местные особенности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920" y="896886"/>
            <a:ext cx="116368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виду материала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изделия могут быть самые разнообразные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дерева, бумаги, папье-маше, кости, рога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камня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металла, керамики, стекла и 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изготовления и технике обработки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с резьбой, инкрустацией, гравировкой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чеканкой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филигранью и 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тематике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изделия со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сказочно-былинными сюжетами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изделия, отражающие исторические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современную действительность,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изображающие растительный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животный мир, изделия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орнаментального сюжета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району производства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известны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федоскинские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мстерские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загорские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неглюбские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кричевские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жлобинские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лидские, полоцкие,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несвижские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браславские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слуцкие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изделия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26.2. Художественные изделия из дерева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650-652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770" y="250575"/>
            <a:ext cx="1148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Дерево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наиболее распространённый материал в производстве изделий народных художественных промыслов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09" y="1081572"/>
            <a:ext cx="7528566" cy="503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3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024" y="313603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Классификация художественных </a:t>
            </a:r>
            <a:br>
              <a:rPr lang="ru-RU" dirty="0" smtClean="0"/>
            </a:br>
            <a:r>
              <a:rPr lang="ru-RU" dirty="0" smtClean="0"/>
              <a:t>изделий из дерева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0512" y="1517590"/>
            <a:ext cx="840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назначению: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утилитарные ( черпаки, ложки)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декоративные ( настенные панно, бусы)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сувениры ( матрешки, коробочки, брелоки)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По способу изготовления: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Столярные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Токарные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Комбинированные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бумажно-древесных масс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58" y="914535"/>
            <a:ext cx="3027132" cy="26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39" y="3735422"/>
            <a:ext cx="3784490" cy="252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</TotalTime>
  <Words>3219</Words>
  <Application>Microsoft Office PowerPoint</Application>
  <PresentationFormat>Широкоэкранный</PresentationFormat>
  <Paragraphs>201</Paragraphs>
  <Slides>37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Book Antiqua</vt:lpstr>
      <vt:lpstr>Calibri</vt:lpstr>
      <vt:lpstr>Times New Roman</vt:lpstr>
      <vt:lpstr>Times-Bold</vt:lpstr>
      <vt:lpstr>Times-Italic</vt:lpstr>
      <vt:lpstr>Times-Roman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26.1. Общие сведения и классификация ассортимента изделий народных художественных промыслов</vt:lpstr>
      <vt:lpstr>Презентация PowerPoint</vt:lpstr>
      <vt:lpstr>Презентация PowerPoint</vt:lpstr>
      <vt:lpstr>26.2. Художественные изделия из дерева</vt:lpstr>
      <vt:lpstr>Презентация PowerPoint</vt:lpstr>
      <vt:lpstr>Классификация художественных  изделий из дерева</vt:lpstr>
      <vt:lpstr>Классификация художественных  изделий из дерева</vt:lpstr>
      <vt:lpstr>Классификация художественных  изделий из дерева</vt:lpstr>
      <vt:lpstr>Изделия с хохломской росписью</vt:lpstr>
      <vt:lpstr>Абрамцево – кудринские изделия</vt:lpstr>
      <vt:lpstr>Богородские изделия</vt:lpstr>
      <vt:lpstr>Загорские изделия</vt:lpstr>
      <vt:lpstr>Косовские изделия</vt:lpstr>
      <vt:lpstr>Жлобинские изделия</vt:lpstr>
      <vt:lpstr>Изделия из капо - корня </vt:lpstr>
      <vt:lpstr>Художественные изделия из бересты</vt:lpstr>
      <vt:lpstr>Плетеные художественные изделия из  лозы, камыша, бамбука</vt:lpstr>
      <vt:lpstr>26.3. Художественные изделия из металла</vt:lpstr>
      <vt:lpstr>Презентация PowerPoint</vt:lpstr>
      <vt:lpstr>Презентация PowerPoint</vt:lpstr>
      <vt:lpstr>26.4. Художественные изделия из папье-маше и керамики</vt:lpstr>
      <vt:lpstr>Презентация PowerPoint</vt:lpstr>
      <vt:lpstr>Презентация PowerPoint</vt:lpstr>
      <vt:lpstr>Презентация PowerPoint</vt:lpstr>
      <vt:lpstr>26.5. Художественные изделия из кости и рога, камня</vt:lpstr>
      <vt:lpstr>Презентация PowerPoint</vt:lpstr>
      <vt:lpstr>Презентация PowerPoint</vt:lpstr>
      <vt:lpstr>26.6. Художественные изделия узорного ткачества, с вышивкой и строчкой</vt:lpstr>
      <vt:lpstr>Презентация PowerPoint</vt:lpstr>
      <vt:lpstr>Презентация PowerPoint</vt:lpstr>
      <vt:lpstr>26.7. Маркировка, упаковка, хранение художественных товаров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Admin</cp:lastModifiedBy>
  <cp:revision>165</cp:revision>
  <dcterms:created xsi:type="dcterms:W3CDTF">2014-06-06T09:13:21Z</dcterms:created>
  <dcterms:modified xsi:type="dcterms:W3CDTF">2022-04-29T05:04:15Z</dcterms:modified>
</cp:coreProperties>
</file>