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28"/>
  </p:notesMasterIdLst>
  <p:sldIdLst>
    <p:sldId id="256" r:id="rId2"/>
    <p:sldId id="258" r:id="rId3"/>
    <p:sldId id="322" r:id="rId4"/>
    <p:sldId id="273" r:id="rId5"/>
    <p:sldId id="326" r:id="rId6"/>
    <p:sldId id="339" r:id="rId7"/>
    <p:sldId id="327" r:id="rId8"/>
    <p:sldId id="345" r:id="rId9"/>
    <p:sldId id="346" r:id="rId10"/>
    <p:sldId id="347" r:id="rId11"/>
    <p:sldId id="328" r:id="rId12"/>
    <p:sldId id="350" r:id="rId13"/>
    <p:sldId id="370" r:id="rId14"/>
    <p:sldId id="371" r:id="rId15"/>
    <p:sldId id="369" r:id="rId16"/>
    <p:sldId id="351" r:id="rId17"/>
    <p:sldId id="352" r:id="rId18"/>
    <p:sldId id="353" r:id="rId19"/>
    <p:sldId id="372" r:id="rId20"/>
    <p:sldId id="373" r:id="rId21"/>
    <p:sldId id="374" r:id="rId22"/>
    <p:sldId id="329" r:id="rId23"/>
    <p:sldId id="364" r:id="rId24"/>
    <p:sldId id="325" r:id="rId25"/>
    <p:sldId id="324" r:id="rId26"/>
    <p:sldId id="323"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D96D"/>
    <a:srgbClr val="96C733"/>
    <a:srgbClr val="B3D86A"/>
    <a:srgbClr val="DD4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88" d="100"/>
          <a:sy n="88" d="100"/>
        </p:scale>
        <p:origin x="5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45803-1717-4F48-B710-F7F1B43013F3}" type="doc">
      <dgm:prSet loTypeId="urn:microsoft.com/office/officeart/2008/layout/VerticalCurvedList" loCatId="list" qsTypeId="urn:microsoft.com/office/officeart/2005/8/quickstyle/simple5" qsCatId="simple" csTypeId="urn:microsoft.com/office/officeart/2005/8/colors/accent1_1" csCatId="accent1" phldr="1"/>
      <dgm:spPr/>
      <dgm:t>
        <a:bodyPr/>
        <a:lstStyle/>
        <a:p>
          <a:endParaRPr lang="ru-RU"/>
        </a:p>
      </dgm:t>
    </dgm:pt>
    <dgm:pt modelId="{2B71A9FB-D571-4E16-9DEE-5C8D55952890}">
      <dgm:prSet phldrT="[Текст]" custT="1"/>
      <dgm:spPr/>
      <dgm:t>
        <a:bodyPr/>
        <a:lstStyle/>
        <a:p>
          <a:pPr marL="631825" indent="-631825"/>
          <a:r>
            <a:rPr lang="ru-RU" sz="2400" b="0" i="0" u="none" dirty="0" smtClean="0">
              <a:latin typeface="Times New Roman" panose="02020603050405020304" pitchFamily="18" charset="0"/>
              <a:cs typeface="Times New Roman" panose="02020603050405020304" pitchFamily="18" charset="0"/>
            </a:rPr>
            <a:t>23.1 Общие сведения о бумажно-беловых, школьно-письменных и канцелярских товарах</a:t>
          </a:r>
          <a:endParaRPr lang="ru-RU" sz="2400" dirty="0">
            <a:latin typeface="Times New Roman" panose="02020603050405020304" pitchFamily="18" charset="0"/>
            <a:cs typeface="Times New Roman" panose="02020603050405020304" pitchFamily="18" charset="0"/>
          </a:endParaRPr>
        </a:p>
      </dgm:t>
    </dgm:pt>
    <dgm:pt modelId="{AB5CE423-EC06-4BC3-9D3F-585E57840550}" type="parTrans" cxnId="{4A177CAD-B738-4D43-A4A7-7280BE01C964}">
      <dgm:prSet/>
      <dgm:spPr/>
      <dgm:t>
        <a:bodyPr/>
        <a:lstStyle/>
        <a:p>
          <a:endParaRPr lang="ru-RU" sz="2400">
            <a:latin typeface="Times New Roman" panose="02020603050405020304" pitchFamily="18" charset="0"/>
            <a:cs typeface="Times New Roman" panose="02020603050405020304" pitchFamily="18" charset="0"/>
          </a:endParaRPr>
        </a:p>
      </dgm:t>
    </dgm:pt>
    <dgm:pt modelId="{CE14E9EE-7142-45C4-B5B4-260682811960}" type="sibTrans" cxnId="{4A177CAD-B738-4D43-A4A7-7280BE01C964}">
      <dgm:prSet/>
      <dgm:spPr/>
      <dgm:t>
        <a:bodyPr/>
        <a:lstStyle/>
        <a:p>
          <a:endParaRPr lang="ru-RU" sz="2400">
            <a:latin typeface="Times New Roman" panose="02020603050405020304" pitchFamily="18" charset="0"/>
            <a:cs typeface="Times New Roman" panose="02020603050405020304" pitchFamily="18" charset="0"/>
          </a:endParaRPr>
        </a:p>
      </dgm:t>
    </dgm:pt>
    <dgm:pt modelId="{D38CE167-1748-47B4-8F32-8E28B2AB4098}">
      <dgm:prSet/>
      <dgm:spPr/>
      <dgm:t>
        <a:bodyPr/>
        <a:lstStyle/>
        <a:p>
          <a:r>
            <a:rPr lang="ru-RU" b="0" i="0" u="none" dirty="0" smtClean="0">
              <a:latin typeface="Times New Roman" panose="02020603050405020304" pitchFamily="18" charset="0"/>
              <a:cs typeface="Times New Roman" panose="02020603050405020304" pitchFamily="18" charset="0"/>
            </a:rPr>
            <a:t>23.2 Факторы, формирующие потребительские свойства бумаги и картона</a:t>
          </a:r>
          <a:endParaRPr lang="ru-RU" dirty="0">
            <a:latin typeface="Times New Roman" panose="02020603050405020304" pitchFamily="18" charset="0"/>
            <a:cs typeface="Times New Roman" panose="02020603050405020304" pitchFamily="18" charset="0"/>
          </a:endParaRPr>
        </a:p>
      </dgm:t>
    </dgm:pt>
    <dgm:pt modelId="{5C6A116F-1829-43E7-9B95-57043516983E}" type="parTrans" cxnId="{1B6E8A93-93FE-472F-8A0E-B3DF0BF5E2B1}">
      <dgm:prSet/>
      <dgm:spPr/>
      <dgm:t>
        <a:bodyPr/>
        <a:lstStyle/>
        <a:p>
          <a:endParaRPr lang="ru-RU">
            <a:latin typeface="Times New Roman" panose="02020603050405020304" pitchFamily="18" charset="0"/>
            <a:cs typeface="Times New Roman" panose="02020603050405020304" pitchFamily="18" charset="0"/>
          </a:endParaRPr>
        </a:p>
      </dgm:t>
    </dgm:pt>
    <dgm:pt modelId="{4CF0DE9A-0222-4CB4-AD00-BACCE1B387F3}" type="sibTrans" cxnId="{1B6E8A93-93FE-472F-8A0E-B3DF0BF5E2B1}">
      <dgm:prSet/>
      <dgm:spPr/>
      <dgm:t>
        <a:bodyPr/>
        <a:lstStyle/>
        <a:p>
          <a:endParaRPr lang="ru-RU">
            <a:latin typeface="Times New Roman" panose="02020603050405020304" pitchFamily="18" charset="0"/>
            <a:cs typeface="Times New Roman" panose="02020603050405020304" pitchFamily="18" charset="0"/>
          </a:endParaRPr>
        </a:p>
      </dgm:t>
    </dgm:pt>
    <dgm:pt modelId="{5655BE50-5B52-4993-BA25-8C0BCB901DEE}">
      <dgm:prSet/>
      <dgm:spPr/>
      <dgm:t>
        <a:bodyPr/>
        <a:lstStyle/>
        <a:p>
          <a:r>
            <a:rPr lang="ru-RU" b="0" i="0" u="none" dirty="0" smtClean="0">
              <a:latin typeface="Times New Roman" panose="02020603050405020304" pitchFamily="18" charset="0"/>
              <a:cs typeface="Times New Roman" panose="02020603050405020304" pitchFamily="18" charset="0"/>
            </a:rPr>
            <a:t>23.3 Потребительские свойства бумаги и картона</a:t>
          </a:r>
          <a:endParaRPr lang="ru-RU" dirty="0">
            <a:latin typeface="Times New Roman" panose="02020603050405020304" pitchFamily="18" charset="0"/>
            <a:cs typeface="Times New Roman" panose="02020603050405020304" pitchFamily="18" charset="0"/>
          </a:endParaRPr>
        </a:p>
      </dgm:t>
    </dgm:pt>
    <dgm:pt modelId="{E349EDBD-8F2B-47D3-866F-3D7A7132709E}" type="parTrans" cxnId="{9FBBF405-E9FD-4A3E-94A0-B6EF8E480011}">
      <dgm:prSet/>
      <dgm:spPr/>
      <dgm:t>
        <a:bodyPr/>
        <a:lstStyle/>
        <a:p>
          <a:endParaRPr lang="ru-RU">
            <a:latin typeface="Times New Roman" panose="02020603050405020304" pitchFamily="18" charset="0"/>
            <a:cs typeface="Times New Roman" panose="02020603050405020304" pitchFamily="18" charset="0"/>
          </a:endParaRPr>
        </a:p>
      </dgm:t>
    </dgm:pt>
    <dgm:pt modelId="{9D413326-A05F-4DA5-89CB-0B8BE3C3DA8F}" type="sibTrans" cxnId="{9FBBF405-E9FD-4A3E-94A0-B6EF8E480011}">
      <dgm:prSet/>
      <dgm:spPr/>
      <dgm:t>
        <a:bodyPr/>
        <a:lstStyle/>
        <a:p>
          <a:endParaRPr lang="ru-RU">
            <a:latin typeface="Times New Roman" panose="02020603050405020304" pitchFamily="18" charset="0"/>
            <a:cs typeface="Times New Roman" panose="02020603050405020304" pitchFamily="18" charset="0"/>
          </a:endParaRPr>
        </a:p>
      </dgm:t>
    </dgm:pt>
    <dgm:pt modelId="{9D15B757-4D68-4DEA-9D35-16C63962CD70}">
      <dgm:prSet/>
      <dgm:spPr/>
      <dgm:t>
        <a:bodyPr/>
        <a:lstStyle/>
        <a:p>
          <a:r>
            <a:rPr lang="ru-RU" b="0" i="0" u="none" dirty="0" smtClean="0">
              <a:latin typeface="Times New Roman" panose="02020603050405020304" pitchFamily="18" charset="0"/>
              <a:cs typeface="Times New Roman" panose="02020603050405020304" pitchFamily="18" charset="0"/>
            </a:rPr>
            <a:t>23.4 Классификация и характеристика ассортимента бумаги и картона</a:t>
          </a:r>
          <a:endParaRPr lang="ru-RU" dirty="0">
            <a:latin typeface="Times New Roman" panose="02020603050405020304" pitchFamily="18" charset="0"/>
            <a:cs typeface="Times New Roman" panose="02020603050405020304" pitchFamily="18" charset="0"/>
          </a:endParaRPr>
        </a:p>
      </dgm:t>
    </dgm:pt>
    <dgm:pt modelId="{58C87079-EC7C-41C5-B3BC-C31F3D2FC6FC}" type="parTrans" cxnId="{75FB8AD1-9F55-42FD-81C5-FC5216933F8D}">
      <dgm:prSet/>
      <dgm:spPr/>
      <dgm:t>
        <a:bodyPr/>
        <a:lstStyle/>
        <a:p>
          <a:endParaRPr lang="ru-RU">
            <a:latin typeface="Times New Roman" panose="02020603050405020304" pitchFamily="18" charset="0"/>
            <a:cs typeface="Times New Roman" panose="02020603050405020304" pitchFamily="18" charset="0"/>
          </a:endParaRPr>
        </a:p>
      </dgm:t>
    </dgm:pt>
    <dgm:pt modelId="{EBB462CF-7FA4-4451-924F-5C27D5E863D6}" type="sibTrans" cxnId="{75FB8AD1-9F55-42FD-81C5-FC5216933F8D}">
      <dgm:prSet/>
      <dgm:spPr/>
      <dgm:t>
        <a:bodyPr/>
        <a:lstStyle/>
        <a:p>
          <a:endParaRPr lang="ru-RU">
            <a:latin typeface="Times New Roman" panose="02020603050405020304" pitchFamily="18" charset="0"/>
            <a:cs typeface="Times New Roman" panose="02020603050405020304" pitchFamily="18" charset="0"/>
          </a:endParaRPr>
        </a:p>
      </dgm:t>
    </dgm:pt>
    <dgm:pt modelId="{77A123DE-7E46-42C0-B8AB-5BFBDD68A060}">
      <dgm:prSet/>
      <dgm:spPr/>
      <dgm:t>
        <a:bodyPr/>
        <a:lstStyle/>
        <a:p>
          <a:r>
            <a:rPr lang="ru-RU" b="0" i="0" u="none" dirty="0" smtClean="0">
              <a:latin typeface="Times New Roman" panose="02020603050405020304" pitchFamily="18" charset="0"/>
              <a:cs typeface="Times New Roman" panose="02020603050405020304" pitchFamily="18" charset="0"/>
            </a:rPr>
            <a:t>23.5 Изделия из бумаги и картона</a:t>
          </a:r>
          <a:endParaRPr lang="ru-RU" dirty="0">
            <a:latin typeface="Times New Roman" panose="02020603050405020304" pitchFamily="18" charset="0"/>
            <a:cs typeface="Times New Roman" panose="02020603050405020304" pitchFamily="18" charset="0"/>
          </a:endParaRPr>
        </a:p>
      </dgm:t>
    </dgm:pt>
    <dgm:pt modelId="{D5F3B8C6-A63A-4483-AC02-7AC95115402F}" type="parTrans" cxnId="{DDC66AB1-8AB6-4EC5-8274-D7E12B97476E}">
      <dgm:prSet/>
      <dgm:spPr/>
      <dgm:t>
        <a:bodyPr/>
        <a:lstStyle/>
        <a:p>
          <a:endParaRPr lang="ru-RU">
            <a:latin typeface="Times New Roman" panose="02020603050405020304" pitchFamily="18" charset="0"/>
            <a:cs typeface="Times New Roman" panose="02020603050405020304" pitchFamily="18" charset="0"/>
          </a:endParaRPr>
        </a:p>
      </dgm:t>
    </dgm:pt>
    <dgm:pt modelId="{ADCDD1EF-012A-489B-ACF8-A1894015772C}" type="sibTrans" cxnId="{DDC66AB1-8AB6-4EC5-8274-D7E12B97476E}">
      <dgm:prSet/>
      <dgm:spPr/>
      <dgm:t>
        <a:bodyPr/>
        <a:lstStyle/>
        <a:p>
          <a:endParaRPr lang="ru-RU">
            <a:latin typeface="Times New Roman" panose="02020603050405020304" pitchFamily="18" charset="0"/>
            <a:cs typeface="Times New Roman" panose="02020603050405020304" pitchFamily="18" charset="0"/>
          </a:endParaRPr>
        </a:p>
      </dgm:t>
    </dgm:pt>
    <dgm:pt modelId="{8C3C0CDE-0945-4576-83B9-7F37BA695137}" type="pres">
      <dgm:prSet presAssocID="{CF845803-1717-4F48-B710-F7F1B43013F3}" presName="Name0" presStyleCnt="0">
        <dgm:presLayoutVars>
          <dgm:chMax val="7"/>
          <dgm:chPref val="7"/>
          <dgm:dir/>
        </dgm:presLayoutVars>
      </dgm:prSet>
      <dgm:spPr/>
      <dgm:t>
        <a:bodyPr/>
        <a:lstStyle/>
        <a:p>
          <a:endParaRPr lang="ru-RU"/>
        </a:p>
      </dgm:t>
    </dgm:pt>
    <dgm:pt modelId="{962C2BD0-517B-4E9C-A037-D4A0806612C4}" type="pres">
      <dgm:prSet presAssocID="{CF845803-1717-4F48-B710-F7F1B43013F3}" presName="Name1" presStyleCnt="0"/>
      <dgm:spPr/>
      <dgm:t>
        <a:bodyPr/>
        <a:lstStyle/>
        <a:p>
          <a:endParaRPr lang="ru-RU"/>
        </a:p>
      </dgm:t>
    </dgm:pt>
    <dgm:pt modelId="{69725028-6CCC-4078-BC5F-BBFA67A060B3}" type="pres">
      <dgm:prSet presAssocID="{CF845803-1717-4F48-B710-F7F1B43013F3}" presName="cycle" presStyleCnt="0"/>
      <dgm:spPr/>
      <dgm:t>
        <a:bodyPr/>
        <a:lstStyle/>
        <a:p>
          <a:endParaRPr lang="ru-RU"/>
        </a:p>
      </dgm:t>
    </dgm:pt>
    <dgm:pt modelId="{17BCFDE8-867C-467A-B7F3-9B093F23E13E}" type="pres">
      <dgm:prSet presAssocID="{CF845803-1717-4F48-B710-F7F1B43013F3}" presName="srcNode" presStyleLbl="node1" presStyleIdx="0" presStyleCnt="5"/>
      <dgm:spPr/>
      <dgm:t>
        <a:bodyPr/>
        <a:lstStyle/>
        <a:p>
          <a:endParaRPr lang="ru-RU"/>
        </a:p>
      </dgm:t>
    </dgm:pt>
    <dgm:pt modelId="{BBDD1F15-5D5A-4430-A855-C76E50E51E42}" type="pres">
      <dgm:prSet presAssocID="{CF845803-1717-4F48-B710-F7F1B43013F3}" presName="conn" presStyleLbl="parChTrans1D2" presStyleIdx="0" presStyleCnt="1"/>
      <dgm:spPr/>
      <dgm:t>
        <a:bodyPr/>
        <a:lstStyle/>
        <a:p>
          <a:endParaRPr lang="ru-RU"/>
        </a:p>
      </dgm:t>
    </dgm:pt>
    <dgm:pt modelId="{BA257D16-06AA-4007-B484-5B9A27400F34}" type="pres">
      <dgm:prSet presAssocID="{CF845803-1717-4F48-B710-F7F1B43013F3}" presName="extraNode" presStyleLbl="node1" presStyleIdx="0" presStyleCnt="5"/>
      <dgm:spPr/>
      <dgm:t>
        <a:bodyPr/>
        <a:lstStyle/>
        <a:p>
          <a:endParaRPr lang="ru-RU"/>
        </a:p>
      </dgm:t>
    </dgm:pt>
    <dgm:pt modelId="{9D97D0A5-1934-40AE-A800-FABC8D7408F0}" type="pres">
      <dgm:prSet presAssocID="{CF845803-1717-4F48-B710-F7F1B43013F3}" presName="dstNode" presStyleLbl="node1" presStyleIdx="0" presStyleCnt="5"/>
      <dgm:spPr/>
      <dgm:t>
        <a:bodyPr/>
        <a:lstStyle/>
        <a:p>
          <a:endParaRPr lang="ru-RU"/>
        </a:p>
      </dgm:t>
    </dgm:pt>
    <dgm:pt modelId="{F84282E1-4565-4A17-8095-7AFD756B1AC4}" type="pres">
      <dgm:prSet presAssocID="{2B71A9FB-D571-4E16-9DEE-5C8D55952890}" presName="text_1" presStyleLbl="node1" presStyleIdx="0" presStyleCnt="5" custLinFactNeighborY="-1075">
        <dgm:presLayoutVars>
          <dgm:bulletEnabled val="1"/>
        </dgm:presLayoutVars>
      </dgm:prSet>
      <dgm:spPr/>
      <dgm:t>
        <a:bodyPr/>
        <a:lstStyle/>
        <a:p>
          <a:endParaRPr lang="ru-RU"/>
        </a:p>
      </dgm:t>
    </dgm:pt>
    <dgm:pt modelId="{B2EC6AC5-C87B-4274-A079-DC270768E12A}" type="pres">
      <dgm:prSet presAssocID="{2B71A9FB-D571-4E16-9DEE-5C8D55952890}" presName="accent_1" presStyleCnt="0"/>
      <dgm:spPr/>
      <dgm:t>
        <a:bodyPr/>
        <a:lstStyle/>
        <a:p>
          <a:endParaRPr lang="ru-RU"/>
        </a:p>
      </dgm:t>
    </dgm:pt>
    <dgm:pt modelId="{C7628E09-A5D0-43AC-834B-E8990AEC2BF8}" type="pres">
      <dgm:prSet presAssocID="{2B71A9FB-D571-4E16-9DEE-5C8D55952890}" presName="accentRepeatNode" presStyleLbl="solidFgAcc1" presStyleIdx="0" presStyleCnt="5"/>
      <dgm:spPr/>
      <dgm:t>
        <a:bodyPr/>
        <a:lstStyle/>
        <a:p>
          <a:endParaRPr lang="ru-RU"/>
        </a:p>
      </dgm:t>
    </dgm:pt>
    <dgm:pt modelId="{1DE18F25-83AF-46D8-8E01-A1B0AB7658B1}" type="pres">
      <dgm:prSet presAssocID="{D38CE167-1748-47B4-8F32-8E28B2AB4098}" presName="text_2" presStyleLbl="node1" presStyleIdx="1" presStyleCnt="5">
        <dgm:presLayoutVars>
          <dgm:bulletEnabled val="1"/>
        </dgm:presLayoutVars>
      </dgm:prSet>
      <dgm:spPr/>
      <dgm:t>
        <a:bodyPr/>
        <a:lstStyle/>
        <a:p>
          <a:endParaRPr lang="ru-RU"/>
        </a:p>
      </dgm:t>
    </dgm:pt>
    <dgm:pt modelId="{14F21077-F065-45AB-B322-A03CF46D77A0}" type="pres">
      <dgm:prSet presAssocID="{D38CE167-1748-47B4-8F32-8E28B2AB4098}" presName="accent_2" presStyleCnt="0"/>
      <dgm:spPr/>
    </dgm:pt>
    <dgm:pt modelId="{3D05B5D9-1189-480D-9A5E-3396A2A4002D}" type="pres">
      <dgm:prSet presAssocID="{D38CE167-1748-47B4-8F32-8E28B2AB4098}" presName="accentRepeatNode" presStyleLbl="solidFgAcc1" presStyleIdx="1" presStyleCnt="5"/>
      <dgm:spPr/>
    </dgm:pt>
    <dgm:pt modelId="{AE631B8E-B829-44B5-9829-023554B123F3}" type="pres">
      <dgm:prSet presAssocID="{5655BE50-5B52-4993-BA25-8C0BCB901DEE}" presName="text_3" presStyleLbl="node1" presStyleIdx="2" presStyleCnt="5">
        <dgm:presLayoutVars>
          <dgm:bulletEnabled val="1"/>
        </dgm:presLayoutVars>
      </dgm:prSet>
      <dgm:spPr/>
      <dgm:t>
        <a:bodyPr/>
        <a:lstStyle/>
        <a:p>
          <a:endParaRPr lang="ru-RU"/>
        </a:p>
      </dgm:t>
    </dgm:pt>
    <dgm:pt modelId="{E5C62070-7482-45BB-A727-2B000BB05439}" type="pres">
      <dgm:prSet presAssocID="{5655BE50-5B52-4993-BA25-8C0BCB901DEE}" presName="accent_3" presStyleCnt="0"/>
      <dgm:spPr/>
    </dgm:pt>
    <dgm:pt modelId="{D0CC2539-8A8F-4E5D-B629-0329A19822CA}" type="pres">
      <dgm:prSet presAssocID="{5655BE50-5B52-4993-BA25-8C0BCB901DEE}" presName="accentRepeatNode" presStyleLbl="solidFgAcc1" presStyleIdx="2" presStyleCnt="5"/>
      <dgm:spPr/>
    </dgm:pt>
    <dgm:pt modelId="{1296AD98-0A63-4A71-BDC6-0E19B950922A}" type="pres">
      <dgm:prSet presAssocID="{9D15B757-4D68-4DEA-9D35-16C63962CD70}" presName="text_4" presStyleLbl="node1" presStyleIdx="3" presStyleCnt="5">
        <dgm:presLayoutVars>
          <dgm:bulletEnabled val="1"/>
        </dgm:presLayoutVars>
      </dgm:prSet>
      <dgm:spPr/>
      <dgm:t>
        <a:bodyPr/>
        <a:lstStyle/>
        <a:p>
          <a:endParaRPr lang="ru-RU"/>
        </a:p>
      </dgm:t>
    </dgm:pt>
    <dgm:pt modelId="{5EFC3C51-38C9-4DB5-8490-3A6E7B5AA8A3}" type="pres">
      <dgm:prSet presAssocID="{9D15B757-4D68-4DEA-9D35-16C63962CD70}" presName="accent_4" presStyleCnt="0"/>
      <dgm:spPr/>
    </dgm:pt>
    <dgm:pt modelId="{EAEA1D67-720A-4CA5-B530-52D71C8A1E64}" type="pres">
      <dgm:prSet presAssocID="{9D15B757-4D68-4DEA-9D35-16C63962CD70}" presName="accentRepeatNode" presStyleLbl="solidFgAcc1" presStyleIdx="3" presStyleCnt="5"/>
      <dgm:spPr/>
    </dgm:pt>
    <dgm:pt modelId="{EED42842-B7FE-40B4-B906-91DBD99E78A0}" type="pres">
      <dgm:prSet presAssocID="{77A123DE-7E46-42C0-B8AB-5BFBDD68A060}" presName="text_5" presStyleLbl="node1" presStyleIdx="4" presStyleCnt="5">
        <dgm:presLayoutVars>
          <dgm:bulletEnabled val="1"/>
        </dgm:presLayoutVars>
      </dgm:prSet>
      <dgm:spPr/>
      <dgm:t>
        <a:bodyPr/>
        <a:lstStyle/>
        <a:p>
          <a:endParaRPr lang="ru-RU"/>
        </a:p>
      </dgm:t>
    </dgm:pt>
    <dgm:pt modelId="{753BD54C-2983-4C1A-BC17-272D2209833F}" type="pres">
      <dgm:prSet presAssocID="{77A123DE-7E46-42C0-B8AB-5BFBDD68A060}" presName="accent_5" presStyleCnt="0"/>
      <dgm:spPr/>
    </dgm:pt>
    <dgm:pt modelId="{19344932-3A84-4CA2-A069-6710240FF8B0}" type="pres">
      <dgm:prSet presAssocID="{77A123DE-7E46-42C0-B8AB-5BFBDD68A060}" presName="accentRepeatNode" presStyleLbl="solidFgAcc1" presStyleIdx="4" presStyleCnt="5"/>
      <dgm:spPr/>
    </dgm:pt>
  </dgm:ptLst>
  <dgm:cxnLst>
    <dgm:cxn modelId="{75FB8AD1-9F55-42FD-81C5-FC5216933F8D}" srcId="{CF845803-1717-4F48-B710-F7F1B43013F3}" destId="{9D15B757-4D68-4DEA-9D35-16C63962CD70}" srcOrd="3" destOrd="0" parTransId="{58C87079-EC7C-41C5-B3BC-C31F3D2FC6FC}" sibTransId="{EBB462CF-7FA4-4451-924F-5C27D5E863D6}"/>
    <dgm:cxn modelId="{0A536654-7A93-420C-8886-D58617C1DE4B}" type="presOf" srcId="{77A123DE-7E46-42C0-B8AB-5BFBDD68A060}" destId="{EED42842-B7FE-40B4-B906-91DBD99E78A0}" srcOrd="0" destOrd="0" presId="urn:microsoft.com/office/officeart/2008/layout/VerticalCurvedList"/>
    <dgm:cxn modelId="{104C1D92-DA9C-4D47-AC4E-086F9EF98735}" type="presOf" srcId="{5655BE50-5B52-4993-BA25-8C0BCB901DEE}" destId="{AE631B8E-B829-44B5-9829-023554B123F3}" srcOrd="0" destOrd="0" presId="urn:microsoft.com/office/officeart/2008/layout/VerticalCurvedList"/>
    <dgm:cxn modelId="{0C7FC7D1-49C7-4917-9379-8F42DFA1CE99}" type="presOf" srcId="{D38CE167-1748-47B4-8F32-8E28B2AB4098}" destId="{1DE18F25-83AF-46D8-8E01-A1B0AB7658B1}" srcOrd="0" destOrd="0" presId="urn:microsoft.com/office/officeart/2008/layout/VerticalCurvedList"/>
    <dgm:cxn modelId="{1B6E8A93-93FE-472F-8A0E-B3DF0BF5E2B1}" srcId="{CF845803-1717-4F48-B710-F7F1B43013F3}" destId="{D38CE167-1748-47B4-8F32-8E28B2AB4098}" srcOrd="1" destOrd="0" parTransId="{5C6A116F-1829-43E7-9B95-57043516983E}" sibTransId="{4CF0DE9A-0222-4CB4-AD00-BACCE1B387F3}"/>
    <dgm:cxn modelId="{5062863C-E7B4-4EEA-93C9-8201830D35D3}" type="presOf" srcId="{2B71A9FB-D571-4E16-9DEE-5C8D55952890}" destId="{F84282E1-4565-4A17-8095-7AFD756B1AC4}" srcOrd="0" destOrd="0" presId="urn:microsoft.com/office/officeart/2008/layout/VerticalCurvedList"/>
    <dgm:cxn modelId="{F7053D4D-A3BD-4995-B8DC-0D917EFA8109}" type="presOf" srcId="{CF845803-1717-4F48-B710-F7F1B43013F3}" destId="{8C3C0CDE-0945-4576-83B9-7F37BA695137}" srcOrd="0" destOrd="0" presId="urn:microsoft.com/office/officeart/2008/layout/VerticalCurvedList"/>
    <dgm:cxn modelId="{DDC66AB1-8AB6-4EC5-8274-D7E12B97476E}" srcId="{CF845803-1717-4F48-B710-F7F1B43013F3}" destId="{77A123DE-7E46-42C0-B8AB-5BFBDD68A060}" srcOrd="4" destOrd="0" parTransId="{D5F3B8C6-A63A-4483-AC02-7AC95115402F}" sibTransId="{ADCDD1EF-012A-489B-ACF8-A1894015772C}"/>
    <dgm:cxn modelId="{0B7D60C0-06C3-411C-93A8-A7E3F8E36A8B}" type="presOf" srcId="{9D15B757-4D68-4DEA-9D35-16C63962CD70}" destId="{1296AD98-0A63-4A71-BDC6-0E19B950922A}" srcOrd="0" destOrd="0" presId="urn:microsoft.com/office/officeart/2008/layout/VerticalCurvedList"/>
    <dgm:cxn modelId="{9FBBF405-E9FD-4A3E-94A0-B6EF8E480011}" srcId="{CF845803-1717-4F48-B710-F7F1B43013F3}" destId="{5655BE50-5B52-4993-BA25-8C0BCB901DEE}" srcOrd="2" destOrd="0" parTransId="{E349EDBD-8F2B-47D3-866F-3D7A7132709E}" sibTransId="{9D413326-A05F-4DA5-89CB-0B8BE3C3DA8F}"/>
    <dgm:cxn modelId="{4A177CAD-B738-4D43-A4A7-7280BE01C964}" srcId="{CF845803-1717-4F48-B710-F7F1B43013F3}" destId="{2B71A9FB-D571-4E16-9DEE-5C8D55952890}" srcOrd="0" destOrd="0" parTransId="{AB5CE423-EC06-4BC3-9D3F-585E57840550}" sibTransId="{CE14E9EE-7142-45C4-B5B4-260682811960}"/>
    <dgm:cxn modelId="{D012ACD3-5381-449A-BB21-1147CD2C30CC}" type="presOf" srcId="{CE14E9EE-7142-45C4-B5B4-260682811960}" destId="{BBDD1F15-5D5A-4430-A855-C76E50E51E42}" srcOrd="0" destOrd="0" presId="urn:microsoft.com/office/officeart/2008/layout/VerticalCurvedList"/>
    <dgm:cxn modelId="{27A036CD-2C2E-41FC-A531-5D67559E74F8}" type="presParOf" srcId="{8C3C0CDE-0945-4576-83B9-7F37BA695137}" destId="{962C2BD0-517B-4E9C-A037-D4A0806612C4}" srcOrd="0" destOrd="0" presId="urn:microsoft.com/office/officeart/2008/layout/VerticalCurvedList"/>
    <dgm:cxn modelId="{6C73618E-DBDA-42BA-BD1E-91FDD187E6B2}" type="presParOf" srcId="{962C2BD0-517B-4E9C-A037-D4A0806612C4}" destId="{69725028-6CCC-4078-BC5F-BBFA67A060B3}" srcOrd="0" destOrd="0" presId="urn:microsoft.com/office/officeart/2008/layout/VerticalCurvedList"/>
    <dgm:cxn modelId="{445C05A6-6A30-4C47-936E-01870DD24928}" type="presParOf" srcId="{69725028-6CCC-4078-BC5F-BBFA67A060B3}" destId="{17BCFDE8-867C-467A-B7F3-9B093F23E13E}" srcOrd="0" destOrd="0" presId="urn:microsoft.com/office/officeart/2008/layout/VerticalCurvedList"/>
    <dgm:cxn modelId="{B4B9CB30-AD8C-4B7F-BE79-A87357C09BA8}" type="presParOf" srcId="{69725028-6CCC-4078-BC5F-BBFA67A060B3}" destId="{BBDD1F15-5D5A-4430-A855-C76E50E51E42}" srcOrd="1" destOrd="0" presId="urn:microsoft.com/office/officeart/2008/layout/VerticalCurvedList"/>
    <dgm:cxn modelId="{E30B3152-E848-40DE-9E91-87F43CF6DE27}" type="presParOf" srcId="{69725028-6CCC-4078-BC5F-BBFA67A060B3}" destId="{BA257D16-06AA-4007-B484-5B9A27400F34}" srcOrd="2" destOrd="0" presId="urn:microsoft.com/office/officeart/2008/layout/VerticalCurvedList"/>
    <dgm:cxn modelId="{833C1203-522E-4AA6-9AD2-548484EB342C}" type="presParOf" srcId="{69725028-6CCC-4078-BC5F-BBFA67A060B3}" destId="{9D97D0A5-1934-40AE-A800-FABC8D7408F0}" srcOrd="3" destOrd="0" presId="urn:microsoft.com/office/officeart/2008/layout/VerticalCurvedList"/>
    <dgm:cxn modelId="{BD4AE010-3228-45FA-8060-7B73026EB861}" type="presParOf" srcId="{962C2BD0-517B-4E9C-A037-D4A0806612C4}" destId="{F84282E1-4565-4A17-8095-7AFD756B1AC4}" srcOrd="1" destOrd="0" presId="urn:microsoft.com/office/officeart/2008/layout/VerticalCurvedList"/>
    <dgm:cxn modelId="{68AD624A-2FFC-43E9-A344-2127B671DE34}" type="presParOf" srcId="{962C2BD0-517B-4E9C-A037-D4A0806612C4}" destId="{B2EC6AC5-C87B-4274-A079-DC270768E12A}" srcOrd="2" destOrd="0" presId="urn:microsoft.com/office/officeart/2008/layout/VerticalCurvedList"/>
    <dgm:cxn modelId="{0C764C63-A358-441F-9314-46AF4E4DEE30}" type="presParOf" srcId="{B2EC6AC5-C87B-4274-A079-DC270768E12A}" destId="{C7628E09-A5D0-43AC-834B-E8990AEC2BF8}" srcOrd="0" destOrd="0" presId="urn:microsoft.com/office/officeart/2008/layout/VerticalCurvedList"/>
    <dgm:cxn modelId="{66E16689-DAE7-412E-9B35-807898B5CB5B}" type="presParOf" srcId="{962C2BD0-517B-4E9C-A037-D4A0806612C4}" destId="{1DE18F25-83AF-46D8-8E01-A1B0AB7658B1}" srcOrd="3" destOrd="0" presId="urn:microsoft.com/office/officeart/2008/layout/VerticalCurvedList"/>
    <dgm:cxn modelId="{DC5361CB-E333-4303-87AB-928F0499B9AF}" type="presParOf" srcId="{962C2BD0-517B-4E9C-A037-D4A0806612C4}" destId="{14F21077-F065-45AB-B322-A03CF46D77A0}" srcOrd="4" destOrd="0" presId="urn:microsoft.com/office/officeart/2008/layout/VerticalCurvedList"/>
    <dgm:cxn modelId="{D3E06D36-F3B0-4D64-83C9-4F8626BD39DC}" type="presParOf" srcId="{14F21077-F065-45AB-B322-A03CF46D77A0}" destId="{3D05B5D9-1189-480D-9A5E-3396A2A4002D}" srcOrd="0" destOrd="0" presId="urn:microsoft.com/office/officeart/2008/layout/VerticalCurvedList"/>
    <dgm:cxn modelId="{E432E41B-24DE-4CE4-B57A-64E076802CE6}" type="presParOf" srcId="{962C2BD0-517B-4E9C-A037-D4A0806612C4}" destId="{AE631B8E-B829-44B5-9829-023554B123F3}" srcOrd="5" destOrd="0" presId="urn:microsoft.com/office/officeart/2008/layout/VerticalCurvedList"/>
    <dgm:cxn modelId="{D6E4B081-281F-4EDB-82BD-E5F567B8D264}" type="presParOf" srcId="{962C2BD0-517B-4E9C-A037-D4A0806612C4}" destId="{E5C62070-7482-45BB-A727-2B000BB05439}" srcOrd="6" destOrd="0" presId="urn:microsoft.com/office/officeart/2008/layout/VerticalCurvedList"/>
    <dgm:cxn modelId="{B0068B5A-44E2-4114-ADB9-113A42269528}" type="presParOf" srcId="{E5C62070-7482-45BB-A727-2B000BB05439}" destId="{D0CC2539-8A8F-4E5D-B629-0329A19822CA}" srcOrd="0" destOrd="0" presId="urn:microsoft.com/office/officeart/2008/layout/VerticalCurvedList"/>
    <dgm:cxn modelId="{2019825F-84CB-4650-976E-4CF97B829097}" type="presParOf" srcId="{962C2BD0-517B-4E9C-A037-D4A0806612C4}" destId="{1296AD98-0A63-4A71-BDC6-0E19B950922A}" srcOrd="7" destOrd="0" presId="urn:microsoft.com/office/officeart/2008/layout/VerticalCurvedList"/>
    <dgm:cxn modelId="{A020C643-3DDE-4CF9-AB2B-B3E3EF0B7919}" type="presParOf" srcId="{962C2BD0-517B-4E9C-A037-D4A0806612C4}" destId="{5EFC3C51-38C9-4DB5-8490-3A6E7B5AA8A3}" srcOrd="8" destOrd="0" presId="urn:microsoft.com/office/officeart/2008/layout/VerticalCurvedList"/>
    <dgm:cxn modelId="{9E1C1C19-4342-44D2-8C1F-324844DB0DD3}" type="presParOf" srcId="{5EFC3C51-38C9-4DB5-8490-3A6E7B5AA8A3}" destId="{EAEA1D67-720A-4CA5-B530-52D71C8A1E64}" srcOrd="0" destOrd="0" presId="urn:microsoft.com/office/officeart/2008/layout/VerticalCurvedList"/>
    <dgm:cxn modelId="{423A6807-8022-4DAB-8122-F286AE8EB646}" type="presParOf" srcId="{962C2BD0-517B-4E9C-A037-D4A0806612C4}" destId="{EED42842-B7FE-40B4-B906-91DBD99E78A0}" srcOrd="9" destOrd="0" presId="urn:microsoft.com/office/officeart/2008/layout/VerticalCurvedList"/>
    <dgm:cxn modelId="{1FF63AF4-9ECB-4F4A-BAD7-51E3DB510C5D}" type="presParOf" srcId="{962C2BD0-517B-4E9C-A037-D4A0806612C4}" destId="{753BD54C-2983-4C1A-BC17-272D2209833F}" srcOrd="10" destOrd="0" presId="urn:microsoft.com/office/officeart/2008/layout/VerticalCurvedList"/>
    <dgm:cxn modelId="{E66B41B0-30A6-4257-94FF-F33597F0451E}" type="presParOf" srcId="{753BD54C-2983-4C1A-BC17-272D2209833F}" destId="{19344932-3A84-4CA2-A069-6710240FF8B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D1F15-5D5A-4430-A855-C76E50E51E42}">
      <dsp:nvSpPr>
        <dsp:cNvPr id="0" name=""/>
        <dsp:cNvSpPr/>
      </dsp:nvSpPr>
      <dsp:spPr>
        <a:xfrm>
          <a:off x="-6176870" y="-944995"/>
          <a:ext cx="7352753" cy="7352753"/>
        </a:xfrm>
        <a:prstGeom prst="blockArc">
          <a:avLst>
            <a:gd name="adj1" fmla="val 18900000"/>
            <a:gd name="adj2" fmla="val 2700000"/>
            <a:gd name="adj3" fmla="val 29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4282E1-4565-4A17-8095-7AFD756B1AC4}">
      <dsp:nvSpPr>
        <dsp:cNvPr id="0" name=""/>
        <dsp:cNvSpPr/>
      </dsp:nvSpPr>
      <dsp:spPr>
        <a:xfrm>
          <a:off x="513792" y="333970"/>
          <a:ext cx="10686529" cy="6830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42182" tIns="60960" rIns="60960" bIns="60960" numCol="1" spcCol="1270" anchor="ctr" anchorCtr="0">
          <a:noAutofit/>
        </a:bodyPr>
        <a:lstStyle/>
        <a:p>
          <a:pPr marL="631825" lvl="0" indent="-631825" algn="l" defTabSz="1066800">
            <a:lnSpc>
              <a:spcPct val="90000"/>
            </a:lnSpc>
            <a:spcBef>
              <a:spcPct val="0"/>
            </a:spcBef>
            <a:spcAft>
              <a:spcPct val="35000"/>
            </a:spcAft>
          </a:pPr>
          <a:r>
            <a:rPr lang="ru-RU" sz="2400" b="0" i="0" u="none" kern="1200" dirty="0" smtClean="0">
              <a:latin typeface="Times New Roman" panose="02020603050405020304" pitchFamily="18" charset="0"/>
              <a:cs typeface="Times New Roman" panose="02020603050405020304" pitchFamily="18" charset="0"/>
            </a:rPr>
            <a:t>23.1 Общие сведения о бумажно-беловых, школьно-письменных и канцелярских товарах</a:t>
          </a:r>
          <a:endParaRPr lang="ru-RU" sz="2400" kern="1200" dirty="0">
            <a:latin typeface="Times New Roman" panose="02020603050405020304" pitchFamily="18" charset="0"/>
            <a:cs typeface="Times New Roman" panose="02020603050405020304" pitchFamily="18" charset="0"/>
          </a:endParaRPr>
        </a:p>
      </dsp:txBody>
      <dsp:txXfrm>
        <a:off x="513792" y="333970"/>
        <a:ext cx="10686529" cy="683063"/>
      </dsp:txXfrm>
    </dsp:sp>
    <dsp:sp modelId="{C7628E09-A5D0-43AC-834B-E8990AEC2BF8}">
      <dsp:nvSpPr>
        <dsp:cNvPr id="0" name=""/>
        <dsp:cNvSpPr/>
      </dsp:nvSpPr>
      <dsp:spPr>
        <a:xfrm>
          <a:off x="86877" y="255930"/>
          <a:ext cx="853829" cy="85382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DE18F25-83AF-46D8-8E01-A1B0AB7658B1}">
      <dsp:nvSpPr>
        <dsp:cNvPr id="0" name=""/>
        <dsp:cNvSpPr/>
      </dsp:nvSpPr>
      <dsp:spPr>
        <a:xfrm>
          <a:off x="1003255" y="1365581"/>
          <a:ext cx="10197065" cy="6830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42182" tIns="58420" rIns="58420" bIns="58420" numCol="1" spcCol="1270" anchor="ctr" anchorCtr="0">
          <a:noAutofit/>
        </a:bodyPr>
        <a:lstStyle/>
        <a:p>
          <a:pPr lvl="0" algn="l" defTabSz="1022350">
            <a:lnSpc>
              <a:spcPct val="90000"/>
            </a:lnSpc>
            <a:spcBef>
              <a:spcPct val="0"/>
            </a:spcBef>
            <a:spcAft>
              <a:spcPct val="35000"/>
            </a:spcAft>
          </a:pPr>
          <a:r>
            <a:rPr lang="ru-RU" sz="2300" b="0" i="0" u="none" kern="1200" dirty="0" smtClean="0">
              <a:latin typeface="Times New Roman" panose="02020603050405020304" pitchFamily="18" charset="0"/>
              <a:cs typeface="Times New Roman" panose="02020603050405020304" pitchFamily="18" charset="0"/>
            </a:rPr>
            <a:t>23.2 Факторы, формирующие потребительские свойства бумаги и картона</a:t>
          </a:r>
          <a:endParaRPr lang="ru-RU" sz="2300" kern="1200" dirty="0">
            <a:latin typeface="Times New Roman" panose="02020603050405020304" pitchFamily="18" charset="0"/>
            <a:cs typeface="Times New Roman" panose="02020603050405020304" pitchFamily="18" charset="0"/>
          </a:endParaRPr>
        </a:p>
      </dsp:txBody>
      <dsp:txXfrm>
        <a:off x="1003255" y="1365581"/>
        <a:ext cx="10197065" cy="683063"/>
      </dsp:txXfrm>
    </dsp:sp>
    <dsp:sp modelId="{3D05B5D9-1189-480D-9A5E-3396A2A4002D}">
      <dsp:nvSpPr>
        <dsp:cNvPr id="0" name=""/>
        <dsp:cNvSpPr/>
      </dsp:nvSpPr>
      <dsp:spPr>
        <a:xfrm>
          <a:off x="576341" y="1280198"/>
          <a:ext cx="853829" cy="85382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E631B8E-B829-44B5-9829-023554B123F3}">
      <dsp:nvSpPr>
        <dsp:cNvPr id="0" name=""/>
        <dsp:cNvSpPr/>
      </dsp:nvSpPr>
      <dsp:spPr>
        <a:xfrm>
          <a:off x="1153481" y="2389849"/>
          <a:ext cx="10046839" cy="6830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42182" tIns="58420" rIns="58420" bIns="58420" numCol="1" spcCol="1270" anchor="ctr" anchorCtr="0">
          <a:noAutofit/>
        </a:bodyPr>
        <a:lstStyle/>
        <a:p>
          <a:pPr lvl="0" algn="l" defTabSz="1022350">
            <a:lnSpc>
              <a:spcPct val="90000"/>
            </a:lnSpc>
            <a:spcBef>
              <a:spcPct val="0"/>
            </a:spcBef>
            <a:spcAft>
              <a:spcPct val="35000"/>
            </a:spcAft>
          </a:pPr>
          <a:r>
            <a:rPr lang="ru-RU" sz="2300" b="0" i="0" u="none" kern="1200" dirty="0" smtClean="0">
              <a:latin typeface="Times New Roman" panose="02020603050405020304" pitchFamily="18" charset="0"/>
              <a:cs typeface="Times New Roman" panose="02020603050405020304" pitchFamily="18" charset="0"/>
            </a:rPr>
            <a:t>23.3 Потребительские свойства бумаги и картона</a:t>
          </a:r>
          <a:endParaRPr lang="ru-RU" sz="2300" kern="1200" dirty="0">
            <a:latin typeface="Times New Roman" panose="02020603050405020304" pitchFamily="18" charset="0"/>
            <a:cs typeface="Times New Roman" panose="02020603050405020304" pitchFamily="18" charset="0"/>
          </a:endParaRPr>
        </a:p>
      </dsp:txBody>
      <dsp:txXfrm>
        <a:off x="1153481" y="2389849"/>
        <a:ext cx="10046839" cy="683063"/>
      </dsp:txXfrm>
    </dsp:sp>
    <dsp:sp modelId="{D0CC2539-8A8F-4E5D-B629-0329A19822CA}">
      <dsp:nvSpPr>
        <dsp:cNvPr id="0" name=""/>
        <dsp:cNvSpPr/>
      </dsp:nvSpPr>
      <dsp:spPr>
        <a:xfrm>
          <a:off x="726567" y="2304466"/>
          <a:ext cx="853829" cy="85382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296AD98-0A63-4A71-BDC6-0E19B950922A}">
      <dsp:nvSpPr>
        <dsp:cNvPr id="0" name=""/>
        <dsp:cNvSpPr/>
      </dsp:nvSpPr>
      <dsp:spPr>
        <a:xfrm>
          <a:off x="1003255" y="3414117"/>
          <a:ext cx="10197065" cy="6830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42182" tIns="58420" rIns="58420" bIns="58420" numCol="1" spcCol="1270" anchor="ctr" anchorCtr="0">
          <a:noAutofit/>
        </a:bodyPr>
        <a:lstStyle/>
        <a:p>
          <a:pPr lvl="0" algn="l" defTabSz="1022350">
            <a:lnSpc>
              <a:spcPct val="90000"/>
            </a:lnSpc>
            <a:spcBef>
              <a:spcPct val="0"/>
            </a:spcBef>
            <a:spcAft>
              <a:spcPct val="35000"/>
            </a:spcAft>
          </a:pPr>
          <a:r>
            <a:rPr lang="ru-RU" sz="2300" b="0" i="0" u="none" kern="1200" dirty="0" smtClean="0">
              <a:latin typeface="Times New Roman" panose="02020603050405020304" pitchFamily="18" charset="0"/>
              <a:cs typeface="Times New Roman" panose="02020603050405020304" pitchFamily="18" charset="0"/>
            </a:rPr>
            <a:t>23.4 Классификация и характеристика ассортимента бумаги и картона</a:t>
          </a:r>
          <a:endParaRPr lang="ru-RU" sz="2300" kern="1200" dirty="0">
            <a:latin typeface="Times New Roman" panose="02020603050405020304" pitchFamily="18" charset="0"/>
            <a:cs typeface="Times New Roman" panose="02020603050405020304" pitchFamily="18" charset="0"/>
          </a:endParaRPr>
        </a:p>
      </dsp:txBody>
      <dsp:txXfrm>
        <a:off x="1003255" y="3414117"/>
        <a:ext cx="10197065" cy="683063"/>
      </dsp:txXfrm>
    </dsp:sp>
    <dsp:sp modelId="{EAEA1D67-720A-4CA5-B530-52D71C8A1E64}">
      <dsp:nvSpPr>
        <dsp:cNvPr id="0" name=""/>
        <dsp:cNvSpPr/>
      </dsp:nvSpPr>
      <dsp:spPr>
        <a:xfrm>
          <a:off x="576341" y="3328734"/>
          <a:ext cx="853829" cy="85382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ED42842-B7FE-40B4-B906-91DBD99E78A0}">
      <dsp:nvSpPr>
        <dsp:cNvPr id="0" name=""/>
        <dsp:cNvSpPr/>
      </dsp:nvSpPr>
      <dsp:spPr>
        <a:xfrm>
          <a:off x="513792" y="4438385"/>
          <a:ext cx="10686529" cy="6830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42182" tIns="58420" rIns="58420" bIns="58420" numCol="1" spcCol="1270" anchor="ctr" anchorCtr="0">
          <a:noAutofit/>
        </a:bodyPr>
        <a:lstStyle/>
        <a:p>
          <a:pPr lvl="0" algn="l" defTabSz="1022350">
            <a:lnSpc>
              <a:spcPct val="90000"/>
            </a:lnSpc>
            <a:spcBef>
              <a:spcPct val="0"/>
            </a:spcBef>
            <a:spcAft>
              <a:spcPct val="35000"/>
            </a:spcAft>
          </a:pPr>
          <a:r>
            <a:rPr lang="ru-RU" sz="2300" b="0" i="0" u="none" kern="1200" dirty="0" smtClean="0">
              <a:latin typeface="Times New Roman" panose="02020603050405020304" pitchFamily="18" charset="0"/>
              <a:cs typeface="Times New Roman" panose="02020603050405020304" pitchFamily="18" charset="0"/>
            </a:rPr>
            <a:t>23.5 Изделия из бумаги и картона</a:t>
          </a:r>
          <a:endParaRPr lang="ru-RU" sz="2300" kern="1200" dirty="0">
            <a:latin typeface="Times New Roman" panose="02020603050405020304" pitchFamily="18" charset="0"/>
            <a:cs typeface="Times New Roman" panose="02020603050405020304" pitchFamily="18" charset="0"/>
          </a:endParaRPr>
        </a:p>
      </dsp:txBody>
      <dsp:txXfrm>
        <a:off x="513792" y="4438385"/>
        <a:ext cx="10686529" cy="683063"/>
      </dsp:txXfrm>
    </dsp:sp>
    <dsp:sp modelId="{19344932-3A84-4CA2-A069-6710240FF8B0}">
      <dsp:nvSpPr>
        <dsp:cNvPr id="0" name=""/>
        <dsp:cNvSpPr/>
      </dsp:nvSpPr>
      <dsp:spPr>
        <a:xfrm>
          <a:off x="86877" y="4353002"/>
          <a:ext cx="853829" cy="85382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B3EC5-21AB-4047-A8E4-484DDE95C22D}" type="datetimeFigureOut">
              <a:rPr lang="ru-RU" smtClean="0"/>
              <a:t>26.06.2020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95EB3-19A4-4000-8021-A7D093ED95A7}" type="slidenum">
              <a:rPr lang="ru-RU" smtClean="0"/>
              <a:t>‹#›</a:t>
            </a:fld>
            <a:endParaRPr lang="ru-RU"/>
          </a:p>
        </p:txBody>
      </p:sp>
    </p:spTree>
    <p:extLst>
      <p:ext uri="{BB962C8B-B14F-4D97-AF65-F5344CB8AC3E}">
        <p14:creationId xmlns:p14="http://schemas.microsoft.com/office/powerpoint/2010/main" val="228536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a:t>
            </a:fld>
            <a:endParaRPr lang="ru-RU"/>
          </a:p>
        </p:txBody>
      </p:sp>
    </p:spTree>
    <p:extLst>
      <p:ext uri="{BB962C8B-B14F-4D97-AF65-F5344CB8AC3E}">
        <p14:creationId xmlns:p14="http://schemas.microsoft.com/office/powerpoint/2010/main" val="85779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11</a:t>
            </a:fld>
            <a:endParaRPr lang="ru-RU"/>
          </a:p>
        </p:txBody>
      </p:sp>
    </p:spTree>
    <p:extLst>
      <p:ext uri="{BB962C8B-B14F-4D97-AF65-F5344CB8AC3E}">
        <p14:creationId xmlns:p14="http://schemas.microsoft.com/office/powerpoint/2010/main" val="51756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12</a:t>
            </a:fld>
            <a:endParaRPr lang="ru-RU"/>
          </a:p>
        </p:txBody>
      </p:sp>
    </p:spTree>
    <p:extLst>
      <p:ext uri="{BB962C8B-B14F-4D97-AF65-F5344CB8AC3E}">
        <p14:creationId xmlns:p14="http://schemas.microsoft.com/office/powerpoint/2010/main" val="208057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13</a:t>
            </a:fld>
            <a:endParaRPr lang="ru-RU"/>
          </a:p>
        </p:txBody>
      </p:sp>
    </p:spTree>
    <p:extLst>
      <p:ext uri="{BB962C8B-B14F-4D97-AF65-F5344CB8AC3E}">
        <p14:creationId xmlns:p14="http://schemas.microsoft.com/office/powerpoint/2010/main" val="416270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14</a:t>
            </a:fld>
            <a:endParaRPr lang="ru-RU"/>
          </a:p>
        </p:txBody>
      </p:sp>
    </p:spTree>
    <p:extLst>
      <p:ext uri="{BB962C8B-B14F-4D97-AF65-F5344CB8AC3E}">
        <p14:creationId xmlns:p14="http://schemas.microsoft.com/office/powerpoint/2010/main" val="54459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15</a:t>
            </a:fld>
            <a:endParaRPr lang="ru-RU"/>
          </a:p>
        </p:txBody>
      </p:sp>
    </p:spTree>
    <p:extLst>
      <p:ext uri="{BB962C8B-B14F-4D97-AF65-F5344CB8AC3E}">
        <p14:creationId xmlns:p14="http://schemas.microsoft.com/office/powerpoint/2010/main" val="224216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16</a:t>
            </a:fld>
            <a:endParaRPr lang="ru-RU"/>
          </a:p>
        </p:txBody>
      </p:sp>
    </p:spTree>
    <p:extLst>
      <p:ext uri="{BB962C8B-B14F-4D97-AF65-F5344CB8AC3E}">
        <p14:creationId xmlns:p14="http://schemas.microsoft.com/office/powerpoint/2010/main" val="136183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17</a:t>
            </a:fld>
            <a:endParaRPr lang="ru-RU"/>
          </a:p>
        </p:txBody>
      </p:sp>
    </p:spTree>
    <p:extLst>
      <p:ext uri="{BB962C8B-B14F-4D97-AF65-F5344CB8AC3E}">
        <p14:creationId xmlns:p14="http://schemas.microsoft.com/office/powerpoint/2010/main" val="1221939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18</a:t>
            </a:fld>
            <a:endParaRPr lang="ru-RU"/>
          </a:p>
        </p:txBody>
      </p:sp>
    </p:spTree>
    <p:extLst>
      <p:ext uri="{BB962C8B-B14F-4D97-AF65-F5344CB8AC3E}">
        <p14:creationId xmlns:p14="http://schemas.microsoft.com/office/powerpoint/2010/main" val="976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19</a:t>
            </a:fld>
            <a:endParaRPr lang="ru-RU"/>
          </a:p>
        </p:txBody>
      </p:sp>
    </p:spTree>
    <p:extLst>
      <p:ext uri="{BB962C8B-B14F-4D97-AF65-F5344CB8AC3E}">
        <p14:creationId xmlns:p14="http://schemas.microsoft.com/office/powerpoint/2010/main" val="2315396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20</a:t>
            </a:fld>
            <a:endParaRPr lang="ru-RU"/>
          </a:p>
        </p:txBody>
      </p:sp>
    </p:spTree>
    <p:extLst>
      <p:ext uri="{BB962C8B-B14F-4D97-AF65-F5344CB8AC3E}">
        <p14:creationId xmlns:p14="http://schemas.microsoft.com/office/powerpoint/2010/main" val="328073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2</a:t>
            </a:fld>
            <a:endParaRPr lang="ru-RU"/>
          </a:p>
        </p:txBody>
      </p:sp>
    </p:spTree>
    <p:extLst>
      <p:ext uri="{BB962C8B-B14F-4D97-AF65-F5344CB8AC3E}">
        <p14:creationId xmlns:p14="http://schemas.microsoft.com/office/powerpoint/2010/main" val="3351270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21</a:t>
            </a:fld>
            <a:endParaRPr lang="ru-RU"/>
          </a:p>
        </p:txBody>
      </p:sp>
    </p:spTree>
    <p:extLst>
      <p:ext uri="{BB962C8B-B14F-4D97-AF65-F5344CB8AC3E}">
        <p14:creationId xmlns:p14="http://schemas.microsoft.com/office/powerpoint/2010/main" val="3229536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22</a:t>
            </a:fld>
            <a:endParaRPr lang="ru-RU"/>
          </a:p>
        </p:txBody>
      </p:sp>
    </p:spTree>
    <p:extLst>
      <p:ext uri="{BB962C8B-B14F-4D97-AF65-F5344CB8AC3E}">
        <p14:creationId xmlns:p14="http://schemas.microsoft.com/office/powerpoint/2010/main" val="3521740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23</a:t>
            </a:fld>
            <a:endParaRPr lang="ru-RU"/>
          </a:p>
        </p:txBody>
      </p:sp>
    </p:spTree>
    <p:extLst>
      <p:ext uri="{BB962C8B-B14F-4D97-AF65-F5344CB8AC3E}">
        <p14:creationId xmlns:p14="http://schemas.microsoft.com/office/powerpoint/2010/main" val="242514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4</a:t>
            </a:fld>
            <a:endParaRPr lang="ru-RU"/>
          </a:p>
        </p:txBody>
      </p:sp>
    </p:spTree>
    <p:extLst>
      <p:ext uri="{BB962C8B-B14F-4D97-AF65-F5344CB8AC3E}">
        <p14:creationId xmlns:p14="http://schemas.microsoft.com/office/powerpoint/2010/main" val="261817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5</a:t>
            </a:fld>
            <a:endParaRPr lang="ru-RU"/>
          </a:p>
        </p:txBody>
      </p:sp>
    </p:spTree>
    <p:extLst>
      <p:ext uri="{BB962C8B-B14F-4D97-AF65-F5344CB8AC3E}">
        <p14:creationId xmlns:p14="http://schemas.microsoft.com/office/powerpoint/2010/main" val="233928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6</a:t>
            </a:fld>
            <a:endParaRPr lang="ru-RU"/>
          </a:p>
        </p:txBody>
      </p:sp>
    </p:spTree>
    <p:extLst>
      <p:ext uri="{BB962C8B-B14F-4D97-AF65-F5344CB8AC3E}">
        <p14:creationId xmlns:p14="http://schemas.microsoft.com/office/powerpoint/2010/main" val="297143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7</a:t>
            </a:fld>
            <a:endParaRPr lang="ru-RU"/>
          </a:p>
        </p:txBody>
      </p:sp>
    </p:spTree>
    <p:extLst>
      <p:ext uri="{BB962C8B-B14F-4D97-AF65-F5344CB8AC3E}">
        <p14:creationId xmlns:p14="http://schemas.microsoft.com/office/powerpoint/2010/main" val="389211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8</a:t>
            </a:fld>
            <a:endParaRPr lang="ru-RU"/>
          </a:p>
        </p:txBody>
      </p:sp>
    </p:spTree>
    <p:extLst>
      <p:ext uri="{BB962C8B-B14F-4D97-AF65-F5344CB8AC3E}">
        <p14:creationId xmlns:p14="http://schemas.microsoft.com/office/powerpoint/2010/main" val="3334032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9</a:t>
            </a:fld>
            <a:endParaRPr lang="ru-RU"/>
          </a:p>
        </p:txBody>
      </p:sp>
    </p:spTree>
    <p:extLst>
      <p:ext uri="{BB962C8B-B14F-4D97-AF65-F5344CB8AC3E}">
        <p14:creationId xmlns:p14="http://schemas.microsoft.com/office/powerpoint/2010/main" val="71442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10</a:t>
            </a:fld>
            <a:endParaRPr lang="ru-RU"/>
          </a:p>
        </p:txBody>
      </p:sp>
    </p:spTree>
    <p:extLst>
      <p:ext uri="{BB962C8B-B14F-4D97-AF65-F5344CB8AC3E}">
        <p14:creationId xmlns:p14="http://schemas.microsoft.com/office/powerpoint/2010/main" val="106190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рямоугольник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sp>
        <p:nvSpPr>
          <p:cNvPr id="10" name="Прямоугольник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sp>
        <p:nvSpPr>
          <p:cNvPr id="11" name="Прямоугольник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sp>
        <p:nvSpPr>
          <p:cNvPr id="2" name="Заголовок 1"/>
          <p:cNvSpPr>
            <a:spLocks noGrp="1"/>
          </p:cNvSpPr>
          <p:nvPr>
            <p:ph type="ctrTitle"/>
          </p:nvPr>
        </p:nvSpPr>
        <p:spPr>
          <a:xfrm>
            <a:off x="1295400" y="2079812"/>
            <a:ext cx="9601200" cy="1724092"/>
          </a:xfrm>
        </p:spPr>
        <p:txBody>
          <a:bodyPr anchor="b"/>
          <a:lstStyle>
            <a:lvl1pPr algn="ctr">
              <a:defRPr sz="54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val="100793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C6C52C72-DE31-F449-A4ED-4C594FD91407}" type="datetimeFigureOut">
              <a:rPr lang="en-US" smtClean="0"/>
              <a:pPr/>
              <a:t>6/26/2020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268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274638"/>
            <a:ext cx="2628900" cy="58975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ED62726E-379B-B349-9EED-81ED093FA806}" type="datetimeFigureOut">
              <a:rPr lang="en-US" smtClean="0"/>
              <a:pPr/>
              <a:t>6/26/2020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220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B3A1323-8D79-1946-B0D7-40001CF92E9D}" type="datetimeFigureOut">
              <a:rPr lang="en-US" smtClean="0"/>
              <a:pPr/>
              <a:t>6/26/2020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488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2130552"/>
            <a:ext cx="9601200" cy="2359152"/>
          </a:xfrm>
        </p:spPr>
        <p:txBody>
          <a:bodyPr anchor="b">
            <a:normAutofit/>
          </a:bodyPr>
          <a:lstStyle>
            <a:lvl1pPr algn="ctr">
              <a:defRPr sz="5400" b="1"/>
            </a:lvl1pPr>
          </a:lstStyle>
          <a:p>
            <a:r>
              <a:rPr lang="ru-RU" smtClean="0"/>
              <a:t>Образец заголовка</a:t>
            </a:r>
            <a:endParaRPr lang="ru-RU" dirty="0"/>
          </a:p>
        </p:txBody>
      </p:sp>
      <p:sp>
        <p:nvSpPr>
          <p:cNvPr id="3" name="Текст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DFA1846-DA80-1C48-A609-854EA85C59AD}" type="datetimeFigureOut">
              <a:rPr lang="en-US" smtClean="0"/>
              <a:pPr/>
              <a:t>6/26/2020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725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57302355-E14B-8545-A8F8-0FE83CC9D524}" type="datetimeFigureOut">
              <a:rPr lang="en-US" smtClean="0"/>
              <a:pPr/>
              <a:t>6/26/2020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994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02640F58-564D-2B4F-AE67-E407BA4FCF45}" type="datetimeFigureOut">
              <a:rPr lang="en-US" smtClean="0"/>
              <a:pPr/>
              <a:t>6/26/2020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724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F13A34C8-038E-2045-AF43-DF7DBB8E0E9E}" type="datetimeFigureOut">
              <a:rPr lang="en-US" smtClean="0"/>
              <a:pPr/>
              <a:t>6/26/2020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451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5" name="Группа 4"/>
          <p:cNvGrpSpPr/>
          <p:nvPr/>
        </p:nvGrpSpPr>
        <p:grpSpPr>
          <a:xfrm flipV="1">
            <a:off x="1585" y="0"/>
            <a:ext cx="12188827" cy="377952"/>
            <a:chOff x="-1" y="6480048"/>
            <a:chExt cx="12188827" cy="377952"/>
          </a:xfrm>
        </p:grpSpPr>
        <p:sp>
          <p:nvSpPr>
            <p:cNvPr id="6" name="Прямоугольник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sp>
          <p:nvSpPr>
            <p:cNvPr id="7" name="Прямоугольник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grpSp>
      <p:sp>
        <p:nvSpPr>
          <p:cNvPr id="2" name="Дата 1"/>
          <p:cNvSpPr>
            <a:spLocks noGrp="1"/>
          </p:cNvSpPr>
          <p:nvPr>
            <p:ph type="dt" sz="half" idx="10"/>
          </p:nvPr>
        </p:nvSpPr>
        <p:spPr/>
        <p:txBody>
          <a:bodyPr/>
          <a:lstStyle/>
          <a:p>
            <a:fld id="{8818C68F-D26B-8F47-958C-23B49CF8A634}" type="datetimeFigureOut">
              <a:rPr lang="en-US" smtClean="0"/>
              <a:pPr/>
              <a:t>6/26/2020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6407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flipV="1">
            <a:off x="1585" y="0"/>
            <a:ext cx="12188827" cy="377952"/>
            <a:chOff x="-1" y="6480048"/>
            <a:chExt cx="12188827" cy="377952"/>
          </a:xfrm>
        </p:grpSpPr>
        <p:sp>
          <p:nvSpPr>
            <p:cNvPr id="9" name="Прямоугольник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sp>
          <p:nvSpPr>
            <p:cNvPr id="10" name="Прямоугольник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grpSp>
      <p:sp>
        <p:nvSpPr>
          <p:cNvPr id="2" name="Заголовок 1"/>
          <p:cNvSpPr>
            <a:spLocks noGrp="1"/>
          </p:cNvSpPr>
          <p:nvPr>
            <p:ph type="title"/>
          </p:nvPr>
        </p:nvSpPr>
        <p:spPr>
          <a:xfrm>
            <a:off x="7470648" y="2350008"/>
            <a:ext cx="4206240" cy="1993392"/>
          </a:xfrm>
        </p:spPr>
        <p:txBody>
          <a:bodyPr anchor="b">
            <a:normAutofit/>
          </a:bodyPr>
          <a:lstStyle>
            <a:lvl1pPr>
              <a:defRPr sz="3400" b="1"/>
            </a:lvl1pPr>
          </a:lstStyle>
          <a:p>
            <a:r>
              <a:rPr lang="ru-RU" smtClean="0"/>
              <a:t>Образец заголовка</a:t>
            </a:r>
            <a:endParaRPr lang="ru-RU" dirty="0"/>
          </a:p>
        </p:txBody>
      </p:sp>
      <p:sp>
        <p:nvSpPr>
          <p:cNvPr id="3" name="Объект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0DF5E60-9974-AC48-9591-99C2BB44B7CF}" type="datetimeFigureOut">
              <a:rPr lang="en-US" smtClean="0"/>
              <a:pPr/>
              <a:t>6/26/2020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9647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flipV="1">
            <a:off x="1585" y="0"/>
            <a:ext cx="12188827" cy="377952"/>
            <a:chOff x="-1" y="6480048"/>
            <a:chExt cx="12188827" cy="377952"/>
          </a:xfrm>
        </p:grpSpPr>
        <p:sp>
          <p:nvSpPr>
            <p:cNvPr id="9" name="Прямоугольник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sp>
          <p:nvSpPr>
            <p:cNvPr id="10" name="Прямоугольник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grpSp>
      <p:sp>
        <p:nvSpPr>
          <p:cNvPr id="2" name="Заголовок 1"/>
          <p:cNvSpPr>
            <a:spLocks noGrp="1"/>
          </p:cNvSpPr>
          <p:nvPr>
            <p:ph type="title"/>
          </p:nvPr>
        </p:nvSpPr>
        <p:spPr>
          <a:xfrm>
            <a:off x="7470648" y="2350008"/>
            <a:ext cx="4206240" cy="1993392"/>
          </a:xfrm>
        </p:spPr>
        <p:txBody>
          <a:bodyPr anchor="b">
            <a:normAutofit/>
          </a:bodyPr>
          <a:lstStyle>
            <a:lvl1pPr>
              <a:defRPr sz="3400" b="1"/>
            </a:lvl1pPr>
          </a:lstStyle>
          <a:p>
            <a:r>
              <a:rPr lang="ru-RU" smtClean="0"/>
              <a:t>Образец заголовка</a:t>
            </a:r>
            <a:endParaRPr lang="ru-RU" dirty="0"/>
          </a:p>
        </p:txBody>
      </p:sp>
      <p:sp>
        <p:nvSpPr>
          <p:cNvPr id="3" name="Рисунок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C79C5D-2A6F-F04D-97DA-BEF2467B64E4}" type="datetimeFigureOut">
              <a:rPr lang="en-US" smtClean="0"/>
              <a:pPr/>
              <a:t>6/26/2020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81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9" name="Группа 8"/>
          <p:cNvGrpSpPr/>
          <p:nvPr/>
        </p:nvGrpSpPr>
        <p:grpSpPr>
          <a:xfrm>
            <a:off x="-1" y="6480048"/>
            <a:ext cx="12188827" cy="377952"/>
            <a:chOff x="-1" y="6480048"/>
            <a:chExt cx="12188827" cy="377952"/>
          </a:xfrm>
        </p:grpSpPr>
        <p:sp>
          <p:nvSpPr>
            <p:cNvPr id="7" name="Прямоугольник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sp>
          <p:nvSpPr>
            <p:cNvPr id="8" name="Прямоугольник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a:p>
          </p:txBody>
        </p:sp>
      </p:grpSp>
      <p:sp>
        <p:nvSpPr>
          <p:cNvPr id="2" name="Заголовок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9B482E8-6E0E-1B4F-B1FD-C69DB9E858D9}" type="datetimeFigureOut">
              <a:rPr lang="en-US" smtClean="0"/>
              <a:pPr/>
              <a:t>6/26/2020</a:t>
            </a:fld>
            <a:endParaRPr lang="en-US"/>
          </a:p>
        </p:txBody>
      </p:sp>
      <p:sp>
        <p:nvSpPr>
          <p:cNvPr id="5" name="Нижний колонтитул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Номер слайда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26503124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2151" y="1894113"/>
            <a:ext cx="10815145" cy="1506421"/>
          </a:xfrm>
        </p:spPr>
        <p:txBody>
          <a:bodyPr>
            <a:normAutofit/>
          </a:bodyPr>
          <a:lstStyle/>
          <a:p>
            <a:pPr algn="ctr"/>
            <a:r>
              <a:rPr lang="ru-RU" sz="4400" b="1" dirty="0" smtClean="0">
                <a:solidFill>
                  <a:schemeClr val="tx2">
                    <a:lumMod val="60000"/>
                    <a:lumOff val="40000"/>
                  </a:schemeClr>
                </a:solidFill>
                <a:latin typeface="Times New Roman" panose="02020603050405020304" pitchFamily="18" charset="0"/>
                <a:cs typeface="Times New Roman" panose="02020603050405020304" pitchFamily="18" charset="0"/>
              </a:rPr>
              <a:t>ТОВАРОВЕДЕНИЕ НЕПРОДОВОЛЬСТВЕННЫХ ТОВАРОВ</a:t>
            </a:r>
            <a:endParaRPr lang="ru-RU" sz="44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93835" y="3771816"/>
            <a:ext cx="11898086" cy="1083834"/>
          </a:xfrm>
        </p:spPr>
        <p:txBody>
          <a:bodyPr>
            <a:noAutofit/>
          </a:bodyPr>
          <a:lstStyle/>
          <a:p>
            <a:r>
              <a:rPr lang="ru-RU" sz="3200" b="1" dirty="0">
                <a:solidFill>
                  <a:schemeClr val="tx1"/>
                </a:solidFill>
                <a:latin typeface="Times New Roman" panose="02020603050405020304" pitchFamily="18" charset="0"/>
                <a:cs typeface="Times New Roman" panose="02020603050405020304" pitchFamily="18" charset="0"/>
              </a:rPr>
              <a:t>Модуль 23. Бумажно-беловые товары</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1208872" y="70505"/>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smtClean="0">
                <a:solidFill>
                  <a:schemeClr val="tx2">
                    <a:lumMod val="60000"/>
                    <a:lumOff val="4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err="1" smtClean="0">
                <a:solidFill>
                  <a:schemeClr val="tx2">
                    <a:lumMod val="60000"/>
                    <a:lumOff val="40000"/>
                  </a:schemeClr>
                </a:solidFill>
                <a:latin typeface="Times New Roman" panose="02020603050405020304" pitchFamily="18" charset="0"/>
                <a:cs typeface="Times New Roman" panose="02020603050405020304" pitchFamily="18" charset="0"/>
              </a:rPr>
              <a:t>УО</a:t>
            </a:r>
            <a:r>
              <a:rPr lang="ru-RU" sz="1100" dirty="0" smtClean="0">
                <a:solidFill>
                  <a:schemeClr val="tx2">
                    <a:lumMod val="60000"/>
                    <a:lumOff val="40000"/>
                  </a:schemeClr>
                </a:solidFill>
                <a:latin typeface="Times New Roman" panose="02020603050405020304" pitchFamily="18" charset="0"/>
                <a:cs typeface="Times New Roman" panose="02020603050405020304" pitchFamily="18" charset="0"/>
              </a:rPr>
              <a:t> «Белорусский торгово-экономический университет потребительской кооперации»</a:t>
            </a:r>
            <a:endParaRPr lang="ru-RU" sz="11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3662" y="70505"/>
            <a:ext cx="1178259" cy="1622655"/>
          </a:xfrm>
          <a:prstGeom prst="rect">
            <a:avLst/>
          </a:prstGeom>
        </p:spPr>
      </p:pic>
      <p:sp>
        <p:nvSpPr>
          <p:cNvPr id="8" name="Подзаголовок 2"/>
          <p:cNvSpPr txBox="1">
            <a:spLocks/>
          </p:cNvSpPr>
          <p:nvPr/>
        </p:nvSpPr>
        <p:spPr>
          <a:xfrm>
            <a:off x="975814" y="5817476"/>
            <a:ext cx="10187820" cy="45720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ru-RU" sz="1800" cap="none" dirty="0" smtClean="0">
                <a:solidFill>
                  <a:schemeClr val="tx2">
                    <a:lumMod val="60000"/>
                    <a:lumOff val="40000"/>
                  </a:schemeClr>
                </a:solidFill>
                <a:latin typeface="Times New Roman" panose="02020603050405020304" pitchFamily="18" charset="0"/>
                <a:cs typeface="Times New Roman" panose="02020603050405020304" pitchFamily="18" charset="0"/>
              </a:rPr>
              <a:t>Автор</a:t>
            </a:r>
            <a:r>
              <a:rPr lang="ru-RU" sz="1800" dirty="0" smtClean="0">
                <a:solidFill>
                  <a:schemeClr val="tx2">
                    <a:lumMod val="60000"/>
                    <a:lumOff val="40000"/>
                  </a:schemeClr>
                </a:solidFill>
                <a:latin typeface="Times New Roman" panose="02020603050405020304" pitchFamily="18" charset="0"/>
                <a:cs typeface="Times New Roman" panose="02020603050405020304" pitchFamily="18" charset="0"/>
              </a:rPr>
              <a:t>:</a:t>
            </a:r>
            <a:r>
              <a:rPr lang="ru-RU" sz="1800" b="1" cap="none" dirty="0" smtClean="0">
                <a:solidFill>
                  <a:schemeClr val="tx2">
                    <a:lumMod val="60000"/>
                    <a:lumOff val="40000"/>
                  </a:schemeClr>
                </a:solidFill>
                <a:latin typeface="Times New Roman" panose="02020603050405020304" pitchFamily="18" charset="0"/>
                <a:ea typeface="Times New Roman" panose="02020603050405020304" pitchFamily="18" charset="0"/>
              </a:rPr>
              <a:t> Машкович Татьяна Васильевна </a:t>
            </a:r>
            <a:r>
              <a:rPr lang="ru-RU" sz="1800" cap="none" dirty="0" smtClean="0">
                <a:solidFill>
                  <a:schemeClr val="tx2">
                    <a:lumMod val="60000"/>
                    <a:lumOff val="40000"/>
                  </a:schemeClr>
                </a:solidFill>
                <a:latin typeface="Times New Roman" panose="02020603050405020304" pitchFamily="18" charset="0"/>
                <a:ea typeface="Times New Roman" panose="02020603050405020304" pitchFamily="18" charset="0"/>
              </a:rPr>
              <a:t>– преподаватель</a:t>
            </a:r>
            <a:endParaRPr lang="ru-RU" sz="18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68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283029" y="763866"/>
            <a:ext cx="11808891" cy="5632311"/>
          </a:xfrm>
          <a:prstGeom prst="rect">
            <a:avLst/>
          </a:prstGeom>
        </p:spPr>
        <p:txBody>
          <a:bodyPr wrap="square">
            <a:spAutoFit/>
          </a:bodyPr>
          <a:lstStyle/>
          <a:p>
            <a:pPr algn="just">
              <a:spcAft>
                <a:spcPts val="0"/>
              </a:spcAft>
            </a:pPr>
            <a:r>
              <a:rPr lang="ru-RU" sz="2400" dirty="0">
                <a:latin typeface="Times New Roman" panose="02020603050405020304" pitchFamily="18" charset="0"/>
                <a:ea typeface="Times New Roman" panose="02020603050405020304" pitchFamily="18" charset="0"/>
              </a:rPr>
              <a:t>Эстетические свойства характеризуются внешним видом и отделкой бумаги. Основными показателями эстетических свойств являются: белизна, цвет, оттенок, прочность, сорность и др. Белизна - это свойство бумаги диффузно отражать световой поток в синей области спектра. Показатель белизны выражается в процентах по отношению к эталону белого цвета (пластинка, покрытая сернокислым барием). Для большинства бумаг белизна составляет 70-80 %. Цвет определяют для цветных бумаг путем сравнения с эталонами цветов. 620 </a:t>
            </a:r>
            <a:endParaRPr lang="ru-RU" sz="1600" dirty="0">
              <a:latin typeface="Times New Roman" panose="02020603050405020304" pitchFamily="18" charset="0"/>
              <a:ea typeface="Times New Roman" panose="02020603050405020304" pitchFamily="18" charset="0"/>
            </a:endParaRPr>
          </a:p>
          <a:p>
            <a:r>
              <a:rPr lang="ru-RU" sz="2400" dirty="0">
                <a:latin typeface="Times New Roman" panose="02020603050405020304" pitchFamily="18" charset="0"/>
                <a:ea typeface="Times New Roman" panose="02020603050405020304" pitchFamily="18" charset="0"/>
              </a:rPr>
              <a:t>	Оттенок устанавливают для белой и цветной бумаги, он должен соответствовать оттенку стандартного образца или эталона. Прозрачность — это свойство бумаги пропускать (поглощать) или не пропускать (отражать) световой поток. Если бумага пропускает световые лучи, то она прозрачная. Сорность характеризуется количеством посторонних включений размером от 0,5 до 2 мм на площади 1м2, имеющих иной цвет, чем тон бумаги на обеих сторонах листа. Допустимая сорность писчей бумаги — 125-200; чертежной - 300; рисовальной - 100-200. К эстетическим свойствам бумаги как товара относят также художественное исполнение упаковки, маркировки. </a:t>
            </a:r>
            <a:endParaRPr lang="ru-RU" sz="2400" dirty="0"/>
          </a:p>
        </p:txBody>
      </p:sp>
    </p:spTree>
    <p:extLst>
      <p:ext uri="{BB962C8B-B14F-4D97-AF65-F5344CB8AC3E}">
        <p14:creationId xmlns:p14="http://schemas.microsoft.com/office/powerpoint/2010/main" val="372906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34914" y="547172"/>
            <a:ext cx="9858239" cy="1412067"/>
          </a:xfrm>
        </p:spPr>
        <p:txBody>
          <a:bodyPr>
            <a:normAutofit/>
          </a:bodyPr>
          <a:lstStyle/>
          <a:p>
            <a:pPr lvl="0"/>
            <a:r>
              <a:rPr lang="ru-RU" sz="3600" dirty="0">
                <a:latin typeface="Times New Roman" panose="02020603050405020304" pitchFamily="18" charset="0"/>
                <a:cs typeface="Times New Roman" panose="02020603050405020304" pitchFamily="18" charset="0"/>
              </a:rPr>
              <a:t>23.4 Классификация и характеристика ассортимента бумаги и картона</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898" y="2258184"/>
            <a:ext cx="2614862" cy="2826878"/>
          </a:xfrm>
          <a:prstGeom prst="rect">
            <a:avLst/>
          </a:prstGeom>
          <a:ln>
            <a:solidFill>
              <a:schemeClr val="accent1"/>
            </a:solidFill>
          </a:ln>
        </p:spPr>
      </p:pic>
      <p:sp>
        <p:nvSpPr>
          <p:cNvPr id="6"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smtClean="0">
                <a:solidFill>
                  <a:schemeClr val="tx2">
                    <a:lumMod val="60000"/>
                    <a:lumOff val="4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smtClean="0">
                <a:solidFill>
                  <a:schemeClr val="tx2">
                    <a:lumMod val="60000"/>
                    <a:lumOff val="4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endParaRPr lang="ru-RU" sz="110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34814" y="5384007"/>
            <a:ext cx="10683534" cy="954107"/>
          </a:xfrm>
          <a:prstGeom prst="rect">
            <a:avLst/>
          </a:prstGeom>
          <a:noFill/>
        </p:spPr>
        <p:txBody>
          <a:bodyPr wrap="square" rtlCol="0">
            <a:spAutoFit/>
          </a:bodyPr>
          <a:lstStyle/>
          <a:p>
            <a:r>
              <a:rPr lang="ru-RU" sz="2800" dirty="0" err="1">
                <a:latin typeface="Times New Roman" pitchFamily="18" charset="0"/>
                <a:cs typeface="Times New Roman" pitchFamily="18" charset="0"/>
              </a:rPr>
              <a:t>Сыцко</a:t>
            </a:r>
            <a:r>
              <a:rPr lang="ru-RU" sz="2800" dirty="0">
                <a:latin typeface="Times New Roman" pitchFamily="18" charset="0"/>
                <a:cs typeface="Times New Roman" pitchFamily="18" charset="0"/>
              </a:rPr>
              <a:t>, В.Е. Товароведение непродовольственных товаров: / В.Е. </a:t>
            </a:r>
            <a:r>
              <a:rPr lang="ru-RU" sz="2800" dirty="0" err="1">
                <a:latin typeface="Times New Roman" pitchFamily="18" charset="0"/>
                <a:cs typeface="Times New Roman" pitchFamily="18" charset="0"/>
              </a:rPr>
              <a:t>Сыцко</a:t>
            </a:r>
            <a:r>
              <a:rPr lang="ru-RU" sz="2800" dirty="0">
                <a:latin typeface="Times New Roman" pitchFamily="18" charset="0"/>
                <a:cs typeface="Times New Roman" pitchFamily="18" charset="0"/>
              </a:rPr>
              <a:t>, М.И. Дрозд. – Минск: </a:t>
            </a:r>
            <a:r>
              <a:rPr lang="ru-RU" sz="2800" dirty="0" err="1">
                <a:latin typeface="Times New Roman" pitchFamily="18" charset="0"/>
                <a:cs typeface="Times New Roman" pitchFamily="18" charset="0"/>
              </a:rPr>
              <a:t>Выш.школа</a:t>
            </a:r>
            <a:r>
              <a:rPr lang="ru-RU" sz="2800" dirty="0">
                <a:latin typeface="Times New Roman" pitchFamily="18" charset="0"/>
                <a:cs typeface="Times New Roman" pitchFamily="18" charset="0"/>
              </a:rPr>
              <a:t>, 2005. – стр</a:t>
            </a:r>
            <a:r>
              <a:rPr lang="ru-RU" sz="2800" dirty="0" smtClean="0">
                <a:latin typeface="Times New Roman" pitchFamily="18" charset="0"/>
                <a:cs typeface="Times New Roman" pitchFamily="18" charset="0"/>
              </a:rPr>
              <a:t>. 622-624</a:t>
            </a:r>
            <a:endParaRPr lang="ru-RU" sz="2600" dirty="0">
              <a:latin typeface="Times New Roman" pitchFamily="18" charset="0"/>
              <a:cs typeface="Times New Roman" pitchFamily="18" charset="0"/>
            </a:endParaRPr>
          </a:p>
        </p:txBody>
      </p:sp>
      <p:pic>
        <p:nvPicPr>
          <p:cNvPr id="5122" name="Picture 2" descr="C:\Users\User\Desktop\ЭУМК ТОТ\images (9).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23" y="5133481"/>
            <a:ext cx="816484" cy="11430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6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261257" y="884482"/>
            <a:ext cx="11625943" cy="1477328"/>
          </a:xfrm>
          <a:prstGeom prst="rect">
            <a:avLst/>
          </a:prstGeom>
        </p:spPr>
        <p:txBody>
          <a:bodyPr wrap="square">
            <a:spAutoFit/>
          </a:bodyPr>
          <a:lstStyle/>
          <a:p>
            <a:pPr indent="450215" algn="just">
              <a:spcAft>
                <a:spcPts val="0"/>
              </a:spcAft>
            </a:pPr>
            <a:r>
              <a:rPr lang="ru-RU" b="1" spc="20" dirty="0">
                <a:latin typeface="Times New Roman" panose="02020603050405020304" pitchFamily="18" charset="0"/>
                <a:ea typeface="Times New Roman" panose="02020603050405020304" pitchFamily="18" charset="0"/>
              </a:rPr>
              <a:t>Бумага</a:t>
            </a:r>
            <a:r>
              <a:rPr lang="ru-RU" spc="20" dirty="0">
                <a:latin typeface="Times New Roman" panose="02020603050405020304" pitchFamily="18" charset="0"/>
                <a:ea typeface="Times New Roman" panose="02020603050405020304" pitchFamily="18" charset="0"/>
              </a:rPr>
              <a:t> – это тонкий листовой материал, состоящий в основном из специально обработанных растительных волокон, прочно связанных между собой силами поверхностного сцепления, массой до 250 г/м</a:t>
            </a:r>
            <a:r>
              <a:rPr lang="ru-RU" spc="20" baseline="30000" dirty="0">
                <a:latin typeface="Times New Roman" panose="02020603050405020304" pitchFamily="18" charset="0"/>
                <a:ea typeface="Times New Roman" panose="02020603050405020304" pitchFamily="18" charset="0"/>
              </a:rPr>
              <a:t>2</a:t>
            </a:r>
            <a:r>
              <a:rPr lang="ru-RU" spc="20" dirty="0">
                <a:latin typeface="Times New Roman" panose="02020603050405020304" pitchFamily="18" charset="0"/>
                <a:ea typeface="Times New Roman" panose="02020603050405020304" pitchFamily="18" charset="0"/>
              </a:rPr>
              <a:t>.</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b="1" i="1" dirty="0">
                <a:latin typeface="Times New Roman" panose="02020603050405020304" pitchFamily="18" charset="0"/>
                <a:ea typeface="Times New Roman" panose="02020603050405020304" pitchFamily="18" charset="0"/>
              </a:rPr>
              <a:t>По размеру</a:t>
            </a:r>
            <a:r>
              <a:rPr lang="ru-RU" dirty="0">
                <a:latin typeface="Times New Roman" panose="02020603050405020304" pitchFamily="18" charset="0"/>
                <a:ea typeface="Times New Roman" panose="02020603050405020304" pitchFamily="18" charset="0"/>
              </a:rPr>
              <a:t> листа бумагу делят на форматы трех рядов: А, В, С. Формат обозначается буквой ряда и цифрой, указывающей, сколько раз исходный формат данного ряда разделен пополам. Исходные </a:t>
            </a:r>
            <a:r>
              <a:rPr lang="ru-RU" spc="-20" dirty="0">
                <a:latin typeface="Times New Roman" panose="02020603050405020304" pitchFamily="18" charset="0"/>
                <a:ea typeface="Times New Roman" panose="02020603050405020304" pitchFamily="18" charset="0"/>
              </a:rPr>
              <a:t>форматы: </a:t>
            </a:r>
            <a:r>
              <a:rPr lang="en-US" spc="-20" dirty="0">
                <a:latin typeface="Times New Roman" panose="02020603050405020304" pitchFamily="18" charset="0"/>
                <a:ea typeface="Times New Roman" panose="02020603050405020304" pitchFamily="18" charset="0"/>
              </a:rPr>
              <a:t>A</a:t>
            </a:r>
            <a:r>
              <a:rPr lang="ru-RU" spc="-20" dirty="0">
                <a:latin typeface="Times New Roman" panose="02020603050405020304" pitchFamily="18" charset="0"/>
                <a:ea typeface="Times New Roman" panose="02020603050405020304" pitchFamily="18" charset="0"/>
              </a:rPr>
              <a:t>0 – 841×1189 мм; В0 – 1000×1414 мм; С0 – 917×1297 мм.</a:t>
            </a:r>
            <a:endParaRPr lang="ru-RU" sz="1200" dirty="0">
              <a:effectLst/>
              <a:latin typeface="Times New Roman" panose="02020603050405020304" pitchFamily="18" charset="0"/>
              <a:ea typeface="Times New Roman" panose="02020603050405020304" pitchFamily="18" charset="0"/>
            </a:endParaRPr>
          </a:p>
        </p:txBody>
      </p:sp>
      <p:pic>
        <p:nvPicPr>
          <p:cNvPr id="5122" name="Picture 2" descr="https://alfavit2000.ru/images/pr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57" y="2649745"/>
            <a:ext cx="5127171" cy="35172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4" name="Picture 4" descr="http://trolleybus42.ru/d/427657/d/01_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2492" y="2649745"/>
            <a:ext cx="6297119" cy="365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21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368006" y="1567266"/>
            <a:ext cx="11723914" cy="1200329"/>
          </a:xfrm>
          <a:prstGeom prst="rect">
            <a:avLst/>
          </a:prstGeom>
        </p:spPr>
        <p:txBody>
          <a:bodyPr wrap="square">
            <a:spAutoFit/>
          </a:bodyPr>
          <a:lstStyle/>
          <a:p>
            <a:pPr indent="450215" algn="just">
              <a:spcAft>
                <a:spcPts val="0"/>
              </a:spcAft>
            </a:pPr>
            <a:r>
              <a:rPr lang="ru-RU" b="1" i="1" dirty="0">
                <a:latin typeface="Times New Roman" panose="02020603050405020304" pitchFamily="18" charset="0"/>
                <a:ea typeface="Times New Roman" panose="02020603050405020304" pitchFamily="18" charset="0"/>
              </a:rPr>
              <a:t>По назначению</a:t>
            </a:r>
            <a:r>
              <a:rPr lang="ru-RU" dirty="0">
                <a:latin typeface="Times New Roman" panose="02020603050405020304" pitchFamily="18" charset="0"/>
                <a:ea typeface="Times New Roman" panose="02020603050405020304" pitchFamily="18" charset="0"/>
              </a:rPr>
              <a:t> бумагу делят на 10 групп: 1-я – бумага для печати; 2-я – бумага для письма, черчения и рисования, машинописи; </a:t>
            </a:r>
            <a:r>
              <a:rPr lang="ru-RU" spc="20" dirty="0">
                <a:latin typeface="Times New Roman" panose="02020603050405020304" pitchFamily="18" charset="0"/>
                <a:ea typeface="Times New Roman" panose="02020603050405020304" pitchFamily="18" charset="0"/>
              </a:rPr>
              <a:t>3-я – бумага декоративная; 4–10-я – бумага промышленно-техни</a:t>
            </a:r>
            <a:r>
              <a:rPr lang="ru-RU" dirty="0">
                <a:latin typeface="Times New Roman" panose="02020603050405020304" pitchFamily="18" charset="0"/>
                <a:ea typeface="Times New Roman" panose="02020603050405020304" pitchFamily="18" charset="0"/>
              </a:rPr>
              <a:t>ческого назначения.</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i="1" dirty="0">
                <a:latin typeface="Times New Roman" panose="02020603050405020304" pitchFamily="18" charset="0"/>
                <a:ea typeface="Times New Roman" panose="02020603050405020304" pitchFamily="18" charset="0"/>
              </a:rPr>
              <a:t>Бумага для печати</a:t>
            </a:r>
            <a:r>
              <a:rPr lang="ru-RU" dirty="0">
                <a:latin typeface="Times New Roman" panose="02020603050405020304" pitchFamily="18" charset="0"/>
                <a:ea typeface="Times New Roman" panose="02020603050405020304" pitchFamily="18" charset="0"/>
              </a:rPr>
              <a:t> включает газетную, типографскую, литографскую, документную, картографическую и другие виды, предназначенные для печатания книг, газет, журналов, документов и др.</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360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336080" y="619381"/>
            <a:ext cx="11473543" cy="5355312"/>
          </a:xfrm>
          <a:prstGeom prst="rect">
            <a:avLst/>
          </a:prstGeom>
        </p:spPr>
        <p:txBody>
          <a:bodyPr wrap="square">
            <a:spAutoFit/>
          </a:bodyPr>
          <a:lstStyle/>
          <a:p>
            <a:pPr indent="450215" algn="just">
              <a:spcAft>
                <a:spcPts val="0"/>
              </a:spcAft>
            </a:pPr>
            <a:r>
              <a:rPr lang="ru-RU" i="1" spc="-20" dirty="0">
                <a:latin typeface="Times New Roman" panose="02020603050405020304" pitchFamily="18" charset="0"/>
                <a:ea typeface="Times New Roman" panose="02020603050405020304" pitchFamily="18" charset="0"/>
              </a:rPr>
              <a:t>Бумага для письма</a:t>
            </a:r>
            <a:r>
              <a:rPr lang="ru-RU" spc="-20" dirty="0">
                <a:latin typeface="Times New Roman" panose="02020603050405020304" pitchFamily="18" charset="0"/>
                <a:ea typeface="Times New Roman" panose="02020603050405020304" pitchFamily="18" charset="0"/>
              </a:rPr>
              <a:t> бывает нескольких видов: писчая, писчая потребительских форматов, писчая цветная, тетрадная, нотная и почтовая.</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u="sng" dirty="0">
                <a:latin typeface="Times New Roman" panose="02020603050405020304" pitchFamily="18" charset="0"/>
                <a:ea typeface="Times New Roman" panose="02020603050405020304" pitchFamily="18" charset="0"/>
              </a:rPr>
              <a:t>Писчая</a:t>
            </a:r>
            <a:r>
              <a:rPr lang="ru-RU" i="1" u="sng" dirty="0">
                <a:latin typeface="Times New Roman" panose="02020603050405020304" pitchFamily="18" charset="0"/>
                <a:ea typeface="Times New Roman" panose="02020603050405020304" pitchFamily="18" charset="0"/>
              </a:rPr>
              <a:t> </a:t>
            </a:r>
            <a:r>
              <a:rPr lang="ru-RU" u="sng" dirty="0">
                <a:latin typeface="Times New Roman" panose="02020603050405020304" pitchFamily="18" charset="0"/>
                <a:ea typeface="Times New Roman" panose="02020603050405020304" pitchFamily="18" charset="0"/>
              </a:rPr>
              <a:t>бумага</a:t>
            </a:r>
            <a:r>
              <a:rPr lang="ru-RU" dirty="0">
                <a:latin typeface="Times New Roman" panose="02020603050405020304" pitchFamily="18" charset="0"/>
                <a:ea typeface="Times New Roman" panose="02020603050405020304" pitchFamily="18" charset="0"/>
              </a:rPr>
              <a:t> предназначена для изготовления беловых товаров (блокнотов, записных книжек и др.). Она отличается хорошей проклейкой (не менее 1,25 мм), а также высокой степенью гладкости (120–150 с) и белизны (70–80%). В зависимости от композиции писчую бумагу выпускают трех номеров: № 0, 1, 2. Номера отличаются массой, белизной, прочностью на разрыв, сорностью. Наиболее высокие показатели качества имеет писчая бумага № 0.</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u="sng" dirty="0">
                <a:latin typeface="Times New Roman" panose="02020603050405020304" pitchFamily="18" charset="0"/>
                <a:ea typeface="Times New Roman" panose="02020603050405020304" pitchFamily="18" charset="0"/>
              </a:rPr>
              <a:t>Писчая бумага потребительских форматов</a:t>
            </a:r>
            <a:r>
              <a:rPr lang="ru-RU" dirty="0">
                <a:latin typeface="Times New Roman" panose="02020603050405020304" pitchFamily="18" charset="0"/>
                <a:ea typeface="Times New Roman" panose="02020603050405020304" pitchFamily="18" charset="0"/>
              </a:rPr>
              <a:t> представляет собой листы определенного формата, нарезанные из писчей бумаги № 0, 1, 2. По отделке она бывает матовая, лощеная, тисненая, с водяными знаками; по линовке – гладкая и линованная.</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u="sng" dirty="0">
                <a:latin typeface="Times New Roman" panose="02020603050405020304" pitchFamily="18" charset="0"/>
                <a:ea typeface="Times New Roman" panose="02020603050405020304" pitchFamily="18" charset="0"/>
              </a:rPr>
              <a:t>Писчая цветная бумага</a:t>
            </a:r>
            <a:r>
              <a:rPr lang="ru-RU" dirty="0">
                <a:latin typeface="Times New Roman" panose="02020603050405020304" pitchFamily="18" charset="0"/>
                <a:ea typeface="Times New Roman" panose="02020603050405020304" pitchFamily="18" charset="0"/>
              </a:rPr>
              <a:t> имеет поверхность, окрашенную в светлые тона (светло-розовый, светло-желтый, светло-зеленый и др.) и предназначена для изготовления бланков, конвертов, форм учетно-отчетной документации и других беловых изделий. Писчую цветную бумагу выпускают двух номеров: № 1, 2.</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u="sng" dirty="0">
                <a:latin typeface="Times New Roman" panose="02020603050405020304" pitchFamily="18" charset="0"/>
                <a:ea typeface="Times New Roman" panose="02020603050405020304" pitchFamily="18" charset="0"/>
              </a:rPr>
              <a:t>Тетрадная бумага</a:t>
            </a:r>
            <a:r>
              <a:rPr lang="ru-RU" dirty="0">
                <a:latin typeface="Times New Roman" panose="02020603050405020304" pitchFamily="18" charset="0"/>
                <a:ea typeface="Times New Roman" panose="02020603050405020304" pitchFamily="18" charset="0"/>
              </a:rPr>
              <a:t> по сравнению с писчей имеет более высокие показатели качества: повышенную гладкость, белизну, хорошую проклейку (1,5 мм), низкую сорность (до 100 соринок на 1 м</a:t>
            </a:r>
            <a:r>
              <a:rPr lang="ru-RU" baseline="30000" dirty="0">
                <a:latin typeface="Times New Roman" panose="02020603050405020304" pitchFamily="18" charset="0"/>
                <a:ea typeface="Times New Roman" panose="02020603050405020304" pitchFamily="18" charset="0"/>
              </a:rPr>
              <a:t>2</a:t>
            </a:r>
            <a:r>
              <a:rPr lang="ru-RU" dirty="0">
                <a:latin typeface="Times New Roman" panose="02020603050405020304" pitchFamily="18" charset="0"/>
                <a:ea typeface="Times New Roman" panose="02020603050405020304" pitchFamily="18" charset="0"/>
              </a:rPr>
              <a:t>). Выпускается только линованной.</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u="sng" spc="-20" dirty="0">
                <a:latin typeface="Times New Roman" panose="02020603050405020304" pitchFamily="18" charset="0"/>
                <a:ea typeface="Times New Roman" panose="02020603050405020304" pitchFamily="18" charset="0"/>
              </a:rPr>
              <a:t>Нотная бумага</a:t>
            </a:r>
            <a:r>
              <a:rPr lang="ru-RU" spc="-20" dirty="0">
                <a:latin typeface="Times New Roman" panose="02020603050405020304" pitchFamily="18" charset="0"/>
                <a:ea typeface="Times New Roman" panose="02020603050405020304" pitchFamily="18" charset="0"/>
              </a:rPr>
              <a:t> представляет собой плотную бумагу с нанесенными на нее нотными линиями по 5 строк через определенные интервалы.</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dirty="0">
                <a:latin typeface="Times New Roman" panose="02020603050405020304" pitchFamily="18" charset="0"/>
                <a:ea typeface="Times New Roman" panose="02020603050405020304" pitchFamily="18" charset="0"/>
              </a:rPr>
              <a:t>Почтовая бумага изготовляется из писчей (№ 1, 2), тетрадной и писчей цветной бумаги светлых тонов. Различается по отделке, линовке, форматам.</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352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graphicFrame>
        <p:nvGraphicFramePr>
          <p:cNvPr id="2" name="Таблица 1"/>
          <p:cNvGraphicFramePr>
            <a:graphicFrameLocks noGrp="1"/>
          </p:cNvGraphicFramePr>
          <p:nvPr/>
        </p:nvGraphicFramePr>
        <p:xfrm>
          <a:off x="2641600" y="2776855"/>
          <a:ext cx="6908800" cy="2743200"/>
        </p:xfrm>
        <a:graphic>
          <a:graphicData uri="http://schemas.openxmlformats.org/drawingml/2006/table">
            <a:tbl>
              <a:tblPr firstRow="1" firstCol="1" lastRow="1" lastCol="1" bandRow="1" bandCol="1">
                <a:tableStyleId>{5C22544A-7EE6-4342-B048-85BDC9FD1C3A}</a:tableStyleId>
              </a:tblPr>
              <a:tblGrid>
                <a:gridCol w="1062990">
                  <a:extLst>
                    <a:ext uri="{9D8B030D-6E8A-4147-A177-3AD203B41FA5}">
                      <a16:colId xmlns:a16="http://schemas.microsoft.com/office/drawing/2014/main" val="3988039900"/>
                    </a:ext>
                  </a:extLst>
                </a:gridCol>
                <a:gridCol w="1451610">
                  <a:extLst>
                    <a:ext uri="{9D8B030D-6E8A-4147-A177-3AD203B41FA5}">
                      <a16:colId xmlns:a16="http://schemas.microsoft.com/office/drawing/2014/main" val="3633098847"/>
                    </a:ext>
                  </a:extLst>
                </a:gridCol>
                <a:gridCol w="914400">
                  <a:extLst>
                    <a:ext uri="{9D8B030D-6E8A-4147-A177-3AD203B41FA5}">
                      <a16:colId xmlns:a16="http://schemas.microsoft.com/office/drawing/2014/main" val="2702971108"/>
                    </a:ext>
                  </a:extLst>
                </a:gridCol>
                <a:gridCol w="800100">
                  <a:extLst>
                    <a:ext uri="{9D8B030D-6E8A-4147-A177-3AD203B41FA5}">
                      <a16:colId xmlns:a16="http://schemas.microsoft.com/office/drawing/2014/main" val="3887558043"/>
                    </a:ext>
                  </a:extLst>
                </a:gridCol>
                <a:gridCol w="905510">
                  <a:extLst>
                    <a:ext uri="{9D8B030D-6E8A-4147-A177-3AD203B41FA5}">
                      <a16:colId xmlns:a16="http://schemas.microsoft.com/office/drawing/2014/main" val="3642342078"/>
                    </a:ext>
                  </a:extLst>
                </a:gridCol>
                <a:gridCol w="923290">
                  <a:extLst>
                    <a:ext uri="{9D8B030D-6E8A-4147-A177-3AD203B41FA5}">
                      <a16:colId xmlns:a16="http://schemas.microsoft.com/office/drawing/2014/main" val="977437343"/>
                    </a:ext>
                  </a:extLst>
                </a:gridCol>
                <a:gridCol w="850900">
                  <a:extLst>
                    <a:ext uri="{9D8B030D-6E8A-4147-A177-3AD203B41FA5}">
                      <a16:colId xmlns:a16="http://schemas.microsoft.com/office/drawing/2014/main" val="4138750466"/>
                    </a:ext>
                  </a:extLst>
                </a:gridCol>
              </a:tblGrid>
              <a:tr h="0">
                <a:tc>
                  <a:txBody>
                    <a:bodyPr/>
                    <a:lstStyle/>
                    <a:p>
                      <a:pPr algn="ctr">
                        <a:spcAft>
                          <a:spcPts val="0"/>
                        </a:spcAft>
                      </a:pPr>
                      <a:r>
                        <a:rPr lang="ru-RU" sz="1200">
                          <a:effectLst/>
                        </a:rPr>
                        <a:t>№ бумаги</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Состав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Степень проклейки</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Белизна</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Гладкость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Масса 1 м²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Сорность</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7105544"/>
                  </a:ext>
                </a:extLst>
              </a:tr>
              <a:tr h="0">
                <a:tc>
                  <a:txBody>
                    <a:bodyPr/>
                    <a:lstStyle/>
                    <a:p>
                      <a:pPr algn="just">
                        <a:spcAft>
                          <a:spcPts val="0"/>
                        </a:spcAft>
                      </a:pPr>
                      <a:r>
                        <a:rPr lang="ru-RU" sz="1200">
                          <a:effectLst/>
                        </a:rPr>
                        <a:t>№ 0 (высшего качества)</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ru-RU" sz="1200">
                          <a:effectLst/>
                        </a:rPr>
                        <a:t>25% тряпичной полумассы и 75%  беленой древесной целлюлозы</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Не менее 1,25 мм</a:t>
                      </a:r>
                    </a:p>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Не менее 80%</a:t>
                      </a:r>
                    </a:p>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120-150 с</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65 и 80 г</a:t>
                      </a:r>
                    </a:p>
                    <a:p>
                      <a:pPr algn="ctr">
                        <a:spcAft>
                          <a:spcPts val="0"/>
                        </a:spcAft>
                      </a:pPr>
                      <a:r>
                        <a:rPr lang="ru-RU" sz="1200">
                          <a:effectLst/>
                        </a:rPr>
                        <a:t> </a:t>
                      </a:r>
                    </a:p>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125</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83106743"/>
                  </a:ext>
                </a:extLst>
              </a:tr>
              <a:tr h="0">
                <a:tc>
                  <a:txBody>
                    <a:bodyPr/>
                    <a:lstStyle/>
                    <a:p>
                      <a:pPr algn="just">
                        <a:spcAft>
                          <a:spcPts val="0"/>
                        </a:spcAft>
                      </a:pPr>
                      <a:r>
                        <a:rPr lang="ru-RU" sz="1200">
                          <a:effectLst/>
                        </a:rPr>
                        <a:t>№ 1</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ru-RU" sz="1200">
                          <a:effectLst/>
                        </a:rPr>
                        <a:t>100% беленой целлюлозы</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Не менее 1,25 мм</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Не менее 80%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120-150 с</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45, 63, 70 </a:t>
                      </a:r>
                    </a:p>
                    <a:p>
                      <a:pPr algn="ctr">
                        <a:spcAft>
                          <a:spcPts val="0"/>
                        </a:spcAft>
                      </a:pPr>
                      <a:r>
                        <a:rPr lang="ru-RU" sz="1200">
                          <a:effectLst/>
                        </a:rPr>
                        <a:t>и 80 г</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125</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63389980"/>
                  </a:ext>
                </a:extLst>
              </a:tr>
              <a:tr h="0">
                <a:tc>
                  <a:txBody>
                    <a:bodyPr/>
                    <a:lstStyle/>
                    <a:p>
                      <a:pPr algn="just">
                        <a:spcAft>
                          <a:spcPts val="0"/>
                        </a:spcAft>
                      </a:pPr>
                      <a:r>
                        <a:rPr lang="ru-RU" sz="1200">
                          <a:effectLst/>
                        </a:rPr>
                        <a:t>№ 2</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ru-RU" sz="1200">
                          <a:effectLst/>
                        </a:rPr>
                        <a:t>50% беленой древесной целлюлозы и 50% белой древесной массы</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Не менее 1,25 мм</a:t>
                      </a:r>
                    </a:p>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Не менее 70%</a:t>
                      </a:r>
                    </a:p>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120-150 с</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63 г</a:t>
                      </a:r>
                    </a:p>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dirty="0">
                          <a:effectLst/>
                        </a:rPr>
                        <a:t>200</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21504971"/>
                  </a:ext>
                </a:extLst>
              </a:tr>
            </a:tbl>
          </a:graphicData>
        </a:graphic>
      </p:graphicFrame>
      <p:sp>
        <p:nvSpPr>
          <p:cNvPr id="3" name="Rectangle 1"/>
          <p:cNvSpPr>
            <a:spLocks noChangeArrowheads="1"/>
          </p:cNvSpPr>
          <p:nvPr/>
        </p:nvSpPr>
        <p:spPr bwMode="auto">
          <a:xfrm>
            <a:off x="383823" y="888162"/>
            <a:ext cx="1154692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 Писчая белая бумага</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Назначение:</a:t>
            </a: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беловые товары (тетради, блокноты, записные книжки, альбомы для стихов и т.п.), бланки и формы учетно-отчетной документации.</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Показатели качества:</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426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graphicFrame>
        <p:nvGraphicFramePr>
          <p:cNvPr id="2" name="Таблица 1"/>
          <p:cNvGraphicFramePr>
            <a:graphicFrameLocks noGrp="1"/>
          </p:cNvGraphicFramePr>
          <p:nvPr/>
        </p:nvGraphicFramePr>
        <p:xfrm>
          <a:off x="2696210" y="3508375"/>
          <a:ext cx="6799580" cy="914400"/>
        </p:xfrm>
        <a:graphic>
          <a:graphicData uri="http://schemas.openxmlformats.org/drawingml/2006/table">
            <a:tbl>
              <a:tblPr firstRow="1" firstCol="1" lastRow="1" lastCol="1" bandRow="1" bandCol="1">
                <a:tableStyleId>{5C22544A-7EE6-4342-B048-85BDC9FD1C3A}</a:tableStyleId>
              </a:tblPr>
              <a:tblGrid>
                <a:gridCol w="779780">
                  <a:extLst>
                    <a:ext uri="{9D8B030D-6E8A-4147-A177-3AD203B41FA5}">
                      <a16:colId xmlns:a16="http://schemas.microsoft.com/office/drawing/2014/main" val="2631794390"/>
                    </a:ext>
                  </a:extLst>
                </a:gridCol>
                <a:gridCol w="1943100">
                  <a:extLst>
                    <a:ext uri="{9D8B030D-6E8A-4147-A177-3AD203B41FA5}">
                      <a16:colId xmlns:a16="http://schemas.microsoft.com/office/drawing/2014/main" val="2881356758"/>
                    </a:ext>
                  </a:extLst>
                </a:gridCol>
                <a:gridCol w="1600200">
                  <a:extLst>
                    <a:ext uri="{9D8B030D-6E8A-4147-A177-3AD203B41FA5}">
                      <a16:colId xmlns:a16="http://schemas.microsoft.com/office/drawing/2014/main" val="391560624"/>
                    </a:ext>
                  </a:extLst>
                </a:gridCol>
                <a:gridCol w="1028700">
                  <a:extLst>
                    <a:ext uri="{9D8B030D-6E8A-4147-A177-3AD203B41FA5}">
                      <a16:colId xmlns:a16="http://schemas.microsoft.com/office/drawing/2014/main" val="1177330300"/>
                    </a:ext>
                  </a:extLst>
                </a:gridCol>
                <a:gridCol w="1447800">
                  <a:extLst>
                    <a:ext uri="{9D8B030D-6E8A-4147-A177-3AD203B41FA5}">
                      <a16:colId xmlns:a16="http://schemas.microsoft.com/office/drawing/2014/main" val="1840672564"/>
                    </a:ext>
                  </a:extLst>
                </a:gridCol>
              </a:tblGrid>
              <a:tr h="0">
                <a:tc>
                  <a:txBody>
                    <a:bodyPr/>
                    <a:lstStyle/>
                    <a:p>
                      <a:pPr algn="ctr">
                        <a:spcAft>
                          <a:spcPts val="0"/>
                        </a:spcAft>
                      </a:pPr>
                      <a:r>
                        <a:rPr lang="ru-RU" sz="1200">
                          <a:effectLst/>
                        </a:rPr>
                        <a:t>Марка</a:t>
                      </a:r>
                    </a:p>
                    <a:p>
                      <a:pPr algn="ctr">
                        <a:spcAft>
                          <a:spcPts val="0"/>
                        </a:spcAft>
                      </a:pPr>
                      <a:r>
                        <a:rPr lang="ru-RU" sz="1200">
                          <a:effectLst/>
                        </a:rPr>
                        <a:t>бумаги</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Состав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Степень проклейки</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Гладкость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Масса 1 м²</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2748273"/>
                  </a:ext>
                </a:extLst>
              </a:tr>
              <a:tr h="0">
                <a:tc>
                  <a:txBody>
                    <a:bodyPr/>
                    <a:lstStyle/>
                    <a:p>
                      <a:pPr algn="just">
                        <a:spcAft>
                          <a:spcPts val="0"/>
                        </a:spcAft>
                      </a:pPr>
                      <a:r>
                        <a:rPr lang="ru-RU" sz="1200">
                          <a:effectLst/>
                        </a:rPr>
                        <a:t>А</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ru-RU" sz="1200">
                          <a:effectLst/>
                        </a:rPr>
                        <a:t>100% древесной беленой целлюлозы</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Не менее 1,25 мм</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120-150 с</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60, 70 и 130 г</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33669527"/>
                  </a:ext>
                </a:extLst>
              </a:tr>
              <a:tr h="0">
                <a:tc>
                  <a:txBody>
                    <a:bodyPr/>
                    <a:lstStyle/>
                    <a:p>
                      <a:pPr algn="just">
                        <a:spcAft>
                          <a:spcPts val="0"/>
                        </a:spcAft>
                      </a:pPr>
                      <a:r>
                        <a:rPr lang="ru-RU" sz="1200">
                          <a:effectLst/>
                        </a:rPr>
                        <a:t>Б</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ru-RU" sz="1200">
                          <a:effectLst/>
                        </a:rPr>
                        <a:t>не нормируется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Не менее 1,25 мм</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120-150 с</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dirty="0">
                          <a:effectLst/>
                        </a:rPr>
                        <a:t>45, 60, 70 и 130 г</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6503818"/>
                  </a:ext>
                </a:extLst>
              </a:tr>
            </a:tbl>
          </a:graphicData>
        </a:graphic>
      </p:graphicFrame>
      <p:sp>
        <p:nvSpPr>
          <p:cNvPr id="3" name="Rectangle 1"/>
          <p:cNvSpPr>
            <a:spLocks noChangeArrowheads="1"/>
          </p:cNvSpPr>
          <p:nvPr/>
        </p:nvSpPr>
        <p:spPr bwMode="auto">
          <a:xfrm>
            <a:off x="485775" y="763866"/>
            <a:ext cx="9236781"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2. Писчая цветная бумага</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Назначение:</a:t>
            </a: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беловые товары (тетради, блокноты, записные книжки, альбомы для стихов и т.п.), почтовая бумага, бланки и формы учетно-отчетной документации.</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Отделка:</a:t>
            </a: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окрашенная в различные светлые тона: голубой, светло-розовый, светло-желтый, светло-зеленый и др. Может иметь водяные знаки, тиснение.</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Показатели качества:</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82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graphicFrame>
        <p:nvGraphicFramePr>
          <p:cNvPr id="2" name="Таблица 1"/>
          <p:cNvGraphicFramePr>
            <a:graphicFrameLocks noGrp="1"/>
          </p:cNvGraphicFramePr>
          <p:nvPr/>
        </p:nvGraphicFramePr>
        <p:xfrm>
          <a:off x="2633345" y="3508375"/>
          <a:ext cx="6925310" cy="914400"/>
        </p:xfrm>
        <a:graphic>
          <a:graphicData uri="http://schemas.openxmlformats.org/drawingml/2006/table">
            <a:tbl>
              <a:tblPr firstRow="1" firstCol="1" lastRow="1" lastCol="1" bandRow="1" bandCol="1">
                <a:tableStyleId>{5C22544A-7EE6-4342-B048-85BDC9FD1C3A}</a:tableStyleId>
              </a:tblPr>
              <a:tblGrid>
                <a:gridCol w="1528445">
                  <a:extLst>
                    <a:ext uri="{9D8B030D-6E8A-4147-A177-3AD203B41FA5}">
                      <a16:colId xmlns:a16="http://schemas.microsoft.com/office/drawing/2014/main" val="747401643"/>
                    </a:ext>
                  </a:extLst>
                </a:gridCol>
                <a:gridCol w="1485900">
                  <a:extLst>
                    <a:ext uri="{9D8B030D-6E8A-4147-A177-3AD203B41FA5}">
                      <a16:colId xmlns:a16="http://schemas.microsoft.com/office/drawing/2014/main" val="4131793640"/>
                    </a:ext>
                  </a:extLst>
                </a:gridCol>
                <a:gridCol w="1028700">
                  <a:extLst>
                    <a:ext uri="{9D8B030D-6E8A-4147-A177-3AD203B41FA5}">
                      <a16:colId xmlns:a16="http://schemas.microsoft.com/office/drawing/2014/main" val="1679445321"/>
                    </a:ext>
                  </a:extLst>
                </a:gridCol>
                <a:gridCol w="1013460">
                  <a:extLst>
                    <a:ext uri="{9D8B030D-6E8A-4147-A177-3AD203B41FA5}">
                      <a16:colId xmlns:a16="http://schemas.microsoft.com/office/drawing/2014/main" val="3055645243"/>
                    </a:ext>
                  </a:extLst>
                </a:gridCol>
                <a:gridCol w="1007110">
                  <a:extLst>
                    <a:ext uri="{9D8B030D-6E8A-4147-A177-3AD203B41FA5}">
                      <a16:colId xmlns:a16="http://schemas.microsoft.com/office/drawing/2014/main" val="2201121920"/>
                    </a:ext>
                  </a:extLst>
                </a:gridCol>
                <a:gridCol w="861695">
                  <a:extLst>
                    <a:ext uri="{9D8B030D-6E8A-4147-A177-3AD203B41FA5}">
                      <a16:colId xmlns:a16="http://schemas.microsoft.com/office/drawing/2014/main" val="1924954499"/>
                    </a:ext>
                  </a:extLst>
                </a:gridCol>
              </a:tblGrid>
              <a:tr h="0">
                <a:tc>
                  <a:txBody>
                    <a:bodyPr/>
                    <a:lstStyle/>
                    <a:p>
                      <a:pPr algn="ctr">
                        <a:spcAft>
                          <a:spcPts val="0"/>
                        </a:spcAft>
                      </a:pPr>
                      <a:r>
                        <a:rPr lang="ru-RU" sz="1200">
                          <a:effectLst/>
                        </a:rPr>
                        <a:t>Состав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Степень</a:t>
                      </a:r>
                    </a:p>
                    <a:p>
                      <a:pPr algn="ctr">
                        <a:spcAft>
                          <a:spcPts val="0"/>
                        </a:spcAft>
                      </a:pPr>
                      <a:r>
                        <a:rPr lang="ru-RU" sz="1200">
                          <a:effectLst/>
                        </a:rPr>
                        <a:t>проклейки</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Белизна</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Гладкость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Масса 1 м²</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Сорность</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03562911"/>
                  </a:ext>
                </a:extLst>
              </a:tr>
              <a:tr h="0">
                <a:tc>
                  <a:txBody>
                    <a:bodyPr/>
                    <a:lstStyle/>
                    <a:p>
                      <a:pPr algn="just">
                        <a:spcAft>
                          <a:spcPts val="0"/>
                        </a:spcAft>
                      </a:pPr>
                      <a:r>
                        <a:rPr lang="ru-RU" sz="1200">
                          <a:effectLst/>
                        </a:rPr>
                        <a:t>100% беленой сульфидной целлюлозы</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1,5 мм</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80%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150 с</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a:effectLst/>
                        </a:rPr>
                        <a:t>70 г</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200" dirty="0">
                          <a:effectLst/>
                        </a:rPr>
                        <a:t>100</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12419709"/>
                  </a:ext>
                </a:extLst>
              </a:tr>
            </a:tbl>
          </a:graphicData>
        </a:graphic>
      </p:graphicFrame>
      <p:sp>
        <p:nvSpPr>
          <p:cNvPr id="3" name="Rectangle 1"/>
          <p:cNvSpPr>
            <a:spLocks noChangeArrowheads="1"/>
          </p:cNvSpPr>
          <p:nvPr/>
        </p:nvSpPr>
        <p:spPr bwMode="auto">
          <a:xfrm>
            <a:off x="619806" y="955165"/>
            <a:ext cx="872295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3. Тетрадная бумага</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Назначение:</a:t>
            </a: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школьные и общие тетради.</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Отделка:</a:t>
            </a: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линовка в линейку или клетку.</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1"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Показатели качества:</a:t>
            </a:r>
            <a:endParaRPr kumimoji="0" lang="ru-RU" altLang="ru-RU"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653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293914" y="763866"/>
            <a:ext cx="11233412" cy="1754326"/>
          </a:xfrm>
          <a:prstGeom prst="rect">
            <a:avLst/>
          </a:prstGeom>
        </p:spPr>
        <p:txBody>
          <a:bodyPr wrap="square">
            <a:spAutoFit/>
          </a:bodyPr>
          <a:lstStyle/>
          <a:p>
            <a:pPr marL="342900" lvl="0" indent="-342900" algn="ctr">
              <a:spcAft>
                <a:spcPts val="0"/>
              </a:spcAft>
              <a:buFont typeface="+mj-lt"/>
              <a:buAutoNum type="arabicPeriod"/>
              <a:tabLst>
                <a:tab pos="457200" algn="l"/>
              </a:tabLst>
            </a:pPr>
            <a:r>
              <a:rPr lang="ru-RU" b="1" dirty="0">
                <a:latin typeface="Times New Roman" panose="02020603050405020304" pitchFamily="18" charset="0"/>
                <a:ea typeface="Times New Roman" panose="02020603050405020304" pitchFamily="18" charset="0"/>
              </a:rPr>
              <a:t>Писчая бумага потребительских форматов</a:t>
            </a:r>
            <a:endParaRPr lang="ru-RU" sz="1600" dirty="0">
              <a:latin typeface="Times New Roman" panose="02020603050405020304" pitchFamily="18" charset="0"/>
              <a:ea typeface="Times New Roman" panose="02020603050405020304" pitchFamily="18" charset="0"/>
            </a:endParaRPr>
          </a:p>
          <a:p>
            <a:pPr algn="ctr">
              <a:spcAft>
                <a:spcPts val="0"/>
              </a:spcAft>
            </a:pPr>
            <a:r>
              <a:rPr lang="ru-RU" b="1" dirty="0">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Это листы определенного формата, в продажу такая бумага поступает пачками по 100, 200, 250 и 500 одинарных листов и по 250 двойных.</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Вырабатывается из писчей бумаги № 0, 1 и 2 или тетрадной.</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Может иметь водяные знаки, тиснение, бывает матовая и лощеная, линованная и нелинованная.</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43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250372" y="1273191"/>
            <a:ext cx="11691257" cy="3970318"/>
          </a:xfrm>
          <a:prstGeom prst="rect">
            <a:avLst/>
          </a:prstGeom>
        </p:spPr>
        <p:txBody>
          <a:bodyPr wrap="square">
            <a:spAutoFit/>
          </a:bodyPr>
          <a:lstStyle/>
          <a:p>
            <a:pPr indent="450215" algn="just">
              <a:spcAft>
                <a:spcPts val="0"/>
              </a:spcAft>
            </a:pPr>
            <a:r>
              <a:rPr lang="ru-RU" i="1" dirty="0">
                <a:latin typeface="Times New Roman" panose="02020603050405020304" pitchFamily="18" charset="0"/>
                <a:ea typeface="Times New Roman" panose="02020603050405020304" pitchFamily="18" charset="0"/>
              </a:rPr>
              <a:t>Бумага для черчения</a:t>
            </a:r>
            <a:r>
              <a:rPr lang="ru-RU" dirty="0">
                <a:latin typeface="Times New Roman" panose="02020603050405020304" pitchFamily="18" charset="0"/>
                <a:ea typeface="Times New Roman" panose="02020603050405020304" pitchFamily="18" charset="0"/>
              </a:rPr>
              <a:t> предназначена для выполнения различных чертежно-графических и художественных работ тушью, карандашом и акварельными красками. К ней относятся чертежная, чертежная прозрачная бумага, бумажная калька и масштабно-координатная бумага.</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u="sng" dirty="0">
                <a:latin typeface="Times New Roman" panose="02020603050405020304" pitchFamily="18" charset="0"/>
                <a:ea typeface="Times New Roman" panose="02020603050405020304" pitchFamily="18" charset="0"/>
              </a:rPr>
              <a:t>Чертежная</a:t>
            </a:r>
            <a:r>
              <a:rPr lang="ru-RU" i="1" u="sng" dirty="0">
                <a:latin typeface="Times New Roman" panose="02020603050405020304" pitchFamily="18" charset="0"/>
                <a:ea typeface="Times New Roman" panose="02020603050405020304" pitchFamily="18" charset="0"/>
              </a:rPr>
              <a:t> </a:t>
            </a:r>
            <a:r>
              <a:rPr lang="ru-RU" u="sng" dirty="0">
                <a:latin typeface="Times New Roman" panose="02020603050405020304" pitchFamily="18" charset="0"/>
                <a:ea typeface="Times New Roman" panose="02020603050405020304" pitchFamily="18" charset="0"/>
              </a:rPr>
              <a:t>бумага</a:t>
            </a:r>
            <a:r>
              <a:rPr lang="ru-RU" dirty="0">
                <a:latin typeface="Times New Roman" panose="02020603050405020304" pitchFamily="18" charset="0"/>
                <a:ea typeface="Times New Roman" panose="02020603050405020304" pitchFamily="18" charset="0"/>
              </a:rPr>
              <a:t> имеет хорошую проклейку (не менее 2 мм), высокую степень белизны (80%), незначительную деформацию после намокания (0,6–1%), низкую сорность (не более 200), массу 1 м</a:t>
            </a:r>
            <a:r>
              <a:rPr lang="ru-RU" baseline="30000" dirty="0">
                <a:latin typeface="Times New Roman" panose="02020603050405020304" pitchFamily="18" charset="0"/>
                <a:ea typeface="Times New Roman" panose="02020603050405020304" pitchFamily="18" charset="0"/>
              </a:rPr>
              <a:t>2</a:t>
            </a:r>
            <a:r>
              <a:rPr lang="ru-RU" dirty="0">
                <a:latin typeface="Times New Roman" panose="02020603050405020304" pitchFamily="18" charset="0"/>
                <a:ea typeface="Times New Roman" panose="02020603050405020304" pitchFamily="18" charset="0"/>
              </a:rPr>
              <a:t> – 160–200 г. В зависимости от состава и назначения чертежную бумагу вырабатывают трех марок (А, Б, В), различающихся техническими параметрами. Ватман – разновидность белой чертежной бумаги, отличается большим сопротивлением истиранию и шероховатой поверхностью. Изготовляют ватман методом ручного отлива.</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u="sng" dirty="0">
                <a:latin typeface="Times New Roman" panose="02020603050405020304" pitchFamily="18" charset="0"/>
                <a:ea typeface="Times New Roman" panose="02020603050405020304" pitchFamily="18" charset="0"/>
              </a:rPr>
              <a:t>Чертежная прозрачная бумага</a:t>
            </a:r>
            <a:r>
              <a:rPr lang="ru-RU" dirty="0">
                <a:latin typeface="Times New Roman" panose="02020603050405020304" pitchFamily="18" charset="0"/>
                <a:ea typeface="Times New Roman" panose="02020603050405020304" pitchFamily="18" charset="0"/>
              </a:rPr>
              <a:t> предназначена для нанесения чертежей карандашом или тушью и непосредственного копирования с них светокопий на диазотипной бумаге.</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u="sng" dirty="0">
                <a:latin typeface="Times New Roman" panose="02020603050405020304" pitchFamily="18" charset="0"/>
                <a:ea typeface="Times New Roman" panose="02020603050405020304" pitchFamily="18" charset="0"/>
              </a:rPr>
              <a:t>Калька бумажная</a:t>
            </a:r>
            <a:r>
              <a:rPr lang="ru-RU" dirty="0">
                <a:latin typeface="Times New Roman" panose="02020603050405020304" pitchFamily="18" charset="0"/>
                <a:ea typeface="Times New Roman" panose="02020603050405020304" pitchFamily="18" charset="0"/>
              </a:rPr>
              <a:t> отличается от чертежной прозрачной бумаги более гладкой, блестящей поверхностью, большей сорностью, меньшим сопротивлением излому (число двойных перегибов).</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u="sng" dirty="0">
                <a:latin typeface="Times New Roman" panose="02020603050405020304" pitchFamily="18" charset="0"/>
                <a:ea typeface="Times New Roman" panose="02020603050405020304" pitchFamily="18" charset="0"/>
              </a:rPr>
              <a:t>Масштабно координатная (миллиметровая) бумага</a:t>
            </a:r>
            <a:r>
              <a:rPr lang="ru-RU" dirty="0">
                <a:latin typeface="Times New Roman" panose="02020603050405020304" pitchFamily="18" charset="0"/>
                <a:ea typeface="Times New Roman" panose="02020603050405020304" pitchFamily="18" charset="0"/>
              </a:rPr>
              <a:t> имеет графление в виде клеток (1×1, 5×5, 10×10, 50×50 мм). Вырабатывается из писчей бумаги № 1.</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01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41413" y="89639"/>
            <a:ext cx="9905998" cy="779976"/>
          </a:xfrm>
        </p:spPr>
        <p:txBody>
          <a:bodyPr>
            <a:normAutofit/>
          </a:bodyPr>
          <a:lstStyle/>
          <a:p>
            <a:pPr algn="ctr"/>
            <a:r>
              <a:rPr lang="ru-RU" sz="3200" b="1" dirty="0">
                <a:latin typeface="Times New Roman" panose="02020603050405020304" pitchFamily="18" charset="0"/>
                <a:ea typeface="Calibri" panose="020F0502020204030204" pitchFamily="34" charset="0"/>
              </a:rPr>
              <a:t>СОДЕРЖАНИЕ МОДУЛЯ</a:t>
            </a:r>
            <a:endParaRPr lang="ru-RU" sz="3200" dirty="0">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2340639876"/>
              </p:ext>
            </p:extLst>
          </p:nvPr>
        </p:nvGraphicFramePr>
        <p:xfrm>
          <a:off x="532023" y="763865"/>
          <a:ext cx="11277600" cy="546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Tree>
    <p:extLst>
      <p:ext uri="{BB962C8B-B14F-4D97-AF65-F5344CB8AC3E}">
        <p14:creationId xmlns:p14="http://schemas.microsoft.com/office/powerpoint/2010/main" val="76171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304799" y="1305342"/>
            <a:ext cx="11615057" cy="2308324"/>
          </a:xfrm>
          <a:prstGeom prst="rect">
            <a:avLst/>
          </a:prstGeom>
        </p:spPr>
        <p:txBody>
          <a:bodyPr wrap="square">
            <a:spAutoFit/>
          </a:bodyPr>
          <a:lstStyle/>
          <a:p>
            <a:pPr indent="450215" algn="just">
              <a:spcAft>
                <a:spcPts val="0"/>
              </a:spcAft>
            </a:pPr>
            <a:r>
              <a:rPr lang="ru-RU" i="1" dirty="0">
                <a:latin typeface="Times New Roman" panose="02020603050405020304" pitchFamily="18" charset="0"/>
                <a:ea typeface="Times New Roman" panose="02020603050405020304" pitchFamily="18" charset="0"/>
              </a:rPr>
              <a:t>Бумага для рисования</a:t>
            </a:r>
            <a:r>
              <a:rPr lang="ru-RU" dirty="0">
                <a:latin typeface="Times New Roman" panose="02020603050405020304" pitchFamily="18" charset="0"/>
                <a:ea typeface="Times New Roman" panose="02020603050405020304" pitchFamily="18" charset="0"/>
              </a:rPr>
              <a:t> – это прочная </a:t>
            </a:r>
            <a:r>
              <a:rPr lang="ru-RU" dirty="0" err="1">
                <a:latin typeface="Times New Roman" panose="02020603050405020304" pitchFamily="18" charset="0"/>
                <a:ea typeface="Times New Roman" panose="02020603050405020304" pitchFamily="18" charset="0"/>
              </a:rPr>
              <a:t>высококлееная</a:t>
            </a:r>
            <a:r>
              <a:rPr lang="ru-RU" dirty="0">
                <a:latin typeface="Times New Roman" panose="02020603050405020304" pitchFamily="18" charset="0"/>
                <a:ea typeface="Times New Roman" panose="02020603050405020304" pitchFamily="18" charset="0"/>
              </a:rPr>
              <a:t> бумага с гладкой или структурной поверхностью для рисования карандашом, тушью или акварельными красками. В зависимости от назначения выпускают 5 марок бумаги для рисования, отличающихся назначением и техническими показателями качества.</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i="1" dirty="0">
                <a:latin typeface="Times New Roman" panose="02020603050405020304" pitchFamily="18" charset="0"/>
                <a:ea typeface="Times New Roman" panose="02020603050405020304" pitchFamily="18" charset="0"/>
              </a:rPr>
              <a:t>Бумага для машинописи</a:t>
            </a:r>
            <a:r>
              <a:rPr lang="ru-RU" dirty="0">
                <a:latin typeface="Times New Roman" panose="02020603050405020304" pitchFamily="18" charset="0"/>
                <a:ea typeface="Times New Roman" panose="02020603050405020304" pitchFamily="18" charset="0"/>
              </a:rPr>
              <a:t> предназначена для печатания и размножения документов. Она включает машинописную и копировальную бумагу. В настоящее время эти виды бумаги не находят широкого применения.</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i="1" dirty="0">
                <a:latin typeface="Times New Roman" panose="02020603050405020304" pitchFamily="18" charset="0"/>
                <a:ea typeface="Times New Roman" panose="02020603050405020304" pitchFamily="18" charset="0"/>
              </a:rPr>
              <a:t>Бумага декоративная</a:t>
            </a:r>
            <a:r>
              <a:rPr lang="ru-RU" dirty="0">
                <a:latin typeface="Times New Roman" panose="02020603050405020304" pitchFamily="18" charset="0"/>
                <a:ea typeface="Times New Roman" panose="02020603050405020304" pitchFamily="18" charset="0"/>
              </a:rPr>
              <a:t> изготовляется из предварительно окрашенной бумажной массы с последующей отделкой поверхности (под мрамор, бархат, полотно, кожу). Основные виды декоративной бумаги – мелованная, глянцевая, мраморная, настольная, шагреневая.</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278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544285" y="1443841"/>
            <a:ext cx="11364685" cy="2308324"/>
          </a:xfrm>
          <a:prstGeom prst="rect">
            <a:avLst/>
          </a:prstGeom>
        </p:spPr>
        <p:txBody>
          <a:bodyPr wrap="square">
            <a:spAutoFit/>
          </a:bodyPr>
          <a:lstStyle/>
          <a:p>
            <a:pPr indent="450215" algn="just">
              <a:spcAft>
                <a:spcPts val="0"/>
              </a:spcAft>
            </a:pPr>
            <a:r>
              <a:rPr lang="ru-RU" i="1" dirty="0">
                <a:latin typeface="Times New Roman" panose="02020603050405020304" pitchFamily="18" charset="0"/>
                <a:ea typeface="Times New Roman" panose="02020603050405020304" pitchFamily="18" charset="0"/>
              </a:rPr>
              <a:t>Картон</a:t>
            </a:r>
            <a:r>
              <a:rPr lang="ru-RU" dirty="0">
                <a:latin typeface="Times New Roman" panose="02020603050405020304" pitchFamily="18" charset="0"/>
                <a:ea typeface="Times New Roman" panose="02020603050405020304" pitchFamily="18" charset="0"/>
              </a:rPr>
              <a:t> отличается от бумаги большой массой (свыше 250 г/м</a:t>
            </a:r>
            <a:r>
              <a:rPr lang="ru-RU" baseline="30000" dirty="0">
                <a:latin typeface="Times New Roman" panose="02020603050405020304" pitchFamily="18" charset="0"/>
                <a:ea typeface="Times New Roman" panose="02020603050405020304" pitchFamily="18" charset="0"/>
              </a:rPr>
              <a:t>2</a:t>
            </a:r>
            <a:r>
              <a:rPr lang="ru-RU" dirty="0">
                <a:latin typeface="Times New Roman" panose="02020603050405020304" pitchFamily="18" charset="0"/>
                <a:ea typeface="Times New Roman" panose="02020603050405020304" pitchFamily="18" charset="0"/>
              </a:rPr>
              <a:t>). По назначению картон подразделяют на тарный, упаковочный, поли</a:t>
            </a:r>
            <a:r>
              <a:rPr lang="ru-RU" spc="-10" dirty="0">
                <a:latin typeface="Times New Roman" panose="02020603050405020304" pitchFamily="18" charset="0"/>
                <a:ea typeface="Times New Roman" panose="02020603050405020304" pitchFamily="18" charset="0"/>
              </a:rPr>
              <a:t>графический, фильтровальный технический и строительный. Каждый,</a:t>
            </a:r>
            <a:r>
              <a:rPr lang="ru-RU" spc="-20"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 свою очередь, подразделяется на виды. В производстве беловых товаров наиболее распространен картон переплетный и пресс-</a:t>
            </a:r>
            <a:r>
              <a:rPr lang="ru-RU" dirty="0" err="1">
                <a:latin typeface="Times New Roman" panose="02020603050405020304" pitchFamily="18" charset="0"/>
                <a:ea typeface="Times New Roman" panose="02020603050405020304" pitchFamily="18" charset="0"/>
              </a:rPr>
              <a:t>шпан</a:t>
            </a:r>
            <a:r>
              <a:rPr lang="ru-RU" dirty="0">
                <a:latin typeface="Times New Roman" panose="02020603050405020304" pitchFamily="18" charset="0"/>
                <a:ea typeface="Times New Roman" panose="02020603050405020304" pitchFamily="18" charset="0"/>
              </a:rPr>
              <a:t>.</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dirty="0">
                <a:latin typeface="Times New Roman" panose="02020603050405020304" pitchFamily="18" charset="0"/>
                <a:ea typeface="Times New Roman" panose="02020603050405020304" pitchFamily="18" charset="0"/>
              </a:rPr>
              <a:t>Картон переплетный в зависимости от состава и назначения вы</a:t>
            </a:r>
            <a:r>
              <a:rPr lang="ru-RU" spc="-20" dirty="0">
                <a:latin typeface="Times New Roman" panose="02020603050405020304" pitchFamily="18" charset="0"/>
                <a:ea typeface="Times New Roman" panose="02020603050405020304" pitchFamily="18" charset="0"/>
              </a:rPr>
              <a:t>пускают трех марок: А, Б, В. Наиболее высококачественным является картон марки В, содержащий до 90% небеленой древесной целлюлозы.</a:t>
            </a:r>
            <a:endParaRPr lang="ru-RU" sz="1200" dirty="0">
              <a:latin typeface="Times New Roman" panose="02020603050405020304" pitchFamily="18" charset="0"/>
              <a:ea typeface="Times New Roman" panose="02020603050405020304" pitchFamily="18" charset="0"/>
            </a:endParaRPr>
          </a:p>
          <a:p>
            <a:r>
              <a:rPr lang="ru-RU" dirty="0">
                <a:latin typeface="Times New Roman" panose="02020603050405020304" pitchFamily="18" charset="0"/>
                <a:ea typeface="Times New Roman" panose="02020603050405020304" pitchFamily="18" charset="0"/>
              </a:rPr>
              <a:t>Картон пресс-</a:t>
            </a:r>
            <a:r>
              <a:rPr lang="ru-RU" dirty="0" err="1">
                <a:latin typeface="Times New Roman" panose="02020603050405020304" pitchFamily="18" charset="0"/>
                <a:ea typeface="Times New Roman" panose="02020603050405020304" pitchFamily="18" charset="0"/>
              </a:rPr>
              <a:t>шпан</a:t>
            </a:r>
            <a:r>
              <a:rPr lang="ru-RU" dirty="0">
                <a:latin typeface="Times New Roman" panose="02020603050405020304" pitchFamily="18" charset="0"/>
                <a:ea typeface="Times New Roman" panose="02020603050405020304" pitchFamily="18" charset="0"/>
              </a:rPr>
              <a:t> – это </a:t>
            </a:r>
            <a:r>
              <a:rPr lang="ru-RU" dirty="0" err="1">
                <a:latin typeface="Times New Roman" panose="02020603050405020304" pitchFamily="18" charset="0"/>
                <a:ea typeface="Times New Roman" panose="02020603050405020304" pitchFamily="18" charset="0"/>
              </a:rPr>
              <a:t>сильноуплотненный</a:t>
            </a:r>
            <a:r>
              <a:rPr lang="ru-RU" dirty="0">
                <a:latin typeface="Times New Roman" panose="02020603050405020304" pitchFamily="18" charset="0"/>
                <a:ea typeface="Times New Roman" panose="02020603050405020304" pitchFamily="18" charset="0"/>
              </a:rPr>
              <a:t> материал с лощеной поверхностью, толщиной 0,35–1,2 мм. Применяется для изготовления переплетов книг, папок, скоросшивателей, альбомов.</a:t>
            </a:r>
            <a:endParaRPr lang="ru-RU" dirty="0"/>
          </a:p>
        </p:txBody>
      </p:sp>
    </p:spTree>
    <p:extLst>
      <p:ext uri="{BB962C8B-B14F-4D97-AF65-F5344CB8AC3E}">
        <p14:creationId xmlns:p14="http://schemas.microsoft.com/office/powerpoint/2010/main" val="181221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34914" y="547172"/>
            <a:ext cx="9858239" cy="1412067"/>
          </a:xfrm>
        </p:spPr>
        <p:txBody>
          <a:bodyPr>
            <a:normAutofit/>
          </a:bodyPr>
          <a:lstStyle/>
          <a:p>
            <a:pPr lvl="0"/>
            <a:r>
              <a:rPr lang="ru-RU" sz="3600" dirty="0">
                <a:latin typeface="Times New Roman" panose="02020603050405020304" pitchFamily="18" charset="0"/>
                <a:cs typeface="Times New Roman" panose="02020603050405020304" pitchFamily="18" charset="0"/>
              </a:rPr>
              <a:t>23.5 Изделия из бумаги и картона</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898" y="2258184"/>
            <a:ext cx="2614862" cy="2826878"/>
          </a:xfrm>
          <a:prstGeom prst="rect">
            <a:avLst/>
          </a:prstGeom>
          <a:ln>
            <a:solidFill>
              <a:schemeClr val="accent1"/>
            </a:solidFill>
          </a:ln>
        </p:spPr>
      </p:pic>
      <p:sp>
        <p:nvSpPr>
          <p:cNvPr id="6"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smtClean="0">
                <a:solidFill>
                  <a:schemeClr val="tx2">
                    <a:lumMod val="60000"/>
                    <a:lumOff val="4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smtClean="0">
                <a:solidFill>
                  <a:schemeClr val="tx2">
                    <a:lumMod val="60000"/>
                    <a:lumOff val="4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endParaRPr lang="ru-RU" sz="110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34814" y="5384007"/>
            <a:ext cx="10683534" cy="954107"/>
          </a:xfrm>
          <a:prstGeom prst="rect">
            <a:avLst/>
          </a:prstGeom>
          <a:noFill/>
        </p:spPr>
        <p:txBody>
          <a:bodyPr wrap="square" rtlCol="0">
            <a:spAutoFit/>
          </a:bodyPr>
          <a:lstStyle/>
          <a:p>
            <a:r>
              <a:rPr lang="ru-RU" sz="2800" dirty="0" err="1">
                <a:latin typeface="Times New Roman" pitchFamily="18" charset="0"/>
                <a:cs typeface="Times New Roman" pitchFamily="18" charset="0"/>
              </a:rPr>
              <a:t>Сыцко</a:t>
            </a:r>
            <a:r>
              <a:rPr lang="ru-RU" sz="2800" dirty="0">
                <a:latin typeface="Times New Roman" pitchFamily="18" charset="0"/>
                <a:cs typeface="Times New Roman" pitchFamily="18" charset="0"/>
              </a:rPr>
              <a:t>, В.Е. Товароведение непродовольственных товаров: / В.Е. </a:t>
            </a:r>
            <a:r>
              <a:rPr lang="ru-RU" sz="2800" dirty="0" err="1">
                <a:latin typeface="Times New Roman" pitchFamily="18" charset="0"/>
                <a:cs typeface="Times New Roman" pitchFamily="18" charset="0"/>
              </a:rPr>
              <a:t>Сыцко</a:t>
            </a:r>
            <a:r>
              <a:rPr lang="ru-RU" sz="2800" dirty="0">
                <a:latin typeface="Times New Roman" pitchFamily="18" charset="0"/>
                <a:cs typeface="Times New Roman" pitchFamily="18" charset="0"/>
              </a:rPr>
              <a:t>, М.И. Дрозд. – Минск: </a:t>
            </a:r>
            <a:r>
              <a:rPr lang="ru-RU" sz="2800" dirty="0" err="1">
                <a:latin typeface="Times New Roman" pitchFamily="18" charset="0"/>
                <a:cs typeface="Times New Roman" pitchFamily="18" charset="0"/>
              </a:rPr>
              <a:t>Выш.школа</a:t>
            </a:r>
            <a:r>
              <a:rPr lang="ru-RU" sz="2800" dirty="0">
                <a:latin typeface="Times New Roman" pitchFamily="18" charset="0"/>
                <a:cs typeface="Times New Roman" pitchFamily="18" charset="0"/>
              </a:rPr>
              <a:t>, 2005. – стр</a:t>
            </a:r>
            <a:r>
              <a:rPr lang="ru-RU" sz="2800" dirty="0" smtClean="0">
                <a:latin typeface="Times New Roman" pitchFamily="18" charset="0"/>
                <a:cs typeface="Times New Roman" pitchFamily="18" charset="0"/>
              </a:rPr>
              <a:t>. 625</a:t>
            </a:r>
            <a:endParaRPr lang="ru-RU" sz="2600" dirty="0">
              <a:latin typeface="Times New Roman" pitchFamily="18" charset="0"/>
              <a:cs typeface="Times New Roman" pitchFamily="18" charset="0"/>
            </a:endParaRPr>
          </a:p>
        </p:txBody>
      </p:sp>
      <p:pic>
        <p:nvPicPr>
          <p:cNvPr id="5122" name="Picture 2" descr="C:\Users\User\Desktop\ЭУМК ТОТ\images (9).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23" y="5133481"/>
            <a:ext cx="816484" cy="11430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2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500743" y="1305342"/>
            <a:ext cx="11255828" cy="2308324"/>
          </a:xfrm>
          <a:prstGeom prst="rect">
            <a:avLst/>
          </a:prstGeom>
        </p:spPr>
        <p:txBody>
          <a:bodyPr wrap="square">
            <a:spAutoFit/>
          </a:bodyPr>
          <a:lstStyle/>
          <a:p>
            <a:pPr indent="450215" algn="just">
              <a:spcAft>
                <a:spcPts val="0"/>
              </a:spcAft>
            </a:pPr>
            <a:r>
              <a:rPr lang="ru-RU" dirty="0">
                <a:latin typeface="Times New Roman" panose="02020603050405020304" pitchFamily="18" charset="0"/>
                <a:ea typeface="Times New Roman" panose="02020603050405020304" pitchFamily="18" charset="0"/>
              </a:rPr>
              <a:t>Группа изделий из бумаги и картона очень обширна. Она включает </a:t>
            </a:r>
            <a:r>
              <a:rPr lang="ru-RU" i="1" dirty="0">
                <a:latin typeface="Times New Roman" panose="02020603050405020304" pitchFamily="18" charset="0"/>
                <a:ea typeface="Times New Roman" panose="02020603050405020304" pitchFamily="18" charset="0"/>
              </a:rPr>
              <a:t>беловые товары</a:t>
            </a:r>
            <a:r>
              <a:rPr lang="ru-RU" dirty="0">
                <a:latin typeface="Times New Roman" panose="02020603050405020304" pitchFamily="18" charset="0"/>
                <a:ea typeface="Times New Roman" panose="02020603050405020304" pitchFamily="18" charset="0"/>
              </a:rPr>
              <a:t>, вырабатываемые в основном из белой бумаги, обычно без печатного текста и иллюстраций – тетради, альбомы, блокноты, записные книжки, почтовые наборы, конверты; </a:t>
            </a:r>
            <a:r>
              <a:rPr lang="ru-RU" i="1" dirty="0">
                <a:latin typeface="Times New Roman" panose="02020603050405020304" pitchFamily="18" charset="0"/>
                <a:ea typeface="Times New Roman" panose="02020603050405020304" pitchFamily="18" charset="0"/>
              </a:rPr>
              <a:t>печатные издания</a:t>
            </a:r>
            <a:r>
              <a:rPr lang="ru-RU" dirty="0">
                <a:latin typeface="Times New Roman" panose="02020603050405020304" pitchFamily="18" charset="0"/>
                <a:ea typeface="Times New Roman" panose="02020603050405020304" pitchFamily="18" charset="0"/>
              </a:rPr>
              <a:t> – бланки накладных, счетов, приходно-расходных ордеров, календарей и др.; </a:t>
            </a:r>
            <a:r>
              <a:rPr lang="ru-RU" i="1" dirty="0">
                <a:latin typeface="Times New Roman" panose="02020603050405020304" pitchFamily="18" charset="0"/>
                <a:ea typeface="Times New Roman" panose="02020603050405020304" pitchFamily="18" charset="0"/>
              </a:rPr>
              <a:t>изделия из картона</a:t>
            </a:r>
            <a:r>
              <a:rPr lang="ru-RU" dirty="0">
                <a:latin typeface="Times New Roman" panose="02020603050405020304" pitchFamily="18" charset="0"/>
                <a:ea typeface="Times New Roman" panose="02020603050405020304" pitchFamily="18" charset="0"/>
              </a:rPr>
              <a:t> – скоросшиватели, папки и др.; </a:t>
            </a:r>
            <a:r>
              <a:rPr lang="ru-RU" i="1" dirty="0">
                <a:latin typeface="Times New Roman" panose="02020603050405020304" pitchFamily="18" charset="0"/>
                <a:ea typeface="Times New Roman" panose="02020603050405020304" pitchFamily="18" charset="0"/>
              </a:rPr>
              <a:t>хозяйственные изделия</a:t>
            </a:r>
            <a:r>
              <a:rPr lang="ru-RU" dirty="0">
                <a:latin typeface="Times New Roman" panose="02020603050405020304" pitchFamily="18" charset="0"/>
                <a:ea typeface="Times New Roman" panose="02020603050405020304" pitchFamily="18" charset="0"/>
              </a:rPr>
              <a:t> – салфетки, туалетную бумагу, скатерти.</a:t>
            </a:r>
            <a:endParaRPr lang="ru-RU" sz="1200" dirty="0">
              <a:latin typeface="Times New Roman" panose="02020603050405020304" pitchFamily="18" charset="0"/>
              <a:ea typeface="Times New Roman" panose="02020603050405020304" pitchFamily="18" charset="0"/>
            </a:endParaRPr>
          </a:p>
          <a:p>
            <a:pPr indent="450215" algn="just">
              <a:spcAft>
                <a:spcPts val="0"/>
              </a:spcAft>
            </a:pPr>
            <a:r>
              <a:rPr lang="ru-RU" dirty="0">
                <a:latin typeface="Times New Roman" panose="02020603050405020304" pitchFamily="18" charset="0"/>
                <a:ea typeface="Times New Roman" panose="02020603050405020304" pitchFamily="18" charset="0"/>
              </a:rPr>
              <a:t>Беловые товары обычно представляют собой блок из листов бумаги, скрепленный в корешке. Для блоков используют писчую, тетрадную, рисовальную бумагу. Скрепление листов в блоки производится с помощью клея, ниток, проволочных скоб. Листы в блоках могут быть неотрывные, отрывные и сменные.</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859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3" name="Прямоугольник 2"/>
          <p:cNvSpPr/>
          <p:nvPr/>
        </p:nvSpPr>
        <p:spPr>
          <a:xfrm>
            <a:off x="232012" y="440643"/>
            <a:ext cx="1185990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Вопросы для самоконтроля:</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3411940" y="1897353"/>
            <a:ext cx="8397683" cy="3416320"/>
          </a:xfrm>
          <a:prstGeom prst="rect">
            <a:avLst/>
          </a:prstGeom>
          <a:noFill/>
        </p:spPr>
        <p:txBody>
          <a:bodyPr wrap="square" rtlCol="0">
            <a:spAutoFit/>
          </a:bodyPr>
          <a:lstStyle/>
          <a:p>
            <a:pPr marL="457200" indent="-457200">
              <a:buFont typeface="+mj-lt"/>
              <a:buAutoNum type="arabicPeriod"/>
            </a:pPr>
            <a:r>
              <a:rPr lang="ru-RU" sz="2400" dirty="0" smtClean="0">
                <a:latin typeface="Times New Roman" pitchFamily="18" charset="0"/>
                <a:cs typeface="Times New Roman" pitchFamily="18" charset="0"/>
              </a:rPr>
              <a:t>Назовите сырье для производства бумаги</a:t>
            </a:r>
          </a:p>
          <a:p>
            <a:pPr marL="457200" indent="-457200">
              <a:buFont typeface="+mj-lt"/>
              <a:buAutoNum type="arabicPeriod"/>
            </a:pPr>
            <a:r>
              <a:rPr lang="ru-RU" sz="2400" dirty="0" smtClean="0">
                <a:latin typeface="Times New Roman" pitchFamily="18" charset="0"/>
                <a:cs typeface="Times New Roman" pitchFamily="18" charset="0"/>
              </a:rPr>
              <a:t>Перечислите функциональные потребительские свойства бумаги</a:t>
            </a:r>
          </a:p>
          <a:p>
            <a:pPr marL="457200" indent="-457200">
              <a:buFont typeface="+mj-lt"/>
              <a:buAutoNum type="arabicPeriod"/>
            </a:pPr>
            <a:r>
              <a:rPr lang="ru-RU" sz="2400" dirty="0" smtClean="0">
                <a:latin typeface="Times New Roman" pitchFamily="18" charset="0"/>
                <a:cs typeface="Times New Roman" pitchFamily="18" charset="0"/>
              </a:rPr>
              <a:t>Что такое степень проклейки?</a:t>
            </a:r>
          </a:p>
          <a:p>
            <a:pPr marL="457200" indent="-457200">
              <a:buFont typeface="+mj-lt"/>
              <a:buAutoNum type="arabicPeriod"/>
            </a:pPr>
            <a:r>
              <a:rPr lang="ru-RU" sz="2400" dirty="0" smtClean="0">
                <a:latin typeface="Times New Roman" pitchFamily="18" charset="0"/>
                <a:cs typeface="Times New Roman" pitchFamily="18" charset="0"/>
              </a:rPr>
              <a:t>Чем отличается бумага от картона?</a:t>
            </a:r>
          </a:p>
          <a:p>
            <a:pPr marL="457200" indent="-457200">
              <a:buFont typeface="+mj-lt"/>
              <a:buAutoNum type="arabicPeriod"/>
            </a:pPr>
            <a:r>
              <a:rPr lang="ru-RU" sz="2400" dirty="0" smtClean="0">
                <a:latin typeface="Times New Roman" pitchFamily="18" charset="0"/>
                <a:cs typeface="Times New Roman" pitchFamily="18" charset="0"/>
              </a:rPr>
              <a:t>Назовите признаки классификации бумаги</a:t>
            </a:r>
          </a:p>
          <a:p>
            <a:pPr marL="457200" indent="-457200">
              <a:buFont typeface="+mj-lt"/>
              <a:buAutoNum type="arabicPeriod"/>
            </a:pPr>
            <a:r>
              <a:rPr lang="ru-RU" sz="2400" dirty="0" smtClean="0">
                <a:latin typeface="Times New Roman" pitchFamily="18" charset="0"/>
                <a:cs typeface="Times New Roman" pitchFamily="18" charset="0"/>
              </a:rPr>
              <a:t>Перечислите виды бумаги по назначению</a:t>
            </a:r>
          </a:p>
          <a:p>
            <a:pPr marL="457200" indent="-457200">
              <a:buFont typeface="+mj-lt"/>
              <a:buAutoNum type="arabicPeriod"/>
            </a:pPr>
            <a:r>
              <a:rPr lang="ru-RU" sz="2400" dirty="0" smtClean="0">
                <a:latin typeface="Times New Roman" pitchFamily="18" charset="0"/>
                <a:cs typeface="Times New Roman" pitchFamily="18" charset="0"/>
              </a:rPr>
              <a:t>Охарактеризуйте ассортимент бумаги для письма </a:t>
            </a:r>
          </a:p>
          <a:p>
            <a:pPr marL="457200" indent="-457200">
              <a:buFont typeface="+mj-lt"/>
              <a:buAutoNum type="arabicPeriod"/>
            </a:pPr>
            <a:r>
              <a:rPr lang="ru-RU" sz="2400" dirty="0" smtClean="0">
                <a:latin typeface="Times New Roman" pitchFamily="18" charset="0"/>
                <a:cs typeface="Times New Roman" pitchFamily="18" charset="0"/>
              </a:rPr>
              <a:t>Перечислите ассортимент изделий из бумаги и картона</a:t>
            </a:r>
            <a:endParaRPr lang="ru-RU" sz="2400" dirty="0">
              <a:latin typeface="Times New Roman" pitchFamily="18" charset="0"/>
              <a:cs typeface="Times New Roman" pitchFamily="18" charset="0"/>
            </a:endParaRPr>
          </a:p>
        </p:txBody>
      </p:sp>
      <p:pic>
        <p:nvPicPr>
          <p:cNvPr id="18434" name="Picture 2" descr="C:\Users\User\Desktop\ЭУМК ТОТ\images (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12" y="2011231"/>
            <a:ext cx="2982408" cy="31885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0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49" y="1102985"/>
            <a:ext cx="3863415" cy="3863415"/>
          </a:xfrm>
          <a:prstGeom prst="rect">
            <a:avLst/>
          </a:prstGeom>
        </p:spPr>
      </p:pic>
      <p:sp>
        <p:nvSpPr>
          <p:cNvPr id="3" name="TextBox 2"/>
          <p:cNvSpPr txBox="1"/>
          <p:nvPr/>
        </p:nvSpPr>
        <p:spPr>
          <a:xfrm>
            <a:off x="4262736" y="2788896"/>
            <a:ext cx="7929263" cy="1384995"/>
          </a:xfrm>
          <a:prstGeom prst="rect">
            <a:avLst/>
          </a:prstGeom>
          <a:noFill/>
        </p:spPr>
        <p:txBody>
          <a:bodyPr wrap="square" rtlCol="0">
            <a:spAutoFit/>
          </a:bodyPr>
          <a:lstStyle/>
          <a:p>
            <a:r>
              <a:rPr lang="ru-RU" sz="2800" dirty="0" err="1">
                <a:latin typeface="Times New Roman" pitchFamily="18" charset="0"/>
                <a:cs typeface="Times New Roman" pitchFamily="18" charset="0"/>
              </a:rPr>
              <a:t>Сыцко</a:t>
            </a:r>
            <a:r>
              <a:rPr lang="ru-RU" sz="2800" dirty="0">
                <a:latin typeface="Times New Roman" pitchFamily="18" charset="0"/>
                <a:cs typeface="Times New Roman" pitchFamily="18" charset="0"/>
              </a:rPr>
              <a:t>, В.Е. Товароведение непродовольственных товаров: / В.Е. </a:t>
            </a:r>
            <a:r>
              <a:rPr lang="ru-RU" sz="2800" dirty="0" err="1">
                <a:latin typeface="Times New Roman" pitchFamily="18" charset="0"/>
                <a:cs typeface="Times New Roman" pitchFamily="18" charset="0"/>
              </a:rPr>
              <a:t>Сыцко</a:t>
            </a:r>
            <a:r>
              <a:rPr lang="ru-RU" sz="2800" dirty="0">
                <a:latin typeface="Times New Roman" pitchFamily="18" charset="0"/>
                <a:cs typeface="Times New Roman" pitchFamily="18" charset="0"/>
              </a:rPr>
              <a:t>, М.И. Дрозд. – Минск: </a:t>
            </a:r>
            <a:r>
              <a:rPr lang="ru-RU" sz="2800" dirty="0" err="1">
                <a:latin typeface="Times New Roman" pitchFamily="18" charset="0"/>
                <a:cs typeface="Times New Roman" pitchFamily="18" charset="0"/>
              </a:rPr>
              <a:t>Выш.школа</a:t>
            </a:r>
            <a:r>
              <a:rPr lang="ru-RU" sz="2800" dirty="0">
                <a:latin typeface="Times New Roman" pitchFamily="18" charset="0"/>
                <a:cs typeface="Times New Roman" pitchFamily="18" charset="0"/>
              </a:rPr>
              <a:t>, 2005. – стр</a:t>
            </a:r>
            <a:r>
              <a:rPr lang="ru-RU" sz="2800" dirty="0" smtClean="0">
                <a:latin typeface="Times New Roman" pitchFamily="18" charset="0"/>
                <a:cs typeface="Times New Roman" pitchFamily="18" charset="0"/>
              </a:rPr>
              <a:t>. 618-625</a:t>
            </a:r>
            <a:endParaRPr lang="ru-RU" sz="2800" dirty="0">
              <a:latin typeface="Times New Roman" pitchFamily="18" charset="0"/>
              <a:cs typeface="Times New Roman"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Прямоугольник 4"/>
          <p:cNvSpPr/>
          <p:nvPr/>
        </p:nvSpPr>
        <p:spPr>
          <a:xfrm>
            <a:off x="4535692" y="1434948"/>
            <a:ext cx="642376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Литература: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1836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1026" name="Picture 2" descr="C:\Users\User\Desktop\IMG_20180701_19521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l="19491" t="36364" r="41721" b="24778"/>
          <a:stretch/>
        </p:blipFill>
        <p:spPr bwMode="auto">
          <a:xfrm>
            <a:off x="4748380" y="980888"/>
            <a:ext cx="2588565" cy="3457584"/>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a:xfrm>
            <a:off x="1181577" y="441266"/>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smtClean="0">
                <a:solidFill>
                  <a:schemeClr val="tx2">
                    <a:lumMod val="60000"/>
                    <a:lumOff val="4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err="1" smtClean="0">
                <a:solidFill>
                  <a:schemeClr val="tx2">
                    <a:lumMod val="60000"/>
                    <a:lumOff val="40000"/>
                  </a:schemeClr>
                </a:solidFill>
                <a:latin typeface="Times New Roman" panose="02020603050405020304" pitchFamily="18" charset="0"/>
                <a:cs typeface="Times New Roman" panose="02020603050405020304" pitchFamily="18" charset="0"/>
              </a:rPr>
              <a:t>УО</a:t>
            </a:r>
            <a:r>
              <a:rPr lang="ru-RU" sz="1100" dirty="0" smtClean="0">
                <a:solidFill>
                  <a:schemeClr val="tx2">
                    <a:lumMod val="60000"/>
                    <a:lumOff val="40000"/>
                  </a:schemeClr>
                </a:solidFill>
                <a:latin typeface="Times New Roman" panose="02020603050405020304" pitchFamily="18" charset="0"/>
                <a:cs typeface="Times New Roman" panose="02020603050405020304" pitchFamily="18" charset="0"/>
              </a:rPr>
              <a:t> «Белорусский торгово-экономический университет потребительской кооперации»</a:t>
            </a:r>
            <a:endParaRPr lang="ru-RU" sz="11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0677" y="4694830"/>
            <a:ext cx="12051323" cy="1692771"/>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Автор:</a:t>
            </a:r>
            <a:r>
              <a:rPr lang="ru-RU" sz="2400" dirty="0" smtClean="0">
                <a:latin typeface="Times New Roman" pitchFamily="18" charset="0"/>
                <a:cs typeface="Times New Roman" pitchFamily="18" charset="0"/>
              </a:rPr>
              <a:t> </a:t>
            </a:r>
          </a:p>
          <a:p>
            <a:pPr algn="ctr"/>
            <a:r>
              <a:rPr lang="ru-RU" sz="3200" b="1" dirty="0" err="1" smtClean="0">
                <a:solidFill>
                  <a:schemeClr val="accent2">
                    <a:lumMod val="75000"/>
                  </a:schemeClr>
                </a:solidFill>
                <a:latin typeface="Times New Roman" pitchFamily="18" charset="0"/>
                <a:cs typeface="Times New Roman" pitchFamily="18" charset="0"/>
              </a:rPr>
              <a:t>Машкович</a:t>
            </a:r>
            <a:r>
              <a:rPr lang="ru-RU" sz="3200" b="1" dirty="0" smtClean="0">
                <a:solidFill>
                  <a:schemeClr val="accent2">
                    <a:lumMod val="75000"/>
                  </a:schemeClr>
                </a:solidFill>
                <a:latin typeface="Times New Roman" pitchFamily="18" charset="0"/>
                <a:cs typeface="Times New Roman" pitchFamily="18" charset="0"/>
              </a:rPr>
              <a:t> Татьяна Васильевна, </a:t>
            </a:r>
          </a:p>
          <a:p>
            <a:pPr algn="ctr"/>
            <a:r>
              <a:rPr lang="ru-RU" sz="2400" dirty="0" smtClean="0">
                <a:latin typeface="Times New Roman" pitchFamily="18" charset="0"/>
                <a:cs typeface="Times New Roman" pitchFamily="18" charset="0"/>
              </a:rPr>
              <a:t>преподаватель высшей квалификационной категории</a:t>
            </a:r>
          </a:p>
          <a:p>
            <a:pPr algn="ctr"/>
            <a:r>
              <a:rPr lang="en-US" sz="2400" i="1" dirty="0" smtClean="0">
                <a:solidFill>
                  <a:schemeClr val="accent2">
                    <a:lumMod val="75000"/>
                  </a:schemeClr>
                </a:solidFill>
                <a:latin typeface="Times New Roman" pitchFamily="18" charset="0"/>
                <a:cs typeface="Times New Roman" pitchFamily="18" charset="0"/>
              </a:rPr>
              <a:t>E-mail</a:t>
            </a:r>
            <a:r>
              <a:rPr lang="ru-RU" sz="2400" i="1" dirty="0" smtClean="0">
                <a:solidFill>
                  <a:schemeClr val="accent2">
                    <a:lumMod val="75000"/>
                  </a:schemeClr>
                </a:solidFill>
                <a:latin typeface="Times New Roman" pitchFamily="18" charset="0"/>
                <a:cs typeface="Times New Roman" pitchFamily="18" charset="0"/>
              </a:rPr>
              <a:t>:</a:t>
            </a:r>
            <a:r>
              <a:rPr lang="en-US" sz="2400" i="1" dirty="0" smtClean="0">
                <a:solidFill>
                  <a:schemeClr val="accent2">
                    <a:lumMod val="75000"/>
                  </a:schemeClr>
                </a:solidFill>
                <a:latin typeface="Times New Roman" pitchFamily="18" charset="0"/>
                <a:cs typeface="Times New Roman" pitchFamily="18" charset="0"/>
              </a:rPr>
              <a:t> mashkovich1978@mail.ru</a:t>
            </a:r>
            <a:endParaRPr lang="ru-RU" sz="2400" i="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94187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1026" name="Picture 2" descr="C:\Users\User\Desktop\ЭУМК ТОТ\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61" y="2405437"/>
            <a:ext cx="3509845" cy="263148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408408" y="436603"/>
            <a:ext cx="537518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Задачи модуля</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4353962" y="1544545"/>
            <a:ext cx="7346804" cy="4893647"/>
          </a:xfrm>
          <a:prstGeom prst="rect">
            <a:avLst/>
          </a:prstGeom>
          <a:noFill/>
        </p:spPr>
        <p:txBody>
          <a:bodyPr wrap="square" rtlCol="0">
            <a:spAutoFit/>
          </a:bodyPr>
          <a:lstStyle/>
          <a:p>
            <a:pPr algn="just"/>
            <a:r>
              <a:rPr lang="ru-RU" sz="2400" b="1" u="sng" dirty="0" smtClean="0">
                <a:solidFill>
                  <a:srgbClr val="FF0000"/>
                </a:solidFill>
                <a:latin typeface="Times New Roman" pitchFamily="18" charset="0"/>
                <a:cs typeface="Times New Roman" pitchFamily="18" charset="0"/>
              </a:rPr>
              <a:t>В результате изучения данной темы Вы сможете:</a:t>
            </a:r>
          </a:p>
          <a:p>
            <a:pPr algn="just"/>
            <a:endParaRPr lang="ru-RU" sz="2400" b="1" u="sng" dirty="0" smtClean="0">
              <a:solidFill>
                <a:srgbClr val="FF0000"/>
              </a:solidFill>
              <a:latin typeface="Times New Roman" pitchFamily="18" charset="0"/>
              <a:cs typeface="Times New Roman" pitchFamily="18" charset="0"/>
            </a:endParaRPr>
          </a:p>
          <a:p>
            <a:pPr marL="285750" indent="-285750" algn="just">
              <a:buFont typeface="Wingdings" pitchFamily="2" charset="2"/>
              <a:buChar char="ü"/>
            </a:pPr>
            <a:r>
              <a:rPr lang="ru-RU" sz="2400" dirty="0" smtClean="0">
                <a:latin typeface="Times New Roman" pitchFamily="18" charset="0"/>
                <a:cs typeface="Times New Roman" pitchFamily="18" charset="0"/>
              </a:rPr>
              <a:t>Кратко описывать факторы, формирующие потребительские свойства бумажно-беловых товаров</a:t>
            </a:r>
          </a:p>
          <a:p>
            <a:pPr marL="285750" indent="-285750" algn="just">
              <a:buFont typeface="Wingdings" pitchFamily="2" charset="2"/>
              <a:buChar char="ü"/>
            </a:pPr>
            <a:r>
              <a:rPr lang="ru-RU" sz="2400" dirty="0" smtClean="0">
                <a:latin typeface="Times New Roman" pitchFamily="18" charset="0"/>
                <a:cs typeface="Times New Roman" pitchFamily="18" charset="0"/>
              </a:rPr>
              <a:t>Характеризовать потребительские свойства бумаги и картона</a:t>
            </a:r>
          </a:p>
          <a:p>
            <a:pPr marL="285750" indent="-285750" algn="just">
              <a:buFont typeface="Wingdings" pitchFamily="2" charset="2"/>
              <a:buChar char="ü"/>
            </a:pPr>
            <a:r>
              <a:rPr lang="ru-RU" sz="2400" dirty="0" smtClean="0">
                <a:latin typeface="Times New Roman" pitchFamily="18" charset="0"/>
                <a:cs typeface="Times New Roman" pitchFamily="18" charset="0"/>
              </a:rPr>
              <a:t>Давать классификацию ассортимента бумаги и картона</a:t>
            </a:r>
          </a:p>
          <a:p>
            <a:pPr marL="285750" indent="-285750" algn="just">
              <a:buFont typeface="Wingdings" pitchFamily="2" charset="2"/>
              <a:buChar char="ü"/>
            </a:pPr>
            <a:r>
              <a:rPr lang="ru-RU" sz="2400" dirty="0" smtClean="0">
                <a:latin typeface="Times New Roman" pitchFamily="18" charset="0"/>
                <a:cs typeface="Times New Roman" pitchFamily="18" charset="0"/>
              </a:rPr>
              <a:t>Описывать виды бумаги</a:t>
            </a:r>
          </a:p>
          <a:p>
            <a:pPr marL="285750" indent="-285750" algn="just">
              <a:buFont typeface="Wingdings" pitchFamily="2" charset="2"/>
              <a:buChar char="ü"/>
            </a:pPr>
            <a:r>
              <a:rPr lang="ru-RU" sz="2400" dirty="0" smtClean="0">
                <a:latin typeface="Times New Roman" pitchFamily="18" charset="0"/>
                <a:cs typeface="Times New Roman" pitchFamily="18" charset="0"/>
              </a:rPr>
              <a:t>Характеризовать ассортимент изделий из бумаги и картона</a:t>
            </a:r>
            <a:endParaRPr lang="ru-RU" sz="2400" dirty="0" smtClean="0">
              <a:latin typeface="Times New Roman" pitchFamily="18" charset="0"/>
              <a:cs typeface="Times New Roman" pitchFamily="18" charset="0"/>
            </a:endParaRPr>
          </a:p>
          <a:p>
            <a:pPr marL="285750" indent="-285750" algn="just">
              <a:buFont typeface="Wingdings" pitchFamily="2" charset="2"/>
              <a:buChar char="ü"/>
            </a:pP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12655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34914" y="947057"/>
            <a:ext cx="9858239" cy="1012182"/>
          </a:xfrm>
        </p:spPr>
        <p:txBody>
          <a:bodyPr>
            <a:normAutofit fontScale="90000"/>
          </a:bodyPr>
          <a:lstStyle/>
          <a:p>
            <a:pPr marL="631825" lvl="0" indent="-631825"/>
            <a:r>
              <a:rPr lang="ru-RU" sz="3600" dirty="0">
                <a:latin typeface="Times New Roman" panose="02020603050405020304" pitchFamily="18" charset="0"/>
                <a:cs typeface="Times New Roman" panose="02020603050405020304" pitchFamily="18" charset="0"/>
              </a:rPr>
              <a:t>23.1 Общие сведения о бумажно-беловых, школьно-письменных и канцелярских товарах</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898" y="2258184"/>
            <a:ext cx="2614862" cy="2826878"/>
          </a:xfrm>
          <a:prstGeom prst="rect">
            <a:avLst/>
          </a:prstGeom>
          <a:ln>
            <a:solidFill>
              <a:schemeClr val="accent1"/>
            </a:solidFill>
          </a:ln>
        </p:spPr>
      </p:pic>
      <p:sp>
        <p:nvSpPr>
          <p:cNvPr id="6"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smtClean="0">
                <a:solidFill>
                  <a:schemeClr val="tx2">
                    <a:lumMod val="60000"/>
                    <a:lumOff val="4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smtClean="0">
                <a:solidFill>
                  <a:schemeClr val="tx2">
                    <a:lumMod val="60000"/>
                    <a:lumOff val="4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endParaRPr lang="ru-RU" sz="110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32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34914" y="547172"/>
            <a:ext cx="9858239" cy="1412067"/>
          </a:xfrm>
        </p:spPr>
        <p:txBody>
          <a:bodyPr>
            <a:normAutofit/>
          </a:bodyPr>
          <a:lstStyle/>
          <a:p>
            <a:pPr lvl="0"/>
            <a:r>
              <a:rPr lang="ru-RU" sz="3600" dirty="0">
                <a:latin typeface="Times New Roman" panose="02020603050405020304" pitchFamily="18" charset="0"/>
                <a:cs typeface="Times New Roman" panose="02020603050405020304" pitchFamily="18" charset="0"/>
              </a:rPr>
              <a:t>23.2 Факторы, формирующие потребительские свойства бумаги и картона</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898" y="2258184"/>
            <a:ext cx="2614862" cy="2826878"/>
          </a:xfrm>
          <a:prstGeom prst="rect">
            <a:avLst/>
          </a:prstGeom>
          <a:ln>
            <a:solidFill>
              <a:schemeClr val="accent1"/>
            </a:solidFill>
          </a:ln>
        </p:spPr>
      </p:pic>
      <p:sp>
        <p:nvSpPr>
          <p:cNvPr id="6"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smtClean="0">
                <a:solidFill>
                  <a:schemeClr val="tx2">
                    <a:lumMod val="60000"/>
                    <a:lumOff val="4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smtClean="0">
                <a:solidFill>
                  <a:schemeClr val="tx2">
                    <a:lumMod val="60000"/>
                    <a:lumOff val="4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endParaRPr lang="ru-RU" sz="110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34814" y="5384007"/>
            <a:ext cx="10683534" cy="954107"/>
          </a:xfrm>
          <a:prstGeom prst="rect">
            <a:avLst/>
          </a:prstGeom>
          <a:noFill/>
        </p:spPr>
        <p:txBody>
          <a:bodyPr wrap="square" rtlCol="0">
            <a:spAutoFit/>
          </a:bodyPr>
          <a:lstStyle/>
          <a:p>
            <a:r>
              <a:rPr lang="ru-RU" sz="2800" dirty="0" err="1">
                <a:latin typeface="Times New Roman" pitchFamily="18" charset="0"/>
                <a:cs typeface="Times New Roman" pitchFamily="18" charset="0"/>
              </a:rPr>
              <a:t>Сыцко</a:t>
            </a:r>
            <a:r>
              <a:rPr lang="ru-RU" sz="2800" dirty="0">
                <a:latin typeface="Times New Roman" pitchFamily="18" charset="0"/>
                <a:cs typeface="Times New Roman" pitchFamily="18" charset="0"/>
              </a:rPr>
              <a:t>, В.Е. Товароведение непродовольственных товаров: / В.Е. </a:t>
            </a:r>
            <a:r>
              <a:rPr lang="ru-RU" sz="2800" dirty="0" err="1">
                <a:latin typeface="Times New Roman" pitchFamily="18" charset="0"/>
                <a:cs typeface="Times New Roman" pitchFamily="18" charset="0"/>
              </a:rPr>
              <a:t>Сыцко</a:t>
            </a:r>
            <a:r>
              <a:rPr lang="ru-RU" sz="2800" dirty="0">
                <a:latin typeface="Times New Roman" pitchFamily="18" charset="0"/>
                <a:cs typeface="Times New Roman" pitchFamily="18" charset="0"/>
              </a:rPr>
              <a:t>, М.И. Дрозд. – Минск: </a:t>
            </a:r>
            <a:r>
              <a:rPr lang="ru-RU" sz="2800" dirty="0" err="1">
                <a:latin typeface="Times New Roman" pitchFamily="18" charset="0"/>
                <a:cs typeface="Times New Roman" pitchFamily="18" charset="0"/>
              </a:rPr>
              <a:t>Выш.школа</a:t>
            </a:r>
            <a:r>
              <a:rPr lang="ru-RU" sz="2800" dirty="0">
                <a:latin typeface="Times New Roman" pitchFamily="18" charset="0"/>
                <a:cs typeface="Times New Roman" pitchFamily="18" charset="0"/>
              </a:rPr>
              <a:t>, 2005. – </a:t>
            </a:r>
            <a:r>
              <a:rPr lang="ru-RU" sz="2800" dirty="0" smtClean="0">
                <a:latin typeface="Times New Roman" pitchFamily="18" charset="0"/>
                <a:cs typeface="Times New Roman" pitchFamily="18" charset="0"/>
              </a:rPr>
              <a:t>стр.621-622</a:t>
            </a:r>
            <a:endParaRPr lang="ru-RU" sz="2600" dirty="0">
              <a:latin typeface="Times New Roman" pitchFamily="18" charset="0"/>
              <a:cs typeface="Times New Roman" pitchFamily="18" charset="0"/>
            </a:endParaRPr>
          </a:p>
        </p:txBody>
      </p:sp>
      <p:pic>
        <p:nvPicPr>
          <p:cNvPr id="5122" name="Picture 2" descr="C:\Users\User\Desktop\ЭУМК ТОТ\images (9).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23" y="5133481"/>
            <a:ext cx="816484" cy="11430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31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315684" y="970738"/>
            <a:ext cx="11647715" cy="4801314"/>
          </a:xfrm>
          <a:prstGeom prst="rect">
            <a:avLst/>
          </a:prstGeom>
        </p:spPr>
        <p:txBody>
          <a:bodyPr wrap="square">
            <a:spAutoFit/>
          </a:bodyPr>
          <a:lstStyle/>
          <a:p>
            <a:pPr algn="just">
              <a:spcAft>
                <a:spcPts val="0"/>
              </a:spcAft>
            </a:pPr>
            <a:r>
              <a:rPr lang="ru-RU" dirty="0">
                <a:latin typeface="Times New Roman" panose="02020603050405020304" pitchFamily="18" charset="0"/>
                <a:ea typeface="Times New Roman" panose="02020603050405020304" pitchFamily="18" charset="0"/>
              </a:rPr>
              <a:t>Основными факторами, формирующими потребительские свойства бумаги, являются исходное сырье и материалы, процесс производства и отделки. </a:t>
            </a:r>
            <a:endParaRPr lang="ru-RU" sz="12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	Сырьем для производства бумаги служат древесина хвойных (ель, пихта) и лиственных (осина, бук, тополь) пород, </a:t>
            </a:r>
            <a:r>
              <a:rPr lang="ru-RU" dirty="0" err="1">
                <a:latin typeface="Times New Roman" panose="02020603050405020304" pitchFamily="18" charset="0"/>
                <a:ea typeface="Times New Roman" panose="02020603050405020304" pitchFamily="18" charset="0"/>
              </a:rPr>
              <a:t>недревесные</a:t>
            </a:r>
            <a:r>
              <a:rPr lang="ru-RU" dirty="0">
                <a:latin typeface="Times New Roman" panose="02020603050405020304" pitchFamily="18" charset="0"/>
                <a:ea typeface="Times New Roman" panose="02020603050405020304" pitchFamily="18" charset="0"/>
              </a:rPr>
              <a:t> материалы (солома хлебных злаков, стебли дикорастущего тростника и камыша), вторсырье (тряпье, макулатура) и отходы текстильно-швейного производства. Вначале из сырья путем механической (измельчение) или химической обработки получают волокнистые полуфабрикаты, а из них - бумагу и картон. </a:t>
            </a:r>
            <a:endParaRPr lang="ru-RU" sz="1200" dirty="0">
              <a:latin typeface="Times New Roman" panose="02020603050405020304" pitchFamily="18" charset="0"/>
              <a:ea typeface="Times New Roman" panose="02020603050405020304" pitchFamily="18" charset="0"/>
            </a:endParaRPr>
          </a:p>
          <a:p>
            <a:r>
              <a:rPr lang="ru-RU" dirty="0">
                <a:latin typeface="Times New Roman" panose="02020603050405020304" pitchFamily="18" charset="0"/>
                <a:ea typeface="Times New Roman" panose="02020603050405020304" pitchFamily="18" charset="0"/>
              </a:rPr>
              <a:t>	Основными волокнистыми полуфабрикатами являются древесная масса, целлюлоза (древесная, хлопковая, соломенная, тростниковая), полуцеллюлоза, бумажная макулатура, тряпичная полумасса. Процесс производства бумаги состоит из приготовления бумажной массы, отлива бумаги и отделки. Приготовление бумажной массы включает в себя помол (измельчение) и подбор волокнистых полуфабрикатов в определенном соотношении, введение минеральных добавок, проклеивающих и красящих веществ. Отлив бумаги осуществляется на бумагоделательной машине. Заключительным этапом производства является отделка бумаги, т. е. ее облагораживание: придание гладкости, тиснение, </a:t>
            </a:r>
            <a:r>
              <a:rPr lang="ru-RU" dirty="0" err="1">
                <a:latin typeface="Times New Roman" panose="02020603050405020304" pitchFamily="18" charset="0"/>
                <a:ea typeface="Times New Roman" panose="02020603050405020304" pitchFamily="18" charset="0"/>
              </a:rPr>
              <a:t>крепирование</a:t>
            </a:r>
            <a:r>
              <a:rPr lang="ru-RU" dirty="0">
                <a:latin typeface="Times New Roman" panose="02020603050405020304" pitchFamily="18" charset="0"/>
                <a:ea typeface="Times New Roman" panose="02020603050405020304" pitchFamily="18" charset="0"/>
              </a:rPr>
              <a:t>, нанесение покрытий, линовка. Готовую бумагу разрезают на листы стандартных размеров или скатывают в рулоны. Картон вырабатывают из того же сырья, что и бумагу, но подвергнутого более крупному размолу. Для производства картона применяются в основном макулатура, соломенная и древесная масса, реже - целлюлоза и тряпичная полумасса. Картон отличается от бумаги большей толщиной и массой более 250 г/м2. Номер картона определяется делением массы 1 м2 в граммах на 100. </a:t>
            </a:r>
            <a:endParaRPr lang="ru-RU" dirty="0"/>
          </a:p>
        </p:txBody>
      </p:sp>
    </p:spTree>
    <p:extLst>
      <p:ext uri="{BB962C8B-B14F-4D97-AF65-F5344CB8AC3E}">
        <p14:creationId xmlns:p14="http://schemas.microsoft.com/office/powerpoint/2010/main" val="250390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9539" y="655519"/>
            <a:ext cx="10472667" cy="1412067"/>
          </a:xfrm>
        </p:spPr>
        <p:txBody>
          <a:bodyPr>
            <a:normAutofit/>
          </a:bodyPr>
          <a:lstStyle/>
          <a:p>
            <a:pPr lvl="0"/>
            <a:r>
              <a:rPr lang="ru-RU" sz="3600" dirty="0">
                <a:latin typeface="Times New Roman" panose="02020603050405020304" pitchFamily="18" charset="0"/>
                <a:cs typeface="Times New Roman" panose="02020603050405020304" pitchFamily="18" charset="0"/>
              </a:rPr>
              <a:t>23.3 </a:t>
            </a:r>
            <a:r>
              <a:rPr lang="ru-RU" sz="3600" dirty="0" smtClean="0">
                <a:latin typeface="Times New Roman" panose="02020603050405020304" pitchFamily="18" charset="0"/>
                <a:cs typeface="Times New Roman" panose="02020603050405020304" pitchFamily="18" charset="0"/>
              </a:rPr>
              <a:t>Потребительские </a:t>
            </a:r>
            <a:r>
              <a:rPr lang="ru-RU" sz="3600" dirty="0">
                <a:latin typeface="Times New Roman" panose="02020603050405020304" pitchFamily="18" charset="0"/>
                <a:cs typeface="Times New Roman" panose="02020603050405020304" pitchFamily="18" charset="0"/>
              </a:rPr>
              <a:t>свойства бумаги и картона</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898" y="2258184"/>
            <a:ext cx="2614862" cy="2826878"/>
          </a:xfrm>
          <a:prstGeom prst="rect">
            <a:avLst/>
          </a:prstGeom>
          <a:ln>
            <a:solidFill>
              <a:schemeClr val="accent1"/>
            </a:solidFill>
          </a:ln>
        </p:spPr>
      </p:pic>
      <p:sp>
        <p:nvSpPr>
          <p:cNvPr id="6"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smtClean="0">
                <a:solidFill>
                  <a:schemeClr val="tx2">
                    <a:lumMod val="60000"/>
                    <a:lumOff val="4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smtClean="0">
                <a:solidFill>
                  <a:schemeClr val="tx2">
                    <a:lumMod val="60000"/>
                    <a:lumOff val="4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endParaRPr lang="ru-RU" sz="110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34814" y="5384007"/>
            <a:ext cx="10683534" cy="954107"/>
          </a:xfrm>
          <a:prstGeom prst="rect">
            <a:avLst/>
          </a:prstGeom>
          <a:noFill/>
        </p:spPr>
        <p:txBody>
          <a:bodyPr wrap="square" rtlCol="0">
            <a:spAutoFit/>
          </a:bodyPr>
          <a:lstStyle/>
          <a:p>
            <a:r>
              <a:rPr lang="ru-RU" sz="2800" dirty="0" err="1">
                <a:latin typeface="Times New Roman" pitchFamily="18" charset="0"/>
                <a:cs typeface="Times New Roman" pitchFamily="18" charset="0"/>
              </a:rPr>
              <a:t>Сыцко</a:t>
            </a:r>
            <a:r>
              <a:rPr lang="ru-RU" sz="2800" dirty="0">
                <a:latin typeface="Times New Roman" pitchFamily="18" charset="0"/>
                <a:cs typeface="Times New Roman" pitchFamily="18" charset="0"/>
              </a:rPr>
              <a:t>, В.Е. Товароведение непродовольственных товаров: / В.Е. </a:t>
            </a:r>
            <a:r>
              <a:rPr lang="ru-RU" sz="2800" dirty="0" err="1">
                <a:latin typeface="Times New Roman" pitchFamily="18" charset="0"/>
                <a:cs typeface="Times New Roman" pitchFamily="18" charset="0"/>
              </a:rPr>
              <a:t>Сыцко</a:t>
            </a:r>
            <a:r>
              <a:rPr lang="ru-RU" sz="2800" dirty="0">
                <a:latin typeface="Times New Roman" pitchFamily="18" charset="0"/>
                <a:cs typeface="Times New Roman" pitchFamily="18" charset="0"/>
              </a:rPr>
              <a:t>, М.И. Дрозд. – Минск: </a:t>
            </a:r>
            <a:r>
              <a:rPr lang="ru-RU" sz="2800" dirty="0" err="1">
                <a:latin typeface="Times New Roman" pitchFamily="18" charset="0"/>
                <a:cs typeface="Times New Roman" pitchFamily="18" charset="0"/>
              </a:rPr>
              <a:t>Выш.школа</a:t>
            </a:r>
            <a:r>
              <a:rPr lang="ru-RU" sz="2800" dirty="0">
                <a:latin typeface="Times New Roman" pitchFamily="18" charset="0"/>
                <a:cs typeface="Times New Roman" pitchFamily="18" charset="0"/>
              </a:rPr>
              <a:t>, 2005. – стр</a:t>
            </a:r>
            <a:r>
              <a:rPr lang="ru-RU" sz="2800" dirty="0" smtClean="0">
                <a:latin typeface="Times New Roman" pitchFamily="18" charset="0"/>
                <a:cs typeface="Times New Roman" pitchFamily="18" charset="0"/>
              </a:rPr>
              <a:t>. 619-621</a:t>
            </a:r>
            <a:endParaRPr lang="ru-RU" sz="2600" dirty="0">
              <a:latin typeface="Times New Roman" pitchFamily="18" charset="0"/>
              <a:cs typeface="Times New Roman" pitchFamily="18" charset="0"/>
            </a:endParaRPr>
          </a:p>
        </p:txBody>
      </p:sp>
      <p:pic>
        <p:nvPicPr>
          <p:cNvPr id="5122" name="Picture 2" descr="C:\Users\User\Desktop\ЭУМК ТОТ\images (9).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23" y="5133481"/>
            <a:ext cx="816484" cy="11430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15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228600" y="943443"/>
            <a:ext cx="11473542" cy="5016758"/>
          </a:xfrm>
          <a:prstGeom prst="rect">
            <a:avLst/>
          </a:prstGeom>
        </p:spPr>
        <p:txBody>
          <a:bodyPr wrap="square">
            <a:spAutoFit/>
          </a:bodyPr>
          <a:lstStyle/>
          <a:p>
            <a:pPr algn="just">
              <a:spcAft>
                <a:spcPts val="0"/>
              </a:spcAft>
            </a:pPr>
            <a:r>
              <a:rPr lang="ru-RU" sz="1600" dirty="0">
                <a:latin typeface="Times New Roman" panose="02020603050405020304" pitchFamily="18" charset="0"/>
                <a:ea typeface="Times New Roman" panose="02020603050405020304" pitchFamily="18" charset="0"/>
              </a:rPr>
              <a:t>Функциональные свойства обусловливают соответствие бумаги и картона их целевому назначению как предмета потребления. Композиция определяется составом и соотношением в процентах волокнистых и </a:t>
            </a:r>
            <a:r>
              <a:rPr lang="ru-RU" sz="1600" dirty="0" err="1">
                <a:latin typeface="Times New Roman" panose="02020603050405020304" pitchFamily="18" charset="0"/>
                <a:ea typeface="Times New Roman" panose="02020603050405020304" pitchFamily="18" charset="0"/>
              </a:rPr>
              <a:t>неволокнистых</a:t>
            </a:r>
            <a:r>
              <a:rPr lang="ru-RU" sz="1600" dirty="0">
                <a:latin typeface="Times New Roman" panose="02020603050405020304" pitchFamily="18" charset="0"/>
                <a:ea typeface="Times New Roman" panose="02020603050405020304" pitchFamily="18" charset="0"/>
              </a:rPr>
              <a:t> полуфабрикатов, из которых вырабатывается бумага данного вида. Изменяя композицию, получают бумагу с заданными свойствами. Масса 1 м</a:t>
            </a:r>
            <a:r>
              <a:rPr lang="ru-RU" sz="1600" baseline="30000" dirty="0">
                <a:latin typeface="Times New Roman" panose="02020603050405020304" pitchFamily="18" charset="0"/>
                <a:ea typeface="Times New Roman" panose="02020603050405020304" pitchFamily="18" charset="0"/>
              </a:rPr>
              <a:t>2</a:t>
            </a:r>
            <a:r>
              <a:rPr lang="ru-RU" sz="1600" dirty="0">
                <a:latin typeface="Times New Roman" panose="02020603050405020304" pitchFamily="18" charset="0"/>
                <a:ea typeface="Times New Roman" panose="02020603050405020304" pitchFamily="18" charset="0"/>
              </a:rPr>
              <a:t> бумаги зависит от вида и состава волокон, степени размола, вида и количества наполнителей и других компонентов. Толщина измеряется в микрометрах (мкм) или миллиметрах (мм). В зависимости от назначения бумагу изготовляют разной толщины. Линейная плотность определяется путем деления массы 1 м</a:t>
            </a:r>
            <a:r>
              <a:rPr lang="ru-RU" sz="1600" baseline="30000" dirty="0">
                <a:latin typeface="Times New Roman" panose="02020603050405020304" pitchFamily="18" charset="0"/>
                <a:ea typeface="Times New Roman" panose="02020603050405020304" pitchFamily="18" charset="0"/>
              </a:rPr>
              <a:t>2</a:t>
            </a:r>
            <a:r>
              <a:rPr lang="ru-RU" sz="1600" dirty="0">
                <a:latin typeface="Times New Roman" panose="02020603050405020304" pitchFamily="18" charset="0"/>
                <a:ea typeface="Times New Roman" panose="02020603050405020304" pitchFamily="18" charset="0"/>
              </a:rPr>
              <a:t> на толщину бумаги и выражается в г/см</a:t>
            </a:r>
            <a:r>
              <a:rPr lang="ru-RU" sz="1600" baseline="30000" dirty="0">
                <a:latin typeface="Times New Roman" panose="02020603050405020304" pitchFamily="18" charset="0"/>
                <a:ea typeface="Times New Roman" panose="02020603050405020304" pitchFamily="18" charset="0"/>
              </a:rPr>
              <a:t>3</a:t>
            </a:r>
            <a:r>
              <a:rPr lang="ru-RU" sz="1600" dirty="0">
                <a:latin typeface="Times New Roman" panose="02020603050405020304" pitchFamily="18" charset="0"/>
                <a:ea typeface="Times New Roman" panose="02020603050405020304" pitchFamily="18" charset="0"/>
              </a:rPr>
              <a:t>. Водо- и </a:t>
            </a:r>
            <a:r>
              <a:rPr lang="ru-RU" sz="1600" dirty="0" err="1">
                <a:latin typeface="Times New Roman" panose="02020603050405020304" pitchFamily="18" charset="0"/>
                <a:ea typeface="Times New Roman" panose="02020603050405020304" pitchFamily="18" charset="0"/>
              </a:rPr>
              <a:t>влагопроницаемостъ</a:t>
            </a:r>
            <a:r>
              <a:rPr lang="ru-RU" sz="1600" dirty="0">
                <a:latin typeface="Times New Roman" panose="02020603050405020304" pitchFamily="18" charset="0"/>
                <a:ea typeface="Times New Roman" panose="02020603050405020304" pitchFamily="18" charset="0"/>
              </a:rPr>
              <a:t>, воздухопроницаемость, </a:t>
            </a:r>
            <a:r>
              <a:rPr lang="ru-RU" sz="1600" dirty="0" err="1">
                <a:latin typeface="Times New Roman" panose="02020603050405020304" pitchFamily="18" charset="0"/>
                <a:ea typeface="Times New Roman" panose="02020603050405020304" pitchFamily="18" charset="0"/>
              </a:rPr>
              <a:t>жиропроницаемость</a:t>
            </a:r>
            <a:r>
              <a:rPr lang="ru-RU" sz="1600" dirty="0">
                <a:latin typeface="Times New Roman" panose="02020603050405020304" pitchFamily="18" charset="0"/>
                <a:ea typeface="Times New Roman" panose="02020603050405020304" pitchFamily="18" charset="0"/>
              </a:rPr>
              <a:t> характеризуют бумагу специального назначения (например, пергамент, </a:t>
            </a:r>
            <a:r>
              <a:rPr lang="ru-RU" sz="1600" dirty="0" err="1">
                <a:latin typeface="Times New Roman" panose="02020603050405020304" pitchFamily="18" charset="0"/>
                <a:ea typeface="Times New Roman" panose="02020603050405020304" pitchFamily="18" charset="0"/>
              </a:rPr>
              <a:t>подпергамент</a:t>
            </a:r>
            <a:r>
              <a:rPr lang="ru-RU" sz="1600" dirty="0">
                <a:latin typeface="Times New Roman" panose="02020603050405020304" pitchFamily="18" charset="0"/>
                <a:ea typeface="Times New Roman" panose="02020603050405020304" pitchFamily="18" charset="0"/>
              </a:rPr>
              <a:t> и т. п.). Надежность — это комплекс потребительских свойств, обусловливающих сохранение основных параметров бумаги и картона в процессе их использования. Сопротивление разрыву характеризуется разрывной длиной в метрах (м) или разрывной нагрузкой (кгс). По прочности на разрыв бумагу делят на очень прочную свыше 5000 м (калька бумажная), прочную - 3500-5000 м (чертежная), средней прочности - 2000-3500 м (писчая) и слабую - до 2000 м (промокательная). Сопротивление излому определяется путем многократного двойного перегиба полосок бумаги на 180° при некотором ее натяжении до полного перелома (разрыва). Этот показатель важен для чертежной, картографической бумаги, бумаги для документов и т. п. Сопротивление продавливанию - это способность бумаги противостоять силам, действующим перпендикулярно ее поверхности (кгс/см</a:t>
            </a:r>
            <a:r>
              <a:rPr lang="ru-RU" sz="1600" baseline="30000" dirty="0">
                <a:latin typeface="Times New Roman" panose="02020603050405020304" pitchFamily="18" charset="0"/>
                <a:ea typeface="Times New Roman" panose="02020603050405020304" pitchFamily="18" charset="0"/>
              </a:rPr>
              <a:t>2</a:t>
            </a:r>
            <a:r>
              <a:rPr lang="ru-RU" sz="1600" dirty="0">
                <a:latin typeface="Times New Roman" panose="02020603050405020304" pitchFamily="18" charset="0"/>
                <a:ea typeface="Times New Roman" panose="02020603050405020304" pitchFamily="18" charset="0"/>
              </a:rPr>
              <a:t>). </a:t>
            </a:r>
            <a:endParaRPr lang="ru-RU" sz="1100" dirty="0">
              <a:latin typeface="Times New Roman" panose="02020603050405020304" pitchFamily="18" charset="0"/>
              <a:ea typeface="Times New Roman" panose="02020603050405020304" pitchFamily="18" charset="0"/>
            </a:endParaRPr>
          </a:p>
          <a:p>
            <a:pPr algn="just">
              <a:spcAft>
                <a:spcPts val="0"/>
              </a:spcAft>
            </a:pPr>
            <a:r>
              <a:rPr lang="ru-RU" sz="1600" dirty="0">
                <a:latin typeface="Times New Roman" panose="02020603050405020304" pitchFamily="18" charset="0"/>
                <a:ea typeface="Times New Roman" panose="02020603050405020304" pitchFamily="18" charset="0"/>
              </a:rPr>
              <a:t>	Большое значение этот показатель имеет для копировальной бумаги, так как она испытывает значительное давление букв при печатании. Сопротивление деформации - это способность бумаги сохранять свои размеры и форму при увлажнении и последующей сушке. Особое значение это свойство имеет для бумаги, на которую наносят рисунки при многокрасочной печати (например, картографической). Сопротивление надлому рассчитывается по величине угла надлома, при котором разрушается поверхность. Определяется только для картона. </a:t>
            </a:r>
            <a:endParaRPr lang="ru-RU"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57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2" name="Прямоугольник 1"/>
          <p:cNvSpPr/>
          <p:nvPr/>
        </p:nvSpPr>
        <p:spPr>
          <a:xfrm>
            <a:off x="446313" y="751344"/>
            <a:ext cx="11419115" cy="4893647"/>
          </a:xfrm>
          <a:prstGeom prst="rect">
            <a:avLst/>
          </a:prstGeom>
        </p:spPr>
        <p:txBody>
          <a:bodyPr wrap="square">
            <a:spAutoFit/>
          </a:bodyPr>
          <a:lstStyle/>
          <a:p>
            <a:r>
              <a:rPr lang="ru-RU" sz="2400" dirty="0">
                <a:latin typeface="Times New Roman" panose="02020603050405020304" pitchFamily="18" charset="0"/>
                <a:ea typeface="Times New Roman" panose="02020603050405020304" pitchFamily="18" charset="0"/>
              </a:rPr>
              <a:t>Эргономические свойства бумаги и картона характеризуют удобство пользования ими. Наиболее важными показателями являются степень проклейки и гладкость бумаги и картона. Степень проклейки выражается в миллиметрах и оценивается по величине штриха, нанесенного чернилами, тушью, не прошедшего на обратную сторону листа. Для картона степень проклейки устанавливается исходя из процентного содержания в нем проклеивающего вещества. Степень проклейки разных видов бумаги - от 0,5 до 2 мм. По степени проклейки бумагу делят на </a:t>
            </a:r>
            <a:r>
              <a:rPr lang="ru-RU" sz="2400" dirty="0" err="1">
                <a:latin typeface="Times New Roman" panose="02020603050405020304" pitchFamily="18" charset="0"/>
                <a:ea typeface="Times New Roman" panose="02020603050405020304" pitchFamily="18" charset="0"/>
              </a:rPr>
              <a:t>неклееную</a:t>
            </a:r>
            <a:r>
              <a:rPr lang="ru-RU" sz="2400" dirty="0">
                <a:latin typeface="Times New Roman" panose="02020603050405020304" pitchFamily="18" charset="0"/>
                <a:ea typeface="Times New Roman" panose="02020603050405020304" pitchFamily="18" charset="0"/>
              </a:rPr>
              <a:t> (размер штриха до 0,25 мм), слабоклееную (0,25-0,75 мм), клееную (0,75-1,75 мм), </a:t>
            </a:r>
            <a:r>
              <a:rPr lang="ru-RU" sz="2400" dirty="0" err="1">
                <a:latin typeface="Times New Roman" panose="02020603050405020304" pitchFamily="18" charset="0"/>
                <a:ea typeface="Times New Roman" panose="02020603050405020304" pitchFamily="18" charset="0"/>
              </a:rPr>
              <a:t>высококлееную</a:t>
            </a:r>
            <a:r>
              <a:rPr lang="ru-RU" sz="2400" dirty="0">
                <a:latin typeface="Times New Roman" panose="02020603050405020304" pitchFamily="18" charset="0"/>
                <a:ea typeface="Times New Roman" panose="02020603050405020304" pitchFamily="18" charset="0"/>
              </a:rPr>
              <a:t> (выше 1,75 мм). Гладкость характеризует степень обработки поверхности бумаги. Бумага считается гладкой, если перо при письме скользит легко, не собирая волокон. Гладкость выражается числом секунд, необходимых для прохождения 10 см3 воздуха между поверхностью образца бумаги и стеклянной полированной пластинкой при постоянном давлении на бумагу 1 кгс/см2. </a:t>
            </a:r>
            <a:endParaRPr lang="ru-RU" sz="2400" dirty="0"/>
          </a:p>
        </p:txBody>
      </p:sp>
    </p:spTree>
    <p:extLst>
      <p:ext uri="{BB962C8B-B14F-4D97-AF65-F5344CB8AC3E}">
        <p14:creationId xmlns:p14="http://schemas.microsoft.com/office/powerpoint/2010/main" val="22098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6A18B81-3B7D-4611-A001-48C6370A9F31"/>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Каталог"/>
  <p:tag name="ISPRINGCLOUDFOLDERID" val="0"/>
  <p:tag name="ISPRINGCLOUDFOLDERPATH" val="Каталог"/>
  <p:tag name="ISPRING_PLAYERS_CUSTOMIZATION" val="UEsDBBQAAgAIAIeT10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N0ftRvsXeQzGMgAARFEAABcAAAB1bml2ZXJzYWwvdW5pdmVyc2FsLnBuZ+28e1jS5/8/bmUr11ZNa6ulYuWhsjR1ecgDa3MV5qF0ZeaBNjHfpUCiiKhAWVv5LsWkJPPAOqqZkjohQCVXiUTJKpUMkRogKSIJASICX7CttcP7+v5+1+f6Xtfn8/3uDy/gfr5e9/28H/fz8Hjer9tX4c7IbR++/+n7VlZWH4K2h0ZbWVnbWFnNPj3/PXNL4fUXP5s/ZmVGb/vCqrHHfsT8wzp1S8QWK6sm/ILpb+aaf9sc3h6XaWW18I7lbxYLXguxsto5AArd8nVOklwAxqcPYD7GMq+1HWk7sr1j1tq9J1d8hpof0bgfYvvNxuKx7c9tzuzqPt5NgRSt7CzIuBK65733XJx95nOO7oJszBk79bRZ9DT5lwmml69BH3xOVXVjQCVvp8uytHW71egrePohU107g55WtS/K/JvXV0KaFrvFAqce4RuH8lUPjwGmn88z63h7eV0Abtg0MqurbbctJIXqY2473PF43tcLXTrxuGlR9pfmhufTVz/xP2ttUpgMzOw5lgbEFUAOEb/c/NVqZN6Q+g7AeDPRDI5VQvHrOYrRPZZ24jbQqyNKcPj0C4DxG0bxk+FU83gJs10653g/SiCSHMzj2IxfcZ7s3haiXAieekx8BvUc+DL8M+ZEETzB8AhgeBQ4iQ6qPjE5gMRXTAcFV1tZHTmBcHPpjDL0RiUaprmm6W+8CWSgvgWYt1dTF4W5LjBGB98N9SGwcROexnv89wssEzhBFmgGH3w5PaY8P+Ao+hIwtZNhb55AyGAc6GbV3StOk+UkXTl1AyNrUZztaY6yZadtULXbLlsxoszwOsr0uh2wwsrKabzBudYmMhE3WlezkMeZ9Di2bklzm2toIrsEtbY38GNEnrr4O7m8fWq0Hh6vbcJjxm4G6b+CxlKkueDIq86TcqFRfsfXRRtbBtcaxG5AXT+WVpRBqkWCdfdjF/L7lekVKchAQUdctYGl+hRPkoi4P/ZLZEPoIeIJDxul17Fpo2mQaxh8gWovw/PvalCbFUHdyWv4KabBHk3TJ8gKWqUhDe0IplXl3uiTb4V5AgnPsHpVHf+6TH2+uDLGUJ1SYc/UFKXHgKnNmB4kI4rtK8JEj/oL/HcJ86AV+rXSvVKSjKZIYyY0QlmSXdRyTFpccbmcAqzfB3RMy/PYBSQNoIfTKA0kdO9mKyv/rqpz1uUneYRnteyIfikoq/oznoake5C6MOqQ6jjVQ5oGjSdUrCcXftUo9aclRVFYbgMDbkSfgOWk0NREB3cO3e3nAVcqNRHLc7zu3H0FnVCm/9H1Ec2ENfBwhlGckWvS9WtoRsuXgARHtxHP9teP+bDVMpbMPNkE6idrV3aB9LcUmmWibD5ygNy/2+YMlMIvkqLBjnTnbsWIP5ssEfm2Jhoia5y6RTccfdAfHIijQsXZiLwBD1YdK2FceIMjyeDTk6RlhkOYsiI8Y53qEKbnctex9WROin5yBVPaLZGHpOSRztq7yUaDmiOK7GhBji0h/bv4/c7McWICV5Es1t+YWEclyAYOTHc0B1HjvtrRiE/ej92KnJbTQjEmPpKveiAxw/+gBdwwx+pIssXmWqtuiNmI4JGioKbIphK3dq+hpH6pzP9Rt92L3NKqFJHdeLd6zA8Wi3BUO3f0JCeQZAHSjAFMzsnC4VSgfuAOZqMHR33htFTpfxEffrsFHNERs0ysWCZOgxIMzdi2kMhXqxWO3b7lnxfJEPE0Uya68rlU6v3xpyJ6k3Ptqv3xtlkWkJrN9gxxgFduTNXt7S7Cnwk/kqb8lMaVeS0baKQUjZH49aQIcZP/UJKcJOoVfSZLa96nT+FPJIxOJErLSSkUrjylIretbILy7XT1amIaaSJ/tb6YX7a551Z6EMyhBcZwfUoz3FiBj2GiBg604Vfrh/MEWDAN32y4BYW1BGIxiySu0vIUGolFmri10MqqOAMO8FsmKUxz/Ui3+f7dlWByXnR81L8zaRSuJJ0kE1HM7kGPlo2m9awlstx+0Y6sdL2w6aIjschuKqEHUhMPJijG5Xq+oYsfPlKCWg35qdqm95bHoV8AyNMJPeIQvSS/BdMe7yRDBFMJoN1lqfwbHGPeGyC6FdN7KyWo1uIq6KFL/saFeD0PG29BIZ1haOdO5Z743EMadOhxAtBEr0onklCudbQETstDTdAOswsMFnOo0jMpIm0pR90+vLcV3J+oxaTyn10T55bhhXk9PtK+Bv59X35yH9YLC959FlIxeCJAMQiDglm1oj5sK7xMUZVaJpH5Uw4w95njIyunpNQpqpgFihKzYa4OAnoQu8EGVG0lpajEqASS2wNk8KhNVvVZOC+luZzfjRXZvVxPziT/ioiuGgFMJ/ZBNgPmPm3kQhhYx00gALB0Ma1oqrxXPXggYojF3LKTYEzogUL4+/wcV3uj7zd3M5YfSjxnvUt6BtkqR1owMXtkqCdTRQMfQpf1NVHxrROozfgzE7vHB6NECr1Gy8QqWMmSpr18iKlyB/Y9dGW/LzIwYM9Q8GLzWhvMpl9MTE6pyI8S0eUiuMU+WBgEDAlOVxBKRQl+kb1YUYBUkxkgo2p3UMj6leA0tNhXpgdwM9qqBskizPmUOCIH6dHqMaoXBnITeuTiSd1ycchy3iyr216OV5y77V6Gf3oIcYFMq3Zr5SNp1YUgeYVbGy3kY5u4suR+gppelNDI/rJhBf6cQQmhV+dLEecW891GtC863C7ozKGgR1vJcXH53DW9/OfURNf+TXVkWVysPhXtOoRO/VwAM0cvB3ct3FVJqxqLsbueQEbNg8RROE2yhOvzl+34ztsRSK3ig+p2yVoaYTWBXP3rnS5bepMv9h5voiznrmY+2bT2gSLT9bS6pVv9klI01U6GjjaZb2L1JEMqX+GpBOSZZIvVlEpoScRMBi2BgmdO5BUn9Bh1n66d0xKF/YSiBbEzmhtXuDVj+ouk/pE3VcF9hlL1gIeeB+3FfM2T6RU9XrLoxaeBpxIakW+QIlWldhRL7rzxJTeXLdXnYW6+8ehfLrgxzrg9F2nyZIdsS8giDfqxfRyRLAop/1lcmGfOMf6gblpxM1iMkOPA43mXygszIyAU7xeN+o12r9JXlO/nHQ8Gt0AFSeOsXLfPXWVrbQ8lhh2hczNpME/+tfndHQGRMGbPxSs/dvPoDTPIcERemcH8BFQ10hASFAoqEXbm5k2tmRsn4KkD42UIYC9mF+FR7voU/oW9MGrRhSP9xzfh2zMwcoKEn9Ka6Hhq01oHIkoazcQNHNCPX/zVgFoe1haf44goKfDKWv4K3LWAA4ID/Tzso3NnvYpjB1BBzFqECx/CHyN4rQVKB4EB2KodAmyvFiyjqx4YypEibs60oznpL0NF2w7W5CKCPTiE13LC6FKzgj9vwF/4Oks2viOs4KkHF33D9wz6ZOnzixI9+0prfKx3uQN4Fph9XWRtZRUEcku07XU/qqMnNjrn1MS424ye+1mubLNzUoQ89QCmEPfYilEu+Ja20fZRbYOzma7wA3WlP+Tpka4bBWJVb5UoVBVdKeJ6wGOY43nXS38Y8mBe2s0y06ac0kij6D1pKOimBzDQrKftGguXOjLHZZaFjf3gbKFTC89aW+ja0VLLD/+dtpaPeWGzLWTseSJO6YZDWCjn//baz0GWH/b/nwa4falj8p5nUrtxShYrNIyjyKGh3h9Dwruf/ly03O+iZYJzMUYViZmreugHiPgwNNS4bvkK761ZyazTlk4+fv0JbuIT/LU5q1YpwrtOwsbO77J0WhAaemCkq3i5Zez120MhZf8I/psKIEVtE10rYj3bXv3UlyfUDx3TtkmDYxVYLSMqrKeux1N6IbNMtd0v+4HFmvZvQUyxIfqRGhLMbbhmvfTGGn/8W0twriGlkjCUquNkJ6mHrGZF4AGLsd10CjBU/rJtAWydFBuelD9xbxtRvORxkYOPxVT3llRi6WxtGKxiiTVrzE1LfKuW+HVLVRZ52Leu4DlFzzZce6e303bju4zzjsaCMepHe6I8yO2aZy8S6JmnKw6snw9rIQ3i6E3JWy0esKD0Cdc/w7Fqn0UIiV88mAVEn39XXbmYVmkRxtELnrvq2XeuvjNKlt1L/9Ys6bI8WqPT/ICqd2+DzXaoKRu3F9HHllqvrCG8o/OTiB9EvY+rkrPK/5MkPZNQ4CTO+gMANlkzWnj5bZj/RaSb4KnX5Rm3Y4/UVHzOqrsayKodvPYfdFhNg25ZjNj8+9JGAgXWmyM3CAK6vOZu6R658tcZTfr/7fD59n/bTcjCvx0XcKIy8h2Yo/yOFsfsQBXjv/xb/XM0A6l8ic/fDrAVEb7L6W+h+hoWv+RvZ7AsGRbzHyT8wR/XlDwBvWOuI64/Zxwa6fGiD175D5JGzo3/INE0x/6HcVoS/pPED/RnSbobV/LdJ0k5P94jcE95djytTh78jH/p8z8glVrpT37pu/zU7D+infFT+yX+tX//qbWGhJ1ysFPsFg/iQX+WSUm4jqojf/HAGR+PClZ/HWgDTAmQVjJukN6JAJBmw9FF+T9UnSZdqqwveJ7/u3mc7F7/VsvCkw/+rxCwg8CmKR45CaPuo1pwwfefTNj6uzGjq3FGXT2KqRcoXo21cEOefSFue/K2oweE0uftCozichqunJeUJ9+5pG1aycGXnayEv9MFvdQJPTVSs0hWmu980SM2KefFd/WfgPMnHrXW39m2tPnhGs465AoBHcLAUYScW9DlhMx6SQBvInlJ3B4q6YsrGnnHiWVcl3ugDVw5zGc8tnQ85MHEKLabN2F8oDug30dCImn9feiHPSDNu5oVpmgjCyzhG15xe7hq7jl6yHgsNYbQV1OdO/pqE/uKLw/46uiittZEDTejNFf6hZyE3wzRtzPxJXLZ3gFsEDP8bGYwR5YTkO0iG83jaOMADd0U5FDKoC8vTZ8wNARDCNBQxZ0rlHoOrT2skQd1QQqdAw40xk5sDHQbiHrrQN5REVup1XnjtG3xbZkFFYVZ6W6tmwojukBQh+TK16nR8Xq8Yl/taT1qOTc1iGlvLi2/JUEG9ub2Tp212b3YOWBoMthFBE1RJt7b6u1I9U4C8FD84Rx1cDGrRwzk7/nmTK/hjEhqvD4oroQA31lWkfgz9nEfOJhr3TpED4kMStPLseU3DjDCoDHE+vlrBjpgPmAWhiCX49kBxbIuFQNWGlQd1S/N4zQ33XpZTAumhj+XXf5AFDi3tF11Xflt5c9S39HKrmRpR52sNYSY2XaDb2w42Z5pXt/fl7qLPXI+fHPMEudNAw2xYp9HgnGi7Q8hq0npbreQGHc2FG834WxmqGHeIEfhrI2RXSxOcpeKPRVOSQ48KHTMDKIuWaAzptmSUPGnWc8Cyc56ca4AQEuQfs3qCaEJM8F4aYL+7l7bBz2g4d+j53Ade8R3ky78UHOFzavs6Ior9rVfXCxFtkI1K9y4IFepOvK7sUDjo44r/JpSiUgjgrQlNQEWnIIEbe1PJU05ygTWAswu/rAGgV6/FJGHHIQo2tbRqujt9vA83HBQS8hyxR16pUg4XAmp/j1MVIcH+Xg95O1y5apRNoeaAz+eNeBqxwv/uiXRtXugUVw1N67MJkcONherK0wLt3QUK0K7NQFYM+iN7uVjeIKkMtYhcKBs1oCvXpKLUQz46SFCr1ZoRI9s9/RYBf9Bc0KPb4vqmSvLQXEsvSKzNstlSynqQ/HUWKX4HeoyzL4bbNfTMLF0Inxry3o7YVh/jX333U12crlxF2HY2W7gwu2tSxefu+C87f1jE5PJzR2BezRsnrOdOPyKTNOcX1mL52ViB3ylBIkoXkfI4F94va1Dup7bQSuqqOT56hxl+ge8dL/I8czIVmxbJbQZGnbOvOAVvzMDmgmCAJMPwwmFY4lRe3yWj1vK3eW4k5WjaHbQ78ZoSM3flF/RNhXcUYD7hAb7qUqULqx6VRLQp3rHemw/Kv+944/OxP0j+H9L8IOFZuOvzfpT7TRTkBkmWUDsZw6LP9LVQ9K7lz36Lc73ftLx6rt6Bc6kx1+bu2pV7Amvlclf+h0YPP5frAP/7qb931i27Bs7DHI4GKNlCINLQoA6dtQQHd+hqlIkYCTuYNrUtBQoHKqhTgQyVYGxAMPLbeSQ6ReLANM/eU7/1OfDDbpTvAjz8ku4AExTYE1aHLMdjvaemX3t2TmI/Gj7fFWFMF3BLw9PF5qMWiphP0yxGqDr7pOGaGmajuFv1s7kFLRLwrgrWP+M90w/udmzY/IS6oPBY0vmCgwP70TPgIZ9dQwQdOGX+4nOV3eggHCJg/X7BXpVGlOTJjf03PmVW8IIeMdBMXyJOPO1QFzGIKAOZWmDF335JpQzuCTDAKlVi2SLWyt6EdTou1la4O9CPPb1ZU2HB9o9369OMt6uvO8u5x7R18y4e8PZRfnP5+A9EhODtYOZsRZ+AUgMbBczz46NK6YlBpg3xzDZIJxq0EhvG2JmdNlz31Jt1Vu4XAO5pnKaWiowGH5a4PkjIW78hGnkOfuNysWgpE6cui9W2PxwBbxtgqK+bGEdj/bAoxoU3o0cIy3I8TLiiai/ub1XmyPQDTkLABvzK4F7z+PXngUbJWAYtdAC/wmoUk1HCqYGDzRYhtUWp8THEeV05NWelkY8y51WJOvR0SXUMyh4Om7hIHAm1r6ksPnTli0B5sO8IVU1KvwnKv9s24L9FRl6mDJJ1iXGm6BE4etbremeXKBpOlDDgFJMDt+GAIQR36Z6PzIatUzTyz2mdbSHMP1UnFiWLVAYhhQO/S58Ayu59ziW7Mymp1OJm0+EOcj8cCo/wAYdJ7kPLUmD2pGZxlzGtK9yvGhCevvOzDZFAYyQ8W01c1FJYZbrI5qxNyYq+Nko2VUWVwb9ZSCV1J79OFG2ikitQ55rS3a6dzdbF4FnCMg7NIJxFD9fGihE8zFVXBaK8LT8Qi1OXQ8ODi9jFRprgIYRKrQidpCVDj4K0Eas3cmJCT09UGZNMoylCjdns0OBVDCvJaK00HArAlZTykEWB2CLCShbCN8ZLKs8FOftwdxg4nQS3uyUCFzL81N/acO0Ajkqv9mHvogjqDMKBBt2eL/gKge3CrBlRezm2nThw520kQyqHkk7Veq0HIh4ZUaKWXW3BzKb5L2/8lXNxu0Ul07AdCfAvozHXcVjqTdNNBpkIqtW8AZhmTUSE0UBNXOzE12ImT2g2Pm9zflkUeAKxxrn+WZF7ryxLtiF8Gnvgz2h2DL+WWu0e06ZNC3CmIkOL/uqlLm0hLN7Ta9STHHZ0v9VxHHW4G7QTkDApEFoMmQrc0+3KatjZT6FjUyHnc03ytxoQY1kdk77KNjly/tHB4cpS2plAx6crfzk1Dhvd5vR1dYiI790f37sF8pbLp3bgFOPUNPjmcw34a1imA7CEisi+wkTgjm8pR/FfQzScCVEMFYH5RA2d02CXbJZDQaK8qPvlyxlJ56zVp85Fh7NYMugfVeCCSbLgz14fCxJRUYt6uVSh5SATcu5HSBKHdWUypSFFXi0RtBAoJ3LuWu7Sn+A1YQknQmCgUpQGb2KoF+9ln5w/LLzMqIE0Sv8tFsS1rht6Zzds3uVYQ1ca+ZjB6qGk32Gz2G5HEIPNRyONdMNvL29ftexhrZLJFBO+08hkb1pX5BscsrwgOBa6KHHVWo17HiuHqep59fyG2QodWTB5hp71PTk3b3vnQZ8d6u+1Enpt4nOstL+NvoofB7ElhkR4lgCQrryQH5eirIi3M3DadNzvm9dr9jYPSHzb217jEn4huz81JUPQbsSUHG2+S8WgP/l1oC/PLRpp50y1+82ss5Gt9e29zgmX29CumxJFGYSSp2IMq0HYG2tGpmE9FDDTjLW2yCwfCFuHD9TCGZV9DrnVh5P/eIWRs10Hc6D68mPV44uNURzZIuW9aufUaLNBYjjpqYI2D5b8V71oxPrgil6hwqgSQWEuzX4nbNBJKEBbqPqUVxENwv1IUQfrb2X/biKf/3SSrY4SJam39yvmapOJ/QGFK2jBX38KZKBTAJ18HKJX2zg8ugNrAkaF9OIsT+sfWMHfGcC88LJVKW9SO1MHuZB8ip/hrvJyk9Kp/Y6f928Xnb9dLeke9vsrl7lhLJ6cza1sTdw6Xiz8/aQyc5FFEJ/RW0hwpWrW957N7iOuaMECTLA5141pt25AYC7E1Thd913r0rfcXRib+Kof8aTUqdRFJnisKNgAr5hEAkqEdbJk4/of3VPX/S9YDtpRnQV/r3eeuNam+aQ0eRZINdjcXtwyzaambex+LZvXBnSbIf09tyaL66WuSE9WtPTKl/BeefO2iF7dN1byvp0ITDlfZzfwfa63JrPXcjTPMhmgmqQqUPDtKfWc6fSY3GoH+4f3xdLPSc6LZNNIUeXncE033j/xKNs/TNfZU/BZvLE6vm7OCpkAvbGItzkHbjhrcNkssd2mwam9JHGZWC/g5IXM1km+Sjj6oz6VTsi2523O0pXzxusmkadFbwVsO9czVsRssjT5JCi3fsc9iZjKg/XmbYccfPEZV7KCzqMesNE0E+nOTidJx/kvsgdd7fpXUG6KRcY1TOTdb06BW9irviFqkPbTq76UXnTUsP+QQA3PmQedGsImpmDPLmAcfFXXaStvKQ0s6AtNgl9FZPwavLXEbx1z+cBn0buQ++1sAQ+ay4+6ldGNDDMMOeZF8yx6V8+YT4tXvHrvnPhyQSinzBfNaoimfIDf6suV63K051iTp7K/j+wGapRXjbrNsoXGjV9MjITq07FaVJvl7OTA/ETQf3at/sJPycZLUcTRi25tK8C3qH7V+HJyhjl057kILy6/e1+zI/EtsdrVklJA8ntbylf+xqbUI/Vll6e7/cMm32Gc9Jyqf/TU6Wfi70vWcjZQs0l58W005bZHjn258ufcC1w11s2P0epOD1VqCzn5g+PLgBP/nR5w7BlFlbz8tCVpU52RDJWXc+b6kF1qP6146MAX7Q9ZiwZwMgdp0n3mTRCI39b/Pg2ywLYj0kywgra/l3O5kyOHmCLJb5kxL+7AwmrPFw+d4yyJMJFPPe1i5Swght5I1eJjhvaQ37VBx9jC/n2cUSkN5p9V1IhnB6+7LIKER79wdg5q+TCEpRi7Kvf+w+PVAaMQDumJZ4A1w3nzr434GFXvYxz7Aan2Qs97yf/F3Xc5FTGhMBm4EBeMOvjAGKQaVp1AiU7rXB66srU+qH9jr7BidPkssV1A689t5ydH4IogTDCEUrKy/XcUFc70oXXECXTEI7s50GAVJKhBazheqUlCg6UqmlV4/mheyKwQlnTj8SK9Jo3OCPSQTcx1Nvnw/cYX+KNLw8H2OmW+XTMWSmjkI8MZ6sWHlu3rAs1T1w1B8nf7fr1mZvaQ/Xd/57BGAXzZJVZo+cCCa89ym+meoNxFU5gFsQ7RmFVC3Xf9CKqOV/vcSysnbCS2rLBNrTHRWfgKnRJs/Z8l3gulfcbLE/Ny2SQB1qXXmiTKhZCfiJx+JC4/pSKZ5RSEE4AG/rmsOBujetW9cRcnPOuHi90UK8CTQwaur79fPB7Fmu63ZlUvMHGe20das7p5aeOrpvV1dscDqPbrlS8X8t3EGaUiB1s4sowLW1DSQIMZIs4Idrlc8N4rHJv2JYy5Bl5l5r/q5HZx9j2hgIJ09Audp535JQPmxt6rTHWTAu2dYcC+Tz5cKI5N3+/bv71D7ol9Kr89SupPpElzelBeGdqrN55IIT/IOnoUnQpW3Hw3zfXzdGMLZ37q4WwzOyjHufKE0CcCa8mmF89sA7iH5hNmL0/gdgrrgnxLpEhGZsKyTY/3/Igskq/zQuWNmFQW2Bp0/y5AyGc0D3bg8fDsMyY7yUZu/FnbjWu2fnGwAOuOS8+8wR0v7VpTbdkXOD1u3+oY77qRM7d8r93pP8/fmemo1N9WnMk3MYLFdsTWDmOsry3AeRfnjPnrTomiuD2SSnWPTGOIvQNxf+kkvSCRG8uvfpwk4tML0bBhnocUh1lGgG2T30Hnpy7PwO9XupVxcp2FLW8E9jgWFVFLDdI9aDvSRTww8q6oC7VXuGOt1uAebq7biGPItcdUZWyppLejvTsFOqj2yndyRjPtzsl8qsV4VbSg39o2P6XhrtgfRquyIdnGAyAvwu9IHSVd+F0P7XjXvnU6xqgwPhX+VlraQTocLnmneBNLwxdY9NTUfrcW/57Ld6eZVe407bSz6Uz5dk7Exlxtb3o7A8PK+D8+PvTKc3jCOcvQIeHzloT/6To8dLnbWttPJ68M+cdfmfmu3SiY2wTrr2bGmCrPgorUF1zvhX+j8L/KPw/WWGNv0unW8hE4TGYoN80BTbVqx/v8GzlA49X6smmKTLAg2mmsYq9OLAyGKh64DOPNNVb8ww6zv9r/4EU526xr65KqKvKNuxRujOV7nBCIfrfBTD9iRJQbtWX5+YuekHEjhCHNsM8UPxB6l+VyQ4HvRKa9Djm1BOg4ckdnrn+5acMoNbbeH/TOHul3WQGI0HYqN9meglw6P/KVUcLGY8hbmttg9WXpZpkQ0vP8BvkLBDGIe9rWXPihhVwPyJLFT4QLfXCAlMGNR5/xZqaHFZwYQ0vNJvR8cRQnCJcZ+MdZxzSdqBy3LFlNcdrRc4DjcWxegjC8NAcMxsktAQ7pTOYeggtJ3DMFdDT5G92RW8XZ6vu4yjc7N3RzsjAMxD0+ydkPe6s2mgnvsuAK4+hqKG0p/3VJOQZRtctEQcYyHiBYq+moVDnf6Y4/P5qImFiqTq816ezxzq38mls5059r3LXBgA3WHGyW57lsoWynOvOcuCc2heSRM6sl4iarjtvf1SyyvmQQKOvg8qmEv/GdGqibbOW84r0KWjNQ2v60KzFoIjrhPUc5zYKAF7fE2w3tY9ERp4uTeFF9MoodBk6NVRTdKUYTI39bmsjj76e/C1kkNIovPo3yxXm0pmNAY1uMJ4pxCUJuNZ0DX4waWipRemxCrGDFQhaUZg71LkTt2B/W0NzVa1UiQQcrJUhHQUsb0Te2sWIQXqSTLlJhqD1W+qeI3ktv/VMdNkSQWFBw7SBZdC0b5Nw1k33jyyZVX5XioimVoAyDYlHoKAS1NxecWCdhHfOmlZFF0wkbC3/UTo4Klq4qY7bJKOEJXJ9Nw1wmzIrp5KaPXhpSjCVyNm9V4xosGyzWGkPvF0JM4G+FIJNAhJehaebx6QG6fvFAYSR8C731qDStg+BbGtG0kWyqOiQIBsd8SwzAJw5ltAY/W0QsWFztnekRpa44CosMOUrl5RtxYmA1d1G0bb3Ee09Vwm9FNTfeGdwJOjVTg0WyP3q/aMwHQaj+Nt48WkXCnJ69PJ8FPSvPTTstB3kSZWeA391wviLzs/H/4mC/yj8j8L/FYXX2viDcSL4dJFG2oPmvzMoerg89Rnb+nCS8m8Y85o/M2aOH1MXoXA94kP8U9lRZk5vZo5+Dqw7l42YdWMDXh7Ulfp/4rjYy/PTNabXJP/MVclv1drsWh6KlcULfwnHTD0hYV8TPtZx3k4/K3xmWZz4/7T80/I/s0V+vvS5DGya6jvl2ZGjnlZxAW2aZ2n4/gSSZRsAzg6xnJe8vGlRhbQ6b3y0yG/IP6c2s9sQw7rPs9effXso52evXW8YouUIzk7btqnR+hM2OFdjS5teoAhJB1djp0budCyqCn9KwmgG7gQIrwzeqr9i3+0VE12Z+46zWegMv9TJbjq8mXXF6nwK4yHHkznd3zyRaOOi2LNdeT1v6QL1+/nthJXgNIGvmc261WHWld9C6V3XLqZQz5D5qgfQPcrgPuU6p2burYiyVEyKvh3PD6n706wzTK5bXFtZbYQfkh5GHbpUiVoDQXvwjgdxDs2u4tey9ZbngNShop1659bGshRTbj2umKgGnVvSKjyfHsN66G5CVouUy5gnEriSfUR+j7YEc6jCWZog2V6KRDaK5MHsP48XVhD+1OdgY+xDbWlhhuvtM5zybriWQ79w140mz10KrCvMiuh3p1VdyEk1TB7KpzxsKqUb2lavJKhlIcoSOYXVgPoMkpjSVg3twiD4cUBYDCDgaZn1gOvAkJEQ9ja2skLN4dyyU/YR8+CWktN2oiuuGhFgYoXbA3Y26UIoijCSHtgIiKHGyJTjR8JHM9vdbcxdp+MDk7jaXQrrWtQCCAZKmL1Sy5v0OnWl34XPx0W/Ex7N6Ybv5bLl/YK2zcAORMgOv4me4/52ovuaXM3yHcfDb1pOXdlT2KFtpdBmaI8b9Yx8XZxfB8GJPMxjLEYYXF22dAjtMwMLAWQelIcplYlCAhT0qgmNbLBULgf+eY0oLltcO8vF/QCDe2tjRZbbQOpgiB5vJ77i2n8u/IZM4z0Q5VUy24kv1lz/oBY115kmGIslqNvoYNPlzylsL9ky2lCVQnNrwI11H4onTA5GJnJ1vYx1XSqOZAzM76M7X93SQ/YeGiKE/xE/WLxtbyjane1M84C3CEIIoomlJmeCbkK0YPcHkGiHTRlcyGZOWmLHAX4YjKFhH2f2SzQsELox9VLHw5zB8FctERi4zuget2duaEcx6wHtAP+Zp7TyNE9V/D0dGFaGvHfvy7enfH9IvmROy3jViQWkryMlS7UsUMeJxg+6vS2Av3IqLpzJw9XhyoyTuajO8+tlZUDIH72F8i2oBD/nNGBHCSPij9PYs95GjP2jg/q5HE3/p+Wflv9mLSDQbd0U2aRmhkyBTk2n/HN26h/BP4J/BP+ckfxvc0ayTTYPONm51HLnf6Fn/+vOkxoqE6NmMPWMWOZUPTNX3bkI+2q0PLU6ICCAXAnu8ZHyMQDztTX/qsxEqqoyCQofo4CpR1EvMFP4YzHmLxiYEjMkDdL2u3TyOjSt9dp2BUbOrr5eCe9h6LHmWyPZROa0hIDx0qyEGMv0PzDgWwcOtNJGEu8ruiPGa/h0JOgVOwrbHNwZQ1SNd5BY6roozOgP8VS1CmhSxVoOgg41TS8yvVpEDlGewdvnjyUD8li549x6csdUP8ZkOYYAlXWRdlBW8IqUPvVyywPRNmjiBuYIV00XnmH4d6UzLEcRGUKp6FP+K8bkNsVT1IKARVbPz0ruPWTkwG7SLUcs5Qaf+76CDqIz0x1lKJhs2FGwu+JCJUprCCoOp2BHa7CjGydG++HB6t4Yxd6ygpUcn5VFJF05KSBfAGMZujEkhJNWxzUMctt3L4GsSgKemhwgGQbSFlSPEckDfmZ+O50E+aUKiUQPUp8YigfveWkoHO0FPleB6MfrBef02HnRML3rscsqM2Rx/zZa/qPNoDXYIrWPavlSWwlq2APsbMbq56redXSFdG/51ynNZeTyLCT/tHfnmOthtCSn8ryEAkPkBXUMKkTHA8mXapZ1S+Shm7/bid1Dq/y2Bntgt3dvtg5TiyqDPA7uGDVZnlNAH+1s1DsEaJbpHEeVQ9m6aplW1xFWcCJn3uOIoQ3iIKsjMWUo62xTI/j6eMinSH3C9enxLO0jr7PW265TU4RZ0STQsP8jRjHKNqhyOpwCZIRfUyHjh8SI9vukwvyIxz4DjdBLWID3LGGHuxNPi6XwDMX2eacTehQj6Yx1C7pSUPIQ8CbPgK2osTOWme8OiR8yVGDZdP3BXnlmnXJQ0WgMOVr63KvveEO83333VpG5KgsPl/UdGgdrW+pL9wd+02OeZOAhfTR1AAqsOA7WBipvsW6NZLeo8uwFoomQLJYjUj94YvzpZRhJ/7PDCiv/YHT9LeaXryIFmE2jGhpE93QLCigo+22MZ5GPt5YvO9Be8PwbJJDhFmebRQWEFVTIioPNFy8SNG0ThPAklmOjfDn8UqCv1eHc6VkdSShwER3jkWgM7B7voH/o0pl83Sae2ijeIOZBCQVOpLmKkFM9hvvb3uv69sB0hXVcEmDtyQm47elmTHsicFQxFxIn2DOgr7DOY67G552ugGmv7Jh5v0jszP/eqp+lkR2CvcbfUSHRscbp5PhTq9sH0ToJkY9j7bK1l+FNk3i+Xnatei/o5sMIXnDxuB6d4LfWJtoqQQvmpPwSh9vYmO4GH8QPcsvX87iuwFPrZnvbcLkuLpFLA3Z/Kk6LuMbCIAJF4kA7VQZJHor5zGwaw8t07W0PaUF1pc+JOB3R7HR95JDcH00pWIUWSxZkXwvU1PJTh+mZILrkkUNer7zlYZO2s9aCzOZxPS5oXyKKZMYmZ9o0EgZ6dd77xXU2D0mBqz3UXscaBuQZKARYKp/edfXzBs7dtn5Jn35fiPHFT+sWH2JMpMbaTa3n8tptcrDjAqW/Zhnt4TpHGMIj76t7olFH/JlZY2oeGPd6O3NzwvgQ6NVIFG7qpgdHa1wpn0EqsphgVkrN24CfWXxoh8mgALx/FsavGC3+0KqymKVTLFQV/KQJeEI2PCM7lEllt4K4Krp8hzy2Ma/nnCSOxOc3nprw3cqDAp8IUs1dlNM9N/OgeQIDRcDs1eSxrpN2CWqqJvZS1f44kjnsDjLGJ5ZtsonSvPdT/gffPLC8UiN7tsAh70eBcfPyH31A5NOy0VyMfMYkv1a270YszLvaHY5Kt3r+mbhFJGAK/c6Jab231nNrSuWq6xO6e9k/VX+STBdf/kGUPUAu5a/gnZM1b9gAu84QbhWE+AQQZc2CbAX2lCwaSGxP7uP+Kz+k7WHOjWR7vdbmrPXtdpkj/mCEO8/wZUwjRwO4bYYhg9/Qnk5dwcymJ+PpmNJDVSy9K+CeP2XNSzMkQWiTCDeN1wjH+dth+2xPe2ITYp16F2xUB0Hy+MnlhwULlrNvgau4a8usRYadduoMxlOG8FI0T0aRhbwsbkUKmhRhWB5dD8OXWt1CCURNQw4l+I/GIgqefItn7686SknLZCTjKXy8JlrGIFfNrMq6+WHGiz3aT1nYsR/MNvNKLLhnOlCS7qbctBbgdnXTCBkP77rF3VNNdOF/ktEMrib2yqEkRijCw6UzYpwalgi8V+rETBNgqNvewL9Xdww4eSwbs1w4fE58Tg1jvLTYwtq8OrWAF4ka20WNcpPcbpq7JYv1nlV127hQzn/G8V/b8MkBbx0ZNScdGLbTPEhayi+bQ+axJVeqqVfXPw1xq8evrswF7SSY4kCHCfqGaB7Z3Ybei4lmDR1oAwBiUUL5LtuxScvTX7DlHP4J8OSuspRE6iJzjBE1NfNubO1P/bwRByn9qzbciJQPRstQ9OQ5VlFJWoUG6lJ+I9U7TnkIFc0lK9tWso/78XxeNGC6+OtacR3Fdr/It9mOogf8dWSbicnZO6kCaJZWYPa/az0Hp40InDPScE0bf7WRh9nJ71MPkuJ8r+u9iQT51MCCg9RHAlTeWeuiJVa6ezlTIzVk7AgROzJKMqlwRl/m5Clmjhpl7BEGpF9ef4RmBpI2YnVevk4w9VeVxYCX03NaMahOTe7IjNlYXvfExzHgq9kQRMIeu+frbLqYq28+RHoG9VoH1EmXoY2PUqa3f+FQX+xQs9e2N9C6K/O+4XyvumIIfo6OTQRtHHKL5ycLW6cbkVqBo0tnF7VD3VDP1GqNQxfnb2dkVQkni4T+6QRoSxQq/jbY7PubnLJJilHxBiibMHWr85ZgsvWJJfb4xJi6nZN3lZBpHYKQGVCHdni29xr5mBXsG861qPcgjGhu3eh3F8JPypaqoq9+Xo3r5auo5O95vuhzwfosgiJmvc1oGytFh+1K8aPNGLduHwVABrLfmtnNM6j3p4/hXi169u0P72ikXhTZ7Hd4q2Pauekv+6F2M1G6ampeg3djvUz9RrtMOxGmDPcc0a4/0Wixv8g7ZOMomWLCCr+OJjyK5n6j3OTp7MyHetdFKe1X8WSXrXfP7oX4y1qgfjp8LjG1uqJIMfkAevZCutSXnCcVVY9jVyD1Y8uZ1Ikgme5rD6EYy/GNI52ey0G6dFL2F65bgQgYaMQnj7fswrLoeuhW0MYcdV/sIsDqpx/P8sHJ4IaGepzlvVt9OD3cVHRvuh9u6H+R7JLgeSxGm0MrMgcz9aJtiMRdJay9Hw6q8bupiTOhK8HtWK4DNR4nUM7YBq2uac2yJ1C+Jbd+KDRqqCgS7wHENqDjugO6ukSiu8DO85Caw1qEGB3bL9FFLp0lUjVf6E1NpPA7njgpKfobO9glZPTQWXL8Ji9h2Qd+jwRwc2QIBvl9g58ywhHMPl++/HpQLWlHoqLXV/esAc9aa6Ns4Sj2opgP19i8pzt2XLfCWrcFr+S8slhziJn2TOGUUUZ2H9DIMt2qOo6Yohd6wXnBSbDLeUFb3+u4cNJNt80Z3xT9EOmCp45nh83YdfXUiaZ4YhbnsiWjSX0RwvQnUJ5lUg464BgDdyc2hvAMlth+AbvOZUv1NqRsVLebCvsKN83CDQ6l+k3cDStwu6jHbsVpFUbBHU/FXqsrLs8i17WkD7rCRZMVOBW8Izmw/+eIf6PNYQqxwhwZrnzX+L2OfmX7LTZw/Yy9aC/ODH2Nci/sKp9iSaH7sFoUjmpA5bugN+XrG7+PJl8DqK7noHDmlKoRByk9Tpk1WnA5nnohCqskyA3ImLCCzpioYDWFjcsi3H8K0/JMU2A4VfQaSfh2qDGvbXCrNsdeslR/Fi7iD5YmcIH+PINa0PAbPZqxUt5SaxAVY0lLr4P0Yy1ypoTYyCCbMw7Rw1TR2QTwWRNWYOZk3u902bbo3QmEzFg311IQ3DnlKmBKiTfe3D/OARsReWDB96X7f8YMOpEiBmYA6mJ92N//GzCLJvBJxWYmMUM+z3FLUKZr4OZxrIV8NhPBWFo7CbYDtLEbl/LU8OIn0yTAJIq3u58w1MgFeDzAfecfGRS3zW/tsJzO4kDFmbsEyUoPgbgltmeOlX/Kogn7b1wEmM/MNvs1SjeoMBctX7bNzgbAlNefuZPbEOcXQ3ccKWcaqCZNH9PIM9GrjiCeGS0H1xXnF6uyZ3xFY1ZRa/iYPpj9Vkkiai3K1AG+kE/pYOC2Dlzjax+LUdcYuGKkrHR/X7bs2sP7wOkTplejlleW8L3fRg229PK4CNA+OAwNyZNYOsoWerre+MVV5adou0X65AQs0fbG5I68isBxd7Du/gu4XZuZwcB3HFWuYE6sOAFthmpGYAvMBR8lehKM2HX4iY5/9ZN1uiGF6N7FeKJ1Bph8RHAiOWk35woQR3KCt/TwoFtecY0DwMC2DwNlSyzneBPjD/YgibBAXCZQreWIzBXhrSWWt6G9MKVycUX+95tvyDTm+vHI7rV/U0z++ma+Wb+9mW/qER7b22ipMD22TR1FWd5FdzDWUpESVxtuMxqNphy/mWsbX89mX3TebrS88E/+vaUg1YUBdqLrnbdjp0UAcLtuuEIeOdPcPQ0Mvg2WjI6a5pRclPS/8GyYGRn0VWRo4xf7C/4XUEsDBBQAAgAIADdH7UYPEy3PTAAAAGoAAAAbAAAAdW5pdmVyc2FsL3VuaXZlcnNhbC5wbmcueG1ss7GvyM1RKEstKs7Mz7NVMtQzULK34+WyKShKLctMLVeoAIoBBSFASaHSVsnECMEtz0wpybBVMjdGUpKRmpmeUWKrZGpiARfUBxoJAFBLAQIAABQAAgAIAIeT10aKJOKo+gIAALAIAAAUAAAAAAAAAAEAAAAAAAAAAAB1bml2ZXJzYWwvcGxheWVyLnhtbFBLAQIAABQAAgAIADdH7Ub7F3kMxjIAAERRAAAXAAAAAAAAAAAAAAAAACwDAAB1bml2ZXJzYWwvdW5pdmVyc2FsLnBuZ1BLAQIAABQAAgAIADdH7UYPEy3PTAAAAGoAAAAbAAAAAAAAAAEAAAAAACc2AAB1bml2ZXJzYWwvdW5pdmVyc2FsLnBuZy54bWxQSwUGAAAAAAMAAwDQAAAArDYAAAAA"/>
  <p:tag name="ISPRING_PRESENTATION_TITLE" val="Пример оформления модуля курса в PowerPoint.docx"/>
  <p:tag name="ISPRING_RESOURCE_PATHS_HASH_PRESENTER" val="8e8134037eecfa06f839ece71cee9b077e262"/>
</p:tagLst>
</file>

<file path=ppt/theme/theme1.xml><?xml version="1.0" encoding="utf-8"?>
<a:theme xmlns:a="http://schemas.openxmlformats.org/drawingml/2006/main" name="Тема1">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ook Antiqua">
      <a:majorFont>
        <a:latin typeface="Book Antiqua"/>
        <a:ea typeface=""/>
        <a:cs typeface=""/>
      </a:majorFont>
      <a:minorFont>
        <a:latin typeface="Book Antiqu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12EC6DDA-7CB2-4B25-BEF5-23B1CA9A11F1}" vid="{5A52B5CC-7990-45C0-BC3F-3943285A93E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1317</TotalTime>
  <Words>2150</Words>
  <Application>Microsoft Office PowerPoint</Application>
  <PresentationFormat>Широкоэкранный</PresentationFormat>
  <Paragraphs>190</Paragraphs>
  <Slides>26</Slides>
  <Notes>22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Book Antiqua</vt:lpstr>
      <vt:lpstr>Calibri</vt:lpstr>
      <vt:lpstr>Times New Roman</vt:lpstr>
      <vt:lpstr>Wingdings</vt:lpstr>
      <vt:lpstr>Тема1</vt:lpstr>
      <vt:lpstr>ТОВАРОВЕДЕНИЕ НЕПРОДОВОЛЬСТВЕННЫХ ТОВАРОВ</vt:lpstr>
      <vt:lpstr>СОДЕРЖАНИЕ МОДУЛЯ</vt:lpstr>
      <vt:lpstr>Презентация PowerPoint</vt:lpstr>
      <vt:lpstr>23.1 Общие сведения о бумажно-беловых, школьно-письменных и канцелярских товарах</vt:lpstr>
      <vt:lpstr>23.2 Факторы, формирующие потребительские свойства бумаги и картона</vt:lpstr>
      <vt:lpstr>Презентация PowerPoint</vt:lpstr>
      <vt:lpstr>23.3 Потребительские свойства бумаги и картона</vt:lpstr>
      <vt:lpstr>Презентация PowerPoint</vt:lpstr>
      <vt:lpstr>Презентация PowerPoint</vt:lpstr>
      <vt:lpstr>Презентация PowerPoint</vt:lpstr>
      <vt:lpstr>23.4 Классификация и характеристика ассортимента бумаги и картона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23.5 Изделия из бумаги и картона</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Пример оформления модуля курса в PowerPoint.docx</dc:title>
  <dc:creator>Пользователь</dc:creator>
  <cp:lastModifiedBy>Машенька</cp:lastModifiedBy>
  <cp:revision>161</cp:revision>
  <dcterms:created xsi:type="dcterms:W3CDTF">2014-06-06T09:13:21Z</dcterms:created>
  <dcterms:modified xsi:type="dcterms:W3CDTF">2020-06-25T21:55:15Z</dcterms:modified>
</cp:coreProperties>
</file>