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52" r:id="rId1"/>
  </p:sldMasterIdLst>
  <p:notesMasterIdLst>
    <p:notesMasterId r:id="rId95"/>
  </p:notesMasterIdLst>
  <p:sldIdLst>
    <p:sldId id="256" r:id="rId2"/>
    <p:sldId id="258" r:id="rId3"/>
    <p:sldId id="322" r:id="rId4"/>
    <p:sldId id="273" r:id="rId5"/>
    <p:sldId id="331" r:id="rId6"/>
    <p:sldId id="333" r:id="rId7"/>
    <p:sldId id="334" r:id="rId8"/>
    <p:sldId id="335" r:id="rId9"/>
    <p:sldId id="483" r:id="rId10"/>
    <p:sldId id="484" r:id="rId11"/>
    <p:sldId id="485" r:id="rId12"/>
    <p:sldId id="486" r:id="rId13"/>
    <p:sldId id="337" r:id="rId14"/>
    <p:sldId id="338" r:id="rId15"/>
    <p:sldId id="487" r:id="rId16"/>
    <p:sldId id="339" r:id="rId17"/>
    <p:sldId id="326" r:id="rId18"/>
    <p:sldId id="344" r:id="rId19"/>
    <p:sldId id="345" r:id="rId20"/>
    <p:sldId id="346" r:id="rId21"/>
    <p:sldId id="347" r:id="rId22"/>
    <p:sldId id="328" r:id="rId23"/>
    <p:sldId id="416" r:id="rId24"/>
    <p:sldId id="417" r:id="rId25"/>
    <p:sldId id="418" r:id="rId26"/>
    <p:sldId id="419" r:id="rId27"/>
    <p:sldId id="420" r:id="rId28"/>
    <p:sldId id="421" r:id="rId29"/>
    <p:sldId id="422" r:id="rId30"/>
    <p:sldId id="423" r:id="rId31"/>
    <p:sldId id="424" r:id="rId32"/>
    <p:sldId id="425" r:id="rId33"/>
    <p:sldId id="426" r:id="rId34"/>
    <p:sldId id="427" r:id="rId35"/>
    <p:sldId id="428" r:id="rId36"/>
    <p:sldId id="429" r:id="rId37"/>
    <p:sldId id="430" r:id="rId38"/>
    <p:sldId id="431" r:id="rId39"/>
    <p:sldId id="432" r:id="rId40"/>
    <p:sldId id="433" r:id="rId41"/>
    <p:sldId id="434" r:id="rId42"/>
    <p:sldId id="435" r:id="rId43"/>
    <p:sldId id="436" r:id="rId44"/>
    <p:sldId id="437" r:id="rId45"/>
    <p:sldId id="438" r:id="rId46"/>
    <p:sldId id="439" r:id="rId47"/>
    <p:sldId id="440" r:id="rId48"/>
    <p:sldId id="441" r:id="rId49"/>
    <p:sldId id="442" r:id="rId50"/>
    <p:sldId id="443" r:id="rId51"/>
    <p:sldId id="329" r:id="rId52"/>
    <p:sldId id="444" r:id="rId53"/>
    <p:sldId id="445" r:id="rId54"/>
    <p:sldId id="446" r:id="rId55"/>
    <p:sldId id="447" r:id="rId56"/>
    <p:sldId id="448" r:id="rId57"/>
    <p:sldId id="449" r:id="rId58"/>
    <p:sldId id="450" r:id="rId59"/>
    <p:sldId id="451" r:id="rId60"/>
    <p:sldId id="452" r:id="rId61"/>
    <p:sldId id="453" r:id="rId62"/>
    <p:sldId id="454" r:id="rId63"/>
    <p:sldId id="455" r:id="rId64"/>
    <p:sldId id="456" r:id="rId65"/>
    <p:sldId id="457" r:id="rId66"/>
    <p:sldId id="458" r:id="rId67"/>
    <p:sldId id="459" r:id="rId68"/>
    <p:sldId id="460" r:id="rId69"/>
    <p:sldId id="461" r:id="rId70"/>
    <p:sldId id="462" r:id="rId71"/>
    <p:sldId id="463" r:id="rId72"/>
    <p:sldId id="464" r:id="rId73"/>
    <p:sldId id="465" r:id="rId74"/>
    <p:sldId id="466" r:id="rId75"/>
    <p:sldId id="467" r:id="rId76"/>
    <p:sldId id="468" r:id="rId77"/>
    <p:sldId id="469" r:id="rId78"/>
    <p:sldId id="470" r:id="rId79"/>
    <p:sldId id="471" r:id="rId80"/>
    <p:sldId id="472" r:id="rId81"/>
    <p:sldId id="473" r:id="rId82"/>
    <p:sldId id="474" r:id="rId83"/>
    <p:sldId id="475" r:id="rId84"/>
    <p:sldId id="476" r:id="rId85"/>
    <p:sldId id="477" r:id="rId86"/>
    <p:sldId id="478" r:id="rId87"/>
    <p:sldId id="479" r:id="rId88"/>
    <p:sldId id="480" r:id="rId89"/>
    <p:sldId id="481" r:id="rId90"/>
    <p:sldId id="369" r:id="rId91"/>
    <p:sldId id="325" r:id="rId92"/>
    <p:sldId id="324" r:id="rId93"/>
    <p:sldId id="323" r:id="rId94"/>
  </p:sldIdLst>
  <p:sldSz cx="12192000" cy="6858000"/>
  <p:notesSz cx="6858000" cy="9144000"/>
  <p:custDataLst>
    <p:tags r:id="rId96"/>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5D96D"/>
    <a:srgbClr val="96C733"/>
    <a:srgbClr val="B3D86A"/>
    <a:srgbClr val="DD452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Светлый стиль 1 — акцент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5FD0F851-EC5A-4D38-B0AD-8093EC10F338}" styleName="Светлый стиль 1 — акцент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FABFCF23-3B69-468F-B69F-88F6DE6A72F2}" styleName="Средний стиль 1 — акцент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5940675A-B579-460E-94D1-54222C63F5DA}" styleName="Нет стиля, сетка таблиц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9CF1AB2-1976-4502-BF36-3FF5EA218861}" styleName="Средний стиль 4 — акцент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632" autoAdjust="0"/>
    <p:restoredTop sz="94660"/>
  </p:normalViewPr>
  <p:slideViewPr>
    <p:cSldViewPr snapToGrid="0">
      <p:cViewPr varScale="1">
        <p:scale>
          <a:sx n="84" d="100"/>
          <a:sy n="84" d="100"/>
        </p:scale>
        <p:origin x="108" y="16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97"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notesMaster" Target="notesMasters/notesMaster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diagrams/colors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F845803-1717-4F48-B710-F7F1B43013F3}" type="doc">
      <dgm:prSet loTypeId="urn:microsoft.com/office/officeart/2008/layout/VerticalCurvedList" loCatId="list" qsTypeId="urn:microsoft.com/office/officeart/2005/8/quickstyle/simple5" qsCatId="simple" csTypeId="urn:microsoft.com/office/officeart/2005/8/colors/accent1_1" csCatId="accent1" phldr="1"/>
      <dgm:spPr/>
      <dgm:t>
        <a:bodyPr/>
        <a:lstStyle/>
        <a:p>
          <a:endParaRPr lang="ru-RU"/>
        </a:p>
      </dgm:t>
    </dgm:pt>
    <dgm:pt modelId="{2B71A9FB-D571-4E16-9DEE-5C8D55952890}">
      <dgm:prSet phldrT="[Текст]" custT="1"/>
      <dgm:spPr/>
      <dgm:t>
        <a:bodyPr/>
        <a:lstStyle/>
        <a:p>
          <a:r>
            <a:rPr lang="ru-RU" sz="2400" b="0" i="0" u="none" dirty="0" smtClean="0">
              <a:latin typeface="Times New Roman" panose="02020603050405020304" pitchFamily="18" charset="0"/>
              <a:cs typeface="Times New Roman" panose="02020603050405020304" pitchFamily="18" charset="0"/>
            </a:rPr>
            <a:t>22.1 Общие сведения о велотоварах, устройство велосипеда</a:t>
          </a:r>
          <a:endParaRPr lang="ru-RU" sz="2400" dirty="0">
            <a:latin typeface="Times New Roman" panose="02020603050405020304" pitchFamily="18" charset="0"/>
            <a:cs typeface="Times New Roman" panose="02020603050405020304" pitchFamily="18" charset="0"/>
          </a:endParaRPr>
        </a:p>
      </dgm:t>
    </dgm:pt>
    <dgm:pt modelId="{AB5CE423-EC06-4BC3-9D3F-585E57840550}" type="parTrans" cxnId="{4A177CAD-B738-4D43-A4A7-7280BE01C964}">
      <dgm:prSet/>
      <dgm:spPr/>
      <dgm:t>
        <a:bodyPr/>
        <a:lstStyle/>
        <a:p>
          <a:endParaRPr lang="ru-RU" sz="2400">
            <a:latin typeface="Times New Roman" panose="02020603050405020304" pitchFamily="18" charset="0"/>
            <a:cs typeface="Times New Roman" panose="02020603050405020304" pitchFamily="18" charset="0"/>
          </a:endParaRPr>
        </a:p>
      </dgm:t>
    </dgm:pt>
    <dgm:pt modelId="{CE14E9EE-7142-45C4-B5B4-260682811960}" type="sibTrans" cxnId="{4A177CAD-B738-4D43-A4A7-7280BE01C964}">
      <dgm:prSet/>
      <dgm:spPr/>
      <dgm:t>
        <a:bodyPr/>
        <a:lstStyle/>
        <a:p>
          <a:endParaRPr lang="ru-RU" sz="2400">
            <a:latin typeface="Times New Roman" panose="02020603050405020304" pitchFamily="18" charset="0"/>
            <a:cs typeface="Times New Roman" panose="02020603050405020304" pitchFamily="18" charset="0"/>
          </a:endParaRPr>
        </a:p>
      </dgm:t>
    </dgm:pt>
    <dgm:pt modelId="{E7234AC8-9EBD-4308-9001-39A850DCF0F2}">
      <dgm:prSet custT="1"/>
      <dgm:spPr/>
      <dgm:t>
        <a:bodyPr/>
        <a:lstStyle/>
        <a:p>
          <a:r>
            <a:rPr lang="ru-RU" sz="2400" b="0" i="0" u="none" dirty="0" smtClean="0">
              <a:latin typeface="Times New Roman" panose="02020603050405020304" pitchFamily="18" charset="0"/>
              <a:cs typeface="Times New Roman" panose="02020603050405020304" pitchFamily="18" charset="0"/>
            </a:rPr>
            <a:t>22.4 Характеристика ассортимента велосипедов</a:t>
          </a:r>
          <a:endParaRPr lang="ru-RU" sz="2400" dirty="0">
            <a:latin typeface="Times New Roman" panose="02020603050405020304" pitchFamily="18" charset="0"/>
            <a:cs typeface="Times New Roman" panose="02020603050405020304" pitchFamily="18" charset="0"/>
          </a:endParaRPr>
        </a:p>
      </dgm:t>
    </dgm:pt>
    <dgm:pt modelId="{FF5333A3-21D9-4F25-BAA8-A79735D81B8A}" type="parTrans" cxnId="{73A0A28B-E88A-45AA-BBFB-5A5013E477B8}">
      <dgm:prSet/>
      <dgm:spPr/>
      <dgm:t>
        <a:bodyPr/>
        <a:lstStyle/>
        <a:p>
          <a:endParaRPr lang="ru-RU" sz="2400">
            <a:latin typeface="Times New Roman" panose="02020603050405020304" pitchFamily="18" charset="0"/>
            <a:cs typeface="Times New Roman" panose="02020603050405020304" pitchFamily="18" charset="0"/>
          </a:endParaRPr>
        </a:p>
      </dgm:t>
    </dgm:pt>
    <dgm:pt modelId="{E05AA14C-3FEB-4E41-B92B-0BFA9FB8EC7A}" type="sibTrans" cxnId="{73A0A28B-E88A-45AA-BBFB-5A5013E477B8}">
      <dgm:prSet/>
      <dgm:spPr/>
      <dgm:t>
        <a:bodyPr/>
        <a:lstStyle/>
        <a:p>
          <a:endParaRPr lang="ru-RU" sz="2400">
            <a:latin typeface="Times New Roman" panose="02020603050405020304" pitchFamily="18" charset="0"/>
            <a:cs typeface="Times New Roman" panose="02020603050405020304" pitchFamily="18" charset="0"/>
          </a:endParaRPr>
        </a:p>
      </dgm:t>
    </dgm:pt>
    <dgm:pt modelId="{BDFF2E0A-7A5E-4992-982C-00687705C873}">
      <dgm:prSet custT="1"/>
      <dgm:spPr/>
      <dgm:t>
        <a:bodyPr/>
        <a:lstStyle/>
        <a:p>
          <a:r>
            <a:rPr lang="ru-RU" sz="2400" b="0" i="0" u="none" dirty="0" smtClean="0">
              <a:latin typeface="Times New Roman" panose="02020603050405020304" pitchFamily="18" charset="0"/>
              <a:cs typeface="Times New Roman" panose="02020603050405020304" pitchFamily="18" charset="0"/>
            </a:rPr>
            <a:t>22.5 Контроль качества, маркировка, упаковка, хранение велосипедов</a:t>
          </a:r>
          <a:endParaRPr lang="ru-RU" sz="2400" dirty="0">
            <a:latin typeface="Times New Roman" panose="02020603050405020304" pitchFamily="18" charset="0"/>
            <a:cs typeface="Times New Roman" panose="02020603050405020304" pitchFamily="18" charset="0"/>
          </a:endParaRPr>
        </a:p>
      </dgm:t>
    </dgm:pt>
    <dgm:pt modelId="{9FD56113-5308-4BA3-9F4E-C798B1679F4F}" type="parTrans" cxnId="{B958F952-4CB2-4450-B4A4-CC34F3A47B96}">
      <dgm:prSet/>
      <dgm:spPr/>
      <dgm:t>
        <a:bodyPr/>
        <a:lstStyle/>
        <a:p>
          <a:endParaRPr lang="ru-RU" sz="2400">
            <a:latin typeface="Times New Roman" panose="02020603050405020304" pitchFamily="18" charset="0"/>
            <a:cs typeface="Times New Roman" panose="02020603050405020304" pitchFamily="18" charset="0"/>
          </a:endParaRPr>
        </a:p>
      </dgm:t>
    </dgm:pt>
    <dgm:pt modelId="{6225FEF3-BA88-4DF0-9586-EE436CE008C7}" type="sibTrans" cxnId="{B958F952-4CB2-4450-B4A4-CC34F3A47B96}">
      <dgm:prSet/>
      <dgm:spPr/>
      <dgm:t>
        <a:bodyPr/>
        <a:lstStyle/>
        <a:p>
          <a:endParaRPr lang="ru-RU" sz="2400">
            <a:latin typeface="Times New Roman" panose="02020603050405020304" pitchFamily="18" charset="0"/>
            <a:cs typeface="Times New Roman" panose="02020603050405020304" pitchFamily="18" charset="0"/>
          </a:endParaRPr>
        </a:p>
      </dgm:t>
    </dgm:pt>
    <dgm:pt modelId="{FEC0FB9E-AD64-46F9-B3CE-724D6DD5129B}">
      <dgm:prSet custT="1"/>
      <dgm:spPr/>
      <dgm:t>
        <a:bodyPr/>
        <a:lstStyle/>
        <a:p>
          <a:r>
            <a:rPr lang="ru-RU" sz="2400" b="0" i="0" u="none" dirty="0" smtClean="0">
              <a:latin typeface="Times New Roman" panose="02020603050405020304" pitchFamily="18" charset="0"/>
              <a:cs typeface="Times New Roman" panose="02020603050405020304" pitchFamily="18" charset="0"/>
            </a:rPr>
            <a:t>22.2 Потребительские свойства велосипедов</a:t>
          </a:r>
          <a:endParaRPr lang="ru-RU" sz="2400" dirty="0">
            <a:latin typeface="Times New Roman" panose="02020603050405020304" pitchFamily="18" charset="0"/>
            <a:cs typeface="Times New Roman" panose="02020603050405020304" pitchFamily="18" charset="0"/>
          </a:endParaRPr>
        </a:p>
      </dgm:t>
    </dgm:pt>
    <dgm:pt modelId="{D2D62836-C71A-442D-B005-6259F92AA7DD}" type="parTrans" cxnId="{A51BB721-C767-4ECD-A072-04A68CB28592}">
      <dgm:prSet/>
      <dgm:spPr/>
    </dgm:pt>
    <dgm:pt modelId="{934F6F0E-8351-443B-910C-64C0932A0795}" type="sibTrans" cxnId="{A51BB721-C767-4ECD-A072-04A68CB28592}">
      <dgm:prSet/>
      <dgm:spPr/>
    </dgm:pt>
    <dgm:pt modelId="{8E96D183-83F1-4D52-9431-93DD2EA739C3}">
      <dgm:prSet custT="1"/>
      <dgm:spPr/>
      <dgm:t>
        <a:bodyPr/>
        <a:lstStyle/>
        <a:p>
          <a:r>
            <a:rPr lang="ru-RU" sz="2400" b="0" i="0" u="none" dirty="0" smtClean="0">
              <a:latin typeface="Times New Roman" panose="02020603050405020304" pitchFamily="18" charset="0"/>
              <a:cs typeface="Times New Roman" panose="02020603050405020304" pitchFamily="18" charset="0"/>
            </a:rPr>
            <a:t>22.3 Классификация ассортимента велосипедов</a:t>
          </a:r>
          <a:endParaRPr lang="ru-RU" sz="2400" dirty="0">
            <a:latin typeface="Times New Roman" panose="02020603050405020304" pitchFamily="18" charset="0"/>
            <a:cs typeface="Times New Roman" panose="02020603050405020304" pitchFamily="18" charset="0"/>
          </a:endParaRPr>
        </a:p>
      </dgm:t>
    </dgm:pt>
    <dgm:pt modelId="{42D0E8C5-50B6-48A7-9B92-5131FD56BC88}" type="parTrans" cxnId="{AAD2F954-C76B-4CF7-B0B5-3DFB4431468E}">
      <dgm:prSet/>
      <dgm:spPr/>
    </dgm:pt>
    <dgm:pt modelId="{DF695EC3-2FE3-4489-9A15-2813F466BBE1}" type="sibTrans" cxnId="{AAD2F954-C76B-4CF7-B0B5-3DFB4431468E}">
      <dgm:prSet/>
      <dgm:spPr/>
    </dgm:pt>
    <dgm:pt modelId="{8C3C0CDE-0945-4576-83B9-7F37BA695137}" type="pres">
      <dgm:prSet presAssocID="{CF845803-1717-4F48-B710-F7F1B43013F3}" presName="Name0" presStyleCnt="0">
        <dgm:presLayoutVars>
          <dgm:chMax val="7"/>
          <dgm:chPref val="7"/>
          <dgm:dir/>
        </dgm:presLayoutVars>
      </dgm:prSet>
      <dgm:spPr/>
      <dgm:t>
        <a:bodyPr/>
        <a:lstStyle/>
        <a:p>
          <a:endParaRPr lang="ru-RU"/>
        </a:p>
      </dgm:t>
    </dgm:pt>
    <dgm:pt modelId="{962C2BD0-517B-4E9C-A037-D4A0806612C4}" type="pres">
      <dgm:prSet presAssocID="{CF845803-1717-4F48-B710-F7F1B43013F3}" presName="Name1" presStyleCnt="0"/>
      <dgm:spPr/>
      <dgm:t>
        <a:bodyPr/>
        <a:lstStyle/>
        <a:p>
          <a:endParaRPr lang="ru-RU"/>
        </a:p>
      </dgm:t>
    </dgm:pt>
    <dgm:pt modelId="{69725028-6CCC-4078-BC5F-BBFA67A060B3}" type="pres">
      <dgm:prSet presAssocID="{CF845803-1717-4F48-B710-F7F1B43013F3}" presName="cycle" presStyleCnt="0"/>
      <dgm:spPr/>
      <dgm:t>
        <a:bodyPr/>
        <a:lstStyle/>
        <a:p>
          <a:endParaRPr lang="ru-RU"/>
        </a:p>
      </dgm:t>
    </dgm:pt>
    <dgm:pt modelId="{17BCFDE8-867C-467A-B7F3-9B093F23E13E}" type="pres">
      <dgm:prSet presAssocID="{CF845803-1717-4F48-B710-F7F1B43013F3}" presName="srcNode" presStyleLbl="node1" presStyleIdx="0" presStyleCnt="5"/>
      <dgm:spPr/>
      <dgm:t>
        <a:bodyPr/>
        <a:lstStyle/>
        <a:p>
          <a:endParaRPr lang="ru-RU"/>
        </a:p>
      </dgm:t>
    </dgm:pt>
    <dgm:pt modelId="{BBDD1F15-5D5A-4430-A855-C76E50E51E42}" type="pres">
      <dgm:prSet presAssocID="{CF845803-1717-4F48-B710-F7F1B43013F3}" presName="conn" presStyleLbl="parChTrans1D2" presStyleIdx="0" presStyleCnt="1"/>
      <dgm:spPr/>
      <dgm:t>
        <a:bodyPr/>
        <a:lstStyle/>
        <a:p>
          <a:endParaRPr lang="ru-RU"/>
        </a:p>
      </dgm:t>
    </dgm:pt>
    <dgm:pt modelId="{BA257D16-06AA-4007-B484-5B9A27400F34}" type="pres">
      <dgm:prSet presAssocID="{CF845803-1717-4F48-B710-F7F1B43013F3}" presName="extraNode" presStyleLbl="node1" presStyleIdx="0" presStyleCnt="5"/>
      <dgm:spPr/>
      <dgm:t>
        <a:bodyPr/>
        <a:lstStyle/>
        <a:p>
          <a:endParaRPr lang="ru-RU"/>
        </a:p>
      </dgm:t>
    </dgm:pt>
    <dgm:pt modelId="{9D97D0A5-1934-40AE-A800-FABC8D7408F0}" type="pres">
      <dgm:prSet presAssocID="{CF845803-1717-4F48-B710-F7F1B43013F3}" presName="dstNode" presStyleLbl="node1" presStyleIdx="0" presStyleCnt="5"/>
      <dgm:spPr/>
      <dgm:t>
        <a:bodyPr/>
        <a:lstStyle/>
        <a:p>
          <a:endParaRPr lang="ru-RU"/>
        </a:p>
      </dgm:t>
    </dgm:pt>
    <dgm:pt modelId="{F84282E1-4565-4A17-8095-7AFD756B1AC4}" type="pres">
      <dgm:prSet presAssocID="{2B71A9FB-D571-4E16-9DEE-5C8D55952890}" presName="text_1" presStyleLbl="node1" presStyleIdx="0" presStyleCnt="5" custLinFactNeighborY="-1075">
        <dgm:presLayoutVars>
          <dgm:bulletEnabled val="1"/>
        </dgm:presLayoutVars>
      </dgm:prSet>
      <dgm:spPr/>
      <dgm:t>
        <a:bodyPr/>
        <a:lstStyle/>
        <a:p>
          <a:endParaRPr lang="ru-RU"/>
        </a:p>
      </dgm:t>
    </dgm:pt>
    <dgm:pt modelId="{B2EC6AC5-C87B-4274-A079-DC270768E12A}" type="pres">
      <dgm:prSet presAssocID="{2B71A9FB-D571-4E16-9DEE-5C8D55952890}" presName="accent_1" presStyleCnt="0"/>
      <dgm:spPr/>
      <dgm:t>
        <a:bodyPr/>
        <a:lstStyle/>
        <a:p>
          <a:endParaRPr lang="ru-RU"/>
        </a:p>
      </dgm:t>
    </dgm:pt>
    <dgm:pt modelId="{C7628E09-A5D0-43AC-834B-E8990AEC2BF8}" type="pres">
      <dgm:prSet presAssocID="{2B71A9FB-D571-4E16-9DEE-5C8D55952890}" presName="accentRepeatNode" presStyleLbl="solidFgAcc1" presStyleIdx="0" presStyleCnt="5"/>
      <dgm:spPr/>
      <dgm:t>
        <a:bodyPr/>
        <a:lstStyle/>
        <a:p>
          <a:endParaRPr lang="ru-RU"/>
        </a:p>
      </dgm:t>
    </dgm:pt>
    <dgm:pt modelId="{BFBDC48E-EC9F-40F8-8C33-67BD889D3E06}" type="pres">
      <dgm:prSet presAssocID="{FEC0FB9E-AD64-46F9-B3CE-724D6DD5129B}" presName="text_2" presStyleLbl="node1" presStyleIdx="1" presStyleCnt="5">
        <dgm:presLayoutVars>
          <dgm:bulletEnabled val="1"/>
        </dgm:presLayoutVars>
      </dgm:prSet>
      <dgm:spPr/>
      <dgm:t>
        <a:bodyPr/>
        <a:lstStyle/>
        <a:p>
          <a:endParaRPr lang="ru-RU"/>
        </a:p>
      </dgm:t>
    </dgm:pt>
    <dgm:pt modelId="{F9977CC5-AA40-4ECD-AC50-6BDA7E737AFB}" type="pres">
      <dgm:prSet presAssocID="{FEC0FB9E-AD64-46F9-B3CE-724D6DD5129B}" presName="accent_2" presStyleCnt="0"/>
      <dgm:spPr/>
    </dgm:pt>
    <dgm:pt modelId="{78871165-2D1E-4788-BE99-4380DD37FBEA}" type="pres">
      <dgm:prSet presAssocID="{FEC0FB9E-AD64-46F9-B3CE-724D6DD5129B}" presName="accentRepeatNode" presStyleLbl="solidFgAcc1" presStyleIdx="1" presStyleCnt="5"/>
      <dgm:spPr/>
    </dgm:pt>
    <dgm:pt modelId="{0850B0EC-C487-4116-B0B0-81183505C1C1}" type="pres">
      <dgm:prSet presAssocID="{8E96D183-83F1-4D52-9431-93DD2EA739C3}" presName="text_3" presStyleLbl="node1" presStyleIdx="2" presStyleCnt="5">
        <dgm:presLayoutVars>
          <dgm:bulletEnabled val="1"/>
        </dgm:presLayoutVars>
      </dgm:prSet>
      <dgm:spPr/>
      <dgm:t>
        <a:bodyPr/>
        <a:lstStyle/>
        <a:p>
          <a:endParaRPr lang="ru-RU"/>
        </a:p>
      </dgm:t>
    </dgm:pt>
    <dgm:pt modelId="{FAC1E128-08C3-4D53-8C35-1F3D0A1BF457}" type="pres">
      <dgm:prSet presAssocID="{8E96D183-83F1-4D52-9431-93DD2EA739C3}" presName="accent_3" presStyleCnt="0"/>
      <dgm:spPr/>
    </dgm:pt>
    <dgm:pt modelId="{28D98070-D389-406F-B73D-81F41A7EE8B3}" type="pres">
      <dgm:prSet presAssocID="{8E96D183-83F1-4D52-9431-93DD2EA739C3}" presName="accentRepeatNode" presStyleLbl="solidFgAcc1" presStyleIdx="2" presStyleCnt="5"/>
      <dgm:spPr/>
    </dgm:pt>
    <dgm:pt modelId="{550A1BE7-E6D0-4F4F-A83E-98031A76E9E6}" type="pres">
      <dgm:prSet presAssocID="{E7234AC8-9EBD-4308-9001-39A850DCF0F2}" presName="text_4" presStyleLbl="node1" presStyleIdx="3" presStyleCnt="5">
        <dgm:presLayoutVars>
          <dgm:bulletEnabled val="1"/>
        </dgm:presLayoutVars>
      </dgm:prSet>
      <dgm:spPr/>
      <dgm:t>
        <a:bodyPr/>
        <a:lstStyle/>
        <a:p>
          <a:endParaRPr lang="ru-RU"/>
        </a:p>
      </dgm:t>
    </dgm:pt>
    <dgm:pt modelId="{880BBAEF-CF05-4843-9E7D-9298CE704994}" type="pres">
      <dgm:prSet presAssocID="{E7234AC8-9EBD-4308-9001-39A850DCF0F2}" presName="accent_4" presStyleCnt="0"/>
      <dgm:spPr/>
    </dgm:pt>
    <dgm:pt modelId="{79145C3A-B900-408E-9037-AB11E1A0DCCA}" type="pres">
      <dgm:prSet presAssocID="{E7234AC8-9EBD-4308-9001-39A850DCF0F2}" presName="accentRepeatNode" presStyleLbl="solidFgAcc1" presStyleIdx="3" presStyleCnt="5"/>
      <dgm:spPr/>
    </dgm:pt>
    <dgm:pt modelId="{848846CD-7288-489C-B6E0-352AAC536FF1}" type="pres">
      <dgm:prSet presAssocID="{BDFF2E0A-7A5E-4992-982C-00687705C873}" presName="text_5" presStyleLbl="node1" presStyleIdx="4" presStyleCnt="5">
        <dgm:presLayoutVars>
          <dgm:bulletEnabled val="1"/>
        </dgm:presLayoutVars>
      </dgm:prSet>
      <dgm:spPr/>
      <dgm:t>
        <a:bodyPr/>
        <a:lstStyle/>
        <a:p>
          <a:endParaRPr lang="ru-RU"/>
        </a:p>
      </dgm:t>
    </dgm:pt>
    <dgm:pt modelId="{9FD37748-8F80-4400-BAAB-0A63F6B73B67}" type="pres">
      <dgm:prSet presAssocID="{BDFF2E0A-7A5E-4992-982C-00687705C873}" presName="accent_5" presStyleCnt="0"/>
      <dgm:spPr/>
    </dgm:pt>
    <dgm:pt modelId="{892C61DB-E4C5-467E-92EE-F8EF7DAE1349}" type="pres">
      <dgm:prSet presAssocID="{BDFF2E0A-7A5E-4992-982C-00687705C873}" presName="accentRepeatNode" presStyleLbl="solidFgAcc1" presStyleIdx="4" presStyleCnt="5"/>
      <dgm:spPr/>
    </dgm:pt>
  </dgm:ptLst>
  <dgm:cxnLst>
    <dgm:cxn modelId="{A51BB721-C767-4ECD-A072-04A68CB28592}" srcId="{CF845803-1717-4F48-B710-F7F1B43013F3}" destId="{FEC0FB9E-AD64-46F9-B3CE-724D6DD5129B}" srcOrd="1" destOrd="0" parTransId="{D2D62836-C71A-442D-B005-6259F92AA7DD}" sibTransId="{934F6F0E-8351-443B-910C-64C0932A0795}"/>
    <dgm:cxn modelId="{19326578-1972-416F-B1AC-B2CD0C7CA107}" type="presOf" srcId="{E7234AC8-9EBD-4308-9001-39A850DCF0F2}" destId="{550A1BE7-E6D0-4F4F-A83E-98031A76E9E6}" srcOrd="0" destOrd="0" presId="urn:microsoft.com/office/officeart/2008/layout/VerticalCurvedList"/>
    <dgm:cxn modelId="{B958F952-4CB2-4450-B4A4-CC34F3A47B96}" srcId="{CF845803-1717-4F48-B710-F7F1B43013F3}" destId="{BDFF2E0A-7A5E-4992-982C-00687705C873}" srcOrd="4" destOrd="0" parTransId="{9FD56113-5308-4BA3-9F4E-C798B1679F4F}" sibTransId="{6225FEF3-BA88-4DF0-9586-EE436CE008C7}"/>
    <dgm:cxn modelId="{73A0A28B-E88A-45AA-BBFB-5A5013E477B8}" srcId="{CF845803-1717-4F48-B710-F7F1B43013F3}" destId="{E7234AC8-9EBD-4308-9001-39A850DCF0F2}" srcOrd="3" destOrd="0" parTransId="{FF5333A3-21D9-4F25-BAA8-A79735D81B8A}" sibTransId="{E05AA14C-3FEB-4E41-B92B-0BFA9FB8EC7A}"/>
    <dgm:cxn modelId="{AAD2F954-C76B-4CF7-B0B5-3DFB4431468E}" srcId="{CF845803-1717-4F48-B710-F7F1B43013F3}" destId="{8E96D183-83F1-4D52-9431-93DD2EA739C3}" srcOrd="2" destOrd="0" parTransId="{42D0E8C5-50B6-48A7-9B92-5131FD56BC88}" sibTransId="{DF695EC3-2FE3-4489-9A15-2813F466BBE1}"/>
    <dgm:cxn modelId="{31B69973-71F3-405E-BA24-AA6136EC7486}" type="presOf" srcId="{FEC0FB9E-AD64-46F9-B3CE-724D6DD5129B}" destId="{BFBDC48E-EC9F-40F8-8C33-67BD889D3E06}" srcOrd="0" destOrd="0" presId="urn:microsoft.com/office/officeart/2008/layout/VerticalCurvedList"/>
    <dgm:cxn modelId="{5062863C-E7B4-4EEA-93C9-8201830D35D3}" type="presOf" srcId="{2B71A9FB-D571-4E16-9DEE-5C8D55952890}" destId="{F84282E1-4565-4A17-8095-7AFD756B1AC4}" srcOrd="0" destOrd="0" presId="urn:microsoft.com/office/officeart/2008/layout/VerticalCurvedList"/>
    <dgm:cxn modelId="{F7053D4D-A3BD-4995-B8DC-0D917EFA8109}" type="presOf" srcId="{CF845803-1717-4F48-B710-F7F1B43013F3}" destId="{8C3C0CDE-0945-4576-83B9-7F37BA695137}" srcOrd="0" destOrd="0" presId="urn:microsoft.com/office/officeart/2008/layout/VerticalCurvedList"/>
    <dgm:cxn modelId="{C637BDAC-BA70-4A6D-9763-B89700DCBCC3}" type="presOf" srcId="{8E96D183-83F1-4D52-9431-93DD2EA739C3}" destId="{0850B0EC-C487-4116-B0B0-81183505C1C1}" srcOrd="0" destOrd="0" presId="urn:microsoft.com/office/officeart/2008/layout/VerticalCurvedList"/>
    <dgm:cxn modelId="{4A177CAD-B738-4D43-A4A7-7280BE01C964}" srcId="{CF845803-1717-4F48-B710-F7F1B43013F3}" destId="{2B71A9FB-D571-4E16-9DEE-5C8D55952890}" srcOrd="0" destOrd="0" parTransId="{AB5CE423-EC06-4BC3-9D3F-585E57840550}" sibTransId="{CE14E9EE-7142-45C4-B5B4-260682811960}"/>
    <dgm:cxn modelId="{92931994-EB06-4E1C-9E70-6AFFB2B59C8F}" type="presOf" srcId="{BDFF2E0A-7A5E-4992-982C-00687705C873}" destId="{848846CD-7288-489C-B6E0-352AAC536FF1}" srcOrd="0" destOrd="0" presId="urn:microsoft.com/office/officeart/2008/layout/VerticalCurvedList"/>
    <dgm:cxn modelId="{D012ACD3-5381-449A-BB21-1147CD2C30CC}" type="presOf" srcId="{CE14E9EE-7142-45C4-B5B4-260682811960}" destId="{BBDD1F15-5D5A-4430-A855-C76E50E51E42}" srcOrd="0" destOrd="0" presId="urn:microsoft.com/office/officeart/2008/layout/VerticalCurvedList"/>
    <dgm:cxn modelId="{27A036CD-2C2E-41FC-A531-5D67559E74F8}" type="presParOf" srcId="{8C3C0CDE-0945-4576-83B9-7F37BA695137}" destId="{962C2BD0-517B-4E9C-A037-D4A0806612C4}" srcOrd="0" destOrd="0" presId="urn:microsoft.com/office/officeart/2008/layout/VerticalCurvedList"/>
    <dgm:cxn modelId="{6C73618E-DBDA-42BA-BD1E-91FDD187E6B2}" type="presParOf" srcId="{962C2BD0-517B-4E9C-A037-D4A0806612C4}" destId="{69725028-6CCC-4078-BC5F-BBFA67A060B3}" srcOrd="0" destOrd="0" presId="urn:microsoft.com/office/officeart/2008/layout/VerticalCurvedList"/>
    <dgm:cxn modelId="{445C05A6-6A30-4C47-936E-01870DD24928}" type="presParOf" srcId="{69725028-6CCC-4078-BC5F-BBFA67A060B3}" destId="{17BCFDE8-867C-467A-B7F3-9B093F23E13E}" srcOrd="0" destOrd="0" presId="urn:microsoft.com/office/officeart/2008/layout/VerticalCurvedList"/>
    <dgm:cxn modelId="{B4B9CB30-AD8C-4B7F-BE79-A87357C09BA8}" type="presParOf" srcId="{69725028-6CCC-4078-BC5F-BBFA67A060B3}" destId="{BBDD1F15-5D5A-4430-A855-C76E50E51E42}" srcOrd="1" destOrd="0" presId="urn:microsoft.com/office/officeart/2008/layout/VerticalCurvedList"/>
    <dgm:cxn modelId="{E30B3152-E848-40DE-9E91-87F43CF6DE27}" type="presParOf" srcId="{69725028-6CCC-4078-BC5F-BBFA67A060B3}" destId="{BA257D16-06AA-4007-B484-5B9A27400F34}" srcOrd="2" destOrd="0" presId="urn:microsoft.com/office/officeart/2008/layout/VerticalCurvedList"/>
    <dgm:cxn modelId="{833C1203-522E-4AA6-9AD2-548484EB342C}" type="presParOf" srcId="{69725028-6CCC-4078-BC5F-BBFA67A060B3}" destId="{9D97D0A5-1934-40AE-A800-FABC8D7408F0}" srcOrd="3" destOrd="0" presId="urn:microsoft.com/office/officeart/2008/layout/VerticalCurvedList"/>
    <dgm:cxn modelId="{BD4AE010-3228-45FA-8060-7B73026EB861}" type="presParOf" srcId="{962C2BD0-517B-4E9C-A037-D4A0806612C4}" destId="{F84282E1-4565-4A17-8095-7AFD756B1AC4}" srcOrd="1" destOrd="0" presId="urn:microsoft.com/office/officeart/2008/layout/VerticalCurvedList"/>
    <dgm:cxn modelId="{68AD624A-2FFC-43E9-A344-2127B671DE34}" type="presParOf" srcId="{962C2BD0-517B-4E9C-A037-D4A0806612C4}" destId="{B2EC6AC5-C87B-4274-A079-DC270768E12A}" srcOrd="2" destOrd="0" presId="urn:microsoft.com/office/officeart/2008/layout/VerticalCurvedList"/>
    <dgm:cxn modelId="{0C764C63-A358-441F-9314-46AF4E4DEE30}" type="presParOf" srcId="{B2EC6AC5-C87B-4274-A079-DC270768E12A}" destId="{C7628E09-A5D0-43AC-834B-E8990AEC2BF8}" srcOrd="0" destOrd="0" presId="urn:microsoft.com/office/officeart/2008/layout/VerticalCurvedList"/>
    <dgm:cxn modelId="{3D39A0F8-B72D-4967-A9B2-8A71150C4D87}" type="presParOf" srcId="{962C2BD0-517B-4E9C-A037-D4A0806612C4}" destId="{BFBDC48E-EC9F-40F8-8C33-67BD889D3E06}" srcOrd="3" destOrd="0" presId="urn:microsoft.com/office/officeart/2008/layout/VerticalCurvedList"/>
    <dgm:cxn modelId="{CE90A388-32CD-42B4-A753-ABD8FCB1728C}" type="presParOf" srcId="{962C2BD0-517B-4E9C-A037-D4A0806612C4}" destId="{F9977CC5-AA40-4ECD-AC50-6BDA7E737AFB}" srcOrd="4" destOrd="0" presId="urn:microsoft.com/office/officeart/2008/layout/VerticalCurvedList"/>
    <dgm:cxn modelId="{4A885CB0-66B7-4865-B9EB-51699492125E}" type="presParOf" srcId="{F9977CC5-AA40-4ECD-AC50-6BDA7E737AFB}" destId="{78871165-2D1E-4788-BE99-4380DD37FBEA}" srcOrd="0" destOrd="0" presId="urn:microsoft.com/office/officeart/2008/layout/VerticalCurvedList"/>
    <dgm:cxn modelId="{B0CA9256-8C54-4BC8-9398-84B57FDFEDE8}" type="presParOf" srcId="{962C2BD0-517B-4E9C-A037-D4A0806612C4}" destId="{0850B0EC-C487-4116-B0B0-81183505C1C1}" srcOrd="5" destOrd="0" presId="urn:microsoft.com/office/officeart/2008/layout/VerticalCurvedList"/>
    <dgm:cxn modelId="{1002E5A5-4695-47D2-A61B-C28626613DE7}" type="presParOf" srcId="{962C2BD0-517B-4E9C-A037-D4A0806612C4}" destId="{FAC1E128-08C3-4D53-8C35-1F3D0A1BF457}" srcOrd="6" destOrd="0" presId="urn:microsoft.com/office/officeart/2008/layout/VerticalCurvedList"/>
    <dgm:cxn modelId="{DC56E504-1AA5-4E4C-A327-3A037B8E8CB2}" type="presParOf" srcId="{FAC1E128-08C3-4D53-8C35-1F3D0A1BF457}" destId="{28D98070-D389-406F-B73D-81F41A7EE8B3}" srcOrd="0" destOrd="0" presId="urn:microsoft.com/office/officeart/2008/layout/VerticalCurvedList"/>
    <dgm:cxn modelId="{47ADE2F6-851A-47DC-957A-B5D2ECBC0376}" type="presParOf" srcId="{962C2BD0-517B-4E9C-A037-D4A0806612C4}" destId="{550A1BE7-E6D0-4F4F-A83E-98031A76E9E6}" srcOrd="7" destOrd="0" presId="urn:microsoft.com/office/officeart/2008/layout/VerticalCurvedList"/>
    <dgm:cxn modelId="{13827076-555D-42E1-9B66-9FE0E25EFBAC}" type="presParOf" srcId="{962C2BD0-517B-4E9C-A037-D4A0806612C4}" destId="{880BBAEF-CF05-4843-9E7D-9298CE704994}" srcOrd="8" destOrd="0" presId="urn:microsoft.com/office/officeart/2008/layout/VerticalCurvedList"/>
    <dgm:cxn modelId="{B4E34CF3-5310-4D53-A5E7-53164FB2AD0A}" type="presParOf" srcId="{880BBAEF-CF05-4843-9E7D-9298CE704994}" destId="{79145C3A-B900-408E-9037-AB11E1A0DCCA}" srcOrd="0" destOrd="0" presId="urn:microsoft.com/office/officeart/2008/layout/VerticalCurvedList"/>
    <dgm:cxn modelId="{7A07A4B4-BF22-4794-8B3C-492EED9A0828}" type="presParOf" srcId="{962C2BD0-517B-4E9C-A037-D4A0806612C4}" destId="{848846CD-7288-489C-B6E0-352AAC536FF1}" srcOrd="9" destOrd="0" presId="urn:microsoft.com/office/officeart/2008/layout/VerticalCurvedList"/>
    <dgm:cxn modelId="{B17FFC56-603D-4777-9C8A-A0CFCA177FFF}" type="presParOf" srcId="{962C2BD0-517B-4E9C-A037-D4A0806612C4}" destId="{9FD37748-8F80-4400-BAAB-0A63F6B73B67}" srcOrd="10" destOrd="0" presId="urn:microsoft.com/office/officeart/2008/layout/VerticalCurvedList"/>
    <dgm:cxn modelId="{C74E01DD-086F-480C-9E6A-7B51C4C87339}" type="presParOf" srcId="{9FD37748-8F80-4400-BAAB-0A63F6B73B67}" destId="{892C61DB-E4C5-467E-92EE-F8EF7DAE1349}"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DD1F15-5D5A-4430-A855-C76E50E51E42}">
      <dsp:nvSpPr>
        <dsp:cNvPr id="0" name=""/>
        <dsp:cNvSpPr/>
      </dsp:nvSpPr>
      <dsp:spPr>
        <a:xfrm>
          <a:off x="-6176870" y="-944995"/>
          <a:ext cx="7352753" cy="7352753"/>
        </a:xfrm>
        <a:prstGeom prst="blockArc">
          <a:avLst>
            <a:gd name="adj1" fmla="val 18900000"/>
            <a:gd name="adj2" fmla="val 2700000"/>
            <a:gd name="adj3" fmla="val 294"/>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84282E1-4565-4A17-8095-7AFD756B1AC4}">
      <dsp:nvSpPr>
        <dsp:cNvPr id="0" name=""/>
        <dsp:cNvSpPr/>
      </dsp:nvSpPr>
      <dsp:spPr>
        <a:xfrm>
          <a:off x="513792" y="333970"/>
          <a:ext cx="10686529" cy="683063"/>
        </a:xfrm>
        <a:prstGeom prst="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42182" tIns="60960" rIns="60960" bIns="60960" numCol="1" spcCol="1270" anchor="ctr" anchorCtr="0">
          <a:noAutofit/>
        </a:bodyPr>
        <a:lstStyle/>
        <a:p>
          <a:pPr lvl="0" algn="l" defTabSz="1066800">
            <a:lnSpc>
              <a:spcPct val="90000"/>
            </a:lnSpc>
            <a:spcBef>
              <a:spcPct val="0"/>
            </a:spcBef>
            <a:spcAft>
              <a:spcPct val="35000"/>
            </a:spcAft>
          </a:pPr>
          <a:r>
            <a:rPr lang="ru-RU" sz="2400" b="0" i="0" u="none" kern="1200" dirty="0" smtClean="0">
              <a:latin typeface="Times New Roman" panose="02020603050405020304" pitchFamily="18" charset="0"/>
              <a:cs typeface="Times New Roman" panose="02020603050405020304" pitchFamily="18" charset="0"/>
            </a:rPr>
            <a:t>22.1 Общие сведения о велотоварах, устройство велосипеда</a:t>
          </a:r>
          <a:endParaRPr lang="ru-RU" sz="2400" kern="1200" dirty="0">
            <a:latin typeface="Times New Roman" panose="02020603050405020304" pitchFamily="18" charset="0"/>
            <a:cs typeface="Times New Roman" panose="02020603050405020304" pitchFamily="18" charset="0"/>
          </a:endParaRPr>
        </a:p>
      </dsp:txBody>
      <dsp:txXfrm>
        <a:off x="513792" y="333970"/>
        <a:ext cx="10686529" cy="683063"/>
      </dsp:txXfrm>
    </dsp:sp>
    <dsp:sp modelId="{C7628E09-A5D0-43AC-834B-E8990AEC2BF8}">
      <dsp:nvSpPr>
        <dsp:cNvPr id="0" name=""/>
        <dsp:cNvSpPr/>
      </dsp:nvSpPr>
      <dsp:spPr>
        <a:xfrm>
          <a:off x="86877" y="255930"/>
          <a:ext cx="853829" cy="853829"/>
        </a:xfrm>
        <a:prstGeom prst="ellipse">
          <a:avLst/>
        </a:prstGeom>
        <a:solidFill>
          <a:schemeClr val="lt1">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sp>
    <dsp:sp modelId="{BFBDC48E-EC9F-40F8-8C33-67BD889D3E06}">
      <dsp:nvSpPr>
        <dsp:cNvPr id="0" name=""/>
        <dsp:cNvSpPr/>
      </dsp:nvSpPr>
      <dsp:spPr>
        <a:xfrm>
          <a:off x="1003255" y="1365581"/>
          <a:ext cx="10197065" cy="683063"/>
        </a:xfrm>
        <a:prstGeom prst="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42182" tIns="60960" rIns="60960" bIns="60960" numCol="1" spcCol="1270" anchor="ctr" anchorCtr="0">
          <a:noAutofit/>
        </a:bodyPr>
        <a:lstStyle/>
        <a:p>
          <a:pPr lvl="0" algn="l" defTabSz="1066800">
            <a:lnSpc>
              <a:spcPct val="90000"/>
            </a:lnSpc>
            <a:spcBef>
              <a:spcPct val="0"/>
            </a:spcBef>
            <a:spcAft>
              <a:spcPct val="35000"/>
            </a:spcAft>
          </a:pPr>
          <a:r>
            <a:rPr lang="ru-RU" sz="2400" b="0" i="0" u="none" kern="1200" dirty="0" smtClean="0">
              <a:latin typeface="Times New Roman" panose="02020603050405020304" pitchFamily="18" charset="0"/>
              <a:cs typeface="Times New Roman" panose="02020603050405020304" pitchFamily="18" charset="0"/>
            </a:rPr>
            <a:t>22.2 Потребительские свойства велосипедов</a:t>
          </a:r>
          <a:endParaRPr lang="ru-RU" sz="2400" kern="1200" dirty="0">
            <a:latin typeface="Times New Roman" panose="02020603050405020304" pitchFamily="18" charset="0"/>
            <a:cs typeface="Times New Roman" panose="02020603050405020304" pitchFamily="18" charset="0"/>
          </a:endParaRPr>
        </a:p>
      </dsp:txBody>
      <dsp:txXfrm>
        <a:off x="1003255" y="1365581"/>
        <a:ext cx="10197065" cy="683063"/>
      </dsp:txXfrm>
    </dsp:sp>
    <dsp:sp modelId="{78871165-2D1E-4788-BE99-4380DD37FBEA}">
      <dsp:nvSpPr>
        <dsp:cNvPr id="0" name=""/>
        <dsp:cNvSpPr/>
      </dsp:nvSpPr>
      <dsp:spPr>
        <a:xfrm>
          <a:off x="576341" y="1280198"/>
          <a:ext cx="853829" cy="853829"/>
        </a:xfrm>
        <a:prstGeom prst="ellipse">
          <a:avLst/>
        </a:prstGeom>
        <a:solidFill>
          <a:schemeClr val="lt1">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sp>
    <dsp:sp modelId="{0850B0EC-C487-4116-B0B0-81183505C1C1}">
      <dsp:nvSpPr>
        <dsp:cNvPr id="0" name=""/>
        <dsp:cNvSpPr/>
      </dsp:nvSpPr>
      <dsp:spPr>
        <a:xfrm>
          <a:off x="1153481" y="2389849"/>
          <a:ext cx="10046839" cy="683063"/>
        </a:xfrm>
        <a:prstGeom prst="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42182" tIns="60960" rIns="60960" bIns="60960" numCol="1" spcCol="1270" anchor="ctr" anchorCtr="0">
          <a:noAutofit/>
        </a:bodyPr>
        <a:lstStyle/>
        <a:p>
          <a:pPr lvl="0" algn="l" defTabSz="1066800">
            <a:lnSpc>
              <a:spcPct val="90000"/>
            </a:lnSpc>
            <a:spcBef>
              <a:spcPct val="0"/>
            </a:spcBef>
            <a:spcAft>
              <a:spcPct val="35000"/>
            </a:spcAft>
          </a:pPr>
          <a:r>
            <a:rPr lang="ru-RU" sz="2400" b="0" i="0" u="none" kern="1200" dirty="0" smtClean="0">
              <a:latin typeface="Times New Roman" panose="02020603050405020304" pitchFamily="18" charset="0"/>
              <a:cs typeface="Times New Roman" panose="02020603050405020304" pitchFamily="18" charset="0"/>
            </a:rPr>
            <a:t>22.3 Классификация ассортимента велосипедов</a:t>
          </a:r>
          <a:endParaRPr lang="ru-RU" sz="2400" kern="1200" dirty="0">
            <a:latin typeface="Times New Roman" panose="02020603050405020304" pitchFamily="18" charset="0"/>
            <a:cs typeface="Times New Roman" panose="02020603050405020304" pitchFamily="18" charset="0"/>
          </a:endParaRPr>
        </a:p>
      </dsp:txBody>
      <dsp:txXfrm>
        <a:off x="1153481" y="2389849"/>
        <a:ext cx="10046839" cy="683063"/>
      </dsp:txXfrm>
    </dsp:sp>
    <dsp:sp modelId="{28D98070-D389-406F-B73D-81F41A7EE8B3}">
      <dsp:nvSpPr>
        <dsp:cNvPr id="0" name=""/>
        <dsp:cNvSpPr/>
      </dsp:nvSpPr>
      <dsp:spPr>
        <a:xfrm>
          <a:off x="726567" y="2304466"/>
          <a:ext cx="853829" cy="853829"/>
        </a:xfrm>
        <a:prstGeom prst="ellipse">
          <a:avLst/>
        </a:prstGeom>
        <a:solidFill>
          <a:schemeClr val="lt1">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sp>
    <dsp:sp modelId="{550A1BE7-E6D0-4F4F-A83E-98031A76E9E6}">
      <dsp:nvSpPr>
        <dsp:cNvPr id="0" name=""/>
        <dsp:cNvSpPr/>
      </dsp:nvSpPr>
      <dsp:spPr>
        <a:xfrm>
          <a:off x="1003255" y="3414117"/>
          <a:ext cx="10197065" cy="683063"/>
        </a:xfrm>
        <a:prstGeom prst="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42182" tIns="60960" rIns="60960" bIns="60960" numCol="1" spcCol="1270" anchor="ctr" anchorCtr="0">
          <a:noAutofit/>
        </a:bodyPr>
        <a:lstStyle/>
        <a:p>
          <a:pPr lvl="0" algn="l" defTabSz="1066800">
            <a:lnSpc>
              <a:spcPct val="90000"/>
            </a:lnSpc>
            <a:spcBef>
              <a:spcPct val="0"/>
            </a:spcBef>
            <a:spcAft>
              <a:spcPct val="35000"/>
            </a:spcAft>
          </a:pPr>
          <a:r>
            <a:rPr lang="ru-RU" sz="2400" b="0" i="0" u="none" kern="1200" dirty="0" smtClean="0">
              <a:latin typeface="Times New Roman" panose="02020603050405020304" pitchFamily="18" charset="0"/>
              <a:cs typeface="Times New Roman" panose="02020603050405020304" pitchFamily="18" charset="0"/>
            </a:rPr>
            <a:t>22.4 Характеристика ассортимента велосипедов</a:t>
          </a:r>
          <a:endParaRPr lang="ru-RU" sz="2400" kern="1200" dirty="0">
            <a:latin typeface="Times New Roman" panose="02020603050405020304" pitchFamily="18" charset="0"/>
            <a:cs typeface="Times New Roman" panose="02020603050405020304" pitchFamily="18" charset="0"/>
          </a:endParaRPr>
        </a:p>
      </dsp:txBody>
      <dsp:txXfrm>
        <a:off x="1003255" y="3414117"/>
        <a:ext cx="10197065" cy="683063"/>
      </dsp:txXfrm>
    </dsp:sp>
    <dsp:sp modelId="{79145C3A-B900-408E-9037-AB11E1A0DCCA}">
      <dsp:nvSpPr>
        <dsp:cNvPr id="0" name=""/>
        <dsp:cNvSpPr/>
      </dsp:nvSpPr>
      <dsp:spPr>
        <a:xfrm>
          <a:off x="576341" y="3328734"/>
          <a:ext cx="853829" cy="853829"/>
        </a:xfrm>
        <a:prstGeom prst="ellipse">
          <a:avLst/>
        </a:prstGeom>
        <a:solidFill>
          <a:schemeClr val="lt1">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sp>
    <dsp:sp modelId="{848846CD-7288-489C-B6E0-352AAC536FF1}">
      <dsp:nvSpPr>
        <dsp:cNvPr id="0" name=""/>
        <dsp:cNvSpPr/>
      </dsp:nvSpPr>
      <dsp:spPr>
        <a:xfrm>
          <a:off x="513792" y="4438385"/>
          <a:ext cx="10686529" cy="683063"/>
        </a:xfrm>
        <a:prstGeom prst="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42182" tIns="60960" rIns="60960" bIns="60960" numCol="1" spcCol="1270" anchor="ctr" anchorCtr="0">
          <a:noAutofit/>
        </a:bodyPr>
        <a:lstStyle/>
        <a:p>
          <a:pPr lvl="0" algn="l" defTabSz="1066800">
            <a:lnSpc>
              <a:spcPct val="90000"/>
            </a:lnSpc>
            <a:spcBef>
              <a:spcPct val="0"/>
            </a:spcBef>
            <a:spcAft>
              <a:spcPct val="35000"/>
            </a:spcAft>
          </a:pPr>
          <a:r>
            <a:rPr lang="ru-RU" sz="2400" b="0" i="0" u="none" kern="1200" dirty="0" smtClean="0">
              <a:latin typeface="Times New Roman" panose="02020603050405020304" pitchFamily="18" charset="0"/>
              <a:cs typeface="Times New Roman" panose="02020603050405020304" pitchFamily="18" charset="0"/>
            </a:rPr>
            <a:t>22.5 Контроль качества, маркировка, упаковка, хранение велосипедов</a:t>
          </a:r>
          <a:endParaRPr lang="ru-RU" sz="2400" kern="1200" dirty="0">
            <a:latin typeface="Times New Roman" panose="02020603050405020304" pitchFamily="18" charset="0"/>
            <a:cs typeface="Times New Roman" panose="02020603050405020304" pitchFamily="18" charset="0"/>
          </a:endParaRPr>
        </a:p>
      </dsp:txBody>
      <dsp:txXfrm>
        <a:off x="513792" y="4438385"/>
        <a:ext cx="10686529" cy="683063"/>
      </dsp:txXfrm>
    </dsp:sp>
    <dsp:sp modelId="{892C61DB-E4C5-467E-92EE-F8EF7DAE1349}">
      <dsp:nvSpPr>
        <dsp:cNvPr id="0" name=""/>
        <dsp:cNvSpPr/>
      </dsp:nvSpPr>
      <dsp:spPr>
        <a:xfrm>
          <a:off x="86877" y="4353002"/>
          <a:ext cx="853829" cy="853829"/>
        </a:xfrm>
        <a:prstGeom prst="ellipse">
          <a:avLst/>
        </a:prstGeom>
        <a:solidFill>
          <a:schemeClr val="lt1">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08B3EC5-21AB-4047-A8E4-484DDE95C22D}" type="datetimeFigureOut">
              <a:rPr lang="ru-RU" smtClean="0"/>
              <a:t>09.02.2021</a:t>
            </a:fld>
            <a:endParaRPr lang="ru-RU"/>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C295EB3-19A4-4000-8021-A7D093ED95A7}" type="slidenum">
              <a:rPr lang="ru-RU" smtClean="0"/>
              <a:t>‹#›</a:t>
            </a:fld>
            <a:endParaRPr lang="ru-RU"/>
          </a:p>
        </p:txBody>
      </p:sp>
    </p:spTree>
    <p:extLst>
      <p:ext uri="{BB962C8B-B14F-4D97-AF65-F5344CB8AC3E}">
        <p14:creationId xmlns:p14="http://schemas.microsoft.com/office/powerpoint/2010/main" val="22853692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BC295EB3-19A4-4000-8021-A7D093ED95A7}" type="slidenum">
              <a:rPr lang="ru-RU" smtClean="0"/>
              <a:t>1</a:t>
            </a:fld>
            <a:endParaRPr lang="ru-RU"/>
          </a:p>
        </p:txBody>
      </p:sp>
    </p:spTree>
    <p:extLst>
      <p:ext uri="{BB962C8B-B14F-4D97-AF65-F5344CB8AC3E}">
        <p14:creationId xmlns:p14="http://schemas.microsoft.com/office/powerpoint/2010/main" val="8577968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BC295EB3-19A4-4000-8021-A7D093ED95A7}" type="slidenum">
              <a:rPr lang="ru-RU" smtClean="0"/>
              <a:t>11</a:t>
            </a:fld>
            <a:endParaRPr lang="ru-RU"/>
          </a:p>
        </p:txBody>
      </p:sp>
    </p:spTree>
    <p:extLst>
      <p:ext uri="{BB962C8B-B14F-4D97-AF65-F5344CB8AC3E}">
        <p14:creationId xmlns:p14="http://schemas.microsoft.com/office/powerpoint/2010/main" val="9747028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BC295EB3-19A4-4000-8021-A7D093ED95A7}" type="slidenum">
              <a:rPr lang="ru-RU" smtClean="0"/>
              <a:t>12</a:t>
            </a:fld>
            <a:endParaRPr lang="ru-RU"/>
          </a:p>
        </p:txBody>
      </p:sp>
    </p:spTree>
    <p:extLst>
      <p:ext uri="{BB962C8B-B14F-4D97-AF65-F5344CB8AC3E}">
        <p14:creationId xmlns:p14="http://schemas.microsoft.com/office/powerpoint/2010/main" val="4056914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BC295EB3-19A4-4000-8021-A7D093ED95A7}" type="slidenum">
              <a:rPr lang="ru-RU" smtClean="0"/>
              <a:t>13</a:t>
            </a:fld>
            <a:endParaRPr lang="ru-RU"/>
          </a:p>
        </p:txBody>
      </p:sp>
    </p:spTree>
    <p:extLst>
      <p:ext uri="{BB962C8B-B14F-4D97-AF65-F5344CB8AC3E}">
        <p14:creationId xmlns:p14="http://schemas.microsoft.com/office/powerpoint/2010/main" val="6244941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BC295EB3-19A4-4000-8021-A7D093ED95A7}" type="slidenum">
              <a:rPr lang="ru-RU" smtClean="0"/>
              <a:t>14</a:t>
            </a:fld>
            <a:endParaRPr lang="ru-RU"/>
          </a:p>
        </p:txBody>
      </p:sp>
    </p:spTree>
    <p:extLst>
      <p:ext uri="{BB962C8B-B14F-4D97-AF65-F5344CB8AC3E}">
        <p14:creationId xmlns:p14="http://schemas.microsoft.com/office/powerpoint/2010/main" val="30611070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BC295EB3-19A4-4000-8021-A7D093ED95A7}" type="slidenum">
              <a:rPr lang="ru-RU" smtClean="0"/>
              <a:t>15</a:t>
            </a:fld>
            <a:endParaRPr lang="ru-RU"/>
          </a:p>
        </p:txBody>
      </p:sp>
    </p:spTree>
    <p:extLst>
      <p:ext uri="{BB962C8B-B14F-4D97-AF65-F5344CB8AC3E}">
        <p14:creationId xmlns:p14="http://schemas.microsoft.com/office/powerpoint/2010/main" val="21803496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BC295EB3-19A4-4000-8021-A7D093ED95A7}" type="slidenum">
              <a:rPr lang="ru-RU" smtClean="0"/>
              <a:t>16</a:t>
            </a:fld>
            <a:endParaRPr lang="ru-RU"/>
          </a:p>
        </p:txBody>
      </p:sp>
    </p:spTree>
    <p:extLst>
      <p:ext uri="{BB962C8B-B14F-4D97-AF65-F5344CB8AC3E}">
        <p14:creationId xmlns:p14="http://schemas.microsoft.com/office/powerpoint/2010/main" val="297143921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BC295EB3-19A4-4000-8021-A7D093ED95A7}" type="slidenum">
              <a:rPr lang="ru-RU" smtClean="0"/>
              <a:t>17</a:t>
            </a:fld>
            <a:endParaRPr lang="ru-RU"/>
          </a:p>
        </p:txBody>
      </p:sp>
    </p:spTree>
    <p:extLst>
      <p:ext uri="{BB962C8B-B14F-4D97-AF65-F5344CB8AC3E}">
        <p14:creationId xmlns:p14="http://schemas.microsoft.com/office/powerpoint/2010/main" val="23392893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BC295EB3-19A4-4000-8021-A7D093ED95A7}" type="slidenum">
              <a:rPr lang="ru-RU" smtClean="0"/>
              <a:t>18</a:t>
            </a:fld>
            <a:endParaRPr lang="ru-RU"/>
          </a:p>
        </p:txBody>
      </p:sp>
    </p:spTree>
    <p:extLst>
      <p:ext uri="{BB962C8B-B14F-4D97-AF65-F5344CB8AC3E}">
        <p14:creationId xmlns:p14="http://schemas.microsoft.com/office/powerpoint/2010/main" val="200863032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BC295EB3-19A4-4000-8021-A7D093ED95A7}" type="slidenum">
              <a:rPr lang="ru-RU" smtClean="0"/>
              <a:t>19</a:t>
            </a:fld>
            <a:endParaRPr lang="ru-RU"/>
          </a:p>
        </p:txBody>
      </p:sp>
    </p:spTree>
    <p:extLst>
      <p:ext uri="{BB962C8B-B14F-4D97-AF65-F5344CB8AC3E}">
        <p14:creationId xmlns:p14="http://schemas.microsoft.com/office/powerpoint/2010/main" val="333403216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BC295EB3-19A4-4000-8021-A7D093ED95A7}" type="slidenum">
              <a:rPr lang="ru-RU" smtClean="0"/>
              <a:t>20</a:t>
            </a:fld>
            <a:endParaRPr lang="ru-RU"/>
          </a:p>
        </p:txBody>
      </p:sp>
    </p:spTree>
    <p:extLst>
      <p:ext uri="{BB962C8B-B14F-4D97-AF65-F5344CB8AC3E}">
        <p14:creationId xmlns:p14="http://schemas.microsoft.com/office/powerpoint/2010/main" val="7144228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BC295EB3-19A4-4000-8021-A7D093ED95A7}" type="slidenum">
              <a:rPr lang="ru-RU" smtClean="0"/>
              <a:t>2</a:t>
            </a:fld>
            <a:endParaRPr lang="ru-RU"/>
          </a:p>
        </p:txBody>
      </p:sp>
    </p:spTree>
    <p:extLst>
      <p:ext uri="{BB962C8B-B14F-4D97-AF65-F5344CB8AC3E}">
        <p14:creationId xmlns:p14="http://schemas.microsoft.com/office/powerpoint/2010/main" val="335127069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BC295EB3-19A4-4000-8021-A7D093ED95A7}" type="slidenum">
              <a:rPr lang="ru-RU" smtClean="0"/>
              <a:t>21</a:t>
            </a:fld>
            <a:endParaRPr lang="ru-RU"/>
          </a:p>
        </p:txBody>
      </p:sp>
    </p:spTree>
    <p:extLst>
      <p:ext uri="{BB962C8B-B14F-4D97-AF65-F5344CB8AC3E}">
        <p14:creationId xmlns:p14="http://schemas.microsoft.com/office/powerpoint/2010/main" val="106190642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BC295EB3-19A4-4000-8021-A7D093ED95A7}" type="slidenum">
              <a:rPr lang="ru-RU" smtClean="0"/>
              <a:t>22</a:t>
            </a:fld>
            <a:endParaRPr lang="ru-RU"/>
          </a:p>
        </p:txBody>
      </p:sp>
    </p:spTree>
    <p:extLst>
      <p:ext uri="{BB962C8B-B14F-4D97-AF65-F5344CB8AC3E}">
        <p14:creationId xmlns:p14="http://schemas.microsoft.com/office/powerpoint/2010/main" val="51756679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E8C4C1E6-F826-4BD2-80B2-433B92A18124}" type="slidenum">
              <a:rPr lang="ru-RU" smtClean="0"/>
              <a:pPr/>
              <a:t>46</a:t>
            </a:fld>
            <a:endParaRPr lang="ru-RU"/>
          </a:p>
        </p:txBody>
      </p:sp>
    </p:spTree>
    <p:extLst>
      <p:ext uri="{BB962C8B-B14F-4D97-AF65-F5344CB8AC3E}">
        <p14:creationId xmlns:p14="http://schemas.microsoft.com/office/powerpoint/2010/main" val="126459553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BC295EB3-19A4-4000-8021-A7D093ED95A7}" type="slidenum">
              <a:rPr lang="ru-RU" smtClean="0"/>
              <a:t>51</a:t>
            </a:fld>
            <a:endParaRPr lang="ru-RU"/>
          </a:p>
        </p:txBody>
      </p:sp>
    </p:spTree>
    <p:extLst>
      <p:ext uri="{BB962C8B-B14F-4D97-AF65-F5344CB8AC3E}">
        <p14:creationId xmlns:p14="http://schemas.microsoft.com/office/powerpoint/2010/main" val="352174084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BC295EB3-19A4-4000-8021-A7D093ED95A7}" type="slidenum">
              <a:rPr lang="ru-RU" smtClean="0"/>
              <a:t>90</a:t>
            </a:fld>
            <a:endParaRPr lang="ru-RU"/>
          </a:p>
        </p:txBody>
      </p:sp>
    </p:spTree>
    <p:extLst>
      <p:ext uri="{BB962C8B-B14F-4D97-AF65-F5344CB8AC3E}">
        <p14:creationId xmlns:p14="http://schemas.microsoft.com/office/powerpoint/2010/main" val="40870823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BC295EB3-19A4-4000-8021-A7D093ED95A7}" type="slidenum">
              <a:rPr lang="ru-RU" smtClean="0"/>
              <a:t>4</a:t>
            </a:fld>
            <a:endParaRPr lang="ru-RU"/>
          </a:p>
        </p:txBody>
      </p:sp>
    </p:spTree>
    <p:extLst>
      <p:ext uri="{BB962C8B-B14F-4D97-AF65-F5344CB8AC3E}">
        <p14:creationId xmlns:p14="http://schemas.microsoft.com/office/powerpoint/2010/main" val="26181744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BC295EB3-19A4-4000-8021-A7D093ED95A7}" type="slidenum">
              <a:rPr lang="ru-RU" smtClean="0"/>
              <a:t>5</a:t>
            </a:fld>
            <a:endParaRPr lang="ru-RU"/>
          </a:p>
        </p:txBody>
      </p:sp>
    </p:spTree>
    <p:extLst>
      <p:ext uri="{BB962C8B-B14F-4D97-AF65-F5344CB8AC3E}">
        <p14:creationId xmlns:p14="http://schemas.microsoft.com/office/powerpoint/2010/main" val="22425716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BC295EB3-19A4-4000-8021-A7D093ED95A7}" type="slidenum">
              <a:rPr lang="ru-RU" smtClean="0"/>
              <a:t>6</a:t>
            </a:fld>
            <a:endParaRPr lang="ru-RU"/>
          </a:p>
        </p:txBody>
      </p:sp>
    </p:spTree>
    <p:extLst>
      <p:ext uri="{BB962C8B-B14F-4D97-AF65-F5344CB8AC3E}">
        <p14:creationId xmlns:p14="http://schemas.microsoft.com/office/powerpoint/2010/main" val="9876037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BC295EB3-19A4-4000-8021-A7D093ED95A7}" type="slidenum">
              <a:rPr lang="ru-RU" smtClean="0"/>
              <a:t>7</a:t>
            </a:fld>
            <a:endParaRPr lang="ru-RU"/>
          </a:p>
        </p:txBody>
      </p:sp>
    </p:spTree>
    <p:extLst>
      <p:ext uri="{BB962C8B-B14F-4D97-AF65-F5344CB8AC3E}">
        <p14:creationId xmlns:p14="http://schemas.microsoft.com/office/powerpoint/2010/main" val="10837898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BC295EB3-19A4-4000-8021-A7D093ED95A7}" type="slidenum">
              <a:rPr lang="ru-RU" smtClean="0"/>
              <a:t>8</a:t>
            </a:fld>
            <a:endParaRPr lang="ru-RU"/>
          </a:p>
        </p:txBody>
      </p:sp>
    </p:spTree>
    <p:extLst>
      <p:ext uri="{BB962C8B-B14F-4D97-AF65-F5344CB8AC3E}">
        <p14:creationId xmlns:p14="http://schemas.microsoft.com/office/powerpoint/2010/main" val="30246490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BC295EB3-19A4-4000-8021-A7D093ED95A7}" type="slidenum">
              <a:rPr lang="ru-RU" smtClean="0"/>
              <a:t>9</a:t>
            </a:fld>
            <a:endParaRPr lang="ru-RU"/>
          </a:p>
        </p:txBody>
      </p:sp>
    </p:spTree>
    <p:extLst>
      <p:ext uri="{BB962C8B-B14F-4D97-AF65-F5344CB8AC3E}">
        <p14:creationId xmlns:p14="http://schemas.microsoft.com/office/powerpoint/2010/main" val="38826342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BC295EB3-19A4-4000-8021-A7D093ED95A7}" type="slidenum">
              <a:rPr lang="ru-RU" smtClean="0"/>
              <a:t>10</a:t>
            </a:fld>
            <a:endParaRPr lang="ru-RU"/>
          </a:p>
        </p:txBody>
      </p:sp>
    </p:spTree>
    <p:extLst>
      <p:ext uri="{BB962C8B-B14F-4D97-AF65-F5344CB8AC3E}">
        <p14:creationId xmlns:p14="http://schemas.microsoft.com/office/powerpoint/2010/main" val="33335441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9" name="Прямоугольник 8"/>
          <p:cNvSpPr/>
          <p:nvPr/>
        </p:nvSpPr>
        <p:spPr>
          <a:xfrm>
            <a:off x="-1" y="1905000"/>
            <a:ext cx="12188826" cy="3200400"/>
          </a:xfrm>
          <a:prstGeom prst="rect">
            <a:avLst/>
          </a:prstGeom>
          <a:gradFill flip="none" rotWithShape="1">
            <a:gsLst>
              <a:gs pos="100000">
                <a:schemeClr val="accent1">
                  <a:alpha val="50000"/>
                </a:schemeClr>
              </a:gs>
              <a:gs pos="0">
                <a:schemeClr val="accent1">
                  <a:lumMod val="60000"/>
                  <a:lumOff val="40000"/>
                  <a:alpha val="5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ru-RU"/>
          </a:p>
        </p:txBody>
      </p:sp>
      <p:sp>
        <p:nvSpPr>
          <p:cNvPr id="10" name="Прямоугольник 9"/>
          <p:cNvSpPr/>
          <p:nvPr/>
        </p:nvSpPr>
        <p:spPr>
          <a:xfrm>
            <a:off x="-2" y="1795132"/>
            <a:ext cx="12188826" cy="73152"/>
          </a:xfrm>
          <a:prstGeom prst="rect">
            <a:avLst/>
          </a:prstGeom>
          <a:gradFill flip="none" rotWithShape="1">
            <a:gsLst>
              <a:gs pos="100000">
                <a:schemeClr val="accent1">
                  <a:alpha val="80000"/>
                </a:schemeClr>
              </a:gs>
              <a:gs pos="0">
                <a:schemeClr val="accent1">
                  <a:lumMod val="60000"/>
                  <a:lumOff val="40000"/>
                  <a:alpha val="8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ru-RU"/>
          </a:p>
        </p:txBody>
      </p:sp>
      <p:sp>
        <p:nvSpPr>
          <p:cNvPr id="11" name="Прямоугольник 10"/>
          <p:cNvSpPr/>
          <p:nvPr/>
        </p:nvSpPr>
        <p:spPr>
          <a:xfrm>
            <a:off x="-2" y="5142116"/>
            <a:ext cx="12188826" cy="73152"/>
          </a:xfrm>
          <a:prstGeom prst="rect">
            <a:avLst/>
          </a:prstGeom>
          <a:gradFill flip="none" rotWithShape="1">
            <a:gsLst>
              <a:gs pos="100000">
                <a:schemeClr val="accent1">
                  <a:alpha val="80000"/>
                </a:schemeClr>
              </a:gs>
              <a:gs pos="0">
                <a:schemeClr val="accent1">
                  <a:lumMod val="60000"/>
                  <a:lumOff val="40000"/>
                  <a:alpha val="8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ru-RU"/>
          </a:p>
        </p:txBody>
      </p:sp>
      <p:sp>
        <p:nvSpPr>
          <p:cNvPr id="2" name="Заголовок 1"/>
          <p:cNvSpPr>
            <a:spLocks noGrp="1"/>
          </p:cNvSpPr>
          <p:nvPr>
            <p:ph type="ctrTitle"/>
          </p:nvPr>
        </p:nvSpPr>
        <p:spPr>
          <a:xfrm>
            <a:off x="1295400" y="2079812"/>
            <a:ext cx="9601200" cy="1724092"/>
          </a:xfrm>
        </p:spPr>
        <p:txBody>
          <a:bodyPr anchor="b"/>
          <a:lstStyle>
            <a:lvl1pPr algn="ctr">
              <a:defRPr sz="5400"/>
            </a:lvl1pPr>
          </a:lstStyle>
          <a:p>
            <a:r>
              <a:rPr lang="ru-RU" smtClean="0"/>
              <a:t>Образец заголовка</a:t>
            </a:r>
            <a:endParaRPr lang="ru-RU" dirty="0"/>
          </a:p>
        </p:txBody>
      </p:sp>
      <p:sp>
        <p:nvSpPr>
          <p:cNvPr id="3" name="Подзаголовок 2"/>
          <p:cNvSpPr>
            <a:spLocks noGrp="1"/>
          </p:cNvSpPr>
          <p:nvPr>
            <p:ph type="subTitle" idx="1"/>
          </p:nvPr>
        </p:nvSpPr>
        <p:spPr>
          <a:xfrm>
            <a:off x="1295400" y="3959352"/>
            <a:ext cx="9601200" cy="914400"/>
          </a:xfrm>
        </p:spPr>
        <p:txBody>
          <a:bodyPr>
            <a:normAutofit/>
          </a:bodyPr>
          <a:lstStyle>
            <a:lvl1pPr marL="0" indent="0" algn="ctr">
              <a:spcBef>
                <a:spcPts val="0"/>
              </a:spcBef>
              <a:buNone/>
              <a:defRPr sz="2000"/>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ru-RU" smtClean="0"/>
              <a:t>Образец подзаголовка</a:t>
            </a:r>
            <a:endParaRPr lang="ru-RU" dirty="0"/>
          </a:p>
        </p:txBody>
      </p:sp>
    </p:spTree>
    <p:extLst>
      <p:ext uri="{BB962C8B-B14F-4D97-AF65-F5344CB8AC3E}">
        <p14:creationId xmlns:p14="http://schemas.microsoft.com/office/powerpoint/2010/main" val="10079342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dirty="0"/>
          </a:p>
        </p:txBody>
      </p:sp>
      <p:sp>
        <p:nvSpPr>
          <p:cNvPr id="3" name="Вертикальный текст 2"/>
          <p:cNvSpPr>
            <a:spLocks noGrp="1"/>
          </p:cNvSpPr>
          <p:nvPr>
            <p:ph type="body" orient="vert" idx="1"/>
          </p:nvPr>
        </p:nvSpPr>
        <p:spPr/>
        <p:txBody>
          <a:bodyPr vert="eaVert"/>
          <a:lstStyle>
            <a:lvl5pPr>
              <a:defRPr/>
            </a:lvl5pPr>
            <a:lvl6pPr>
              <a:defRPr/>
            </a:lvl6pPr>
            <a:lvl7pPr>
              <a:defRPr/>
            </a:lvl7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dirty="0"/>
          </a:p>
        </p:txBody>
      </p:sp>
      <p:sp>
        <p:nvSpPr>
          <p:cNvPr id="4" name="Дата 3"/>
          <p:cNvSpPr>
            <a:spLocks noGrp="1"/>
          </p:cNvSpPr>
          <p:nvPr>
            <p:ph type="dt" sz="half" idx="10"/>
          </p:nvPr>
        </p:nvSpPr>
        <p:spPr/>
        <p:txBody>
          <a:bodyPr/>
          <a:lstStyle/>
          <a:p>
            <a:fld id="{C6C52C72-DE31-F449-A4ED-4C594FD91407}" type="datetimeFigureOut">
              <a:rPr lang="en-US" smtClean="0"/>
              <a:pPr/>
              <a:t>2/9/2021</a:t>
            </a:fld>
            <a:endParaRPr lang="en-US"/>
          </a:p>
        </p:txBody>
      </p:sp>
      <p:sp>
        <p:nvSpPr>
          <p:cNvPr id="5" name="Нижний колонтитул 4"/>
          <p:cNvSpPr>
            <a:spLocks noGrp="1"/>
          </p:cNvSpPr>
          <p:nvPr>
            <p:ph type="ftr" sz="quarter" idx="11"/>
          </p:nvPr>
        </p:nvSpPr>
        <p:spPr/>
        <p:txBody>
          <a:bodyPr/>
          <a:lstStyle/>
          <a:p>
            <a:endParaRPr lang="en-US"/>
          </a:p>
        </p:txBody>
      </p:sp>
      <p:sp>
        <p:nvSpPr>
          <p:cNvPr id="6" name="Номер слайда 5"/>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11268695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0" y="274638"/>
            <a:ext cx="2628900" cy="5897562"/>
          </a:xfrm>
        </p:spPr>
        <p:txBody>
          <a:bodyPr vert="eaVert"/>
          <a:lstStyle/>
          <a:p>
            <a:r>
              <a:rPr lang="ru-RU" smtClean="0"/>
              <a:t>Образец заголовка</a:t>
            </a:r>
            <a:endParaRPr lang="ru-RU" dirty="0"/>
          </a:p>
        </p:txBody>
      </p:sp>
      <p:sp>
        <p:nvSpPr>
          <p:cNvPr id="3" name="Вертикальный текст 2"/>
          <p:cNvSpPr>
            <a:spLocks noGrp="1"/>
          </p:cNvSpPr>
          <p:nvPr>
            <p:ph type="body" orient="vert" idx="1"/>
          </p:nvPr>
        </p:nvSpPr>
        <p:spPr>
          <a:xfrm>
            <a:off x="838200" y="274638"/>
            <a:ext cx="7734300" cy="5897562"/>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dirty="0"/>
          </a:p>
        </p:txBody>
      </p:sp>
      <p:sp>
        <p:nvSpPr>
          <p:cNvPr id="4" name="Дата 3"/>
          <p:cNvSpPr>
            <a:spLocks noGrp="1"/>
          </p:cNvSpPr>
          <p:nvPr>
            <p:ph type="dt" sz="half" idx="10"/>
          </p:nvPr>
        </p:nvSpPr>
        <p:spPr/>
        <p:txBody>
          <a:bodyPr/>
          <a:lstStyle/>
          <a:p>
            <a:fld id="{ED62726E-379B-B349-9EED-81ED093FA806}" type="datetimeFigureOut">
              <a:rPr lang="en-US" smtClean="0"/>
              <a:pPr/>
              <a:t>2/9/2021</a:t>
            </a:fld>
            <a:endParaRPr lang="en-US"/>
          </a:p>
        </p:txBody>
      </p:sp>
      <p:sp>
        <p:nvSpPr>
          <p:cNvPr id="5" name="Нижний колонтитул 4"/>
          <p:cNvSpPr>
            <a:spLocks noGrp="1"/>
          </p:cNvSpPr>
          <p:nvPr>
            <p:ph type="ftr" sz="quarter" idx="11"/>
          </p:nvPr>
        </p:nvSpPr>
        <p:spPr/>
        <p:txBody>
          <a:bodyPr/>
          <a:lstStyle/>
          <a:p>
            <a:endParaRPr lang="en-US"/>
          </a:p>
        </p:txBody>
      </p:sp>
      <p:sp>
        <p:nvSpPr>
          <p:cNvPr id="6" name="Номер слайда 5"/>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37220360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dirty="0"/>
          </a:p>
        </p:txBody>
      </p:sp>
      <p:sp>
        <p:nvSpPr>
          <p:cNvPr id="3" name="Объект 2"/>
          <p:cNvSpPr>
            <a:spLocks noGrp="1"/>
          </p:cNvSpPr>
          <p:nvPr>
            <p:ph idx="1"/>
          </p:nvPr>
        </p:nvSpPr>
        <p:spPr/>
        <p:txBody>
          <a:bodyPr/>
          <a:lstStyle>
            <a:lvl5pPr>
              <a:defRPr/>
            </a:lvl5pPr>
            <a:lvl6pPr>
              <a:defRPr/>
            </a:lvl6pPr>
            <a:lvl7pPr>
              <a:defRPr/>
            </a:lvl7pPr>
            <a:lvl8pPr>
              <a:defRPr/>
            </a:lvl8pPr>
            <a:lvl9pPr>
              <a:defRPr/>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dirty="0"/>
          </a:p>
        </p:txBody>
      </p:sp>
      <p:sp>
        <p:nvSpPr>
          <p:cNvPr id="4" name="Дата 3"/>
          <p:cNvSpPr>
            <a:spLocks noGrp="1"/>
          </p:cNvSpPr>
          <p:nvPr>
            <p:ph type="dt" sz="half" idx="10"/>
          </p:nvPr>
        </p:nvSpPr>
        <p:spPr/>
        <p:txBody>
          <a:bodyPr/>
          <a:lstStyle/>
          <a:p>
            <a:fld id="{9B3A1323-8D79-1946-B0D7-40001CF92E9D}" type="datetimeFigureOut">
              <a:rPr lang="en-US" smtClean="0"/>
              <a:pPr/>
              <a:t>2/9/2021</a:t>
            </a:fld>
            <a:endParaRPr lang="en-US"/>
          </a:p>
        </p:txBody>
      </p:sp>
      <p:sp>
        <p:nvSpPr>
          <p:cNvPr id="5" name="Нижний колонтитул 4"/>
          <p:cNvSpPr>
            <a:spLocks noGrp="1"/>
          </p:cNvSpPr>
          <p:nvPr>
            <p:ph type="ftr" sz="quarter" idx="11"/>
          </p:nvPr>
        </p:nvSpPr>
        <p:spPr/>
        <p:txBody>
          <a:bodyPr/>
          <a:lstStyle/>
          <a:p>
            <a:endParaRPr lang="en-US"/>
          </a:p>
        </p:txBody>
      </p:sp>
      <p:sp>
        <p:nvSpPr>
          <p:cNvPr id="6" name="Номер слайда 5"/>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40488253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295400" y="2130552"/>
            <a:ext cx="9601200" cy="2359152"/>
          </a:xfrm>
        </p:spPr>
        <p:txBody>
          <a:bodyPr anchor="b">
            <a:normAutofit/>
          </a:bodyPr>
          <a:lstStyle>
            <a:lvl1pPr algn="ctr">
              <a:defRPr sz="5400" b="1"/>
            </a:lvl1pPr>
          </a:lstStyle>
          <a:p>
            <a:r>
              <a:rPr lang="ru-RU" smtClean="0"/>
              <a:t>Образец заголовка</a:t>
            </a:r>
            <a:endParaRPr lang="ru-RU" dirty="0"/>
          </a:p>
        </p:txBody>
      </p:sp>
      <p:sp>
        <p:nvSpPr>
          <p:cNvPr id="3" name="Текст 2"/>
          <p:cNvSpPr>
            <a:spLocks noGrp="1"/>
          </p:cNvSpPr>
          <p:nvPr>
            <p:ph type="body" idx="1"/>
          </p:nvPr>
        </p:nvSpPr>
        <p:spPr>
          <a:xfrm>
            <a:off x="1295400" y="4572000"/>
            <a:ext cx="9601200" cy="841248"/>
          </a:xfrm>
        </p:spPr>
        <p:txBody>
          <a:bodyPr anchor="t"/>
          <a:lstStyle>
            <a:lvl1pPr marL="0" indent="0" algn="ctr">
              <a:spcBef>
                <a:spcPts val="0"/>
              </a:spcBef>
              <a:buNone/>
              <a:defRPr sz="2000">
                <a:solidFill>
                  <a:schemeClr val="tx1">
                    <a:lumMod val="90000"/>
                    <a:lumOff val="1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8DFA1846-DA80-1C48-A609-854EA85C59AD}" type="datetimeFigureOut">
              <a:rPr lang="en-US" smtClean="0"/>
              <a:pPr/>
              <a:t>2/9/2021</a:t>
            </a:fld>
            <a:endParaRPr lang="en-US"/>
          </a:p>
        </p:txBody>
      </p:sp>
      <p:sp>
        <p:nvSpPr>
          <p:cNvPr id="5" name="Нижний колонтитул 4"/>
          <p:cNvSpPr>
            <a:spLocks noGrp="1"/>
          </p:cNvSpPr>
          <p:nvPr>
            <p:ph type="ftr" sz="quarter" idx="11"/>
          </p:nvPr>
        </p:nvSpPr>
        <p:spPr/>
        <p:txBody>
          <a:bodyPr/>
          <a:lstStyle/>
          <a:p>
            <a:endParaRPr lang="en-US"/>
          </a:p>
        </p:txBody>
      </p:sp>
      <p:sp>
        <p:nvSpPr>
          <p:cNvPr id="6" name="Номер слайда 5"/>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5725412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dirty="0"/>
          </a:p>
        </p:txBody>
      </p:sp>
      <p:sp>
        <p:nvSpPr>
          <p:cNvPr id="3" name="Объект 2"/>
          <p:cNvSpPr>
            <a:spLocks noGrp="1"/>
          </p:cNvSpPr>
          <p:nvPr>
            <p:ph sz="half" idx="1"/>
          </p:nvPr>
        </p:nvSpPr>
        <p:spPr>
          <a:xfrm>
            <a:off x="1341120" y="1901952"/>
            <a:ext cx="4572000" cy="4123944"/>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dirty="0"/>
          </a:p>
        </p:txBody>
      </p:sp>
      <p:sp>
        <p:nvSpPr>
          <p:cNvPr id="4" name="Объект 3"/>
          <p:cNvSpPr>
            <a:spLocks noGrp="1"/>
          </p:cNvSpPr>
          <p:nvPr>
            <p:ph sz="half" idx="2"/>
          </p:nvPr>
        </p:nvSpPr>
        <p:spPr>
          <a:xfrm>
            <a:off x="6278880" y="1901952"/>
            <a:ext cx="4572000" cy="4123944"/>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dirty="0"/>
          </a:p>
        </p:txBody>
      </p:sp>
      <p:sp>
        <p:nvSpPr>
          <p:cNvPr id="5" name="Дата 4"/>
          <p:cNvSpPr>
            <a:spLocks noGrp="1"/>
          </p:cNvSpPr>
          <p:nvPr>
            <p:ph type="dt" sz="half" idx="10"/>
          </p:nvPr>
        </p:nvSpPr>
        <p:spPr/>
        <p:txBody>
          <a:bodyPr/>
          <a:lstStyle/>
          <a:p>
            <a:fld id="{57302355-E14B-8545-A8F8-0FE83CC9D524}" type="datetimeFigureOut">
              <a:rPr lang="en-US" smtClean="0"/>
              <a:pPr/>
              <a:t>2/9/2021</a:t>
            </a:fld>
            <a:endParaRPr lang="en-US"/>
          </a:p>
        </p:txBody>
      </p:sp>
      <p:sp>
        <p:nvSpPr>
          <p:cNvPr id="6" name="Нижний колонтитул 5"/>
          <p:cNvSpPr>
            <a:spLocks noGrp="1"/>
          </p:cNvSpPr>
          <p:nvPr>
            <p:ph type="ftr" sz="quarter" idx="11"/>
          </p:nvPr>
        </p:nvSpPr>
        <p:spPr/>
        <p:txBody>
          <a:bodyPr/>
          <a:lstStyle/>
          <a:p>
            <a:endParaRPr lang="en-US"/>
          </a:p>
        </p:txBody>
      </p:sp>
      <p:sp>
        <p:nvSpPr>
          <p:cNvPr id="7" name="Номер слайда 6"/>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39994929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dirty="0"/>
          </a:p>
        </p:txBody>
      </p:sp>
      <p:sp>
        <p:nvSpPr>
          <p:cNvPr id="3" name="Текст 2"/>
          <p:cNvSpPr>
            <a:spLocks noGrp="1"/>
          </p:cNvSpPr>
          <p:nvPr>
            <p:ph type="body" idx="1"/>
          </p:nvPr>
        </p:nvSpPr>
        <p:spPr>
          <a:xfrm>
            <a:off x="1341120" y="1837464"/>
            <a:ext cx="4572000" cy="766588"/>
          </a:xfrm>
        </p:spPr>
        <p:txBody>
          <a:bodyPr anchor="ctr">
            <a:normAutofit/>
          </a:bodyPr>
          <a:lstStyle>
            <a:lvl1pPr marL="0" indent="0">
              <a:spcBef>
                <a:spcPts val="0"/>
              </a:spcBef>
              <a:buNone/>
              <a:defRPr sz="22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1341120" y="2740732"/>
            <a:ext cx="4572000" cy="3288847"/>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dirty="0"/>
          </a:p>
        </p:txBody>
      </p:sp>
      <p:sp>
        <p:nvSpPr>
          <p:cNvPr id="5" name="Текст 4"/>
          <p:cNvSpPr>
            <a:spLocks noGrp="1"/>
          </p:cNvSpPr>
          <p:nvPr>
            <p:ph type="body" sz="quarter" idx="3"/>
          </p:nvPr>
        </p:nvSpPr>
        <p:spPr>
          <a:xfrm>
            <a:off x="6278880" y="1837464"/>
            <a:ext cx="4572000" cy="766588"/>
          </a:xfrm>
        </p:spPr>
        <p:txBody>
          <a:bodyPr anchor="ctr">
            <a:normAutofit/>
          </a:bodyPr>
          <a:lstStyle>
            <a:lvl1pPr marL="0" indent="0">
              <a:spcBef>
                <a:spcPts val="0"/>
              </a:spcBef>
              <a:buNone/>
              <a:defRPr sz="22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6278880" y="2740732"/>
            <a:ext cx="4572000" cy="3288847"/>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dirty="0"/>
          </a:p>
        </p:txBody>
      </p:sp>
      <p:sp>
        <p:nvSpPr>
          <p:cNvPr id="7" name="Дата 6"/>
          <p:cNvSpPr>
            <a:spLocks noGrp="1"/>
          </p:cNvSpPr>
          <p:nvPr>
            <p:ph type="dt" sz="half" idx="10"/>
          </p:nvPr>
        </p:nvSpPr>
        <p:spPr/>
        <p:txBody>
          <a:bodyPr/>
          <a:lstStyle/>
          <a:p>
            <a:fld id="{02640F58-564D-2B4F-AE67-E407BA4FCF45}" type="datetimeFigureOut">
              <a:rPr lang="en-US" smtClean="0"/>
              <a:pPr/>
              <a:t>2/9/2021</a:t>
            </a:fld>
            <a:endParaRPr lang="en-US"/>
          </a:p>
        </p:txBody>
      </p:sp>
      <p:sp>
        <p:nvSpPr>
          <p:cNvPr id="8" name="Нижний колонтитул 7"/>
          <p:cNvSpPr>
            <a:spLocks noGrp="1"/>
          </p:cNvSpPr>
          <p:nvPr>
            <p:ph type="ftr" sz="quarter" idx="11"/>
          </p:nvPr>
        </p:nvSpPr>
        <p:spPr/>
        <p:txBody>
          <a:bodyPr/>
          <a:lstStyle/>
          <a:p>
            <a:endParaRPr lang="en-US"/>
          </a:p>
        </p:txBody>
      </p:sp>
      <p:sp>
        <p:nvSpPr>
          <p:cNvPr id="9" name="Номер слайда 8"/>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22372476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dirty="0"/>
          </a:p>
        </p:txBody>
      </p:sp>
      <p:sp>
        <p:nvSpPr>
          <p:cNvPr id="3" name="Дата 2"/>
          <p:cNvSpPr>
            <a:spLocks noGrp="1"/>
          </p:cNvSpPr>
          <p:nvPr>
            <p:ph type="dt" sz="half" idx="10"/>
          </p:nvPr>
        </p:nvSpPr>
        <p:spPr/>
        <p:txBody>
          <a:bodyPr/>
          <a:lstStyle/>
          <a:p>
            <a:fld id="{F13A34C8-038E-2045-AF43-DF7DBB8E0E9E}" type="datetimeFigureOut">
              <a:rPr lang="en-US" smtClean="0"/>
              <a:pPr/>
              <a:t>2/9/2021</a:t>
            </a:fld>
            <a:endParaRPr lang="en-US"/>
          </a:p>
        </p:txBody>
      </p:sp>
      <p:sp>
        <p:nvSpPr>
          <p:cNvPr id="4" name="Нижний колонтитул 3"/>
          <p:cNvSpPr>
            <a:spLocks noGrp="1"/>
          </p:cNvSpPr>
          <p:nvPr>
            <p:ph type="ftr" sz="quarter" idx="11"/>
          </p:nvPr>
        </p:nvSpPr>
        <p:spPr/>
        <p:txBody>
          <a:bodyPr/>
          <a:lstStyle/>
          <a:p>
            <a:endParaRPr lang="en-US"/>
          </a:p>
        </p:txBody>
      </p:sp>
      <p:sp>
        <p:nvSpPr>
          <p:cNvPr id="5" name="Номер слайда 4"/>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1045149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grpSp>
        <p:nvGrpSpPr>
          <p:cNvPr id="5" name="Группа 4"/>
          <p:cNvGrpSpPr/>
          <p:nvPr/>
        </p:nvGrpSpPr>
        <p:grpSpPr>
          <a:xfrm flipV="1">
            <a:off x="1585" y="0"/>
            <a:ext cx="12188827" cy="377952"/>
            <a:chOff x="-1" y="6480048"/>
            <a:chExt cx="12188827" cy="377952"/>
          </a:xfrm>
        </p:grpSpPr>
        <p:sp>
          <p:nvSpPr>
            <p:cNvPr id="6" name="Прямоугольник 5"/>
            <p:cNvSpPr/>
            <p:nvPr/>
          </p:nvSpPr>
          <p:spPr>
            <a:xfrm>
              <a:off x="0" y="6583680"/>
              <a:ext cx="12188826" cy="274320"/>
            </a:xfrm>
            <a:prstGeom prst="rect">
              <a:avLst/>
            </a:prstGeom>
            <a:gradFill flip="none" rotWithShape="1">
              <a:gsLst>
                <a:gs pos="100000">
                  <a:schemeClr val="accent1">
                    <a:alpha val="50000"/>
                  </a:schemeClr>
                </a:gs>
                <a:gs pos="0">
                  <a:schemeClr val="accent1">
                    <a:lumMod val="60000"/>
                    <a:lumOff val="40000"/>
                    <a:alpha val="5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ru-RU"/>
            </a:p>
          </p:txBody>
        </p:sp>
        <p:sp>
          <p:nvSpPr>
            <p:cNvPr id="7" name="Прямоугольник 6"/>
            <p:cNvSpPr/>
            <p:nvPr/>
          </p:nvSpPr>
          <p:spPr>
            <a:xfrm>
              <a:off x="-1" y="6480048"/>
              <a:ext cx="12188826" cy="73152"/>
            </a:xfrm>
            <a:prstGeom prst="rect">
              <a:avLst/>
            </a:prstGeom>
            <a:gradFill flip="none" rotWithShape="1">
              <a:gsLst>
                <a:gs pos="100000">
                  <a:schemeClr val="accent1">
                    <a:alpha val="80000"/>
                  </a:schemeClr>
                </a:gs>
                <a:gs pos="0">
                  <a:schemeClr val="accent1">
                    <a:lumMod val="60000"/>
                    <a:lumOff val="40000"/>
                    <a:alpha val="8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ru-RU"/>
            </a:p>
          </p:txBody>
        </p:sp>
      </p:grpSp>
      <p:sp>
        <p:nvSpPr>
          <p:cNvPr id="2" name="Дата 1"/>
          <p:cNvSpPr>
            <a:spLocks noGrp="1"/>
          </p:cNvSpPr>
          <p:nvPr>
            <p:ph type="dt" sz="half" idx="10"/>
          </p:nvPr>
        </p:nvSpPr>
        <p:spPr/>
        <p:txBody>
          <a:bodyPr/>
          <a:lstStyle/>
          <a:p>
            <a:fld id="{8818C68F-D26B-8F47-958C-23B49CF8A634}" type="datetimeFigureOut">
              <a:rPr lang="en-US" smtClean="0"/>
              <a:pPr/>
              <a:t>2/9/2021</a:t>
            </a:fld>
            <a:endParaRPr lang="en-US"/>
          </a:p>
        </p:txBody>
      </p:sp>
      <p:sp>
        <p:nvSpPr>
          <p:cNvPr id="3" name="Нижний колонтитул 2"/>
          <p:cNvSpPr>
            <a:spLocks noGrp="1"/>
          </p:cNvSpPr>
          <p:nvPr>
            <p:ph type="ftr" sz="quarter" idx="11"/>
          </p:nvPr>
        </p:nvSpPr>
        <p:spPr/>
        <p:txBody>
          <a:bodyPr/>
          <a:lstStyle/>
          <a:p>
            <a:endParaRPr lang="en-US"/>
          </a:p>
        </p:txBody>
      </p:sp>
      <p:sp>
        <p:nvSpPr>
          <p:cNvPr id="4" name="Номер слайда 3"/>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4164076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grpSp>
        <p:nvGrpSpPr>
          <p:cNvPr id="8" name="Группа 7"/>
          <p:cNvGrpSpPr/>
          <p:nvPr/>
        </p:nvGrpSpPr>
        <p:grpSpPr>
          <a:xfrm flipV="1">
            <a:off x="1585" y="0"/>
            <a:ext cx="12188827" cy="377952"/>
            <a:chOff x="-1" y="6480048"/>
            <a:chExt cx="12188827" cy="377952"/>
          </a:xfrm>
        </p:grpSpPr>
        <p:sp>
          <p:nvSpPr>
            <p:cNvPr id="9" name="Прямоугольник 8"/>
            <p:cNvSpPr/>
            <p:nvPr/>
          </p:nvSpPr>
          <p:spPr>
            <a:xfrm>
              <a:off x="0" y="6583680"/>
              <a:ext cx="12188826" cy="274320"/>
            </a:xfrm>
            <a:prstGeom prst="rect">
              <a:avLst/>
            </a:prstGeom>
            <a:gradFill flip="none" rotWithShape="1">
              <a:gsLst>
                <a:gs pos="100000">
                  <a:schemeClr val="accent1">
                    <a:alpha val="50000"/>
                  </a:schemeClr>
                </a:gs>
                <a:gs pos="0">
                  <a:schemeClr val="accent1">
                    <a:lumMod val="60000"/>
                    <a:lumOff val="40000"/>
                    <a:alpha val="5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ru-RU"/>
            </a:p>
          </p:txBody>
        </p:sp>
        <p:sp>
          <p:nvSpPr>
            <p:cNvPr id="10" name="Прямоугольник 9"/>
            <p:cNvSpPr/>
            <p:nvPr/>
          </p:nvSpPr>
          <p:spPr>
            <a:xfrm>
              <a:off x="-1" y="6480048"/>
              <a:ext cx="12188826" cy="73152"/>
            </a:xfrm>
            <a:prstGeom prst="rect">
              <a:avLst/>
            </a:prstGeom>
            <a:gradFill flip="none" rotWithShape="1">
              <a:gsLst>
                <a:gs pos="100000">
                  <a:schemeClr val="accent1">
                    <a:alpha val="80000"/>
                  </a:schemeClr>
                </a:gs>
                <a:gs pos="0">
                  <a:schemeClr val="accent1">
                    <a:lumMod val="60000"/>
                    <a:lumOff val="40000"/>
                    <a:alpha val="8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ru-RU"/>
            </a:p>
          </p:txBody>
        </p:sp>
      </p:grpSp>
      <p:sp>
        <p:nvSpPr>
          <p:cNvPr id="2" name="Заголовок 1"/>
          <p:cNvSpPr>
            <a:spLocks noGrp="1"/>
          </p:cNvSpPr>
          <p:nvPr>
            <p:ph type="title"/>
          </p:nvPr>
        </p:nvSpPr>
        <p:spPr>
          <a:xfrm>
            <a:off x="7470648" y="2350008"/>
            <a:ext cx="4206240" cy="1993392"/>
          </a:xfrm>
        </p:spPr>
        <p:txBody>
          <a:bodyPr anchor="b">
            <a:normAutofit/>
          </a:bodyPr>
          <a:lstStyle>
            <a:lvl1pPr>
              <a:defRPr sz="3400" b="1"/>
            </a:lvl1pPr>
          </a:lstStyle>
          <a:p>
            <a:r>
              <a:rPr lang="ru-RU" smtClean="0"/>
              <a:t>Образец заголовка</a:t>
            </a:r>
            <a:endParaRPr lang="ru-RU" dirty="0"/>
          </a:p>
        </p:txBody>
      </p:sp>
      <p:sp>
        <p:nvSpPr>
          <p:cNvPr id="3" name="Объект 2"/>
          <p:cNvSpPr>
            <a:spLocks noGrp="1"/>
          </p:cNvSpPr>
          <p:nvPr>
            <p:ph idx="1"/>
          </p:nvPr>
        </p:nvSpPr>
        <p:spPr>
          <a:xfrm>
            <a:off x="457200" y="758952"/>
            <a:ext cx="6629400" cy="5330952"/>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dirty="0"/>
          </a:p>
        </p:txBody>
      </p:sp>
      <p:sp>
        <p:nvSpPr>
          <p:cNvPr id="4" name="Текст 3"/>
          <p:cNvSpPr>
            <a:spLocks noGrp="1"/>
          </p:cNvSpPr>
          <p:nvPr>
            <p:ph type="body" sz="half" idx="2"/>
          </p:nvPr>
        </p:nvSpPr>
        <p:spPr>
          <a:xfrm>
            <a:off x="7470648" y="4361688"/>
            <a:ext cx="4206240" cy="1728216"/>
          </a:xfrm>
        </p:spPr>
        <p:txBody>
          <a:bodyPr>
            <a:normAutofit/>
          </a:bodyPr>
          <a:lstStyle>
            <a:lvl1pPr marL="0" indent="0">
              <a:spcBef>
                <a:spcPts val="12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D0DF5E60-9974-AC48-9591-99C2BB44B7CF}" type="datetimeFigureOut">
              <a:rPr lang="en-US" smtClean="0"/>
              <a:pPr/>
              <a:t>2/9/2021</a:t>
            </a:fld>
            <a:endParaRPr lang="en-US"/>
          </a:p>
        </p:txBody>
      </p:sp>
      <p:sp>
        <p:nvSpPr>
          <p:cNvPr id="6" name="Нижний колонтитул 5"/>
          <p:cNvSpPr>
            <a:spLocks noGrp="1"/>
          </p:cNvSpPr>
          <p:nvPr>
            <p:ph type="ftr" sz="quarter" idx="11"/>
          </p:nvPr>
        </p:nvSpPr>
        <p:spPr/>
        <p:txBody>
          <a:bodyPr/>
          <a:lstStyle/>
          <a:p>
            <a:endParaRPr lang="en-US"/>
          </a:p>
        </p:txBody>
      </p:sp>
      <p:sp>
        <p:nvSpPr>
          <p:cNvPr id="7" name="Номер слайда 6"/>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38964768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grpSp>
        <p:nvGrpSpPr>
          <p:cNvPr id="8" name="Группа 7"/>
          <p:cNvGrpSpPr/>
          <p:nvPr/>
        </p:nvGrpSpPr>
        <p:grpSpPr>
          <a:xfrm flipV="1">
            <a:off x="1585" y="0"/>
            <a:ext cx="12188827" cy="377952"/>
            <a:chOff x="-1" y="6480048"/>
            <a:chExt cx="12188827" cy="377952"/>
          </a:xfrm>
        </p:grpSpPr>
        <p:sp>
          <p:nvSpPr>
            <p:cNvPr id="9" name="Прямоугольник 8"/>
            <p:cNvSpPr/>
            <p:nvPr/>
          </p:nvSpPr>
          <p:spPr>
            <a:xfrm>
              <a:off x="0" y="6583680"/>
              <a:ext cx="12188826" cy="274320"/>
            </a:xfrm>
            <a:prstGeom prst="rect">
              <a:avLst/>
            </a:prstGeom>
            <a:gradFill flip="none" rotWithShape="1">
              <a:gsLst>
                <a:gs pos="100000">
                  <a:schemeClr val="accent1">
                    <a:alpha val="50000"/>
                  </a:schemeClr>
                </a:gs>
                <a:gs pos="0">
                  <a:schemeClr val="accent1">
                    <a:lumMod val="60000"/>
                    <a:lumOff val="40000"/>
                    <a:alpha val="5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ru-RU"/>
            </a:p>
          </p:txBody>
        </p:sp>
        <p:sp>
          <p:nvSpPr>
            <p:cNvPr id="10" name="Прямоугольник 9"/>
            <p:cNvSpPr/>
            <p:nvPr/>
          </p:nvSpPr>
          <p:spPr>
            <a:xfrm>
              <a:off x="-1" y="6480048"/>
              <a:ext cx="12188826" cy="73152"/>
            </a:xfrm>
            <a:prstGeom prst="rect">
              <a:avLst/>
            </a:prstGeom>
            <a:gradFill flip="none" rotWithShape="1">
              <a:gsLst>
                <a:gs pos="100000">
                  <a:schemeClr val="accent1">
                    <a:alpha val="80000"/>
                  </a:schemeClr>
                </a:gs>
                <a:gs pos="0">
                  <a:schemeClr val="accent1">
                    <a:lumMod val="60000"/>
                    <a:lumOff val="40000"/>
                    <a:alpha val="8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ru-RU"/>
            </a:p>
          </p:txBody>
        </p:sp>
      </p:grpSp>
      <p:sp>
        <p:nvSpPr>
          <p:cNvPr id="2" name="Заголовок 1"/>
          <p:cNvSpPr>
            <a:spLocks noGrp="1"/>
          </p:cNvSpPr>
          <p:nvPr>
            <p:ph type="title"/>
          </p:nvPr>
        </p:nvSpPr>
        <p:spPr>
          <a:xfrm>
            <a:off x="7470648" y="2350008"/>
            <a:ext cx="4206240" cy="1993392"/>
          </a:xfrm>
        </p:spPr>
        <p:txBody>
          <a:bodyPr anchor="b">
            <a:normAutofit/>
          </a:bodyPr>
          <a:lstStyle>
            <a:lvl1pPr>
              <a:defRPr sz="3400" b="1"/>
            </a:lvl1pPr>
          </a:lstStyle>
          <a:p>
            <a:r>
              <a:rPr lang="ru-RU" smtClean="0"/>
              <a:t>Образец заголовка</a:t>
            </a:r>
            <a:endParaRPr lang="ru-RU" dirty="0"/>
          </a:p>
        </p:txBody>
      </p:sp>
      <p:sp>
        <p:nvSpPr>
          <p:cNvPr id="3" name="Рисунок 2"/>
          <p:cNvSpPr>
            <a:spLocks noGrp="1"/>
          </p:cNvSpPr>
          <p:nvPr>
            <p:ph type="pic" idx="1"/>
          </p:nvPr>
        </p:nvSpPr>
        <p:spPr>
          <a:xfrm>
            <a:off x="150811" y="506104"/>
            <a:ext cx="6858002" cy="5843016"/>
          </a:xfrm>
          <a:solidFill>
            <a:schemeClr val="accent1">
              <a:lumMod val="40000"/>
              <a:lumOff val="60000"/>
            </a:schemeClr>
          </a:solidFill>
        </p:spPr>
        <p:txBody>
          <a:bodyPr>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ru-RU"/>
          </a:p>
        </p:txBody>
      </p:sp>
      <p:sp>
        <p:nvSpPr>
          <p:cNvPr id="4" name="Текст 3"/>
          <p:cNvSpPr>
            <a:spLocks noGrp="1"/>
          </p:cNvSpPr>
          <p:nvPr>
            <p:ph type="body" sz="half" idx="2"/>
          </p:nvPr>
        </p:nvSpPr>
        <p:spPr>
          <a:xfrm>
            <a:off x="7470648" y="4361688"/>
            <a:ext cx="4206240" cy="1728216"/>
          </a:xfrm>
        </p:spPr>
        <p:txBody>
          <a:bodyPr>
            <a:normAutofit/>
          </a:bodyPr>
          <a:lstStyle>
            <a:lvl1pPr marL="0" indent="0">
              <a:spcBef>
                <a:spcPts val="12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18C79C5D-2A6F-F04D-97DA-BEF2467B64E4}" type="datetimeFigureOut">
              <a:rPr lang="en-US" smtClean="0"/>
              <a:pPr/>
              <a:t>2/9/2021</a:t>
            </a:fld>
            <a:endParaRPr lang="en-US"/>
          </a:p>
        </p:txBody>
      </p:sp>
      <p:sp>
        <p:nvSpPr>
          <p:cNvPr id="6" name="Нижний колонтитул 5"/>
          <p:cNvSpPr>
            <a:spLocks noGrp="1"/>
          </p:cNvSpPr>
          <p:nvPr>
            <p:ph type="ftr" sz="quarter" idx="11"/>
          </p:nvPr>
        </p:nvSpPr>
        <p:spPr/>
        <p:txBody>
          <a:bodyPr/>
          <a:lstStyle/>
          <a:p>
            <a:endParaRPr lang="en-US"/>
          </a:p>
        </p:txBody>
      </p:sp>
      <p:sp>
        <p:nvSpPr>
          <p:cNvPr id="7" name="Номер слайда 6"/>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428140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grpSp>
        <p:nvGrpSpPr>
          <p:cNvPr id="9" name="Группа 8"/>
          <p:cNvGrpSpPr/>
          <p:nvPr/>
        </p:nvGrpSpPr>
        <p:grpSpPr>
          <a:xfrm>
            <a:off x="-1" y="6480048"/>
            <a:ext cx="12188827" cy="377952"/>
            <a:chOff x="-1" y="6480048"/>
            <a:chExt cx="12188827" cy="377952"/>
          </a:xfrm>
        </p:grpSpPr>
        <p:sp>
          <p:nvSpPr>
            <p:cNvPr id="7" name="Прямоугольник 6"/>
            <p:cNvSpPr/>
            <p:nvPr/>
          </p:nvSpPr>
          <p:spPr>
            <a:xfrm>
              <a:off x="0" y="6583680"/>
              <a:ext cx="12188826" cy="274320"/>
            </a:xfrm>
            <a:prstGeom prst="rect">
              <a:avLst/>
            </a:prstGeom>
            <a:gradFill flip="none" rotWithShape="1">
              <a:gsLst>
                <a:gs pos="100000">
                  <a:schemeClr val="accent1">
                    <a:alpha val="50000"/>
                  </a:schemeClr>
                </a:gs>
                <a:gs pos="0">
                  <a:schemeClr val="accent1">
                    <a:lumMod val="60000"/>
                    <a:lumOff val="40000"/>
                    <a:alpha val="5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ru-RU"/>
            </a:p>
          </p:txBody>
        </p:sp>
        <p:sp>
          <p:nvSpPr>
            <p:cNvPr id="8" name="Прямоугольник 7"/>
            <p:cNvSpPr/>
            <p:nvPr/>
          </p:nvSpPr>
          <p:spPr>
            <a:xfrm>
              <a:off x="-1" y="6480048"/>
              <a:ext cx="12188826" cy="73152"/>
            </a:xfrm>
            <a:prstGeom prst="rect">
              <a:avLst/>
            </a:prstGeom>
            <a:gradFill flip="none" rotWithShape="1">
              <a:gsLst>
                <a:gs pos="100000">
                  <a:schemeClr val="accent1">
                    <a:alpha val="80000"/>
                  </a:schemeClr>
                </a:gs>
                <a:gs pos="0">
                  <a:schemeClr val="accent1">
                    <a:lumMod val="60000"/>
                    <a:lumOff val="40000"/>
                    <a:alpha val="8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ru-RU"/>
            </a:p>
          </p:txBody>
        </p:sp>
      </p:grpSp>
      <p:sp>
        <p:nvSpPr>
          <p:cNvPr id="2" name="Заголовок 1"/>
          <p:cNvSpPr>
            <a:spLocks noGrp="1"/>
          </p:cNvSpPr>
          <p:nvPr>
            <p:ph type="title"/>
          </p:nvPr>
        </p:nvSpPr>
        <p:spPr>
          <a:xfrm>
            <a:off x="1341120" y="467360"/>
            <a:ext cx="9509760" cy="1233424"/>
          </a:xfrm>
          <a:prstGeom prst="rect">
            <a:avLst/>
          </a:prstGeom>
        </p:spPr>
        <p:txBody>
          <a:bodyPr vert="horz" lIns="91440" tIns="45720" rIns="91440" bIns="45720" rtlCol="0" anchor="b">
            <a:normAutofit/>
          </a:bodyPr>
          <a:lstStyle/>
          <a:p>
            <a:r>
              <a:rPr lang="ru-RU" dirty="0" smtClean="0"/>
              <a:t>Образец заголовка</a:t>
            </a:r>
            <a:endParaRPr lang="ru-RU" dirty="0"/>
          </a:p>
        </p:txBody>
      </p:sp>
      <p:sp>
        <p:nvSpPr>
          <p:cNvPr id="3" name="Текст 2"/>
          <p:cNvSpPr>
            <a:spLocks noGrp="1"/>
          </p:cNvSpPr>
          <p:nvPr>
            <p:ph type="body" idx="1"/>
          </p:nvPr>
        </p:nvSpPr>
        <p:spPr>
          <a:xfrm>
            <a:off x="1341120" y="1901952"/>
            <a:ext cx="9509760" cy="4127627"/>
          </a:xfrm>
          <a:prstGeom prst="rect">
            <a:avLst/>
          </a:prstGeom>
        </p:spPr>
        <p:txBody>
          <a:bodyPr vert="horz" lIns="91440" tIns="45720" rIns="91440" bIns="45720" rtlCol="0">
            <a:normAutofit/>
          </a:bodyPr>
          <a:lstStyle/>
          <a:p>
            <a:pPr lvl="0"/>
            <a:r>
              <a:rPr lang="ru-RU" dirty="0" smtClean="0"/>
              <a:t>Образец текста</a:t>
            </a:r>
          </a:p>
          <a:p>
            <a:pPr lvl="1"/>
            <a:r>
              <a:rPr lang="ru-RU" dirty="0" smtClean="0"/>
              <a:t>Второй уровень</a:t>
            </a:r>
          </a:p>
          <a:p>
            <a:pPr lvl="2"/>
            <a:r>
              <a:rPr lang="ru-RU" dirty="0" smtClean="0"/>
              <a:t>Третий уровень</a:t>
            </a:r>
          </a:p>
          <a:p>
            <a:pPr lvl="3"/>
            <a:r>
              <a:rPr lang="ru-RU" dirty="0" smtClean="0"/>
              <a:t>Четвертый уровень</a:t>
            </a:r>
          </a:p>
          <a:p>
            <a:pPr lvl="4"/>
            <a:r>
              <a:rPr lang="ru-RU" dirty="0" smtClean="0"/>
              <a:t>Пятый уровень</a:t>
            </a:r>
            <a:endParaRPr lang="ru-RU" dirty="0"/>
          </a:p>
        </p:txBody>
      </p:sp>
      <p:sp>
        <p:nvSpPr>
          <p:cNvPr id="4" name="Дата 3"/>
          <p:cNvSpPr>
            <a:spLocks noGrp="1"/>
          </p:cNvSpPr>
          <p:nvPr>
            <p:ph type="dt" sz="half" idx="2"/>
          </p:nvPr>
        </p:nvSpPr>
        <p:spPr>
          <a:xfrm>
            <a:off x="8875776" y="6601968"/>
            <a:ext cx="960120" cy="237744"/>
          </a:xfrm>
          <a:prstGeom prst="rect">
            <a:avLst/>
          </a:prstGeom>
        </p:spPr>
        <p:txBody>
          <a:bodyPr vert="horz" lIns="91440" tIns="45720" rIns="91440" bIns="45720" rtlCol="0" anchor="ctr"/>
          <a:lstStyle>
            <a:lvl1pPr algn="r">
              <a:defRPr sz="900">
                <a:solidFill>
                  <a:schemeClr val="tx1"/>
                </a:solidFill>
              </a:defRPr>
            </a:lvl1pPr>
          </a:lstStyle>
          <a:p>
            <a:fld id="{09B482E8-6E0E-1B4F-B1FD-C69DB9E858D9}" type="datetimeFigureOut">
              <a:rPr lang="en-US" smtClean="0"/>
              <a:pPr/>
              <a:t>2/9/2021</a:t>
            </a:fld>
            <a:endParaRPr lang="en-US"/>
          </a:p>
        </p:txBody>
      </p:sp>
      <p:sp>
        <p:nvSpPr>
          <p:cNvPr id="5" name="Нижний колонтитул 4"/>
          <p:cNvSpPr>
            <a:spLocks noGrp="1"/>
          </p:cNvSpPr>
          <p:nvPr>
            <p:ph type="ftr" sz="quarter" idx="3"/>
          </p:nvPr>
        </p:nvSpPr>
        <p:spPr>
          <a:xfrm>
            <a:off x="1341120" y="6601968"/>
            <a:ext cx="7159752" cy="237744"/>
          </a:xfrm>
          <a:prstGeom prst="rect">
            <a:avLst/>
          </a:prstGeom>
        </p:spPr>
        <p:txBody>
          <a:bodyPr vert="horz" lIns="91440" tIns="45720" rIns="91440" bIns="45720" rtlCol="0" anchor="ctr"/>
          <a:lstStyle>
            <a:lvl1pPr algn="l">
              <a:defRPr sz="900">
                <a:solidFill>
                  <a:schemeClr val="tx1"/>
                </a:solidFill>
              </a:defRPr>
            </a:lvl1pPr>
          </a:lstStyle>
          <a:p>
            <a:endParaRPr lang="en-US"/>
          </a:p>
        </p:txBody>
      </p:sp>
      <p:sp>
        <p:nvSpPr>
          <p:cNvPr id="6" name="Номер слайда 5"/>
          <p:cNvSpPr>
            <a:spLocks noGrp="1"/>
          </p:cNvSpPr>
          <p:nvPr>
            <p:ph type="sldNum" sz="quarter" idx="4"/>
          </p:nvPr>
        </p:nvSpPr>
        <p:spPr>
          <a:xfrm>
            <a:off x="10210800" y="6601968"/>
            <a:ext cx="640080" cy="237744"/>
          </a:xfrm>
          <a:prstGeom prst="rect">
            <a:avLst/>
          </a:prstGeom>
        </p:spPr>
        <p:txBody>
          <a:bodyPr vert="horz" lIns="91440" tIns="45720" rIns="91440" bIns="45720" rtlCol="0" anchor="ctr"/>
          <a:lstStyle>
            <a:lvl1pPr algn="r">
              <a:defRPr sz="900">
                <a:solidFill>
                  <a:schemeClr val="tx1"/>
                </a:solidFill>
              </a:defRPr>
            </a:lvl1pPr>
          </a:lstStyle>
          <a:p>
            <a:fld id="{D57F1E4F-1CFF-5643-939E-217C01CDF565}" type="slidenum">
              <a:rPr lang="en-US" smtClean="0"/>
              <a:pPr/>
              <a:t>‹#›</a:t>
            </a:fld>
            <a:endParaRPr lang="en-US"/>
          </a:p>
        </p:txBody>
      </p:sp>
    </p:spTree>
    <p:extLst>
      <p:ext uri="{BB962C8B-B14F-4D97-AF65-F5344CB8AC3E}">
        <p14:creationId xmlns:p14="http://schemas.microsoft.com/office/powerpoint/2010/main" val="1265031244"/>
      </p:ext>
    </p:extLst>
  </p:cSld>
  <p:clrMap bg1="lt1" tx1="dk1" bg2="lt2" tx2="dk2" accent1="accent1" accent2="accent2" accent3="accent3" accent4="accent4" accent5="accent5" accent6="accent6" hlink="hlink" folHlink="folHlink"/>
  <p:sldLayoutIdLst>
    <p:sldLayoutId id="2147483853" r:id="rId1"/>
    <p:sldLayoutId id="2147483854" r:id="rId2"/>
    <p:sldLayoutId id="2147483855" r:id="rId3"/>
    <p:sldLayoutId id="2147483856" r:id="rId4"/>
    <p:sldLayoutId id="2147483857" r:id="rId5"/>
    <p:sldLayoutId id="2147483858" r:id="rId6"/>
    <p:sldLayoutId id="2147483859" r:id="rId7"/>
    <p:sldLayoutId id="2147483860" r:id="rId8"/>
    <p:sldLayoutId id="2147483861" r:id="rId9"/>
    <p:sldLayoutId id="2147483862" r:id="rId10"/>
    <p:sldLayoutId id="2147483863"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sldNum="0" hdr="0" ftr="0" dt="0"/>
  <p:txStyles>
    <p:titleStyle>
      <a:lvl1pPr algn="l" defTabSz="914400" rtl="0" eaLnBrk="1" latinLnBrk="0" hangingPunct="1">
        <a:lnSpc>
          <a:spcPct val="90000"/>
        </a:lnSpc>
        <a:spcBef>
          <a:spcPct val="0"/>
        </a:spcBef>
        <a:buNone/>
        <a:defRPr sz="3400" b="1" kern="1200">
          <a:solidFill>
            <a:schemeClr val="tx1"/>
          </a:solidFill>
          <a:latin typeface="+mj-lt"/>
          <a:ea typeface="+mj-ea"/>
          <a:cs typeface="+mj-cs"/>
        </a:defRPr>
      </a:lvl1pPr>
    </p:titleStyle>
    <p:bodyStyle>
      <a:lvl1pPr marL="274320" indent="-228600" algn="l" defTabSz="914400" rtl="0" eaLnBrk="1" latinLnBrk="0" hangingPunct="1">
        <a:lnSpc>
          <a:spcPct val="90000"/>
        </a:lnSpc>
        <a:spcBef>
          <a:spcPts val="1800"/>
        </a:spcBef>
        <a:buSzPct val="100000"/>
        <a:buFont typeface="Arial" pitchFamily="34" charset="0"/>
        <a:buChar char="▪"/>
        <a:defRPr sz="2000" kern="1200">
          <a:solidFill>
            <a:schemeClr val="tx1">
              <a:lumMod val="90000"/>
              <a:lumOff val="10000"/>
            </a:schemeClr>
          </a:solidFill>
          <a:latin typeface="+mn-lt"/>
          <a:ea typeface="+mn-ea"/>
          <a:cs typeface="+mn-cs"/>
        </a:defRPr>
      </a:lvl1pPr>
      <a:lvl2pPr marL="594360" indent="-228600" algn="l" defTabSz="914400" rtl="0" eaLnBrk="1" latinLnBrk="0" hangingPunct="1">
        <a:lnSpc>
          <a:spcPct val="90000"/>
        </a:lnSpc>
        <a:spcBef>
          <a:spcPts val="1000"/>
        </a:spcBef>
        <a:buSzPct val="100000"/>
        <a:buFont typeface="Arial" pitchFamily="34" charset="0"/>
        <a:buChar char="▪"/>
        <a:defRPr sz="1800" kern="1200">
          <a:solidFill>
            <a:schemeClr val="tx1">
              <a:lumMod val="90000"/>
              <a:lumOff val="10000"/>
            </a:schemeClr>
          </a:solidFill>
          <a:latin typeface="+mn-lt"/>
          <a:ea typeface="+mn-ea"/>
          <a:cs typeface="+mn-cs"/>
        </a:defRPr>
      </a:lvl2pPr>
      <a:lvl3pPr marL="914400" indent="-228600" algn="l" defTabSz="914400" rtl="0" eaLnBrk="1" latinLnBrk="0" hangingPunct="1">
        <a:lnSpc>
          <a:spcPct val="90000"/>
        </a:lnSpc>
        <a:spcBef>
          <a:spcPts val="800"/>
        </a:spcBef>
        <a:buSzPct val="100000"/>
        <a:buFont typeface="Arial" pitchFamily="34" charset="0"/>
        <a:buChar char="▪"/>
        <a:defRPr sz="1600" kern="1200">
          <a:solidFill>
            <a:schemeClr val="tx1">
              <a:lumMod val="90000"/>
              <a:lumOff val="10000"/>
            </a:schemeClr>
          </a:solidFill>
          <a:latin typeface="+mn-lt"/>
          <a:ea typeface="+mn-ea"/>
          <a:cs typeface="+mn-cs"/>
        </a:defRPr>
      </a:lvl3pPr>
      <a:lvl4pPr marL="1234440" indent="-228600" algn="l" defTabSz="914400" rtl="0" eaLnBrk="1" latinLnBrk="0" hangingPunct="1">
        <a:lnSpc>
          <a:spcPct val="90000"/>
        </a:lnSpc>
        <a:spcBef>
          <a:spcPts val="800"/>
        </a:spcBef>
        <a:buSzPct val="100000"/>
        <a:buFont typeface="Arial" pitchFamily="34" charset="0"/>
        <a:buChar char="▪"/>
        <a:defRPr sz="1400" kern="1200">
          <a:solidFill>
            <a:schemeClr val="tx1">
              <a:lumMod val="90000"/>
              <a:lumOff val="10000"/>
            </a:schemeClr>
          </a:solidFill>
          <a:latin typeface="+mn-lt"/>
          <a:ea typeface="+mn-ea"/>
          <a:cs typeface="+mn-cs"/>
        </a:defRPr>
      </a:lvl4pPr>
      <a:lvl5pPr marL="1554480" indent="-228600" algn="l" defTabSz="914400" rtl="0" eaLnBrk="1" latinLnBrk="0" hangingPunct="1">
        <a:lnSpc>
          <a:spcPct val="90000"/>
        </a:lnSpc>
        <a:spcBef>
          <a:spcPts val="800"/>
        </a:spcBef>
        <a:buSzPct val="100000"/>
        <a:buFont typeface="Arial" pitchFamily="34" charset="0"/>
        <a:buChar char="▪"/>
        <a:defRPr sz="1400" kern="1200">
          <a:solidFill>
            <a:schemeClr val="tx1">
              <a:lumMod val="90000"/>
              <a:lumOff val="10000"/>
            </a:schemeClr>
          </a:solidFill>
          <a:latin typeface="+mn-lt"/>
          <a:ea typeface="+mn-ea"/>
          <a:cs typeface="+mn-cs"/>
        </a:defRPr>
      </a:lvl5pPr>
      <a:lvl6pPr marL="1874520" indent="-228600" algn="l" defTabSz="914400" rtl="0" eaLnBrk="1" latinLnBrk="0" hangingPunct="1">
        <a:lnSpc>
          <a:spcPct val="90000"/>
        </a:lnSpc>
        <a:spcBef>
          <a:spcPts val="800"/>
        </a:spcBef>
        <a:buSzPct val="100000"/>
        <a:buFont typeface="Arial" pitchFamily="34" charset="0"/>
        <a:buChar char="▪"/>
        <a:defRPr sz="1400" kern="1200">
          <a:solidFill>
            <a:schemeClr val="tx1"/>
          </a:solidFill>
          <a:latin typeface="+mn-lt"/>
          <a:ea typeface="+mn-ea"/>
          <a:cs typeface="+mn-cs"/>
        </a:defRPr>
      </a:lvl6pPr>
      <a:lvl7pPr marL="2194560" indent="-228600" algn="l" defTabSz="914400" rtl="0" eaLnBrk="1" latinLnBrk="0" hangingPunct="1">
        <a:lnSpc>
          <a:spcPct val="90000"/>
        </a:lnSpc>
        <a:spcBef>
          <a:spcPts val="800"/>
        </a:spcBef>
        <a:buSzPct val="100000"/>
        <a:buFont typeface="Arial" pitchFamily="34" charset="0"/>
        <a:buChar char="▪"/>
        <a:defRPr sz="1400" kern="1200">
          <a:solidFill>
            <a:schemeClr val="tx1"/>
          </a:solidFill>
          <a:latin typeface="+mn-lt"/>
          <a:ea typeface="+mn-ea"/>
          <a:cs typeface="+mn-cs"/>
        </a:defRPr>
      </a:lvl7pPr>
      <a:lvl8pPr marL="2514600" indent="-228600" algn="l" defTabSz="914400" rtl="0" eaLnBrk="1" latinLnBrk="0" hangingPunct="1">
        <a:lnSpc>
          <a:spcPct val="90000"/>
        </a:lnSpc>
        <a:spcBef>
          <a:spcPts val="800"/>
        </a:spcBef>
        <a:buSzPct val="100000"/>
        <a:buFont typeface="Arial" pitchFamily="34" charset="0"/>
        <a:buChar char="▪"/>
        <a:defRPr sz="1400" kern="1200">
          <a:solidFill>
            <a:schemeClr val="tx1"/>
          </a:solidFill>
          <a:latin typeface="+mn-lt"/>
          <a:ea typeface="+mn-ea"/>
          <a:cs typeface="+mn-cs"/>
        </a:defRPr>
      </a:lvl8pPr>
      <a:lvl9pPr marL="2834640" indent="-228600" algn="l" defTabSz="914400" rtl="0" eaLnBrk="1" latinLnBrk="0" hangingPunct="1">
        <a:lnSpc>
          <a:spcPct val="90000"/>
        </a:lnSpc>
        <a:spcBef>
          <a:spcPts val="800"/>
        </a:spcBef>
        <a:buSzPct val="100000"/>
        <a:buFont typeface="Arial" pitchFamily="34" charset="0"/>
        <a:buChar char="▪"/>
        <a:defRPr sz="14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3.xml"/><Relationship Id="rId5" Type="http://schemas.openxmlformats.org/officeDocument/2006/relationships/image" Target="../media/image19.jpeg"/><Relationship Id="rId4" Type="http://schemas.openxmlformats.org/officeDocument/2006/relationships/image" Target="../media/image18.jpe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3.jpe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slides/_rels/slide13.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image" Target="../media/image1.png"/><Relationship Id="rId7"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s>
</file>

<file path=ppt/slides/_rels/slide14.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8.jpeg"/><Relationship Id="rId3" Type="http://schemas.openxmlformats.org/officeDocument/2006/relationships/image" Target="../media/image1.png"/><Relationship Id="rId7" Type="http://schemas.openxmlformats.org/officeDocument/2006/relationships/image" Target="../media/image32.jpeg"/><Relationship Id="rId12" Type="http://schemas.openxmlformats.org/officeDocument/2006/relationships/image" Target="../media/image37.jpeg"/><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31.png"/><Relationship Id="rId11" Type="http://schemas.openxmlformats.org/officeDocument/2006/relationships/image" Target="../media/image36.jpeg"/><Relationship Id="rId5" Type="http://schemas.openxmlformats.org/officeDocument/2006/relationships/image" Target="../media/image30.png"/><Relationship Id="rId10" Type="http://schemas.openxmlformats.org/officeDocument/2006/relationships/image" Target="../media/image35.jpeg"/><Relationship Id="rId4" Type="http://schemas.openxmlformats.org/officeDocument/2006/relationships/image" Target="../media/image29.jpeg"/><Relationship Id="rId9" Type="http://schemas.openxmlformats.org/officeDocument/2006/relationships/image" Target="../media/image34.pn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3.xml"/><Relationship Id="rId5" Type="http://schemas.openxmlformats.org/officeDocument/2006/relationships/image" Target="../media/image40.png"/><Relationship Id="rId4" Type="http://schemas.openxmlformats.org/officeDocument/2006/relationships/image" Target="../media/image39.jpeg"/></Relationships>
</file>

<file path=ppt/slides/_rels/slide16.xml.rels><?xml version="1.0" encoding="UTF-8" standalone="yes"?>
<Relationships xmlns="http://schemas.openxmlformats.org/package/2006/relationships"><Relationship Id="rId8" Type="http://schemas.openxmlformats.org/officeDocument/2006/relationships/image" Target="../media/image45.jpeg"/><Relationship Id="rId13" Type="http://schemas.openxmlformats.org/officeDocument/2006/relationships/image" Target="../media/image50.jpeg"/><Relationship Id="rId3" Type="http://schemas.openxmlformats.org/officeDocument/2006/relationships/image" Target="../media/image1.png"/><Relationship Id="rId7" Type="http://schemas.openxmlformats.org/officeDocument/2006/relationships/image" Target="../media/image44.jpeg"/><Relationship Id="rId12" Type="http://schemas.openxmlformats.org/officeDocument/2006/relationships/image" Target="../media/image49.jpeg"/><Relationship Id="rId2" Type="http://schemas.openxmlformats.org/officeDocument/2006/relationships/notesSlide" Target="../notesSlides/notesSlide15.xml"/><Relationship Id="rId16" Type="http://schemas.openxmlformats.org/officeDocument/2006/relationships/image" Target="../media/image53.jpeg"/><Relationship Id="rId1" Type="http://schemas.openxmlformats.org/officeDocument/2006/relationships/slideLayout" Target="../slideLayouts/slideLayout3.xml"/><Relationship Id="rId6" Type="http://schemas.openxmlformats.org/officeDocument/2006/relationships/image" Target="../media/image43.jpeg"/><Relationship Id="rId11" Type="http://schemas.openxmlformats.org/officeDocument/2006/relationships/image" Target="../media/image48.jpeg"/><Relationship Id="rId5" Type="http://schemas.openxmlformats.org/officeDocument/2006/relationships/image" Target="../media/image42.jpeg"/><Relationship Id="rId15" Type="http://schemas.openxmlformats.org/officeDocument/2006/relationships/image" Target="../media/image52.jpeg"/><Relationship Id="rId10" Type="http://schemas.openxmlformats.org/officeDocument/2006/relationships/image" Target="../media/image47.jpeg"/><Relationship Id="rId4" Type="http://schemas.openxmlformats.org/officeDocument/2006/relationships/image" Target="../media/image41.jpeg"/><Relationship Id="rId9" Type="http://schemas.openxmlformats.org/officeDocument/2006/relationships/image" Target="../media/image46.jpeg"/><Relationship Id="rId14" Type="http://schemas.openxmlformats.org/officeDocument/2006/relationships/image" Target="../media/image51.jpeg"/></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3.xml"/><Relationship Id="rId5" Type="http://schemas.openxmlformats.org/officeDocument/2006/relationships/image" Target="../media/image54.jpeg"/><Relationship Id="rId4" Type="http://schemas.openxmlformats.org/officeDocument/2006/relationships/image" Target="../media/image3.jpg"/></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3.xml"/><Relationship Id="rId5" Type="http://schemas.openxmlformats.org/officeDocument/2006/relationships/image" Target="../media/image54.jpeg"/><Relationship Id="rId4" Type="http://schemas.openxmlformats.org/officeDocument/2006/relationships/image" Target="../media/image3.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70.gif"/><Relationship Id="rId2" Type="http://schemas.openxmlformats.org/officeDocument/2006/relationships/image" Target="../media/image69.png"/><Relationship Id="rId1" Type="http://schemas.openxmlformats.org/officeDocument/2006/relationships/slideLayout" Target="../slideLayouts/slideLayout2.xml"/><Relationship Id="rId4" Type="http://schemas.openxmlformats.org/officeDocument/2006/relationships/image" Target="../media/image71.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3.jpg"/></Relationships>
</file>

<file path=ppt/slides/_rels/slide40.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77.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70.gif"/><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image" Target="../media/image5.png"/><Relationship Id="rId4" Type="http://schemas.openxmlformats.org/officeDocument/2006/relationships/image" Target="../media/image4.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3.xml"/><Relationship Id="rId1" Type="http://schemas.openxmlformats.org/officeDocument/2006/relationships/slideLayout" Target="../slideLayouts/slideLayout3.xml"/><Relationship Id="rId5" Type="http://schemas.openxmlformats.org/officeDocument/2006/relationships/image" Target="../media/image54.jpeg"/><Relationship Id="rId4" Type="http://schemas.openxmlformats.org/officeDocument/2006/relationships/image" Target="../media/image3.jp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6.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80.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4.jpe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png"/></Relationships>
</file>

<file path=ppt/slides/_rels/slide9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4.xml"/><Relationship Id="rId1" Type="http://schemas.openxmlformats.org/officeDocument/2006/relationships/slideLayout" Target="../slideLayouts/slideLayout3.xml"/><Relationship Id="rId5" Type="http://schemas.openxmlformats.org/officeDocument/2006/relationships/image" Target="../media/image99.jpeg"/><Relationship Id="rId4" Type="http://schemas.openxmlformats.org/officeDocument/2006/relationships/image" Target="../media/image3.jpg"/></Relationships>
</file>

<file path=ppt/slides/_rels/slide91.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1.png"/><Relationship Id="rId1" Type="http://schemas.openxmlformats.org/officeDocument/2006/relationships/slideLayout" Target="../slideLayouts/slideLayout7.xml"/><Relationship Id="rId4" Type="http://schemas.openxmlformats.org/officeDocument/2006/relationships/image" Target="../media/image102.jpeg"/></Relationships>
</file>

<file path=ppt/slides/_rels/slide93.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image" Target="../media/image1.png"/><Relationship Id="rId1" Type="http://schemas.openxmlformats.org/officeDocument/2006/relationships/slideLayout" Target="../slideLayouts/slideLayout7.xml"/><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62151" y="1894113"/>
            <a:ext cx="10815145" cy="1506421"/>
          </a:xfrm>
        </p:spPr>
        <p:txBody>
          <a:bodyPr>
            <a:normAutofit/>
          </a:bodyPr>
          <a:lstStyle/>
          <a:p>
            <a:pPr algn="ctr"/>
            <a:r>
              <a:rPr lang="ru-RU" sz="4400" b="1" dirty="0" smtClean="0">
                <a:solidFill>
                  <a:schemeClr val="tx2">
                    <a:lumMod val="60000"/>
                    <a:lumOff val="40000"/>
                  </a:schemeClr>
                </a:solidFill>
                <a:latin typeface="Times New Roman" panose="02020603050405020304" pitchFamily="18" charset="0"/>
                <a:cs typeface="Times New Roman" panose="02020603050405020304" pitchFamily="18" charset="0"/>
              </a:rPr>
              <a:t>ТОВАРОВЕДЕНИЕ НЕПРОДОВОЛЬСТВЕННЫХ ТОВАРОВ</a:t>
            </a:r>
            <a:endParaRPr lang="ru-RU" sz="4400" b="1" dirty="0">
              <a:solidFill>
                <a:schemeClr val="tx2">
                  <a:lumMod val="60000"/>
                  <a:lumOff val="40000"/>
                </a:schemeClr>
              </a:solidFill>
              <a:latin typeface="Times New Roman" panose="02020603050405020304" pitchFamily="18" charset="0"/>
              <a:cs typeface="Times New Roman" panose="02020603050405020304" pitchFamily="18" charset="0"/>
            </a:endParaRPr>
          </a:p>
        </p:txBody>
      </p:sp>
      <p:sp>
        <p:nvSpPr>
          <p:cNvPr id="3" name="Подзаголовок 2"/>
          <p:cNvSpPr>
            <a:spLocks noGrp="1"/>
          </p:cNvSpPr>
          <p:nvPr>
            <p:ph type="subTitle" idx="1"/>
          </p:nvPr>
        </p:nvSpPr>
        <p:spPr>
          <a:xfrm>
            <a:off x="193835" y="3771816"/>
            <a:ext cx="11898086" cy="1083834"/>
          </a:xfrm>
        </p:spPr>
        <p:txBody>
          <a:bodyPr>
            <a:noAutofit/>
          </a:bodyPr>
          <a:lstStyle/>
          <a:p>
            <a:r>
              <a:rPr lang="ru-RU" sz="3200" b="1" dirty="0">
                <a:solidFill>
                  <a:schemeClr val="tx1"/>
                </a:solidFill>
                <a:latin typeface="Times New Roman" panose="02020603050405020304" pitchFamily="18" charset="0"/>
                <a:cs typeface="Times New Roman" panose="02020603050405020304" pitchFamily="18" charset="0"/>
              </a:rPr>
              <a:t>Модуль 22. </a:t>
            </a:r>
            <a:r>
              <a:rPr lang="ru-RU" sz="3200" b="1" dirty="0" err="1">
                <a:solidFill>
                  <a:schemeClr val="tx1"/>
                </a:solidFill>
                <a:latin typeface="Times New Roman" panose="02020603050405020304" pitchFamily="18" charset="0"/>
                <a:cs typeface="Times New Roman" panose="02020603050405020304" pitchFamily="18" charset="0"/>
              </a:rPr>
              <a:t>Велотовары</a:t>
            </a:r>
            <a:endParaRPr lang="ru-RU" sz="3200" dirty="0">
              <a:solidFill>
                <a:schemeClr val="tx1"/>
              </a:solidFill>
              <a:latin typeface="Times New Roman" panose="02020603050405020304" pitchFamily="18" charset="0"/>
              <a:cs typeface="Times New Roman" panose="02020603050405020304" pitchFamily="18" charset="0"/>
            </a:endParaRPr>
          </a:p>
        </p:txBody>
      </p:sp>
      <p:sp>
        <p:nvSpPr>
          <p:cNvPr id="6" name="Заголовок 1"/>
          <p:cNvSpPr txBox="1">
            <a:spLocks/>
          </p:cNvSpPr>
          <p:nvPr/>
        </p:nvSpPr>
        <p:spPr>
          <a:xfrm>
            <a:off x="1208872" y="70505"/>
            <a:ext cx="9722173" cy="368492"/>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800" kern="1200" cap="all" baseline="0">
                <a:solidFill>
                  <a:schemeClr val="tx1"/>
                </a:solidFill>
                <a:latin typeface="+mj-lt"/>
                <a:ea typeface="+mj-ea"/>
                <a:cs typeface="+mj-cs"/>
              </a:defRPr>
            </a:lvl1pPr>
          </a:lstStyle>
          <a:p>
            <a:pPr algn="ctr">
              <a:lnSpc>
                <a:spcPct val="110000"/>
              </a:lnSpc>
            </a:pPr>
            <a:r>
              <a:rPr lang="ru-RU" sz="1100" dirty="0" smtClean="0">
                <a:solidFill>
                  <a:schemeClr val="tx2">
                    <a:lumMod val="60000"/>
                    <a:lumOff val="40000"/>
                  </a:schemeClr>
                </a:solidFill>
                <a:latin typeface="Times New Roman" panose="02020603050405020304" pitchFamily="18" charset="0"/>
                <a:cs typeface="Times New Roman" panose="02020603050405020304" pitchFamily="18" charset="0"/>
              </a:rPr>
              <a:t>МИНСКИЙ ФИЛИАЛ </a:t>
            </a:r>
          </a:p>
          <a:p>
            <a:pPr algn="ctr">
              <a:lnSpc>
                <a:spcPct val="110000"/>
              </a:lnSpc>
            </a:pPr>
            <a:r>
              <a:rPr lang="ru-RU" sz="1100" dirty="0" err="1" smtClean="0">
                <a:solidFill>
                  <a:schemeClr val="tx2">
                    <a:lumMod val="60000"/>
                    <a:lumOff val="40000"/>
                  </a:schemeClr>
                </a:solidFill>
                <a:latin typeface="Times New Roman" panose="02020603050405020304" pitchFamily="18" charset="0"/>
                <a:cs typeface="Times New Roman" panose="02020603050405020304" pitchFamily="18" charset="0"/>
              </a:rPr>
              <a:t>УО</a:t>
            </a:r>
            <a:r>
              <a:rPr lang="ru-RU" sz="1100" dirty="0" smtClean="0">
                <a:solidFill>
                  <a:schemeClr val="tx2">
                    <a:lumMod val="60000"/>
                    <a:lumOff val="40000"/>
                  </a:schemeClr>
                </a:solidFill>
                <a:latin typeface="Times New Roman" panose="02020603050405020304" pitchFamily="18" charset="0"/>
                <a:cs typeface="Times New Roman" panose="02020603050405020304" pitchFamily="18" charset="0"/>
              </a:rPr>
              <a:t> «Белорусский торгово-экономический университет потребительской кооперации»</a:t>
            </a:r>
            <a:endParaRPr lang="ru-RU" sz="1100" dirty="0">
              <a:solidFill>
                <a:schemeClr val="tx2">
                  <a:lumMod val="60000"/>
                  <a:lumOff val="40000"/>
                </a:schemeClr>
              </a:solidFill>
              <a:latin typeface="Times New Roman" panose="02020603050405020304" pitchFamily="18" charset="0"/>
              <a:cs typeface="Times New Roman" panose="02020603050405020304" pitchFamily="18" charset="0"/>
            </a:endParaRPr>
          </a:p>
        </p:txBody>
      </p:sp>
      <p:pic>
        <p:nvPicPr>
          <p:cNvPr id="7" name="Рисунок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13662" y="70505"/>
            <a:ext cx="1178259" cy="1622655"/>
          </a:xfrm>
          <a:prstGeom prst="rect">
            <a:avLst/>
          </a:prstGeom>
        </p:spPr>
      </p:pic>
      <p:sp>
        <p:nvSpPr>
          <p:cNvPr id="8" name="Подзаголовок 2"/>
          <p:cNvSpPr txBox="1">
            <a:spLocks/>
          </p:cNvSpPr>
          <p:nvPr/>
        </p:nvSpPr>
        <p:spPr>
          <a:xfrm>
            <a:off x="975814" y="5817476"/>
            <a:ext cx="10187820" cy="457207"/>
          </a:xfrm>
          <a:prstGeom prst="rect">
            <a:avLst/>
          </a:prstGeom>
        </p:spPr>
        <p:txBody>
          <a:bodyPr vert="horz" lIns="91440" tIns="45720" rIns="91440" bIns="45720" rtlCol="0">
            <a:noAutofit/>
          </a:bodyPr>
          <a:lstStyle>
            <a:lvl1pPr marL="0" indent="0" algn="l" defTabSz="914400" rtl="0" eaLnBrk="1" latinLnBrk="0" hangingPunct="1">
              <a:lnSpc>
                <a:spcPct val="120000"/>
              </a:lnSpc>
              <a:spcBef>
                <a:spcPts val="1000"/>
              </a:spcBef>
              <a:buSzPct val="125000"/>
              <a:buFont typeface="Arial" panose="020B0604020202020204" pitchFamily="34" charset="0"/>
              <a:buNone/>
              <a:defRPr sz="2000" kern="1200" cap="all" baseline="0">
                <a:solidFill>
                  <a:schemeClr val="tx2"/>
                </a:solidFill>
                <a:latin typeface="+mn-lt"/>
                <a:ea typeface="+mn-ea"/>
                <a:cs typeface="+mn-cs"/>
              </a:defRPr>
            </a:lvl1pPr>
            <a:lvl2pPr marL="457200" indent="0" algn="ctr" defTabSz="914400" rtl="0" eaLnBrk="1" latinLnBrk="0" hangingPunct="1">
              <a:lnSpc>
                <a:spcPct val="120000"/>
              </a:lnSpc>
              <a:spcBef>
                <a:spcPts val="500"/>
              </a:spcBef>
              <a:buSzPct val="125000"/>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120000"/>
              </a:lnSpc>
              <a:spcBef>
                <a:spcPts val="500"/>
              </a:spcBef>
              <a:buSzPct val="125000"/>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120000"/>
              </a:lnSpc>
              <a:spcBef>
                <a:spcPts val="500"/>
              </a:spcBef>
              <a:buSzPct val="125000"/>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120000"/>
              </a:lnSpc>
              <a:spcBef>
                <a:spcPts val="500"/>
              </a:spcBef>
              <a:buSzPct val="125000"/>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120000"/>
              </a:lnSpc>
              <a:spcBef>
                <a:spcPts val="500"/>
              </a:spcBef>
              <a:buSzPct val="125000"/>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120000"/>
              </a:lnSpc>
              <a:spcBef>
                <a:spcPts val="500"/>
              </a:spcBef>
              <a:buSzPct val="125000"/>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120000"/>
              </a:lnSpc>
              <a:spcBef>
                <a:spcPts val="500"/>
              </a:spcBef>
              <a:buSzPct val="125000"/>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120000"/>
              </a:lnSpc>
              <a:spcBef>
                <a:spcPts val="500"/>
              </a:spcBef>
              <a:buSzPct val="125000"/>
              <a:buFont typeface="Arial" panose="020B0604020202020204" pitchFamily="34" charset="0"/>
              <a:buNone/>
              <a:defRPr sz="1600" kern="1200">
                <a:solidFill>
                  <a:schemeClr val="tx1"/>
                </a:solidFill>
                <a:latin typeface="+mn-lt"/>
                <a:ea typeface="+mn-ea"/>
                <a:cs typeface="+mn-cs"/>
              </a:defRPr>
            </a:lvl9pPr>
          </a:lstStyle>
          <a:p>
            <a:pPr algn="ctr"/>
            <a:r>
              <a:rPr lang="ru-RU" sz="1800" cap="none" dirty="0" smtClean="0">
                <a:solidFill>
                  <a:schemeClr val="tx2">
                    <a:lumMod val="60000"/>
                    <a:lumOff val="40000"/>
                  </a:schemeClr>
                </a:solidFill>
                <a:latin typeface="Times New Roman" panose="02020603050405020304" pitchFamily="18" charset="0"/>
                <a:cs typeface="Times New Roman" panose="02020603050405020304" pitchFamily="18" charset="0"/>
              </a:rPr>
              <a:t>Автор</a:t>
            </a:r>
            <a:r>
              <a:rPr lang="ru-RU" sz="1800" dirty="0" smtClean="0">
                <a:solidFill>
                  <a:schemeClr val="tx2">
                    <a:lumMod val="60000"/>
                    <a:lumOff val="40000"/>
                  </a:schemeClr>
                </a:solidFill>
                <a:latin typeface="Times New Roman" panose="02020603050405020304" pitchFamily="18" charset="0"/>
                <a:cs typeface="Times New Roman" panose="02020603050405020304" pitchFamily="18" charset="0"/>
              </a:rPr>
              <a:t>:</a:t>
            </a:r>
            <a:r>
              <a:rPr lang="ru-RU" sz="1800" b="1" cap="none" dirty="0" smtClean="0">
                <a:solidFill>
                  <a:schemeClr val="tx2">
                    <a:lumMod val="60000"/>
                    <a:lumOff val="40000"/>
                  </a:schemeClr>
                </a:solidFill>
                <a:latin typeface="Times New Roman" panose="02020603050405020304" pitchFamily="18" charset="0"/>
                <a:ea typeface="Times New Roman" panose="02020603050405020304" pitchFamily="18" charset="0"/>
              </a:rPr>
              <a:t> Машкович Татьяна Васильевна </a:t>
            </a:r>
            <a:r>
              <a:rPr lang="ru-RU" sz="1800" cap="none" dirty="0" smtClean="0">
                <a:solidFill>
                  <a:schemeClr val="tx2">
                    <a:lumMod val="60000"/>
                    <a:lumOff val="40000"/>
                  </a:schemeClr>
                </a:solidFill>
                <a:latin typeface="Times New Roman" panose="02020603050405020304" pitchFamily="18" charset="0"/>
                <a:ea typeface="Times New Roman" panose="02020603050405020304" pitchFamily="18" charset="0"/>
              </a:rPr>
              <a:t>– преподаватель</a:t>
            </a:r>
            <a:endParaRPr lang="ru-RU" sz="1800" dirty="0">
              <a:solidFill>
                <a:schemeClr val="tx2">
                  <a:lumMod val="60000"/>
                  <a:lumOff val="4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096843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Рисунок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27326" y="70505"/>
            <a:ext cx="564594" cy="693361"/>
          </a:xfrm>
          <a:prstGeom prst="rect">
            <a:avLst/>
          </a:prstGeom>
        </p:spPr>
      </p:pic>
      <p:sp>
        <p:nvSpPr>
          <p:cNvPr id="3" name="Прямоугольник 2"/>
          <p:cNvSpPr/>
          <p:nvPr/>
        </p:nvSpPr>
        <p:spPr>
          <a:xfrm>
            <a:off x="1" y="0"/>
            <a:ext cx="2320290" cy="923330"/>
          </a:xfrm>
          <a:prstGeom prst="rect">
            <a:avLst/>
          </a:prstGeom>
          <a:noFill/>
        </p:spPr>
        <p:txBody>
          <a:bodyPr wrap="square" lIns="91440" tIns="45720" rIns="91440" bIns="45720">
            <a:spAutoFit/>
          </a:bodyPr>
          <a:lstStyle/>
          <a:p>
            <a:pPr algn="ctr"/>
            <a:r>
              <a:rPr lang="ru-RU" sz="5400" b="1" cap="none" spc="0" dirty="0" smtClean="0">
                <a:ln w="22225">
                  <a:solidFill>
                    <a:schemeClr val="accent2"/>
                  </a:solidFill>
                  <a:prstDash val="solid"/>
                </a:ln>
                <a:solidFill>
                  <a:schemeClr val="accent2">
                    <a:lumMod val="40000"/>
                    <a:lumOff val="60000"/>
                  </a:schemeClr>
                </a:solidFill>
                <a:effectLst/>
                <a:latin typeface="Times New Roman" panose="02020603050405020304" pitchFamily="18" charset="0"/>
                <a:cs typeface="Times New Roman" panose="02020603050405020304" pitchFamily="18" charset="0"/>
              </a:rPr>
              <a:t>Руль</a:t>
            </a:r>
            <a:endParaRPr lang="ru-RU" sz="5400" b="1" cap="none" spc="0" dirty="0">
              <a:ln w="22225">
                <a:solidFill>
                  <a:schemeClr val="accent2"/>
                </a:solidFill>
                <a:prstDash val="solid"/>
              </a:ln>
              <a:solidFill>
                <a:schemeClr val="accent2">
                  <a:lumMod val="40000"/>
                  <a:lumOff val="60000"/>
                </a:schemeClr>
              </a:solidFill>
              <a:effectLst/>
              <a:latin typeface="Times New Roman" panose="02020603050405020304" pitchFamily="18" charset="0"/>
              <a:cs typeface="Times New Roman" panose="02020603050405020304" pitchFamily="18" charset="0"/>
            </a:endParaRPr>
          </a:p>
        </p:txBody>
      </p:sp>
      <p:sp>
        <p:nvSpPr>
          <p:cNvPr id="2" name="Прямоугольник 1"/>
          <p:cNvSpPr/>
          <p:nvPr/>
        </p:nvSpPr>
        <p:spPr>
          <a:xfrm>
            <a:off x="1950720" y="286018"/>
            <a:ext cx="9490710" cy="461665"/>
          </a:xfrm>
          <a:prstGeom prst="rect">
            <a:avLst/>
          </a:prstGeom>
        </p:spPr>
        <p:txBody>
          <a:bodyPr wrap="square">
            <a:spAutoFit/>
          </a:bodyPr>
          <a:lstStyle/>
          <a:p>
            <a:pPr lvl="0" algn="just">
              <a:spcAft>
                <a:spcPts val="0"/>
              </a:spcAft>
              <a:tabLst>
                <a:tab pos="228600" algn="l"/>
              </a:tabLst>
            </a:pPr>
            <a:r>
              <a:rPr lang="ru-RU" sz="2400" dirty="0">
                <a:latin typeface="Times New Roman" panose="02020603050405020304" pitchFamily="18" charset="0"/>
                <a:ea typeface="Times New Roman" panose="02020603050405020304" pitchFamily="18" charset="0"/>
                <a:cs typeface="Times New Roman" panose="02020603050405020304" pitchFamily="18" charset="0"/>
              </a:rPr>
              <a:t>предназначен для управления велосипедом и в качестве опоры для рук. </a:t>
            </a:r>
          </a:p>
        </p:txBody>
      </p:sp>
      <p:sp>
        <p:nvSpPr>
          <p:cNvPr id="4" name="Прямоугольник 3"/>
          <p:cNvSpPr/>
          <p:nvPr/>
        </p:nvSpPr>
        <p:spPr>
          <a:xfrm>
            <a:off x="156210" y="923330"/>
            <a:ext cx="11935710" cy="1938992"/>
          </a:xfrm>
          <a:prstGeom prst="rect">
            <a:avLst/>
          </a:prstGeom>
        </p:spPr>
        <p:txBody>
          <a:bodyPr wrap="square">
            <a:spAutoFit/>
          </a:bodyPr>
          <a:lstStyle/>
          <a:p>
            <a:pPr lvl="0" algn="just">
              <a:spcAft>
                <a:spcPts val="0"/>
              </a:spcAft>
              <a:tabLst>
                <a:tab pos="228600" algn="l"/>
              </a:tabLst>
            </a:pPr>
            <a:r>
              <a:rPr lang="ru-RU" sz="2400"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Он состоит из рулевой трубы, рулевого стержня, выноса руля, затяжного болта, распорного конуса, вкладыша, шарикоподшипника и ручек. </a:t>
            </a:r>
            <a:endParaRPr lang="ru-RU" sz="2400" i="1" dirty="0" smtClean="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endParaRPr>
          </a:p>
          <a:p>
            <a:pPr lvl="0" algn="just">
              <a:spcAft>
                <a:spcPts val="0"/>
              </a:spcAft>
              <a:tabLst>
                <a:tab pos="228600" algn="l"/>
              </a:tabLst>
            </a:pPr>
            <a:r>
              <a:rPr lang="ru-RU" sz="2400" i="1" dirty="0" smtClean="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Руль </a:t>
            </a:r>
            <a:r>
              <a:rPr lang="ru-RU" sz="2400"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изготовляется из стали, никеля или хрома, ручки – из резины или пластмассы. </a:t>
            </a:r>
            <a:endParaRPr lang="ru-RU" sz="2400" i="1" dirty="0" smtClean="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endParaRPr>
          </a:p>
          <a:p>
            <a:pPr lvl="0" algn="just">
              <a:spcAft>
                <a:spcPts val="0"/>
              </a:spcAft>
              <a:tabLst>
                <a:tab pos="228600" algn="l"/>
              </a:tabLst>
            </a:pPr>
            <a:r>
              <a:rPr lang="ru-RU" sz="2400" b="1" i="1" u="sng" dirty="0" smtClean="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По </a:t>
            </a:r>
            <a:r>
              <a:rPr lang="ru-RU" sz="2400" b="1" i="1" u="sng"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конструкции</a:t>
            </a:r>
            <a:r>
              <a:rPr lang="ru-RU" sz="2400"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руль может быть поворотный и жесткофиксированный, прямой или изогнутый книзу.</a:t>
            </a:r>
          </a:p>
        </p:txBody>
      </p:sp>
      <p:pic>
        <p:nvPicPr>
          <p:cNvPr id="5122" name="Picture 2" descr="https://www.mighty-sport.ru/upload/iblock/09f/09f8d03242b54219aedc1e00b0caf86b.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2978" y="3021786"/>
            <a:ext cx="3481363" cy="3357831"/>
          </a:xfrm>
          <a:prstGeom prst="rect">
            <a:avLst/>
          </a:prstGeom>
          <a:noFill/>
          <a:ln>
            <a:solidFill>
              <a:srgbClr val="00B0F0"/>
            </a:solidFill>
          </a:ln>
          <a:extLst>
            <a:ext uri="{909E8E84-426E-40DD-AFC4-6F175D3DCCD1}">
              <a14:hiddenFill xmlns:a14="http://schemas.microsoft.com/office/drawing/2010/main">
                <a:solidFill>
                  <a:srgbClr val="FFFFFF"/>
                </a:solidFill>
              </a14:hiddenFill>
            </a:ext>
          </a:extLst>
        </p:spPr>
      </p:pic>
      <p:pic>
        <p:nvPicPr>
          <p:cNvPr id="5124" name="Picture 4" descr="https://static.my-shop.ru/product/f2/392/3920000.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10550" y="3021786"/>
            <a:ext cx="3330430" cy="3355033"/>
          </a:xfrm>
          <a:prstGeom prst="rect">
            <a:avLst/>
          </a:prstGeom>
          <a:noFill/>
          <a:ln>
            <a:solidFill>
              <a:srgbClr val="00B0F0"/>
            </a:solidFill>
          </a:ln>
          <a:extLst>
            <a:ext uri="{909E8E84-426E-40DD-AFC4-6F175D3DCCD1}">
              <a14:hiddenFill xmlns:a14="http://schemas.microsoft.com/office/drawing/2010/main">
                <a:solidFill>
                  <a:srgbClr val="FFFFFF"/>
                </a:solidFill>
              </a14:hiddenFill>
            </a:ext>
          </a:extLst>
        </p:spPr>
      </p:pic>
      <p:pic>
        <p:nvPicPr>
          <p:cNvPr id="5126" name="Picture 6" descr="https://static.velosite.ru/upload/f2/e0/src_f2e0b6fbdb86d1a9fa548e5b0ef09d85.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997188" y="3021786"/>
            <a:ext cx="3066457" cy="3355033"/>
          </a:xfrm>
          <a:prstGeom prst="rect">
            <a:avLst/>
          </a:prstGeom>
          <a:noFill/>
          <a:ln>
            <a:solidFill>
              <a:srgbClr val="00B0F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64852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500"/>
                                  </p:stCondLst>
                                  <p:childTnLst>
                                    <p:set>
                                      <p:cBhvr>
                                        <p:cTn id="9" dur="1" fill="hold">
                                          <p:stCondLst>
                                            <p:cond delay="0"/>
                                          </p:stCondLst>
                                        </p:cTn>
                                        <p:tgtEl>
                                          <p:spTgt spid="2"/>
                                        </p:tgtEl>
                                        <p:attrNameLst>
                                          <p:attrName>style.visibility</p:attrName>
                                        </p:attrNameLst>
                                      </p:cBhvr>
                                      <p:to>
                                        <p:strVal val="visible"/>
                                      </p:to>
                                    </p:set>
                                  </p:childTnLst>
                                </p:cTn>
                              </p:par>
                            </p:childTnLst>
                          </p:cTn>
                        </p:par>
                        <p:par>
                          <p:cTn id="10" fill="hold">
                            <p:stCondLst>
                              <p:cond delay="500"/>
                            </p:stCondLst>
                            <p:childTnLst>
                              <p:par>
                                <p:cTn id="11" presetID="1" presetClass="entr" presetSubtype="0" fill="hold" grpId="0" nodeType="afterEffect">
                                  <p:stCondLst>
                                    <p:cond delay="500"/>
                                  </p:stCondLst>
                                  <p:childTnLst>
                                    <p:set>
                                      <p:cBhvr>
                                        <p:cTn id="12" dur="1" fill="hold">
                                          <p:stCondLst>
                                            <p:cond delay="0"/>
                                          </p:stCondLst>
                                        </p:cTn>
                                        <p:tgtEl>
                                          <p:spTgt spid="4"/>
                                        </p:tgtEl>
                                        <p:attrNameLst>
                                          <p:attrName>style.visibility</p:attrName>
                                        </p:attrNameLst>
                                      </p:cBhvr>
                                      <p:to>
                                        <p:strVal val="visible"/>
                                      </p:to>
                                    </p:set>
                                  </p:childTnLst>
                                </p:cTn>
                              </p:par>
                            </p:childTnLst>
                          </p:cTn>
                        </p:par>
                        <p:par>
                          <p:cTn id="13" fill="hold">
                            <p:stCondLst>
                              <p:cond delay="1000"/>
                            </p:stCondLst>
                            <p:childTnLst>
                              <p:par>
                                <p:cTn id="14" presetID="2" presetClass="entr" presetSubtype="4" fill="hold" nodeType="afterEffect">
                                  <p:stCondLst>
                                    <p:cond delay="500"/>
                                  </p:stCondLst>
                                  <p:childTnLst>
                                    <p:set>
                                      <p:cBhvr>
                                        <p:cTn id="15" dur="1" fill="hold">
                                          <p:stCondLst>
                                            <p:cond delay="0"/>
                                          </p:stCondLst>
                                        </p:cTn>
                                        <p:tgtEl>
                                          <p:spTgt spid="5122"/>
                                        </p:tgtEl>
                                        <p:attrNameLst>
                                          <p:attrName>style.visibility</p:attrName>
                                        </p:attrNameLst>
                                      </p:cBhvr>
                                      <p:to>
                                        <p:strVal val="visible"/>
                                      </p:to>
                                    </p:set>
                                    <p:anim calcmode="lin" valueType="num">
                                      <p:cBhvr additive="base">
                                        <p:cTn id="16" dur="500" fill="hold"/>
                                        <p:tgtEl>
                                          <p:spTgt spid="5122"/>
                                        </p:tgtEl>
                                        <p:attrNameLst>
                                          <p:attrName>ppt_x</p:attrName>
                                        </p:attrNameLst>
                                      </p:cBhvr>
                                      <p:tavLst>
                                        <p:tav tm="0">
                                          <p:val>
                                            <p:strVal val="#ppt_x"/>
                                          </p:val>
                                        </p:tav>
                                        <p:tav tm="100000">
                                          <p:val>
                                            <p:strVal val="#ppt_x"/>
                                          </p:val>
                                        </p:tav>
                                      </p:tavLst>
                                    </p:anim>
                                    <p:anim calcmode="lin" valueType="num">
                                      <p:cBhvr additive="base">
                                        <p:cTn id="17" dur="500" fill="hold"/>
                                        <p:tgtEl>
                                          <p:spTgt spid="5122"/>
                                        </p:tgtEl>
                                        <p:attrNameLst>
                                          <p:attrName>ppt_y</p:attrName>
                                        </p:attrNameLst>
                                      </p:cBhvr>
                                      <p:tavLst>
                                        <p:tav tm="0">
                                          <p:val>
                                            <p:strVal val="1+#ppt_h/2"/>
                                          </p:val>
                                        </p:tav>
                                        <p:tav tm="100000">
                                          <p:val>
                                            <p:strVal val="#ppt_y"/>
                                          </p:val>
                                        </p:tav>
                                      </p:tavLst>
                                    </p:anim>
                                  </p:childTnLst>
                                </p:cTn>
                              </p:par>
                            </p:childTnLst>
                          </p:cTn>
                        </p:par>
                        <p:par>
                          <p:cTn id="18" fill="hold">
                            <p:stCondLst>
                              <p:cond delay="2000"/>
                            </p:stCondLst>
                            <p:childTnLst>
                              <p:par>
                                <p:cTn id="19" presetID="2" presetClass="entr" presetSubtype="4" fill="hold" nodeType="afterEffect">
                                  <p:stCondLst>
                                    <p:cond delay="500"/>
                                  </p:stCondLst>
                                  <p:childTnLst>
                                    <p:set>
                                      <p:cBhvr>
                                        <p:cTn id="20" dur="1" fill="hold">
                                          <p:stCondLst>
                                            <p:cond delay="0"/>
                                          </p:stCondLst>
                                        </p:cTn>
                                        <p:tgtEl>
                                          <p:spTgt spid="5124"/>
                                        </p:tgtEl>
                                        <p:attrNameLst>
                                          <p:attrName>style.visibility</p:attrName>
                                        </p:attrNameLst>
                                      </p:cBhvr>
                                      <p:to>
                                        <p:strVal val="visible"/>
                                      </p:to>
                                    </p:set>
                                    <p:anim calcmode="lin" valueType="num">
                                      <p:cBhvr additive="base">
                                        <p:cTn id="21" dur="500" fill="hold"/>
                                        <p:tgtEl>
                                          <p:spTgt spid="5124"/>
                                        </p:tgtEl>
                                        <p:attrNameLst>
                                          <p:attrName>ppt_x</p:attrName>
                                        </p:attrNameLst>
                                      </p:cBhvr>
                                      <p:tavLst>
                                        <p:tav tm="0">
                                          <p:val>
                                            <p:strVal val="#ppt_x"/>
                                          </p:val>
                                        </p:tav>
                                        <p:tav tm="100000">
                                          <p:val>
                                            <p:strVal val="#ppt_x"/>
                                          </p:val>
                                        </p:tav>
                                      </p:tavLst>
                                    </p:anim>
                                    <p:anim calcmode="lin" valueType="num">
                                      <p:cBhvr additive="base">
                                        <p:cTn id="22" dur="500" fill="hold"/>
                                        <p:tgtEl>
                                          <p:spTgt spid="5124"/>
                                        </p:tgtEl>
                                        <p:attrNameLst>
                                          <p:attrName>ppt_y</p:attrName>
                                        </p:attrNameLst>
                                      </p:cBhvr>
                                      <p:tavLst>
                                        <p:tav tm="0">
                                          <p:val>
                                            <p:strVal val="1+#ppt_h/2"/>
                                          </p:val>
                                        </p:tav>
                                        <p:tav tm="100000">
                                          <p:val>
                                            <p:strVal val="#ppt_y"/>
                                          </p:val>
                                        </p:tav>
                                      </p:tavLst>
                                    </p:anim>
                                  </p:childTnLst>
                                </p:cTn>
                              </p:par>
                            </p:childTnLst>
                          </p:cTn>
                        </p:par>
                        <p:par>
                          <p:cTn id="23" fill="hold">
                            <p:stCondLst>
                              <p:cond delay="3000"/>
                            </p:stCondLst>
                            <p:childTnLst>
                              <p:par>
                                <p:cTn id="24" presetID="2" presetClass="entr" presetSubtype="4" fill="hold" nodeType="afterEffect">
                                  <p:stCondLst>
                                    <p:cond delay="500"/>
                                  </p:stCondLst>
                                  <p:childTnLst>
                                    <p:set>
                                      <p:cBhvr>
                                        <p:cTn id="25" dur="1" fill="hold">
                                          <p:stCondLst>
                                            <p:cond delay="0"/>
                                          </p:stCondLst>
                                        </p:cTn>
                                        <p:tgtEl>
                                          <p:spTgt spid="5126"/>
                                        </p:tgtEl>
                                        <p:attrNameLst>
                                          <p:attrName>style.visibility</p:attrName>
                                        </p:attrNameLst>
                                      </p:cBhvr>
                                      <p:to>
                                        <p:strVal val="visible"/>
                                      </p:to>
                                    </p:set>
                                    <p:anim calcmode="lin" valueType="num">
                                      <p:cBhvr additive="base">
                                        <p:cTn id="26" dur="500" fill="hold"/>
                                        <p:tgtEl>
                                          <p:spTgt spid="5126"/>
                                        </p:tgtEl>
                                        <p:attrNameLst>
                                          <p:attrName>ppt_x</p:attrName>
                                        </p:attrNameLst>
                                      </p:cBhvr>
                                      <p:tavLst>
                                        <p:tav tm="0">
                                          <p:val>
                                            <p:strVal val="#ppt_x"/>
                                          </p:val>
                                        </p:tav>
                                        <p:tav tm="100000">
                                          <p:val>
                                            <p:strVal val="#ppt_x"/>
                                          </p:val>
                                        </p:tav>
                                      </p:tavLst>
                                    </p:anim>
                                    <p:anim calcmode="lin" valueType="num">
                                      <p:cBhvr additive="base">
                                        <p:cTn id="27" dur="500" fill="hold"/>
                                        <p:tgtEl>
                                          <p:spTgt spid="51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Рисунок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27326" y="70505"/>
            <a:ext cx="564594" cy="693361"/>
          </a:xfrm>
          <a:prstGeom prst="rect">
            <a:avLst/>
          </a:prstGeom>
        </p:spPr>
      </p:pic>
      <p:sp>
        <p:nvSpPr>
          <p:cNvPr id="3" name="Прямоугольник 2"/>
          <p:cNvSpPr/>
          <p:nvPr/>
        </p:nvSpPr>
        <p:spPr>
          <a:xfrm>
            <a:off x="1" y="0"/>
            <a:ext cx="2320290" cy="923330"/>
          </a:xfrm>
          <a:prstGeom prst="rect">
            <a:avLst/>
          </a:prstGeom>
          <a:noFill/>
        </p:spPr>
        <p:txBody>
          <a:bodyPr wrap="square" lIns="91440" tIns="45720" rIns="91440" bIns="45720">
            <a:spAutoFit/>
          </a:bodyPr>
          <a:lstStyle/>
          <a:p>
            <a:pPr algn="ctr"/>
            <a:r>
              <a:rPr lang="ru-RU" sz="5400" b="1" cap="none" spc="0" dirty="0" smtClean="0">
                <a:ln w="22225">
                  <a:solidFill>
                    <a:schemeClr val="accent2"/>
                  </a:solidFill>
                  <a:prstDash val="solid"/>
                </a:ln>
                <a:solidFill>
                  <a:schemeClr val="accent2">
                    <a:lumMod val="40000"/>
                    <a:lumOff val="60000"/>
                  </a:schemeClr>
                </a:solidFill>
                <a:effectLst/>
                <a:latin typeface="Times New Roman" panose="02020603050405020304" pitchFamily="18" charset="0"/>
                <a:cs typeface="Times New Roman" panose="02020603050405020304" pitchFamily="18" charset="0"/>
              </a:rPr>
              <a:t>Седло</a:t>
            </a:r>
            <a:endParaRPr lang="ru-RU" sz="5400" b="1" cap="none" spc="0" dirty="0">
              <a:ln w="22225">
                <a:solidFill>
                  <a:schemeClr val="accent2"/>
                </a:solidFill>
                <a:prstDash val="solid"/>
              </a:ln>
              <a:solidFill>
                <a:schemeClr val="accent2">
                  <a:lumMod val="40000"/>
                  <a:lumOff val="60000"/>
                </a:schemeClr>
              </a:solidFill>
              <a:effectLst/>
              <a:latin typeface="Times New Roman" panose="02020603050405020304" pitchFamily="18" charset="0"/>
              <a:cs typeface="Times New Roman" panose="02020603050405020304" pitchFamily="18" charset="0"/>
            </a:endParaRPr>
          </a:p>
        </p:txBody>
      </p:sp>
      <p:sp>
        <p:nvSpPr>
          <p:cNvPr id="2" name="Прямоугольник 1"/>
          <p:cNvSpPr/>
          <p:nvPr/>
        </p:nvSpPr>
        <p:spPr>
          <a:xfrm>
            <a:off x="2167890" y="311557"/>
            <a:ext cx="9182100" cy="830997"/>
          </a:xfrm>
          <a:prstGeom prst="rect">
            <a:avLst/>
          </a:prstGeom>
        </p:spPr>
        <p:txBody>
          <a:bodyPr wrap="square">
            <a:spAutoFit/>
          </a:bodyPr>
          <a:lstStyle/>
          <a:p>
            <a:pPr lvl="0" algn="just">
              <a:spcAft>
                <a:spcPts val="0"/>
              </a:spcAft>
              <a:tabLst>
                <a:tab pos="228600" algn="l"/>
              </a:tabLst>
            </a:pPr>
            <a:r>
              <a:rPr lang="ru-RU" sz="2400" dirty="0">
                <a:latin typeface="Times New Roman" panose="02020603050405020304" pitchFamily="18" charset="0"/>
                <a:cs typeface="Times New Roman" panose="02020603050405020304" pitchFamily="18" charset="0"/>
              </a:rPr>
              <a:t>устанавливается на подседельной трубке, которая входит в раму и укрепляется на определенной высоте. </a:t>
            </a:r>
            <a:endParaRPr lang="ru-RU" sz="2400" dirty="0">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4" name="Прямоугольник 3"/>
          <p:cNvSpPr/>
          <p:nvPr/>
        </p:nvSpPr>
        <p:spPr>
          <a:xfrm>
            <a:off x="201930" y="1075423"/>
            <a:ext cx="11889990" cy="1200329"/>
          </a:xfrm>
          <a:prstGeom prst="rect">
            <a:avLst/>
          </a:prstGeom>
        </p:spPr>
        <p:txBody>
          <a:bodyPr wrap="square">
            <a:spAutoFit/>
          </a:bodyPr>
          <a:lstStyle/>
          <a:p>
            <a:pPr lvl="0" algn="just">
              <a:spcAft>
                <a:spcPts val="0"/>
              </a:spcAft>
              <a:tabLst>
                <a:tab pos="228600" algn="l"/>
              </a:tabLst>
            </a:pPr>
            <a:r>
              <a:rPr lang="ru-RU" sz="2400" i="1" dirty="0">
                <a:latin typeface="Times New Roman" panose="02020603050405020304" pitchFamily="18" charset="0"/>
                <a:cs typeface="Times New Roman" panose="02020603050405020304" pitchFamily="18" charset="0"/>
              </a:rPr>
              <a:t>Седло состоит из каркаса, </a:t>
            </a:r>
            <a:r>
              <a:rPr lang="ru-RU" sz="2400" i="1" dirty="0" err="1">
                <a:latin typeface="Times New Roman" panose="02020603050405020304" pitchFamily="18" charset="0"/>
                <a:cs typeface="Times New Roman" panose="02020603050405020304" pitchFamily="18" charset="0"/>
              </a:rPr>
              <a:t>седлодержателя</a:t>
            </a:r>
            <a:r>
              <a:rPr lang="ru-RU" sz="2400" i="1" dirty="0">
                <a:latin typeface="Times New Roman" panose="02020603050405020304" pitchFamily="18" charset="0"/>
                <a:cs typeface="Times New Roman" panose="02020603050405020304" pitchFamily="18" charset="0"/>
              </a:rPr>
              <a:t>, замка, пружин и покрышки. С помощью замка можно менять высоту и наклон седла. </a:t>
            </a:r>
            <a:endParaRPr lang="ru-RU" sz="2400" i="1" dirty="0" smtClean="0">
              <a:latin typeface="Times New Roman" panose="02020603050405020304" pitchFamily="18" charset="0"/>
              <a:cs typeface="Times New Roman" panose="02020603050405020304" pitchFamily="18" charset="0"/>
            </a:endParaRPr>
          </a:p>
          <a:p>
            <a:pPr lvl="0" algn="just">
              <a:spcAft>
                <a:spcPts val="0"/>
              </a:spcAft>
              <a:tabLst>
                <a:tab pos="228600" algn="l"/>
              </a:tabLst>
            </a:pPr>
            <a:r>
              <a:rPr lang="ru-RU" sz="2400" i="1" dirty="0" smtClean="0">
                <a:latin typeface="Times New Roman" panose="02020603050405020304" pitchFamily="18" charset="0"/>
                <a:cs typeface="Times New Roman" panose="02020603050405020304" pitchFamily="18" charset="0"/>
              </a:rPr>
              <a:t>Седло </a:t>
            </a:r>
            <a:r>
              <a:rPr lang="ru-RU" sz="2400" i="1" dirty="0">
                <a:latin typeface="Times New Roman" panose="02020603050405020304" pitchFamily="18" charset="0"/>
                <a:cs typeface="Times New Roman" panose="02020603050405020304" pitchFamily="18" charset="0"/>
              </a:rPr>
              <a:t>может быть жесткое и мягкое, широкое и узкое.</a:t>
            </a:r>
            <a:endParaRPr lang="ru-RU" sz="2400" i="1" dirty="0">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6146" name="Picture 2" descr="https://spb.velo-shop.ru/upload/iblock/362/3628ab9a81bd8bfb92fbf1eb4be65a84.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97879" y="2390050"/>
            <a:ext cx="5778037" cy="3852025"/>
          </a:xfrm>
          <a:prstGeom prst="rect">
            <a:avLst/>
          </a:prstGeom>
          <a:noFill/>
          <a:ln>
            <a:solidFill>
              <a:srgbClr val="00B0F0"/>
            </a:solidFill>
          </a:ln>
          <a:extLst>
            <a:ext uri="{909E8E84-426E-40DD-AFC4-6F175D3DCCD1}">
              <a14:hiddenFill xmlns:a14="http://schemas.microsoft.com/office/drawing/2010/main">
                <a:solidFill>
                  <a:srgbClr val="FFFFFF"/>
                </a:solidFill>
              </a14:hiddenFill>
            </a:ext>
          </a:extLst>
        </p:spPr>
      </p:pic>
      <p:pic>
        <p:nvPicPr>
          <p:cNvPr id="6148" name="Picture 4" descr="https://share.decor-sales.ru/img/products/38902-outerdo-iz-iskusstvennoj-kozhi-protivoskolzhenija-mtb-gornyj-velosport-shirokoe-sidene-velosipednoe-sedlo-kovrik-velosiped-podushka-mjagkie-sidenja-zapchasti-dlja-velosip.jpg"/>
          <p:cNvPicPr>
            <a:picLocks noChangeAspect="1" noChangeArrowheads="1"/>
          </p:cNvPicPr>
          <p:nvPr/>
        </p:nvPicPr>
        <p:blipFill rotWithShape="1">
          <a:blip r:embed="rId5">
            <a:extLst>
              <a:ext uri="{28A0092B-C50C-407E-A947-70E740481C1C}">
                <a14:useLocalDpi xmlns:a14="http://schemas.microsoft.com/office/drawing/2010/main" val="0"/>
              </a:ext>
            </a:extLst>
          </a:blip>
          <a:srcRect t="14032" b="9324"/>
          <a:stretch/>
        </p:blipFill>
        <p:spPr bwMode="auto">
          <a:xfrm>
            <a:off x="566525" y="2390050"/>
            <a:ext cx="5025838" cy="3852025"/>
          </a:xfrm>
          <a:prstGeom prst="rect">
            <a:avLst/>
          </a:prstGeom>
          <a:noFill/>
          <a:ln>
            <a:solidFill>
              <a:srgbClr val="00B0F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01970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500"/>
                                  </p:stCondLst>
                                  <p:childTnLst>
                                    <p:set>
                                      <p:cBhvr>
                                        <p:cTn id="9" dur="1" fill="hold">
                                          <p:stCondLst>
                                            <p:cond delay="0"/>
                                          </p:stCondLst>
                                        </p:cTn>
                                        <p:tgtEl>
                                          <p:spTgt spid="2"/>
                                        </p:tgtEl>
                                        <p:attrNameLst>
                                          <p:attrName>style.visibility</p:attrName>
                                        </p:attrNameLst>
                                      </p:cBhvr>
                                      <p:to>
                                        <p:strVal val="visible"/>
                                      </p:to>
                                    </p:set>
                                  </p:childTnLst>
                                </p:cTn>
                              </p:par>
                            </p:childTnLst>
                          </p:cTn>
                        </p:par>
                        <p:par>
                          <p:cTn id="10" fill="hold">
                            <p:stCondLst>
                              <p:cond delay="500"/>
                            </p:stCondLst>
                            <p:childTnLst>
                              <p:par>
                                <p:cTn id="11" presetID="1" presetClass="entr" presetSubtype="0" fill="hold" grpId="0" nodeType="afterEffect">
                                  <p:stCondLst>
                                    <p:cond delay="500"/>
                                  </p:stCondLst>
                                  <p:childTnLst>
                                    <p:set>
                                      <p:cBhvr>
                                        <p:cTn id="12" dur="1" fill="hold">
                                          <p:stCondLst>
                                            <p:cond delay="0"/>
                                          </p:stCondLst>
                                        </p:cTn>
                                        <p:tgtEl>
                                          <p:spTgt spid="4"/>
                                        </p:tgtEl>
                                        <p:attrNameLst>
                                          <p:attrName>style.visibility</p:attrName>
                                        </p:attrNameLst>
                                      </p:cBhvr>
                                      <p:to>
                                        <p:strVal val="visible"/>
                                      </p:to>
                                    </p:set>
                                  </p:childTnLst>
                                </p:cTn>
                              </p:par>
                            </p:childTnLst>
                          </p:cTn>
                        </p:par>
                        <p:par>
                          <p:cTn id="13" fill="hold">
                            <p:stCondLst>
                              <p:cond delay="1000"/>
                            </p:stCondLst>
                            <p:childTnLst>
                              <p:par>
                                <p:cTn id="14" presetID="2" presetClass="entr" presetSubtype="4" fill="hold" nodeType="afterEffect">
                                  <p:stCondLst>
                                    <p:cond delay="500"/>
                                  </p:stCondLst>
                                  <p:childTnLst>
                                    <p:set>
                                      <p:cBhvr>
                                        <p:cTn id="15" dur="1" fill="hold">
                                          <p:stCondLst>
                                            <p:cond delay="0"/>
                                          </p:stCondLst>
                                        </p:cTn>
                                        <p:tgtEl>
                                          <p:spTgt spid="6148"/>
                                        </p:tgtEl>
                                        <p:attrNameLst>
                                          <p:attrName>style.visibility</p:attrName>
                                        </p:attrNameLst>
                                      </p:cBhvr>
                                      <p:to>
                                        <p:strVal val="visible"/>
                                      </p:to>
                                    </p:set>
                                    <p:anim calcmode="lin" valueType="num">
                                      <p:cBhvr additive="base">
                                        <p:cTn id="16" dur="500" fill="hold"/>
                                        <p:tgtEl>
                                          <p:spTgt spid="6148"/>
                                        </p:tgtEl>
                                        <p:attrNameLst>
                                          <p:attrName>ppt_x</p:attrName>
                                        </p:attrNameLst>
                                      </p:cBhvr>
                                      <p:tavLst>
                                        <p:tav tm="0">
                                          <p:val>
                                            <p:strVal val="#ppt_x"/>
                                          </p:val>
                                        </p:tav>
                                        <p:tav tm="100000">
                                          <p:val>
                                            <p:strVal val="#ppt_x"/>
                                          </p:val>
                                        </p:tav>
                                      </p:tavLst>
                                    </p:anim>
                                    <p:anim calcmode="lin" valueType="num">
                                      <p:cBhvr additive="base">
                                        <p:cTn id="17" dur="500" fill="hold"/>
                                        <p:tgtEl>
                                          <p:spTgt spid="6148"/>
                                        </p:tgtEl>
                                        <p:attrNameLst>
                                          <p:attrName>ppt_y</p:attrName>
                                        </p:attrNameLst>
                                      </p:cBhvr>
                                      <p:tavLst>
                                        <p:tav tm="0">
                                          <p:val>
                                            <p:strVal val="1+#ppt_h/2"/>
                                          </p:val>
                                        </p:tav>
                                        <p:tav tm="100000">
                                          <p:val>
                                            <p:strVal val="#ppt_y"/>
                                          </p:val>
                                        </p:tav>
                                      </p:tavLst>
                                    </p:anim>
                                  </p:childTnLst>
                                </p:cTn>
                              </p:par>
                            </p:childTnLst>
                          </p:cTn>
                        </p:par>
                        <p:par>
                          <p:cTn id="18" fill="hold">
                            <p:stCondLst>
                              <p:cond delay="2000"/>
                            </p:stCondLst>
                            <p:childTnLst>
                              <p:par>
                                <p:cTn id="19" presetID="2" presetClass="entr" presetSubtype="4" fill="hold" nodeType="afterEffect">
                                  <p:stCondLst>
                                    <p:cond delay="500"/>
                                  </p:stCondLst>
                                  <p:childTnLst>
                                    <p:set>
                                      <p:cBhvr>
                                        <p:cTn id="20" dur="1" fill="hold">
                                          <p:stCondLst>
                                            <p:cond delay="0"/>
                                          </p:stCondLst>
                                        </p:cTn>
                                        <p:tgtEl>
                                          <p:spTgt spid="6146"/>
                                        </p:tgtEl>
                                        <p:attrNameLst>
                                          <p:attrName>style.visibility</p:attrName>
                                        </p:attrNameLst>
                                      </p:cBhvr>
                                      <p:to>
                                        <p:strVal val="visible"/>
                                      </p:to>
                                    </p:set>
                                    <p:anim calcmode="lin" valueType="num">
                                      <p:cBhvr additive="base">
                                        <p:cTn id="21" dur="500" fill="hold"/>
                                        <p:tgtEl>
                                          <p:spTgt spid="6146"/>
                                        </p:tgtEl>
                                        <p:attrNameLst>
                                          <p:attrName>ppt_x</p:attrName>
                                        </p:attrNameLst>
                                      </p:cBhvr>
                                      <p:tavLst>
                                        <p:tav tm="0">
                                          <p:val>
                                            <p:strVal val="#ppt_x"/>
                                          </p:val>
                                        </p:tav>
                                        <p:tav tm="100000">
                                          <p:val>
                                            <p:strVal val="#ppt_x"/>
                                          </p:val>
                                        </p:tav>
                                      </p:tavLst>
                                    </p:anim>
                                    <p:anim calcmode="lin" valueType="num">
                                      <p:cBhvr additive="base">
                                        <p:cTn id="22" dur="500" fill="hold"/>
                                        <p:tgtEl>
                                          <p:spTgt spid="614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Рисунок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27326" y="70505"/>
            <a:ext cx="564594" cy="693361"/>
          </a:xfrm>
          <a:prstGeom prst="rect">
            <a:avLst/>
          </a:prstGeom>
        </p:spPr>
      </p:pic>
      <p:sp>
        <p:nvSpPr>
          <p:cNvPr id="3" name="Прямоугольник 2"/>
          <p:cNvSpPr/>
          <p:nvPr/>
        </p:nvSpPr>
        <p:spPr>
          <a:xfrm>
            <a:off x="1" y="0"/>
            <a:ext cx="2914650" cy="923330"/>
          </a:xfrm>
          <a:prstGeom prst="rect">
            <a:avLst/>
          </a:prstGeom>
          <a:noFill/>
        </p:spPr>
        <p:txBody>
          <a:bodyPr wrap="square" lIns="91440" tIns="45720" rIns="91440" bIns="45720">
            <a:spAutoFit/>
          </a:bodyPr>
          <a:lstStyle/>
          <a:p>
            <a:pPr algn="ctr"/>
            <a:r>
              <a:rPr lang="ru-RU" sz="5400" b="1" cap="none" spc="0" dirty="0" smtClean="0">
                <a:ln w="22225">
                  <a:solidFill>
                    <a:schemeClr val="accent2"/>
                  </a:solidFill>
                  <a:prstDash val="solid"/>
                </a:ln>
                <a:solidFill>
                  <a:schemeClr val="accent2">
                    <a:lumMod val="40000"/>
                    <a:lumOff val="60000"/>
                  </a:schemeClr>
                </a:solidFill>
                <a:effectLst/>
                <a:latin typeface="Times New Roman" panose="02020603050405020304" pitchFamily="18" charset="0"/>
                <a:cs typeface="Times New Roman" panose="02020603050405020304" pitchFamily="18" charset="0"/>
              </a:rPr>
              <a:t>Колеса</a:t>
            </a:r>
            <a:endParaRPr lang="ru-RU" sz="5400" b="1" cap="none" spc="0" dirty="0">
              <a:ln w="22225">
                <a:solidFill>
                  <a:schemeClr val="accent2"/>
                </a:solidFill>
                <a:prstDash val="solid"/>
              </a:ln>
              <a:solidFill>
                <a:schemeClr val="accent2">
                  <a:lumMod val="40000"/>
                  <a:lumOff val="60000"/>
                </a:schemeClr>
              </a:solidFill>
              <a:effectLst/>
              <a:latin typeface="Times New Roman" panose="02020603050405020304" pitchFamily="18" charset="0"/>
              <a:cs typeface="Times New Roman" panose="02020603050405020304" pitchFamily="18" charset="0"/>
            </a:endParaRPr>
          </a:p>
        </p:txBody>
      </p:sp>
      <p:sp>
        <p:nvSpPr>
          <p:cNvPr id="2" name="Прямоугольник 1"/>
          <p:cNvSpPr/>
          <p:nvPr/>
        </p:nvSpPr>
        <p:spPr>
          <a:xfrm>
            <a:off x="145063" y="763866"/>
            <a:ext cx="6796476" cy="461665"/>
          </a:xfrm>
          <a:prstGeom prst="rect">
            <a:avLst/>
          </a:prstGeom>
        </p:spPr>
        <p:txBody>
          <a:bodyPr wrap="none">
            <a:spAutoFit/>
          </a:bodyPr>
          <a:lstStyle/>
          <a:p>
            <a:pPr lvl="0" algn="just">
              <a:spcAft>
                <a:spcPts val="0"/>
              </a:spcAft>
              <a:tabLst>
                <a:tab pos="228600" algn="l"/>
              </a:tabLst>
            </a:pPr>
            <a:r>
              <a:rPr lang="ru-RU" sz="2400" dirty="0" smtClean="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Основными </a:t>
            </a:r>
            <a:r>
              <a:rPr lang="ru-RU" sz="24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составными частями колеса являются:</a:t>
            </a:r>
          </a:p>
        </p:txBody>
      </p:sp>
      <p:sp>
        <p:nvSpPr>
          <p:cNvPr id="5" name="TextBox 4"/>
          <p:cNvSpPr txBox="1"/>
          <p:nvPr/>
        </p:nvSpPr>
        <p:spPr>
          <a:xfrm>
            <a:off x="147624" y="1189643"/>
            <a:ext cx="2767027" cy="369332"/>
          </a:xfrm>
          <a:prstGeom prst="rect">
            <a:avLst/>
          </a:prstGeom>
          <a:noFill/>
        </p:spPr>
        <p:txBody>
          <a:bodyPr wrap="square" rtlCol="0">
            <a:spAutoFit/>
          </a:bodyPr>
          <a:lstStyle/>
          <a:p>
            <a:r>
              <a:rPr lang="ru-RU" i="1" dirty="0" smtClean="0">
                <a:solidFill>
                  <a:srgbClr val="C00000"/>
                </a:solidFill>
                <a:latin typeface="Times New Roman" panose="02020603050405020304" pitchFamily="18" charset="0"/>
                <a:cs typeface="Times New Roman" panose="02020603050405020304" pitchFamily="18" charset="0"/>
              </a:rPr>
              <a:t>Нажимайте по порядку:</a:t>
            </a:r>
            <a:endParaRPr lang="ru-RU" i="1" dirty="0">
              <a:solidFill>
                <a:srgbClr val="C00000"/>
              </a:solidFill>
              <a:latin typeface="Times New Roman" panose="02020603050405020304" pitchFamily="18" charset="0"/>
              <a:cs typeface="Times New Roman" panose="02020603050405020304" pitchFamily="18" charset="0"/>
            </a:endParaRPr>
          </a:p>
        </p:txBody>
      </p:sp>
      <p:sp>
        <p:nvSpPr>
          <p:cNvPr id="6" name="Прямоугольник 5"/>
          <p:cNvSpPr/>
          <p:nvPr/>
        </p:nvSpPr>
        <p:spPr>
          <a:xfrm>
            <a:off x="2914651" y="1225532"/>
            <a:ext cx="9086849" cy="5106892"/>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just"/>
            <a:endParaRPr lang="ru-RU" sz="2400" dirty="0" smtClean="0">
              <a:solidFill>
                <a:srgbClr val="002060"/>
              </a:solidFill>
              <a:latin typeface="Times New Roman" panose="02020603050405020304" pitchFamily="18" charset="0"/>
              <a:cs typeface="Times New Roman" panose="02020603050405020304" pitchFamily="18" charset="0"/>
            </a:endParaRPr>
          </a:p>
        </p:txBody>
      </p:sp>
      <p:sp>
        <p:nvSpPr>
          <p:cNvPr id="7" name="Скругленный прямоугольник 6"/>
          <p:cNvSpPr/>
          <p:nvPr/>
        </p:nvSpPr>
        <p:spPr>
          <a:xfrm>
            <a:off x="194843" y="1687196"/>
            <a:ext cx="2524965" cy="429776"/>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200" dirty="0" smtClean="0">
                <a:solidFill>
                  <a:srgbClr val="0070C0"/>
                </a:solidFill>
                <a:latin typeface="Times New Roman" pitchFamily="18" charset="0"/>
                <a:cs typeface="Times New Roman" pitchFamily="18" charset="0"/>
              </a:rPr>
              <a:t>Обод</a:t>
            </a:r>
            <a:endParaRPr lang="ru-RU" sz="2200" dirty="0">
              <a:solidFill>
                <a:srgbClr val="0070C0"/>
              </a:solidFill>
              <a:latin typeface="Times New Roman" pitchFamily="18" charset="0"/>
              <a:cs typeface="Times New Roman" pitchFamily="18" charset="0"/>
            </a:endParaRPr>
          </a:p>
        </p:txBody>
      </p:sp>
      <p:sp>
        <p:nvSpPr>
          <p:cNvPr id="4" name="Прямоугольник 3"/>
          <p:cNvSpPr/>
          <p:nvPr/>
        </p:nvSpPr>
        <p:spPr>
          <a:xfrm>
            <a:off x="2914650" y="1299920"/>
            <a:ext cx="8983980" cy="707886"/>
          </a:xfrm>
          <a:prstGeom prst="rect">
            <a:avLst/>
          </a:prstGeom>
        </p:spPr>
        <p:txBody>
          <a:bodyPr wrap="square">
            <a:spAutoFit/>
          </a:bodyPr>
          <a:lstStyle/>
          <a:p>
            <a:pPr algn="just"/>
            <a:r>
              <a:rPr lang="ru-RU" sz="2000" b="1" i="1" u="sng" dirty="0" smtClean="0">
                <a:latin typeface="Times New Roman" panose="02020603050405020304" pitchFamily="18" charset="0"/>
                <a:ea typeface="Times New Roman" panose="02020603050405020304" pitchFamily="18" charset="0"/>
                <a:cs typeface="Times New Roman" panose="02020603050405020304" pitchFamily="18" charset="0"/>
              </a:rPr>
              <a:t>Обод</a:t>
            </a:r>
            <a:r>
              <a:rPr lang="ru-RU" sz="2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ru-RU" sz="2000" dirty="0">
                <a:latin typeface="Times New Roman" panose="02020603050405020304" pitchFamily="18" charset="0"/>
                <a:ea typeface="Times New Roman" panose="02020603050405020304" pitchFamily="18" charset="0"/>
                <a:cs typeface="Times New Roman" panose="02020603050405020304" pitchFamily="18" charset="0"/>
              </a:rPr>
              <a:t>изготовляется из стали или алюминия, может быть коробчатого или </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U</a:t>
            </a:r>
            <a:r>
              <a:rPr lang="ru-RU" sz="2000" dirty="0">
                <a:latin typeface="Times New Roman" panose="02020603050405020304" pitchFamily="18" charset="0"/>
                <a:ea typeface="Times New Roman" panose="02020603050405020304" pitchFamily="18" charset="0"/>
                <a:cs typeface="Times New Roman" panose="02020603050405020304" pitchFamily="18" charset="0"/>
              </a:rPr>
              <a:t>-образного сечения</a:t>
            </a:r>
            <a:endParaRPr lang="ru-RU" sz="2000" dirty="0"/>
          </a:p>
        </p:txBody>
      </p:sp>
      <p:pic>
        <p:nvPicPr>
          <p:cNvPr id="7170" name="Picture 2" descr="https://kzn.velo-shop.ru/upload/iblock/a08/a08539cd6bacd4433aeea9cec0fe10e1.JPG"/>
          <p:cNvPicPr>
            <a:picLocks noChangeAspect="1" noChangeArrowheads="1"/>
          </p:cNvPicPr>
          <p:nvPr/>
        </p:nvPicPr>
        <p:blipFill rotWithShape="1">
          <a:blip r:embed="rId4">
            <a:extLst>
              <a:ext uri="{28A0092B-C50C-407E-A947-70E740481C1C}">
                <a14:useLocalDpi xmlns:a14="http://schemas.microsoft.com/office/drawing/2010/main" val="0"/>
              </a:ext>
            </a:extLst>
          </a:blip>
          <a:srcRect b="26235"/>
          <a:stretch/>
        </p:blipFill>
        <p:spPr bwMode="auto">
          <a:xfrm>
            <a:off x="3319198" y="2116972"/>
            <a:ext cx="8014863" cy="3941416"/>
          </a:xfrm>
          <a:prstGeom prst="rect">
            <a:avLst/>
          </a:prstGeom>
          <a:noFill/>
          <a:ln>
            <a:solidFill>
              <a:srgbClr val="00B0F0"/>
            </a:solidFill>
          </a:ln>
          <a:extLst>
            <a:ext uri="{909E8E84-426E-40DD-AFC4-6F175D3DCCD1}">
              <a14:hiddenFill xmlns:a14="http://schemas.microsoft.com/office/drawing/2010/main">
                <a:solidFill>
                  <a:srgbClr val="FFFFFF"/>
                </a:solidFill>
              </a14:hiddenFill>
            </a:ext>
          </a:extLst>
        </p:spPr>
      </p:pic>
      <p:sp>
        <p:nvSpPr>
          <p:cNvPr id="10" name="Прямоугольник 9"/>
          <p:cNvSpPr/>
          <p:nvPr/>
        </p:nvSpPr>
        <p:spPr>
          <a:xfrm>
            <a:off x="2914649" y="1225532"/>
            <a:ext cx="9086849" cy="5106892"/>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just"/>
            <a:endParaRPr lang="ru-RU" sz="2400" dirty="0" smtClean="0">
              <a:solidFill>
                <a:srgbClr val="002060"/>
              </a:solidFill>
              <a:latin typeface="Times New Roman" panose="02020603050405020304" pitchFamily="18" charset="0"/>
              <a:cs typeface="Times New Roman" panose="02020603050405020304" pitchFamily="18" charset="0"/>
            </a:endParaRPr>
          </a:p>
        </p:txBody>
      </p:sp>
      <p:sp>
        <p:nvSpPr>
          <p:cNvPr id="11" name="Скругленный прямоугольник 10"/>
          <p:cNvSpPr/>
          <p:nvPr/>
        </p:nvSpPr>
        <p:spPr>
          <a:xfrm>
            <a:off x="194843" y="2245193"/>
            <a:ext cx="2524965" cy="429776"/>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200" dirty="0" smtClean="0">
                <a:solidFill>
                  <a:srgbClr val="0070C0"/>
                </a:solidFill>
                <a:latin typeface="Times New Roman" pitchFamily="18" charset="0"/>
                <a:cs typeface="Times New Roman" pitchFamily="18" charset="0"/>
              </a:rPr>
              <a:t>Спицы</a:t>
            </a:r>
            <a:endParaRPr lang="ru-RU" sz="2200" dirty="0">
              <a:solidFill>
                <a:srgbClr val="0070C0"/>
              </a:solidFill>
              <a:latin typeface="Times New Roman" pitchFamily="18" charset="0"/>
              <a:cs typeface="Times New Roman" pitchFamily="18" charset="0"/>
            </a:endParaRPr>
          </a:p>
        </p:txBody>
      </p:sp>
      <p:sp>
        <p:nvSpPr>
          <p:cNvPr id="9" name="Прямоугольник 8"/>
          <p:cNvSpPr/>
          <p:nvPr/>
        </p:nvSpPr>
        <p:spPr>
          <a:xfrm>
            <a:off x="2914648" y="1317864"/>
            <a:ext cx="8896388" cy="707886"/>
          </a:xfrm>
          <a:prstGeom prst="rect">
            <a:avLst/>
          </a:prstGeom>
        </p:spPr>
        <p:txBody>
          <a:bodyPr wrap="square">
            <a:spAutoFit/>
          </a:bodyPr>
          <a:lstStyle/>
          <a:p>
            <a:r>
              <a:rPr lang="ru-RU" sz="2000" b="1" i="1" u="sng" dirty="0" smtClean="0">
                <a:latin typeface="Times New Roman" panose="02020603050405020304" pitchFamily="18" charset="0"/>
                <a:ea typeface="Times New Roman" panose="02020603050405020304" pitchFamily="18" charset="0"/>
                <a:cs typeface="Times New Roman" panose="02020603050405020304" pitchFamily="18" charset="0"/>
              </a:rPr>
              <a:t>Спицы</a:t>
            </a:r>
            <a:r>
              <a:rPr lang="ru-RU" sz="2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ru-RU" sz="2000" dirty="0">
                <a:latin typeface="Times New Roman" panose="02020603050405020304" pitchFamily="18" charset="0"/>
                <a:ea typeface="Times New Roman" panose="02020603050405020304" pitchFamily="18" charset="0"/>
                <a:cs typeface="Times New Roman" panose="02020603050405020304" pitchFamily="18" charset="0"/>
              </a:rPr>
              <a:t>изготовляются из </a:t>
            </a:r>
            <a:r>
              <a:rPr lang="ru-RU" sz="2000" dirty="0" smtClean="0">
                <a:latin typeface="Times New Roman" panose="02020603050405020304" pitchFamily="18" charset="0"/>
                <a:ea typeface="Times New Roman" panose="02020603050405020304" pitchFamily="18" charset="0"/>
                <a:cs typeface="Times New Roman" panose="02020603050405020304" pitchFamily="18" charset="0"/>
              </a:rPr>
              <a:t>стали, </a:t>
            </a:r>
            <a:r>
              <a:rPr lang="ru-RU" sz="2000" dirty="0">
                <a:latin typeface="Times New Roman" panose="02020603050405020304" pitchFamily="18" charset="0"/>
                <a:cs typeface="Times New Roman" panose="02020603050405020304" pitchFamily="18" charset="0"/>
              </a:rPr>
              <a:t>реже </a:t>
            </a:r>
            <a:r>
              <a:rPr lang="ru-RU" sz="2000" dirty="0" smtClean="0">
                <a:latin typeface="Times New Roman" panose="02020603050405020304" pitchFamily="18" charset="0"/>
                <a:cs typeface="Times New Roman" panose="02020603050405020304" pitchFamily="18" charset="0"/>
              </a:rPr>
              <a:t>из титана</a:t>
            </a:r>
            <a:r>
              <a:rPr lang="ru-RU" sz="2000" dirty="0">
                <a:latin typeface="Times New Roman" panose="02020603050405020304" pitchFamily="18" charset="0"/>
                <a:cs typeface="Times New Roman" panose="02020603050405020304" pitchFamily="18" charset="0"/>
              </a:rPr>
              <a:t> и алюминия. </a:t>
            </a:r>
            <a:endParaRPr lang="ru-RU" sz="2000" dirty="0" smtClean="0">
              <a:latin typeface="Times New Roman" panose="02020603050405020304" pitchFamily="18" charset="0"/>
              <a:cs typeface="Times New Roman" panose="02020603050405020304" pitchFamily="18" charset="0"/>
            </a:endParaRPr>
          </a:p>
          <a:p>
            <a:r>
              <a:rPr lang="ru-RU" sz="2000" dirty="0" smtClean="0">
                <a:latin typeface="Times New Roman" panose="02020603050405020304" pitchFamily="18" charset="0"/>
                <a:cs typeface="Times New Roman" panose="02020603050405020304" pitchFamily="18" charset="0"/>
              </a:rPr>
              <a:t>Спица </a:t>
            </a:r>
            <a:r>
              <a:rPr lang="ru-RU" sz="2000" dirty="0">
                <a:latin typeface="Times New Roman" panose="02020603050405020304" pitchFamily="18" charset="0"/>
                <a:cs typeface="Times New Roman" panose="02020603050405020304" pitchFamily="18" charset="0"/>
              </a:rPr>
              <a:t>соединяет втулку колеса с </a:t>
            </a:r>
            <a:r>
              <a:rPr lang="ru-RU" sz="2000" dirty="0" smtClean="0">
                <a:latin typeface="Times New Roman" panose="02020603050405020304" pitchFamily="18" charset="0"/>
                <a:cs typeface="Times New Roman" panose="02020603050405020304" pitchFamily="18" charset="0"/>
              </a:rPr>
              <a:t>ободом.</a:t>
            </a:r>
            <a:endParaRPr lang="ru-RU" sz="2000" dirty="0">
              <a:latin typeface="Times New Roman" panose="02020603050405020304" pitchFamily="18" charset="0"/>
              <a:cs typeface="Times New Roman" panose="02020603050405020304" pitchFamily="18" charset="0"/>
            </a:endParaRPr>
          </a:p>
        </p:txBody>
      </p:sp>
      <p:pic>
        <p:nvPicPr>
          <p:cNvPr id="7172" name="Picture 4" descr="http://opt-vellike.ru/upload/iblock/56e/56ee74ed2d70422ce710b2166601f8dc.jpg"/>
          <p:cNvPicPr>
            <a:picLocks noChangeAspect="1" noChangeArrowheads="1"/>
          </p:cNvPicPr>
          <p:nvPr/>
        </p:nvPicPr>
        <p:blipFill rotWithShape="1">
          <a:blip r:embed="rId5">
            <a:extLst>
              <a:ext uri="{28A0092B-C50C-407E-A947-70E740481C1C}">
                <a14:useLocalDpi xmlns:a14="http://schemas.microsoft.com/office/drawing/2010/main" val="0"/>
              </a:ext>
            </a:extLst>
          </a:blip>
          <a:srcRect t="10437" b="43371"/>
          <a:stretch/>
        </p:blipFill>
        <p:spPr bwMode="auto">
          <a:xfrm>
            <a:off x="3053678" y="2082194"/>
            <a:ext cx="8705924" cy="4021426"/>
          </a:xfrm>
          <a:prstGeom prst="rect">
            <a:avLst/>
          </a:prstGeom>
          <a:noFill/>
          <a:ln>
            <a:solidFill>
              <a:srgbClr val="00B0F0"/>
            </a:solidFill>
          </a:ln>
          <a:extLst>
            <a:ext uri="{909E8E84-426E-40DD-AFC4-6F175D3DCCD1}">
              <a14:hiddenFill xmlns:a14="http://schemas.microsoft.com/office/drawing/2010/main">
                <a:solidFill>
                  <a:srgbClr val="FFFFFF"/>
                </a:solidFill>
              </a14:hiddenFill>
            </a:ext>
          </a:extLst>
        </p:spPr>
      </p:pic>
      <p:sp>
        <p:nvSpPr>
          <p:cNvPr id="14" name="Прямоугольник 13"/>
          <p:cNvSpPr/>
          <p:nvPr/>
        </p:nvSpPr>
        <p:spPr>
          <a:xfrm>
            <a:off x="2914649" y="1225531"/>
            <a:ext cx="9086849" cy="5106892"/>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just"/>
            <a:endParaRPr lang="ru-RU" sz="2400" dirty="0" smtClean="0">
              <a:solidFill>
                <a:srgbClr val="002060"/>
              </a:solidFill>
              <a:latin typeface="Times New Roman" panose="02020603050405020304" pitchFamily="18" charset="0"/>
              <a:cs typeface="Times New Roman" panose="02020603050405020304" pitchFamily="18" charset="0"/>
            </a:endParaRPr>
          </a:p>
        </p:txBody>
      </p:sp>
      <p:sp>
        <p:nvSpPr>
          <p:cNvPr id="15" name="Скругленный прямоугольник 14"/>
          <p:cNvSpPr/>
          <p:nvPr/>
        </p:nvSpPr>
        <p:spPr>
          <a:xfrm>
            <a:off x="194842" y="2803190"/>
            <a:ext cx="2524965" cy="429776"/>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200" dirty="0" smtClean="0">
                <a:solidFill>
                  <a:srgbClr val="0070C0"/>
                </a:solidFill>
                <a:latin typeface="Times New Roman" pitchFamily="18" charset="0"/>
                <a:cs typeface="Times New Roman" pitchFamily="18" charset="0"/>
              </a:rPr>
              <a:t>Шины</a:t>
            </a:r>
            <a:endParaRPr lang="ru-RU" sz="2200" dirty="0">
              <a:solidFill>
                <a:srgbClr val="0070C0"/>
              </a:solidFill>
              <a:latin typeface="Times New Roman" pitchFamily="18" charset="0"/>
              <a:cs typeface="Times New Roman" pitchFamily="18" charset="0"/>
            </a:endParaRPr>
          </a:p>
        </p:txBody>
      </p:sp>
      <p:sp>
        <p:nvSpPr>
          <p:cNvPr id="12" name="Прямоугольник 11"/>
          <p:cNvSpPr/>
          <p:nvPr/>
        </p:nvSpPr>
        <p:spPr>
          <a:xfrm>
            <a:off x="2914648" y="1225531"/>
            <a:ext cx="8983982" cy="707886"/>
          </a:xfrm>
          <a:prstGeom prst="rect">
            <a:avLst/>
          </a:prstGeom>
        </p:spPr>
        <p:txBody>
          <a:bodyPr wrap="square">
            <a:spAutoFit/>
          </a:bodyPr>
          <a:lstStyle/>
          <a:p>
            <a:pPr marL="92075" algn="just">
              <a:spcAft>
                <a:spcPts val="0"/>
              </a:spcAft>
            </a:pPr>
            <a:r>
              <a:rPr lang="ru-RU" sz="2000" b="1" i="1" u="sng" dirty="0" smtClean="0">
                <a:latin typeface="Times New Roman" panose="02020603050405020304" pitchFamily="18" charset="0"/>
                <a:ea typeface="Times New Roman" panose="02020603050405020304" pitchFamily="18" charset="0"/>
                <a:cs typeface="Times New Roman" panose="02020603050405020304" pitchFamily="18" charset="0"/>
              </a:rPr>
              <a:t>Шины</a:t>
            </a:r>
            <a:r>
              <a:rPr lang="ru-RU" sz="2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ru-RU" sz="2000" dirty="0">
                <a:latin typeface="Times New Roman" panose="02020603050405020304" pitchFamily="18" charset="0"/>
                <a:ea typeface="Times New Roman" panose="02020603050405020304" pitchFamily="18" charset="0"/>
                <a:cs typeface="Times New Roman" panose="02020603050405020304" pitchFamily="18" charset="0"/>
              </a:rPr>
              <a:t>служат для предохранения обода от повреждений при езде, смягчают толчки на неровной дороге. </a:t>
            </a:r>
            <a:endParaRPr lang="ru-RU" sz="2000" dirty="0" smtClean="0">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3" name="Прямоугольник 12"/>
          <p:cNvSpPr/>
          <p:nvPr/>
        </p:nvSpPr>
        <p:spPr>
          <a:xfrm>
            <a:off x="2857836" y="1888695"/>
            <a:ext cx="3991349" cy="400110"/>
          </a:xfrm>
          <a:prstGeom prst="rect">
            <a:avLst/>
          </a:prstGeom>
        </p:spPr>
        <p:txBody>
          <a:bodyPr wrap="none">
            <a:spAutoFit/>
          </a:bodyPr>
          <a:lstStyle/>
          <a:p>
            <a:pPr marL="92075" algn="just">
              <a:spcAft>
                <a:spcPts val="0"/>
              </a:spcAft>
            </a:pPr>
            <a:r>
              <a:rPr lang="ru-RU" sz="2000" b="1" i="1" u="sng" dirty="0">
                <a:latin typeface="Times New Roman" panose="02020603050405020304" pitchFamily="18" charset="0"/>
                <a:ea typeface="Times New Roman" panose="02020603050405020304" pitchFamily="18" charset="0"/>
                <a:cs typeface="Times New Roman" panose="02020603050405020304" pitchFamily="18" charset="0"/>
              </a:rPr>
              <a:t>По конструкции шины бывают:</a:t>
            </a:r>
          </a:p>
        </p:txBody>
      </p:sp>
      <p:sp>
        <p:nvSpPr>
          <p:cNvPr id="18" name="Прямоугольник 17"/>
          <p:cNvSpPr/>
          <p:nvPr/>
        </p:nvSpPr>
        <p:spPr>
          <a:xfrm>
            <a:off x="5443870" y="2355470"/>
            <a:ext cx="6390221" cy="389553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2778125" algn="just"/>
            <a:r>
              <a:rPr lang="ru-RU" dirty="0" smtClean="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Состоят </a:t>
            </a:r>
            <a:r>
              <a:rPr lang="ru-RU"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из камеры и покрышки. </a:t>
            </a:r>
            <a:endParaRPr lang="ru-RU" dirty="0" smtClean="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endParaRPr>
          </a:p>
          <a:p>
            <a:pPr marL="2778125" algn="just"/>
            <a:endParaRPr lang="ru-RU"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endParaRPr>
          </a:p>
          <a:p>
            <a:pPr marL="2778125" algn="just"/>
            <a:r>
              <a:rPr lang="ru-RU" dirty="0" smtClean="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Покрышка </a:t>
            </a:r>
            <a:r>
              <a:rPr lang="ru-RU"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это каркас из плотной ткани, на которую нанесен толстый слой резины, в бока покрышки вставляются </a:t>
            </a:r>
            <a:r>
              <a:rPr lang="ru-RU" dirty="0" err="1" smtClean="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металли-ческие</a:t>
            </a:r>
            <a:r>
              <a:rPr lang="ru-RU" dirty="0" smtClean="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кольца, на беговой поверхности имеется </a:t>
            </a:r>
            <a:r>
              <a:rPr lang="ru-RU"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протектор</a:t>
            </a:r>
            <a:r>
              <a:rPr lang="ru-RU"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ru-RU" dirty="0" smtClean="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endParaRPr>
          </a:p>
          <a:p>
            <a:pPr marL="2778125" algn="just"/>
            <a:endParaRPr lang="ru-RU"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endParaRPr>
          </a:p>
          <a:p>
            <a:pPr marL="2778125" algn="just"/>
            <a:endParaRPr lang="ru-RU" sz="2800" dirty="0" smtClean="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endParaRPr>
          </a:p>
          <a:p>
            <a:pPr algn="just"/>
            <a:r>
              <a:rPr lang="ru-RU" dirty="0" smtClean="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Камеру </a:t>
            </a:r>
            <a:r>
              <a:rPr lang="ru-RU"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склеивают из тонкой резины, в ней есть вентиль для накачивания воздуха. Такие шины используются в основном в дорожных велосипедах</a:t>
            </a:r>
            <a:endParaRPr lang="ru-RU" dirty="0" smtClean="0">
              <a:solidFill>
                <a:srgbClr val="002060"/>
              </a:solidFill>
              <a:latin typeface="Times New Roman" panose="02020603050405020304" pitchFamily="18" charset="0"/>
              <a:cs typeface="Times New Roman" panose="02020603050405020304" pitchFamily="18" charset="0"/>
            </a:endParaRPr>
          </a:p>
        </p:txBody>
      </p:sp>
      <p:sp>
        <p:nvSpPr>
          <p:cNvPr id="19" name="Скругленный прямоугольник 18"/>
          <p:cNvSpPr/>
          <p:nvPr/>
        </p:nvSpPr>
        <p:spPr>
          <a:xfrm>
            <a:off x="2985327" y="2429860"/>
            <a:ext cx="2296461" cy="42977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200" dirty="0" smtClean="0">
                <a:solidFill>
                  <a:srgbClr val="002060"/>
                </a:solidFill>
                <a:latin typeface="Times New Roman" pitchFamily="18" charset="0"/>
                <a:cs typeface="Times New Roman" pitchFamily="18" charset="0"/>
              </a:rPr>
              <a:t>Камерные</a:t>
            </a:r>
            <a:endParaRPr lang="ru-RU" sz="2200" dirty="0">
              <a:solidFill>
                <a:srgbClr val="002060"/>
              </a:solidFill>
              <a:latin typeface="Times New Roman" pitchFamily="18" charset="0"/>
              <a:cs typeface="Times New Roman" pitchFamily="18" charset="0"/>
            </a:endParaRPr>
          </a:p>
        </p:txBody>
      </p:sp>
      <p:pic>
        <p:nvPicPr>
          <p:cNvPr id="24" name="Рисунок 3"/>
          <p:cNvPicPr>
            <a:picLocks noChangeAspect="1"/>
          </p:cNvPicPr>
          <p:nvPr/>
        </p:nvPicPr>
        <p:blipFill rotWithShape="1">
          <a:blip r:embed="rId6">
            <a:extLst>
              <a:ext uri="{28A0092B-C50C-407E-A947-70E740481C1C}">
                <a14:useLocalDpi xmlns:a14="http://schemas.microsoft.com/office/drawing/2010/main" val="0"/>
              </a:ext>
            </a:extLst>
          </a:blip>
          <a:srcRect l="6922" r="8727"/>
          <a:stretch/>
        </p:blipFill>
        <p:spPr bwMode="auto">
          <a:xfrm>
            <a:off x="5558508" y="2457794"/>
            <a:ext cx="2766061" cy="2720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Прямоугольник 24"/>
          <p:cNvSpPr/>
          <p:nvPr/>
        </p:nvSpPr>
        <p:spPr>
          <a:xfrm>
            <a:off x="5443869" y="2361586"/>
            <a:ext cx="6390221" cy="389553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lvl="1" algn="just">
              <a:spcAft>
                <a:spcPts val="0"/>
              </a:spcAft>
              <a:tabLst>
                <a:tab pos="1371600" algn="l"/>
              </a:tabLst>
            </a:pPr>
            <a:r>
              <a:rPr lang="ru-RU"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внутрь покрышки зашита резиновая камера, шины имеют </a:t>
            </a:r>
            <a:r>
              <a:rPr lang="ru-RU"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малорельефный</a:t>
            </a:r>
            <a:r>
              <a:rPr lang="ru-RU"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протектор, они узкие, приклеиваются к ободьям. Они применяются в спортивных велосипедах.</a:t>
            </a:r>
          </a:p>
        </p:txBody>
      </p:sp>
      <p:sp>
        <p:nvSpPr>
          <p:cNvPr id="26" name="Скругленный прямоугольник 25"/>
          <p:cNvSpPr/>
          <p:nvPr/>
        </p:nvSpPr>
        <p:spPr>
          <a:xfrm>
            <a:off x="2985326" y="2957034"/>
            <a:ext cx="2296461" cy="42977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200" dirty="0" err="1" smtClean="0">
                <a:solidFill>
                  <a:srgbClr val="002060"/>
                </a:solidFill>
                <a:latin typeface="Times New Roman" pitchFamily="18" charset="0"/>
                <a:cs typeface="Times New Roman" pitchFamily="18" charset="0"/>
              </a:rPr>
              <a:t>Однотрубки</a:t>
            </a:r>
            <a:endParaRPr lang="ru-RU" sz="2200" dirty="0">
              <a:solidFill>
                <a:srgbClr val="002060"/>
              </a:solidFill>
              <a:latin typeface="Times New Roman" pitchFamily="18" charset="0"/>
              <a:cs typeface="Times New Roman" pitchFamily="18" charset="0"/>
            </a:endParaRPr>
          </a:p>
        </p:txBody>
      </p:sp>
      <p:pic>
        <p:nvPicPr>
          <p:cNvPr id="27" name="Picture 2" descr="https://s1.thcdn.com/productimg/960/960/11183176-1904380047880315.jpg"/>
          <p:cNvPicPr>
            <a:picLocks noChangeAspect="1" noChangeArrowheads="1"/>
          </p:cNvPicPr>
          <p:nvPr/>
        </p:nvPicPr>
        <p:blipFill rotWithShape="1">
          <a:blip r:embed="rId7">
            <a:extLst>
              <a:ext uri="{28A0092B-C50C-407E-A947-70E740481C1C}">
                <a14:useLocalDpi xmlns:a14="http://schemas.microsoft.com/office/drawing/2010/main" val="0"/>
              </a:ext>
            </a:extLst>
          </a:blip>
          <a:srcRect t="19094"/>
          <a:stretch/>
        </p:blipFill>
        <p:spPr bwMode="auto">
          <a:xfrm>
            <a:off x="6660042" y="3232966"/>
            <a:ext cx="3641603" cy="2946276"/>
          </a:xfrm>
          <a:prstGeom prst="rect">
            <a:avLst/>
          </a:prstGeom>
          <a:noFill/>
          <a:ln>
            <a:solidFill>
              <a:srgbClr val="00B0F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16182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750"/>
                                  </p:stCondLst>
                                  <p:childTnLst>
                                    <p:set>
                                      <p:cBhvr>
                                        <p:cTn id="9" dur="1" fill="hold">
                                          <p:stCondLst>
                                            <p:cond delay="0"/>
                                          </p:stCondLst>
                                        </p:cTn>
                                        <p:tgtEl>
                                          <p:spTgt spid="2"/>
                                        </p:tgtEl>
                                        <p:attrNameLst>
                                          <p:attrName>style.visibility</p:attrName>
                                        </p:attrNameLst>
                                      </p:cBhvr>
                                      <p:to>
                                        <p:strVal val="visible"/>
                                      </p:to>
                                    </p:set>
                                  </p:childTnLst>
                                </p:cTn>
                              </p:par>
                            </p:childTnLst>
                          </p:cTn>
                        </p:par>
                        <p:par>
                          <p:cTn id="10" fill="hold">
                            <p:stCondLst>
                              <p:cond delay="750"/>
                            </p:stCondLst>
                            <p:childTnLst>
                              <p:par>
                                <p:cTn id="11" presetID="1" presetClass="entr" presetSubtype="0" fill="hold" grpId="0" nodeType="afterEffect">
                                  <p:stCondLst>
                                    <p:cond delay="750"/>
                                  </p:stCondLst>
                                  <p:childTnLst>
                                    <p:set>
                                      <p:cBhvr>
                                        <p:cTn id="12" dur="1" fill="hold">
                                          <p:stCondLst>
                                            <p:cond delay="0"/>
                                          </p:stCondLst>
                                        </p:cTn>
                                        <p:tgtEl>
                                          <p:spTgt spid="7"/>
                                        </p:tgtEl>
                                        <p:attrNameLst>
                                          <p:attrName>style.visibility</p:attrName>
                                        </p:attrNameLst>
                                      </p:cBhvr>
                                      <p:to>
                                        <p:strVal val="visible"/>
                                      </p:to>
                                    </p:set>
                                  </p:childTnLst>
                                </p:cTn>
                              </p:par>
                            </p:childTnLst>
                          </p:cTn>
                        </p:par>
                        <p:par>
                          <p:cTn id="13" fill="hold">
                            <p:stCondLst>
                              <p:cond delay="2250"/>
                            </p:stCondLst>
                            <p:childTnLst>
                              <p:par>
                                <p:cTn id="14" presetID="1" presetClass="entr" presetSubtype="0" fill="hold" grpId="0" nodeType="afterEffect">
                                  <p:stCondLst>
                                    <p:cond delay="750"/>
                                  </p:stCondLst>
                                  <p:childTnLst>
                                    <p:set>
                                      <p:cBhvr>
                                        <p:cTn id="15" dur="1" fill="hold">
                                          <p:stCondLst>
                                            <p:cond delay="0"/>
                                          </p:stCondLst>
                                        </p:cTn>
                                        <p:tgtEl>
                                          <p:spTgt spid="11"/>
                                        </p:tgtEl>
                                        <p:attrNameLst>
                                          <p:attrName>style.visibility</p:attrName>
                                        </p:attrNameLst>
                                      </p:cBhvr>
                                      <p:to>
                                        <p:strVal val="visible"/>
                                      </p:to>
                                    </p:set>
                                  </p:childTnLst>
                                </p:cTn>
                              </p:par>
                            </p:childTnLst>
                          </p:cTn>
                        </p:par>
                        <p:par>
                          <p:cTn id="16" fill="hold">
                            <p:stCondLst>
                              <p:cond delay="3000"/>
                            </p:stCondLst>
                            <p:childTnLst>
                              <p:par>
                                <p:cTn id="17" presetID="1" presetClass="entr" presetSubtype="0" fill="hold" grpId="0" nodeType="afterEffect">
                                  <p:stCondLst>
                                    <p:cond delay="750"/>
                                  </p:stCondLst>
                                  <p:childTnLst>
                                    <p:set>
                                      <p:cBhvr>
                                        <p:cTn id="18" dur="1" fill="hold">
                                          <p:stCondLst>
                                            <p:cond delay="0"/>
                                          </p:stCondLst>
                                        </p:cTn>
                                        <p:tgtEl>
                                          <p:spTgt spid="15"/>
                                        </p:tgtEl>
                                        <p:attrNameLst>
                                          <p:attrName>style.visibility</p:attrName>
                                        </p:attrNameLst>
                                      </p:cBhvr>
                                      <p:to>
                                        <p:strVal val="visible"/>
                                      </p:to>
                                    </p:set>
                                  </p:childTnLst>
                                </p:cTn>
                              </p:par>
                            </p:childTnLst>
                          </p:cTn>
                        </p:par>
                        <p:par>
                          <p:cTn id="19" fill="hold">
                            <p:stCondLst>
                              <p:cond delay="3750"/>
                            </p:stCondLst>
                            <p:childTnLst>
                              <p:par>
                                <p:cTn id="20" presetID="1" presetClass="entr" presetSubtype="0" fill="hold" grpId="0" nodeType="afterEffect">
                                  <p:stCondLst>
                                    <p:cond delay="750"/>
                                  </p:stCondLst>
                                  <p:childTnLst>
                                    <p:set>
                                      <p:cBhvr>
                                        <p:cTn id="21"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7"/>
                    </p:tgtEl>
                  </p:cond>
                </p:stCondLst>
                <p:endSync evt="end" delay="0">
                  <p:rtn val="all"/>
                </p:endSync>
                <p:childTnLst>
                  <p:par>
                    <p:cTn id="23" fill="hold">
                      <p:stCondLst>
                        <p:cond delay="0"/>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par>
                          <p:cTn id="27" fill="hold">
                            <p:stCondLst>
                              <p:cond delay="0"/>
                            </p:stCondLst>
                            <p:childTnLst>
                              <p:par>
                                <p:cTn id="28" presetID="1" presetClass="entr" presetSubtype="0" fill="hold" grpId="0" nodeType="afterEffect">
                                  <p:stCondLst>
                                    <p:cond delay="0"/>
                                  </p:stCondLst>
                                  <p:childTnLst>
                                    <p:set>
                                      <p:cBhvr>
                                        <p:cTn id="29" dur="1" fill="hold">
                                          <p:stCondLst>
                                            <p:cond delay="0"/>
                                          </p:stCondLst>
                                        </p:cTn>
                                        <p:tgtEl>
                                          <p:spTgt spid="4"/>
                                        </p:tgtEl>
                                        <p:attrNameLst>
                                          <p:attrName>style.visibility</p:attrName>
                                        </p:attrNameLst>
                                      </p:cBhvr>
                                      <p:to>
                                        <p:strVal val="visible"/>
                                      </p:to>
                                    </p:set>
                                  </p:childTnLst>
                                </p:cTn>
                              </p:par>
                            </p:childTnLst>
                          </p:cTn>
                        </p:par>
                        <p:par>
                          <p:cTn id="30" fill="hold">
                            <p:stCondLst>
                              <p:cond delay="0"/>
                            </p:stCondLst>
                            <p:childTnLst>
                              <p:par>
                                <p:cTn id="31" presetID="1" presetClass="entr" presetSubtype="0" fill="hold" nodeType="afterEffect">
                                  <p:stCondLst>
                                    <p:cond delay="0"/>
                                  </p:stCondLst>
                                  <p:childTnLst>
                                    <p:set>
                                      <p:cBhvr>
                                        <p:cTn id="32" dur="1" fill="hold">
                                          <p:stCondLst>
                                            <p:cond delay="0"/>
                                          </p:stCondLst>
                                        </p:cTn>
                                        <p:tgtEl>
                                          <p:spTgt spid="7170"/>
                                        </p:tgtEl>
                                        <p:attrNameLst>
                                          <p:attrName>style.visibility</p:attrName>
                                        </p:attrNameLst>
                                      </p:cBhvr>
                                      <p:to>
                                        <p:strVal val="visible"/>
                                      </p:to>
                                    </p:set>
                                  </p:childTnLst>
                                </p:cTn>
                              </p:par>
                            </p:childTnLst>
                          </p:cTn>
                        </p:par>
                      </p:childTnLst>
                    </p:cTn>
                  </p:par>
                </p:childTnLst>
              </p:cTn>
              <p:nextCondLst>
                <p:cond evt="onClick" delay="0">
                  <p:tgtEl>
                    <p:spTgt spid="7"/>
                  </p:tgtEl>
                </p:cond>
              </p:nextCondLst>
            </p:seq>
            <p:seq concurrent="1" nextAc="seek">
              <p:cTn id="33" restart="whenNotActive" fill="hold" evtFilter="cancelBubble" nodeType="interactiveSeq">
                <p:stCondLst>
                  <p:cond evt="onClick" delay="0">
                    <p:tgtEl>
                      <p:spTgt spid="11"/>
                    </p:tgtEl>
                  </p:cond>
                </p:stCondLst>
                <p:endSync evt="end" delay="0">
                  <p:rtn val="all"/>
                </p:endSync>
                <p:childTnLst>
                  <p:par>
                    <p:cTn id="34" fill="hold">
                      <p:stCondLst>
                        <p:cond delay="0"/>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10"/>
                                        </p:tgtEl>
                                        <p:attrNameLst>
                                          <p:attrName>style.visibility</p:attrName>
                                        </p:attrNameLst>
                                      </p:cBhvr>
                                      <p:to>
                                        <p:strVal val="visible"/>
                                      </p:to>
                                    </p:set>
                                  </p:childTnLst>
                                </p:cTn>
                              </p:par>
                            </p:childTnLst>
                          </p:cTn>
                        </p:par>
                        <p:par>
                          <p:cTn id="38" fill="hold">
                            <p:stCondLst>
                              <p:cond delay="0"/>
                            </p:stCondLst>
                            <p:childTnLst>
                              <p:par>
                                <p:cTn id="39" presetID="1" presetClass="entr" presetSubtype="0" fill="hold" grpId="0" nodeType="afterEffect">
                                  <p:stCondLst>
                                    <p:cond delay="0"/>
                                  </p:stCondLst>
                                  <p:childTnLst>
                                    <p:set>
                                      <p:cBhvr>
                                        <p:cTn id="40" dur="1" fill="hold">
                                          <p:stCondLst>
                                            <p:cond delay="0"/>
                                          </p:stCondLst>
                                        </p:cTn>
                                        <p:tgtEl>
                                          <p:spTgt spid="9"/>
                                        </p:tgtEl>
                                        <p:attrNameLst>
                                          <p:attrName>style.visibility</p:attrName>
                                        </p:attrNameLst>
                                      </p:cBhvr>
                                      <p:to>
                                        <p:strVal val="visible"/>
                                      </p:to>
                                    </p:set>
                                  </p:childTnLst>
                                </p:cTn>
                              </p:par>
                            </p:childTnLst>
                          </p:cTn>
                        </p:par>
                        <p:par>
                          <p:cTn id="41" fill="hold">
                            <p:stCondLst>
                              <p:cond delay="0"/>
                            </p:stCondLst>
                            <p:childTnLst>
                              <p:par>
                                <p:cTn id="42" presetID="1" presetClass="entr" presetSubtype="0" fill="hold" nodeType="afterEffect">
                                  <p:stCondLst>
                                    <p:cond delay="0"/>
                                  </p:stCondLst>
                                  <p:childTnLst>
                                    <p:set>
                                      <p:cBhvr>
                                        <p:cTn id="43" dur="1" fill="hold">
                                          <p:stCondLst>
                                            <p:cond delay="0"/>
                                          </p:stCondLst>
                                        </p:cTn>
                                        <p:tgtEl>
                                          <p:spTgt spid="7172"/>
                                        </p:tgtEl>
                                        <p:attrNameLst>
                                          <p:attrName>style.visibility</p:attrName>
                                        </p:attrNameLst>
                                      </p:cBhvr>
                                      <p:to>
                                        <p:strVal val="visible"/>
                                      </p:to>
                                    </p:set>
                                  </p:childTnLst>
                                </p:cTn>
                              </p:par>
                            </p:childTnLst>
                          </p:cTn>
                        </p:par>
                      </p:childTnLst>
                    </p:cTn>
                  </p:par>
                </p:childTnLst>
              </p:cTn>
              <p:nextCondLst>
                <p:cond evt="onClick" delay="0">
                  <p:tgtEl>
                    <p:spTgt spid="11"/>
                  </p:tgtEl>
                </p:cond>
              </p:nextCondLst>
            </p:seq>
            <p:seq concurrent="1" nextAc="seek">
              <p:cTn id="44" restart="whenNotActive" fill="hold" evtFilter="cancelBubble" nodeType="interactiveSeq">
                <p:stCondLst>
                  <p:cond evt="onClick" delay="0">
                    <p:tgtEl>
                      <p:spTgt spid="15"/>
                    </p:tgtEl>
                  </p:cond>
                </p:stCondLst>
                <p:endSync evt="end" delay="0">
                  <p:rtn val="all"/>
                </p:endSync>
                <p:childTnLst>
                  <p:par>
                    <p:cTn id="45" fill="hold">
                      <p:stCondLst>
                        <p:cond delay="0"/>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4"/>
                                        </p:tgtEl>
                                        <p:attrNameLst>
                                          <p:attrName>style.visibility</p:attrName>
                                        </p:attrNameLst>
                                      </p:cBhvr>
                                      <p:to>
                                        <p:strVal val="visible"/>
                                      </p:to>
                                    </p:set>
                                  </p:childTnLst>
                                </p:cTn>
                              </p:par>
                            </p:childTnLst>
                          </p:cTn>
                        </p:par>
                        <p:par>
                          <p:cTn id="49" fill="hold">
                            <p:stCondLst>
                              <p:cond delay="0"/>
                            </p:stCondLst>
                            <p:childTnLst>
                              <p:par>
                                <p:cTn id="50" presetID="1" presetClass="entr" presetSubtype="0" fill="hold" grpId="0" nodeType="afterEffect">
                                  <p:stCondLst>
                                    <p:cond delay="0"/>
                                  </p:stCondLst>
                                  <p:childTnLst>
                                    <p:set>
                                      <p:cBhvr>
                                        <p:cTn id="51" dur="1" fill="hold">
                                          <p:stCondLst>
                                            <p:cond delay="0"/>
                                          </p:stCondLst>
                                        </p:cTn>
                                        <p:tgtEl>
                                          <p:spTgt spid="12"/>
                                        </p:tgtEl>
                                        <p:attrNameLst>
                                          <p:attrName>style.visibility</p:attrName>
                                        </p:attrNameLst>
                                      </p:cBhvr>
                                      <p:to>
                                        <p:strVal val="visible"/>
                                      </p:to>
                                    </p:set>
                                  </p:childTnLst>
                                </p:cTn>
                              </p:par>
                            </p:childTnLst>
                          </p:cTn>
                        </p:par>
                        <p:par>
                          <p:cTn id="52" fill="hold">
                            <p:stCondLst>
                              <p:cond delay="0"/>
                            </p:stCondLst>
                            <p:childTnLst>
                              <p:par>
                                <p:cTn id="53" presetID="1" presetClass="entr" presetSubtype="0" fill="hold" grpId="0" nodeType="afterEffect">
                                  <p:stCondLst>
                                    <p:cond delay="500"/>
                                  </p:stCondLst>
                                  <p:childTnLst>
                                    <p:set>
                                      <p:cBhvr>
                                        <p:cTn id="54" dur="1" fill="hold">
                                          <p:stCondLst>
                                            <p:cond delay="0"/>
                                          </p:stCondLst>
                                        </p:cTn>
                                        <p:tgtEl>
                                          <p:spTgt spid="13"/>
                                        </p:tgtEl>
                                        <p:attrNameLst>
                                          <p:attrName>style.visibility</p:attrName>
                                        </p:attrNameLst>
                                      </p:cBhvr>
                                      <p:to>
                                        <p:strVal val="visible"/>
                                      </p:to>
                                    </p:set>
                                  </p:childTnLst>
                                </p:cTn>
                              </p:par>
                            </p:childTnLst>
                          </p:cTn>
                        </p:par>
                        <p:par>
                          <p:cTn id="55" fill="hold">
                            <p:stCondLst>
                              <p:cond delay="500"/>
                            </p:stCondLst>
                            <p:childTnLst>
                              <p:par>
                                <p:cTn id="56" presetID="1" presetClass="entr" presetSubtype="0" fill="hold" grpId="0" nodeType="afterEffect">
                                  <p:stCondLst>
                                    <p:cond delay="500"/>
                                  </p:stCondLst>
                                  <p:childTnLst>
                                    <p:set>
                                      <p:cBhvr>
                                        <p:cTn id="57" dur="1" fill="hold">
                                          <p:stCondLst>
                                            <p:cond delay="0"/>
                                          </p:stCondLst>
                                        </p:cTn>
                                        <p:tgtEl>
                                          <p:spTgt spid="19"/>
                                        </p:tgtEl>
                                        <p:attrNameLst>
                                          <p:attrName>style.visibility</p:attrName>
                                        </p:attrNameLst>
                                      </p:cBhvr>
                                      <p:to>
                                        <p:strVal val="visible"/>
                                      </p:to>
                                    </p:set>
                                  </p:childTnLst>
                                </p:cTn>
                              </p:par>
                            </p:childTnLst>
                          </p:cTn>
                        </p:par>
                        <p:par>
                          <p:cTn id="58" fill="hold">
                            <p:stCondLst>
                              <p:cond delay="1000"/>
                            </p:stCondLst>
                            <p:childTnLst>
                              <p:par>
                                <p:cTn id="59" presetID="1" presetClass="entr" presetSubtype="0" fill="hold" grpId="0" nodeType="afterEffect">
                                  <p:stCondLst>
                                    <p:cond delay="500"/>
                                  </p:stCondLst>
                                  <p:childTnLst>
                                    <p:set>
                                      <p:cBhvr>
                                        <p:cTn id="60" dur="1" fill="hold">
                                          <p:stCondLst>
                                            <p:cond delay="0"/>
                                          </p:stCondLst>
                                        </p:cTn>
                                        <p:tgtEl>
                                          <p:spTgt spid="26"/>
                                        </p:tgtEl>
                                        <p:attrNameLst>
                                          <p:attrName>style.visibility</p:attrName>
                                        </p:attrNameLst>
                                      </p:cBhvr>
                                      <p:to>
                                        <p:strVal val="visible"/>
                                      </p:to>
                                    </p:set>
                                  </p:childTnLst>
                                </p:cTn>
                              </p:par>
                            </p:childTnLst>
                          </p:cTn>
                        </p:par>
                      </p:childTnLst>
                    </p:cTn>
                  </p:par>
                </p:childTnLst>
              </p:cTn>
              <p:nextCondLst>
                <p:cond evt="onClick" delay="0">
                  <p:tgtEl>
                    <p:spTgt spid="15"/>
                  </p:tgtEl>
                </p:cond>
              </p:nextCondLst>
            </p:seq>
            <p:seq concurrent="1" nextAc="seek">
              <p:cTn id="61" restart="whenNotActive" fill="hold" evtFilter="cancelBubble" nodeType="interactiveSeq">
                <p:stCondLst>
                  <p:cond evt="onClick" delay="0">
                    <p:tgtEl>
                      <p:spTgt spid="19"/>
                    </p:tgtEl>
                  </p:cond>
                </p:stCondLst>
                <p:endSync evt="end" delay="0">
                  <p:rtn val="all"/>
                </p:endSync>
                <p:childTnLst>
                  <p:par>
                    <p:cTn id="62" fill="hold">
                      <p:stCondLst>
                        <p:cond delay="0"/>
                      </p:stCondLst>
                      <p:childTnLst>
                        <p:par>
                          <p:cTn id="63" fill="hold">
                            <p:stCondLst>
                              <p:cond delay="0"/>
                            </p:stCondLst>
                            <p:childTnLst>
                              <p:par>
                                <p:cTn id="64" presetID="1" presetClass="entr" presetSubtype="0" fill="hold" grpId="0" nodeType="clickEffect">
                                  <p:stCondLst>
                                    <p:cond delay="0"/>
                                  </p:stCondLst>
                                  <p:childTnLst>
                                    <p:set>
                                      <p:cBhvr>
                                        <p:cTn id="65" dur="1" fill="hold">
                                          <p:stCondLst>
                                            <p:cond delay="0"/>
                                          </p:stCondLst>
                                        </p:cTn>
                                        <p:tgtEl>
                                          <p:spTgt spid="18"/>
                                        </p:tgtEl>
                                        <p:attrNameLst>
                                          <p:attrName>style.visibility</p:attrName>
                                        </p:attrNameLst>
                                      </p:cBhvr>
                                      <p:to>
                                        <p:strVal val="visible"/>
                                      </p:to>
                                    </p:set>
                                  </p:childTnLst>
                                </p:cTn>
                              </p:par>
                            </p:childTnLst>
                          </p:cTn>
                        </p:par>
                        <p:par>
                          <p:cTn id="66" fill="hold">
                            <p:stCondLst>
                              <p:cond delay="0"/>
                            </p:stCondLst>
                            <p:childTnLst>
                              <p:par>
                                <p:cTn id="67" presetID="1" presetClass="entr" presetSubtype="0" fill="hold" nodeType="afterEffect">
                                  <p:stCondLst>
                                    <p:cond delay="0"/>
                                  </p:stCondLst>
                                  <p:childTnLst>
                                    <p:set>
                                      <p:cBhvr>
                                        <p:cTn id="68" dur="1" fill="hold">
                                          <p:stCondLst>
                                            <p:cond delay="0"/>
                                          </p:stCondLst>
                                        </p:cTn>
                                        <p:tgtEl>
                                          <p:spTgt spid="24"/>
                                        </p:tgtEl>
                                        <p:attrNameLst>
                                          <p:attrName>style.visibility</p:attrName>
                                        </p:attrNameLst>
                                      </p:cBhvr>
                                      <p:to>
                                        <p:strVal val="visible"/>
                                      </p:to>
                                    </p:set>
                                  </p:childTnLst>
                                </p:cTn>
                              </p:par>
                            </p:childTnLst>
                          </p:cTn>
                        </p:par>
                      </p:childTnLst>
                    </p:cTn>
                  </p:par>
                </p:childTnLst>
              </p:cTn>
              <p:nextCondLst>
                <p:cond evt="onClick" delay="0">
                  <p:tgtEl>
                    <p:spTgt spid="19"/>
                  </p:tgtEl>
                </p:cond>
              </p:nextCondLst>
            </p:seq>
            <p:seq concurrent="1" nextAc="seek">
              <p:cTn id="69" restart="whenNotActive" fill="hold" evtFilter="cancelBubble" nodeType="interactiveSeq">
                <p:stCondLst>
                  <p:cond evt="onClick" delay="0">
                    <p:tgtEl>
                      <p:spTgt spid="26"/>
                    </p:tgtEl>
                  </p:cond>
                </p:stCondLst>
                <p:endSync evt="end" delay="0">
                  <p:rtn val="all"/>
                </p:endSync>
                <p:childTnLst>
                  <p:par>
                    <p:cTn id="70" fill="hold">
                      <p:stCondLst>
                        <p:cond delay="0"/>
                      </p:stCondLst>
                      <p:childTnLst>
                        <p:par>
                          <p:cTn id="71" fill="hold">
                            <p:stCondLst>
                              <p:cond delay="0"/>
                            </p:stCondLst>
                            <p:childTnLst>
                              <p:par>
                                <p:cTn id="72" presetID="1" presetClass="entr" presetSubtype="0" fill="hold" grpId="0" nodeType="clickEffect">
                                  <p:stCondLst>
                                    <p:cond delay="0"/>
                                  </p:stCondLst>
                                  <p:childTnLst>
                                    <p:set>
                                      <p:cBhvr>
                                        <p:cTn id="73" dur="1" fill="hold">
                                          <p:stCondLst>
                                            <p:cond delay="0"/>
                                          </p:stCondLst>
                                        </p:cTn>
                                        <p:tgtEl>
                                          <p:spTgt spid="25"/>
                                        </p:tgtEl>
                                        <p:attrNameLst>
                                          <p:attrName>style.visibility</p:attrName>
                                        </p:attrNameLst>
                                      </p:cBhvr>
                                      <p:to>
                                        <p:strVal val="visible"/>
                                      </p:to>
                                    </p:set>
                                  </p:childTnLst>
                                </p:cTn>
                              </p:par>
                            </p:childTnLst>
                          </p:cTn>
                        </p:par>
                        <p:par>
                          <p:cTn id="74" fill="hold">
                            <p:stCondLst>
                              <p:cond delay="0"/>
                            </p:stCondLst>
                            <p:childTnLst>
                              <p:par>
                                <p:cTn id="75" presetID="1" presetClass="entr" presetSubtype="0" fill="hold" nodeType="afterEffect">
                                  <p:stCondLst>
                                    <p:cond delay="0"/>
                                  </p:stCondLst>
                                  <p:childTnLst>
                                    <p:set>
                                      <p:cBhvr>
                                        <p:cTn id="76" dur="1" fill="hold">
                                          <p:stCondLst>
                                            <p:cond delay="0"/>
                                          </p:stCondLst>
                                        </p:cTn>
                                        <p:tgtEl>
                                          <p:spTgt spid="27"/>
                                        </p:tgtEl>
                                        <p:attrNameLst>
                                          <p:attrName>style.visibility</p:attrName>
                                        </p:attrNameLst>
                                      </p:cBhvr>
                                      <p:to>
                                        <p:strVal val="visible"/>
                                      </p:to>
                                    </p:set>
                                  </p:childTnLst>
                                </p:cTn>
                              </p:par>
                            </p:childTnLst>
                          </p:cTn>
                        </p:par>
                      </p:childTnLst>
                    </p:cTn>
                  </p:par>
                </p:childTnLst>
              </p:cTn>
              <p:nextCondLst>
                <p:cond evt="onClick" delay="0">
                  <p:tgtEl>
                    <p:spTgt spid="26"/>
                  </p:tgtEl>
                </p:cond>
              </p:nextCondLst>
            </p:seq>
          </p:childTnLst>
        </p:cTn>
      </p:par>
    </p:tnLst>
    <p:bldLst>
      <p:bldP spid="3" grpId="0"/>
      <p:bldP spid="2" grpId="0"/>
      <p:bldP spid="5" grpId="0"/>
      <p:bldP spid="6" grpId="0" animBg="1"/>
      <p:bldP spid="7" grpId="0" animBg="1"/>
      <p:bldP spid="4" grpId="0"/>
      <p:bldP spid="10" grpId="0" animBg="1"/>
      <p:bldP spid="11" grpId="0" animBg="1"/>
      <p:bldP spid="9" grpId="0"/>
      <p:bldP spid="14" grpId="0" animBg="1"/>
      <p:bldP spid="15" grpId="0" animBg="1"/>
      <p:bldP spid="12" grpId="0"/>
      <p:bldP spid="13" grpId="0"/>
      <p:bldP spid="18" grpId="0" animBg="1"/>
      <p:bldP spid="19" grpId="0" animBg="1"/>
      <p:bldP spid="25" grpId="0" animBg="1"/>
      <p:bldP spid="2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Рисунок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27326" y="70505"/>
            <a:ext cx="564594" cy="693361"/>
          </a:xfrm>
          <a:prstGeom prst="rect">
            <a:avLst/>
          </a:prstGeom>
        </p:spPr>
      </p:pic>
      <p:sp>
        <p:nvSpPr>
          <p:cNvPr id="5" name="Прямоугольник 4"/>
          <p:cNvSpPr/>
          <p:nvPr/>
        </p:nvSpPr>
        <p:spPr>
          <a:xfrm>
            <a:off x="1" y="0"/>
            <a:ext cx="2914650" cy="923330"/>
          </a:xfrm>
          <a:prstGeom prst="rect">
            <a:avLst/>
          </a:prstGeom>
          <a:noFill/>
        </p:spPr>
        <p:txBody>
          <a:bodyPr wrap="square" lIns="91440" tIns="45720" rIns="91440" bIns="45720">
            <a:spAutoFit/>
          </a:bodyPr>
          <a:lstStyle/>
          <a:p>
            <a:pPr algn="ctr"/>
            <a:r>
              <a:rPr lang="ru-RU" sz="5400" b="1" cap="none" spc="0" dirty="0" smtClean="0">
                <a:ln w="22225">
                  <a:solidFill>
                    <a:schemeClr val="accent2"/>
                  </a:solidFill>
                  <a:prstDash val="solid"/>
                </a:ln>
                <a:solidFill>
                  <a:schemeClr val="accent2">
                    <a:lumMod val="40000"/>
                    <a:lumOff val="60000"/>
                  </a:schemeClr>
                </a:solidFill>
                <a:effectLst/>
                <a:latin typeface="Times New Roman" panose="02020603050405020304" pitchFamily="18" charset="0"/>
                <a:cs typeface="Times New Roman" panose="02020603050405020304" pitchFamily="18" charset="0"/>
              </a:rPr>
              <a:t>Втулка</a:t>
            </a:r>
            <a:endParaRPr lang="ru-RU" sz="5400" b="1" cap="none" spc="0" dirty="0">
              <a:ln w="22225">
                <a:solidFill>
                  <a:schemeClr val="accent2"/>
                </a:solidFill>
                <a:prstDash val="solid"/>
              </a:ln>
              <a:solidFill>
                <a:schemeClr val="accent2">
                  <a:lumMod val="40000"/>
                  <a:lumOff val="60000"/>
                </a:schemeClr>
              </a:solidFill>
              <a:effectLst/>
              <a:latin typeface="Times New Roman" panose="02020603050405020304" pitchFamily="18" charset="0"/>
              <a:cs typeface="Times New Roman" panose="02020603050405020304" pitchFamily="18" charset="0"/>
            </a:endParaRPr>
          </a:p>
        </p:txBody>
      </p:sp>
      <p:sp>
        <p:nvSpPr>
          <p:cNvPr id="3" name="Прямоугольник 2"/>
          <p:cNvSpPr/>
          <p:nvPr/>
        </p:nvSpPr>
        <p:spPr>
          <a:xfrm>
            <a:off x="99060" y="923330"/>
            <a:ext cx="11799570" cy="461665"/>
          </a:xfrm>
          <a:prstGeom prst="rect">
            <a:avLst/>
          </a:prstGeom>
        </p:spPr>
        <p:txBody>
          <a:bodyPr wrap="square">
            <a:spAutoFit/>
          </a:bodyPr>
          <a:lstStyle/>
          <a:p>
            <a:pPr lvl="0" algn="just">
              <a:spcAft>
                <a:spcPts val="0"/>
              </a:spcAft>
              <a:tabLst>
                <a:tab pos="228600" algn="l"/>
              </a:tabLst>
            </a:pPr>
            <a:r>
              <a:rPr lang="ru-RU" sz="2400" i="1" u="sng" dirty="0" smtClean="0">
                <a:latin typeface="Times New Roman" panose="02020603050405020304" pitchFamily="18" charset="0"/>
                <a:cs typeface="Times New Roman" panose="02020603050405020304" pitchFamily="18" charset="0"/>
              </a:rPr>
              <a:t>Втулки</a:t>
            </a:r>
            <a:r>
              <a:rPr lang="ru-RU" sz="2400" i="1" dirty="0" smtClean="0">
                <a:latin typeface="Times New Roman" panose="02020603050405020304" pitchFamily="18" charset="0"/>
                <a:cs typeface="Times New Roman" panose="02020603050405020304" pitchFamily="18" charset="0"/>
              </a:rPr>
              <a:t> </a:t>
            </a:r>
            <a:r>
              <a:rPr lang="ru-RU" sz="2400" dirty="0" smtClean="0">
                <a:latin typeface="Times New Roman" panose="02020603050405020304" pitchFamily="18" charset="0"/>
                <a:cs typeface="Times New Roman" panose="02020603050405020304" pitchFamily="18" charset="0"/>
              </a:rPr>
              <a:t>устанавливают </a:t>
            </a:r>
            <a:r>
              <a:rPr lang="ru-RU" sz="2400" dirty="0">
                <a:latin typeface="Times New Roman" panose="02020603050405020304" pitchFamily="18" charset="0"/>
                <a:cs typeface="Times New Roman" panose="02020603050405020304" pitchFamily="18" charset="0"/>
              </a:rPr>
              <a:t>в центре колес и в них закрепляются спицы. </a:t>
            </a:r>
            <a:endParaRPr lang="ru-RU" sz="2400" dirty="0" smtClean="0">
              <a:latin typeface="Times New Roman" panose="02020603050405020304" pitchFamily="18" charset="0"/>
              <a:cs typeface="Times New Roman" panose="02020603050405020304" pitchFamily="18" charset="0"/>
            </a:endParaRPr>
          </a:p>
        </p:txBody>
      </p:sp>
      <p:sp>
        <p:nvSpPr>
          <p:cNvPr id="4" name="Прямоугольник 3"/>
          <p:cNvSpPr/>
          <p:nvPr/>
        </p:nvSpPr>
        <p:spPr>
          <a:xfrm>
            <a:off x="2687363" y="302201"/>
            <a:ext cx="5269648" cy="461665"/>
          </a:xfrm>
          <a:prstGeom prst="rect">
            <a:avLst/>
          </a:prstGeom>
        </p:spPr>
        <p:txBody>
          <a:bodyPr wrap="none">
            <a:spAutoFit/>
          </a:bodyPr>
          <a:lstStyle/>
          <a:p>
            <a:r>
              <a:rPr lang="ru-RU" sz="2400" dirty="0" smtClean="0">
                <a:latin typeface="Times New Roman" panose="02020603050405020304" pitchFamily="18" charset="0"/>
                <a:cs typeface="Times New Roman" panose="02020603050405020304" pitchFamily="18" charset="0"/>
              </a:rPr>
              <a:t>служит </a:t>
            </a:r>
            <a:r>
              <a:rPr lang="ru-RU" sz="2400" dirty="0">
                <a:latin typeface="Times New Roman" panose="02020603050405020304" pitchFamily="18" charset="0"/>
                <a:cs typeface="Times New Roman" panose="02020603050405020304" pitchFamily="18" charset="0"/>
              </a:rPr>
              <a:t>для укрепления </a:t>
            </a:r>
            <a:r>
              <a:rPr lang="ru-RU" sz="2400" dirty="0" smtClean="0">
                <a:latin typeface="Times New Roman" panose="02020603050405020304" pitchFamily="18" charset="0"/>
                <a:cs typeface="Times New Roman" panose="02020603050405020304" pitchFamily="18" charset="0"/>
              </a:rPr>
              <a:t>колеса </a:t>
            </a:r>
            <a:r>
              <a:rPr lang="ru-RU" sz="2400" dirty="0">
                <a:latin typeface="Times New Roman" panose="02020603050405020304" pitchFamily="18" charset="0"/>
                <a:cs typeface="Times New Roman" panose="02020603050405020304" pitchFamily="18" charset="0"/>
              </a:rPr>
              <a:t>на </a:t>
            </a:r>
            <a:r>
              <a:rPr lang="ru-RU" sz="2400" dirty="0" smtClean="0">
                <a:latin typeface="Times New Roman" panose="02020603050405020304" pitchFamily="18" charset="0"/>
                <a:cs typeface="Times New Roman" panose="02020603050405020304" pitchFamily="18" charset="0"/>
              </a:rPr>
              <a:t>оси. </a:t>
            </a:r>
            <a:endParaRPr lang="ru-RU" sz="2400" dirty="0"/>
          </a:p>
        </p:txBody>
      </p:sp>
      <p:sp>
        <p:nvSpPr>
          <p:cNvPr id="6" name="Прямоугольник 5"/>
          <p:cNvSpPr/>
          <p:nvPr/>
        </p:nvSpPr>
        <p:spPr>
          <a:xfrm>
            <a:off x="111803" y="1318380"/>
            <a:ext cx="5172378" cy="461665"/>
          </a:xfrm>
          <a:prstGeom prst="rect">
            <a:avLst/>
          </a:prstGeom>
        </p:spPr>
        <p:txBody>
          <a:bodyPr wrap="none">
            <a:spAutoFit/>
          </a:bodyPr>
          <a:lstStyle/>
          <a:p>
            <a:pPr lvl="0" algn="just">
              <a:spcAft>
                <a:spcPts val="0"/>
              </a:spcAft>
              <a:tabLst>
                <a:tab pos="228600" algn="l"/>
              </a:tabLst>
            </a:pPr>
            <a:r>
              <a:rPr lang="ru-RU" sz="2400" dirty="0">
                <a:solidFill>
                  <a:srgbClr val="C00000"/>
                </a:solidFill>
                <a:latin typeface="Times New Roman" panose="02020603050405020304" pitchFamily="18" charset="0"/>
                <a:cs typeface="Times New Roman" panose="02020603050405020304" pitchFamily="18" charset="0"/>
              </a:rPr>
              <a:t>В велосипеде существуют две втулки:</a:t>
            </a:r>
          </a:p>
        </p:txBody>
      </p:sp>
      <p:sp>
        <p:nvSpPr>
          <p:cNvPr id="9" name="Прямоугольник 8"/>
          <p:cNvSpPr/>
          <p:nvPr/>
        </p:nvSpPr>
        <p:spPr>
          <a:xfrm>
            <a:off x="2914649" y="1780045"/>
            <a:ext cx="9086849" cy="4552378"/>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just"/>
            <a:r>
              <a:rPr lang="ru-RU" sz="2000" dirty="0" smtClean="0">
                <a:solidFill>
                  <a:srgbClr val="002060"/>
                </a:solidFill>
                <a:latin typeface="Times New Roman" panose="02020603050405020304" pitchFamily="18" charset="0"/>
                <a:cs typeface="Times New Roman" panose="02020603050405020304" pitchFamily="18" charset="0"/>
              </a:rPr>
              <a:t>Втулка </a:t>
            </a:r>
            <a:r>
              <a:rPr lang="ru-RU" sz="2000" dirty="0">
                <a:solidFill>
                  <a:srgbClr val="002060"/>
                </a:solidFill>
                <a:latin typeface="Times New Roman" panose="02020603050405020304" pitchFamily="18" charset="0"/>
                <a:cs typeface="Times New Roman" panose="02020603050405020304" pitchFamily="18" charset="0"/>
              </a:rPr>
              <a:t>переднего </a:t>
            </a:r>
            <a:r>
              <a:rPr lang="ru-RU" sz="2000" dirty="0" smtClean="0">
                <a:solidFill>
                  <a:srgbClr val="002060"/>
                </a:solidFill>
                <a:latin typeface="Times New Roman" panose="02020603050405020304" pitchFamily="18" charset="0"/>
                <a:cs typeface="Times New Roman" panose="02020603050405020304" pitchFamily="18" charset="0"/>
              </a:rPr>
              <a:t>колеса </a:t>
            </a:r>
            <a:r>
              <a:rPr lang="ru-RU" sz="2000" dirty="0">
                <a:solidFill>
                  <a:srgbClr val="002060"/>
                </a:solidFill>
                <a:latin typeface="Times New Roman" panose="02020603050405020304" pitchFamily="18" charset="0"/>
                <a:cs typeface="Times New Roman" panose="02020603050405020304" pitchFamily="18" charset="0"/>
              </a:rPr>
              <a:t>состоит из оси, корпуса с фланцами, имеющими отверстия для крепления спиц, 2 чашек с шарикоподшипниками и 2 концов. Переднее колесо является ведомым и совершает только свободный </a:t>
            </a:r>
            <a:r>
              <a:rPr lang="ru-RU" sz="2000" dirty="0" smtClean="0">
                <a:solidFill>
                  <a:srgbClr val="002060"/>
                </a:solidFill>
                <a:latin typeface="Times New Roman" panose="02020603050405020304" pitchFamily="18" charset="0"/>
                <a:cs typeface="Times New Roman" panose="02020603050405020304" pitchFamily="18" charset="0"/>
              </a:rPr>
              <a:t>ход</a:t>
            </a:r>
            <a:endParaRPr lang="ru-RU" sz="2000" dirty="0">
              <a:solidFill>
                <a:srgbClr val="002060"/>
              </a:solidFill>
              <a:latin typeface="Times New Roman" panose="02020603050405020304" pitchFamily="18" charset="0"/>
              <a:cs typeface="Times New Roman" panose="02020603050405020304" pitchFamily="18" charset="0"/>
            </a:endParaRPr>
          </a:p>
        </p:txBody>
      </p:sp>
      <p:sp>
        <p:nvSpPr>
          <p:cNvPr id="10" name="Скругленный прямоугольник 9"/>
          <p:cNvSpPr/>
          <p:nvPr/>
        </p:nvSpPr>
        <p:spPr>
          <a:xfrm>
            <a:off x="194843" y="1960206"/>
            <a:ext cx="2524965" cy="702983"/>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200" dirty="0" smtClean="0">
                <a:solidFill>
                  <a:srgbClr val="0070C0"/>
                </a:solidFill>
                <a:latin typeface="Times New Roman" pitchFamily="18" charset="0"/>
                <a:cs typeface="Times New Roman" pitchFamily="18" charset="0"/>
              </a:rPr>
              <a:t>Втулка </a:t>
            </a:r>
          </a:p>
          <a:p>
            <a:pPr algn="ctr"/>
            <a:r>
              <a:rPr lang="ru-RU" sz="2200" dirty="0" smtClean="0">
                <a:solidFill>
                  <a:srgbClr val="0070C0"/>
                </a:solidFill>
                <a:latin typeface="Times New Roman" pitchFamily="18" charset="0"/>
                <a:cs typeface="Times New Roman" pitchFamily="18" charset="0"/>
              </a:rPr>
              <a:t>переднего колеса</a:t>
            </a:r>
            <a:endParaRPr lang="ru-RU" sz="2200" dirty="0">
              <a:solidFill>
                <a:srgbClr val="0070C0"/>
              </a:solidFill>
              <a:latin typeface="Times New Roman" pitchFamily="18" charset="0"/>
              <a:cs typeface="Times New Roman" pitchFamily="18" charset="0"/>
            </a:endParaRPr>
          </a:p>
        </p:txBody>
      </p:sp>
      <p:pic>
        <p:nvPicPr>
          <p:cNvPr id="8196" name="Picture 4" descr="https://bicycle.adstores.ru/sites/bicycle.adstores.ru/files/product_images/3940087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46670" y="2960371"/>
            <a:ext cx="3482962" cy="3246120"/>
          </a:xfrm>
          <a:prstGeom prst="rect">
            <a:avLst/>
          </a:prstGeom>
          <a:noFill/>
          <a:ln>
            <a:solidFill>
              <a:srgbClr val="00B0F0"/>
            </a:solidFill>
          </a:ln>
          <a:extLst>
            <a:ext uri="{909E8E84-426E-40DD-AFC4-6F175D3DCCD1}">
              <a14:hiddenFill xmlns:a14="http://schemas.microsoft.com/office/drawing/2010/main">
                <a:solidFill>
                  <a:srgbClr val="FFFFFF"/>
                </a:solidFill>
              </a14:hiddenFill>
            </a:ext>
          </a:extLst>
        </p:spPr>
      </p:pic>
      <p:pic>
        <p:nvPicPr>
          <p:cNvPr id="8198" name="Picture 6" descr="https://fixcycles.com.ua/File/Image/126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61652" y="2960371"/>
            <a:ext cx="4870369" cy="3246120"/>
          </a:xfrm>
          <a:prstGeom prst="rect">
            <a:avLst/>
          </a:prstGeom>
          <a:noFill/>
          <a:ln>
            <a:solidFill>
              <a:srgbClr val="00B0F0"/>
            </a:solidFill>
          </a:ln>
          <a:extLst>
            <a:ext uri="{909E8E84-426E-40DD-AFC4-6F175D3DCCD1}">
              <a14:hiddenFill xmlns:a14="http://schemas.microsoft.com/office/drawing/2010/main">
                <a:solidFill>
                  <a:srgbClr val="FFFFFF"/>
                </a:solidFill>
              </a14:hiddenFill>
            </a:ext>
          </a:extLst>
        </p:spPr>
      </p:pic>
      <p:sp>
        <p:nvSpPr>
          <p:cNvPr id="13" name="Прямоугольник 12"/>
          <p:cNvSpPr/>
          <p:nvPr/>
        </p:nvSpPr>
        <p:spPr>
          <a:xfrm>
            <a:off x="2914649" y="1780045"/>
            <a:ext cx="9086849" cy="4552378"/>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lvl="0" algn="just"/>
            <a:r>
              <a:rPr lang="ru-RU" sz="2000" dirty="0" smtClean="0">
                <a:solidFill>
                  <a:srgbClr val="002060"/>
                </a:solidFill>
                <a:latin typeface="Times New Roman" panose="02020603050405020304" pitchFamily="18" charset="0"/>
                <a:cs typeface="Times New Roman" panose="02020603050405020304" pitchFamily="18" charset="0"/>
              </a:rPr>
              <a:t>Втулка </a:t>
            </a:r>
            <a:r>
              <a:rPr lang="ru-RU" sz="2000" dirty="0">
                <a:solidFill>
                  <a:srgbClr val="002060"/>
                </a:solidFill>
                <a:latin typeface="Times New Roman" panose="02020603050405020304" pitchFamily="18" charset="0"/>
                <a:cs typeface="Times New Roman" panose="02020603050405020304" pitchFamily="18" charset="0"/>
              </a:rPr>
              <a:t>заднего </a:t>
            </a:r>
            <a:r>
              <a:rPr lang="ru-RU" sz="2000" dirty="0" smtClean="0">
                <a:solidFill>
                  <a:srgbClr val="002060"/>
                </a:solidFill>
                <a:latin typeface="Times New Roman" panose="02020603050405020304" pitchFamily="18" charset="0"/>
                <a:cs typeface="Times New Roman" panose="02020603050405020304" pitchFamily="18" charset="0"/>
              </a:rPr>
              <a:t>колеса по </a:t>
            </a:r>
            <a:r>
              <a:rPr lang="ru-RU" sz="2000" dirty="0">
                <a:solidFill>
                  <a:srgbClr val="002060"/>
                </a:solidFill>
                <a:latin typeface="Times New Roman" panose="02020603050405020304" pitchFamily="18" charset="0"/>
                <a:cs typeface="Times New Roman" panose="02020603050405020304" pitchFamily="18" charset="0"/>
              </a:rPr>
              <a:t>назначению </a:t>
            </a:r>
            <a:r>
              <a:rPr lang="ru-RU" sz="2000" dirty="0" smtClean="0">
                <a:solidFill>
                  <a:srgbClr val="002060"/>
                </a:solidFill>
                <a:latin typeface="Times New Roman" panose="02020603050405020304" pitchFamily="18" charset="0"/>
                <a:cs typeface="Times New Roman" panose="02020603050405020304" pitchFamily="18" charset="0"/>
              </a:rPr>
              <a:t>может </a:t>
            </a:r>
            <a:r>
              <a:rPr lang="ru-RU" sz="2000" dirty="0">
                <a:solidFill>
                  <a:srgbClr val="002060"/>
                </a:solidFill>
                <a:latin typeface="Times New Roman" panose="02020603050405020304" pitchFamily="18" charset="0"/>
                <a:cs typeface="Times New Roman" panose="02020603050405020304" pitchFamily="18" charset="0"/>
              </a:rPr>
              <a:t>быть:</a:t>
            </a:r>
          </a:p>
          <a:p>
            <a:pPr marL="285750" lvl="1" indent="-285750" algn="just">
              <a:buFont typeface="Wingdings" panose="05000000000000000000" pitchFamily="2" charset="2"/>
              <a:buChar char="ü"/>
            </a:pPr>
            <a:r>
              <a:rPr lang="ru-RU" sz="2000" dirty="0">
                <a:solidFill>
                  <a:srgbClr val="002060"/>
                </a:solidFill>
                <a:latin typeface="Times New Roman" panose="02020603050405020304" pitchFamily="18" charset="0"/>
                <a:cs typeface="Times New Roman" panose="02020603050405020304" pitchFamily="18" charset="0"/>
              </a:rPr>
              <a:t>тормозная со свободным ходом: </a:t>
            </a:r>
            <a:r>
              <a:rPr lang="ru-RU" i="1" dirty="0">
                <a:solidFill>
                  <a:srgbClr val="002060"/>
                </a:solidFill>
                <a:latin typeface="Times New Roman" panose="02020603050405020304" pitchFamily="18" charset="0"/>
                <a:cs typeface="Times New Roman" panose="02020603050405020304" pitchFamily="18" charset="0"/>
              </a:rPr>
              <a:t>она осуществляет рабочий ход колеса, т.е. вращение его при работе педалей; свободный ход колеса, т.е. по инерции; торможение при повороте педалей в обратную сторону</a:t>
            </a:r>
            <a:r>
              <a:rPr lang="ru-RU" sz="2000" dirty="0">
                <a:solidFill>
                  <a:srgbClr val="002060"/>
                </a:solidFill>
                <a:latin typeface="Times New Roman" panose="02020603050405020304" pitchFamily="18" charset="0"/>
                <a:cs typeface="Times New Roman" panose="02020603050405020304" pitchFamily="18" charset="0"/>
              </a:rPr>
              <a:t>;</a:t>
            </a:r>
          </a:p>
          <a:p>
            <a:pPr marL="285750" lvl="1" indent="-285750" algn="just">
              <a:buFont typeface="Wingdings" panose="05000000000000000000" pitchFamily="2" charset="2"/>
              <a:buChar char="ü"/>
            </a:pPr>
            <a:r>
              <a:rPr lang="ru-RU" sz="2000" dirty="0" err="1">
                <a:solidFill>
                  <a:srgbClr val="002060"/>
                </a:solidFill>
                <a:latin typeface="Times New Roman" panose="02020603050405020304" pitchFamily="18" charset="0"/>
                <a:cs typeface="Times New Roman" panose="02020603050405020304" pitchFamily="18" charset="0"/>
              </a:rPr>
              <a:t>бестормозная</a:t>
            </a:r>
            <a:r>
              <a:rPr lang="ru-RU" sz="2000" dirty="0">
                <a:solidFill>
                  <a:srgbClr val="002060"/>
                </a:solidFill>
                <a:latin typeface="Times New Roman" panose="02020603050405020304" pitchFamily="18" charset="0"/>
                <a:cs typeface="Times New Roman" panose="02020603050405020304" pitchFamily="18" charset="0"/>
              </a:rPr>
              <a:t> со свободным ходом: </a:t>
            </a:r>
            <a:r>
              <a:rPr lang="ru-RU" i="1" dirty="0">
                <a:solidFill>
                  <a:srgbClr val="002060"/>
                </a:solidFill>
                <a:latin typeface="Times New Roman" panose="02020603050405020304" pitchFamily="18" charset="0"/>
                <a:cs typeface="Times New Roman" panose="02020603050405020304" pitchFamily="18" charset="0"/>
              </a:rPr>
              <a:t>осуществляет рабочий и свободный ход колеса, но не имеет тормозного механизма</a:t>
            </a:r>
            <a:r>
              <a:rPr lang="ru-RU" sz="2000" dirty="0">
                <a:solidFill>
                  <a:srgbClr val="002060"/>
                </a:solidFill>
                <a:latin typeface="Times New Roman" panose="02020603050405020304" pitchFamily="18" charset="0"/>
                <a:cs typeface="Times New Roman" panose="02020603050405020304" pitchFamily="18" charset="0"/>
              </a:rPr>
              <a:t>;</a:t>
            </a:r>
          </a:p>
          <a:p>
            <a:pPr marL="285750" lvl="1" indent="-285750" algn="just">
              <a:buFont typeface="Wingdings" panose="05000000000000000000" pitchFamily="2" charset="2"/>
              <a:buChar char="ü"/>
            </a:pPr>
            <a:r>
              <a:rPr lang="ru-RU" sz="2000" dirty="0" err="1">
                <a:solidFill>
                  <a:srgbClr val="002060"/>
                </a:solidFill>
                <a:latin typeface="Times New Roman" panose="02020603050405020304" pitchFamily="18" charset="0"/>
                <a:cs typeface="Times New Roman" panose="02020603050405020304" pitchFamily="18" charset="0"/>
              </a:rPr>
              <a:t>бестормозная</a:t>
            </a:r>
            <a:r>
              <a:rPr lang="ru-RU" sz="2000" dirty="0">
                <a:solidFill>
                  <a:srgbClr val="002060"/>
                </a:solidFill>
                <a:latin typeface="Times New Roman" panose="02020603050405020304" pitchFamily="18" charset="0"/>
                <a:cs typeface="Times New Roman" panose="02020603050405020304" pitchFamily="18" charset="0"/>
              </a:rPr>
              <a:t> без свободного хода: </a:t>
            </a:r>
            <a:r>
              <a:rPr lang="ru-RU" i="1" dirty="0">
                <a:solidFill>
                  <a:srgbClr val="002060"/>
                </a:solidFill>
                <a:latin typeface="Times New Roman" panose="02020603050405020304" pitchFamily="18" charset="0"/>
                <a:cs typeface="Times New Roman" panose="02020603050405020304" pitchFamily="18" charset="0"/>
              </a:rPr>
              <a:t>осуществляет только рабочий ход, используется в детских велосипедах</a:t>
            </a:r>
            <a:r>
              <a:rPr lang="ru-RU" sz="2000" dirty="0">
                <a:solidFill>
                  <a:srgbClr val="002060"/>
                </a:solidFill>
                <a:latin typeface="Times New Roman" panose="02020603050405020304" pitchFamily="18" charset="0"/>
                <a:cs typeface="Times New Roman" panose="02020603050405020304" pitchFamily="18" charset="0"/>
              </a:rPr>
              <a:t>.</a:t>
            </a:r>
          </a:p>
        </p:txBody>
      </p:sp>
      <p:sp>
        <p:nvSpPr>
          <p:cNvPr id="14" name="Скругленный прямоугольник 13"/>
          <p:cNvSpPr/>
          <p:nvPr/>
        </p:nvSpPr>
        <p:spPr>
          <a:xfrm>
            <a:off x="173027" y="2792622"/>
            <a:ext cx="2524965" cy="702983"/>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200" dirty="0" smtClean="0">
                <a:solidFill>
                  <a:srgbClr val="0070C0"/>
                </a:solidFill>
                <a:latin typeface="Times New Roman" pitchFamily="18" charset="0"/>
                <a:cs typeface="Times New Roman" pitchFamily="18" charset="0"/>
              </a:rPr>
              <a:t>Втулка </a:t>
            </a:r>
          </a:p>
          <a:p>
            <a:pPr algn="ctr"/>
            <a:r>
              <a:rPr lang="ru-RU" sz="2200" dirty="0" smtClean="0">
                <a:solidFill>
                  <a:srgbClr val="0070C0"/>
                </a:solidFill>
                <a:latin typeface="Times New Roman" pitchFamily="18" charset="0"/>
                <a:cs typeface="Times New Roman" pitchFamily="18" charset="0"/>
              </a:rPr>
              <a:t>заднего колеса</a:t>
            </a:r>
            <a:endParaRPr lang="ru-RU" sz="2200" dirty="0">
              <a:solidFill>
                <a:srgbClr val="0070C0"/>
              </a:solidFill>
              <a:latin typeface="Times New Roman" pitchFamily="18" charset="0"/>
              <a:cs typeface="Times New Roman" pitchFamily="18" charset="0"/>
            </a:endParaRPr>
          </a:p>
        </p:txBody>
      </p:sp>
      <p:pic>
        <p:nvPicPr>
          <p:cNvPr id="8200" name="Picture 8" descr="https://msk.bikes-n-parts.ru/Pic/euroveloset.ru/vtulka_zadniaia_1.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39283" y="4356122"/>
            <a:ext cx="2467158" cy="1850369"/>
          </a:xfrm>
          <a:prstGeom prst="rect">
            <a:avLst/>
          </a:prstGeom>
          <a:noFill/>
          <a:extLst>
            <a:ext uri="{909E8E84-426E-40DD-AFC4-6F175D3DCCD1}">
              <a14:hiddenFill xmlns:a14="http://schemas.microsoft.com/office/drawing/2010/main">
                <a:solidFill>
                  <a:srgbClr val="FFFFFF"/>
                </a:solidFill>
              </a14:hiddenFill>
            </a:ext>
          </a:extLst>
        </p:spPr>
      </p:pic>
      <p:pic>
        <p:nvPicPr>
          <p:cNvPr id="7" name="Рисунок 6"/>
          <p:cNvPicPr>
            <a:picLocks noChangeAspect="1"/>
          </p:cNvPicPr>
          <p:nvPr/>
        </p:nvPicPr>
        <p:blipFill rotWithShape="1">
          <a:blip r:embed="rId7"/>
          <a:srcRect l="13388" t="13066" r="32761" b="29334"/>
          <a:stretch/>
        </p:blipFill>
        <p:spPr>
          <a:xfrm>
            <a:off x="5932284" y="4342865"/>
            <a:ext cx="3097416" cy="1863626"/>
          </a:xfrm>
          <a:prstGeom prst="rect">
            <a:avLst/>
          </a:prstGeom>
        </p:spPr>
      </p:pic>
      <p:pic>
        <p:nvPicPr>
          <p:cNvPr id="8204" name="Picture 12" descr="https://top-tehnica.ru/img/products/627/395627/2.jpg"/>
          <p:cNvPicPr>
            <a:picLocks noChangeAspect="1" noChangeArrowheads="1"/>
          </p:cNvPicPr>
          <p:nvPr/>
        </p:nvPicPr>
        <p:blipFill rotWithShape="1">
          <a:blip r:embed="rId8">
            <a:extLst>
              <a:ext uri="{28A0092B-C50C-407E-A947-70E740481C1C}">
                <a14:useLocalDpi xmlns:a14="http://schemas.microsoft.com/office/drawing/2010/main" val="0"/>
              </a:ext>
            </a:extLst>
          </a:blip>
          <a:srcRect l="6328" t="4502" r="2594" b="14028"/>
          <a:stretch/>
        </p:blipFill>
        <p:spPr bwMode="auto">
          <a:xfrm>
            <a:off x="9155543" y="4342864"/>
            <a:ext cx="2264934" cy="18584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88898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500"/>
                                  </p:stCondLst>
                                  <p:childTnLst>
                                    <p:set>
                                      <p:cBhvr>
                                        <p:cTn id="9" dur="1" fill="hold">
                                          <p:stCondLst>
                                            <p:cond delay="0"/>
                                          </p:stCondLst>
                                        </p:cTn>
                                        <p:tgtEl>
                                          <p:spTgt spid="4"/>
                                        </p:tgtEl>
                                        <p:attrNameLst>
                                          <p:attrName>style.visibility</p:attrName>
                                        </p:attrNameLst>
                                      </p:cBhvr>
                                      <p:to>
                                        <p:strVal val="visible"/>
                                      </p:to>
                                    </p:set>
                                  </p:childTnLst>
                                </p:cTn>
                              </p:par>
                            </p:childTnLst>
                          </p:cTn>
                        </p:par>
                        <p:par>
                          <p:cTn id="10" fill="hold">
                            <p:stCondLst>
                              <p:cond delay="500"/>
                            </p:stCondLst>
                            <p:childTnLst>
                              <p:par>
                                <p:cTn id="11" presetID="1" presetClass="entr" presetSubtype="0" fill="hold" grpId="0" nodeType="afterEffect">
                                  <p:stCondLst>
                                    <p:cond delay="750"/>
                                  </p:stCondLst>
                                  <p:childTnLst>
                                    <p:set>
                                      <p:cBhvr>
                                        <p:cTn id="12" dur="1" fill="hold">
                                          <p:stCondLst>
                                            <p:cond delay="0"/>
                                          </p:stCondLst>
                                        </p:cTn>
                                        <p:tgtEl>
                                          <p:spTgt spid="3"/>
                                        </p:tgtEl>
                                        <p:attrNameLst>
                                          <p:attrName>style.visibility</p:attrName>
                                        </p:attrNameLst>
                                      </p:cBhvr>
                                      <p:to>
                                        <p:strVal val="visible"/>
                                      </p:to>
                                    </p:set>
                                  </p:childTnLst>
                                </p:cTn>
                              </p:par>
                            </p:childTnLst>
                          </p:cTn>
                        </p:par>
                        <p:par>
                          <p:cTn id="13" fill="hold">
                            <p:stCondLst>
                              <p:cond delay="1250"/>
                            </p:stCondLst>
                            <p:childTnLst>
                              <p:par>
                                <p:cTn id="14" presetID="1" presetClass="entr" presetSubtype="0" fill="hold" grpId="0" nodeType="afterEffect">
                                  <p:stCondLst>
                                    <p:cond delay="750"/>
                                  </p:stCondLst>
                                  <p:childTnLst>
                                    <p:set>
                                      <p:cBhvr>
                                        <p:cTn id="15" dur="1" fill="hold">
                                          <p:stCondLst>
                                            <p:cond delay="0"/>
                                          </p:stCondLst>
                                        </p:cTn>
                                        <p:tgtEl>
                                          <p:spTgt spid="6"/>
                                        </p:tgtEl>
                                        <p:attrNameLst>
                                          <p:attrName>style.visibility</p:attrName>
                                        </p:attrNameLst>
                                      </p:cBhvr>
                                      <p:to>
                                        <p:strVal val="visible"/>
                                      </p:to>
                                    </p:set>
                                  </p:childTnLst>
                                </p:cTn>
                              </p:par>
                            </p:childTnLst>
                          </p:cTn>
                        </p:par>
                        <p:par>
                          <p:cTn id="16" fill="hold">
                            <p:stCondLst>
                              <p:cond delay="2000"/>
                            </p:stCondLst>
                            <p:childTnLst>
                              <p:par>
                                <p:cTn id="17" presetID="1" presetClass="entr" presetSubtype="0" fill="hold" grpId="0" nodeType="afterEffect">
                                  <p:stCondLst>
                                    <p:cond delay="750"/>
                                  </p:stCondLst>
                                  <p:childTnLst>
                                    <p:set>
                                      <p:cBhvr>
                                        <p:cTn id="18" dur="1" fill="hold">
                                          <p:stCondLst>
                                            <p:cond delay="0"/>
                                          </p:stCondLst>
                                        </p:cTn>
                                        <p:tgtEl>
                                          <p:spTgt spid="10"/>
                                        </p:tgtEl>
                                        <p:attrNameLst>
                                          <p:attrName>style.visibility</p:attrName>
                                        </p:attrNameLst>
                                      </p:cBhvr>
                                      <p:to>
                                        <p:strVal val="visible"/>
                                      </p:to>
                                    </p:set>
                                  </p:childTnLst>
                                </p:cTn>
                              </p:par>
                            </p:childTnLst>
                          </p:cTn>
                        </p:par>
                        <p:par>
                          <p:cTn id="19" fill="hold">
                            <p:stCondLst>
                              <p:cond delay="2750"/>
                            </p:stCondLst>
                            <p:childTnLst>
                              <p:par>
                                <p:cTn id="20" presetID="1" presetClass="entr" presetSubtype="0" fill="hold" grpId="0" nodeType="afterEffect">
                                  <p:stCondLst>
                                    <p:cond delay="750"/>
                                  </p:stCondLst>
                                  <p:childTnLst>
                                    <p:set>
                                      <p:cBhvr>
                                        <p:cTn id="21"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10"/>
                    </p:tgtEl>
                  </p:cond>
                </p:stCondLst>
                <p:endSync evt="end" delay="0">
                  <p:rtn val="all"/>
                </p:endSync>
                <p:childTnLst>
                  <p:par>
                    <p:cTn id="23" fill="hold">
                      <p:stCondLst>
                        <p:cond delay="0"/>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par>
                          <p:cTn id="27" fill="hold">
                            <p:stCondLst>
                              <p:cond delay="0"/>
                            </p:stCondLst>
                            <p:childTnLst>
                              <p:par>
                                <p:cTn id="28" presetID="1" presetClass="entr" presetSubtype="0" fill="hold" nodeType="afterEffect">
                                  <p:stCondLst>
                                    <p:cond delay="0"/>
                                  </p:stCondLst>
                                  <p:childTnLst>
                                    <p:set>
                                      <p:cBhvr>
                                        <p:cTn id="29" dur="1" fill="hold">
                                          <p:stCondLst>
                                            <p:cond delay="0"/>
                                          </p:stCondLst>
                                        </p:cTn>
                                        <p:tgtEl>
                                          <p:spTgt spid="8196"/>
                                        </p:tgtEl>
                                        <p:attrNameLst>
                                          <p:attrName>style.visibility</p:attrName>
                                        </p:attrNameLst>
                                      </p:cBhvr>
                                      <p:to>
                                        <p:strVal val="visible"/>
                                      </p:to>
                                    </p:set>
                                  </p:childTnLst>
                                </p:cTn>
                              </p:par>
                            </p:childTnLst>
                          </p:cTn>
                        </p:par>
                        <p:par>
                          <p:cTn id="30" fill="hold">
                            <p:stCondLst>
                              <p:cond delay="0"/>
                            </p:stCondLst>
                            <p:childTnLst>
                              <p:par>
                                <p:cTn id="31" presetID="1" presetClass="entr" presetSubtype="0" fill="hold" nodeType="afterEffect">
                                  <p:stCondLst>
                                    <p:cond delay="0"/>
                                  </p:stCondLst>
                                  <p:childTnLst>
                                    <p:set>
                                      <p:cBhvr>
                                        <p:cTn id="32" dur="1" fill="hold">
                                          <p:stCondLst>
                                            <p:cond delay="0"/>
                                          </p:stCondLst>
                                        </p:cTn>
                                        <p:tgtEl>
                                          <p:spTgt spid="8198"/>
                                        </p:tgtEl>
                                        <p:attrNameLst>
                                          <p:attrName>style.visibility</p:attrName>
                                        </p:attrNameLst>
                                      </p:cBhvr>
                                      <p:to>
                                        <p:strVal val="visible"/>
                                      </p:to>
                                    </p:set>
                                  </p:childTnLst>
                                </p:cTn>
                              </p:par>
                            </p:childTnLst>
                          </p:cTn>
                        </p:par>
                      </p:childTnLst>
                    </p:cTn>
                  </p:par>
                </p:childTnLst>
              </p:cTn>
              <p:nextCondLst>
                <p:cond evt="onClick" delay="0">
                  <p:tgtEl>
                    <p:spTgt spid="10"/>
                  </p:tgtEl>
                </p:cond>
              </p:nextCondLst>
            </p:seq>
            <p:seq concurrent="1" nextAc="seek">
              <p:cTn id="33" restart="whenNotActive" fill="hold" evtFilter="cancelBubble" nodeType="interactiveSeq">
                <p:stCondLst>
                  <p:cond evt="onClick" delay="0">
                    <p:tgtEl>
                      <p:spTgt spid="14"/>
                    </p:tgtEl>
                  </p:cond>
                </p:stCondLst>
                <p:endSync evt="end" delay="0">
                  <p:rtn val="all"/>
                </p:endSync>
                <p:childTnLst>
                  <p:par>
                    <p:cTn id="34" fill="hold">
                      <p:stCondLst>
                        <p:cond delay="0"/>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13"/>
                                        </p:tgtEl>
                                        <p:attrNameLst>
                                          <p:attrName>style.visibility</p:attrName>
                                        </p:attrNameLst>
                                      </p:cBhvr>
                                      <p:to>
                                        <p:strVal val="visible"/>
                                      </p:to>
                                    </p:set>
                                  </p:childTnLst>
                                </p:cTn>
                              </p:par>
                            </p:childTnLst>
                          </p:cTn>
                        </p:par>
                        <p:par>
                          <p:cTn id="38" fill="hold">
                            <p:stCondLst>
                              <p:cond delay="0"/>
                            </p:stCondLst>
                            <p:childTnLst>
                              <p:par>
                                <p:cTn id="39" presetID="1" presetClass="entr" presetSubtype="0" fill="hold" nodeType="afterEffect">
                                  <p:stCondLst>
                                    <p:cond delay="0"/>
                                  </p:stCondLst>
                                  <p:childTnLst>
                                    <p:set>
                                      <p:cBhvr>
                                        <p:cTn id="40" dur="1" fill="hold">
                                          <p:stCondLst>
                                            <p:cond delay="0"/>
                                          </p:stCondLst>
                                        </p:cTn>
                                        <p:tgtEl>
                                          <p:spTgt spid="8200"/>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7"/>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8204"/>
                                        </p:tgtEl>
                                        <p:attrNameLst>
                                          <p:attrName>style.visibility</p:attrName>
                                        </p:attrNameLst>
                                      </p:cBhvr>
                                      <p:to>
                                        <p:strVal val="visible"/>
                                      </p:to>
                                    </p:set>
                                  </p:childTnLst>
                                </p:cTn>
                              </p:par>
                            </p:childTnLst>
                          </p:cTn>
                        </p:par>
                      </p:childTnLst>
                    </p:cTn>
                  </p:par>
                </p:childTnLst>
              </p:cTn>
              <p:nextCondLst>
                <p:cond evt="onClick" delay="0">
                  <p:tgtEl>
                    <p:spTgt spid="14"/>
                  </p:tgtEl>
                </p:cond>
              </p:nextCondLst>
            </p:seq>
          </p:childTnLst>
        </p:cTn>
      </p:par>
    </p:tnLst>
    <p:bldLst>
      <p:bldP spid="5" grpId="0"/>
      <p:bldP spid="3" grpId="0"/>
      <p:bldP spid="4" grpId="0"/>
      <p:bldP spid="6" grpId="0"/>
      <p:bldP spid="9" grpId="0" animBg="1"/>
      <p:bldP spid="10" grpId="0" animBg="1"/>
      <p:bldP spid="13" grpId="0" animBg="1"/>
      <p:bldP spid="1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Рисунок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27326" y="70505"/>
            <a:ext cx="564594" cy="693361"/>
          </a:xfrm>
          <a:prstGeom prst="rect">
            <a:avLst/>
          </a:prstGeom>
        </p:spPr>
      </p:pic>
      <p:sp>
        <p:nvSpPr>
          <p:cNvPr id="4" name="Прямоугольник 3"/>
          <p:cNvSpPr/>
          <p:nvPr/>
        </p:nvSpPr>
        <p:spPr>
          <a:xfrm>
            <a:off x="0" y="0"/>
            <a:ext cx="7452359" cy="923330"/>
          </a:xfrm>
          <a:prstGeom prst="rect">
            <a:avLst/>
          </a:prstGeom>
          <a:noFill/>
        </p:spPr>
        <p:txBody>
          <a:bodyPr wrap="square" lIns="91440" tIns="45720" rIns="91440" bIns="45720">
            <a:spAutoFit/>
          </a:bodyPr>
          <a:lstStyle/>
          <a:p>
            <a:pPr algn="ctr"/>
            <a:r>
              <a:rPr lang="ru-RU" sz="5400" b="1" cap="none" spc="0" dirty="0" smtClean="0">
                <a:ln w="22225">
                  <a:solidFill>
                    <a:schemeClr val="accent2"/>
                  </a:solidFill>
                  <a:prstDash val="solid"/>
                </a:ln>
                <a:solidFill>
                  <a:schemeClr val="accent2">
                    <a:lumMod val="40000"/>
                    <a:lumOff val="60000"/>
                  </a:schemeClr>
                </a:solidFill>
                <a:effectLst/>
                <a:latin typeface="Times New Roman" panose="02020603050405020304" pitchFamily="18" charset="0"/>
                <a:cs typeface="Times New Roman" panose="02020603050405020304" pitchFamily="18" charset="0"/>
              </a:rPr>
              <a:t>Кареточный механизм</a:t>
            </a:r>
            <a:endParaRPr lang="ru-RU" sz="5400" b="1" cap="none" spc="0" dirty="0">
              <a:ln w="22225">
                <a:solidFill>
                  <a:schemeClr val="accent2"/>
                </a:solidFill>
                <a:prstDash val="solid"/>
              </a:ln>
              <a:solidFill>
                <a:schemeClr val="accent2">
                  <a:lumMod val="40000"/>
                  <a:lumOff val="60000"/>
                </a:schemeClr>
              </a:solidFill>
              <a:effectLst/>
              <a:latin typeface="Times New Roman" panose="02020603050405020304" pitchFamily="18" charset="0"/>
              <a:cs typeface="Times New Roman" panose="02020603050405020304" pitchFamily="18" charset="0"/>
            </a:endParaRPr>
          </a:p>
        </p:txBody>
      </p:sp>
      <p:sp>
        <p:nvSpPr>
          <p:cNvPr id="3" name="Прямоугольник 2"/>
          <p:cNvSpPr/>
          <p:nvPr/>
        </p:nvSpPr>
        <p:spPr>
          <a:xfrm>
            <a:off x="125730" y="923330"/>
            <a:ext cx="11966190" cy="830997"/>
          </a:xfrm>
          <a:prstGeom prst="rect">
            <a:avLst/>
          </a:prstGeom>
        </p:spPr>
        <p:txBody>
          <a:bodyPr wrap="square">
            <a:spAutoFit/>
          </a:bodyPr>
          <a:lstStyle/>
          <a:p>
            <a:r>
              <a:rPr lang="ru-RU" sz="2400" dirty="0" smtClean="0">
                <a:latin typeface="Times New Roman" panose="02020603050405020304" pitchFamily="18" charset="0"/>
                <a:ea typeface="Times New Roman" panose="02020603050405020304" pitchFamily="18" charset="0"/>
              </a:rPr>
              <a:t>Силовая передача (кареточный механизм) предназначена </a:t>
            </a:r>
            <a:r>
              <a:rPr lang="ru-RU" sz="2400" dirty="0">
                <a:latin typeface="Times New Roman" panose="02020603050405020304" pitchFamily="18" charset="0"/>
                <a:ea typeface="Times New Roman" panose="02020603050405020304" pitchFamily="18" charset="0"/>
              </a:rPr>
              <a:t>для передачи усилий велосипедиста на ведущее (заднее) колесо. </a:t>
            </a:r>
            <a:endParaRPr lang="ru-RU" sz="2400" dirty="0"/>
          </a:p>
        </p:txBody>
      </p:sp>
      <p:sp>
        <p:nvSpPr>
          <p:cNvPr id="5" name="Прямоугольник 4"/>
          <p:cNvSpPr/>
          <p:nvPr/>
        </p:nvSpPr>
        <p:spPr>
          <a:xfrm>
            <a:off x="125730" y="1682958"/>
            <a:ext cx="7486921" cy="461665"/>
          </a:xfrm>
          <a:prstGeom prst="rect">
            <a:avLst/>
          </a:prstGeom>
        </p:spPr>
        <p:txBody>
          <a:bodyPr wrap="none">
            <a:spAutoFit/>
          </a:bodyPr>
          <a:lstStyle/>
          <a:p>
            <a:r>
              <a:rPr lang="ru-RU" sz="2400" i="1" dirty="0" smtClean="0">
                <a:solidFill>
                  <a:srgbClr val="C00000"/>
                </a:solidFill>
                <a:latin typeface="Times New Roman" panose="02020603050405020304" pitchFamily="18" charset="0"/>
                <a:ea typeface="Times New Roman" panose="02020603050405020304" pitchFamily="18" charset="0"/>
              </a:rPr>
              <a:t>Кареточный механизм </a:t>
            </a:r>
            <a:r>
              <a:rPr lang="ru-RU" sz="2400" i="1" dirty="0">
                <a:solidFill>
                  <a:srgbClr val="C00000"/>
                </a:solidFill>
                <a:latin typeface="Times New Roman" panose="02020603050405020304" pitchFamily="18" charset="0"/>
                <a:ea typeface="Times New Roman" panose="02020603050405020304" pitchFamily="18" charset="0"/>
              </a:rPr>
              <a:t>состоит </a:t>
            </a:r>
            <a:r>
              <a:rPr lang="ru-RU" sz="2400" i="1" dirty="0" smtClean="0">
                <a:solidFill>
                  <a:srgbClr val="C00000"/>
                </a:solidFill>
                <a:latin typeface="Times New Roman" panose="02020603050405020304" pitchFamily="18" charset="0"/>
                <a:ea typeface="Times New Roman" panose="02020603050405020304" pitchFamily="18" charset="0"/>
              </a:rPr>
              <a:t>из следующих частей: </a:t>
            </a:r>
            <a:endParaRPr lang="ru-RU" sz="2400" i="1" dirty="0">
              <a:solidFill>
                <a:srgbClr val="C00000"/>
              </a:solidFill>
            </a:endParaRPr>
          </a:p>
        </p:txBody>
      </p:sp>
      <p:sp>
        <p:nvSpPr>
          <p:cNvPr id="7" name="Прямоугольник 6"/>
          <p:cNvSpPr/>
          <p:nvPr/>
        </p:nvSpPr>
        <p:spPr>
          <a:xfrm>
            <a:off x="2914649" y="2144623"/>
            <a:ext cx="9086849" cy="4187800"/>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lvl="0" algn="just"/>
            <a:r>
              <a:rPr lang="ru-RU" sz="2000" dirty="0" smtClean="0">
                <a:solidFill>
                  <a:srgbClr val="002060"/>
                </a:solidFill>
                <a:latin typeface="Times New Roman" panose="02020603050405020304" pitchFamily="18" charset="0"/>
                <a:cs typeface="Times New Roman" panose="02020603050405020304" pitchFamily="18" charset="0"/>
              </a:rPr>
              <a:t>В велосипеде различают ведущую (как правило она передняя) и ведомую звездочки (зубчатки)</a:t>
            </a:r>
            <a:endParaRPr lang="ru-RU" sz="2000" dirty="0">
              <a:solidFill>
                <a:srgbClr val="002060"/>
              </a:solidFill>
              <a:latin typeface="Times New Roman" panose="02020603050405020304" pitchFamily="18" charset="0"/>
              <a:cs typeface="Times New Roman" panose="02020603050405020304" pitchFamily="18" charset="0"/>
            </a:endParaRPr>
          </a:p>
        </p:txBody>
      </p:sp>
      <p:sp>
        <p:nvSpPr>
          <p:cNvPr id="9" name="Скругленный прямоугольник 8"/>
          <p:cNvSpPr/>
          <p:nvPr/>
        </p:nvSpPr>
        <p:spPr>
          <a:xfrm>
            <a:off x="257707" y="2314246"/>
            <a:ext cx="2524965" cy="363411"/>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200" dirty="0" smtClean="0">
                <a:solidFill>
                  <a:srgbClr val="0070C0"/>
                </a:solidFill>
                <a:latin typeface="Times New Roman" pitchFamily="18" charset="0"/>
                <a:cs typeface="Times New Roman" pitchFamily="18" charset="0"/>
              </a:rPr>
              <a:t>Звездочки</a:t>
            </a:r>
            <a:endParaRPr lang="ru-RU" sz="2200" dirty="0">
              <a:solidFill>
                <a:srgbClr val="0070C0"/>
              </a:solidFill>
              <a:latin typeface="Times New Roman" pitchFamily="18" charset="0"/>
              <a:cs typeface="Times New Roman" pitchFamily="18" charset="0"/>
            </a:endParaRPr>
          </a:p>
        </p:txBody>
      </p:sp>
      <p:pic>
        <p:nvPicPr>
          <p:cNvPr id="9218" name="Picture 2" descr="https://papavelo.by/upload/iblock/fb8/fb8233eb01c405a70e0d2f3bd3b47040.jpe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38589" y="2904250"/>
            <a:ext cx="4776539" cy="3267949"/>
          </a:xfrm>
          <a:prstGeom prst="rect">
            <a:avLst/>
          </a:prstGeom>
          <a:noFill/>
          <a:ln>
            <a:solidFill>
              <a:srgbClr val="00B0F0"/>
            </a:solidFill>
          </a:ln>
          <a:extLst>
            <a:ext uri="{909E8E84-426E-40DD-AFC4-6F175D3DCCD1}">
              <a14:hiddenFill xmlns:a14="http://schemas.microsoft.com/office/drawing/2010/main">
                <a:solidFill>
                  <a:srgbClr val="FFFFFF"/>
                </a:solidFill>
              </a14:hiddenFill>
            </a:ext>
          </a:extLst>
        </p:spPr>
      </p:pic>
      <p:pic>
        <p:nvPicPr>
          <p:cNvPr id="9220" name="Picture 4" descr="https://avatars.mds.yandex.net/get-zen_doc/1056701/pub_5db6c3b978125e00af1eba0c_5db6c4f0df944400af66eff9/scale_120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98604" y="2904251"/>
            <a:ext cx="3811020" cy="3267950"/>
          </a:xfrm>
          <a:prstGeom prst="rect">
            <a:avLst/>
          </a:prstGeom>
          <a:noFill/>
          <a:ln>
            <a:solidFill>
              <a:srgbClr val="00B0F0"/>
            </a:solidFill>
          </a:ln>
          <a:extLst>
            <a:ext uri="{909E8E84-426E-40DD-AFC4-6F175D3DCCD1}">
              <a14:hiddenFill xmlns:a14="http://schemas.microsoft.com/office/drawing/2010/main">
                <a:solidFill>
                  <a:srgbClr val="FFFFFF"/>
                </a:solidFill>
              </a14:hiddenFill>
            </a:ext>
          </a:extLst>
        </p:spPr>
      </p:pic>
      <p:sp>
        <p:nvSpPr>
          <p:cNvPr id="11" name="Прямоугольник 10"/>
          <p:cNvSpPr/>
          <p:nvPr/>
        </p:nvSpPr>
        <p:spPr>
          <a:xfrm>
            <a:off x="2914649" y="2144623"/>
            <a:ext cx="9086849" cy="4187800"/>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lvl="0" algn="just"/>
            <a:r>
              <a:rPr lang="ru-RU" sz="2000" dirty="0">
                <a:solidFill>
                  <a:srgbClr val="002060"/>
                </a:solidFill>
                <a:latin typeface="Times New Roman" panose="02020603050405020304" pitchFamily="18" charset="0"/>
                <a:ea typeface="Times New Roman" panose="02020603050405020304" pitchFamily="18" charset="0"/>
              </a:rPr>
              <a:t>Педали могут быть открытыми с резиновыми колодками и закрытыми – с </a:t>
            </a:r>
            <a:r>
              <a:rPr lang="ru-RU" sz="2000" b="1" dirty="0" err="1">
                <a:solidFill>
                  <a:srgbClr val="002060"/>
                </a:solidFill>
                <a:latin typeface="Times New Roman" panose="02020603050405020304" pitchFamily="18" charset="0"/>
                <a:ea typeface="Times New Roman" panose="02020603050405020304" pitchFamily="18" charset="0"/>
              </a:rPr>
              <a:t>туклипсами</a:t>
            </a:r>
            <a:r>
              <a:rPr lang="ru-RU" sz="2000" dirty="0">
                <a:solidFill>
                  <a:srgbClr val="002060"/>
                </a:solidFill>
                <a:latin typeface="Times New Roman" panose="02020603050405020304" pitchFamily="18" charset="0"/>
                <a:ea typeface="Times New Roman" panose="02020603050405020304" pitchFamily="18" charset="0"/>
              </a:rPr>
              <a:t> (зажимами для ног) – в спортивных велосипедах.</a:t>
            </a:r>
            <a:endParaRPr lang="ru-RU" sz="2000" dirty="0">
              <a:solidFill>
                <a:srgbClr val="002060"/>
              </a:solidFill>
              <a:latin typeface="Times New Roman" panose="02020603050405020304" pitchFamily="18" charset="0"/>
              <a:cs typeface="Times New Roman" panose="02020603050405020304" pitchFamily="18" charset="0"/>
            </a:endParaRPr>
          </a:p>
        </p:txBody>
      </p:sp>
      <p:sp>
        <p:nvSpPr>
          <p:cNvPr id="12" name="Скругленный прямоугольник 11"/>
          <p:cNvSpPr/>
          <p:nvPr/>
        </p:nvSpPr>
        <p:spPr>
          <a:xfrm>
            <a:off x="237284" y="2735837"/>
            <a:ext cx="2524965" cy="363411"/>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200" dirty="0" smtClean="0">
                <a:solidFill>
                  <a:srgbClr val="0070C0"/>
                </a:solidFill>
                <a:latin typeface="Times New Roman" pitchFamily="18" charset="0"/>
                <a:cs typeface="Times New Roman" pitchFamily="18" charset="0"/>
              </a:rPr>
              <a:t>Педали</a:t>
            </a:r>
            <a:endParaRPr lang="ru-RU" sz="2200" dirty="0">
              <a:solidFill>
                <a:srgbClr val="0070C0"/>
              </a:solidFill>
              <a:latin typeface="Times New Roman" pitchFamily="18" charset="0"/>
              <a:cs typeface="Times New Roman" pitchFamily="18" charset="0"/>
            </a:endParaRPr>
          </a:p>
        </p:txBody>
      </p:sp>
      <p:pic>
        <p:nvPicPr>
          <p:cNvPr id="13"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38589" y="2904249"/>
            <a:ext cx="2435873" cy="2134758"/>
          </a:xfrm>
          <a:prstGeom prst="rect">
            <a:avLst/>
          </a:prstGeom>
          <a:noFill/>
          <a:ln w="9525">
            <a:solidFill>
              <a:srgbClr val="00B0F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2" name="Picture 6" descr="https://static-eu.insales.ru/files/1/4435/4469075/original/9828_wellgo_lu961_alloy_road_pedals_with_clips_and_straps.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628060" y="2904247"/>
            <a:ext cx="4237734" cy="2134760"/>
          </a:xfrm>
          <a:prstGeom prst="rect">
            <a:avLst/>
          </a:prstGeom>
          <a:noFill/>
          <a:ln>
            <a:solidFill>
              <a:srgbClr val="00B0F0"/>
            </a:solidFill>
          </a:ln>
          <a:extLst>
            <a:ext uri="{909E8E84-426E-40DD-AFC4-6F175D3DCCD1}">
              <a14:hiddenFill xmlns:a14="http://schemas.microsoft.com/office/drawing/2010/main">
                <a:solidFill>
                  <a:srgbClr val="FFFFFF"/>
                </a:solidFill>
              </a14:hiddenFill>
            </a:ext>
          </a:extLst>
        </p:spPr>
      </p:pic>
      <p:sp>
        <p:nvSpPr>
          <p:cNvPr id="6" name="Прямоугольник 5"/>
          <p:cNvSpPr/>
          <p:nvPr/>
        </p:nvSpPr>
        <p:spPr>
          <a:xfrm>
            <a:off x="3095779" y="5156536"/>
            <a:ext cx="6926086" cy="1015663"/>
          </a:xfrm>
          <a:prstGeom prst="rect">
            <a:avLst/>
          </a:prstGeom>
        </p:spPr>
        <p:txBody>
          <a:bodyPr wrap="square">
            <a:spAutoFit/>
          </a:bodyPr>
          <a:lstStyle/>
          <a:p>
            <a:pPr lvl="0" algn="just">
              <a:defRPr/>
            </a:pPr>
            <a:r>
              <a:rPr lang="ru-RU" altLang="ru-RU" sz="2000" kern="0" dirty="0">
                <a:solidFill>
                  <a:srgbClr val="002060"/>
                </a:solidFill>
                <a:latin typeface="Times New Roman" panose="02020603050405020304" pitchFamily="18" charset="0"/>
                <a:cs typeface="Times New Roman" panose="02020603050405020304" pitchFamily="18" charset="0"/>
              </a:rPr>
              <a:t>Современные велосипеды имеют </a:t>
            </a:r>
            <a:r>
              <a:rPr lang="ru-RU" altLang="ru-RU" sz="2000" b="1" kern="0" dirty="0">
                <a:solidFill>
                  <a:srgbClr val="002060"/>
                </a:solidFill>
                <a:latin typeface="Times New Roman" panose="02020603050405020304" pitchFamily="18" charset="0"/>
                <a:cs typeface="Times New Roman" panose="02020603050405020304" pitchFamily="18" charset="0"/>
              </a:rPr>
              <a:t>«</a:t>
            </a:r>
            <a:r>
              <a:rPr lang="ru-RU" altLang="ru-RU" sz="2000" b="1" kern="0" dirty="0" smtClean="0">
                <a:solidFill>
                  <a:srgbClr val="002060"/>
                </a:solidFill>
                <a:latin typeface="Times New Roman" panose="02020603050405020304" pitchFamily="18" charset="0"/>
                <a:cs typeface="Times New Roman" panose="02020603050405020304" pitchFamily="18" charset="0"/>
              </a:rPr>
              <a:t>контактные» педали</a:t>
            </a:r>
            <a:r>
              <a:rPr lang="ru-RU" altLang="ru-RU" sz="2000" kern="0" dirty="0">
                <a:solidFill>
                  <a:srgbClr val="002060"/>
                </a:solidFill>
                <a:latin typeface="Times New Roman" panose="02020603050405020304" pitchFamily="18" charset="0"/>
                <a:cs typeface="Times New Roman" panose="02020603050405020304" pitchFamily="18" charset="0"/>
              </a:rPr>
              <a:t>, которые действуют как автоматический замок. </a:t>
            </a:r>
            <a:r>
              <a:rPr lang="ru-RU" altLang="ru-RU" sz="2000" kern="0" dirty="0" smtClean="0">
                <a:solidFill>
                  <a:srgbClr val="002060"/>
                </a:solidFill>
                <a:latin typeface="Times New Roman" panose="02020603050405020304" pitchFamily="18" charset="0"/>
                <a:cs typeface="Times New Roman" panose="02020603050405020304" pitchFamily="18" charset="0"/>
              </a:rPr>
              <a:t>Для </a:t>
            </a:r>
            <a:r>
              <a:rPr lang="ru-RU" altLang="ru-RU" sz="2000" kern="0" dirty="0">
                <a:solidFill>
                  <a:srgbClr val="002060"/>
                </a:solidFill>
                <a:latin typeface="Times New Roman" panose="02020603050405020304" pitchFamily="18" charset="0"/>
                <a:cs typeface="Times New Roman" panose="02020603050405020304" pitchFamily="18" charset="0"/>
              </a:rPr>
              <a:t>них нужны специальные </a:t>
            </a:r>
            <a:r>
              <a:rPr lang="ru-RU" altLang="ru-RU" sz="2000" kern="0" dirty="0" err="1">
                <a:solidFill>
                  <a:srgbClr val="002060"/>
                </a:solidFill>
                <a:latin typeface="Times New Roman" panose="02020603050405020304" pitchFamily="18" charset="0"/>
                <a:cs typeface="Times New Roman" panose="02020603050405020304" pitchFamily="18" charset="0"/>
              </a:rPr>
              <a:t>велотуфли</a:t>
            </a:r>
            <a:r>
              <a:rPr lang="ru-RU" altLang="ru-RU" sz="2000" kern="0" dirty="0">
                <a:solidFill>
                  <a:srgbClr val="002060"/>
                </a:solidFill>
                <a:latin typeface="Times New Roman" panose="02020603050405020304" pitchFamily="18" charset="0"/>
                <a:cs typeface="Times New Roman" panose="02020603050405020304" pitchFamily="18" charset="0"/>
              </a:rPr>
              <a:t>.</a:t>
            </a:r>
          </a:p>
        </p:txBody>
      </p:sp>
      <p:pic>
        <p:nvPicPr>
          <p:cNvPr id="16"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060611" y="2827076"/>
            <a:ext cx="1844950" cy="1967700"/>
          </a:xfrm>
          <a:prstGeom prst="rect">
            <a:avLst/>
          </a:prstGeom>
          <a:noFill/>
          <a:ln w="9525">
            <a:solidFill>
              <a:srgbClr val="00B0F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060611" y="4892040"/>
            <a:ext cx="1844950" cy="1360272"/>
          </a:xfrm>
          <a:prstGeom prst="rect">
            <a:avLst/>
          </a:prstGeom>
          <a:noFill/>
          <a:ln w="9525">
            <a:solidFill>
              <a:srgbClr val="00B0F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Прямоугольник 17"/>
          <p:cNvSpPr/>
          <p:nvPr/>
        </p:nvSpPr>
        <p:spPr>
          <a:xfrm>
            <a:off x="2915234" y="2144623"/>
            <a:ext cx="9086849" cy="4187800"/>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lvl="0" algn="just"/>
            <a:r>
              <a:rPr lang="ru-RU" sz="2000" dirty="0" smtClean="0">
                <a:solidFill>
                  <a:srgbClr val="002060"/>
                </a:solidFill>
                <a:latin typeface="Times New Roman" panose="02020603050405020304" pitchFamily="18" charset="0"/>
                <a:ea typeface="Times New Roman" panose="02020603050405020304" pitchFamily="18" charset="0"/>
              </a:rPr>
              <a:t>Цепь служит для соединения передней и задней звездочек.</a:t>
            </a:r>
            <a:endParaRPr lang="ru-RU" sz="2000" dirty="0">
              <a:solidFill>
                <a:srgbClr val="002060"/>
              </a:solidFill>
              <a:latin typeface="Times New Roman" panose="02020603050405020304" pitchFamily="18" charset="0"/>
              <a:cs typeface="Times New Roman" panose="02020603050405020304" pitchFamily="18" charset="0"/>
            </a:endParaRPr>
          </a:p>
        </p:txBody>
      </p:sp>
      <p:sp>
        <p:nvSpPr>
          <p:cNvPr id="19" name="Скругленный прямоугольник 18"/>
          <p:cNvSpPr/>
          <p:nvPr/>
        </p:nvSpPr>
        <p:spPr>
          <a:xfrm>
            <a:off x="237284" y="3157428"/>
            <a:ext cx="2524965" cy="363411"/>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200" dirty="0" smtClean="0">
                <a:solidFill>
                  <a:srgbClr val="0070C0"/>
                </a:solidFill>
                <a:latin typeface="Times New Roman" pitchFamily="18" charset="0"/>
                <a:cs typeface="Times New Roman" pitchFamily="18" charset="0"/>
              </a:rPr>
              <a:t>Цепь</a:t>
            </a:r>
            <a:endParaRPr lang="ru-RU" sz="2200" dirty="0">
              <a:solidFill>
                <a:srgbClr val="0070C0"/>
              </a:solidFill>
              <a:latin typeface="Times New Roman" pitchFamily="18" charset="0"/>
              <a:cs typeface="Times New Roman" pitchFamily="18" charset="0"/>
            </a:endParaRPr>
          </a:p>
        </p:txBody>
      </p:sp>
      <p:pic>
        <p:nvPicPr>
          <p:cNvPr id="9226" name="Picture 10" descr="https://www.usports.ru/sites/usp/files/collections/0/625/88287260.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057822" y="2610103"/>
            <a:ext cx="4907446" cy="3267999"/>
          </a:xfrm>
          <a:prstGeom prst="rect">
            <a:avLst/>
          </a:prstGeom>
          <a:noFill/>
          <a:ln>
            <a:solidFill>
              <a:srgbClr val="00B0F0"/>
            </a:solidFill>
          </a:ln>
          <a:extLst>
            <a:ext uri="{909E8E84-426E-40DD-AFC4-6F175D3DCCD1}">
              <a14:hiddenFill xmlns:a14="http://schemas.microsoft.com/office/drawing/2010/main">
                <a:solidFill>
                  <a:srgbClr val="FFFFFF"/>
                </a:solidFill>
              </a14:hiddenFill>
            </a:ext>
          </a:extLst>
        </p:spPr>
      </p:pic>
      <p:pic>
        <p:nvPicPr>
          <p:cNvPr id="9230" name="Picture 14" descr="https://veloolimp.com/images/product_images/original_images/2018/v_17536_1.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035499" y="2610103"/>
            <a:ext cx="3870062" cy="3268052"/>
          </a:xfrm>
          <a:prstGeom prst="rect">
            <a:avLst/>
          </a:prstGeom>
          <a:noFill/>
          <a:ln>
            <a:solidFill>
              <a:srgbClr val="00B0F0"/>
            </a:solidFill>
          </a:ln>
          <a:extLst>
            <a:ext uri="{909E8E84-426E-40DD-AFC4-6F175D3DCCD1}">
              <a14:hiddenFill xmlns:a14="http://schemas.microsoft.com/office/drawing/2010/main">
                <a:solidFill>
                  <a:srgbClr val="FFFFFF"/>
                </a:solidFill>
              </a14:hiddenFill>
            </a:ext>
          </a:extLst>
        </p:spPr>
      </p:pic>
      <p:sp>
        <p:nvSpPr>
          <p:cNvPr id="24" name="Прямоугольник 23"/>
          <p:cNvSpPr/>
          <p:nvPr/>
        </p:nvSpPr>
        <p:spPr>
          <a:xfrm>
            <a:off x="125730" y="1000505"/>
            <a:ext cx="11875768" cy="5331918"/>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lvl="0" algn="just"/>
            <a:endParaRPr lang="ru-RU" sz="2000" dirty="0">
              <a:solidFill>
                <a:srgbClr val="002060"/>
              </a:solidFill>
              <a:latin typeface="Times New Roman" panose="02020603050405020304" pitchFamily="18" charset="0"/>
              <a:cs typeface="Times New Roman" panose="02020603050405020304" pitchFamily="18" charset="0"/>
            </a:endParaRPr>
          </a:p>
        </p:txBody>
      </p:sp>
      <p:sp>
        <p:nvSpPr>
          <p:cNvPr id="25" name="TextBox 24"/>
          <p:cNvSpPr txBox="1">
            <a:spLocks noChangeArrowheads="1"/>
          </p:cNvSpPr>
          <p:nvPr/>
        </p:nvSpPr>
        <p:spPr bwMode="auto">
          <a:xfrm>
            <a:off x="257707" y="1011353"/>
            <a:ext cx="1164785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2400">
                <a:solidFill>
                  <a:srgbClr val="336699"/>
                </a:solidFill>
                <a:latin typeface="Arial" pitchFamily="34" charset="0"/>
              </a:defRPr>
            </a:lvl1pPr>
            <a:lvl2pPr marL="742950" indent="-285750" eaLnBrk="0" hangingPunct="0">
              <a:spcBef>
                <a:spcPct val="20000"/>
              </a:spcBef>
              <a:buChar char="–"/>
              <a:defRPr sz="2000">
                <a:solidFill>
                  <a:srgbClr val="336699"/>
                </a:solidFill>
                <a:latin typeface="Arial" pitchFamily="34" charset="0"/>
              </a:defRPr>
            </a:lvl2pPr>
            <a:lvl3pPr marL="1143000" indent="-228600" eaLnBrk="0" hangingPunct="0">
              <a:spcBef>
                <a:spcPct val="20000"/>
              </a:spcBef>
              <a:buChar char="•"/>
              <a:defRPr>
                <a:solidFill>
                  <a:srgbClr val="336699"/>
                </a:solidFill>
                <a:latin typeface="Arial" pitchFamily="34" charset="0"/>
              </a:defRPr>
            </a:lvl3pPr>
            <a:lvl4pPr marL="1600200" indent="-228600" eaLnBrk="0" hangingPunct="0">
              <a:spcBef>
                <a:spcPct val="20000"/>
              </a:spcBef>
              <a:buChar char="–"/>
              <a:defRPr sz="1600">
                <a:solidFill>
                  <a:srgbClr val="336699"/>
                </a:solidFill>
                <a:latin typeface="Arial" pitchFamily="34" charset="0"/>
              </a:defRPr>
            </a:lvl4pPr>
            <a:lvl5pPr marL="2057400" indent="-228600" eaLnBrk="0" hangingPunct="0">
              <a:spcBef>
                <a:spcPct val="20000"/>
              </a:spcBef>
              <a:buChar char="»"/>
              <a:defRPr sz="1600">
                <a:solidFill>
                  <a:srgbClr val="336699"/>
                </a:solidFill>
                <a:latin typeface="Arial" pitchFamily="34" charset="0"/>
              </a:defRPr>
            </a:lvl5pPr>
            <a:lvl6pPr marL="2514600" indent="-228600" eaLnBrk="0" fontAlgn="base" hangingPunct="0">
              <a:spcBef>
                <a:spcPct val="20000"/>
              </a:spcBef>
              <a:spcAft>
                <a:spcPct val="0"/>
              </a:spcAft>
              <a:buChar char="»"/>
              <a:defRPr sz="1600">
                <a:solidFill>
                  <a:srgbClr val="336699"/>
                </a:solidFill>
                <a:latin typeface="Arial" pitchFamily="34" charset="0"/>
              </a:defRPr>
            </a:lvl6pPr>
            <a:lvl7pPr marL="2971800" indent="-228600" eaLnBrk="0" fontAlgn="base" hangingPunct="0">
              <a:spcBef>
                <a:spcPct val="20000"/>
              </a:spcBef>
              <a:spcAft>
                <a:spcPct val="0"/>
              </a:spcAft>
              <a:buChar char="»"/>
              <a:defRPr sz="1600">
                <a:solidFill>
                  <a:srgbClr val="336699"/>
                </a:solidFill>
                <a:latin typeface="Arial" pitchFamily="34" charset="0"/>
              </a:defRPr>
            </a:lvl7pPr>
            <a:lvl8pPr marL="3429000" indent="-228600" eaLnBrk="0" fontAlgn="base" hangingPunct="0">
              <a:spcBef>
                <a:spcPct val="20000"/>
              </a:spcBef>
              <a:spcAft>
                <a:spcPct val="0"/>
              </a:spcAft>
              <a:buChar char="»"/>
              <a:defRPr sz="1600">
                <a:solidFill>
                  <a:srgbClr val="336699"/>
                </a:solidFill>
                <a:latin typeface="Arial" pitchFamily="34" charset="0"/>
              </a:defRPr>
            </a:lvl8pPr>
            <a:lvl9pPr marL="3886200" indent="-228600" eaLnBrk="0" fontAlgn="base" hangingPunct="0">
              <a:spcBef>
                <a:spcPct val="20000"/>
              </a:spcBef>
              <a:spcAft>
                <a:spcPct val="0"/>
              </a:spcAft>
              <a:buChar char="»"/>
              <a:defRPr sz="1600">
                <a:solidFill>
                  <a:srgbClr val="336699"/>
                </a:solidFill>
                <a:latin typeface="Arial" pitchFamily="34" charset="0"/>
              </a:defRPr>
            </a:lvl9pPr>
          </a:lstStyle>
          <a:p>
            <a:pPr algn="just" eaLnBrk="1" hangingPunct="1">
              <a:spcBef>
                <a:spcPct val="0"/>
              </a:spcBef>
              <a:buFontTx/>
              <a:buNone/>
            </a:pPr>
            <a:r>
              <a:rPr lang="ru-RU" altLang="ru-RU" b="1" dirty="0" smtClean="0">
                <a:solidFill>
                  <a:srgbClr val="FF6600"/>
                </a:solidFill>
                <a:latin typeface="Times New Roman" pitchFamily="18" charset="0"/>
                <a:cs typeface="Times New Roman" pitchFamily="18" charset="0"/>
              </a:rPr>
              <a:t>Совокупность</a:t>
            </a:r>
            <a:r>
              <a:rPr lang="ru-RU" altLang="ru-RU" dirty="0" smtClean="0">
                <a:solidFill>
                  <a:srgbClr val="FF6600"/>
                </a:solidFill>
                <a:latin typeface="Times New Roman" pitchFamily="18" charset="0"/>
                <a:cs typeface="Times New Roman" pitchFamily="18" charset="0"/>
              </a:rPr>
              <a:t> </a:t>
            </a:r>
            <a:r>
              <a:rPr lang="ru-RU" altLang="ru-RU" b="1" i="1" dirty="0">
                <a:solidFill>
                  <a:srgbClr val="FF6600"/>
                </a:solidFill>
                <a:latin typeface="Times New Roman" pitchFamily="18" charset="0"/>
                <a:cs typeface="Times New Roman" pitchFamily="18" charset="0"/>
              </a:rPr>
              <a:t>ведущих звездочек </a:t>
            </a:r>
            <a:r>
              <a:rPr lang="ru-RU" altLang="ru-RU" b="1" dirty="0">
                <a:solidFill>
                  <a:schemeClr val="tx1"/>
                </a:solidFill>
                <a:latin typeface="Times New Roman" pitchFamily="18" charset="0"/>
                <a:cs typeface="Times New Roman" pitchFamily="18" charset="0"/>
              </a:rPr>
              <a:t>называется системой, </a:t>
            </a:r>
            <a:r>
              <a:rPr lang="ru-RU" altLang="ru-RU" b="1" dirty="0">
                <a:solidFill>
                  <a:srgbClr val="FF6600"/>
                </a:solidFill>
                <a:latin typeface="Times New Roman" pitchFamily="18" charset="0"/>
                <a:cs typeface="Times New Roman" pitchFamily="18" charset="0"/>
              </a:rPr>
              <a:t>совокупность </a:t>
            </a:r>
            <a:r>
              <a:rPr lang="ru-RU" altLang="ru-RU" b="1" i="1" dirty="0">
                <a:solidFill>
                  <a:srgbClr val="FF6600"/>
                </a:solidFill>
                <a:latin typeface="Times New Roman" pitchFamily="18" charset="0"/>
                <a:cs typeface="Times New Roman" pitchFamily="18" charset="0"/>
              </a:rPr>
              <a:t>ведомых звездочек</a:t>
            </a:r>
            <a:r>
              <a:rPr lang="ru-RU" altLang="ru-RU" i="1" dirty="0">
                <a:solidFill>
                  <a:srgbClr val="FF6600"/>
                </a:solidFill>
                <a:latin typeface="Times New Roman" pitchFamily="18" charset="0"/>
                <a:cs typeface="Times New Roman" pitchFamily="18" charset="0"/>
              </a:rPr>
              <a:t> </a:t>
            </a:r>
            <a:r>
              <a:rPr lang="ru-RU" altLang="ru-RU" b="1" dirty="0">
                <a:solidFill>
                  <a:srgbClr val="FF6600"/>
                </a:solidFill>
                <a:latin typeface="Times New Roman" pitchFamily="18" charset="0"/>
                <a:cs typeface="Times New Roman" pitchFamily="18" charset="0"/>
              </a:rPr>
              <a:t>–</a:t>
            </a:r>
            <a:r>
              <a:rPr lang="ru-RU" altLang="ru-RU" b="1" dirty="0">
                <a:solidFill>
                  <a:srgbClr val="FF0000"/>
                </a:solidFill>
                <a:latin typeface="Times New Roman" pitchFamily="18" charset="0"/>
                <a:cs typeface="Times New Roman" pitchFamily="18" charset="0"/>
              </a:rPr>
              <a:t> </a:t>
            </a:r>
            <a:r>
              <a:rPr lang="ru-RU" altLang="ru-RU" b="1" dirty="0">
                <a:solidFill>
                  <a:schemeClr val="tx1"/>
                </a:solidFill>
                <a:latin typeface="Times New Roman" pitchFamily="18" charset="0"/>
                <a:cs typeface="Times New Roman" pitchFamily="18" charset="0"/>
              </a:rPr>
              <a:t>кассетой.</a:t>
            </a:r>
            <a:r>
              <a:rPr lang="ru-RU" altLang="ru-RU" b="1" dirty="0">
                <a:solidFill>
                  <a:srgbClr val="FF0000"/>
                </a:solidFill>
                <a:latin typeface="Times New Roman" pitchFamily="18" charset="0"/>
                <a:cs typeface="Times New Roman" pitchFamily="18" charset="0"/>
              </a:rPr>
              <a:t> </a:t>
            </a:r>
            <a:endParaRPr lang="ru-RU" altLang="ru-RU" b="1" dirty="0">
              <a:solidFill>
                <a:schemeClr val="tx1"/>
              </a:solidFill>
              <a:latin typeface="Times New Roman" pitchFamily="18" charset="0"/>
              <a:cs typeface="Times New Roman" pitchFamily="18" charset="0"/>
            </a:endParaRPr>
          </a:p>
        </p:txBody>
      </p:sp>
      <p:sp>
        <p:nvSpPr>
          <p:cNvPr id="26" name="Прямоугольник 25"/>
          <p:cNvSpPr/>
          <p:nvPr/>
        </p:nvSpPr>
        <p:spPr>
          <a:xfrm>
            <a:off x="257707" y="1909141"/>
            <a:ext cx="11647854" cy="1200329"/>
          </a:xfrm>
          <a:prstGeom prst="rect">
            <a:avLst/>
          </a:prstGeom>
        </p:spPr>
        <p:txBody>
          <a:bodyPr wrap="square">
            <a:spAutoFit/>
          </a:bodyPr>
          <a:lstStyle/>
          <a:p>
            <a:pPr algn="just"/>
            <a:r>
              <a:rPr lang="ru-RU" altLang="ru-RU" sz="2400" b="1" dirty="0">
                <a:latin typeface="Times New Roman" pitchFamily="18" charset="0"/>
                <a:cs typeface="Times New Roman" pitchFamily="18" charset="0"/>
              </a:rPr>
              <a:t>Многоскоростные велосипеды имеют </a:t>
            </a:r>
            <a:r>
              <a:rPr lang="ru-RU" altLang="ru-RU" sz="2400" b="1" i="1" dirty="0">
                <a:solidFill>
                  <a:srgbClr val="FF6600"/>
                </a:solidFill>
                <a:latin typeface="Times New Roman" pitchFamily="18" charset="0"/>
                <a:cs typeface="Times New Roman" pitchFamily="18" charset="0"/>
              </a:rPr>
              <a:t>механизм переключения скоростей</a:t>
            </a:r>
            <a:r>
              <a:rPr lang="ru-RU" altLang="ru-RU" sz="2400" dirty="0">
                <a:solidFill>
                  <a:srgbClr val="FF6600"/>
                </a:solidFill>
                <a:latin typeface="Times New Roman" pitchFamily="18" charset="0"/>
                <a:cs typeface="Times New Roman" pitchFamily="18" charset="0"/>
              </a:rPr>
              <a:t>.</a:t>
            </a:r>
            <a:r>
              <a:rPr lang="ru-RU" altLang="ru-RU" sz="2400" dirty="0">
                <a:solidFill>
                  <a:srgbClr val="FF0000"/>
                </a:solidFill>
                <a:latin typeface="Times New Roman" pitchFamily="18" charset="0"/>
                <a:cs typeface="Times New Roman" pitchFamily="18" charset="0"/>
              </a:rPr>
              <a:t> </a:t>
            </a:r>
            <a:r>
              <a:rPr lang="ru-RU" altLang="ru-RU" sz="2400" b="1" dirty="0">
                <a:latin typeface="Times New Roman" pitchFamily="18" charset="0"/>
                <a:cs typeface="Times New Roman" pitchFamily="18" charset="0"/>
              </a:rPr>
              <a:t>Велосипед может иметь 1-3 ведущие звездочки и 1-11 ведомых, что обеспечивает до 33 передач.</a:t>
            </a:r>
            <a:endParaRPr lang="ru-RU" sz="2400" dirty="0"/>
          </a:p>
        </p:txBody>
      </p:sp>
      <p:pic>
        <p:nvPicPr>
          <p:cNvPr id="9232" name="Picture 16" descr="https://otvet.imgsmail.ru/download/230047708_961548371d887f3a8aae53ed9ac12f1c_800.jp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034362" y="3167650"/>
            <a:ext cx="5370353" cy="3020824"/>
          </a:xfrm>
          <a:prstGeom prst="rect">
            <a:avLst/>
          </a:prstGeom>
          <a:noFill/>
          <a:extLst>
            <a:ext uri="{909E8E84-426E-40DD-AFC4-6F175D3DCCD1}">
              <a14:hiddenFill xmlns:a14="http://schemas.microsoft.com/office/drawing/2010/main">
                <a:solidFill>
                  <a:srgbClr val="FFFFFF"/>
                </a:solidFill>
              </a14:hiddenFill>
            </a:ext>
          </a:extLst>
        </p:spPr>
      </p:pic>
      <p:pic>
        <p:nvPicPr>
          <p:cNvPr id="9234" name="Picture 18" descr="https://aktsport.ru/wp-content/uploads/2016/05/perekluchenie-skorostej-velo.jp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536106" y="3167650"/>
            <a:ext cx="4315463" cy="30208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63465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500"/>
                                  </p:stCondLst>
                                  <p:childTnLst>
                                    <p:set>
                                      <p:cBhvr>
                                        <p:cTn id="9" dur="1" fill="hold">
                                          <p:stCondLst>
                                            <p:cond delay="0"/>
                                          </p:stCondLst>
                                        </p:cTn>
                                        <p:tgtEl>
                                          <p:spTgt spid="3"/>
                                        </p:tgtEl>
                                        <p:attrNameLst>
                                          <p:attrName>style.visibility</p:attrName>
                                        </p:attrNameLst>
                                      </p:cBhvr>
                                      <p:to>
                                        <p:strVal val="visible"/>
                                      </p:to>
                                    </p:set>
                                  </p:childTnLst>
                                </p:cTn>
                              </p:par>
                            </p:childTnLst>
                          </p:cTn>
                        </p:par>
                        <p:par>
                          <p:cTn id="10" fill="hold">
                            <p:stCondLst>
                              <p:cond delay="500"/>
                            </p:stCondLst>
                            <p:childTnLst>
                              <p:par>
                                <p:cTn id="11" presetID="1" presetClass="entr" presetSubtype="0" fill="hold" grpId="0" nodeType="afterEffect">
                                  <p:stCondLst>
                                    <p:cond delay="500"/>
                                  </p:stCondLst>
                                  <p:childTnLst>
                                    <p:set>
                                      <p:cBhvr>
                                        <p:cTn id="12" dur="1" fill="hold">
                                          <p:stCondLst>
                                            <p:cond delay="0"/>
                                          </p:stCondLst>
                                        </p:cTn>
                                        <p:tgtEl>
                                          <p:spTgt spid="5"/>
                                        </p:tgtEl>
                                        <p:attrNameLst>
                                          <p:attrName>style.visibility</p:attrName>
                                        </p:attrNameLst>
                                      </p:cBhvr>
                                      <p:to>
                                        <p:strVal val="visible"/>
                                      </p:to>
                                    </p:set>
                                  </p:childTnLst>
                                </p:cTn>
                              </p:par>
                            </p:childTnLst>
                          </p:cTn>
                        </p:par>
                        <p:par>
                          <p:cTn id="13" fill="hold">
                            <p:stCondLst>
                              <p:cond delay="1000"/>
                            </p:stCondLst>
                            <p:childTnLst>
                              <p:par>
                                <p:cTn id="14" presetID="1" presetClass="entr" presetSubtype="0" fill="hold" grpId="0" nodeType="afterEffect">
                                  <p:stCondLst>
                                    <p:cond delay="750"/>
                                  </p:stCondLst>
                                  <p:childTnLst>
                                    <p:set>
                                      <p:cBhvr>
                                        <p:cTn id="15" dur="1" fill="hold">
                                          <p:stCondLst>
                                            <p:cond delay="0"/>
                                          </p:stCondLst>
                                        </p:cTn>
                                        <p:tgtEl>
                                          <p:spTgt spid="9"/>
                                        </p:tgtEl>
                                        <p:attrNameLst>
                                          <p:attrName>style.visibility</p:attrName>
                                        </p:attrNameLst>
                                      </p:cBhvr>
                                      <p:to>
                                        <p:strVal val="visible"/>
                                      </p:to>
                                    </p:set>
                                  </p:childTnLst>
                                </p:cTn>
                              </p:par>
                            </p:childTnLst>
                          </p:cTn>
                        </p:par>
                        <p:par>
                          <p:cTn id="16" fill="hold">
                            <p:stCondLst>
                              <p:cond delay="1750"/>
                            </p:stCondLst>
                            <p:childTnLst>
                              <p:par>
                                <p:cTn id="17" presetID="1" presetClass="entr" presetSubtype="0" fill="hold" grpId="0" nodeType="afterEffect">
                                  <p:stCondLst>
                                    <p:cond delay="750"/>
                                  </p:stCondLst>
                                  <p:childTnLst>
                                    <p:set>
                                      <p:cBhvr>
                                        <p:cTn id="18" dur="1" fill="hold">
                                          <p:stCondLst>
                                            <p:cond delay="0"/>
                                          </p:stCondLst>
                                        </p:cTn>
                                        <p:tgtEl>
                                          <p:spTgt spid="12"/>
                                        </p:tgtEl>
                                        <p:attrNameLst>
                                          <p:attrName>style.visibility</p:attrName>
                                        </p:attrNameLst>
                                      </p:cBhvr>
                                      <p:to>
                                        <p:strVal val="visible"/>
                                      </p:to>
                                    </p:set>
                                  </p:childTnLst>
                                </p:cTn>
                              </p:par>
                            </p:childTnLst>
                          </p:cTn>
                        </p:par>
                        <p:par>
                          <p:cTn id="19" fill="hold">
                            <p:stCondLst>
                              <p:cond delay="2500"/>
                            </p:stCondLst>
                            <p:childTnLst>
                              <p:par>
                                <p:cTn id="20" presetID="1" presetClass="entr" presetSubtype="0" fill="hold" grpId="0" nodeType="afterEffect">
                                  <p:stCondLst>
                                    <p:cond delay="750"/>
                                  </p:stCondLst>
                                  <p:childTnLst>
                                    <p:set>
                                      <p:cBhvr>
                                        <p:cTn id="21" dur="1" fill="hold">
                                          <p:stCondLst>
                                            <p:cond delay="0"/>
                                          </p:stCondLst>
                                        </p:cTn>
                                        <p:tgtEl>
                                          <p:spTgt spid="19"/>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24"/>
                                        </p:tgtEl>
                                        <p:attrNameLst>
                                          <p:attrName>style.visibility</p:attrName>
                                        </p:attrNameLst>
                                      </p:cBhvr>
                                      <p:to>
                                        <p:strVal val="visible"/>
                                      </p:to>
                                    </p:set>
                                  </p:childTnLst>
                                </p:cTn>
                              </p:par>
                            </p:childTnLst>
                          </p:cTn>
                        </p:par>
                        <p:par>
                          <p:cTn id="26" fill="hold">
                            <p:stCondLst>
                              <p:cond delay="0"/>
                            </p:stCondLst>
                            <p:childTnLst>
                              <p:par>
                                <p:cTn id="27" presetID="1" presetClass="entr" presetSubtype="0" fill="hold" grpId="0" nodeType="afterEffect">
                                  <p:stCondLst>
                                    <p:cond delay="250"/>
                                  </p:stCondLst>
                                  <p:childTnLst>
                                    <p:set>
                                      <p:cBhvr>
                                        <p:cTn id="28" dur="1" fill="hold">
                                          <p:stCondLst>
                                            <p:cond delay="0"/>
                                          </p:stCondLst>
                                        </p:cTn>
                                        <p:tgtEl>
                                          <p:spTgt spid="25"/>
                                        </p:tgtEl>
                                        <p:attrNameLst>
                                          <p:attrName>style.visibility</p:attrName>
                                        </p:attrNameLst>
                                      </p:cBhvr>
                                      <p:to>
                                        <p:strVal val="visible"/>
                                      </p:to>
                                    </p:set>
                                  </p:childTnLst>
                                </p:cTn>
                              </p:par>
                            </p:childTnLst>
                          </p:cTn>
                        </p:par>
                        <p:par>
                          <p:cTn id="29" fill="hold">
                            <p:stCondLst>
                              <p:cond delay="250"/>
                            </p:stCondLst>
                            <p:childTnLst>
                              <p:par>
                                <p:cTn id="30" presetID="1" presetClass="entr" presetSubtype="0" fill="hold" grpId="0" nodeType="afterEffect">
                                  <p:stCondLst>
                                    <p:cond delay="750"/>
                                  </p:stCondLst>
                                  <p:childTnLst>
                                    <p:set>
                                      <p:cBhvr>
                                        <p:cTn id="31" dur="1" fill="hold">
                                          <p:stCondLst>
                                            <p:cond delay="0"/>
                                          </p:stCondLst>
                                        </p:cTn>
                                        <p:tgtEl>
                                          <p:spTgt spid="26"/>
                                        </p:tgtEl>
                                        <p:attrNameLst>
                                          <p:attrName>style.visibility</p:attrName>
                                        </p:attrNameLst>
                                      </p:cBhvr>
                                      <p:to>
                                        <p:strVal val="visible"/>
                                      </p:to>
                                    </p:set>
                                  </p:childTnLst>
                                </p:cTn>
                              </p:par>
                            </p:childTnLst>
                          </p:cTn>
                        </p:par>
                        <p:par>
                          <p:cTn id="32" fill="hold">
                            <p:stCondLst>
                              <p:cond delay="1000"/>
                            </p:stCondLst>
                            <p:childTnLst>
                              <p:par>
                                <p:cTn id="33" presetID="2" presetClass="entr" presetSubtype="4" fill="hold" nodeType="afterEffect">
                                  <p:stCondLst>
                                    <p:cond delay="500"/>
                                  </p:stCondLst>
                                  <p:childTnLst>
                                    <p:set>
                                      <p:cBhvr>
                                        <p:cTn id="34" dur="1" fill="hold">
                                          <p:stCondLst>
                                            <p:cond delay="0"/>
                                          </p:stCondLst>
                                        </p:cTn>
                                        <p:tgtEl>
                                          <p:spTgt spid="9232"/>
                                        </p:tgtEl>
                                        <p:attrNameLst>
                                          <p:attrName>style.visibility</p:attrName>
                                        </p:attrNameLst>
                                      </p:cBhvr>
                                      <p:to>
                                        <p:strVal val="visible"/>
                                      </p:to>
                                    </p:set>
                                    <p:anim calcmode="lin" valueType="num">
                                      <p:cBhvr additive="base">
                                        <p:cTn id="35" dur="500" fill="hold"/>
                                        <p:tgtEl>
                                          <p:spTgt spid="9232"/>
                                        </p:tgtEl>
                                        <p:attrNameLst>
                                          <p:attrName>ppt_x</p:attrName>
                                        </p:attrNameLst>
                                      </p:cBhvr>
                                      <p:tavLst>
                                        <p:tav tm="0">
                                          <p:val>
                                            <p:strVal val="#ppt_x"/>
                                          </p:val>
                                        </p:tav>
                                        <p:tav tm="100000">
                                          <p:val>
                                            <p:strVal val="#ppt_x"/>
                                          </p:val>
                                        </p:tav>
                                      </p:tavLst>
                                    </p:anim>
                                    <p:anim calcmode="lin" valueType="num">
                                      <p:cBhvr additive="base">
                                        <p:cTn id="36" dur="500" fill="hold"/>
                                        <p:tgtEl>
                                          <p:spTgt spid="9232"/>
                                        </p:tgtEl>
                                        <p:attrNameLst>
                                          <p:attrName>ppt_y</p:attrName>
                                        </p:attrNameLst>
                                      </p:cBhvr>
                                      <p:tavLst>
                                        <p:tav tm="0">
                                          <p:val>
                                            <p:strVal val="1+#ppt_h/2"/>
                                          </p:val>
                                        </p:tav>
                                        <p:tav tm="100000">
                                          <p:val>
                                            <p:strVal val="#ppt_y"/>
                                          </p:val>
                                        </p:tav>
                                      </p:tavLst>
                                    </p:anim>
                                  </p:childTnLst>
                                </p:cTn>
                              </p:par>
                            </p:childTnLst>
                          </p:cTn>
                        </p:par>
                        <p:par>
                          <p:cTn id="37" fill="hold">
                            <p:stCondLst>
                              <p:cond delay="2000"/>
                            </p:stCondLst>
                            <p:childTnLst>
                              <p:par>
                                <p:cTn id="38" presetID="2" presetClass="entr" presetSubtype="4" fill="hold" nodeType="afterEffect">
                                  <p:stCondLst>
                                    <p:cond delay="500"/>
                                  </p:stCondLst>
                                  <p:childTnLst>
                                    <p:set>
                                      <p:cBhvr>
                                        <p:cTn id="39" dur="1" fill="hold">
                                          <p:stCondLst>
                                            <p:cond delay="0"/>
                                          </p:stCondLst>
                                        </p:cTn>
                                        <p:tgtEl>
                                          <p:spTgt spid="9234"/>
                                        </p:tgtEl>
                                        <p:attrNameLst>
                                          <p:attrName>style.visibility</p:attrName>
                                        </p:attrNameLst>
                                      </p:cBhvr>
                                      <p:to>
                                        <p:strVal val="visible"/>
                                      </p:to>
                                    </p:set>
                                    <p:anim calcmode="lin" valueType="num">
                                      <p:cBhvr additive="base">
                                        <p:cTn id="40" dur="500" fill="hold"/>
                                        <p:tgtEl>
                                          <p:spTgt spid="9234"/>
                                        </p:tgtEl>
                                        <p:attrNameLst>
                                          <p:attrName>ppt_x</p:attrName>
                                        </p:attrNameLst>
                                      </p:cBhvr>
                                      <p:tavLst>
                                        <p:tav tm="0">
                                          <p:val>
                                            <p:strVal val="#ppt_x"/>
                                          </p:val>
                                        </p:tav>
                                        <p:tav tm="100000">
                                          <p:val>
                                            <p:strVal val="#ppt_x"/>
                                          </p:val>
                                        </p:tav>
                                      </p:tavLst>
                                    </p:anim>
                                    <p:anim calcmode="lin" valueType="num">
                                      <p:cBhvr additive="base">
                                        <p:cTn id="41" dur="500" fill="hold"/>
                                        <p:tgtEl>
                                          <p:spTgt spid="923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2" restart="whenNotActive" fill="hold" evtFilter="cancelBubble" nodeType="interactiveSeq">
                <p:stCondLst>
                  <p:cond evt="onClick" delay="0">
                    <p:tgtEl>
                      <p:spTgt spid="9"/>
                    </p:tgtEl>
                  </p:cond>
                </p:stCondLst>
                <p:endSync evt="end" delay="0">
                  <p:rtn val="all"/>
                </p:endSync>
                <p:childTnLst>
                  <p:par>
                    <p:cTn id="43" fill="hold">
                      <p:stCondLst>
                        <p:cond delay="0"/>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7"/>
                                        </p:tgtEl>
                                        <p:attrNameLst>
                                          <p:attrName>style.visibility</p:attrName>
                                        </p:attrNameLst>
                                      </p:cBhvr>
                                      <p:to>
                                        <p:strVal val="visible"/>
                                      </p:to>
                                    </p:set>
                                  </p:childTnLst>
                                </p:cTn>
                              </p:par>
                            </p:childTnLst>
                          </p:cTn>
                        </p:par>
                        <p:par>
                          <p:cTn id="47" fill="hold">
                            <p:stCondLst>
                              <p:cond delay="0"/>
                            </p:stCondLst>
                            <p:childTnLst>
                              <p:par>
                                <p:cTn id="48" presetID="1" presetClass="entr" presetSubtype="0" fill="hold" nodeType="afterEffect">
                                  <p:stCondLst>
                                    <p:cond delay="0"/>
                                  </p:stCondLst>
                                  <p:childTnLst>
                                    <p:set>
                                      <p:cBhvr>
                                        <p:cTn id="49" dur="1" fill="hold">
                                          <p:stCondLst>
                                            <p:cond delay="0"/>
                                          </p:stCondLst>
                                        </p:cTn>
                                        <p:tgtEl>
                                          <p:spTgt spid="9218"/>
                                        </p:tgtEl>
                                        <p:attrNameLst>
                                          <p:attrName>style.visibility</p:attrName>
                                        </p:attrNameLst>
                                      </p:cBhvr>
                                      <p:to>
                                        <p:strVal val="visible"/>
                                      </p:to>
                                    </p:set>
                                  </p:childTnLst>
                                </p:cTn>
                              </p:par>
                            </p:childTnLst>
                          </p:cTn>
                        </p:par>
                        <p:par>
                          <p:cTn id="50" fill="hold">
                            <p:stCondLst>
                              <p:cond delay="0"/>
                            </p:stCondLst>
                            <p:childTnLst>
                              <p:par>
                                <p:cTn id="51" presetID="1" presetClass="entr" presetSubtype="0" fill="hold" nodeType="afterEffect">
                                  <p:stCondLst>
                                    <p:cond delay="0"/>
                                  </p:stCondLst>
                                  <p:childTnLst>
                                    <p:set>
                                      <p:cBhvr>
                                        <p:cTn id="52" dur="1" fill="hold">
                                          <p:stCondLst>
                                            <p:cond delay="0"/>
                                          </p:stCondLst>
                                        </p:cTn>
                                        <p:tgtEl>
                                          <p:spTgt spid="9220"/>
                                        </p:tgtEl>
                                        <p:attrNameLst>
                                          <p:attrName>style.visibility</p:attrName>
                                        </p:attrNameLst>
                                      </p:cBhvr>
                                      <p:to>
                                        <p:strVal val="visible"/>
                                      </p:to>
                                    </p:set>
                                  </p:childTnLst>
                                </p:cTn>
                              </p:par>
                            </p:childTnLst>
                          </p:cTn>
                        </p:par>
                      </p:childTnLst>
                    </p:cTn>
                  </p:par>
                </p:childTnLst>
              </p:cTn>
              <p:nextCondLst>
                <p:cond evt="onClick" delay="0">
                  <p:tgtEl>
                    <p:spTgt spid="9"/>
                  </p:tgtEl>
                </p:cond>
              </p:nextCondLst>
            </p:seq>
            <p:seq concurrent="1" nextAc="seek">
              <p:cTn id="53" restart="whenNotActive" fill="hold" evtFilter="cancelBubble" nodeType="interactiveSeq">
                <p:stCondLst>
                  <p:cond evt="onClick" delay="0">
                    <p:tgtEl>
                      <p:spTgt spid="12"/>
                    </p:tgtEl>
                  </p:cond>
                </p:stCondLst>
                <p:endSync evt="end" delay="0">
                  <p:rtn val="all"/>
                </p:endSync>
                <p:childTnLst>
                  <p:par>
                    <p:cTn id="54" fill="hold">
                      <p:stCondLst>
                        <p:cond delay="0"/>
                      </p:stCondLst>
                      <p:childTnLst>
                        <p:par>
                          <p:cTn id="55" fill="hold">
                            <p:stCondLst>
                              <p:cond delay="0"/>
                            </p:stCondLst>
                            <p:childTnLst>
                              <p:par>
                                <p:cTn id="56" presetID="1" presetClass="entr" presetSubtype="0" fill="hold" grpId="0" nodeType="clickEffect">
                                  <p:stCondLst>
                                    <p:cond delay="0"/>
                                  </p:stCondLst>
                                  <p:childTnLst>
                                    <p:set>
                                      <p:cBhvr>
                                        <p:cTn id="57" dur="1" fill="hold">
                                          <p:stCondLst>
                                            <p:cond delay="0"/>
                                          </p:stCondLst>
                                        </p:cTn>
                                        <p:tgtEl>
                                          <p:spTgt spid="11"/>
                                        </p:tgtEl>
                                        <p:attrNameLst>
                                          <p:attrName>style.visibility</p:attrName>
                                        </p:attrNameLst>
                                      </p:cBhvr>
                                      <p:to>
                                        <p:strVal val="visible"/>
                                      </p:to>
                                    </p:set>
                                  </p:childTnLst>
                                </p:cTn>
                              </p:par>
                            </p:childTnLst>
                          </p:cTn>
                        </p:par>
                        <p:par>
                          <p:cTn id="58" fill="hold">
                            <p:stCondLst>
                              <p:cond delay="0"/>
                            </p:stCondLst>
                            <p:childTnLst>
                              <p:par>
                                <p:cTn id="59" presetID="1" presetClass="entr" presetSubtype="0" fill="hold" nodeType="afterEffect">
                                  <p:stCondLst>
                                    <p:cond delay="0"/>
                                  </p:stCondLst>
                                  <p:childTnLst>
                                    <p:set>
                                      <p:cBhvr>
                                        <p:cTn id="60" dur="1" fill="hold">
                                          <p:stCondLst>
                                            <p:cond delay="0"/>
                                          </p:stCondLst>
                                        </p:cTn>
                                        <p:tgtEl>
                                          <p:spTgt spid="13"/>
                                        </p:tgtEl>
                                        <p:attrNameLst>
                                          <p:attrName>style.visibility</p:attrName>
                                        </p:attrNameLst>
                                      </p:cBhvr>
                                      <p:to>
                                        <p:strVal val="visible"/>
                                      </p:to>
                                    </p:set>
                                  </p:childTnLst>
                                </p:cTn>
                              </p:par>
                            </p:childTnLst>
                          </p:cTn>
                        </p:par>
                        <p:par>
                          <p:cTn id="61" fill="hold">
                            <p:stCondLst>
                              <p:cond delay="0"/>
                            </p:stCondLst>
                            <p:childTnLst>
                              <p:par>
                                <p:cTn id="62" presetID="1" presetClass="entr" presetSubtype="0" fill="hold" nodeType="afterEffect">
                                  <p:stCondLst>
                                    <p:cond delay="0"/>
                                  </p:stCondLst>
                                  <p:childTnLst>
                                    <p:set>
                                      <p:cBhvr>
                                        <p:cTn id="63" dur="1" fill="hold">
                                          <p:stCondLst>
                                            <p:cond delay="0"/>
                                          </p:stCondLst>
                                        </p:cTn>
                                        <p:tgtEl>
                                          <p:spTgt spid="9222"/>
                                        </p:tgtEl>
                                        <p:attrNameLst>
                                          <p:attrName>style.visibility</p:attrName>
                                        </p:attrNameLst>
                                      </p:cBhvr>
                                      <p:to>
                                        <p:strVal val="visible"/>
                                      </p:to>
                                    </p:set>
                                  </p:childTnLst>
                                </p:cTn>
                              </p:par>
                            </p:childTnLst>
                          </p:cTn>
                        </p:par>
                        <p:par>
                          <p:cTn id="64" fill="hold">
                            <p:stCondLst>
                              <p:cond delay="0"/>
                            </p:stCondLst>
                            <p:childTnLst>
                              <p:par>
                                <p:cTn id="65" presetID="1" presetClass="entr" presetSubtype="0" fill="hold" grpId="0" nodeType="afterEffect">
                                  <p:stCondLst>
                                    <p:cond delay="0"/>
                                  </p:stCondLst>
                                  <p:childTnLst>
                                    <p:set>
                                      <p:cBhvr>
                                        <p:cTn id="66" dur="1" fill="hold">
                                          <p:stCondLst>
                                            <p:cond delay="0"/>
                                          </p:stCondLst>
                                        </p:cTn>
                                        <p:tgtEl>
                                          <p:spTgt spid="6"/>
                                        </p:tgtEl>
                                        <p:attrNameLst>
                                          <p:attrName>style.visibility</p:attrName>
                                        </p:attrNameLst>
                                      </p:cBhvr>
                                      <p:to>
                                        <p:strVal val="visible"/>
                                      </p:to>
                                    </p:set>
                                  </p:childTnLst>
                                </p:cTn>
                              </p:par>
                            </p:childTnLst>
                          </p:cTn>
                        </p:par>
                        <p:par>
                          <p:cTn id="67" fill="hold">
                            <p:stCondLst>
                              <p:cond delay="0"/>
                            </p:stCondLst>
                            <p:childTnLst>
                              <p:par>
                                <p:cTn id="68" presetID="1" presetClass="entr" presetSubtype="0" fill="hold" nodeType="afterEffect">
                                  <p:stCondLst>
                                    <p:cond delay="0"/>
                                  </p:stCondLst>
                                  <p:childTnLst>
                                    <p:set>
                                      <p:cBhvr>
                                        <p:cTn id="69" dur="1" fill="hold">
                                          <p:stCondLst>
                                            <p:cond delay="0"/>
                                          </p:stCondLst>
                                        </p:cTn>
                                        <p:tgtEl>
                                          <p:spTgt spid="16"/>
                                        </p:tgtEl>
                                        <p:attrNameLst>
                                          <p:attrName>style.visibility</p:attrName>
                                        </p:attrNameLst>
                                      </p:cBhvr>
                                      <p:to>
                                        <p:strVal val="visible"/>
                                      </p:to>
                                    </p:set>
                                  </p:childTnLst>
                                </p:cTn>
                              </p:par>
                            </p:childTnLst>
                          </p:cTn>
                        </p:par>
                        <p:par>
                          <p:cTn id="70" fill="hold">
                            <p:stCondLst>
                              <p:cond delay="0"/>
                            </p:stCondLst>
                            <p:childTnLst>
                              <p:par>
                                <p:cTn id="71" presetID="1" presetClass="entr" presetSubtype="0" fill="hold" nodeType="afterEffect">
                                  <p:stCondLst>
                                    <p:cond delay="0"/>
                                  </p:stCondLst>
                                  <p:childTnLst>
                                    <p:set>
                                      <p:cBhvr>
                                        <p:cTn id="72" dur="1" fill="hold">
                                          <p:stCondLst>
                                            <p:cond delay="0"/>
                                          </p:stCondLst>
                                        </p:cTn>
                                        <p:tgtEl>
                                          <p:spTgt spid="17"/>
                                        </p:tgtEl>
                                        <p:attrNameLst>
                                          <p:attrName>style.visibility</p:attrName>
                                        </p:attrNameLst>
                                      </p:cBhvr>
                                      <p:to>
                                        <p:strVal val="visible"/>
                                      </p:to>
                                    </p:set>
                                  </p:childTnLst>
                                </p:cTn>
                              </p:par>
                            </p:childTnLst>
                          </p:cTn>
                        </p:par>
                      </p:childTnLst>
                    </p:cTn>
                  </p:par>
                </p:childTnLst>
              </p:cTn>
              <p:nextCondLst>
                <p:cond evt="onClick" delay="0">
                  <p:tgtEl>
                    <p:spTgt spid="12"/>
                  </p:tgtEl>
                </p:cond>
              </p:nextCondLst>
            </p:seq>
            <p:seq concurrent="1" nextAc="seek">
              <p:cTn id="73" restart="whenNotActive" fill="hold" evtFilter="cancelBubble" nodeType="interactiveSeq">
                <p:stCondLst>
                  <p:cond evt="onClick" delay="0">
                    <p:tgtEl>
                      <p:spTgt spid="19"/>
                    </p:tgtEl>
                  </p:cond>
                </p:stCondLst>
                <p:endSync evt="end" delay="0">
                  <p:rtn val="all"/>
                </p:endSync>
                <p:childTnLst>
                  <p:par>
                    <p:cTn id="74" fill="hold">
                      <p:stCondLst>
                        <p:cond delay="0"/>
                      </p:stCondLst>
                      <p:childTnLst>
                        <p:par>
                          <p:cTn id="75" fill="hold">
                            <p:stCondLst>
                              <p:cond delay="0"/>
                            </p:stCondLst>
                            <p:childTnLst>
                              <p:par>
                                <p:cTn id="76" presetID="1" presetClass="entr" presetSubtype="0" fill="hold" grpId="0" nodeType="clickEffect">
                                  <p:stCondLst>
                                    <p:cond delay="0"/>
                                  </p:stCondLst>
                                  <p:childTnLst>
                                    <p:set>
                                      <p:cBhvr>
                                        <p:cTn id="77" dur="1" fill="hold">
                                          <p:stCondLst>
                                            <p:cond delay="0"/>
                                          </p:stCondLst>
                                        </p:cTn>
                                        <p:tgtEl>
                                          <p:spTgt spid="18"/>
                                        </p:tgtEl>
                                        <p:attrNameLst>
                                          <p:attrName>style.visibility</p:attrName>
                                        </p:attrNameLst>
                                      </p:cBhvr>
                                      <p:to>
                                        <p:strVal val="visible"/>
                                      </p:to>
                                    </p:set>
                                  </p:childTnLst>
                                </p:cTn>
                              </p:par>
                            </p:childTnLst>
                          </p:cTn>
                        </p:par>
                        <p:par>
                          <p:cTn id="78" fill="hold">
                            <p:stCondLst>
                              <p:cond delay="0"/>
                            </p:stCondLst>
                            <p:childTnLst>
                              <p:par>
                                <p:cTn id="79" presetID="1" presetClass="entr" presetSubtype="0" fill="hold" nodeType="afterEffect">
                                  <p:stCondLst>
                                    <p:cond delay="0"/>
                                  </p:stCondLst>
                                  <p:childTnLst>
                                    <p:set>
                                      <p:cBhvr>
                                        <p:cTn id="80" dur="1" fill="hold">
                                          <p:stCondLst>
                                            <p:cond delay="0"/>
                                          </p:stCondLst>
                                        </p:cTn>
                                        <p:tgtEl>
                                          <p:spTgt spid="9226"/>
                                        </p:tgtEl>
                                        <p:attrNameLst>
                                          <p:attrName>style.visibility</p:attrName>
                                        </p:attrNameLst>
                                      </p:cBhvr>
                                      <p:to>
                                        <p:strVal val="visible"/>
                                      </p:to>
                                    </p:set>
                                  </p:childTnLst>
                                </p:cTn>
                              </p:par>
                            </p:childTnLst>
                          </p:cTn>
                        </p:par>
                        <p:par>
                          <p:cTn id="81" fill="hold">
                            <p:stCondLst>
                              <p:cond delay="0"/>
                            </p:stCondLst>
                            <p:childTnLst>
                              <p:par>
                                <p:cTn id="82" presetID="1" presetClass="entr" presetSubtype="0" fill="hold" nodeType="afterEffect">
                                  <p:stCondLst>
                                    <p:cond delay="0"/>
                                  </p:stCondLst>
                                  <p:childTnLst>
                                    <p:set>
                                      <p:cBhvr>
                                        <p:cTn id="83" dur="1" fill="hold">
                                          <p:stCondLst>
                                            <p:cond delay="0"/>
                                          </p:stCondLst>
                                        </p:cTn>
                                        <p:tgtEl>
                                          <p:spTgt spid="9230"/>
                                        </p:tgtEl>
                                        <p:attrNameLst>
                                          <p:attrName>style.visibility</p:attrName>
                                        </p:attrNameLst>
                                      </p:cBhvr>
                                      <p:to>
                                        <p:strVal val="visible"/>
                                      </p:to>
                                    </p:set>
                                  </p:childTnLst>
                                </p:cTn>
                              </p:par>
                            </p:childTnLst>
                          </p:cTn>
                        </p:par>
                      </p:childTnLst>
                    </p:cTn>
                  </p:par>
                </p:childTnLst>
              </p:cTn>
              <p:nextCondLst>
                <p:cond evt="onClick" delay="0">
                  <p:tgtEl>
                    <p:spTgt spid="19"/>
                  </p:tgtEl>
                </p:cond>
              </p:nextCondLst>
            </p:seq>
          </p:childTnLst>
        </p:cTn>
      </p:par>
    </p:tnLst>
    <p:bldLst>
      <p:bldP spid="4" grpId="0"/>
      <p:bldP spid="3" grpId="0"/>
      <p:bldP spid="5" grpId="0"/>
      <p:bldP spid="7" grpId="0" animBg="1"/>
      <p:bldP spid="9" grpId="0" animBg="1"/>
      <p:bldP spid="11" grpId="0" animBg="1"/>
      <p:bldP spid="12" grpId="0" animBg="1"/>
      <p:bldP spid="6" grpId="0"/>
      <p:bldP spid="18" grpId="0" animBg="1"/>
      <p:bldP spid="19" grpId="0" animBg="1"/>
      <p:bldP spid="24" grpId="0" animBg="1"/>
      <p:bldP spid="25" grpId="0"/>
      <p:bldP spid="2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Рисунок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27326" y="70505"/>
            <a:ext cx="564594" cy="693361"/>
          </a:xfrm>
          <a:prstGeom prst="rect">
            <a:avLst/>
          </a:prstGeom>
        </p:spPr>
      </p:pic>
      <p:sp>
        <p:nvSpPr>
          <p:cNvPr id="3" name="Прямоугольник 2"/>
          <p:cNvSpPr/>
          <p:nvPr/>
        </p:nvSpPr>
        <p:spPr>
          <a:xfrm>
            <a:off x="1" y="0"/>
            <a:ext cx="2754630" cy="923330"/>
          </a:xfrm>
          <a:prstGeom prst="rect">
            <a:avLst/>
          </a:prstGeom>
          <a:noFill/>
        </p:spPr>
        <p:txBody>
          <a:bodyPr wrap="square" lIns="91440" tIns="45720" rIns="91440" bIns="45720">
            <a:spAutoFit/>
          </a:bodyPr>
          <a:lstStyle/>
          <a:p>
            <a:pPr algn="ctr"/>
            <a:r>
              <a:rPr lang="ru-RU" sz="5400" b="1" cap="none" spc="0" dirty="0" smtClean="0">
                <a:ln w="22225">
                  <a:solidFill>
                    <a:schemeClr val="accent2"/>
                  </a:solidFill>
                  <a:prstDash val="solid"/>
                </a:ln>
                <a:solidFill>
                  <a:schemeClr val="accent2">
                    <a:lumMod val="40000"/>
                    <a:lumOff val="60000"/>
                  </a:schemeClr>
                </a:solidFill>
                <a:effectLst/>
                <a:latin typeface="Times New Roman" panose="02020603050405020304" pitchFamily="18" charset="0"/>
                <a:cs typeface="Times New Roman" panose="02020603050405020304" pitchFamily="18" charset="0"/>
              </a:rPr>
              <a:t>Тормоза</a:t>
            </a:r>
            <a:endParaRPr lang="ru-RU" sz="5400" b="1" cap="none" spc="0" dirty="0">
              <a:ln w="22225">
                <a:solidFill>
                  <a:schemeClr val="accent2"/>
                </a:solidFill>
                <a:prstDash val="solid"/>
              </a:ln>
              <a:solidFill>
                <a:schemeClr val="accent2">
                  <a:lumMod val="40000"/>
                  <a:lumOff val="60000"/>
                </a:schemeClr>
              </a:solidFill>
              <a:effectLst/>
              <a:latin typeface="Times New Roman" panose="02020603050405020304" pitchFamily="18" charset="0"/>
              <a:cs typeface="Times New Roman" panose="02020603050405020304" pitchFamily="18" charset="0"/>
            </a:endParaRPr>
          </a:p>
        </p:txBody>
      </p:sp>
      <p:sp>
        <p:nvSpPr>
          <p:cNvPr id="2" name="Прямоугольник 1"/>
          <p:cNvSpPr/>
          <p:nvPr/>
        </p:nvSpPr>
        <p:spPr>
          <a:xfrm>
            <a:off x="2733846" y="313750"/>
            <a:ext cx="8793480" cy="461665"/>
          </a:xfrm>
          <a:prstGeom prst="rect">
            <a:avLst/>
          </a:prstGeom>
        </p:spPr>
        <p:txBody>
          <a:bodyPr wrap="square">
            <a:spAutoFit/>
          </a:bodyPr>
          <a:lstStyle/>
          <a:p>
            <a:pPr lvl="0" algn="just">
              <a:spcAft>
                <a:spcPts val="0"/>
              </a:spcAft>
              <a:tabLst>
                <a:tab pos="228600" algn="l"/>
              </a:tabLst>
            </a:pPr>
            <a:r>
              <a:rPr lang="ru-RU" sz="2400" dirty="0" smtClean="0">
                <a:latin typeface="Times New Roman" panose="02020603050405020304" pitchFamily="18" charset="0"/>
                <a:ea typeface="Times New Roman" panose="02020603050405020304" pitchFamily="18" charset="0"/>
              </a:rPr>
              <a:t>предназначены </a:t>
            </a:r>
            <a:r>
              <a:rPr lang="ru-RU" sz="2400" dirty="0">
                <a:latin typeface="Times New Roman" panose="02020603050405020304" pitchFamily="18" charset="0"/>
                <a:ea typeface="Times New Roman" panose="02020603050405020304" pitchFamily="18" charset="0"/>
              </a:rPr>
              <a:t>для остановки велосипеда. </a:t>
            </a:r>
            <a:endParaRPr lang="ru-RU" sz="2000" dirty="0">
              <a:latin typeface="Times New Roman" panose="02020603050405020304" pitchFamily="18" charset="0"/>
              <a:ea typeface="Times New Roman" panose="02020603050405020304" pitchFamily="18" charset="0"/>
            </a:endParaRPr>
          </a:p>
        </p:txBody>
      </p:sp>
      <p:sp>
        <p:nvSpPr>
          <p:cNvPr id="4" name="Прямоугольник 3"/>
          <p:cNvSpPr/>
          <p:nvPr/>
        </p:nvSpPr>
        <p:spPr>
          <a:xfrm>
            <a:off x="247650" y="923330"/>
            <a:ext cx="11685270" cy="461665"/>
          </a:xfrm>
          <a:prstGeom prst="rect">
            <a:avLst/>
          </a:prstGeom>
        </p:spPr>
        <p:txBody>
          <a:bodyPr wrap="square">
            <a:spAutoFit/>
          </a:bodyPr>
          <a:lstStyle/>
          <a:p>
            <a:pPr lvl="0" algn="just">
              <a:spcAft>
                <a:spcPts val="0"/>
              </a:spcAft>
              <a:tabLst>
                <a:tab pos="228600" algn="l"/>
              </a:tabLst>
            </a:pPr>
            <a:r>
              <a:rPr lang="ru-RU" sz="2400" dirty="0">
                <a:latin typeface="Times New Roman" panose="02020603050405020304" pitchFamily="18" charset="0"/>
                <a:ea typeface="Times New Roman" panose="02020603050405020304" pitchFamily="18" charset="0"/>
              </a:rPr>
              <a:t>Они могут быть ручные </a:t>
            </a:r>
            <a:r>
              <a:rPr lang="ru-RU" sz="2400" dirty="0" smtClean="0">
                <a:latin typeface="Times New Roman" panose="02020603050405020304" pitchFamily="18" charset="0"/>
                <a:ea typeface="Times New Roman" panose="02020603050405020304" pitchFamily="18" charset="0"/>
              </a:rPr>
              <a:t>и </a:t>
            </a:r>
            <a:r>
              <a:rPr lang="ru-RU" sz="2400" dirty="0">
                <a:latin typeface="Times New Roman" panose="02020603050405020304" pitchFamily="18" charset="0"/>
                <a:ea typeface="Times New Roman" panose="02020603050405020304" pitchFamily="18" charset="0"/>
              </a:rPr>
              <a:t>ножные (</a:t>
            </a:r>
            <a:r>
              <a:rPr lang="ru-RU" sz="2400" dirty="0" err="1">
                <a:latin typeface="Times New Roman" panose="02020603050405020304" pitchFamily="18" charset="0"/>
                <a:ea typeface="Times New Roman" panose="02020603050405020304" pitchFamily="18" charset="0"/>
              </a:rPr>
              <a:t>задневтулочные</a:t>
            </a:r>
            <a:r>
              <a:rPr lang="ru-RU" sz="2400" dirty="0">
                <a:latin typeface="Times New Roman" panose="02020603050405020304" pitchFamily="18" charset="0"/>
                <a:ea typeface="Times New Roman" panose="02020603050405020304" pitchFamily="18" charset="0"/>
              </a:rPr>
              <a:t>).</a:t>
            </a:r>
            <a:endParaRPr lang="ru-RU" sz="2000" dirty="0">
              <a:latin typeface="Times New Roman" panose="02020603050405020304" pitchFamily="18" charset="0"/>
              <a:ea typeface="Times New Roman" panose="02020603050405020304" pitchFamily="18" charset="0"/>
            </a:endParaRPr>
          </a:p>
        </p:txBody>
      </p:sp>
      <p:sp>
        <p:nvSpPr>
          <p:cNvPr id="6" name="TextBox 5"/>
          <p:cNvSpPr txBox="1">
            <a:spLocks noChangeArrowheads="1"/>
          </p:cNvSpPr>
          <p:nvPr/>
        </p:nvSpPr>
        <p:spPr bwMode="auto">
          <a:xfrm>
            <a:off x="0" y="1384995"/>
            <a:ext cx="1219200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2400">
                <a:solidFill>
                  <a:srgbClr val="336699"/>
                </a:solidFill>
                <a:latin typeface="Arial" pitchFamily="34" charset="0"/>
              </a:defRPr>
            </a:lvl1pPr>
            <a:lvl2pPr marL="742950" indent="-285750" eaLnBrk="0" hangingPunct="0">
              <a:spcBef>
                <a:spcPct val="20000"/>
              </a:spcBef>
              <a:buChar char="–"/>
              <a:defRPr sz="2000">
                <a:solidFill>
                  <a:srgbClr val="336699"/>
                </a:solidFill>
                <a:latin typeface="Arial" pitchFamily="34" charset="0"/>
              </a:defRPr>
            </a:lvl2pPr>
            <a:lvl3pPr marL="1143000" indent="-228600" eaLnBrk="0" hangingPunct="0">
              <a:spcBef>
                <a:spcPct val="20000"/>
              </a:spcBef>
              <a:buChar char="•"/>
              <a:defRPr>
                <a:solidFill>
                  <a:srgbClr val="336699"/>
                </a:solidFill>
                <a:latin typeface="Arial" pitchFamily="34" charset="0"/>
              </a:defRPr>
            </a:lvl3pPr>
            <a:lvl4pPr marL="1600200" indent="-228600" eaLnBrk="0" hangingPunct="0">
              <a:spcBef>
                <a:spcPct val="20000"/>
              </a:spcBef>
              <a:buChar char="–"/>
              <a:defRPr sz="1600">
                <a:solidFill>
                  <a:srgbClr val="336699"/>
                </a:solidFill>
                <a:latin typeface="Arial" pitchFamily="34" charset="0"/>
              </a:defRPr>
            </a:lvl4pPr>
            <a:lvl5pPr marL="2057400" indent="-228600" eaLnBrk="0" hangingPunct="0">
              <a:spcBef>
                <a:spcPct val="20000"/>
              </a:spcBef>
              <a:buChar char="»"/>
              <a:defRPr sz="1600">
                <a:solidFill>
                  <a:srgbClr val="336699"/>
                </a:solidFill>
                <a:latin typeface="Arial" pitchFamily="34" charset="0"/>
              </a:defRPr>
            </a:lvl5pPr>
            <a:lvl6pPr marL="2514600" indent="-228600" eaLnBrk="0" fontAlgn="base" hangingPunct="0">
              <a:spcBef>
                <a:spcPct val="20000"/>
              </a:spcBef>
              <a:spcAft>
                <a:spcPct val="0"/>
              </a:spcAft>
              <a:buChar char="»"/>
              <a:defRPr sz="1600">
                <a:solidFill>
                  <a:srgbClr val="336699"/>
                </a:solidFill>
                <a:latin typeface="Arial" pitchFamily="34" charset="0"/>
              </a:defRPr>
            </a:lvl6pPr>
            <a:lvl7pPr marL="2971800" indent="-228600" eaLnBrk="0" fontAlgn="base" hangingPunct="0">
              <a:spcBef>
                <a:spcPct val="20000"/>
              </a:spcBef>
              <a:spcAft>
                <a:spcPct val="0"/>
              </a:spcAft>
              <a:buChar char="»"/>
              <a:defRPr sz="1600">
                <a:solidFill>
                  <a:srgbClr val="336699"/>
                </a:solidFill>
                <a:latin typeface="Arial" pitchFamily="34" charset="0"/>
              </a:defRPr>
            </a:lvl7pPr>
            <a:lvl8pPr marL="3429000" indent="-228600" eaLnBrk="0" fontAlgn="base" hangingPunct="0">
              <a:spcBef>
                <a:spcPct val="20000"/>
              </a:spcBef>
              <a:spcAft>
                <a:spcPct val="0"/>
              </a:spcAft>
              <a:buChar char="»"/>
              <a:defRPr sz="1600">
                <a:solidFill>
                  <a:srgbClr val="336699"/>
                </a:solidFill>
                <a:latin typeface="Arial" pitchFamily="34" charset="0"/>
              </a:defRPr>
            </a:lvl8pPr>
            <a:lvl9pPr marL="3886200" indent="-228600" eaLnBrk="0" fontAlgn="base" hangingPunct="0">
              <a:spcBef>
                <a:spcPct val="20000"/>
              </a:spcBef>
              <a:spcAft>
                <a:spcPct val="0"/>
              </a:spcAft>
              <a:buChar char="»"/>
              <a:defRPr sz="1600">
                <a:solidFill>
                  <a:srgbClr val="336699"/>
                </a:solidFill>
                <a:latin typeface="Arial" pitchFamily="34" charset="0"/>
              </a:defRPr>
            </a:lvl9pPr>
          </a:lstStyle>
          <a:p>
            <a:pPr marL="2149475" indent="-2149475" eaLnBrk="1" hangingPunct="1">
              <a:spcBef>
                <a:spcPct val="0"/>
              </a:spcBef>
              <a:buFontTx/>
              <a:buNone/>
            </a:pPr>
            <a:r>
              <a:rPr lang="ru-RU" altLang="ru-RU" sz="2200" dirty="0">
                <a:solidFill>
                  <a:srgbClr val="FF6600"/>
                </a:solidFill>
                <a:latin typeface="Times New Roman" pitchFamily="18" charset="0"/>
                <a:cs typeface="Times New Roman" pitchFamily="18" charset="0"/>
              </a:rPr>
              <a:t>Ручные тормоза – </a:t>
            </a:r>
            <a:r>
              <a:rPr lang="ru-RU" altLang="ru-RU" sz="2200" i="1" dirty="0">
                <a:solidFill>
                  <a:srgbClr val="FF6600"/>
                </a:solidFill>
                <a:latin typeface="Times New Roman" pitchFamily="18" charset="0"/>
                <a:cs typeface="Times New Roman" pitchFamily="18" charset="0"/>
              </a:rPr>
              <a:t>дисковые и ободные</a:t>
            </a:r>
            <a:r>
              <a:rPr lang="ru-RU" altLang="ru-RU" sz="2200" dirty="0">
                <a:solidFill>
                  <a:srgbClr val="FF6600"/>
                </a:solidFill>
                <a:latin typeface="Times New Roman" pitchFamily="18" charset="0"/>
                <a:cs typeface="Times New Roman" pitchFamily="18" charset="0"/>
              </a:rPr>
              <a:t>, </a:t>
            </a:r>
            <a:r>
              <a:rPr lang="ru-RU" altLang="ru-RU" sz="2200" dirty="0">
                <a:solidFill>
                  <a:schemeClr val="tx1"/>
                </a:solidFill>
                <a:latin typeface="Times New Roman" pitchFamily="18" charset="0"/>
                <a:cs typeface="Times New Roman" pitchFamily="18" charset="0"/>
              </a:rPr>
              <a:t>приводятся в действие </a:t>
            </a:r>
            <a:r>
              <a:rPr lang="ru-RU" altLang="ru-RU" sz="2200" dirty="0" smtClean="0">
                <a:solidFill>
                  <a:schemeClr val="tx1"/>
                </a:solidFill>
                <a:latin typeface="Times New Roman" pitchFamily="18" charset="0"/>
                <a:cs typeface="Times New Roman" pitchFamily="18" charset="0"/>
              </a:rPr>
              <a:t>рычагами, расположенными </a:t>
            </a:r>
            <a:r>
              <a:rPr lang="ru-RU" altLang="ru-RU" sz="2200" dirty="0">
                <a:solidFill>
                  <a:schemeClr val="tx1"/>
                </a:solidFill>
                <a:latin typeface="Times New Roman" pitchFamily="18" charset="0"/>
                <a:cs typeface="Times New Roman" pitchFamily="18" charset="0"/>
              </a:rPr>
              <a:t>на руле. </a:t>
            </a:r>
          </a:p>
        </p:txBody>
      </p:sp>
      <p:pic>
        <p:nvPicPr>
          <p:cNvPr id="7" name="Рисунок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227250" y="1971407"/>
            <a:ext cx="4407657" cy="3542943"/>
          </a:xfrm>
          <a:prstGeom prst="rect">
            <a:avLst/>
          </a:prstGeom>
          <a:noFill/>
          <a:ln w="9525">
            <a:solidFill>
              <a:srgbClr val="00B0F0"/>
            </a:solidFill>
            <a:miter lim="800000"/>
            <a:headEnd/>
            <a:tailEnd/>
          </a:ln>
          <a:extLst>
            <a:ext uri="{909E8E84-426E-40DD-AFC4-6F175D3DCCD1}">
              <a14:hiddenFill xmlns:a14="http://schemas.microsoft.com/office/drawing/2010/main">
                <a:solidFill>
                  <a:srgbClr val="FFFFFF"/>
                </a:solidFill>
              </a14:hiddenFill>
            </a:ext>
          </a:extLst>
        </p:spPr>
      </p:pic>
      <p:pic>
        <p:nvPicPr>
          <p:cNvPr id="9"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22135" y="1971407"/>
            <a:ext cx="4341755" cy="3542943"/>
          </a:xfrm>
          <a:prstGeom prst="rect">
            <a:avLst/>
          </a:prstGeom>
          <a:noFill/>
          <a:ln w="9525">
            <a:solidFill>
              <a:srgbClr val="00B0F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Прямоугольник 4"/>
          <p:cNvSpPr/>
          <p:nvPr/>
        </p:nvSpPr>
        <p:spPr>
          <a:xfrm>
            <a:off x="0" y="5669876"/>
            <a:ext cx="11844270" cy="769441"/>
          </a:xfrm>
          <a:prstGeom prst="rect">
            <a:avLst/>
          </a:prstGeom>
        </p:spPr>
        <p:txBody>
          <a:bodyPr wrap="square">
            <a:spAutoFit/>
          </a:bodyPr>
          <a:lstStyle/>
          <a:p>
            <a:pPr marL="2239963" indent="-2239963" algn="just">
              <a:spcBef>
                <a:spcPct val="0"/>
              </a:spcBef>
            </a:pPr>
            <a:r>
              <a:rPr lang="ru-RU" altLang="ru-RU" sz="2200" dirty="0">
                <a:solidFill>
                  <a:srgbClr val="FF6600"/>
                </a:solidFill>
                <a:latin typeface="Times New Roman" pitchFamily="18" charset="0"/>
                <a:cs typeface="Times New Roman" pitchFamily="18" charset="0"/>
              </a:rPr>
              <a:t>Ножной тормоз – </a:t>
            </a:r>
            <a:r>
              <a:rPr lang="ru-RU" altLang="ru-RU" sz="2200" i="1" dirty="0">
                <a:solidFill>
                  <a:srgbClr val="FF6600"/>
                </a:solidFill>
                <a:latin typeface="Times New Roman" pitchFamily="18" charset="0"/>
                <a:cs typeface="Times New Roman" pitchFamily="18" charset="0"/>
              </a:rPr>
              <a:t>барабанный</a:t>
            </a:r>
            <a:r>
              <a:rPr lang="ru-RU" altLang="ru-RU" sz="2200" dirty="0">
                <a:solidFill>
                  <a:srgbClr val="FF6600"/>
                </a:solidFill>
                <a:latin typeface="Times New Roman" pitchFamily="18" charset="0"/>
                <a:cs typeface="Times New Roman" pitchFamily="18" charset="0"/>
              </a:rPr>
              <a:t>, </a:t>
            </a:r>
            <a:r>
              <a:rPr lang="ru-RU" altLang="ru-RU" sz="2200" dirty="0">
                <a:latin typeface="Times New Roman" pitchFamily="18" charset="0"/>
                <a:cs typeface="Times New Roman" pitchFamily="18" charset="0"/>
              </a:rPr>
              <a:t>размещается в задней втулке и приводится в действие при вращении педали в обратную сторону.</a:t>
            </a:r>
          </a:p>
        </p:txBody>
      </p:sp>
    </p:spTree>
    <p:extLst>
      <p:ext uri="{BB962C8B-B14F-4D97-AF65-F5344CB8AC3E}">
        <p14:creationId xmlns:p14="http://schemas.microsoft.com/office/powerpoint/2010/main" val="40289340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750"/>
                                  </p:stCondLst>
                                  <p:childTnLst>
                                    <p:set>
                                      <p:cBhvr>
                                        <p:cTn id="9" dur="1" fill="hold">
                                          <p:stCondLst>
                                            <p:cond delay="0"/>
                                          </p:stCondLst>
                                        </p:cTn>
                                        <p:tgtEl>
                                          <p:spTgt spid="2"/>
                                        </p:tgtEl>
                                        <p:attrNameLst>
                                          <p:attrName>style.visibility</p:attrName>
                                        </p:attrNameLst>
                                      </p:cBhvr>
                                      <p:to>
                                        <p:strVal val="visible"/>
                                      </p:to>
                                    </p:set>
                                  </p:childTnLst>
                                </p:cTn>
                              </p:par>
                            </p:childTnLst>
                          </p:cTn>
                        </p:par>
                        <p:par>
                          <p:cTn id="10" fill="hold">
                            <p:stCondLst>
                              <p:cond delay="750"/>
                            </p:stCondLst>
                            <p:childTnLst>
                              <p:par>
                                <p:cTn id="11" presetID="1" presetClass="entr" presetSubtype="0" fill="hold" grpId="0" nodeType="afterEffect">
                                  <p:stCondLst>
                                    <p:cond delay="750"/>
                                  </p:stCondLst>
                                  <p:childTnLst>
                                    <p:set>
                                      <p:cBhvr>
                                        <p:cTn id="12" dur="1" fill="hold">
                                          <p:stCondLst>
                                            <p:cond delay="0"/>
                                          </p:stCondLst>
                                        </p:cTn>
                                        <p:tgtEl>
                                          <p:spTgt spid="4"/>
                                        </p:tgtEl>
                                        <p:attrNameLst>
                                          <p:attrName>style.visibility</p:attrName>
                                        </p:attrNameLst>
                                      </p:cBhvr>
                                      <p:to>
                                        <p:strVal val="visible"/>
                                      </p:to>
                                    </p:set>
                                  </p:childTnLst>
                                </p:cTn>
                              </p:par>
                            </p:childTnLst>
                          </p:cTn>
                        </p:par>
                        <p:par>
                          <p:cTn id="13" fill="hold">
                            <p:stCondLst>
                              <p:cond delay="1500"/>
                            </p:stCondLst>
                            <p:childTnLst>
                              <p:par>
                                <p:cTn id="14" presetID="1" presetClass="entr" presetSubtype="0" fill="hold" grpId="0" nodeType="afterEffect">
                                  <p:stCondLst>
                                    <p:cond delay="750"/>
                                  </p:stCondLst>
                                  <p:childTnLst>
                                    <p:set>
                                      <p:cBhvr>
                                        <p:cTn id="15" dur="1" fill="hold">
                                          <p:stCondLst>
                                            <p:cond delay="0"/>
                                          </p:stCondLst>
                                        </p:cTn>
                                        <p:tgtEl>
                                          <p:spTgt spid="6"/>
                                        </p:tgtEl>
                                        <p:attrNameLst>
                                          <p:attrName>style.visibility</p:attrName>
                                        </p:attrNameLst>
                                      </p:cBhvr>
                                      <p:to>
                                        <p:strVal val="visible"/>
                                      </p:to>
                                    </p:set>
                                  </p:childTnLst>
                                </p:cTn>
                              </p:par>
                            </p:childTnLst>
                          </p:cTn>
                        </p:par>
                        <p:par>
                          <p:cTn id="16" fill="hold">
                            <p:stCondLst>
                              <p:cond delay="2250"/>
                            </p:stCondLst>
                            <p:childTnLst>
                              <p:par>
                                <p:cTn id="17" presetID="2" presetClass="entr" presetSubtype="4" fill="hold" nodeType="afterEffect">
                                  <p:stCondLst>
                                    <p:cond delay="50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par>
                          <p:cTn id="21" fill="hold">
                            <p:stCondLst>
                              <p:cond delay="3250"/>
                            </p:stCondLst>
                            <p:childTnLst>
                              <p:par>
                                <p:cTn id="22" presetID="2" presetClass="entr" presetSubtype="4" fill="hold" nodeType="afterEffect">
                                  <p:stCondLst>
                                    <p:cond delay="500"/>
                                  </p:stCondLst>
                                  <p:childTnLst>
                                    <p:set>
                                      <p:cBhvr>
                                        <p:cTn id="23" dur="1" fill="hold">
                                          <p:stCondLst>
                                            <p:cond delay="0"/>
                                          </p:stCondLst>
                                        </p:cTn>
                                        <p:tgtEl>
                                          <p:spTgt spid="9"/>
                                        </p:tgtEl>
                                        <p:attrNameLst>
                                          <p:attrName>style.visibility</p:attrName>
                                        </p:attrNameLst>
                                      </p:cBhvr>
                                      <p:to>
                                        <p:strVal val="visible"/>
                                      </p:to>
                                    </p:set>
                                    <p:anim calcmode="lin" valueType="num">
                                      <p:cBhvr additive="base">
                                        <p:cTn id="24" dur="500" fill="hold"/>
                                        <p:tgtEl>
                                          <p:spTgt spid="9"/>
                                        </p:tgtEl>
                                        <p:attrNameLst>
                                          <p:attrName>ppt_x</p:attrName>
                                        </p:attrNameLst>
                                      </p:cBhvr>
                                      <p:tavLst>
                                        <p:tav tm="0">
                                          <p:val>
                                            <p:strVal val="#ppt_x"/>
                                          </p:val>
                                        </p:tav>
                                        <p:tav tm="100000">
                                          <p:val>
                                            <p:strVal val="#ppt_x"/>
                                          </p:val>
                                        </p:tav>
                                      </p:tavLst>
                                    </p:anim>
                                    <p:anim calcmode="lin" valueType="num">
                                      <p:cBhvr additive="base">
                                        <p:cTn id="25" dur="500" fill="hold"/>
                                        <p:tgtEl>
                                          <p:spTgt spid="9"/>
                                        </p:tgtEl>
                                        <p:attrNameLst>
                                          <p:attrName>ppt_y</p:attrName>
                                        </p:attrNameLst>
                                      </p:cBhvr>
                                      <p:tavLst>
                                        <p:tav tm="0">
                                          <p:val>
                                            <p:strVal val="1+#ppt_h/2"/>
                                          </p:val>
                                        </p:tav>
                                        <p:tav tm="100000">
                                          <p:val>
                                            <p:strVal val="#ppt_y"/>
                                          </p:val>
                                        </p:tav>
                                      </p:tavLst>
                                    </p:anim>
                                  </p:childTnLst>
                                </p:cTn>
                              </p:par>
                            </p:childTnLst>
                          </p:cTn>
                        </p:par>
                        <p:par>
                          <p:cTn id="26" fill="hold">
                            <p:stCondLst>
                              <p:cond delay="4250"/>
                            </p:stCondLst>
                            <p:childTnLst>
                              <p:par>
                                <p:cTn id="27" presetID="1" presetClass="entr" presetSubtype="0" fill="hold" grpId="0" nodeType="afterEffect">
                                  <p:stCondLst>
                                    <p:cond delay="500"/>
                                  </p:stCondLst>
                                  <p:childTnLst>
                                    <p:set>
                                      <p:cBhvr>
                                        <p:cTn id="2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P spid="4" grpId="0"/>
      <p:bldP spid="6" grpId="0"/>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Рисунок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27326" y="70505"/>
            <a:ext cx="564594" cy="693361"/>
          </a:xfrm>
          <a:prstGeom prst="rect">
            <a:avLst/>
          </a:prstGeom>
        </p:spPr>
      </p:pic>
      <p:sp>
        <p:nvSpPr>
          <p:cNvPr id="4" name="Прямоугольник 3"/>
          <p:cNvSpPr/>
          <p:nvPr/>
        </p:nvSpPr>
        <p:spPr>
          <a:xfrm>
            <a:off x="377190" y="-53925"/>
            <a:ext cx="11527326" cy="830997"/>
          </a:xfrm>
          <a:prstGeom prst="rect">
            <a:avLst/>
          </a:prstGeom>
          <a:noFill/>
        </p:spPr>
        <p:txBody>
          <a:bodyPr wrap="square" lIns="91440" tIns="45720" rIns="91440" bIns="45720">
            <a:spAutoFit/>
          </a:bodyPr>
          <a:lstStyle/>
          <a:p>
            <a:pPr algn="ctr"/>
            <a:r>
              <a:rPr lang="ru-RU" sz="4800" b="1" cap="none" spc="0" dirty="0" smtClean="0">
                <a:ln w="22225">
                  <a:solidFill>
                    <a:schemeClr val="accent2"/>
                  </a:solidFill>
                  <a:prstDash val="solid"/>
                </a:ln>
                <a:solidFill>
                  <a:schemeClr val="accent2">
                    <a:lumMod val="40000"/>
                    <a:lumOff val="60000"/>
                  </a:schemeClr>
                </a:solidFill>
                <a:effectLst/>
                <a:latin typeface="Times New Roman" panose="02020603050405020304" pitchFamily="18" charset="0"/>
                <a:cs typeface="Times New Roman" panose="02020603050405020304" pitchFamily="18" charset="0"/>
              </a:rPr>
              <a:t>Дополнительные принадлежности</a:t>
            </a:r>
            <a:endParaRPr lang="ru-RU" sz="4800" b="1" cap="none" spc="0" dirty="0">
              <a:ln w="22225">
                <a:solidFill>
                  <a:schemeClr val="accent2"/>
                </a:solidFill>
                <a:prstDash val="solid"/>
              </a:ln>
              <a:solidFill>
                <a:schemeClr val="accent2">
                  <a:lumMod val="40000"/>
                  <a:lumOff val="60000"/>
                </a:schemeClr>
              </a:solidFill>
              <a:effectLst/>
              <a:latin typeface="Times New Roman" panose="02020603050405020304" pitchFamily="18" charset="0"/>
              <a:cs typeface="Times New Roman" panose="02020603050405020304" pitchFamily="18" charset="0"/>
            </a:endParaRPr>
          </a:p>
        </p:txBody>
      </p:sp>
      <p:sp>
        <p:nvSpPr>
          <p:cNvPr id="5" name="TextBox 4"/>
          <p:cNvSpPr txBox="1"/>
          <p:nvPr/>
        </p:nvSpPr>
        <p:spPr>
          <a:xfrm>
            <a:off x="147624" y="865614"/>
            <a:ext cx="2767027" cy="369332"/>
          </a:xfrm>
          <a:prstGeom prst="rect">
            <a:avLst/>
          </a:prstGeom>
          <a:noFill/>
        </p:spPr>
        <p:txBody>
          <a:bodyPr wrap="square" rtlCol="0">
            <a:spAutoFit/>
          </a:bodyPr>
          <a:lstStyle/>
          <a:p>
            <a:r>
              <a:rPr lang="ru-RU" i="1" dirty="0" smtClean="0">
                <a:solidFill>
                  <a:srgbClr val="C00000"/>
                </a:solidFill>
                <a:latin typeface="Times New Roman" panose="02020603050405020304" pitchFamily="18" charset="0"/>
                <a:cs typeface="Times New Roman" panose="02020603050405020304" pitchFamily="18" charset="0"/>
              </a:rPr>
              <a:t>Нажимайте по порядку:</a:t>
            </a:r>
            <a:endParaRPr lang="ru-RU" i="1" dirty="0">
              <a:solidFill>
                <a:srgbClr val="C00000"/>
              </a:solidFill>
              <a:latin typeface="Times New Roman" panose="02020603050405020304" pitchFamily="18" charset="0"/>
              <a:cs typeface="Times New Roman" panose="02020603050405020304" pitchFamily="18" charset="0"/>
            </a:endParaRPr>
          </a:p>
        </p:txBody>
      </p:sp>
      <p:sp>
        <p:nvSpPr>
          <p:cNvPr id="6" name="Прямоугольник 5"/>
          <p:cNvSpPr/>
          <p:nvPr/>
        </p:nvSpPr>
        <p:spPr>
          <a:xfrm>
            <a:off x="3463290" y="901502"/>
            <a:ext cx="8538208" cy="5407858"/>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just"/>
            <a:endParaRPr lang="ru-RU" sz="2400" dirty="0" smtClean="0">
              <a:solidFill>
                <a:srgbClr val="002060"/>
              </a:solidFill>
              <a:latin typeface="Times New Roman" panose="02020603050405020304" pitchFamily="18" charset="0"/>
              <a:cs typeface="Times New Roman" panose="02020603050405020304" pitchFamily="18" charset="0"/>
            </a:endParaRPr>
          </a:p>
        </p:txBody>
      </p:sp>
      <p:sp>
        <p:nvSpPr>
          <p:cNvPr id="7" name="Скругленный прямоугольник 6"/>
          <p:cNvSpPr/>
          <p:nvPr/>
        </p:nvSpPr>
        <p:spPr>
          <a:xfrm>
            <a:off x="147624" y="1323488"/>
            <a:ext cx="2984196" cy="429776"/>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200" dirty="0" smtClean="0">
                <a:solidFill>
                  <a:srgbClr val="0070C0"/>
                </a:solidFill>
                <a:latin typeface="Times New Roman" pitchFamily="18" charset="0"/>
                <a:cs typeface="Times New Roman" pitchFamily="18" charset="0"/>
              </a:rPr>
              <a:t>Электрооборудование</a:t>
            </a:r>
            <a:endParaRPr lang="ru-RU" sz="2200" dirty="0">
              <a:solidFill>
                <a:srgbClr val="0070C0"/>
              </a:solidFill>
              <a:latin typeface="Times New Roman" pitchFamily="18" charset="0"/>
              <a:cs typeface="Times New Roman" pitchFamily="18" charset="0"/>
            </a:endParaRPr>
          </a:p>
        </p:txBody>
      </p:sp>
      <p:pic>
        <p:nvPicPr>
          <p:cNvPr id="10242" name="Picture 2" descr="https://ae01.alicdn.com/kf/HTB1AGs8XIrrK1Rjy1zeq6xalFXa1/7LED-36V48V.jpg_q50.jpg"/>
          <p:cNvPicPr>
            <a:picLocks noChangeAspect="1" noChangeArrowheads="1"/>
          </p:cNvPicPr>
          <p:nvPr/>
        </p:nvPicPr>
        <p:blipFill rotWithShape="1">
          <a:blip r:embed="rId4">
            <a:extLst>
              <a:ext uri="{28A0092B-C50C-407E-A947-70E740481C1C}">
                <a14:useLocalDpi xmlns:a14="http://schemas.microsoft.com/office/drawing/2010/main" val="0"/>
              </a:ext>
            </a:extLst>
          </a:blip>
          <a:srcRect t="16499" b="18400"/>
          <a:stretch/>
        </p:blipFill>
        <p:spPr bwMode="auto">
          <a:xfrm>
            <a:off x="3977638" y="1108999"/>
            <a:ext cx="7669531" cy="4992864"/>
          </a:xfrm>
          <a:prstGeom prst="rect">
            <a:avLst/>
          </a:prstGeom>
          <a:noFill/>
          <a:extLst>
            <a:ext uri="{909E8E84-426E-40DD-AFC4-6F175D3DCCD1}">
              <a14:hiddenFill xmlns:a14="http://schemas.microsoft.com/office/drawing/2010/main">
                <a:solidFill>
                  <a:srgbClr val="FFFFFF"/>
                </a:solidFill>
              </a14:hiddenFill>
            </a:ext>
          </a:extLst>
        </p:spPr>
      </p:pic>
      <p:sp>
        <p:nvSpPr>
          <p:cNvPr id="9" name="Прямоугольник 8"/>
          <p:cNvSpPr/>
          <p:nvPr/>
        </p:nvSpPr>
        <p:spPr>
          <a:xfrm>
            <a:off x="3463290" y="888296"/>
            <a:ext cx="8538208" cy="5407858"/>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just"/>
            <a:r>
              <a:rPr lang="ru-RU" sz="2400" dirty="0" smtClean="0">
                <a:solidFill>
                  <a:srgbClr val="002060"/>
                </a:solidFill>
                <a:latin typeface="Times New Roman" panose="02020603050405020304" pitchFamily="18" charset="0"/>
                <a:cs typeface="Times New Roman" panose="02020603050405020304" pitchFamily="18" charset="0"/>
              </a:rPr>
              <a:t>Может быть задний и передний, транспортные велосипеды также могут быть оснащены передней корзиной.</a:t>
            </a:r>
          </a:p>
        </p:txBody>
      </p:sp>
      <p:sp>
        <p:nvSpPr>
          <p:cNvPr id="10" name="Скругленный прямоугольник 9"/>
          <p:cNvSpPr/>
          <p:nvPr/>
        </p:nvSpPr>
        <p:spPr>
          <a:xfrm>
            <a:off x="147624" y="1869904"/>
            <a:ext cx="2984196" cy="429776"/>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200" dirty="0" smtClean="0">
                <a:solidFill>
                  <a:srgbClr val="0070C0"/>
                </a:solidFill>
                <a:latin typeface="Times New Roman" pitchFamily="18" charset="0"/>
                <a:cs typeface="Times New Roman" pitchFamily="18" charset="0"/>
              </a:rPr>
              <a:t>Багажник</a:t>
            </a:r>
            <a:endParaRPr lang="ru-RU" sz="2200" dirty="0">
              <a:solidFill>
                <a:srgbClr val="0070C0"/>
              </a:solidFill>
              <a:latin typeface="Times New Roman" pitchFamily="18" charset="0"/>
              <a:cs typeface="Times New Roman" pitchFamily="18" charset="0"/>
            </a:endParaRPr>
          </a:p>
        </p:txBody>
      </p:sp>
      <p:pic>
        <p:nvPicPr>
          <p:cNvPr id="10244" name="Picture 4" descr="https://ae01.alicdn.com/kf/HTB1uGhCXdfvK1RjSspoq6zfNpXaN/Black-Bike-Bicycle-Quick-Release-Luggage-Seat-Post-Pannier-Carrier-Rear-Rack-Fender.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77588" y="1900485"/>
            <a:ext cx="2743201" cy="2743201"/>
          </a:xfrm>
          <a:prstGeom prst="rect">
            <a:avLst/>
          </a:prstGeom>
          <a:noFill/>
          <a:ln>
            <a:solidFill>
              <a:srgbClr val="00B0F0"/>
            </a:solidFill>
          </a:ln>
          <a:extLst>
            <a:ext uri="{909E8E84-426E-40DD-AFC4-6F175D3DCCD1}">
              <a14:hiddenFill xmlns:a14="http://schemas.microsoft.com/office/drawing/2010/main">
                <a:solidFill>
                  <a:srgbClr val="FFFFFF"/>
                </a:solidFill>
              </a14:hiddenFill>
            </a:ext>
          </a:extLst>
        </p:spPr>
      </p:pic>
      <p:pic>
        <p:nvPicPr>
          <p:cNvPr id="10246" name="Picture 6" descr="http://www.superbbicycle.com/wp-content/uploads/2010/06/Velo-Orange-Rack.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03668" y="1869905"/>
            <a:ext cx="2503998" cy="3755996"/>
          </a:xfrm>
          <a:prstGeom prst="rect">
            <a:avLst/>
          </a:prstGeom>
          <a:noFill/>
          <a:ln>
            <a:solidFill>
              <a:srgbClr val="00B0F0"/>
            </a:solidFill>
          </a:ln>
          <a:extLst>
            <a:ext uri="{909E8E84-426E-40DD-AFC4-6F175D3DCCD1}">
              <a14:hiddenFill xmlns:a14="http://schemas.microsoft.com/office/drawing/2010/main">
                <a:solidFill>
                  <a:srgbClr val="FFFFFF"/>
                </a:solidFill>
              </a14:hiddenFill>
            </a:ext>
          </a:extLst>
        </p:spPr>
      </p:pic>
      <p:pic>
        <p:nvPicPr>
          <p:cNvPr id="10248" name="Picture 8" descr="https://a.allegroimg.com/original/03f037/43d02fbf4e2da21dd6d8cf99b778"/>
          <p:cNvPicPr>
            <a:picLocks noChangeAspect="1" noChangeArrowheads="1"/>
          </p:cNvPicPr>
          <p:nvPr/>
        </p:nvPicPr>
        <p:blipFill rotWithShape="1">
          <a:blip r:embed="rId7">
            <a:extLst>
              <a:ext uri="{28A0092B-C50C-407E-A947-70E740481C1C}">
                <a14:useLocalDpi xmlns:a14="http://schemas.microsoft.com/office/drawing/2010/main" val="0"/>
              </a:ext>
            </a:extLst>
          </a:blip>
          <a:srcRect l="16199" r="21937" b="19417"/>
          <a:stretch/>
        </p:blipFill>
        <p:spPr bwMode="auto">
          <a:xfrm>
            <a:off x="9142979" y="1869904"/>
            <a:ext cx="2652781" cy="2773782"/>
          </a:xfrm>
          <a:prstGeom prst="rect">
            <a:avLst/>
          </a:prstGeom>
          <a:noFill/>
          <a:ln>
            <a:solidFill>
              <a:srgbClr val="00B0F0"/>
            </a:solidFill>
          </a:ln>
          <a:extLst>
            <a:ext uri="{909E8E84-426E-40DD-AFC4-6F175D3DCCD1}">
              <a14:hiddenFill xmlns:a14="http://schemas.microsoft.com/office/drawing/2010/main">
                <a:solidFill>
                  <a:srgbClr val="FFFFFF"/>
                </a:solidFill>
              </a14:hiddenFill>
            </a:ext>
          </a:extLst>
        </p:spPr>
      </p:pic>
      <p:sp>
        <p:nvSpPr>
          <p:cNvPr id="14" name="Прямоугольник 13"/>
          <p:cNvSpPr/>
          <p:nvPr/>
        </p:nvSpPr>
        <p:spPr>
          <a:xfrm>
            <a:off x="3463290" y="894899"/>
            <a:ext cx="8538208" cy="5407858"/>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just"/>
            <a:endParaRPr lang="ru-RU" sz="2400" dirty="0" smtClean="0">
              <a:solidFill>
                <a:srgbClr val="002060"/>
              </a:solidFill>
              <a:latin typeface="Times New Roman" panose="02020603050405020304" pitchFamily="18" charset="0"/>
              <a:cs typeface="Times New Roman" panose="02020603050405020304" pitchFamily="18" charset="0"/>
            </a:endParaRPr>
          </a:p>
        </p:txBody>
      </p:sp>
      <p:sp>
        <p:nvSpPr>
          <p:cNvPr id="15" name="Скругленный прямоугольник 14"/>
          <p:cNvSpPr/>
          <p:nvPr/>
        </p:nvSpPr>
        <p:spPr>
          <a:xfrm>
            <a:off x="147624" y="2416320"/>
            <a:ext cx="2984196" cy="429776"/>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200" dirty="0" smtClean="0">
                <a:solidFill>
                  <a:srgbClr val="0070C0"/>
                </a:solidFill>
                <a:latin typeface="Times New Roman" pitchFamily="18" charset="0"/>
                <a:cs typeface="Times New Roman" pitchFamily="18" charset="0"/>
              </a:rPr>
              <a:t>Зеркало</a:t>
            </a:r>
            <a:endParaRPr lang="ru-RU" sz="2200" dirty="0">
              <a:solidFill>
                <a:srgbClr val="0070C0"/>
              </a:solidFill>
              <a:latin typeface="Times New Roman" pitchFamily="18" charset="0"/>
              <a:cs typeface="Times New Roman" pitchFamily="18" charset="0"/>
            </a:endParaRPr>
          </a:p>
        </p:txBody>
      </p:sp>
      <p:pic>
        <p:nvPicPr>
          <p:cNvPr id="10250" name="Picture 10" descr="http://ae01.alicdn.com/kf/HTB1v3CraZLJ8KJjy0Fnq6AFDpXat.jpg"/>
          <p:cNvPicPr>
            <a:picLocks noChangeAspect="1" noChangeArrowheads="1"/>
          </p:cNvPicPr>
          <p:nvPr/>
        </p:nvPicPr>
        <p:blipFill rotWithShape="1">
          <a:blip r:embed="rId8">
            <a:extLst>
              <a:ext uri="{28A0092B-C50C-407E-A947-70E740481C1C}">
                <a14:useLocalDpi xmlns:a14="http://schemas.microsoft.com/office/drawing/2010/main" val="0"/>
              </a:ext>
            </a:extLst>
          </a:blip>
          <a:srcRect t="11159" b="1183"/>
          <a:stretch/>
        </p:blipFill>
        <p:spPr bwMode="auto">
          <a:xfrm>
            <a:off x="3680458" y="1234946"/>
            <a:ext cx="8115301" cy="4549858"/>
          </a:xfrm>
          <a:prstGeom prst="rect">
            <a:avLst/>
          </a:prstGeom>
          <a:noFill/>
          <a:ln>
            <a:solidFill>
              <a:srgbClr val="00B0F0"/>
            </a:solidFill>
          </a:ln>
          <a:extLst>
            <a:ext uri="{909E8E84-426E-40DD-AFC4-6F175D3DCCD1}">
              <a14:hiddenFill xmlns:a14="http://schemas.microsoft.com/office/drawing/2010/main">
                <a:solidFill>
                  <a:srgbClr val="FFFFFF"/>
                </a:solidFill>
              </a14:hiddenFill>
            </a:ext>
          </a:extLst>
        </p:spPr>
      </p:pic>
      <p:sp>
        <p:nvSpPr>
          <p:cNvPr id="17" name="Прямоугольник 16"/>
          <p:cNvSpPr/>
          <p:nvPr/>
        </p:nvSpPr>
        <p:spPr>
          <a:xfrm>
            <a:off x="3463290" y="901502"/>
            <a:ext cx="8538208" cy="5407858"/>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just"/>
            <a:endParaRPr lang="ru-RU" sz="2400" dirty="0" smtClean="0">
              <a:solidFill>
                <a:srgbClr val="002060"/>
              </a:solidFill>
              <a:latin typeface="Times New Roman" panose="02020603050405020304" pitchFamily="18" charset="0"/>
              <a:cs typeface="Times New Roman" panose="02020603050405020304" pitchFamily="18" charset="0"/>
            </a:endParaRPr>
          </a:p>
        </p:txBody>
      </p:sp>
      <p:sp>
        <p:nvSpPr>
          <p:cNvPr id="18" name="Скругленный прямоугольник 17"/>
          <p:cNvSpPr/>
          <p:nvPr/>
        </p:nvSpPr>
        <p:spPr>
          <a:xfrm>
            <a:off x="147624" y="2965102"/>
            <a:ext cx="2984196" cy="71535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200" dirty="0" smtClean="0">
                <a:solidFill>
                  <a:srgbClr val="0070C0"/>
                </a:solidFill>
                <a:latin typeface="Times New Roman" pitchFamily="18" charset="0"/>
                <a:cs typeface="Times New Roman" pitchFamily="18" charset="0"/>
              </a:rPr>
              <a:t>Светоотражатели (катафоты)</a:t>
            </a:r>
            <a:endParaRPr lang="ru-RU" sz="2200" dirty="0">
              <a:solidFill>
                <a:srgbClr val="0070C0"/>
              </a:solidFill>
              <a:latin typeface="Times New Roman" pitchFamily="18" charset="0"/>
              <a:cs typeface="Times New Roman" pitchFamily="18" charset="0"/>
            </a:endParaRPr>
          </a:p>
        </p:txBody>
      </p:sp>
      <p:pic>
        <p:nvPicPr>
          <p:cNvPr id="10252" name="Picture 12" descr="https://www.dudeklawfirm.com/files/2015/09/iStock_000019953923_Large.jpg"/>
          <p:cNvPicPr>
            <a:picLocks noChangeAspect="1" noChangeArrowheads="1"/>
          </p:cNvPicPr>
          <p:nvPr/>
        </p:nvPicPr>
        <p:blipFill rotWithShape="1">
          <a:blip r:embed="rId9">
            <a:extLst>
              <a:ext uri="{28A0092B-C50C-407E-A947-70E740481C1C}">
                <a14:useLocalDpi xmlns:a14="http://schemas.microsoft.com/office/drawing/2010/main" val="0"/>
              </a:ext>
            </a:extLst>
          </a:blip>
          <a:srcRect l="29285" r="23700"/>
          <a:stretch/>
        </p:blipFill>
        <p:spPr bwMode="auto">
          <a:xfrm>
            <a:off x="3577588" y="1234946"/>
            <a:ext cx="3319887" cy="4697181"/>
          </a:xfrm>
          <a:prstGeom prst="rect">
            <a:avLst/>
          </a:prstGeom>
          <a:noFill/>
          <a:ln>
            <a:solidFill>
              <a:srgbClr val="00B0F0"/>
            </a:solidFill>
          </a:ln>
          <a:extLst>
            <a:ext uri="{909E8E84-426E-40DD-AFC4-6F175D3DCCD1}">
              <a14:hiddenFill xmlns:a14="http://schemas.microsoft.com/office/drawing/2010/main">
                <a:solidFill>
                  <a:srgbClr val="FFFFFF"/>
                </a:solidFill>
              </a14:hiddenFill>
            </a:ext>
          </a:extLst>
        </p:spPr>
      </p:pic>
      <p:pic>
        <p:nvPicPr>
          <p:cNvPr id="10254" name="Picture 14" descr="https://images-na.ssl-images-amazon.com/images/I/61jlDzYZenL.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099972" y="1234946"/>
            <a:ext cx="4697183" cy="4697183"/>
          </a:xfrm>
          <a:prstGeom prst="rect">
            <a:avLst/>
          </a:prstGeom>
          <a:noFill/>
          <a:ln>
            <a:solidFill>
              <a:srgbClr val="00B0F0"/>
            </a:solidFill>
          </a:ln>
          <a:extLst>
            <a:ext uri="{909E8E84-426E-40DD-AFC4-6F175D3DCCD1}">
              <a14:hiddenFill xmlns:a14="http://schemas.microsoft.com/office/drawing/2010/main">
                <a:solidFill>
                  <a:srgbClr val="FFFFFF"/>
                </a:solidFill>
              </a14:hiddenFill>
            </a:ext>
          </a:extLst>
        </p:spPr>
      </p:pic>
      <p:sp>
        <p:nvSpPr>
          <p:cNvPr id="21" name="Прямоугольник 20"/>
          <p:cNvSpPr/>
          <p:nvPr/>
        </p:nvSpPr>
        <p:spPr>
          <a:xfrm>
            <a:off x="3463290" y="894899"/>
            <a:ext cx="8538208" cy="5407858"/>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just"/>
            <a:endParaRPr lang="ru-RU" sz="2400" dirty="0" smtClean="0">
              <a:solidFill>
                <a:srgbClr val="002060"/>
              </a:solidFill>
              <a:latin typeface="Times New Roman" panose="02020603050405020304" pitchFamily="18" charset="0"/>
              <a:cs typeface="Times New Roman" panose="02020603050405020304" pitchFamily="18" charset="0"/>
            </a:endParaRPr>
          </a:p>
        </p:txBody>
      </p:sp>
      <p:sp>
        <p:nvSpPr>
          <p:cNvPr id="22" name="Скругленный прямоугольник 21"/>
          <p:cNvSpPr/>
          <p:nvPr/>
        </p:nvSpPr>
        <p:spPr>
          <a:xfrm>
            <a:off x="147624" y="3757831"/>
            <a:ext cx="2984196" cy="425549"/>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200" dirty="0" smtClean="0">
                <a:solidFill>
                  <a:srgbClr val="0070C0"/>
                </a:solidFill>
                <a:latin typeface="Times New Roman" pitchFamily="18" charset="0"/>
                <a:cs typeface="Times New Roman" pitchFamily="18" charset="0"/>
              </a:rPr>
              <a:t>Звонок</a:t>
            </a:r>
            <a:endParaRPr lang="ru-RU" sz="2200" i="1" dirty="0">
              <a:solidFill>
                <a:srgbClr val="0070C0"/>
              </a:solidFill>
              <a:latin typeface="Times New Roman" pitchFamily="18" charset="0"/>
              <a:cs typeface="Times New Roman" pitchFamily="18" charset="0"/>
            </a:endParaRPr>
          </a:p>
        </p:txBody>
      </p:sp>
      <p:pic>
        <p:nvPicPr>
          <p:cNvPr id="10256" name="Picture 16" descr="https://ae01.alicdn.com/kf/HTB1TiR9OXXXXXbxXFXXq6xXFXXXk/Bicycle-Bell-Clear-Sound-Cute-Bike-Horn-Alarm-Warning-Bell-Ring-Bicycle-Accessory-5-Colors.jpg"/>
          <p:cNvPicPr>
            <a:picLocks noChangeAspect="1" noChangeArrowheads="1"/>
          </p:cNvPicPr>
          <p:nvPr/>
        </p:nvPicPr>
        <p:blipFill rotWithShape="1">
          <a:blip r:embed="rId11">
            <a:extLst>
              <a:ext uri="{28A0092B-C50C-407E-A947-70E740481C1C}">
                <a14:useLocalDpi xmlns:a14="http://schemas.microsoft.com/office/drawing/2010/main" val="0"/>
              </a:ext>
            </a:extLst>
          </a:blip>
          <a:srcRect r="9138"/>
          <a:stretch/>
        </p:blipFill>
        <p:spPr bwMode="auto">
          <a:xfrm>
            <a:off x="3679063" y="1358900"/>
            <a:ext cx="4070478" cy="4479855"/>
          </a:xfrm>
          <a:prstGeom prst="rect">
            <a:avLst/>
          </a:prstGeom>
          <a:noFill/>
          <a:ln>
            <a:solidFill>
              <a:srgbClr val="00B0F0"/>
            </a:solidFill>
          </a:ln>
          <a:extLst>
            <a:ext uri="{909E8E84-426E-40DD-AFC4-6F175D3DCCD1}">
              <a14:hiddenFill xmlns:a14="http://schemas.microsoft.com/office/drawing/2010/main">
                <a:solidFill>
                  <a:srgbClr val="FFFFFF"/>
                </a:solidFill>
              </a14:hiddenFill>
            </a:ext>
          </a:extLst>
        </p:spPr>
      </p:pic>
      <p:pic>
        <p:nvPicPr>
          <p:cNvPr id="10258" name="Picture 18" descr="https://veloolimp.com/images/product_images/popup_images/2018/NTB18242.jpg"/>
          <p:cNvPicPr>
            <a:picLocks noChangeAspect="1" noChangeArrowheads="1"/>
          </p:cNvPicPr>
          <p:nvPr/>
        </p:nvPicPr>
        <p:blipFill rotWithShape="1">
          <a:blip r:embed="rId12">
            <a:extLst>
              <a:ext uri="{28A0092B-C50C-407E-A947-70E740481C1C}">
                <a14:useLocalDpi xmlns:a14="http://schemas.microsoft.com/office/drawing/2010/main" val="0"/>
              </a:ext>
            </a:extLst>
          </a:blip>
          <a:srcRect l="7511" r="7017"/>
          <a:stretch/>
        </p:blipFill>
        <p:spPr bwMode="auto">
          <a:xfrm>
            <a:off x="7920989" y="1358900"/>
            <a:ext cx="3829050" cy="4479855"/>
          </a:xfrm>
          <a:prstGeom prst="rect">
            <a:avLst/>
          </a:prstGeom>
          <a:noFill/>
          <a:ln>
            <a:solidFill>
              <a:srgbClr val="00B0F0"/>
            </a:solidFill>
          </a:ln>
          <a:extLst>
            <a:ext uri="{909E8E84-426E-40DD-AFC4-6F175D3DCCD1}">
              <a14:hiddenFill xmlns:a14="http://schemas.microsoft.com/office/drawing/2010/main">
                <a:solidFill>
                  <a:srgbClr val="FFFFFF"/>
                </a:solidFill>
              </a14:hiddenFill>
            </a:ext>
          </a:extLst>
        </p:spPr>
      </p:pic>
      <p:sp>
        <p:nvSpPr>
          <p:cNvPr id="25" name="Прямоугольник 24"/>
          <p:cNvSpPr/>
          <p:nvPr/>
        </p:nvSpPr>
        <p:spPr>
          <a:xfrm>
            <a:off x="3463290" y="901502"/>
            <a:ext cx="8538208" cy="5407858"/>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just"/>
            <a:endParaRPr lang="ru-RU" sz="2400" dirty="0" smtClean="0">
              <a:solidFill>
                <a:srgbClr val="002060"/>
              </a:solidFill>
              <a:latin typeface="Times New Roman" panose="02020603050405020304" pitchFamily="18" charset="0"/>
              <a:cs typeface="Times New Roman" panose="02020603050405020304" pitchFamily="18" charset="0"/>
            </a:endParaRPr>
          </a:p>
        </p:txBody>
      </p:sp>
      <p:sp>
        <p:nvSpPr>
          <p:cNvPr id="26" name="Скругленный прямоугольник 25"/>
          <p:cNvSpPr/>
          <p:nvPr/>
        </p:nvSpPr>
        <p:spPr>
          <a:xfrm>
            <a:off x="147624" y="4260751"/>
            <a:ext cx="2984196" cy="425549"/>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200" dirty="0" smtClean="0">
                <a:solidFill>
                  <a:srgbClr val="0070C0"/>
                </a:solidFill>
                <a:latin typeface="Times New Roman" pitchFamily="18" charset="0"/>
                <a:cs typeface="Times New Roman" pitchFamily="18" charset="0"/>
              </a:rPr>
              <a:t>Спидометр</a:t>
            </a:r>
            <a:endParaRPr lang="ru-RU" sz="2200" i="1" dirty="0">
              <a:solidFill>
                <a:srgbClr val="0070C0"/>
              </a:solidFill>
              <a:latin typeface="Times New Roman" pitchFamily="18" charset="0"/>
              <a:cs typeface="Times New Roman" pitchFamily="18" charset="0"/>
            </a:endParaRPr>
          </a:p>
        </p:txBody>
      </p:sp>
      <p:pic>
        <p:nvPicPr>
          <p:cNvPr id="10260" name="Picture 20" descr="https://irecommend.ru/sites/default/files/imagecache/copyright1/user-images/nKHtLBU95vwfHrfrOy9yIw.jp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930522" y="1080542"/>
            <a:ext cx="7508980" cy="5005987"/>
          </a:xfrm>
          <a:prstGeom prst="rect">
            <a:avLst/>
          </a:prstGeom>
          <a:noFill/>
          <a:ln>
            <a:solidFill>
              <a:srgbClr val="00B0F0"/>
            </a:solidFill>
          </a:ln>
          <a:extLst>
            <a:ext uri="{909E8E84-426E-40DD-AFC4-6F175D3DCCD1}">
              <a14:hiddenFill xmlns:a14="http://schemas.microsoft.com/office/drawing/2010/main">
                <a:solidFill>
                  <a:srgbClr val="FFFFFF"/>
                </a:solidFill>
              </a14:hiddenFill>
            </a:ext>
          </a:extLst>
        </p:spPr>
      </p:pic>
      <p:sp>
        <p:nvSpPr>
          <p:cNvPr id="28" name="Прямоугольник 27"/>
          <p:cNvSpPr/>
          <p:nvPr/>
        </p:nvSpPr>
        <p:spPr>
          <a:xfrm>
            <a:off x="3461431" y="894899"/>
            <a:ext cx="8538208" cy="5407858"/>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just"/>
            <a:endParaRPr lang="ru-RU" sz="2400" dirty="0" smtClean="0">
              <a:solidFill>
                <a:srgbClr val="002060"/>
              </a:solidFill>
              <a:latin typeface="Times New Roman" panose="02020603050405020304" pitchFamily="18" charset="0"/>
              <a:cs typeface="Times New Roman" panose="02020603050405020304" pitchFamily="18" charset="0"/>
            </a:endParaRPr>
          </a:p>
        </p:txBody>
      </p:sp>
      <p:sp>
        <p:nvSpPr>
          <p:cNvPr id="29" name="Скругленный прямоугольник 28"/>
          <p:cNvSpPr/>
          <p:nvPr/>
        </p:nvSpPr>
        <p:spPr>
          <a:xfrm>
            <a:off x="145765" y="4763671"/>
            <a:ext cx="2984196" cy="425549"/>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200" dirty="0" smtClean="0">
                <a:solidFill>
                  <a:srgbClr val="0070C0"/>
                </a:solidFill>
                <a:latin typeface="Times New Roman" pitchFamily="18" charset="0"/>
                <a:cs typeface="Times New Roman" pitchFamily="18" charset="0"/>
              </a:rPr>
              <a:t>Щитки (крылья)</a:t>
            </a:r>
            <a:endParaRPr lang="ru-RU" sz="2200" i="1" dirty="0">
              <a:solidFill>
                <a:srgbClr val="0070C0"/>
              </a:solidFill>
              <a:latin typeface="Times New Roman" pitchFamily="18" charset="0"/>
              <a:cs typeface="Times New Roman" pitchFamily="18" charset="0"/>
            </a:endParaRPr>
          </a:p>
        </p:txBody>
      </p:sp>
      <p:pic>
        <p:nvPicPr>
          <p:cNvPr id="10262" name="Picture 22" descr="https://www.usports.ru/sites/usp/files/collections/0/564/edh_1278.jp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952255" y="1108999"/>
            <a:ext cx="7487247" cy="5002119"/>
          </a:xfrm>
          <a:prstGeom prst="rect">
            <a:avLst/>
          </a:prstGeom>
          <a:noFill/>
          <a:ln>
            <a:solidFill>
              <a:srgbClr val="00B0F0"/>
            </a:solidFill>
          </a:ln>
          <a:extLst>
            <a:ext uri="{909E8E84-426E-40DD-AFC4-6F175D3DCCD1}">
              <a14:hiddenFill xmlns:a14="http://schemas.microsoft.com/office/drawing/2010/main">
                <a:solidFill>
                  <a:srgbClr val="FFFFFF"/>
                </a:solidFill>
              </a14:hiddenFill>
            </a:ext>
          </a:extLst>
        </p:spPr>
      </p:pic>
      <p:sp>
        <p:nvSpPr>
          <p:cNvPr id="31" name="Прямоугольник 30"/>
          <p:cNvSpPr/>
          <p:nvPr/>
        </p:nvSpPr>
        <p:spPr>
          <a:xfrm>
            <a:off x="3459572" y="901502"/>
            <a:ext cx="8538208" cy="5407858"/>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just"/>
            <a:endParaRPr lang="ru-RU" sz="2400" dirty="0" smtClean="0">
              <a:solidFill>
                <a:srgbClr val="002060"/>
              </a:solidFill>
              <a:latin typeface="Times New Roman" panose="02020603050405020304" pitchFamily="18" charset="0"/>
              <a:cs typeface="Times New Roman" panose="02020603050405020304" pitchFamily="18" charset="0"/>
            </a:endParaRPr>
          </a:p>
        </p:txBody>
      </p:sp>
      <p:sp>
        <p:nvSpPr>
          <p:cNvPr id="32" name="Скругленный прямоугольник 31"/>
          <p:cNvSpPr/>
          <p:nvPr/>
        </p:nvSpPr>
        <p:spPr>
          <a:xfrm>
            <a:off x="145765" y="5310087"/>
            <a:ext cx="2984196" cy="425549"/>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200" dirty="0" smtClean="0">
                <a:solidFill>
                  <a:srgbClr val="0070C0"/>
                </a:solidFill>
                <a:latin typeface="Times New Roman" pitchFamily="18" charset="0"/>
                <a:cs typeface="Times New Roman" pitchFamily="18" charset="0"/>
              </a:rPr>
              <a:t>Насос</a:t>
            </a:r>
            <a:endParaRPr lang="ru-RU" sz="2200" i="1" dirty="0">
              <a:solidFill>
                <a:srgbClr val="0070C0"/>
              </a:solidFill>
              <a:latin typeface="Times New Roman" pitchFamily="18" charset="0"/>
              <a:cs typeface="Times New Roman" pitchFamily="18" charset="0"/>
            </a:endParaRPr>
          </a:p>
        </p:txBody>
      </p:sp>
      <p:pic>
        <p:nvPicPr>
          <p:cNvPr id="10264" name="Picture 24" descr="https://ae01.alicdn.com/kf/Hf24683d290614002b613e8291e58d27db/120.jpg_q50.jp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627026" y="1087620"/>
            <a:ext cx="5023497" cy="5023497"/>
          </a:xfrm>
          <a:prstGeom prst="rect">
            <a:avLst/>
          </a:prstGeom>
          <a:noFill/>
          <a:ln>
            <a:solidFill>
              <a:srgbClr val="00B0F0"/>
            </a:solidFill>
          </a:ln>
          <a:extLst>
            <a:ext uri="{909E8E84-426E-40DD-AFC4-6F175D3DCCD1}">
              <a14:hiddenFill xmlns:a14="http://schemas.microsoft.com/office/drawing/2010/main">
                <a:solidFill>
                  <a:srgbClr val="FFFFFF"/>
                </a:solidFill>
              </a14:hiddenFill>
            </a:ext>
          </a:extLst>
        </p:spPr>
      </p:pic>
      <p:pic>
        <p:nvPicPr>
          <p:cNvPr id="10266" name="Picture 26" descr="https://i.ebayimg.com/images/g/g68AAOSwjkxbg6Yx/s-l1600.jpg"/>
          <p:cNvPicPr>
            <a:picLocks noChangeAspect="1" noChangeArrowheads="1"/>
          </p:cNvPicPr>
          <p:nvPr/>
        </p:nvPicPr>
        <p:blipFill rotWithShape="1">
          <a:blip r:embed="rId16">
            <a:extLst>
              <a:ext uri="{28A0092B-C50C-407E-A947-70E740481C1C}">
                <a14:useLocalDpi xmlns:a14="http://schemas.microsoft.com/office/drawing/2010/main" val="0"/>
              </a:ext>
            </a:extLst>
          </a:blip>
          <a:srcRect t="9089"/>
          <a:stretch/>
        </p:blipFill>
        <p:spPr bwMode="auto">
          <a:xfrm rot="16200000">
            <a:off x="7777482" y="2065589"/>
            <a:ext cx="5037176" cy="3053874"/>
          </a:xfrm>
          <a:prstGeom prst="rect">
            <a:avLst/>
          </a:prstGeom>
          <a:noFill/>
          <a:ln>
            <a:solidFill>
              <a:srgbClr val="00B0F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39023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750"/>
                                  </p:stCondLst>
                                  <p:childTnLst>
                                    <p:set>
                                      <p:cBhvr>
                                        <p:cTn id="9" dur="1" fill="hold">
                                          <p:stCondLst>
                                            <p:cond delay="0"/>
                                          </p:stCondLst>
                                        </p:cTn>
                                        <p:tgtEl>
                                          <p:spTgt spid="7"/>
                                        </p:tgtEl>
                                        <p:attrNameLst>
                                          <p:attrName>style.visibility</p:attrName>
                                        </p:attrNameLst>
                                      </p:cBhvr>
                                      <p:to>
                                        <p:strVal val="visible"/>
                                      </p:to>
                                    </p:set>
                                  </p:childTnLst>
                                </p:cTn>
                              </p:par>
                            </p:childTnLst>
                          </p:cTn>
                        </p:par>
                        <p:par>
                          <p:cTn id="10" fill="hold">
                            <p:stCondLst>
                              <p:cond delay="1500"/>
                            </p:stCondLst>
                            <p:childTnLst>
                              <p:par>
                                <p:cTn id="11" presetID="1" presetClass="entr" presetSubtype="0" fill="hold" grpId="0" nodeType="afterEffect">
                                  <p:stCondLst>
                                    <p:cond delay="750"/>
                                  </p:stCondLst>
                                  <p:childTnLst>
                                    <p:set>
                                      <p:cBhvr>
                                        <p:cTn id="12" dur="1" fill="hold">
                                          <p:stCondLst>
                                            <p:cond delay="0"/>
                                          </p:stCondLst>
                                        </p:cTn>
                                        <p:tgtEl>
                                          <p:spTgt spid="10"/>
                                        </p:tgtEl>
                                        <p:attrNameLst>
                                          <p:attrName>style.visibility</p:attrName>
                                        </p:attrNameLst>
                                      </p:cBhvr>
                                      <p:to>
                                        <p:strVal val="visible"/>
                                      </p:to>
                                    </p:set>
                                  </p:childTnLst>
                                </p:cTn>
                              </p:par>
                            </p:childTnLst>
                          </p:cTn>
                        </p:par>
                        <p:par>
                          <p:cTn id="13" fill="hold">
                            <p:stCondLst>
                              <p:cond delay="2250"/>
                            </p:stCondLst>
                            <p:childTnLst>
                              <p:par>
                                <p:cTn id="14" presetID="1" presetClass="entr" presetSubtype="0" fill="hold" grpId="0" nodeType="afterEffect">
                                  <p:stCondLst>
                                    <p:cond delay="750"/>
                                  </p:stCondLst>
                                  <p:childTnLst>
                                    <p:set>
                                      <p:cBhvr>
                                        <p:cTn id="15" dur="1" fill="hold">
                                          <p:stCondLst>
                                            <p:cond delay="0"/>
                                          </p:stCondLst>
                                        </p:cTn>
                                        <p:tgtEl>
                                          <p:spTgt spid="15"/>
                                        </p:tgtEl>
                                        <p:attrNameLst>
                                          <p:attrName>style.visibility</p:attrName>
                                        </p:attrNameLst>
                                      </p:cBhvr>
                                      <p:to>
                                        <p:strVal val="visible"/>
                                      </p:to>
                                    </p:set>
                                  </p:childTnLst>
                                </p:cTn>
                              </p:par>
                            </p:childTnLst>
                          </p:cTn>
                        </p:par>
                        <p:par>
                          <p:cTn id="16" fill="hold">
                            <p:stCondLst>
                              <p:cond delay="3000"/>
                            </p:stCondLst>
                            <p:childTnLst>
                              <p:par>
                                <p:cTn id="17" presetID="1" presetClass="entr" presetSubtype="0" fill="hold" grpId="0" nodeType="afterEffect">
                                  <p:stCondLst>
                                    <p:cond delay="750"/>
                                  </p:stCondLst>
                                  <p:childTnLst>
                                    <p:set>
                                      <p:cBhvr>
                                        <p:cTn id="18" dur="1" fill="hold">
                                          <p:stCondLst>
                                            <p:cond delay="0"/>
                                          </p:stCondLst>
                                        </p:cTn>
                                        <p:tgtEl>
                                          <p:spTgt spid="18"/>
                                        </p:tgtEl>
                                        <p:attrNameLst>
                                          <p:attrName>style.visibility</p:attrName>
                                        </p:attrNameLst>
                                      </p:cBhvr>
                                      <p:to>
                                        <p:strVal val="visible"/>
                                      </p:to>
                                    </p:set>
                                  </p:childTnLst>
                                </p:cTn>
                              </p:par>
                            </p:childTnLst>
                          </p:cTn>
                        </p:par>
                        <p:par>
                          <p:cTn id="19" fill="hold">
                            <p:stCondLst>
                              <p:cond delay="3750"/>
                            </p:stCondLst>
                            <p:childTnLst>
                              <p:par>
                                <p:cTn id="20" presetID="1" presetClass="entr" presetSubtype="0" fill="hold" grpId="0" nodeType="afterEffect">
                                  <p:stCondLst>
                                    <p:cond delay="750"/>
                                  </p:stCondLst>
                                  <p:childTnLst>
                                    <p:set>
                                      <p:cBhvr>
                                        <p:cTn id="21" dur="1" fill="hold">
                                          <p:stCondLst>
                                            <p:cond delay="0"/>
                                          </p:stCondLst>
                                        </p:cTn>
                                        <p:tgtEl>
                                          <p:spTgt spid="22"/>
                                        </p:tgtEl>
                                        <p:attrNameLst>
                                          <p:attrName>style.visibility</p:attrName>
                                        </p:attrNameLst>
                                      </p:cBhvr>
                                      <p:to>
                                        <p:strVal val="visible"/>
                                      </p:to>
                                    </p:set>
                                  </p:childTnLst>
                                </p:cTn>
                              </p:par>
                            </p:childTnLst>
                          </p:cTn>
                        </p:par>
                        <p:par>
                          <p:cTn id="22" fill="hold">
                            <p:stCondLst>
                              <p:cond delay="4500"/>
                            </p:stCondLst>
                            <p:childTnLst>
                              <p:par>
                                <p:cTn id="23" presetID="1" presetClass="entr" presetSubtype="0" fill="hold" grpId="0" nodeType="afterEffect">
                                  <p:stCondLst>
                                    <p:cond delay="750"/>
                                  </p:stCondLst>
                                  <p:childTnLst>
                                    <p:set>
                                      <p:cBhvr>
                                        <p:cTn id="24" dur="1" fill="hold">
                                          <p:stCondLst>
                                            <p:cond delay="0"/>
                                          </p:stCondLst>
                                        </p:cTn>
                                        <p:tgtEl>
                                          <p:spTgt spid="26"/>
                                        </p:tgtEl>
                                        <p:attrNameLst>
                                          <p:attrName>style.visibility</p:attrName>
                                        </p:attrNameLst>
                                      </p:cBhvr>
                                      <p:to>
                                        <p:strVal val="visible"/>
                                      </p:to>
                                    </p:set>
                                  </p:childTnLst>
                                </p:cTn>
                              </p:par>
                            </p:childTnLst>
                          </p:cTn>
                        </p:par>
                        <p:par>
                          <p:cTn id="25" fill="hold">
                            <p:stCondLst>
                              <p:cond delay="5250"/>
                            </p:stCondLst>
                            <p:childTnLst>
                              <p:par>
                                <p:cTn id="26" presetID="1" presetClass="entr" presetSubtype="0" fill="hold" grpId="0" nodeType="afterEffect">
                                  <p:stCondLst>
                                    <p:cond delay="750"/>
                                  </p:stCondLst>
                                  <p:childTnLst>
                                    <p:set>
                                      <p:cBhvr>
                                        <p:cTn id="27" dur="1" fill="hold">
                                          <p:stCondLst>
                                            <p:cond delay="0"/>
                                          </p:stCondLst>
                                        </p:cTn>
                                        <p:tgtEl>
                                          <p:spTgt spid="29"/>
                                        </p:tgtEl>
                                        <p:attrNameLst>
                                          <p:attrName>style.visibility</p:attrName>
                                        </p:attrNameLst>
                                      </p:cBhvr>
                                      <p:to>
                                        <p:strVal val="visible"/>
                                      </p:to>
                                    </p:set>
                                  </p:childTnLst>
                                </p:cTn>
                              </p:par>
                            </p:childTnLst>
                          </p:cTn>
                        </p:par>
                        <p:par>
                          <p:cTn id="28" fill="hold">
                            <p:stCondLst>
                              <p:cond delay="6000"/>
                            </p:stCondLst>
                            <p:childTnLst>
                              <p:par>
                                <p:cTn id="29" presetID="1" presetClass="entr" presetSubtype="0" fill="hold" grpId="0" nodeType="afterEffect">
                                  <p:stCondLst>
                                    <p:cond delay="750"/>
                                  </p:stCondLst>
                                  <p:childTnLst>
                                    <p:set>
                                      <p:cBhvr>
                                        <p:cTn id="30" dur="1" fill="hold">
                                          <p:stCondLst>
                                            <p:cond delay="0"/>
                                          </p:stCondLst>
                                        </p:cTn>
                                        <p:tgtEl>
                                          <p:spTgt spid="32"/>
                                        </p:tgtEl>
                                        <p:attrNameLst>
                                          <p:attrName>style.visibility</p:attrName>
                                        </p:attrNameLst>
                                      </p:cBhvr>
                                      <p:to>
                                        <p:strVal val="visible"/>
                                      </p:to>
                                    </p:set>
                                  </p:childTnLst>
                                </p:cTn>
                              </p:par>
                            </p:childTnLst>
                          </p:cTn>
                        </p:par>
                        <p:par>
                          <p:cTn id="31" fill="hold">
                            <p:stCondLst>
                              <p:cond delay="6750"/>
                            </p:stCondLst>
                            <p:childTnLst>
                              <p:par>
                                <p:cTn id="32" presetID="1" presetClass="entr" presetSubtype="0" fill="hold" grpId="0" nodeType="afterEffect">
                                  <p:stCondLst>
                                    <p:cond delay="750"/>
                                  </p:stCondLst>
                                  <p:childTnLst>
                                    <p:set>
                                      <p:cBhvr>
                                        <p:cTn id="33"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4" restart="whenNotActive" fill="hold" evtFilter="cancelBubble" nodeType="interactiveSeq">
                <p:stCondLst>
                  <p:cond evt="onClick" delay="0">
                    <p:tgtEl>
                      <p:spTgt spid="7"/>
                    </p:tgtEl>
                  </p:cond>
                </p:stCondLst>
                <p:endSync evt="end" delay="0">
                  <p:rtn val="all"/>
                </p:endSync>
                <p:childTnLst>
                  <p:par>
                    <p:cTn id="35" fill="hold">
                      <p:stCondLst>
                        <p:cond delay="0"/>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
                                        </p:tgtEl>
                                        <p:attrNameLst>
                                          <p:attrName>style.visibility</p:attrName>
                                        </p:attrNameLst>
                                      </p:cBhvr>
                                      <p:to>
                                        <p:strVal val="visible"/>
                                      </p:to>
                                    </p:set>
                                  </p:childTnLst>
                                </p:cTn>
                              </p:par>
                            </p:childTnLst>
                          </p:cTn>
                        </p:par>
                        <p:par>
                          <p:cTn id="39" fill="hold">
                            <p:stCondLst>
                              <p:cond delay="0"/>
                            </p:stCondLst>
                            <p:childTnLst>
                              <p:par>
                                <p:cTn id="40" presetID="1" presetClass="entr" presetSubtype="0" fill="hold" nodeType="afterEffect">
                                  <p:stCondLst>
                                    <p:cond delay="0"/>
                                  </p:stCondLst>
                                  <p:childTnLst>
                                    <p:set>
                                      <p:cBhvr>
                                        <p:cTn id="41" dur="1" fill="hold">
                                          <p:stCondLst>
                                            <p:cond delay="0"/>
                                          </p:stCondLst>
                                        </p:cTn>
                                        <p:tgtEl>
                                          <p:spTgt spid="10242"/>
                                        </p:tgtEl>
                                        <p:attrNameLst>
                                          <p:attrName>style.visibility</p:attrName>
                                        </p:attrNameLst>
                                      </p:cBhvr>
                                      <p:to>
                                        <p:strVal val="visible"/>
                                      </p:to>
                                    </p:set>
                                  </p:childTnLst>
                                </p:cTn>
                              </p:par>
                            </p:childTnLst>
                          </p:cTn>
                        </p:par>
                      </p:childTnLst>
                    </p:cTn>
                  </p:par>
                </p:childTnLst>
              </p:cTn>
              <p:nextCondLst>
                <p:cond evt="onClick" delay="0">
                  <p:tgtEl>
                    <p:spTgt spid="7"/>
                  </p:tgtEl>
                </p:cond>
              </p:nextCondLst>
            </p:seq>
            <p:seq concurrent="1" nextAc="seek">
              <p:cTn id="42" restart="whenNotActive" fill="hold" evtFilter="cancelBubble" nodeType="interactiveSeq">
                <p:stCondLst>
                  <p:cond evt="onClick" delay="0">
                    <p:tgtEl>
                      <p:spTgt spid="10"/>
                    </p:tgtEl>
                  </p:cond>
                </p:stCondLst>
                <p:endSync evt="end" delay="0">
                  <p:rtn val="all"/>
                </p:endSync>
                <p:childTnLst>
                  <p:par>
                    <p:cTn id="43" fill="hold">
                      <p:stCondLst>
                        <p:cond delay="0"/>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9"/>
                                        </p:tgtEl>
                                        <p:attrNameLst>
                                          <p:attrName>style.visibility</p:attrName>
                                        </p:attrNameLst>
                                      </p:cBhvr>
                                      <p:to>
                                        <p:strVal val="visible"/>
                                      </p:to>
                                    </p:set>
                                  </p:childTnLst>
                                </p:cTn>
                              </p:par>
                            </p:childTnLst>
                          </p:cTn>
                        </p:par>
                        <p:par>
                          <p:cTn id="47" fill="hold">
                            <p:stCondLst>
                              <p:cond delay="0"/>
                            </p:stCondLst>
                            <p:childTnLst>
                              <p:par>
                                <p:cTn id="48" presetID="1" presetClass="entr" presetSubtype="0" fill="hold" nodeType="afterEffect">
                                  <p:stCondLst>
                                    <p:cond delay="0"/>
                                  </p:stCondLst>
                                  <p:childTnLst>
                                    <p:set>
                                      <p:cBhvr>
                                        <p:cTn id="49" dur="1" fill="hold">
                                          <p:stCondLst>
                                            <p:cond delay="0"/>
                                          </p:stCondLst>
                                        </p:cTn>
                                        <p:tgtEl>
                                          <p:spTgt spid="10244"/>
                                        </p:tgtEl>
                                        <p:attrNameLst>
                                          <p:attrName>style.visibility</p:attrName>
                                        </p:attrNameLst>
                                      </p:cBhvr>
                                      <p:to>
                                        <p:strVal val="visible"/>
                                      </p:to>
                                    </p:set>
                                  </p:childTnLst>
                                </p:cTn>
                              </p:par>
                            </p:childTnLst>
                          </p:cTn>
                        </p:par>
                        <p:par>
                          <p:cTn id="50" fill="hold">
                            <p:stCondLst>
                              <p:cond delay="0"/>
                            </p:stCondLst>
                            <p:childTnLst>
                              <p:par>
                                <p:cTn id="51" presetID="1" presetClass="entr" presetSubtype="0" fill="hold" nodeType="afterEffect">
                                  <p:stCondLst>
                                    <p:cond delay="0"/>
                                  </p:stCondLst>
                                  <p:childTnLst>
                                    <p:set>
                                      <p:cBhvr>
                                        <p:cTn id="52" dur="1" fill="hold">
                                          <p:stCondLst>
                                            <p:cond delay="0"/>
                                          </p:stCondLst>
                                        </p:cTn>
                                        <p:tgtEl>
                                          <p:spTgt spid="10246"/>
                                        </p:tgtEl>
                                        <p:attrNameLst>
                                          <p:attrName>style.visibility</p:attrName>
                                        </p:attrNameLst>
                                      </p:cBhvr>
                                      <p:to>
                                        <p:strVal val="visible"/>
                                      </p:to>
                                    </p:set>
                                  </p:childTnLst>
                                </p:cTn>
                              </p:par>
                            </p:childTnLst>
                          </p:cTn>
                        </p:par>
                        <p:par>
                          <p:cTn id="53" fill="hold">
                            <p:stCondLst>
                              <p:cond delay="0"/>
                            </p:stCondLst>
                            <p:childTnLst>
                              <p:par>
                                <p:cTn id="54" presetID="1" presetClass="entr" presetSubtype="0" fill="hold" nodeType="afterEffect">
                                  <p:stCondLst>
                                    <p:cond delay="0"/>
                                  </p:stCondLst>
                                  <p:childTnLst>
                                    <p:set>
                                      <p:cBhvr>
                                        <p:cTn id="55" dur="1" fill="hold">
                                          <p:stCondLst>
                                            <p:cond delay="0"/>
                                          </p:stCondLst>
                                        </p:cTn>
                                        <p:tgtEl>
                                          <p:spTgt spid="10248"/>
                                        </p:tgtEl>
                                        <p:attrNameLst>
                                          <p:attrName>style.visibility</p:attrName>
                                        </p:attrNameLst>
                                      </p:cBhvr>
                                      <p:to>
                                        <p:strVal val="visible"/>
                                      </p:to>
                                    </p:set>
                                  </p:childTnLst>
                                </p:cTn>
                              </p:par>
                            </p:childTnLst>
                          </p:cTn>
                        </p:par>
                      </p:childTnLst>
                    </p:cTn>
                  </p:par>
                </p:childTnLst>
              </p:cTn>
              <p:nextCondLst>
                <p:cond evt="onClick" delay="0">
                  <p:tgtEl>
                    <p:spTgt spid="10"/>
                  </p:tgtEl>
                </p:cond>
              </p:nextCondLst>
            </p:seq>
            <p:seq concurrent="1" nextAc="seek">
              <p:cTn id="56" restart="whenNotActive" fill="hold" evtFilter="cancelBubble" nodeType="interactiveSeq">
                <p:stCondLst>
                  <p:cond evt="onClick" delay="0">
                    <p:tgtEl>
                      <p:spTgt spid="15"/>
                    </p:tgtEl>
                  </p:cond>
                </p:stCondLst>
                <p:endSync evt="end" delay="0">
                  <p:rtn val="all"/>
                </p:endSync>
                <p:childTnLst>
                  <p:par>
                    <p:cTn id="57" fill="hold">
                      <p:stCondLst>
                        <p:cond delay="0"/>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14"/>
                                        </p:tgtEl>
                                        <p:attrNameLst>
                                          <p:attrName>style.visibility</p:attrName>
                                        </p:attrNameLst>
                                      </p:cBhvr>
                                      <p:to>
                                        <p:strVal val="visible"/>
                                      </p:to>
                                    </p:set>
                                  </p:childTnLst>
                                </p:cTn>
                              </p:par>
                            </p:childTnLst>
                          </p:cTn>
                        </p:par>
                        <p:par>
                          <p:cTn id="61" fill="hold">
                            <p:stCondLst>
                              <p:cond delay="0"/>
                            </p:stCondLst>
                            <p:childTnLst>
                              <p:par>
                                <p:cTn id="62" presetID="1" presetClass="entr" presetSubtype="0" fill="hold" nodeType="afterEffect">
                                  <p:stCondLst>
                                    <p:cond delay="0"/>
                                  </p:stCondLst>
                                  <p:childTnLst>
                                    <p:set>
                                      <p:cBhvr>
                                        <p:cTn id="63" dur="1" fill="hold">
                                          <p:stCondLst>
                                            <p:cond delay="0"/>
                                          </p:stCondLst>
                                        </p:cTn>
                                        <p:tgtEl>
                                          <p:spTgt spid="10250"/>
                                        </p:tgtEl>
                                        <p:attrNameLst>
                                          <p:attrName>style.visibility</p:attrName>
                                        </p:attrNameLst>
                                      </p:cBhvr>
                                      <p:to>
                                        <p:strVal val="visible"/>
                                      </p:to>
                                    </p:set>
                                  </p:childTnLst>
                                </p:cTn>
                              </p:par>
                            </p:childTnLst>
                          </p:cTn>
                        </p:par>
                      </p:childTnLst>
                    </p:cTn>
                  </p:par>
                </p:childTnLst>
              </p:cTn>
              <p:nextCondLst>
                <p:cond evt="onClick" delay="0">
                  <p:tgtEl>
                    <p:spTgt spid="15"/>
                  </p:tgtEl>
                </p:cond>
              </p:nextCondLst>
            </p:seq>
            <p:seq concurrent="1" nextAc="seek">
              <p:cTn id="64" restart="whenNotActive" fill="hold" evtFilter="cancelBubble" nodeType="interactiveSeq">
                <p:stCondLst>
                  <p:cond evt="onClick" delay="0">
                    <p:tgtEl>
                      <p:spTgt spid="18"/>
                    </p:tgtEl>
                  </p:cond>
                </p:stCondLst>
                <p:endSync evt="end" delay="0">
                  <p:rtn val="all"/>
                </p:endSync>
                <p:childTnLst>
                  <p:par>
                    <p:cTn id="65" fill="hold">
                      <p:stCondLst>
                        <p:cond delay="0"/>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17"/>
                                        </p:tgtEl>
                                        <p:attrNameLst>
                                          <p:attrName>style.visibility</p:attrName>
                                        </p:attrNameLst>
                                      </p:cBhvr>
                                      <p:to>
                                        <p:strVal val="visible"/>
                                      </p:to>
                                    </p:set>
                                  </p:childTnLst>
                                </p:cTn>
                              </p:par>
                            </p:childTnLst>
                          </p:cTn>
                        </p:par>
                        <p:par>
                          <p:cTn id="69" fill="hold">
                            <p:stCondLst>
                              <p:cond delay="0"/>
                            </p:stCondLst>
                            <p:childTnLst>
                              <p:par>
                                <p:cTn id="70" presetID="1" presetClass="entr" presetSubtype="0" fill="hold" nodeType="afterEffect">
                                  <p:stCondLst>
                                    <p:cond delay="0"/>
                                  </p:stCondLst>
                                  <p:childTnLst>
                                    <p:set>
                                      <p:cBhvr>
                                        <p:cTn id="71" dur="1" fill="hold">
                                          <p:stCondLst>
                                            <p:cond delay="0"/>
                                          </p:stCondLst>
                                        </p:cTn>
                                        <p:tgtEl>
                                          <p:spTgt spid="10252"/>
                                        </p:tgtEl>
                                        <p:attrNameLst>
                                          <p:attrName>style.visibility</p:attrName>
                                        </p:attrNameLst>
                                      </p:cBhvr>
                                      <p:to>
                                        <p:strVal val="visible"/>
                                      </p:to>
                                    </p:set>
                                  </p:childTnLst>
                                </p:cTn>
                              </p:par>
                            </p:childTnLst>
                          </p:cTn>
                        </p:par>
                        <p:par>
                          <p:cTn id="72" fill="hold">
                            <p:stCondLst>
                              <p:cond delay="0"/>
                            </p:stCondLst>
                            <p:childTnLst>
                              <p:par>
                                <p:cTn id="73" presetID="1" presetClass="entr" presetSubtype="0" fill="hold" nodeType="afterEffect">
                                  <p:stCondLst>
                                    <p:cond delay="0"/>
                                  </p:stCondLst>
                                  <p:childTnLst>
                                    <p:set>
                                      <p:cBhvr>
                                        <p:cTn id="74" dur="1" fill="hold">
                                          <p:stCondLst>
                                            <p:cond delay="0"/>
                                          </p:stCondLst>
                                        </p:cTn>
                                        <p:tgtEl>
                                          <p:spTgt spid="10254"/>
                                        </p:tgtEl>
                                        <p:attrNameLst>
                                          <p:attrName>style.visibility</p:attrName>
                                        </p:attrNameLst>
                                      </p:cBhvr>
                                      <p:to>
                                        <p:strVal val="visible"/>
                                      </p:to>
                                    </p:set>
                                  </p:childTnLst>
                                </p:cTn>
                              </p:par>
                            </p:childTnLst>
                          </p:cTn>
                        </p:par>
                      </p:childTnLst>
                    </p:cTn>
                  </p:par>
                </p:childTnLst>
              </p:cTn>
              <p:nextCondLst>
                <p:cond evt="onClick" delay="0">
                  <p:tgtEl>
                    <p:spTgt spid="18"/>
                  </p:tgtEl>
                </p:cond>
              </p:nextCondLst>
            </p:seq>
            <p:seq concurrent="1" nextAc="seek">
              <p:cTn id="75" restart="whenNotActive" fill="hold" evtFilter="cancelBubble" nodeType="interactiveSeq">
                <p:stCondLst>
                  <p:cond evt="onClick" delay="0">
                    <p:tgtEl>
                      <p:spTgt spid="22"/>
                    </p:tgtEl>
                  </p:cond>
                </p:stCondLst>
                <p:endSync evt="end" delay="0">
                  <p:rtn val="all"/>
                </p:endSync>
                <p:childTnLst>
                  <p:par>
                    <p:cTn id="76" fill="hold">
                      <p:stCondLst>
                        <p:cond delay="0"/>
                      </p:stCondLst>
                      <p:childTnLst>
                        <p:par>
                          <p:cTn id="77" fill="hold">
                            <p:stCondLst>
                              <p:cond delay="0"/>
                            </p:stCondLst>
                            <p:childTnLst>
                              <p:par>
                                <p:cTn id="78" presetID="1" presetClass="entr" presetSubtype="0" fill="hold" grpId="0" nodeType="clickEffect">
                                  <p:stCondLst>
                                    <p:cond delay="0"/>
                                  </p:stCondLst>
                                  <p:childTnLst>
                                    <p:set>
                                      <p:cBhvr>
                                        <p:cTn id="79" dur="1" fill="hold">
                                          <p:stCondLst>
                                            <p:cond delay="0"/>
                                          </p:stCondLst>
                                        </p:cTn>
                                        <p:tgtEl>
                                          <p:spTgt spid="21"/>
                                        </p:tgtEl>
                                        <p:attrNameLst>
                                          <p:attrName>style.visibility</p:attrName>
                                        </p:attrNameLst>
                                      </p:cBhvr>
                                      <p:to>
                                        <p:strVal val="visible"/>
                                      </p:to>
                                    </p:set>
                                  </p:childTnLst>
                                </p:cTn>
                              </p:par>
                            </p:childTnLst>
                          </p:cTn>
                        </p:par>
                        <p:par>
                          <p:cTn id="80" fill="hold">
                            <p:stCondLst>
                              <p:cond delay="0"/>
                            </p:stCondLst>
                            <p:childTnLst>
                              <p:par>
                                <p:cTn id="81" presetID="1" presetClass="entr" presetSubtype="0" fill="hold" nodeType="afterEffect">
                                  <p:stCondLst>
                                    <p:cond delay="0"/>
                                  </p:stCondLst>
                                  <p:childTnLst>
                                    <p:set>
                                      <p:cBhvr>
                                        <p:cTn id="82" dur="1" fill="hold">
                                          <p:stCondLst>
                                            <p:cond delay="0"/>
                                          </p:stCondLst>
                                        </p:cTn>
                                        <p:tgtEl>
                                          <p:spTgt spid="10258"/>
                                        </p:tgtEl>
                                        <p:attrNameLst>
                                          <p:attrName>style.visibility</p:attrName>
                                        </p:attrNameLst>
                                      </p:cBhvr>
                                      <p:to>
                                        <p:strVal val="visible"/>
                                      </p:to>
                                    </p:set>
                                  </p:childTnLst>
                                </p:cTn>
                              </p:par>
                            </p:childTnLst>
                          </p:cTn>
                        </p:par>
                        <p:par>
                          <p:cTn id="83" fill="hold">
                            <p:stCondLst>
                              <p:cond delay="0"/>
                            </p:stCondLst>
                            <p:childTnLst>
                              <p:par>
                                <p:cTn id="84" presetID="1" presetClass="entr" presetSubtype="0" fill="hold" nodeType="afterEffect">
                                  <p:stCondLst>
                                    <p:cond delay="0"/>
                                  </p:stCondLst>
                                  <p:childTnLst>
                                    <p:set>
                                      <p:cBhvr>
                                        <p:cTn id="85" dur="1" fill="hold">
                                          <p:stCondLst>
                                            <p:cond delay="0"/>
                                          </p:stCondLst>
                                        </p:cTn>
                                        <p:tgtEl>
                                          <p:spTgt spid="10256"/>
                                        </p:tgtEl>
                                        <p:attrNameLst>
                                          <p:attrName>style.visibility</p:attrName>
                                        </p:attrNameLst>
                                      </p:cBhvr>
                                      <p:to>
                                        <p:strVal val="visible"/>
                                      </p:to>
                                    </p:set>
                                  </p:childTnLst>
                                </p:cTn>
                              </p:par>
                            </p:childTnLst>
                          </p:cTn>
                        </p:par>
                      </p:childTnLst>
                    </p:cTn>
                  </p:par>
                </p:childTnLst>
              </p:cTn>
              <p:nextCondLst>
                <p:cond evt="onClick" delay="0">
                  <p:tgtEl>
                    <p:spTgt spid="22"/>
                  </p:tgtEl>
                </p:cond>
              </p:nextCondLst>
            </p:seq>
            <p:seq concurrent="1" nextAc="seek">
              <p:cTn id="86" restart="whenNotActive" fill="hold" evtFilter="cancelBubble" nodeType="interactiveSeq">
                <p:stCondLst>
                  <p:cond evt="onClick" delay="0">
                    <p:tgtEl>
                      <p:spTgt spid="26"/>
                    </p:tgtEl>
                  </p:cond>
                </p:stCondLst>
                <p:endSync evt="end" delay="0">
                  <p:rtn val="all"/>
                </p:endSync>
                <p:childTnLst>
                  <p:par>
                    <p:cTn id="87" fill="hold">
                      <p:stCondLst>
                        <p:cond delay="0"/>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25"/>
                                        </p:tgtEl>
                                        <p:attrNameLst>
                                          <p:attrName>style.visibility</p:attrName>
                                        </p:attrNameLst>
                                      </p:cBhvr>
                                      <p:to>
                                        <p:strVal val="visible"/>
                                      </p:to>
                                    </p:set>
                                  </p:childTnLst>
                                </p:cTn>
                              </p:par>
                            </p:childTnLst>
                          </p:cTn>
                        </p:par>
                        <p:par>
                          <p:cTn id="91" fill="hold">
                            <p:stCondLst>
                              <p:cond delay="0"/>
                            </p:stCondLst>
                            <p:childTnLst>
                              <p:par>
                                <p:cTn id="92" presetID="1" presetClass="entr" presetSubtype="0" fill="hold" nodeType="afterEffect">
                                  <p:stCondLst>
                                    <p:cond delay="0"/>
                                  </p:stCondLst>
                                  <p:childTnLst>
                                    <p:set>
                                      <p:cBhvr>
                                        <p:cTn id="93" dur="1" fill="hold">
                                          <p:stCondLst>
                                            <p:cond delay="0"/>
                                          </p:stCondLst>
                                        </p:cTn>
                                        <p:tgtEl>
                                          <p:spTgt spid="10260"/>
                                        </p:tgtEl>
                                        <p:attrNameLst>
                                          <p:attrName>style.visibility</p:attrName>
                                        </p:attrNameLst>
                                      </p:cBhvr>
                                      <p:to>
                                        <p:strVal val="visible"/>
                                      </p:to>
                                    </p:set>
                                  </p:childTnLst>
                                </p:cTn>
                              </p:par>
                            </p:childTnLst>
                          </p:cTn>
                        </p:par>
                      </p:childTnLst>
                    </p:cTn>
                  </p:par>
                </p:childTnLst>
              </p:cTn>
              <p:nextCondLst>
                <p:cond evt="onClick" delay="0">
                  <p:tgtEl>
                    <p:spTgt spid="26"/>
                  </p:tgtEl>
                </p:cond>
              </p:nextCondLst>
            </p:seq>
            <p:seq concurrent="1" nextAc="seek">
              <p:cTn id="94" restart="whenNotActive" fill="hold" evtFilter="cancelBubble" nodeType="interactiveSeq">
                <p:stCondLst>
                  <p:cond evt="onClick" delay="0">
                    <p:tgtEl>
                      <p:spTgt spid="29"/>
                    </p:tgtEl>
                  </p:cond>
                </p:stCondLst>
                <p:endSync evt="end" delay="0">
                  <p:rtn val="all"/>
                </p:endSync>
                <p:childTnLst>
                  <p:par>
                    <p:cTn id="95" fill="hold">
                      <p:stCondLst>
                        <p:cond delay="0"/>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28"/>
                                        </p:tgtEl>
                                        <p:attrNameLst>
                                          <p:attrName>style.visibility</p:attrName>
                                        </p:attrNameLst>
                                      </p:cBhvr>
                                      <p:to>
                                        <p:strVal val="visible"/>
                                      </p:to>
                                    </p:set>
                                  </p:childTnLst>
                                </p:cTn>
                              </p:par>
                            </p:childTnLst>
                          </p:cTn>
                        </p:par>
                        <p:par>
                          <p:cTn id="99" fill="hold">
                            <p:stCondLst>
                              <p:cond delay="0"/>
                            </p:stCondLst>
                            <p:childTnLst>
                              <p:par>
                                <p:cTn id="100" presetID="1" presetClass="entr" presetSubtype="0" fill="hold" nodeType="afterEffect">
                                  <p:stCondLst>
                                    <p:cond delay="0"/>
                                  </p:stCondLst>
                                  <p:childTnLst>
                                    <p:set>
                                      <p:cBhvr>
                                        <p:cTn id="101" dur="1" fill="hold">
                                          <p:stCondLst>
                                            <p:cond delay="0"/>
                                          </p:stCondLst>
                                        </p:cTn>
                                        <p:tgtEl>
                                          <p:spTgt spid="10262"/>
                                        </p:tgtEl>
                                        <p:attrNameLst>
                                          <p:attrName>style.visibility</p:attrName>
                                        </p:attrNameLst>
                                      </p:cBhvr>
                                      <p:to>
                                        <p:strVal val="visible"/>
                                      </p:to>
                                    </p:set>
                                  </p:childTnLst>
                                </p:cTn>
                              </p:par>
                            </p:childTnLst>
                          </p:cTn>
                        </p:par>
                      </p:childTnLst>
                    </p:cTn>
                  </p:par>
                </p:childTnLst>
              </p:cTn>
              <p:nextCondLst>
                <p:cond evt="onClick" delay="0">
                  <p:tgtEl>
                    <p:spTgt spid="29"/>
                  </p:tgtEl>
                </p:cond>
              </p:nextCondLst>
            </p:seq>
            <p:seq concurrent="1" nextAc="seek">
              <p:cTn id="102" restart="whenNotActive" fill="hold" evtFilter="cancelBubble" nodeType="interactiveSeq">
                <p:stCondLst>
                  <p:cond evt="onClick" delay="0">
                    <p:tgtEl>
                      <p:spTgt spid="32"/>
                    </p:tgtEl>
                  </p:cond>
                </p:stCondLst>
                <p:endSync evt="end" delay="0">
                  <p:rtn val="all"/>
                </p:endSync>
                <p:childTnLst>
                  <p:par>
                    <p:cTn id="103" fill="hold">
                      <p:stCondLst>
                        <p:cond delay="0"/>
                      </p:stCondLst>
                      <p:childTnLst>
                        <p:par>
                          <p:cTn id="104" fill="hold">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31"/>
                                        </p:tgtEl>
                                        <p:attrNameLst>
                                          <p:attrName>style.visibility</p:attrName>
                                        </p:attrNameLst>
                                      </p:cBhvr>
                                      <p:to>
                                        <p:strVal val="visible"/>
                                      </p:to>
                                    </p:set>
                                  </p:childTnLst>
                                </p:cTn>
                              </p:par>
                            </p:childTnLst>
                          </p:cTn>
                        </p:par>
                        <p:par>
                          <p:cTn id="107" fill="hold">
                            <p:stCondLst>
                              <p:cond delay="0"/>
                            </p:stCondLst>
                            <p:childTnLst>
                              <p:par>
                                <p:cTn id="108" presetID="1" presetClass="entr" presetSubtype="0" fill="hold" nodeType="afterEffect">
                                  <p:stCondLst>
                                    <p:cond delay="0"/>
                                  </p:stCondLst>
                                  <p:childTnLst>
                                    <p:set>
                                      <p:cBhvr>
                                        <p:cTn id="109" dur="1" fill="hold">
                                          <p:stCondLst>
                                            <p:cond delay="0"/>
                                          </p:stCondLst>
                                        </p:cTn>
                                        <p:tgtEl>
                                          <p:spTgt spid="10264"/>
                                        </p:tgtEl>
                                        <p:attrNameLst>
                                          <p:attrName>style.visibility</p:attrName>
                                        </p:attrNameLst>
                                      </p:cBhvr>
                                      <p:to>
                                        <p:strVal val="visible"/>
                                      </p:to>
                                    </p:set>
                                  </p:childTnLst>
                                </p:cTn>
                              </p:par>
                            </p:childTnLst>
                          </p:cTn>
                        </p:par>
                        <p:par>
                          <p:cTn id="110" fill="hold">
                            <p:stCondLst>
                              <p:cond delay="0"/>
                            </p:stCondLst>
                            <p:childTnLst>
                              <p:par>
                                <p:cTn id="111" presetID="1" presetClass="entr" presetSubtype="0" fill="hold" nodeType="afterEffect">
                                  <p:stCondLst>
                                    <p:cond delay="0"/>
                                  </p:stCondLst>
                                  <p:childTnLst>
                                    <p:set>
                                      <p:cBhvr>
                                        <p:cTn id="112" dur="1" fill="hold">
                                          <p:stCondLst>
                                            <p:cond delay="0"/>
                                          </p:stCondLst>
                                        </p:cTn>
                                        <p:tgtEl>
                                          <p:spTgt spid="10266"/>
                                        </p:tgtEl>
                                        <p:attrNameLst>
                                          <p:attrName>style.visibility</p:attrName>
                                        </p:attrNameLst>
                                      </p:cBhvr>
                                      <p:to>
                                        <p:strVal val="visible"/>
                                      </p:to>
                                    </p:set>
                                  </p:childTnLst>
                                </p:cTn>
                              </p:par>
                            </p:childTnLst>
                          </p:cTn>
                        </p:par>
                      </p:childTnLst>
                    </p:cTn>
                  </p:par>
                </p:childTnLst>
              </p:cTn>
              <p:nextCondLst>
                <p:cond evt="onClick" delay="0">
                  <p:tgtEl>
                    <p:spTgt spid="32"/>
                  </p:tgtEl>
                </p:cond>
              </p:nextCondLst>
            </p:seq>
          </p:childTnLst>
        </p:cTn>
      </p:par>
    </p:tnLst>
    <p:bldLst>
      <p:bldP spid="4" grpId="0"/>
      <p:bldP spid="5" grpId="0"/>
      <p:bldP spid="6" grpId="0" animBg="1"/>
      <p:bldP spid="7" grpId="0" animBg="1"/>
      <p:bldP spid="9" grpId="0" animBg="1"/>
      <p:bldP spid="10" grpId="0" animBg="1"/>
      <p:bldP spid="14" grpId="0" animBg="1"/>
      <p:bldP spid="15" grpId="0" animBg="1"/>
      <p:bldP spid="17" grpId="0" animBg="1"/>
      <p:bldP spid="18" grpId="0" animBg="1"/>
      <p:bldP spid="21" grpId="0" animBg="1"/>
      <p:bldP spid="22" grpId="0" animBg="1"/>
      <p:bldP spid="25" grpId="0" animBg="1"/>
      <p:bldP spid="26" grpId="0" animBg="1"/>
      <p:bldP spid="28" grpId="0" animBg="1"/>
      <p:bldP spid="29" grpId="0" animBg="1"/>
      <p:bldP spid="31" grpId="0" animBg="1"/>
      <p:bldP spid="3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a:xfrm>
            <a:off x="1234914" y="547172"/>
            <a:ext cx="9858239" cy="1412067"/>
          </a:xfrm>
        </p:spPr>
        <p:txBody>
          <a:bodyPr>
            <a:normAutofit/>
          </a:bodyPr>
          <a:lstStyle/>
          <a:p>
            <a:pPr lvl="0"/>
            <a:r>
              <a:rPr lang="ru-RU" sz="3600" dirty="0" smtClean="0">
                <a:latin typeface="Times New Roman" panose="02020603050405020304" pitchFamily="18" charset="0"/>
                <a:cs typeface="Times New Roman" panose="02020603050405020304" pitchFamily="18" charset="0"/>
              </a:rPr>
              <a:t>22.2 </a:t>
            </a:r>
            <a:r>
              <a:rPr lang="ru-RU" sz="3600" dirty="0">
                <a:latin typeface="Times New Roman" panose="02020603050405020304" pitchFamily="18" charset="0"/>
                <a:cs typeface="Times New Roman" panose="02020603050405020304" pitchFamily="18" charset="0"/>
              </a:rPr>
              <a:t>Потребительские свойства велосипедов</a:t>
            </a:r>
          </a:p>
        </p:txBody>
      </p:sp>
      <p:pic>
        <p:nvPicPr>
          <p:cNvPr id="8" name="Рисунок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27326" y="70505"/>
            <a:ext cx="564594" cy="693361"/>
          </a:xfrm>
          <a:prstGeom prst="rect">
            <a:avLst/>
          </a:prstGeom>
        </p:spPr>
      </p:pic>
      <p:pic>
        <p:nvPicPr>
          <p:cNvPr id="3" name="Рисунок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62898" y="2258184"/>
            <a:ext cx="2614862" cy="2826878"/>
          </a:xfrm>
          <a:prstGeom prst="rect">
            <a:avLst/>
          </a:prstGeom>
          <a:ln>
            <a:solidFill>
              <a:schemeClr val="accent1"/>
            </a:solidFill>
          </a:ln>
        </p:spPr>
      </p:pic>
      <p:sp>
        <p:nvSpPr>
          <p:cNvPr id="6" name="Заголовок 1"/>
          <p:cNvSpPr txBox="1">
            <a:spLocks/>
          </p:cNvSpPr>
          <p:nvPr/>
        </p:nvSpPr>
        <p:spPr>
          <a:xfrm>
            <a:off x="1234914" y="96429"/>
            <a:ext cx="9722173" cy="368492"/>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800" kern="1200" cap="all" baseline="0">
                <a:solidFill>
                  <a:schemeClr val="tx1"/>
                </a:solidFill>
                <a:latin typeface="+mj-lt"/>
                <a:ea typeface="+mj-ea"/>
                <a:cs typeface="+mj-cs"/>
              </a:defRPr>
            </a:lvl1pPr>
          </a:lstStyle>
          <a:p>
            <a:pPr algn="ctr">
              <a:lnSpc>
                <a:spcPct val="110000"/>
              </a:lnSpc>
            </a:pPr>
            <a:r>
              <a:rPr lang="ru-RU" sz="1100" smtClean="0">
                <a:solidFill>
                  <a:schemeClr val="tx2">
                    <a:lumMod val="60000"/>
                    <a:lumOff val="40000"/>
                  </a:schemeClr>
                </a:solidFill>
                <a:latin typeface="Times New Roman" panose="02020603050405020304" pitchFamily="18" charset="0"/>
                <a:cs typeface="Times New Roman" panose="02020603050405020304" pitchFamily="18" charset="0"/>
              </a:rPr>
              <a:t>МИНСКИЙ ФИЛИАЛ </a:t>
            </a:r>
          </a:p>
          <a:p>
            <a:pPr algn="ctr">
              <a:lnSpc>
                <a:spcPct val="110000"/>
              </a:lnSpc>
            </a:pPr>
            <a:r>
              <a:rPr lang="ru-RU" sz="1100" smtClean="0">
                <a:solidFill>
                  <a:schemeClr val="tx2">
                    <a:lumMod val="60000"/>
                    <a:lumOff val="40000"/>
                  </a:schemeClr>
                </a:solidFill>
                <a:latin typeface="Times New Roman" panose="02020603050405020304" pitchFamily="18" charset="0"/>
                <a:cs typeface="Times New Roman" panose="02020603050405020304" pitchFamily="18" charset="0"/>
              </a:rPr>
              <a:t>УО «Белорусский торгово-экономический университет потребительской кооперации»</a:t>
            </a:r>
            <a:endParaRPr lang="ru-RU" sz="1100">
              <a:solidFill>
                <a:schemeClr val="tx2">
                  <a:lumMod val="60000"/>
                  <a:lumOff val="40000"/>
                </a:schemeClr>
              </a:solidFill>
              <a:latin typeface="Times New Roman" panose="02020603050405020304" pitchFamily="18" charset="0"/>
              <a:cs typeface="Times New Roman" panose="02020603050405020304" pitchFamily="18" charset="0"/>
            </a:endParaRPr>
          </a:p>
        </p:txBody>
      </p:sp>
      <p:sp>
        <p:nvSpPr>
          <p:cNvPr id="10" name="TextBox 9"/>
          <p:cNvSpPr txBox="1"/>
          <p:nvPr/>
        </p:nvSpPr>
        <p:spPr>
          <a:xfrm>
            <a:off x="1334814" y="5384007"/>
            <a:ext cx="10683534" cy="954107"/>
          </a:xfrm>
          <a:prstGeom prst="rect">
            <a:avLst/>
          </a:prstGeom>
          <a:noFill/>
        </p:spPr>
        <p:txBody>
          <a:bodyPr wrap="square" rtlCol="0">
            <a:spAutoFit/>
          </a:bodyPr>
          <a:lstStyle/>
          <a:p>
            <a:r>
              <a:rPr lang="ru-RU" sz="2800" dirty="0" err="1">
                <a:latin typeface="Times New Roman" pitchFamily="18" charset="0"/>
                <a:cs typeface="Times New Roman" pitchFamily="18" charset="0"/>
              </a:rPr>
              <a:t>Сыцко</a:t>
            </a:r>
            <a:r>
              <a:rPr lang="ru-RU" sz="2800" dirty="0">
                <a:latin typeface="Times New Roman" pitchFamily="18" charset="0"/>
                <a:cs typeface="Times New Roman" pitchFamily="18" charset="0"/>
              </a:rPr>
              <a:t>, В.Е. Товароведение непродовольственных товаров: / В.Е. </a:t>
            </a:r>
            <a:r>
              <a:rPr lang="ru-RU" sz="2800" dirty="0" err="1">
                <a:latin typeface="Times New Roman" pitchFamily="18" charset="0"/>
                <a:cs typeface="Times New Roman" pitchFamily="18" charset="0"/>
              </a:rPr>
              <a:t>Сыцко</a:t>
            </a:r>
            <a:r>
              <a:rPr lang="ru-RU" sz="2800" dirty="0">
                <a:latin typeface="Times New Roman" pitchFamily="18" charset="0"/>
                <a:cs typeface="Times New Roman" pitchFamily="18" charset="0"/>
              </a:rPr>
              <a:t>, М.И. Дрозд. – Минск: </a:t>
            </a:r>
            <a:r>
              <a:rPr lang="ru-RU" sz="2800" dirty="0" err="1">
                <a:latin typeface="Times New Roman" pitchFamily="18" charset="0"/>
                <a:cs typeface="Times New Roman" pitchFamily="18" charset="0"/>
              </a:rPr>
              <a:t>Выш</a:t>
            </a:r>
            <a:r>
              <a:rPr lang="ru-RU" sz="2800" dirty="0">
                <a:latin typeface="Times New Roman" pitchFamily="18" charset="0"/>
                <a:cs typeface="Times New Roman" pitchFamily="18" charset="0"/>
              </a:rPr>
              <a:t>. школа, 2005. – стр</a:t>
            </a:r>
            <a:r>
              <a:rPr lang="ru-RU" sz="2800" dirty="0" smtClean="0">
                <a:latin typeface="Times New Roman" pitchFamily="18" charset="0"/>
                <a:cs typeface="Times New Roman" pitchFamily="18" charset="0"/>
              </a:rPr>
              <a:t>. 608-611</a:t>
            </a:r>
            <a:endParaRPr lang="ru-RU" sz="2600" dirty="0">
              <a:latin typeface="Times New Roman" pitchFamily="18" charset="0"/>
              <a:cs typeface="Times New Roman" pitchFamily="18" charset="0"/>
            </a:endParaRPr>
          </a:p>
        </p:txBody>
      </p:sp>
      <p:pic>
        <p:nvPicPr>
          <p:cNvPr id="5122" name="Picture 2" descr="C:\Users\User\Desktop\ЭУМК ТОТ\images (9).jpe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8123" y="5133481"/>
            <a:ext cx="816484" cy="1143078"/>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73155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1000"/>
                                  </p:stCondLst>
                                  <p:childTnLst>
                                    <p:set>
                                      <p:cBhvr>
                                        <p:cTn id="6" dur="1" fill="hold">
                                          <p:stCondLst>
                                            <p:cond delay="0"/>
                                          </p:stCondLst>
                                        </p:cTn>
                                        <p:tgtEl>
                                          <p:spTgt spid="5122"/>
                                        </p:tgtEl>
                                        <p:attrNameLst>
                                          <p:attrName>style.visibility</p:attrName>
                                        </p:attrNameLst>
                                      </p:cBhvr>
                                      <p:to>
                                        <p:strVal val="visible"/>
                                      </p:to>
                                    </p:set>
                                  </p:childTnLst>
                                </p:cTn>
                              </p:par>
                              <p:par>
                                <p:cTn id="7" presetID="1" presetClass="entr" presetSubtype="0" fill="hold" grpId="0" nodeType="withEffect">
                                  <p:stCondLst>
                                    <p:cond delay="100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Рисунок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27326" y="70505"/>
            <a:ext cx="564594" cy="693361"/>
          </a:xfrm>
          <a:prstGeom prst="rect">
            <a:avLst/>
          </a:prstGeom>
        </p:spPr>
      </p:pic>
      <p:sp>
        <p:nvSpPr>
          <p:cNvPr id="2" name="Прямоугольник 1"/>
          <p:cNvSpPr/>
          <p:nvPr/>
        </p:nvSpPr>
        <p:spPr>
          <a:xfrm>
            <a:off x="277586" y="535266"/>
            <a:ext cx="11353800" cy="5632311"/>
          </a:xfrm>
          <a:prstGeom prst="rect">
            <a:avLst/>
          </a:prstGeom>
        </p:spPr>
        <p:txBody>
          <a:bodyPr wrap="square">
            <a:spAutoFit/>
          </a:bodyPr>
          <a:lstStyle/>
          <a:p>
            <a:pPr indent="457200" algn="just">
              <a:spcAft>
                <a:spcPts val="0"/>
              </a:spcAft>
            </a:pPr>
            <a:r>
              <a:rPr lang="ru-RU" sz="2000" i="1" u="sng" dirty="0">
                <a:latin typeface="Times New Roman" panose="02020603050405020304" pitchFamily="18" charset="0"/>
                <a:ea typeface="Times New Roman" panose="02020603050405020304" pitchFamily="18" charset="0"/>
              </a:rPr>
              <a:t>К функциональным свойствам относятся:</a:t>
            </a:r>
            <a:endParaRPr lang="ru-RU" sz="2000" dirty="0">
              <a:latin typeface="Times New Roman" panose="02020603050405020304" pitchFamily="18" charset="0"/>
              <a:ea typeface="Times New Roman" panose="02020603050405020304" pitchFamily="18" charset="0"/>
            </a:endParaRPr>
          </a:p>
          <a:p>
            <a:pPr marL="342900" lvl="0" indent="-342900" algn="just">
              <a:spcAft>
                <a:spcPts val="0"/>
              </a:spcAft>
              <a:buFont typeface="+mj-lt"/>
              <a:buAutoNum type="arabicPeriod"/>
              <a:tabLst>
                <a:tab pos="228600" algn="l"/>
              </a:tabLst>
            </a:pPr>
            <a:r>
              <a:rPr lang="ru-RU" sz="2000" b="1" u="sng" dirty="0">
                <a:latin typeface="Times New Roman" panose="02020603050405020304" pitchFamily="18" charset="0"/>
                <a:ea typeface="Times New Roman" panose="02020603050405020304" pitchFamily="18" charset="0"/>
              </a:rPr>
              <a:t>проходимость</a:t>
            </a:r>
            <a:r>
              <a:rPr lang="ru-RU" sz="2000" dirty="0">
                <a:latin typeface="Times New Roman" panose="02020603050405020304" pitchFamily="18" charset="0"/>
                <a:ea typeface="Times New Roman" panose="02020603050405020304" pitchFamily="18" charset="0"/>
              </a:rPr>
              <a:t> – это приспособленность велосипеда для передвижения по дорогам с различным покрытием или без. Она зависит от следующих параметров:</a:t>
            </a:r>
          </a:p>
          <a:p>
            <a:pPr marL="742950" lvl="1" indent="-285750" algn="just">
              <a:spcAft>
                <a:spcPts val="0"/>
              </a:spcAft>
              <a:buFont typeface="Wingdings" panose="05000000000000000000" pitchFamily="2" charset="2"/>
              <a:buChar char=""/>
              <a:tabLst>
                <a:tab pos="914400" algn="l"/>
              </a:tabLst>
            </a:pPr>
            <a:r>
              <a:rPr lang="ru-RU" sz="2000" b="1" i="1" dirty="0">
                <a:latin typeface="Times New Roman" panose="02020603050405020304" pitchFamily="18" charset="0"/>
                <a:ea typeface="Times New Roman" panose="02020603050405020304" pitchFamily="18" charset="0"/>
              </a:rPr>
              <a:t>база</a:t>
            </a:r>
            <a:r>
              <a:rPr lang="ru-RU" sz="2000" dirty="0">
                <a:latin typeface="Times New Roman" panose="02020603050405020304" pitchFamily="18" charset="0"/>
                <a:ea typeface="Times New Roman" panose="02020603050405020304" pitchFamily="18" charset="0"/>
              </a:rPr>
              <a:t> – это расстояние между осями колес в мм. Она влияет на устойчивость и маневренность велосипеда. Чем меньше база, тем больше маневренность, устойчивость и проходимость;</a:t>
            </a:r>
          </a:p>
          <a:p>
            <a:pPr marL="742950" lvl="1" indent="-285750" algn="just">
              <a:spcAft>
                <a:spcPts val="0"/>
              </a:spcAft>
              <a:buFont typeface="Wingdings" panose="05000000000000000000" pitchFamily="2" charset="2"/>
              <a:buChar char=""/>
              <a:tabLst>
                <a:tab pos="914400" algn="l"/>
              </a:tabLst>
            </a:pPr>
            <a:r>
              <a:rPr lang="ru-RU" sz="2000" b="1" i="1" dirty="0">
                <a:latin typeface="Times New Roman" panose="02020603050405020304" pitchFamily="18" charset="0"/>
                <a:ea typeface="Times New Roman" panose="02020603050405020304" pitchFamily="18" charset="0"/>
              </a:rPr>
              <a:t>шаг</a:t>
            </a:r>
            <a:r>
              <a:rPr lang="ru-RU" sz="2000" dirty="0">
                <a:latin typeface="Times New Roman" panose="02020603050405020304" pitchFamily="18" charset="0"/>
                <a:ea typeface="Times New Roman" panose="02020603050405020304" pitchFamily="18" charset="0"/>
              </a:rPr>
              <a:t> – это расстояние в метрах, которое проходит велосипед при одном обороте ведущей зубчатки. Чем меньше шаг, тем больше проходимость велосипеда;</a:t>
            </a:r>
          </a:p>
          <a:p>
            <a:pPr marL="742950" lvl="1" indent="-285750" algn="just">
              <a:spcAft>
                <a:spcPts val="0"/>
              </a:spcAft>
              <a:buFont typeface="Wingdings" panose="05000000000000000000" pitchFamily="2" charset="2"/>
              <a:buChar char=""/>
              <a:tabLst>
                <a:tab pos="914400" algn="l"/>
              </a:tabLst>
            </a:pPr>
            <a:r>
              <a:rPr lang="ru-RU" sz="2000" b="1" i="1" dirty="0">
                <a:latin typeface="Times New Roman" panose="02020603050405020304" pitchFamily="18" charset="0"/>
                <a:ea typeface="Times New Roman" panose="02020603050405020304" pitchFamily="18" charset="0"/>
              </a:rPr>
              <a:t>ширина рисунка протектора</a:t>
            </a:r>
            <a:r>
              <a:rPr lang="ru-RU" sz="2000" dirty="0">
                <a:latin typeface="Times New Roman" panose="02020603050405020304" pitchFamily="18" charset="0"/>
                <a:ea typeface="Times New Roman" panose="02020603050405020304" pitchFamily="18" charset="0"/>
              </a:rPr>
              <a:t> в мм: чем больше, тем выше проходимость;</a:t>
            </a:r>
          </a:p>
          <a:p>
            <a:pPr marL="742950" lvl="1" indent="-285750" algn="just">
              <a:spcAft>
                <a:spcPts val="0"/>
              </a:spcAft>
              <a:buFont typeface="Wingdings" panose="05000000000000000000" pitchFamily="2" charset="2"/>
              <a:buChar char=""/>
              <a:tabLst>
                <a:tab pos="914400" algn="l"/>
              </a:tabLst>
            </a:pPr>
            <a:r>
              <a:rPr lang="ru-RU" sz="2000" b="1" i="1" dirty="0">
                <a:latin typeface="Times New Roman" panose="02020603050405020304" pitchFamily="18" charset="0"/>
                <a:ea typeface="Times New Roman" panose="02020603050405020304" pitchFamily="18" charset="0"/>
              </a:rPr>
              <a:t>глубина рисунка протектора</a:t>
            </a:r>
            <a:r>
              <a:rPr lang="ru-RU" sz="2000" dirty="0">
                <a:latin typeface="Times New Roman" panose="02020603050405020304" pitchFamily="18" charset="0"/>
                <a:ea typeface="Times New Roman" panose="02020603050405020304" pitchFamily="18" charset="0"/>
              </a:rPr>
              <a:t>: чем глубже, тем лучше сцепление с грунтом и больше проходимость;</a:t>
            </a:r>
          </a:p>
          <a:p>
            <a:pPr marL="742950" lvl="1" indent="-285750" algn="just">
              <a:spcAft>
                <a:spcPts val="0"/>
              </a:spcAft>
              <a:buFont typeface="Wingdings" panose="05000000000000000000" pitchFamily="2" charset="2"/>
              <a:buChar char=""/>
              <a:tabLst>
                <a:tab pos="914400" algn="l"/>
              </a:tabLst>
            </a:pPr>
            <a:r>
              <a:rPr lang="ru-RU" sz="2000" b="1" i="1" dirty="0">
                <a:latin typeface="Times New Roman" panose="02020603050405020304" pitchFamily="18" charset="0"/>
                <a:ea typeface="Times New Roman" panose="02020603050405020304" pitchFamily="18" charset="0"/>
              </a:rPr>
              <a:t>посадочный диаметр шин</a:t>
            </a:r>
            <a:r>
              <a:rPr lang="ru-RU" sz="2000" dirty="0">
                <a:latin typeface="Times New Roman" panose="02020603050405020304" pitchFamily="18" charset="0"/>
                <a:ea typeface="Times New Roman" panose="02020603050405020304" pitchFamily="18" charset="0"/>
              </a:rPr>
              <a:t>: чем он больше, тем больше шаг колеса;</a:t>
            </a:r>
          </a:p>
          <a:p>
            <a:pPr marL="742950" lvl="1" indent="-285750" algn="just">
              <a:spcAft>
                <a:spcPts val="0"/>
              </a:spcAft>
              <a:buFont typeface="Wingdings" panose="05000000000000000000" pitchFamily="2" charset="2"/>
              <a:buChar char=""/>
              <a:tabLst>
                <a:tab pos="914400" algn="l"/>
              </a:tabLst>
            </a:pPr>
            <a:r>
              <a:rPr lang="ru-RU" sz="2000" b="1" i="1" dirty="0">
                <a:latin typeface="Times New Roman" panose="02020603050405020304" pitchFamily="18" charset="0"/>
                <a:ea typeface="Times New Roman" panose="02020603050405020304" pitchFamily="18" charset="0"/>
              </a:rPr>
              <a:t>масса</a:t>
            </a:r>
            <a:r>
              <a:rPr lang="ru-RU" sz="2000" dirty="0">
                <a:latin typeface="Times New Roman" panose="02020603050405020304" pitchFamily="18" charset="0"/>
                <a:ea typeface="Times New Roman" panose="02020603050405020304" pitchFamily="18" charset="0"/>
              </a:rPr>
              <a:t>: чем меньше, тем легче ход велосипеда.</a:t>
            </a:r>
          </a:p>
          <a:p>
            <a:pPr marL="342900" lvl="0" indent="-342900" algn="just">
              <a:spcAft>
                <a:spcPts val="0"/>
              </a:spcAft>
              <a:buFont typeface="+mj-lt"/>
              <a:buAutoNum type="arabicPeriod"/>
              <a:tabLst>
                <a:tab pos="228600" algn="l"/>
              </a:tabLst>
            </a:pPr>
            <a:r>
              <a:rPr lang="ru-RU" sz="2000" b="1" u="sng" dirty="0">
                <a:latin typeface="Times New Roman" panose="02020603050405020304" pitchFamily="18" charset="0"/>
                <a:ea typeface="Times New Roman" panose="02020603050405020304" pitchFamily="18" charset="0"/>
              </a:rPr>
              <a:t>возможность достижения максимальной скорости</a:t>
            </a:r>
            <a:r>
              <a:rPr lang="ru-RU" sz="2000" dirty="0">
                <a:latin typeface="Times New Roman" panose="02020603050405020304" pitchFamily="18" charset="0"/>
                <a:ea typeface="Times New Roman" panose="02020603050405020304" pitchFamily="18" charset="0"/>
              </a:rPr>
              <a:t>: повышению скорости способствуют большая длина шага, узкие шины с мелким рисунком протектора, небольшая масса велосипеда, низкий руль и узкое седло.</a:t>
            </a:r>
          </a:p>
          <a:p>
            <a:pPr marL="342900" lvl="0" indent="-342900" algn="just">
              <a:spcAft>
                <a:spcPts val="0"/>
              </a:spcAft>
              <a:buFont typeface="+mj-lt"/>
              <a:buAutoNum type="arabicPeriod"/>
              <a:tabLst>
                <a:tab pos="228600" algn="l"/>
              </a:tabLst>
            </a:pPr>
            <a:r>
              <a:rPr lang="ru-RU" sz="2000" b="1" u="sng" dirty="0" err="1">
                <a:latin typeface="Times New Roman" panose="02020603050405020304" pitchFamily="18" charset="0"/>
                <a:ea typeface="Times New Roman" panose="02020603050405020304" pitchFamily="18" charset="0"/>
              </a:rPr>
              <a:t>человековместимость</a:t>
            </a:r>
            <a:r>
              <a:rPr lang="ru-RU" sz="2000" dirty="0">
                <a:latin typeface="Times New Roman" panose="02020603050405020304" pitchFamily="18" charset="0"/>
                <a:ea typeface="Times New Roman" panose="02020603050405020304" pitchFamily="18" charset="0"/>
              </a:rPr>
              <a:t> – это количество человек, которые одновременно могут ехать на велосипеде.</a:t>
            </a:r>
          </a:p>
          <a:p>
            <a:pPr marL="342900" lvl="0" indent="-342900" algn="just">
              <a:spcAft>
                <a:spcPts val="0"/>
              </a:spcAft>
              <a:buFont typeface="+mj-lt"/>
              <a:buAutoNum type="arabicPeriod"/>
              <a:tabLst>
                <a:tab pos="228600" algn="l"/>
              </a:tabLst>
            </a:pPr>
            <a:r>
              <a:rPr lang="ru-RU" sz="2000" b="1" u="sng" dirty="0">
                <a:latin typeface="Times New Roman" panose="02020603050405020304" pitchFamily="18" charset="0"/>
                <a:ea typeface="Times New Roman" panose="02020603050405020304" pitchFamily="18" charset="0"/>
              </a:rPr>
              <a:t>возможность перевозки багажа</a:t>
            </a:r>
            <a:r>
              <a:rPr lang="ru-RU" sz="2000" dirty="0">
                <a:latin typeface="Times New Roman" panose="02020603050405020304" pitchFamily="18" charset="0"/>
                <a:ea typeface="Times New Roman" panose="02020603050405020304" pitchFamily="18" charset="0"/>
              </a:rPr>
              <a:t>: зависит от наличия багажника.</a:t>
            </a:r>
            <a:endParaRPr lang="ru-RU" sz="20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6530402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Рисунок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27326" y="70505"/>
            <a:ext cx="564594" cy="693361"/>
          </a:xfrm>
          <a:prstGeom prst="rect">
            <a:avLst/>
          </a:prstGeom>
        </p:spPr>
      </p:pic>
      <p:sp>
        <p:nvSpPr>
          <p:cNvPr id="2" name="Прямоугольник 1"/>
          <p:cNvSpPr/>
          <p:nvPr/>
        </p:nvSpPr>
        <p:spPr>
          <a:xfrm>
            <a:off x="283029" y="763866"/>
            <a:ext cx="11680371" cy="5324535"/>
          </a:xfrm>
          <a:prstGeom prst="rect">
            <a:avLst/>
          </a:prstGeom>
        </p:spPr>
        <p:txBody>
          <a:bodyPr wrap="square">
            <a:spAutoFit/>
          </a:bodyPr>
          <a:lstStyle/>
          <a:p>
            <a:pPr indent="457200" algn="just">
              <a:spcAft>
                <a:spcPts val="0"/>
              </a:spcAft>
            </a:pPr>
            <a:r>
              <a:rPr lang="ru-RU" sz="2000" i="1" u="sng" dirty="0">
                <a:latin typeface="Times New Roman" panose="02020603050405020304" pitchFamily="18" charset="0"/>
                <a:ea typeface="Times New Roman" panose="02020603050405020304" pitchFamily="18" charset="0"/>
              </a:rPr>
              <a:t>К эргономическим свойствам велосипедов относятся:</a:t>
            </a:r>
            <a:endParaRPr lang="ru-RU" sz="2000" dirty="0">
              <a:latin typeface="Times New Roman" panose="02020603050405020304" pitchFamily="18" charset="0"/>
              <a:ea typeface="Times New Roman" panose="02020603050405020304" pitchFamily="18" charset="0"/>
            </a:endParaRPr>
          </a:p>
          <a:p>
            <a:pPr marL="342900" lvl="0" indent="-342900" algn="just">
              <a:spcAft>
                <a:spcPts val="0"/>
              </a:spcAft>
              <a:buFont typeface="+mj-lt"/>
              <a:buAutoNum type="arabicPeriod"/>
              <a:tabLst>
                <a:tab pos="228600" algn="l"/>
              </a:tabLst>
            </a:pPr>
            <a:r>
              <a:rPr lang="ru-RU" sz="2000" b="1" u="sng" dirty="0">
                <a:latin typeface="Times New Roman" panose="02020603050405020304" pitchFamily="18" charset="0"/>
                <a:ea typeface="Times New Roman" panose="02020603050405020304" pitchFamily="18" charset="0"/>
              </a:rPr>
              <a:t>легкость хода</a:t>
            </a:r>
            <a:r>
              <a:rPr lang="ru-RU" sz="2000" dirty="0">
                <a:latin typeface="Times New Roman" panose="02020603050405020304" pitchFamily="18" charset="0"/>
                <a:ea typeface="Times New Roman" panose="02020603050405020304" pitchFamily="18" charset="0"/>
              </a:rPr>
              <a:t> – это свойство, определяющее степень утомляемости велосипедиста при езде. Оно характеризует потери мощности в ходовых узлах и шинах при трении. Легкость хода характеризуется коэффициентом легкости хода. Это отношение мощности, затраченной непосредственно на движение, к общей мощности, затраченной велосипедистом. Этот коэффициент должен быть не менее 0,37 у подростковых и 0,42 у спортивно-туристических велосипедов. Легкость хода зависит от совершенства конструкции и регулирования узлов, качества изготовления деталей, давления в шинах, смазки. Также на легкость хода влияет количество передач.</a:t>
            </a:r>
          </a:p>
          <a:p>
            <a:pPr marL="342900" lvl="0" indent="-342900" algn="just">
              <a:spcAft>
                <a:spcPts val="0"/>
              </a:spcAft>
              <a:buFont typeface="+mj-lt"/>
              <a:buAutoNum type="arabicPeriod"/>
              <a:tabLst>
                <a:tab pos="228600" algn="l"/>
              </a:tabLst>
            </a:pPr>
            <a:r>
              <a:rPr lang="ru-RU" sz="2000" b="1" u="sng" dirty="0">
                <a:latin typeface="Times New Roman" panose="02020603050405020304" pitchFamily="18" charset="0"/>
                <a:ea typeface="Times New Roman" panose="02020603050405020304" pitchFamily="18" charset="0"/>
              </a:rPr>
              <a:t>удобство посадки</a:t>
            </a:r>
            <a:r>
              <a:rPr lang="ru-RU" sz="2000" dirty="0">
                <a:latin typeface="Times New Roman" panose="02020603050405020304" pitchFamily="18" charset="0"/>
                <a:ea typeface="Times New Roman" panose="02020603050405020304" pitchFamily="18" charset="0"/>
              </a:rPr>
              <a:t>: оно зависит от следующих параметров:</a:t>
            </a:r>
          </a:p>
          <a:p>
            <a:pPr marL="742950" lvl="1" indent="-285750" algn="just">
              <a:spcAft>
                <a:spcPts val="0"/>
              </a:spcAft>
              <a:buFont typeface="Symbol" panose="05050102010706020507" pitchFamily="18" charset="2"/>
              <a:buChar char=""/>
              <a:tabLst>
                <a:tab pos="914400" algn="l"/>
              </a:tabLst>
            </a:pPr>
            <a:r>
              <a:rPr lang="ru-RU" sz="2000" i="1" dirty="0">
                <a:latin typeface="Times New Roman" panose="02020603050405020304" pitchFamily="18" charset="0"/>
                <a:ea typeface="Times New Roman" panose="02020603050405020304" pitchFamily="18" charset="0"/>
              </a:rPr>
              <a:t>конструкция рамы</a:t>
            </a:r>
            <a:r>
              <a:rPr lang="ru-RU" sz="2000" dirty="0">
                <a:latin typeface="Times New Roman" panose="02020603050405020304" pitchFamily="18" charset="0"/>
                <a:ea typeface="Times New Roman" panose="02020603050405020304" pitchFamily="18" charset="0"/>
              </a:rPr>
              <a:t> (удобнее открытая рама);</a:t>
            </a:r>
          </a:p>
          <a:p>
            <a:pPr marL="742950" lvl="1" indent="-285750" algn="just">
              <a:spcAft>
                <a:spcPts val="0"/>
              </a:spcAft>
              <a:buFont typeface="Symbol" panose="05050102010706020507" pitchFamily="18" charset="2"/>
              <a:buChar char=""/>
              <a:tabLst>
                <a:tab pos="914400" algn="l"/>
              </a:tabLst>
            </a:pPr>
            <a:r>
              <a:rPr lang="ru-RU" sz="2000" i="1" dirty="0">
                <a:latin typeface="Times New Roman" panose="02020603050405020304" pitchFamily="18" charset="0"/>
                <a:ea typeface="Times New Roman" panose="02020603050405020304" pitchFamily="18" charset="0"/>
              </a:rPr>
              <a:t>высота рамы</a:t>
            </a:r>
            <a:r>
              <a:rPr lang="ru-RU" sz="2000" dirty="0">
                <a:latin typeface="Times New Roman" panose="02020603050405020304" pitchFamily="18" charset="0"/>
                <a:ea typeface="Times New Roman" panose="02020603050405020304" pitchFamily="18" charset="0"/>
              </a:rPr>
              <a:t> – это расстояние от центра ведущей зубчатки до верхнего конца подседельной трубки в мм (9500-600 мм для взрослых, 440-480 мм для подростков).</a:t>
            </a:r>
          </a:p>
          <a:p>
            <a:pPr marL="342900" lvl="0" indent="-342900" algn="just">
              <a:spcAft>
                <a:spcPts val="0"/>
              </a:spcAft>
              <a:buFont typeface="+mj-lt"/>
              <a:buAutoNum type="arabicPeriod"/>
              <a:tabLst>
                <a:tab pos="228600" algn="l"/>
              </a:tabLst>
            </a:pPr>
            <a:r>
              <a:rPr lang="ru-RU" sz="2000" b="1" u="sng" dirty="0">
                <a:latin typeface="Times New Roman" panose="02020603050405020304" pitchFamily="18" charset="0"/>
                <a:ea typeface="Times New Roman" panose="02020603050405020304" pitchFamily="18" charset="0"/>
              </a:rPr>
              <a:t>комфортность езды</a:t>
            </a:r>
            <a:r>
              <a:rPr lang="ru-RU" sz="2000" dirty="0">
                <a:latin typeface="Times New Roman" panose="02020603050405020304" pitchFamily="18" charset="0"/>
                <a:ea typeface="Times New Roman" panose="02020603050405020304" pitchFamily="18" charset="0"/>
              </a:rPr>
              <a:t>: зависит от формы и высоты руля (более удобен высокий руль), формы седла (более удобно широкое седло) и конструкции рамы.</a:t>
            </a:r>
          </a:p>
          <a:p>
            <a:pPr marL="342900" lvl="0" indent="-342900" algn="just">
              <a:spcAft>
                <a:spcPts val="0"/>
              </a:spcAft>
              <a:buFont typeface="+mj-lt"/>
              <a:buAutoNum type="arabicPeriod"/>
              <a:tabLst>
                <a:tab pos="228600" algn="l"/>
              </a:tabLst>
            </a:pPr>
            <a:r>
              <a:rPr lang="ru-RU" sz="2000" b="1" u="sng" dirty="0">
                <a:latin typeface="Times New Roman" panose="02020603050405020304" pitchFamily="18" charset="0"/>
                <a:ea typeface="Times New Roman" panose="02020603050405020304" pitchFamily="18" charset="0"/>
              </a:rPr>
              <a:t>удобство транспортирования и хранения</a:t>
            </a:r>
            <a:r>
              <a:rPr lang="ru-RU" sz="2000" dirty="0">
                <a:latin typeface="Times New Roman" panose="02020603050405020304" pitchFamily="18" charset="0"/>
                <a:ea typeface="Times New Roman" panose="02020603050405020304" pitchFamily="18" charset="0"/>
              </a:rPr>
              <a:t>: зависит от размеров, массы, возможности складывания велосипеда.</a:t>
            </a:r>
          </a:p>
          <a:p>
            <a:pPr marL="342900" lvl="0" indent="-342900" algn="just">
              <a:spcAft>
                <a:spcPts val="0"/>
              </a:spcAft>
              <a:buFont typeface="+mj-lt"/>
              <a:buAutoNum type="arabicPeriod"/>
              <a:tabLst>
                <a:tab pos="228600" algn="l"/>
              </a:tabLst>
            </a:pPr>
            <a:r>
              <a:rPr lang="ru-RU" sz="2000" b="1" u="sng" dirty="0">
                <a:latin typeface="Times New Roman" panose="02020603050405020304" pitchFamily="18" charset="0"/>
                <a:ea typeface="Times New Roman" panose="02020603050405020304" pitchFamily="18" charset="0"/>
              </a:rPr>
              <a:t>удобство ухода</a:t>
            </a:r>
            <a:r>
              <a:rPr lang="ru-RU" sz="2000" dirty="0">
                <a:latin typeface="Times New Roman" panose="02020603050405020304" pitchFamily="18" charset="0"/>
                <a:ea typeface="Times New Roman" panose="02020603050405020304" pitchFamily="18" charset="0"/>
              </a:rPr>
              <a:t>: зависит от конструкции.</a:t>
            </a:r>
            <a:endParaRPr lang="ru-RU" sz="20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185783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1"/>
          <p:cNvSpPr>
            <a:spLocks noGrp="1"/>
          </p:cNvSpPr>
          <p:nvPr>
            <p:ph type="title"/>
          </p:nvPr>
        </p:nvSpPr>
        <p:spPr>
          <a:xfrm>
            <a:off x="1141413" y="89639"/>
            <a:ext cx="9905998" cy="779976"/>
          </a:xfrm>
        </p:spPr>
        <p:txBody>
          <a:bodyPr>
            <a:normAutofit/>
          </a:bodyPr>
          <a:lstStyle/>
          <a:p>
            <a:pPr algn="ctr"/>
            <a:r>
              <a:rPr lang="ru-RU" sz="3200" b="1" dirty="0">
                <a:latin typeface="Times New Roman" panose="02020603050405020304" pitchFamily="18" charset="0"/>
                <a:ea typeface="Calibri" panose="020F0502020204030204" pitchFamily="34" charset="0"/>
              </a:rPr>
              <a:t>СОДЕРЖАНИЕ МОДУЛЯ</a:t>
            </a:r>
            <a:endParaRPr lang="ru-RU" sz="3200" dirty="0">
              <a:latin typeface="Times New Roman" panose="02020603050405020304" pitchFamily="18" charset="0"/>
              <a:cs typeface="Times New Roman" panose="02020603050405020304" pitchFamily="18" charset="0"/>
            </a:endParaRPr>
          </a:p>
        </p:txBody>
      </p:sp>
      <p:graphicFrame>
        <p:nvGraphicFramePr>
          <p:cNvPr id="6" name="Схема 5"/>
          <p:cNvGraphicFramePr/>
          <p:nvPr>
            <p:extLst>
              <p:ext uri="{D42A27DB-BD31-4B8C-83A1-F6EECF244321}">
                <p14:modId xmlns:p14="http://schemas.microsoft.com/office/powerpoint/2010/main" val="1573138065"/>
              </p:ext>
            </p:extLst>
          </p:nvPr>
        </p:nvGraphicFramePr>
        <p:xfrm>
          <a:off x="532023" y="763865"/>
          <a:ext cx="11277600" cy="54627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0" name="Рисунок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527326" y="70505"/>
            <a:ext cx="564594" cy="693361"/>
          </a:xfrm>
          <a:prstGeom prst="rect">
            <a:avLst/>
          </a:prstGeom>
        </p:spPr>
      </p:pic>
    </p:spTree>
    <p:extLst>
      <p:ext uri="{BB962C8B-B14F-4D97-AF65-F5344CB8AC3E}">
        <p14:creationId xmlns:p14="http://schemas.microsoft.com/office/powerpoint/2010/main" val="7617154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Рисунок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27326" y="70505"/>
            <a:ext cx="564594" cy="693361"/>
          </a:xfrm>
          <a:prstGeom prst="rect">
            <a:avLst/>
          </a:prstGeom>
        </p:spPr>
      </p:pic>
      <p:sp>
        <p:nvSpPr>
          <p:cNvPr id="2" name="Прямоугольник 1"/>
          <p:cNvSpPr/>
          <p:nvPr/>
        </p:nvSpPr>
        <p:spPr>
          <a:xfrm>
            <a:off x="216625" y="938243"/>
            <a:ext cx="11745685" cy="4708981"/>
          </a:xfrm>
          <a:prstGeom prst="rect">
            <a:avLst/>
          </a:prstGeom>
        </p:spPr>
        <p:txBody>
          <a:bodyPr wrap="square">
            <a:spAutoFit/>
          </a:bodyPr>
          <a:lstStyle/>
          <a:p>
            <a:pPr indent="457200" algn="just">
              <a:spcAft>
                <a:spcPts val="0"/>
              </a:spcAft>
            </a:pPr>
            <a:r>
              <a:rPr lang="ru-RU" sz="2000" i="1" u="sng" dirty="0">
                <a:latin typeface="Times New Roman" panose="02020603050405020304" pitchFamily="18" charset="0"/>
                <a:ea typeface="Times New Roman" panose="02020603050405020304" pitchFamily="18" charset="0"/>
              </a:rPr>
              <a:t>К эстетическим свойствам велосипедов относятся:</a:t>
            </a:r>
            <a:endParaRPr lang="ru-RU" sz="2000" dirty="0">
              <a:latin typeface="Times New Roman" panose="02020603050405020304" pitchFamily="18" charset="0"/>
              <a:ea typeface="Times New Roman" panose="02020603050405020304" pitchFamily="18" charset="0"/>
            </a:endParaRPr>
          </a:p>
          <a:p>
            <a:pPr marL="342900" lvl="0" indent="-342900" algn="just">
              <a:spcAft>
                <a:spcPts val="0"/>
              </a:spcAft>
              <a:buFont typeface="+mj-lt"/>
              <a:buAutoNum type="arabicPeriod"/>
              <a:tabLst>
                <a:tab pos="228600" algn="l"/>
              </a:tabLst>
            </a:pPr>
            <a:r>
              <a:rPr lang="ru-RU" sz="2000" dirty="0">
                <a:latin typeface="Times New Roman" panose="02020603050405020304" pitchFamily="18" charset="0"/>
                <a:ea typeface="Times New Roman" panose="02020603050405020304" pitchFamily="18" charset="0"/>
              </a:rPr>
              <a:t>информационная выразительность;</a:t>
            </a:r>
          </a:p>
          <a:p>
            <a:pPr marL="342900" lvl="0" indent="-342900" algn="just">
              <a:spcAft>
                <a:spcPts val="0"/>
              </a:spcAft>
              <a:buFont typeface="+mj-lt"/>
              <a:buAutoNum type="arabicPeriod"/>
              <a:tabLst>
                <a:tab pos="228600" algn="l"/>
              </a:tabLst>
            </a:pPr>
            <a:r>
              <a:rPr lang="ru-RU" sz="2000" dirty="0">
                <a:latin typeface="Times New Roman" panose="02020603050405020304" pitchFamily="18" charset="0"/>
                <a:ea typeface="Times New Roman" panose="02020603050405020304" pitchFamily="18" charset="0"/>
              </a:rPr>
              <a:t>рациональность формы;</a:t>
            </a:r>
          </a:p>
          <a:p>
            <a:pPr marL="342900" lvl="0" indent="-342900" algn="just">
              <a:spcAft>
                <a:spcPts val="0"/>
              </a:spcAft>
              <a:buFont typeface="+mj-lt"/>
              <a:buAutoNum type="arabicPeriod"/>
              <a:tabLst>
                <a:tab pos="228600" algn="l"/>
              </a:tabLst>
            </a:pPr>
            <a:r>
              <a:rPr lang="ru-RU" sz="2000" dirty="0">
                <a:latin typeface="Times New Roman" panose="02020603050405020304" pitchFamily="18" charset="0"/>
                <a:ea typeface="Times New Roman" panose="02020603050405020304" pitchFamily="18" charset="0"/>
              </a:rPr>
              <a:t>целостность композиции;</a:t>
            </a:r>
          </a:p>
          <a:p>
            <a:pPr marL="342900" lvl="0" indent="-342900" algn="just">
              <a:spcAft>
                <a:spcPts val="0"/>
              </a:spcAft>
              <a:buFont typeface="+mj-lt"/>
              <a:buAutoNum type="arabicPeriod"/>
              <a:tabLst>
                <a:tab pos="228600" algn="l"/>
              </a:tabLst>
            </a:pPr>
            <a:r>
              <a:rPr lang="ru-RU" sz="2000" dirty="0">
                <a:latin typeface="Times New Roman" panose="02020603050405020304" pitchFamily="18" charset="0"/>
                <a:ea typeface="Times New Roman" panose="02020603050405020304" pitchFamily="18" charset="0"/>
              </a:rPr>
              <a:t>совершенство производственного исполнения.</a:t>
            </a:r>
          </a:p>
          <a:p>
            <a:pPr indent="457200" algn="just">
              <a:spcAft>
                <a:spcPts val="0"/>
              </a:spcAft>
            </a:pPr>
            <a:endParaRPr lang="ru-RU" sz="2000" i="1" u="sng" dirty="0" smtClean="0">
              <a:latin typeface="Times New Roman" panose="02020603050405020304" pitchFamily="18" charset="0"/>
              <a:ea typeface="Times New Roman" panose="02020603050405020304" pitchFamily="18" charset="0"/>
            </a:endParaRPr>
          </a:p>
          <a:p>
            <a:pPr indent="457200" algn="just">
              <a:spcAft>
                <a:spcPts val="0"/>
              </a:spcAft>
            </a:pPr>
            <a:r>
              <a:rPr lang="ru-RU" sz="2000" i="1" u="sng" dirty="0" smtClean="0">
                <a:latin typeface="Times New Roman" panose="02020603050405020304" pitchFamily="18" charset="0"/>
                <a:ea typeface="Times New Roman" panose="02020603050405020304" pitchFamily="18" charset="0"/>
              </a:rPr>
              <a:t>К </a:t>
            </a:r>
            <a:r>
              <a:rPr lang="ru-RU" sz="2000" i="1" u="sng" dirty="0">
                <a:latin typeface="Times New Roman" panose="02020603050405020304" pitchFamily="18" charset="0"/>
                <a:ea typeface="Times New Roman" panose="02020603050405020304" pitchFamily="18" charset="0"/>
              </a:rPr>
              <a:t>свойствам надежности относятся:</a:t>
            </a:r>
            <a:endParaRPr lang="ru-RU" sz="2000" dirty="0">
              <a:latin typeface="Times New Roman" panose="02020603050405020304" pitchFamily="18" charset="0"/>
              <a:ea typeface="Times New Roman" panose="02020603050405020304" pitchFamily="18" charset="0"/>
            </a:endParaRPr>
          </a:p>
          <a:p>
            <a:pPr marL="342900" lvl="0" indent="-342900" algn="just">
              <a:spcAft>
                <a:spcPts val="0"/>
              </a:spcAft>
              <a:buFont typeface="+mj-lt"/>
              <a:buAutoNum type="arabicPeriod"/>
              <a:tabLst>
                <a:tab pos="228600" algn="l"/>
              </a:tabLst>
            </a:pPr>
            <a:r>
              <a:rPr lang="ru-RU" sz="2000" dirty="0">
                <a:latin typeface="Times New Roman" panose="02020603050405020304" pitchFamily="18" charset="0"/>
                <a:ea typeface="Times New Roman" panose="02020603050405020304" pitchFamily="18" charset="0"/>
              </a:rPr>
              <a:t>долговечность;</a:t>
            </a:r>
          </a:p>
          <a:p>
            <a:pPr marL="342900" lvl="0" indent="-342900" algn="just">
              <a:spcAft>
                <a:spcPts val="0"/>
              </a:spcAft>
              <a:buFont typeface="+mj-lt"/>
              <a:buAutoNum type="arabicPeriod"/>
              <a:tabLst>
                <a:tab pos="228600" algn="l"/>
              </a:tabLst>
            </a:pPr>
            <a:r>
              <a:rPr lang="ru-RU" sz="2000" dirty="0">
                <a:latin typeface="Times New Roman" panose="02020603050405020304" pitchFamily="18" charset="0"/>
                <a:ea typeface="Times New Roman" panose="02020603050405020304" pitchFamily="18" charset="0"/>
              </a:rPr>
              <a:t>безотказность;</a:t>
            </a:r>
          </a:p>
          <a:p>
            <a:pPr marL="342900" lvl="0" indent="-342900" algn="just">
              <a:spcAft>
                <a:spcPts val="0"/>
              </a:spcAft>
              <a:buFont typeface="+mj-lt"/>
              <a:buAutoNum type="arabicPeriod"/>
              <a:tabLst>
                <a:tab pos="228600" algn="l"/>
              </a:tabLst>
            </a:pPr>
            <a:r>
              <a:rPr lang="ru-RU" sz="2000" dirty="0">
                <a:latin typeface="Times New Roman" panose="02020603050405020304" pitchFamily="18" charset="0"/>
                <a:ea typeface="Times New Roman" panose="02020603050405020304" pitchFamily="18" charset="0"/>
              </a:rPr>
              <a:t>ремонтопригодность.</a:t>
            </a:r>
          </a:p>
          <a:p>
            <a:pPr indent="457200" algn="just">
              <a:spcAft>
                <a:spcPts val="0"/>
              </a:spcAft>
            </a:pPr>
            <a:endParaRPr lang="ru-RU" sz="2000" i="1" u="sng" dirty="0" smtClean="0">
              <a:latin typeface="Times New Roman" panose="02020603050405020304" pitchFamily="18" charset="0"/>
              <a:ea typeface="Times New Roman" panose="02020603050405020304" pitchFamily="18" charset="0"/>
            </a:endParaRPr>
          </a:p>
          <a:p>
            <a:pPr indent="457200" algn="just">
              <a:spcAft>
                <a:spcPts val="0"/>
              </a:spcAft>
            </a:pPr>
            <a:r>
              <a:rPr lang="ru-RU" sz="2000" i="1" u="sng" dirty="0" smtClean="0">
                <a:latin typeface="Times New Roman" panose="02020603050405020304" pitchFamily="18" charset="0"/>
                <a:ea typeface="Times New Roman" panose="02020603050405020304" pitchFamily="18" charset="0"/>
              </a:rPr>
              <a:t>Безопасность</a:t>
            </a:r>
            <a:r>
              <a:rPr lang="ru-RU" sz="2000" dirty="0" smtClean="0">
                <a:latin typeface="Times New Roman" panose="02020603050405020304" pitchFamily="18" charset="0"/>
                <a:ea typeface="Times New Roman" panose="02020603050405020304" pitchFamily="18" charset="0"/>
              </a:rPr>
              <a:t> </a:t>
            </a:r>
            <a:r>
              <a:rPr lang="ru-RU" sz="2000" dirty="0">
                <a:latin typeface="Times New Roman" panose="02020603050405020304" pitchFamily="18" charset="0"/>
                <a:ea typeface="Times New Roman" panose="02020603050405020304" pitchFamily="18" charset="0"/>
              </a:rPr>
              <a:t>велосипедов зависит от типа тормозов (наиболее безопасен </a:t>
            </a:r>
            <a:r>
              <a:rPr lang="ru-RU" sz="2000" dirty="0" err="1">
                <a:latin typeface="Times New Roman" panose="02020603050405020304" pitchFamily="18" charset="0"/>
                <a:ea typeface="Times New Roman" panose="02020603050405020304" pitchFamily="18" charset="0"/>
              </a:rPr>
              <a:t>задневтулочный</a:t>
            </a:r>
            <a:r>
              <a:rPr lang="ru-RU" sz="2000" dirty="0">
                <a:latin typeface="Times New Roman" panose="02020603050405020304" pitchFamily="18" charset="0"/>
                <a:ea typeface="Times New Roman" panose="02020603050405020304" pitchFamily="18" charset="0"/>
              </a:rPr>
              <a:t> и клещевой ручной тормоз), прочности крепления руля и седла, высоты рамы (чем ниже, тем безопаснее), наличия щитка над ведущей зубчаткой и цепью, зеркала заднего вида, звонка, электрооборудования (фонарей, фар), </a:t>
            </a:r>
            <a:r>
              <a:rPr lang="ru-RU" sz="2000" dirty="0" err="1">
                <a:latin typeface="Times New Roman" panose="02020603050405020304" pitchFamily="18" charset="0"/>
                <a:ea typeface="Times New Roman" panose="02020603050405020304" pitchFamily="18" charset="0"/>
              </a:rPr>
              <a:t>световозвращателей</a:t>
            </a:r>
            <a:r>
              <a:rPr lang="ru-RU" sz="2000" dirty="0">
                <a:latin typeface="Times New Roman" panose="02020603050405020304" pitchFamily="18" charset="0"/>
                <a:ea typeface="Times New Roman" panose="02020603050405020304" pitchFamily="18" charset="0"/>
              </a:rPr>
              <a:t> на спицах и т.д.</a:t>
            </a:r>
            <a:endParaRPr lang="ru-RU" sz="20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2098055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Рисунок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27326" y="70505"/>
            <a:ext cx="564594" cy="693361"/>
          </a:xfrm>
          <a:prstGeom prst="rect">
            <a:avLst/>
          </a:prstGeom>
        </p:spPr>
      </p:pic>
      <p:sp>
        <p:nvSpPr>
          <p:cNvPr id="2" name="Прямоугольник 1"/>
          <p:cNvSpPr/>
          <p:nvPr/>
        </p:nvSpPr>
        <p:spPr>
          <a:xfrm>
            <a:off x="244095" y="417185"/>
            <a:ext cx="11462658" cy="5632311"/>
          </a:xfrm>
          <a:prstGeom prst="rect">
            <a:avLst/>
          </a:prstGeom>
        </p:spPr>
        <p:txBody>
          <a:bodyPr wrap="square">
            <a:spAutoFit/>
          </a:bodyPr>
          <a:lstStyle/>
          <a:p>
            <a:pPr indent="457200" algn="just">
              <a:spcAft>
                <a:spcPts val="0"/>
              </a:spcAft>
            </a:pPr>
            <a:r>
              <a:rPr lang="ru-RU" sz="2400" b="1" i="1" dirty="0">
                <a:latin typeface="Times New Roman" panose="02020603050405020304" pitchFamily="18" charset="0"/>
                <a:ea typeface="Times New Roman" panose="02020603050405020304" pitchFamily="18" charset="0"/>
              </a:rPr>
              <a:t>Основными техническими характеристиками велосипеда являются:</a:t>
            </a:r>
            <a:endParaRPr lang="ru-RU" sz="2000" dirty="0">
              <a:latin typeface="Times New Roman" panose="02020603050405020304" pitchFamily="18" charset="0"/>
              <a:ea typeface="Times New Roman" panose="02020603050405020304" pitchFamily="18" charset="0"/>
            </a:endParaRPr>
          </a:p>
          <a:p>
            <a:pPr marL="342900" lvl="0" indent="-342900" algn="just">
              <a:spcAft>
                <a:spcPts val="0"/>
              </a:spcAft>
              <a:buFont typeface="Symbol" panose="05050102010706020507" pitchFamily="18" charset="2"/>
              <a:buChar char=""/>
              <a:tabLst>
                <a:tab pos="342900" algn="l"/>
              </a:tabLst>
            </a:pPr>
            <a:r>
              <a:rPr lang="ru-RU" sz="2400" dirty="0">
                <a:latin typeface="Times New Roman" panose="02020603050405020304" pitchFamily="18" charset="0"/>
                <a:ea typeface="Times New Roman" panose="02020603050405020304" pitchFamily="18" charset="0"/>
              </a:rPr>
              <a:t>высота рамы – расстояние от центра ведущей зубчатки до верхнего края подседельной трубки в мм;</a:t>
            </a:r>
            <a:endParaRPr lang="ru-RU" sz="2000" dirty="0">
              <a:latin typeface="Times New Roman" panose="02020603050405020304" pitchFamily="18" charset="0"/>
              <a:ea typeface="Times New Roman" panose="02020603050405020304" pitchFamily="18" charset="0"/>
            </a:endParaRPr>
          </a:p>
          <a:p>
            <a:pPr marL="342900" lvl="0" indent="-342900" algn="just">
              <a:spcAft>
                <a:spcPts val="0"/>
              </a:spcAft>
              <a:buFont typeface="Symbol" panose="05050102010706020507" pitchFamily="18" charset="2"/>
              <a:buChar char=""/>
              <a:tabLst>
                <a:tab pos="342900" algn="l"/>
              </a:tabLst>
            </a:pPr>
            <a:r>
              <a:rPr lang="ru-RU" sz="2400" dirty="0">
                <a:latin typeface="Times New Roman" panose="02020603050405020304" pitchFamily="18" charset="0"/>
                <a:ea typeface="Times New Roman" panose="02020603050405020304" pitchFamily="18" charset="0"/>
              </a:rPr>
              <a:t>база – расстояние между осями колес в мм;</a:t>
            </a:r>
            <a:endParaRPr lang="ru-RU" sz="2000" dirty="0">
              <a:latin typeface="Times New Roman" panose="02020603050405020304" pitchFamily="18" charset="0"/>
              <a:ea typeface="Times New Roman" panose="02020603050405020304" pitchFamily="18" charset="0"/>
            </a:endParaRPr>
          </a:p>
          <a:p>
            <a:pPr marL="342900" lvl="0" indent="-342900" algn="just">
              <a:spcAft>
                <a:spcPts val="0"/>
              </a:spcAft>
              <a:buFont typeface="Symbol" panose="05050102010706020507" pitchFamily="18" charset="2"/>
              <a:buChar char=""/>
              <a:tabLst>
                <a:tab pos="342900" algn="l"/>
              </a:tabLst>
            </a:pPr>
            <a:r>
              <a:rPr lang="ru-RU" sz="2400" dirty="0">
                <a:latin typeface="Times New Roman" panose="02020603050405020304" pitchFamily="18" charset="0"/>
                <a:ea typeface="Times New Roman" panose="02020603050405020304" pitchFamily="18" charset="0"/>
              </a:rPr>
              <a:t>шаг – расстояние в м, которое пройдет велосипед при одном обороте ведущей зубчатки;</a:t>
            </a:r>
            <a:endParaRPr lang="ru-RU" sz="2000" dirty="0">
              <a:latin typeface="Times New Roman" panose="02020603050405020304" pitchFamily="18" charset="0"/>
              <a:ea typeface="Times New Roman" panose="02020603050405020304" pitchFamily="18" charset="0"/>
            </a:endParaRPr>
          </a:p>
          <a:p>
            <a:pPr marL="342900" lvl="0" indent="-342900" algn="just">
              <a:spcAft>
                <a:spcPts val="0"/>
              </a:spcAft>
              <a:buFont typeface="Symbol" panose="05050102010706020507" pitchFamily="18" charset="2"/>
              <a:buChar char=""/>
              <a:tabLst>
                <a:tab pos="342900" algn="l"/>
              </a:tabLst>
            </a:pPr>
            <a:r>
              <a:rPr lang="ru-RU" sz="2400" dirty="0">
                <a:latin typeface="Times New Roman" panose="02020603050405020304" pitchFamily="18" charset="0"/>
                <a:ea typeface="Times New Roman" panose="02020603050405020304" pitchFamily="18" charset="0"/>
              </a:rPr>
              <a:t>размер колес (указывается посадочный диаметр × ширину шин в мм); </a:t>
            </a:r>
            <a:endParaRPr lang="ru-RU" sz="2000" dirty="0">
              <a:latin typeface="Times New Roman" panose="02020603050405020304" pitchFamily="18" charset="0"/>
              <a:ea typeface="Times New Roman" panose="02020603050405020304" pitchFamily="18" charset="0"/>
            </a:endParaRPr>
          </a:p>
          <a:p>
            <a:pPr marL="342900" lvl="0" indent="-342900" algn="just">
              <a:spcAft>
                <a:spcPts val="0"/>
              </a:spcAft>
              <a:buFont typeface="Symbol" panose="05050102010706020507" pitchFamily="18" charset="2"/>
              <a:buChar char=""/>
              <a:tabLst>
                <a:tab pos="342900" algn="l"/>
              </a:tabLst>
            </a:pPr>
            <a:r>
              <a:rPr lang="ru-RU" sz="2400" dirty="0">
                <a:latin typeface="Times New Roman" panose="02020603050405020304" pitchFamily="18" charset="0"/>
                <a:ea typeface="Times New Roman" panose="02020603050405020304" pitchFamily="18" charset="0"/>
              </a:rPr>
              <a:t>передача (указывается передаточное число × диаметр колеса). Передаточное число – это отношение числа зубьев ведущей зубчатки к числу зубьев ведомой зубчатки. Оно показывает, сколько раз повернется заднее колесо при одном обороте педалей. Увеличение вращения колес способствует повышению скорости велосипеда. Для получения различной скорости на велосипедах устанавливаются несколько ведущих и ведомых зубчаток с различным количеством зубьев. Переключение передач осуществляется перебрасыванием цепи с одной зубчатки на другую при помощи переключателя передач.</a:t>
            </a:r>
            <a:endParaRPr lang="ru-RU" sz="20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7290680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a:xfrm>
            <a:off x="1234914" y="547172"/>
            <a:ext cx="9858239" cy="1412067"/>
          </a:xfrm>
        </p:spPr>
        <p:txBody>
          <a:bodyPr>
            <a:normAutofit/>
          </a:bodyPr>
          <a:lstStyle/>
          <a:p>
            <a:pPr lvl="0"/>
            <a:r>
              <a:rPr lang="ru-RU" sz="3600" dirty="0" smtClean="0">
                <a:latin typeface="Times New Roman" panose="02020603050405020304" pitchFamily="18" charset="0"/>
                <a:cs typeface="Times New Roman" panose="02020603050405020304" pitchFamily="18" charset="0"/>
              </a:rPr>
              <a:t>22.3 </a:t>
            </a:r>
            <a:r>
              <a:rPr lang="ru-RU" sz="3600" dirty="0">
                <a:latin typeface="Times New Roman" panose="02020603050405020304" pitchFamily="18" charset="0"/>
                <a:cs typeface="Times New Roman" panose="02020603050405020304" pitchFamily="18" charset="0"/>
              </a:rPr>
              <a:t>Классификация ассортимента велосипедов</a:t>
            </a:r>
          </a:p>
        </p:txBody>
      </p:sp>
      <p:pic>
        <p:nvPicPr>
          <p:cNvPr id="8" name="Рисунок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27326" y="70505"/>
            <a:ext cx="564594" cy="693361"/>
          </a:xfrm>
          <a:prstGeom prst="rect">
            <a:avLst/>
          </a:prstGeom>
        </p:spPr>
      </p:pic>
      <p:pic>
        <p:nvPicPr>
          <p:cNvPr id="3" name="Рисунок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62898" y="2258184"/>
            <a:ext cx="2614862" cy="2826878"/>
          </a:xfrm>
          <a:prstGeom prst="rect">
            <a:avLst/>
          </a:prstGeom>
          <a:ln>
            <a:solidFill>
              <a:schemeClr val="accent1"/>
            </a:solidFill>
          </a:ln>
        </p:spPr>
      </p:pic>
      <p:sp>
        <p:nvSpPr>
          <p:cNvPr id="6" name="Заголовок 1"/>
          <p:cNvSpPr txBox="1">
            <a:spLocks/>
          </p:cNvSpPr>
          <p:nvPr/>
        </p:nvSpPr>
        <p:spPr>
          <a:xfrm>
            <a:off x="1234914" y="96429"/>
            <a:ext cx="9722173" cy="368492"/>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800" kern="1200" cap="all" baseline="0">
                <a:solidFill>
                  <a:schemeClr val="tx1"/>
                </a:solidFill>
                <a:latin typeface="+mj-lt"/>
                <a:ea typeface="+mj-ea"/>
                <a:cs typeface="+mj-cs"/>
              </a:defRPr>
            </a:lvl1pPr>
          </a:lstStyle>
          <a:p>
            <a:pPr algn="ctr">
              <a:lnSpc>
                <a:spcPct val="110000"/>
              </a:lnSpc>
            </a:pPr>
            <a:r>
              <a:rPr lang="ru-RU" sz="1100" smtClean="0">
                <a:solidFill>
                  <a:schemeClr val="tx2">
                    <a:lumMod val="60000"/>
                    <a:lumOff val="40000"/>
                  </a:schemeClr>
                </a:solidFill>
                <a:latin typeface="Times New Roman" panose="02020603050405020304" pitchFamily="18" charset="0"/>
                <a:cs typeface="Times New Roman" panose="02020603050405020304" pitchFamily="18" charset="0"/>
              </a:rPr>
              <a:t>МИНСКИЙ ФИЛИАЛ </a:t>
            </a:r>
          </a:p>
          <a:p>
            <a:pPr algn="ctr">
              <a:lnSpc>
                <a:spcPct val="110000"/>
              </a:lnSpc>
            </a:pPr>
            <a:r>
              <a:rPr lang="ru-RU" sz="1100" smtClean="0">
                <a:solidFill>
                  <a:schemeClr val="tx2">
                    <a:lumMod val="60000"/>
                    <a:lumOff val="40000"/>
                  </a:schemeClr>
                </a:solidFill>
                <a:latin typeface="Times New Roman" panose="02020603050405020304" pitchFamily="18" charset="0"/>
                <a:cs typeface="Times New Roman" panose="02020603050405020304" pitchFamily="18" charset="0"/>
              </a:rPr>
              <a:t>УО «Белорусский торгово-экономический университет потребительской кооперации»</a:t>
            </a:r>
            <a:endParaRPr lang="ru-RU" sz="1100">
              <a:solidFill>
                <a:schemeClr val="tx2">
                  <a:lumMod val="60000"/>
                  <a:lumOff val="40000"/>
                </a:schemeClr>
              </a:solidFill>
              <a:latin typeface="Times New Roman" panose="02020603050405020304" pitchFamily="18" charset="0"/>
              <a:cs typeface="Times New Roman" panose="02020603050405020304" pitchFamily="18" charset="0"/>
            </a:endParaRPr>
          </a:p>
        </p:txBody>
      </p:sp>
      <p:sp>
        <p:nvSpPr>
          <p:cNvPr id="10" name="TextBox 9"/>
          <p:cNvSpPr txBox="1"/>
          <p:nvPr/>
        </p:nvSpPr>
        <p:spPr>
          <a:xfrm>
            <a:off x="1334814" y="5384007"/>
            <a:ext cx="10683534" cy="954107"/>
          </a:xfrm>
          <a:prstGeom prst="rect">
            <a:avLst/>
          </a:prstGeom>
          <a:noFill/>
        </p:spPr>
        <p:txBody>
          <a:bodyPr wrap="square" rtlCol="0">
            <a:spAutoFit/>
          </a:bodyPr>
          <a:lstStyle/>
          <a:p>
            <a:r>
              <a:rPr lang="ru-RU" sz="2800" dirty="0" err="1">
                <a:latin typeface="Times New Roman" pitchFamily="18" charset="0"/>
                <a:cs typeface="Times New Roman" pitchFamily="18" charset="0"/>
              </a:rPr>
              <a:t>Сыцко</a:t>
            </a:r>
            <a:r>
              <a:rPr lang="ru-RU" sz="2800" dirty="0">
                <a:latin typeface="Times New Roman" pitchFamily="18" charset="0"/>
                <a:cs typeface="Times New Roman" pitchFamily="18" charset="0"/>
              </a:rPr>
              <a:t>, В.Е. Товароведение непродовольственных товаров: / В.Е. </a:t>
            </a:r>
            <a:r>
              <a:rPr lang="ru-RU" sz="2800" dirty="0" err="1">
                <a:latin typeface="Times New Roman" pitchFamily="18" charset="0"/>
                <a:cs typeface="Times New Roman" pitchFamily="18" charset="0"/>
              </a:rPr>
              <a:t>Сыцко</a:t>
            </a:r>
            <a:r>
              <a:rPr lang="ru-RU" sz="2800" dirty="0">
                <a:latin typeface="Times New Roman" pitchFamily="18" charset="0"/>
                <a:cs typeface="Times New Roman" pitchFamily="18" charset="0"/>
              </a:rPr>
              <a:t>, М.И. Дрозд. – Минск: </a:t>
            </a:r>
            <a:r>
              <a:rPr lang="ru-RU" sz="2800" dirty="0" err="1">
                <a:latin typeface="Times New Roman" pitchFamily="18" charset="0"/>
                <a:cs typeface="Times New Roman" pitchFamily="18" charset="0"/>
              </a:rPr>
              <a:t>Выш</a:t>
            </a:r>
            <a:r>
              <a:rPr lang="ru-RU" sz="2800" dirty="0">
                <a:latin typeface="Times New Roman" pitchFamily="18" charset="0"/>
                <a:cs typeface="Times New Roman" pitchFamily="18" charset="0"/>
              </a:rPr>
              <a:t>. школа, 2005. – стр</a:t>
            </a:r>
            <a:r>
              <a:rPr lang="ru-RU" sz="2800" dirty="0" smtClean="0">
                <a:latin typeface="Times New Roman" pitchFamily="18" charset="0"/>
                <a:cs typeface="Times New Roman" pitchFamily="18" charset="0"/>
              </a:rPr>
              <a:t>. 611</a:t>
            </a:r>
            <a:endParaRPr lang="ru-RU" sz="2600" dirty="0">
              <a:latin typeface="Times New Roman" pitchFamily="18" charset="0"/>
              <a:cs typeface="Times New Roman" pitchFamily="18" charset="0"/>
            </a:endParaRPr>
          </a:p>
        </p:txBody>
      </p:sp>
      <p:pic>
        <p:nvPicPr>
          <p:cNvPr id="5122" name="Picture 2" descr="C:\Users\User\Desktop\ЭУМК ТОТ\images (9).jpe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8123" y="5133481"/>
            <a:ext cx="816484" cy="1143078"/>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12663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1000"/>
                                  </p:stCondLst>
                                  <p:childTnLst>
                                    <p:set>
                                      <p:cBhvr>
                                        <p:cTn id="6" dur="1" fill="hold">
                                          <p:stCondLst>
                                            <p:cond delay="0"/>
                                          </p:stCondLst>
                                        </p:cTn>
                                        <p:tgtEl>
                                          <p:spTgt spid="5122"/>
                                        </p:tgtEl>
                                        <p:attrNameLst>
                                          <p:attrName>style.visibility</p:attrName>
                                        </p:attrNameLst>
                                      </p:cBhvr>
                                      <p:to>
                                        <p:strVal val="visible"/>
                                      </p:to>
                                    </p:set>
                                  </p:childTnLst>
                                </p:cTn>
                              </p:par>
                              <p:par>
                                <p:cTn id="7" presetID="1" presetClass="entr" presetSubtype="0" fill="hold" grpId="0" nodeType="withEffect">
                                  <p:stCondLst>
                                    <p:cond delay="100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idx="4294967295"/>
          </p:nvPr>
        </p:nvSpPr>
        <p:spPr/>
        <p:txBody>
          <a:bodyPr/>
          <a:lstStyle/>
          <a:p>
            <a:pPr eaLnBrk="1" hangingPunct="1">
              <a:defRPr/>
            </a:pPr>
            <a:r>
              <a:rPr lang="ru-RU" altLang="ru-RU" sz="36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Классификация ассортимента велосипедов:</a:t>
            </a:r>
          </a:p>
        </p:txBody>
      </p:sp>
      <p:sp>
        <p:nvSpPr>
          <p:cNvPr id="43011" name="Rectangle 3"/>
          <p:cNvSpPr>
            <a:spLocks noGrp="1" noChangeArrowheads="1"/>
          </p:cNvSpPr>
          <p:nvPr>
            <p:ph type="body" idx="4294967295"/>
          </p:nvPr>
        </p:nvSpPr>
        <p:spPr>
          <a:xfrm>
            <a:off x="2013962" y="3284985"/>
            <a:ext cx="5259387" cy="2981325"/>
          </a:xfrm>
        </p:spPr>
        <p:txBody>
          <a:bodyPr/>
          <a:lstStyle/>
          <a:p>
            <a:pPr marL="0" indent="0">
              <a:spcBef>
                <a:spcPts val="0"/>
              </a:spcBef>
              <a:buFontTx/>
              <a:buAutoNum type="arabicPeriod"/>
            </a:pPr>
            <a:r>
              <a:rPr lang="ru-RU" altLang="ru-RU" sz="4000" b="1" i="1" dirty="0">
                <a:solidFill>
                  <a:srgbClr val="FF6600"/>
                </a:solidFill>
                <a:effectLst>
                  <a:outerShdw blurRad="38100" dist="38100" dir="2700000" algn="tl">
                    <a:srgbClr val="C0C0C0"/>
                  </a:outerShdw>
                </a:effectLst>
                <a:latin typeface="Times New Roman" pitchFamily="18" charset="0"/>
                <a:cs typeface="Times New Roman" pitchFamily="18" charset="0"/>
              </a:rPr>
              <a:t>По назначению</a:t>
            </a:r>
            <a:r>
              <a:rPr lang="ru-RU" altLang="ru-RU" sz="3600" b="1" dirty="0">
                <a:solidFill>
                  <a:srgbClr val="FF6600"/>
                </a:solidFill>
                <a:latin typeface="Times New Roman" pitchFamily="18" charset="0"/>
                <a:cs typeface="Times New Roman" pitchFamily="18" charset="0"/>
              </a:rPr>
              <a:t>:</a:t>
            </a:r>
          </a:p>
          <a:p>
            <a:pPr marL="0" indent="0">
              <a:spcBef>
                <a:spcPts val="0"/>
              </a:spcBef>
              <a:buFont typeface="Arial" pitchFamily="34" charset="0"/>
              <a:buChar char="–"/>
            </a:pPr>
            <a:r>
              <a:rPr lang="ru-RU" altLang="ru-RU" sz="3600" b="1" dirty="0">
                <a:latin typeface="Times New Roman" pitchFamily="18" charset="0"/>
                <a:cs typeface="Times New Roman" pitchFamily="18" charset="0"/>
              </a:rPr>
              <a:t>транспортные,</a:t>
            </a:r>
          </a:p>
          <a:p>
            <a:pPr marL="0" indent="0">
              <a:spcBef>
                <a:spcPts val="0"/>
              </a:spcBef>
              <a:buFont typeface="Arial" pitchFamily="34" charset="0"/>
              <a:buChar char="–"/>
            </a:pPr>
            <a:r>
              <a:rPr lang="ru-RU" altLang="ru-RU" sz="3600" b="1" dirty="0">
                <a:latin typeface="Times New Roman" pitchFamily="18" charset="0"/>
                <a:cs typeface="Times New Roman" pitchFamily="18" charset="0"/>
              </a:rPr>
              <a:t>спортивные,</a:t>
            </a:r>
          </a:p>
          <a:p>
            <a:pPr marL="0" indent="0">
              <a:spcBef>
                <a:spcPts val="0"/>
              </a:spcBef>
              <a:buFont typeface="Arial" pitchFamily="34" charset="0"/>
              <a:buChar char="–"/>
            </a:pPr>
            <a:r>
              <a:rPr lang="ru-RU" altLang="ru-RU" sz="3600" b="1" dirty="0">
                <a:latin typeface="Times New Roman" pitchFamily="18" charset="0"/>
                <a:cs typeface="Times New Roman" pitchFamily="18" charset="0"/>
              </a:rPr>
              <a:t>специальные.</a:t>
            </a:r>
          </a:p>
        </p:txBody>
      </p:sp>
      <p:sp>
        <p:nvSpPr>
          <p:cNvPr id="2" name="TextBox 1"/>
          <p:cNvSpPr txBox="1"/>
          <p:nvPr/>
        </p:nvSpPr>
        <p:spPr>
          <a:xfrm>
            <a:off x="1991544" y="2011220"/>
            <a:ext cx="7704856" cy="954107"/>
          </a:xfrm>
          <a:prstGeom prst="rect">
            <a:avLst/>
          </a:prstGeom>
          <a:noFill/>
        </p:spPr>
        <p:txBody>
          <a:bodyPr wrap="square" rtlCol="0">
            <a:spAutoFit/>
          </a:bodyPr>
          <a:lstStyle/>
          <a:p>
            <a:r>
              <a:rPr lang="ru-RU" sz="2800" b="1" dirty="0">
                <a:solidFill>
                  <a:srgbClr val="336699"/>
                </a:solidFill>
                <a:latin typeface="Times New Roman" panose="02020603050405020304" pitchFamily="18" charset="0"/>
                <a:cs typeface="Times New Roman" panose="02020603050405020304" pitchFamily="18" charset="0"/>
              </a:rPr>
              <a:t>Ассортимент велосипедов классифицируют по следующим признакам:</a:t>
            </a:r>
          </a:p>
        </p:txBody>
      </p:sp>
    </p:spTree>
    <p:extLst>
      <p:ext uri="{BB962C8B-B14F-4D97-AF65-F5344CB8AC3E}">
        <p14:creationId xmlns:p14="http://schemas.microsoft.com/office/powerpoint/2010/main" val="2728969738"/>
      </p:ext>
    </p:extLst>
  </p:cSld>
  <p:clrMapOvr>
    <a:masterClrMapping/>
  </p:clrMapOvr>
  <p:transition spd="slow">
    <p:circl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43010"/>
                                        </p:tgtEl>
                                        <p:attrNameLst>
                                          <p:attrName>style.visibility</p:attrName>
                                        </p:attrNameLst>
                                      </p:cBhvr>
                                      <p:to>
                                        <p:strVal val="visible"/>
                                      </p:to>
                                    </p:set>
                                    <p:animEffect transition="in" filter="barn(inVertical)">
                                      <p:cBhvr>
                                        <p:cTn id="7" dur="500"/>
                                        <p:tgtEl>
                                          <p:spTgt spid="43010"/>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animEffect transition="in" filter="fade">
                                      <p:cBhvr>
                                        <p:cTn id="11" dur="1000"/>
                                        <p:tgtEl>
                                          <p:spTgt spid="2">
                                            <p:txEl>
                                              <p:pRg st="0" end="0"/>
                                            </p:txEl>
                                          </p:spTgt>
                                        </p:tgtEl>
                                      </p:cBhvr>
                                    </p:animEffect>
                                    <p:anim calcmode="lin" valueType="num">
                                      <p:cBhvr>
                                        <p:cTn id="12"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13"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2" presetClass="entr" presetSubtype="4" fill="hold" nodeType="afterEffect">
                                  <p:stCondLst>
                                    <p:cond delay="0"/>
                                  </p:stCondLst>
                                  <p:childTnLst>
                                    <p:set>
                                      <p:cBhvr>
                                        <p:cTn id="16" dur="1" fill="hold">
                                          <p:stCondLst>
                                            <p:cond delay="0"/>
                                          </p:stCondLst>
                                        </p:cTn>
                                        <p:tgtEl>
                                          <p:spTgt spid="43011">
                                            <p:txEl>
                                              <p:pRg st="0" end="0"/>
                                            </p:txEl>
                                          </p:spTgt>
                                        </p:tgtEl>
                                        <p:attrNameLst>
                                          <p:attrName>style.visibility</p:attrName>
                                        </p:attrNameLst>
                                      </p:cBhvr>
                                      <p:to>
                                        <p:strVal val="visible"/>
                                      </p:to>
                                    </p:set>
                                    <p:anim calcmode="lin" valueType="num">
                                      <p:cBhvr additive="base">
                                        <p:cTn id="17" dur="500" fill="hold"/>
                                        <p:tgtEl>
                                          <p:spTgt spid="43011">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43011">
                                            <p:txEl>
                                              <p:pRg st="0" end="0"/>
                                            </p:txEl>
                                          </p:spTgt>
                                        </p:tgtEl>
                                        <p:attrNameLst>
                                          <p:attrName>ppt_y</p:attrName>
                                        </p:attrNameLst>
                                      </p:cBhvr>
                                      <p:tavLst>
                                        <p:tav tm="0">
                                          <p:val>
                                            <p:strVal val="1+#ppt_h/2"/>
                                          </p:val>
                                        </p:tav>
                                        <p:tav tm="100000">
                                          <p:val>
                                            <p:strVal val="#ppt_y"/>
                                          </p:val>
                                        </p:tav>
                                      </p:tavLst>
                                    </p:anim>
                                  </p:childTnLst>
                                </p:cTn>
                              </p:par>
                            </p:childTnLst>
                          </p:cTn>
                        </p:par>
                        <p:par>
                          <p:cTn id="19" fill="hold">
                            <p:stCondLst>
                              <p:cond delay="2000"/>
                            </p:stCondLst>
                            <p:childTnLst>
                              <p:par>
                                <p:cTn id="20" presetID="2" presetClass="entr" presetSubtype="4" fill="hold" nodeType="afterEffect">
                                  <p:stCondLst>
                                    <p:cond delay="0"/>
                                  </p:stCondLst>
                                  <p:childTnLst>
                                    <p:set>
                                      <p:cBhvr>
                                        <p:cTn id="21" dur="1" fill="hold">
                                          <p:stCondLst>
                                            <p:cond delay="0"/>
                                          </p:stCondLst>
                                        </p:cTn>
                                        <p:tgtEl>
                                          <p:spTgt spid="43011">
                                            <p:txEl>
                                              <p:pRg st="1" end="1"/>
                                            </p:txEl>
                                          </p:spTgt>
                                        </p:tgtEl>
                                        <p:attrNameLst>
                                          <p:attrName>style.visibility</p:attrName>
                                        </p:attrNameLst>
                                      </p:cBhvr>
                                      <p:to>
                                        <p:strVal val="visible"/>
                                      </p:to>
                                    </p:set>
                                    <p:anim calcmode="lin" valueType="num">
                                      <p:cBhvr additive="base">
                                        <p:cTn id="22" dur="500" fill="hold"/>
                                        <p:tgtEl>
                                          <p:spTgt spid="43011">
                                            <p:txEl>
                                              <p:pRg st="1" end="1"/>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43011">
                                            <p:txEl>
                                              <p:pRg st="1" end="1"/>
                                            </p:txEl>
                                          </p:spTgt>
                                        </p:tgtEl>
                                        <p:attrNameLst>
                                          <p:attrName>ppt_y</p:attrName>
                                        </p:attrNameLst>
                                      </p:cBhvr>
                                      <p:tavLst>
                                        <p:tav tm="0">
                                          <p:val>
                                            <p:strVal val="1+#ppt_h/2"/>
                                          </p:val>
                                        </p:tav>
                                        <p:tav tm="100000">
                                          <p:val>
                                            <p:strVal val="#ppt_y"/>
                                          </p:val>
                                        </p:tav>
                                      </p:tavLst>
                                    </p:anim>
                                  </p:childTnLst>
                                </p:cTn>
                              </p:par>
                            </p:childTnLst>
                          </p:cTn>
                        </p:par>
                        <p:par>
                          <p:cTn id="24" fill="hold">
                            <p:stCondLst>
                              <p:cond delay="2500"/>
                            </p:stCondLst>
                            <p:childTnLst>
                              <p:par>
                                <p:cTn id="25" presetID="2" presetClass="entr" presetSubtype="4" fill="hold" nodeType="afterEffect">
                                  <p:stCondLst>
                                    <p:cond delay="0"/>
                                  </p:stCondLst>
                                  <p:childTnLst>
                                    <p:set>
                                      <p:cBhvr>
                                        <p:cTn id="26" dur="1" fill="hold">
                                          <p:stCondLst>
                                            <p:cond delay="0"/>
                                          </p:stCondLst>
                                        </p:cTn>
                                        <p:tgtEl>
                                          <p:spTgt spid="43011">
                                            <p:txEl>
                                              <p:pRg st="2" end="2"/>
                                            </p:txEl>
                                          </p:spTgt>
                                        </p:tgtEl>
                                        <p:attrNameLst>
                                          <p:attrName>style.visibility</p:attrName>
                                        </p:attrNameLst>
                                      </p:cBhvr>
                                      <p:to>
                                        <p:strVal val="visible"/>
                                      </p:to>
                                    </p:set>
                                    <p:anim calcmode="lin" valueType="num">
                                      <p:cBhvr additive="base">
                                        <p:cTn id="27" dur="500" fill="hold"/>
                                        <p:tgtEl>
                                          <p:spTgt spid="43011">
                                            <p:txEl>
                                              <p:pRg st="2" end="2"/>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43011">
                                            <p:txEl>
                                              <p:pRg st="2" end="2"/>
                                            </p:txEl>
                                          </p:spTgt>
                                        </p:tgtEl>
                                        <p:attrNameLst>
                                          <p:attrName>ppt_y</p:attrName>
                                        </p:attrNameLst>
                                      </p:cBhvr>
                                      <p:tavLst>
                                        <p:tav tm="0">
                                          <p:val>
                                            <p:strVal val="1+#ppt_h/2"/>
                                          </p:val>
                                        </p:tav>
                                        <p:tav tm="100000">
                                          <p:val>
                                            <p:strVal val="#ppt_y"/>
                                          </p:val>
                                        </p:tav>
                                      </p:tavLst>
                                    </p:anim>
                                  </p:childTnLst>
                                </p:cTn>
                              </p:par>
                            </p:childTnLst>
                          </p:cTn>
                        </p:par>
                        <p:par>
                          <p:cTn id="29" fill="hold">
                            <p:stCondLst>
                              <p:cond delay="3000"/>
                            </p:stCondLst>
                            <p:childTnLst>
                              <p:par>
                                <p:cTn id="30" presetID="2" presetClass="entr" presetSubtype="4" fill="hold" nodeType="afterEffect">
                                  <p:stCondLst>
                                    <p:cond delay="0"/>
                                  </p:stCondLst>
                                  <p:childTnLst>
                                    <p:set>
                                      <p:cBhvr>
                                        <p:cTn id="31" dur="1" fill="hold">
                                          <p:stCondLst>
                                            <p:cond delay="0"/>
                                          </p:stCondLst>
                                        </p:cTn>
                                        <p:tgtEl>
                                          <p:spTgt spid="43011">
                                            <p:txEl>
                                              <p:pRg st="3" end="3"/>
                                            </p:txEl>
                                          </p:spTgt>
                                        </p:tgtEl>
                                        <p:attrNameLst>
                                          <p:attrName>style.visibility</p:attrName>
                                        </p:attrNameLst>
                                      </p:cBhvr>
                                      <p:to>
                                        <p:strVal val="visible"/>
                                      </p:to>
                                    </p:set>
                                    <p:anim calcmode="lin" valueType="num">
                                      <p:cBhvr additive="base">
                                        <p:cTn id="32" dur="500" fill="hold"/>
                                        <p:tgtEl>
                                          <p:spTgt spid="43011">
                                            <p:txEl>
                                              <p:pRg st="3" end="3"/>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43011">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1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1847851" y="549275"/>
            <a:ext cx="7737475" cy="782638"/>
          </a:xfrm>
        </p:spPr>
        <p:txBody>
          <a:bodyPr/>
          <a:lstStyle/>
          <a:p>
            <a:pPr eaLnBrk="1" hangingPunct="1">
              <a:defRPr/>
            </a:pPr>
            <a:r>
              <a:rPr lang="ru-RU" altLang="ru-RU" sz="36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Транспортные велосипеды:</a:t>
            </a:r>
          </a:p>
        </p:txBody>
      </p:sp>
      <p:pic>
        <p:nvPicPr>
          <p:cNvPr id="44035" name="Рисунок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063750" y="1557339"/>
            <a:ext cx="6553200" cy="4784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78532022"/>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barn(inVertical)">
                                      <p:cBhvr>
                                        <p:cTn id="7" dur="5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1847851" y="549275"/>
            <a:ext cx="7737475" cy="782638"/>
          </a:xfrm>
        </p:spPr>
        <p:txBody>
          <a:bodyPr/>
          <a:lstStyle/>
          <a:p>
            <a:pPr eaLnBrk="1" hangingPunct="1">
              <a:defRPr/>
            </a:pPr>
            <a:r>
              <a:rPr lang="ru-RU" altLang="ru-RU" sz="36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Спортивные велосипеды:</a:t>
            </a:r>
          </a:p>
        </p:txBody>
      </p:sp>
      <p:pic>
        <p:nvPicPr>
          <p:cNvPr id="45059" name="Рисунок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063751" y="1628776"/>
            <a:ext cx="6480175" cy="475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58483431"/>
      </p:ext>
    </p:extLst>
  </p:cSld>
  <p:clrMapOvr>
    <a:masterClrMapping/>
  </p:clrMapOvr>
  <p:transition spd="slow">
    <p:wedg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barn(inVertical)">
                                      <p:cBhvr>
                                        <p:cTn id="7" dur="5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1847851" y="549275"/>
            <a:ext cx="7737475" cy="782638"/>
          </a:xfrm>
        </p:spPr>
        <p:txBody>
          <a:bodyPr/>
          <a:lstStyle/>
          <a:p>
            <a:pPr eaLnBrk="1" hangingPunct="1">
              <a:defRPr/>
            </a:pPr>
            <a:r>
              <a:rPr lang="ru-RU" altLang="ru-RU" sz="36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Специальные велосипеды:</a:t>
            </a:r>
          </a:p>
        </p:txBody>
      </p:sp>
      <p:pic>
        <p:nvPicPr>
          <p:cNvPr id="46083" name="Рисунок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063750" y="2636913"/>
            <a:ext cx="4608314" cy="37877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4" name="Рисунок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00826" y="2349501"/>
            <a:ext cx="3140075" cy="314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66537965"/>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barn(inVertical)">
                                      <p:cBhvr>
                                        <p:cTn id="7" dur="5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1" name="Rectangle 3"/>
          <p:cNvSpPr>
            <a:spLocks noGrp="1" noChangeArrowheads="1"/>
          </p:cNvSpPr>
          <p:nvPr>
            <p:ph type="body" idx="4294967295"/>
          </p:nvPr>
        </p:nvSpPr>
        <p:spPr>
          <a:xfrm>
            <a:off x="1991544" y="1412776"/>
            <a:ext cx="8352928" cy="4536504"/>
          </a:xfrm>
        </p:spPr>
        <p:txBody>
          <a:bodyPr/>
          <a:lstStyle/>
          <a:p>
            <a:pPr marL="0" indent="0">
              <a:buNone/>
            </a:pPr>
            <a:r>
              <a:rPr lang="ru-RU" altLang="ru-RU" sz="4000" b="1" i="1" dirty="0">
                <a:solidFill>
                  <a:srgbClr val="FF6600"/>
                </a:solidFill>
                <a:effectLst>
                  <a:outerShdw blurRad="38100" dist="38100" dir="2700000" algn="tl">
                    <a:srgbClr val="C0C0C0"/>
                  </a:outerShdw>
                </a:effectLst>
                <a:latin typeface="Times New Roman" pitchFamily="18" charset="0"/>
                <a:cs typeface="Times New Roman" pitchFamily="18" charset="0"/>
              </a:rPr>
              <a:t>1.1 Типы транспортных велосипедов:</a:t>
            </a:r>
          </a:p>
          <a:p>
            <a:pPr marL="0" indent="0">
              <a:spcBef>
                <a:spcPts val="0"/>
              </a:spcBef>
              <a:buFontTx/>
              <a:buChar char="-"/>
            </a:pPr>
            <a:r>
              <a:rPr lang="ru-RU" altLang="ru-RU" sz="3600" b="1" dirty="0">
                <a:latin typeface="Times New Roman" pitchFamily="18" charset="0"/>
                <a:cs typeface="Times New Roman" pitchFamily="18" charset="0"/>
              </a:rPr>
              <a:t> для взрослых;</a:t>
            </a:r>
          </a:p>
          <a:p>
            <a:pPr marL="0" indent="0">
              <a:spcBef>
                <a:spcPts val="0"/>
              </a:spcBef>
              <a:buFontTx/>
              <a:buChar char="-"/>
            </a:pPr>
            <a:r>
              <a:rPr lang="ru-RU" altLang="ru-RU" sz="3600" b="1" dirty="0">
                <a:latin typeface="Times New Roman" pitchFamily="18" charset="0"/>
                <a:cs typeface="Times New Roman" pitchFamily="18" charset="0"/>
              </a:rPr>
              <a:t> для подростков, масса снаряженного велосипеда не более 50кг;</a:t>
            </a:r>
          </a:p>
          <a:p>
            <a:pPr marL="0" indent="0">
              <a:spcBef>
                <a:spcPts val="0"/>
              </a:spcBef>
              <a:buFontTx/>
              <a:buChar char="-"/>
            </a:pPr>
            <a:r>
              <a:rPr lang="ru-RU" altLang="ru-RU" sz="3600" b="1" dirty="0">
                <a:latin typeface="Times New Roman" pitchFamily="18" charset="0"/>
                <a:cs typeface="Times New Roman" pitchFamily="18" charset="0"/>
              </a:rPr>
              <a:t> для младших школьников, масса снаряженного велосипедиста не более 40кг.</a:t>
            </a:r>
          </a:p>
          <a:p>
            <a:pPr eaLnBrk="1" hangingPunct="1">
              <a:buFontTx/>
              <a:buChar char="-"/>
            </a:pPr>
            <a:endParaRPr lang="ru-RU" altLang="ru-RU" sz="3600" b="1" dirty="0">
              <a:latin typeface="Times New Roman" pitchFamily="18" charset="0"/>
              <a:cs typeface="Times New Roman" pitchFamily="18" charset="0"/>
            </a:endParaRPr>
          </a:p>
        </p:txBody>
      </p:sp>
    </p:spTree>
    <p:extLst>
      <p:ext uri="{BB962C8B-B14F-4D97-AF65-F5344CB8AC3E}">
        <p14:creationId xmlns:p14="http://schemas.microsoft.com/office/powerpoint/2010/main" val="412598672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43011">
                                            <p:txEl>
                                              <p:pRg st="0" end="0"/>
                                            </p:txEl>
                                          </p:spTgt>
                                        </p:tgtEl>
                                        <p:attrNameLst>
                                          <p:attrName>style.visibility</p:attrName>
                                        </p:attrNameLst>
                                      </p:cBhvr>
                                      <p:to>
                                        <p:strVal val="visible"/>
                                      </p:to>
                                    </p:set>
                                    <p:animEffect transition="in" filter="barn(inVertical)">
                                      <p:cBhvr>
                                        <p:cTn id="7" dur="500"/>
                                        <p:tgtEl>
                                          <p:spTgt spid="43011">
                                            <p:txEl>
                                              <p:pRg st="0" end="0"/>
                                            </p:txEl>
                                          </p:spTgt>
                                        </p:tgtEl>
                                      </p:cBhvr>
                                    </p:animEffect>
                                  </p:childTnLst>
                                </p:cTn>
                              </p:par>
                            </p:childTnLst>
                          </p:cTn>
                        </p:par>
                        <p:par>
                          <p:cTn id="8" fill="hold">
                            <p:stCondLst>
                              <p:cond delay="500"/>
                            </p:stCondLst>
                            <p:childTnLst>
                              <p:par>
                                <p:cTn id="9" presetID="2" presetClass="entr" presetSubtype="4" fill="hold" grpId="0" nodeType="afterEffect">
                                  <p:stCondLst>
                                    <p:cond delay="0"/>
                                  </p:stCondLst>
                                  <p:childTnLst>
                                    <p:set>
                                      <p:cBhvr>
                                        <p:cTn id="10" dur="1" fill="hold">
                                          <p:stCondLst>
                                            <p:cond delay="0"/>
                                          </p:stCondLst>
                                        </p:cTn>
                                        <p:tgtEl>
                                          <p:spTgt spid="43011">
                                            <p:txEl>
                                              <p:pRg st="1" end="1"/>
                                            </p:txEl>
                                          </p:spTgt>
                                        </p:tgtEl>
                                        <p:attrNameLst>
                                          <p:attrName>style.visibility</p:attrName>
                                        </p:attrNameLst>
                                      </p:cBhvr>
                                      <p:to>
                                        <p:strVal val="visible"/>
                                      </p:to>
                                    </p:set>
                                    <p:anim calcmode="lin" valueType="num">
                                      <p:cBhvr additive="base">
                                        <p:cTn id="11" dur="500" fill="hold"/>
                                        <p:tgtEl>
                                          <p:spTgt spid="43011">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3011">
                                            <p:txEl>
                                              <p:pRg st="1" end="1"/>
                                            </p:txEl>
                                          </p:spTgt>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2" presetClass="entr" presetSubtype="4" fill="hold" grpId="0" nodeType="afterEffect">
                                  <p:stCondLst>
                                    <p:cond delay="0"/>
                                  </p:stCondLst>
                                  <p:childTnLst>
                                    <p:set>
                                      <p:cBhvr>
                                        <p:cTn id="15" dur="1" fill="hold">
                                          <p:stCondLst>
                                            <p:cond delay="0"/>
                                          </p:stCondLst>
                                        </p:cTn>
                                        <p:tgtEl>
                                          <p:spTgt spid="43011">
                                            <p:txEl>
                                              <p:pRg st="2" end="2"/>
                                            </p:txEl>
                                          </p:spTgt>
                                        </p:tgtEl>
                                        <p:attrNameLst>
                                          <p:attrName>style.visibility</p:attrName>
                                        </p:attrNameLst>
                                      </p:cBhvr>
                                      <p:to>
                                        <p:strVal val="visible"/>
                                      </p:to>
                                    </p:set>
                                    <p:anim calcmode="lin" valueType="num">
                                      <p:cBhvr additive="base">
                                        <p:cTn id="16" dur="500" fill="hold"/>
                                        <p:tgtEl>
                                          <p:spTgt spid="43011">
                                            <p:txEl>
                                              <p:pRg st="2" end="2"/>
                                            </p:txEl>
                                          </p:spTgt>
                                        </p:tgtEl>
                                        <p:attrNameLst>
                                          <p:attrName>ppt_x</p:attrName>
                                        </p:attrNameLst>
                                      </p:cBhvr>
                                      <p:tavLst>
                                        <p:tav tm="0">
                                          <p:val>
                                            <p:strVal val="#ppt_x"/>
                                          </p:val>
                                        </p:tav>
                                        <p:tav tm="100000">
                                          <p:val>
                                            <p:strVal val="#ppt_x"/>
                                          </p:val>
                                        </p:tav>
                                      </p:tavLst>
                                    </p:anim>
                                    <p:anim calcmode="lin" valueType="num">
                                      <p:cBhvr additive="base">
                                        <p:cTn id="17" dur="500" fill="hold"/>
                                        <p:tgtEl>
                                          <p:spTgt spid="43011">
                                            <p:txEl>
                                              <p:pRg st="2" end="2"/>
                                            </p:txEl>
                                          </p:spTgt>
                                        </p:tgtEl>
                                        <p:attrNameLst>
                                          <p:attrName>ppt_y</p:attrName>
                                        </p:attrNameLst>
                                      </p:cBhvr>
                                      <p:tavLst>
                                        <p:tav tm="0">
                                          <p:val>
                                            <p:strVal val="1+#ppt_h/2"/>
                                          </p:val>
                                        </p:tav>
                                        <p:tav tm="100000">
                                          <p:val>
                                            <p:strVal val="#ppt_y"/>
                                          </p:val>
                                        </p:tav>
                                      </p:tavLst>
                                    </p:anim>
                                  </p:childTnLst>
                                </p:cTn>
                              </p:par>
                            </p:childTnLst>
                          </p:cTn>
                        </p:par>
                        <p:par>
                          <p:cTn id="18" fill="hold">
                            <p:stCondLst>
                              <p:cond delay="1500"/>
                            </p:stCondLst>
                            <p:childTnLst>
                              <p:par>
                                <p:cTn id="19" presetID="2" presetClass="entr" presetSubtype="4" fill="hold" grpId="0" nodeType="afterEffect">
                                  <p:stCondLst>
                                    <p:cond delay="0"/>
                                  </p:stCondLst>
                                  <p:childTnLst>
                                    <p:set>
                                      <p:cBhvr>
                                        <p:cTn id="20" dur="1" fill="hold">
                                          <p:stCondLst>
                                            <p:cond delay="0"/>
                                          </p:stCondLst>
                                        </p:cTn>
                                        <p:tgtEl>
                                          <p:spTgt spid="43011">
                                            <p:txEl>
                                              <p:pRg st="3" end="3"/>
                                            </p:txEl>
                                          </p:spTgt>
                                        </p:tgtEl>
                                        <p:attrNameLst>
                                          <p:attrName>style.visibility</p:attrName>
                                        </p:attrNameLst>
                                      </p:cBhvr>
                                      <p:to>
                                        <p:strVal val="visible"/>
                                      </p:to>
                                    </p:set>
                                    <p:anim calcmode="lin" valueType="num">
                                      <p:cBhvr additive="base">
                                        <p:cTn id="21" dur="500" fill="hold"/>
                                        <p:tgtEl>
                                          <p:spTgt spid="43011">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43011">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11" grpId="0" uiExpand="1"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6085"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Заголовок 1"/>
          <p:cNvSpPr txBox="1">
            <a:spLocks/>
          </p:cNvSpPr>
          <p:nvPr/>
        </p:nvSpPr>
        <p:spPr>
          <a:xfrm>
            <a:off x="1524000" y="0"/>
            <a:ext cx="9144000" cy="692696"/>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ru-RU" sz="3200" b="1" dirty="0">
                <a:ln>
                  <a:solidFill>
                    <a:srgbClr val="FFFF00"/>
                  </a:solidFill>
                </a:ln>
                <a:solidFill>
                  <a:srgbClr val="FFFF00"/>
                </a:solidFill>
                <a:effectLst>
                  <a:glow rad="101600">
                    <a:srgbClr val="F79646">
                      <a:satMod val="175000"/>
                      <a:alpha val="40000"/>
                    </a:srgbClr>
                  </a:glow>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Велосипеды для взрослых:</a:t>
            </a:r>
          </a:p>
        </p:txBody>
      </p:sp>
    </p:spTree>
    <p:extLst>
      <p:ext uri="{BB962C8B-B14F-4D97-AF65-F5344CB8AC3E}">
        <p14:creationId xmlns:p14="http://schemas.microsoft.com/office/powerpoint/2010/main" val="99948139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451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4624" y="1"/>
            <a:ext cx="9005873" cy="908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7181729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64515"/>
                                        </p:tgtEl>
                                        <p:attrNameLst>
                                          <p:attrName>style.visibility</p:attrName>
                                        </p:attrNameLst>
                                      </p:cBhvr>
                                      <p:to>
                                        <p:strVal val="visible"/>
                                      </p:to>
                                    </p:set>
                                    <p:anim calcmode="lin" valueType="num">
                                      <p:cBhvr>
                                        <p:cTn id="7" dur="500" fill="hold"/>
                                        <p:tgtEl>
                                          <p:spTgt spid="64515"/>
                                        </p:tgtEl>
                                        <p:attrNameLst>
                                          <p:attrName>ppt_w</p:attrName>
                                        </p:attrNameLst>
                                      </p:cBhvr>
                                      <p:tavLst>
                                        <p:tav tm="0">
                                          <p:val>
                                            <p:fltVal val="0"/>
                                          </p:val>
                                        </p:tav>
                                        <p:tav tm="100000">
                                          <p:val>
                                            <p:strVal val="#ppt_w"/>
                                          </p:val>
                                        </p:tav>
                                      </p:tavLst>
                                    </p:anim>
                                    <p:anim calcmode="lin" valueType="num">
                                      <p:cBhvr>
                                        <p:cTn id="8" dur="500" fill="hold"/>
                                        <p:tgtEl>
                                          <p:spTgt spid="64515"/>
                                        </p:tgtEl>
                                        <p:attrNameLst>
                                          <p:attrName>ppt_h</p:attrName>
                                        </p:attrNameLst>
                                      </p:cBhvr>
                                      <p:tavLst>
                                        <p:tav tm="0">
                                          <p:val>
                                            <p:fltVal val="0"/>
                                          </p:val>
                                        </p:tav>
                                        <p:tav tm="100000">
                                          <p:val>
                                            <p:strVal val="#ppt_h"/>
                                          </p:val>
                                        </p:tav>
                                      </p:tavLst>
                                    </p:anim>
                                    <p:animEffect transition="in" filter="fade">
                                      <p:cBhvr>
                                        <p:cTn id="9" dur="500"/>
                                        <p:tgtEl>
                                          <p:spTgt spid="645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27326" y="70505"/>
            <a:ext cx="564594" cy="693361"/>
          </a:xfrm>
          <a:prstGeom prst="rect">
            <a:avLst/>
          </a:prstGeom>
        </p:spPr>
      </p:pic>
      <p:pic>
        <p:nvPicPr>
          <p:cNvPr id="1026" name="Picture 2" descr="C:\Users\User\Desktop\ЭУМК ТОТ\el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8360" y="2383666"/>
            <a:ext cx="3509845" cy="2631489"/>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3408408" y="436603"/>
            <a:ext cx="5375189" cy="92333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ru-RU" sz="54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Задачи модуля</a:t>
            </a:r>
            <a:endParaRPr lang="ru-RU" sz="5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4" name="TextBox 3"/>
          <p:cNvSpPr txBox="1"/>
          <p:nvPr/>
        </p:nvSpPr>
        <p:spPr>
          <a:xfrm>
            <a:off x="4462819" y="1914659"/>
            <a:ext cx="7064507" cy="3416320"/>
          </a:xfrm>
          <a:prstGeom prst="rect">
            <a:avLst/>
          </a:prstGeom>
          <a:noFill/>
        </p:spPr>
        <p:txBody>
          <a:bodyPr wrap="square" rtlCol="0">
            <a:spAutoFit/>
          </a:bodyPr>
          <a:lstStyle/>
          <a:p>
            <a:pPr algn="just"/>
            <a:r>
              <a:rPr lang="ru-RU" sz="2400" b="1" u="sng" dirty="0" smtClean="0">
                <a:solidFill>
                  <a:srgbClr val="FF0000"/>
                </a:solidFill>
                <a:latin typeface="Times New Roman" pitchFamily="18" charset="0"/>
                <a:cs typeface="Times New Roman" pitchFamily="18" charset="0"/>
              </a:rPr>
              <a:t>В результате изучения данной темы Вы сможете:</a:t>
            </a:r>
          </a:p>
          <a:p>
            <a:pPr algn="just"/>
            <a:endParaRPr lang="ru-RU" sz="2400" b="1" u="sng" dirty="0" smtClean="0">
              <a:solidFill>
                <a:srgbClr val="FF0000"/>
              </a:solidFill>
              <a:latin typeface="Times New Roman" pitchFamily="18" charset="0"/>
              <a:cs typeface="Times New Roman" pitchFamily="18" charset="0"/>
            </a:endParaRPr>
          </a:p>
          <a:p>
            <a:pPr marL="285750" indent="-285750" algn="just">
              <a:buFont typeface="Wingdings" pitchFamily="2" charset="2"/>
              <a:buChar char="ü"/>
            </a:pPr>
            <a:r>
              <a:rPr lang="ru-RU" sz="2400" dirty="0" smtClean="0">
                <a:latin typeface="Times New Roman" pitchFamily="18" charset="0"/>
                <a:cs typeface="Times New Roman" pitchFamily="18" charset="0"/>
              </a:rPr>
              <a:t>Называть и кратко описывать основные узлы велосипеда</a:t>
            </a:r>
          </a:p>
          <a:p>
            <a:pPr marL="285750" indent="-285750">
              <a:buFont typeface="Wingdings" pitchFamily="2" charset="2"/>
              <a:buChar char="ü"/>
            </a:pPr>
            <a:r>
              <a:rPr lang="ru-RU" sz="2400" dirty="0" smtClean="0">
                <a:latin typeface="Times New Roman" pitchFamily="18" charset="0"/>
                <a:cs typeface="Times New Roman" pitchFamily="18" charset="0"/>
              </a:rPr>
              <a:t>Характеризовать потребительские свойства велосипедов</a:t>
            </a:r>
          </a:p>
          <a:p>
            <a:pPr marL="285750" indent="-285750" algn="just">
              <a:buFont typeface="Wingdings" pitchFamily="2" charset="2"/>
              <a:buChar char="ü"/>
            </a:pPr>
            <a:r>
              <a:rPr lang="ru-RU" sz="2400" dirty="0" smtClean="0">
                <a:latin typeface="Times New Roman" pitchFamily="18" charset="0"/>
                <a:cs typeface="Times New Roman" pitchFamily="18" charset="0"/>
              </a:rPr>
              <a:t>Давать классификацию ассортимента велосипедов</a:t>
            </a:r>
          </a:p>
          <a:p>
            <a:pPr marL="285750" indent="-285750" algn="just">
              <a:buFont typeface="Wingdings" pitchFamily="2" charset="2"/>
              <a:buChar char="ü"/>
            </a:pPr>
            <a:r>
              <a:rPr lang="ru-RU" sz="2400" dirty="0" smtClean="0">
                <a:latin typeface="Times New Roman" pitchFamily="18" charset="0"/>
                <a:cs typeface="Times New Roman" pitchFamily="18" charset="0"/>
              </a:rPr>
              <a:t>Характеризовать виды велосипедов по группам</a:t>
            </a:r>
          </a:p>
          <a:p>
            <a:pPr marL="285750" indent="-285750" algn="just">
              <a:buFont typeface="Wingdings" pitchFamily="2" charset="2"/>
              <a:buChar char="ü"/>
            </a:pPr>
            <a:r>
              <a:rPr lang="ru-RU" sz="2400" dirty="0" smtClean="0">
                <a:latin typeface="Times New Roman" pitchFamily="18" charset="0"/>
                <a:cs typeface="Times New Roman" pitchFamily="18" charset="0"/>
              </a:rPr>
              <a:t>Описывать требования к качеству велосипедов</a:t>
            </a:r>
            <a:endParaRPr lang="ru-RU" sz="2400" dirty="0">
              <a:latin typeface="Times New Roman" pitchFamily="18" charset="0"/>
              <a:cs typeface="Times New Roman" pitchFamily="18" charset="0"/>
            </a:endParaRPr>
          </a:p>
        </p:txBody>
      </p:sp>
    </p:spTree>
    <p:extLst>
      <p:ext uri="{BB962C8B-B14F-4D97-AF65-F5344CB8AC3E}">
        <p14:creationId xmlns:p14="http://schemas.microsoft.com/office/powerpoint/2010/main" val="21265595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96680020"/>
      </p:ext>
    </p:extLst>
  </p:cSld>
  <p:clrMapOvr>
    <a:masterClrMapping/>
  </p:clrMapOvr>
  <p:transition spd="slow">
    <p:wip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758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2"/>
            <a:ext cx="9144000" cy="8367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1514680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67587"/>
                                        </p:tgtEl>
                                        <p:attrNameLst>
                                          <p:attrName>style.visibility</p:attrName>
                                        </p:attrNameLst>
                                      </p:cBhvr>
                                      <p:to>
                                        <p:strVal val="visible"/>
                                      </p:to>
                                    </p:set>
                                    <p:anim calcmode="lin" valueType="num">
                                      <p:cBhvr>
                                        <p:cTn id="7" dur="500" fill="hold"/>
                                        <p:tgtEl>
                                          <p:spTgt spid="67587"/>
                                        </p:tgtEl>
                                        <p:attrNameLst>
                                          <p:attrName>ppt_w</p:attrName>
                                        </p:attrNameLst>
                                      </p:cBhvr>
                                      <p:tavLst>
                                        <p:tav tm="0">
                                          <p:val>
                                            <p:fltVal val="0"/>
                                          </p:val>
                                        </p:tav>
                                        <p:tav tm="100000">
                                          <p:val>
                                            <p:strVal val="#ppt_w"/>
                                          </p:val>
                                        </p:tav>
                                      </p:tavLst>
                                    </p:anim>
                                    <p:anim calcmode="lin" valueType="num">
                                      <p:cBhvr>
                                        <p:cTn id="8" dur="500" fill="hold"/>
                                        <p:tgtEl>
                                          <p:spTgt spid="67587"/>
                                        </p:tgtEl>
                                        <p:attrNameLst>
                                          <p:attrName>ppt_h</p:attrName>
                                        </p:attrNameLst>
                                      </p:cBhvr>
                                      <p:tavLst>
                                        <p:tav tm="0">
                                          <p:val>
                                            <p:fltVal val="0"/>
                                          </p:val>
                                        </p:tav>
                                        <p:tav tm="100000">
                                          <p:val>
                                            <p:strVal val="#ppt_h"/>
                                          </p:val>
                                        </p:tav>
                                      </p:tavLst>
                                    </p:anim>
                                    <p:animEffect transition="in" filter="fade">
                                      <p:cBhvr>
                                        <p:cTn id="9" dur="500"/>
                                        <p:tgtEl>
                                          <p:spTgt spid="675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1" name="Rectangle 3"/>
          <p:cNvSpPr>
            <a:spLocks noGrp="1" noChangeArrowheads="1"/>
          </p:cNvSpPr>
          <p:nvPr>
            <p:ph type="body" idx="4294967295"/>
          </p:nvPr>
        </p:nvSpPr>
        <p:spPr>
          <a:xfrm>
            <a:off x="1991544" y="1844824"/>
            <a:ext cx="7920880" cy="4824536"/>
          </a:xfrm>
        </p:spPr>
        <p:txBody>
          <a:bodyPr/>
          <a:lstStyle/>
          <a:p>
            <a:pPr marL="0" indent="0">
              <a:spcBef>
                <a:spcPts val="0"/>
              </a:spcBef>
              <a:buNone/>
            </a:pPr>
            <a:r>
              <a:rPr lang="ru-RU" altLang="ru-RU" sz="3600" b="1" i="1" dirty="0">
                <a:solidFill>
                  <a:srgbClr val="FF6600"/>
                </a:solidFill>
                <a:effectLst>
                  <a:outerShdw blurRad="38100" dist="38100" dir="2700000" algn="tl">
                    <a:srgbClr val="C0C0C0"/>
                  </a:outerShdw>
                </a:effectLst>
                <a:latin typeface="Times New Roman" pitchFamily="18" charset="0"/>
                <a:cs typeface="Times New Roman" pitchFamily="18" charset="0"/>
              </a:rPr>
              <a:t>1.2 Типы спортивных велосипедов по дисциплинам велосипедного спорта:</a:t>
            </a:r>
          </a:p>
          <a:p>
            <a:pPr marL="0" indent="0">
              <a:spcBef>
                <a:spcPts val="0"/>
              </a:spcBef>
              <a:buFontTx/>
              <a:buChar char="-"/>
            </a:pPr>
            <a:r>
              <a:rPr lang="ru-RU" altLang="ru-RU" sz="3200" b="1" dirty="0">
                <a:latin typeface="Times New Roman" pitchFamily="18" charset="0"/>
                <a:cs typeface="Times New Roman" pitchFamily="18" charset="0"/>
              </a:rPr>
              <a:t> для гонок на треке;</a:t>
            </a:r>
          </a:p>
          <a:p>
            <a:pPr marL="0" indent="0">
              <a:spcBef>
                <a:spcPts val="0"/>
              </a:spcBef>
              <a:buFontTx/>
              <a:buChar char="-"/>
            </a:pPr>
            <a:r>
              <a:rPr lang="ru-RU" altLang="ru-RU" sz="3200" b="1" dirty="0">
                <a:latin typeface="Times New Roman" pitchFamily="18" charset="0"/>
                <a:cs typeface="Times New Roman" pitchFamily="18" charset="0"/>
              </a:rPr>
              <a:t> для гонок на шоссе;</a:t>
            </a:r>
          </a:p>
          <a:p>
            <a:pPr marL="0" indent="0">
              <a:spcBef>
                <a:spcPts val="0"/>
              </a:spcBef>
              <a:buFontTx/>
              <a:buChar char="-"/>
            </a:pPr>
            <a:r>
              <a:rPr lang="ru-RU" altLang="ru-RU" sz="3200" b="1" dirty="0">
                <a:latin typeface="Times New Roman" pitchFamily="18" charset="0"/>
                <a:cs typeface="Times New Roman" pitchFamily="18" charset="0"/>
              </a:rPr>
              <a:t> </a:t>
            </a:r>
            <a:r>
              <a:rPr lang="ru-RU" altLang="ru-RU" sz="3200" b="1" dirty="0" err="1">
                <a:latin typeface="Times New Roman" pitchFamily="18" charset="0"/>
                <a:cs typeface="Times New Roman" pitchFamily="18" charset="0"/>
              </a:rPr>
              <a:t>маунтинбайк</a:t>
            </a:r>
            <a:r>
              <a:rPr lang="ru-RU" altLang="ru-RU" sz="3200" b="1" dirty="0">
                <a:latin typeface="Times New Roman" pitchFamily="18" charset="0"/>
                <a:cs typeface="Times New Roman" pitchFamily="18" charset="0"/>
              </a:rPr>
              <a:t> (МТБ</a:t>
            </a:r>
            <a:r>
              <a:rPr lang="en-US" altLang="ru-RU" sz="3200" b="1" dirty="0">
                <a:latin typeface="Times New Roman" pitchFamily="18" charset="0"/>
                <a:cs typeface="Times New Roman" pitchFamily="18" charset="0"/>
              </a:rPr>
              <a:t>)</a:t>
            </a:r>
            <a:r>
              <a:rPr lang="ru-RU" altLang="ru-RU" sz="3200" b="1" dirty="0">
                <a:latin typeface="Times New Roman" pitchFamily="18" charset="0"/>
                <a:cs typeface="Times New Roman" pitchFamily="18" charset="0"/>
              </a:rPr>
              <a:t>;</a:t>
            </a:r>
          </a:p>
          <a:p>
            <a:pPr marL="0" indent="0">
              <a:spcBef>
                <a:spcPts val="0"/>
              </a:spcBef>
              <a:buNone/>
            </a:pPr>
            <a:r>
              <a:rPr lang="ru-RU" altLang="ru-RU" sz="3200" b="1" dirty="0">
                <a:latin typeface="Times New Roman" pitchFamily="18" charset="0"/>
                <a:cs typeface="Times New Roman" pitchFamily="18" charset="0"/>
              </a:rPr>
              <a:t>- </a:t>
            </a:r>
            <a:r>
              <a:rPr lang="ru-RU" altLang="ru-RU" sz="3200" b="1" dirty="0" err="1">
                <a:latin typeface="Times New Roman" pitchFamily="18" charset="0"/>
                <a:cs typeface="Times New Roman" pitchFamily="18" charset="0"/>
              </a:rPr>
              <a:t>байсикл</a:t>
            </a:r>
            <a:r>
              <a:rPr lang="ru-RU" altLang="ru-RU" sz="3200" b="1" dirty="0">
                <a:latin typeface="Times New Roman" pitchFamily="18" charset="0"/>
                <a:cs typeface="Times New Roman" pitchFamily="18" charset="0"/>
              </a:rPr>
              <a:t>-</a:t>
            </a:r>
            <a:r>
              <a:rPr lang="ru-RU" altLang="ru-RU" sz="3200" b="1" dirty="0" err="1">
                <a:latin typeface="Times New Roman" pitchFamily="18" charset="0"/>
                <a:cs typeface="Times New Roman" pitchFamily="18" charset="0"/>
              </a:rPr>
              <a:t>мото</a:t>
            </a:r>
            <a:r>
              <a:rPr lang="ru-RU" altLang="ru-RU" sz="3200" b="1" dirty="0">
                <a:latin typeface="Times New Roman" pitchFamily="18" charset="0"/>
                <a:cs typeface="Times New Roman" pitchFamily="18" charset="0"/>
              </a:rPr>
              <a:t>-экстрим(ВМХ);</a:t>
            </a:r>
          </a:p>
          <a:p>
            <a:pPr marL="0" indent="0">
              <a:spcBef>
                <a:spcPts val="0"/>
              </a:spcBef>
              <a:buFontTx/>
              <a:buChar char="-"/>
            </a:pPr>
            <a:r>
              <a:rPr lang="ru-RU" altLang="ru-RU" sz="3200" b="1" dirty="0">
                <a:latin typeface="Times New Roman" pitchFamily="18" charset="0"/>
                <a:cs typeface="Times New Roman" pitchFamily="18" charset="0"/>
              </a:rPr>
              <a:t> для триала;</a:t>
            </a:r>
          </a:p>
          <a:p>
            <a:pPr marL="0" indent="0">
              <a:spcBef>
                <a:spcPts val="0"/>
              </a:spcBef>
              <a:buFontTx/>
              <a:buChar char="-"/>
            </a:pPr>
            <a:r>
              <a:rPr lang="ru-RU" altLang="ru-RU" sz="3200" b="1" dirty="0">
                <a:latin typeface="Times New Roman" pitchFamily="18" charset="0"/>
                <a:cs typeface="Times New Roman" pitchFamily="18" charset="0"/>
              </a:rPr>
              <a:t> для велокросса;</a:t>
            </a:r>
          </a:p>
          <a:p>
            <a:pPr marL="0" indent="0">
              <a:spcBef>
                <a:spcPts val="0"/>
              </a:spcBef>
              <a:buFontTx/>
              <a:buChar char="-"/>
            </a:pPr>
            <a:r>
              <a:rPr lang="ru-RU" altLang="ru-RU" sz="3200" b="1" dirty="0">
                <a:latin typeface="Times New Roman" pitchFamily="18" charset="0"/>
                <a:cs typeface="Times New Roman" pitchFamily="18" charset="0"/>
              </a:rPr>
              <a:t> для велоспорта в зале.</a:t>
            </a:r>
            <a:endParaRPr lang="ru-RU" altLang="ru-RU" sz="2800" b="1" dirty="0">
              <a:latin typeface="Times New Roman" pitchFamily="18" charset="0"/>
              <a:cs typeface="Times New Roman" pitchFamily="18" charset="0"/>
            </a:endParaRPr>
          </a:p>
        </p:txBody>
      </p:sp>
    </p:spTree>
    <p:extLst>
      <p:ext uri="{BB962C8B-B14F-4D97-AF65-F5344CB8AC3E}">
        <p14:creationId xmlns:p14="http://schemas.microsoft.com/office/powerpoint/2010/main" val="1096154772"/>
      </p:ext>
    </p:extLst>
  </p:cSld>
  <p:clrMapOvr>
    <a:masterClrMapping/>
  </p:clrMapOvr>
  <p:transition spd="slow">
    <p:circl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43011">
                                            <p:txEl>
                                              <p:pRg st="0" end="0"/>
                                            </p:txEl>
                                          </p:spTgt>
                                        </p:tgtEl>
                                        <p:attrNameLst>
                                          <p:attrName>style.visibility</p:attrName>
                                        </p:attrNameLst>
                                      </p:cBhvr>
                                      <p:to>
                                        <p:strVal val="visible"/>
                                      </p:to>
                                    </p:set>
                                    <p:animEffect transition="in" filter="barn(inVertical)">
                                      <p:cBhvr>
                                        <p:cTn id="7" dur="500"/>
                                        <p:tgtEl>
                                          <p:spTgt spid="43011">
                                            <p:txEl>
                                              <p:pRg st="0" end="0"/>
                                            </p:txEl>
                                          </p:spTgt>
                                        </p:tgtEl>
                                      </p:cBhvr>
                                    </p:animEffect>
                                  </p:childTnLst>
                                </p:cTn>
                              </p:par>
                            </p:childTnLst>
                          </p:cTn>
                        </p:par>
                        <p:par>
                          <p:cTn id="8" fill="hold">
                            <p:stCondLst>
                              <p:cond delay="500"/>
                            </p:stCondLst>
                            <p:childTnLst>
                              <p:par>
                                <p:cTn id="9" presetID="2" presetClass="entr" presetSubtype="4" fill="hold" grpId="0" nodeType="afterEffect">
                                  <p:stCondLst>
                                    <p:cond delay="0"/>
                                  </p:stCondLst>
                                  <p:childTnLst>
                                    <p:set>
                                      <p:cBhvr>
                                        <p:cTn id="10" dur="1" fill="hold">
                                          <p:stCondLst>
                                            <p:cond delay="0"/>
                                          </p:stCondLst>
                                        </p:cTn>
                                        <p:tgtEl>
                                          <p:spTgt spid="43011">
                                            <p:txEl>
                                              <p:pRg st="1" end="1"/>
                                            </p:txEl>
                                          </p:spTgt>
                                        </p:tgtEl>
                                        <p:attrNameLst>
                                          <p:attrName>style.visibility</p:attrName>
                                        </p:attrNameLst>
                                      </p:cBhvr>
                                      <p:to>
                                        <p:strVal val="visible"/>
                                      </p:to>
                                    </p:set>
                                    <p:anim calcmode="lin" valueType="num">
                                      <p:cBhvr additive="base">
                                        <p:cTn id="11" dur="500" fill="hold"/>
                                        <p:tgtEl>
                                          <p:spTgt spid="43011">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3011">
                                            <p:txEl>
                                              <p:pRg st="1" end="1"/>
                                            </p:txEl>
                                          </p:spTgt>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2" presetClass="entr" presetSubtype="4" fill="hold" grpId="0" nodeType="afterEffect">
                                  <p:stCondLst>
                                    <p:cond delay="0"/>
                                  </p:stCondLst>
                                  <p:childTnLst>
                                    <p:set>
                                      <p:cBhvr>
                                        <p:cTn id="15" dur="1" fill="hold">
                                          <p:stCondLst>
                                            <p:cond delay="0"/>
                                          </p:stCondLst>
                                        </p:cTn>
                                        <p:tgtEl>
                                          <p:spTgt spid="43011">
                                            <p:txEl>
                                              <p:pRg st="2" end="2"/>
                                            </p:txEl>
                                          </p:spTgt>
                                        </p:tgtEl>
                                        <p:attrNameLst>
                                          <p:attrName>style.visibility</p:attrName>
                                        </p:attrNameLst>
                                      </p:cBhvr>
                                      <p:to>
                                        <p:strVal val="visible"/>
                                      </p:to>
                                    </p:set>
                                    <p:anim calcmode="lin" valueType="num">
                                      <p:cBhvr additive="base">
                                        <p:cTn id="16" dur="500" fill="hold"/>
                                        <p:tgtEl>
                                          <p:spTgt spid="43011">
                                            <p:txEl>
                                              <p:pRg st="2" end="2"/>
                                            </p:txEl>
                                          </p:spTgt>
                                        </p:tgtEl>
                                        <p:attrNameLst>
                                          <p:attrName>ppt_x</p:attrName>
                                        </p:attrNameLst>
                                      </p:cBhvr>
                                      <p:tavLst>
                                        <p:tav tm="0">
                                          <p:val>
                                            <p:strVal val="#ppt_x"/>
                                          </p:val>
                                        </p:tav>
                                        <p:tav tm="100000">
                                          <p:val>
                                            <p:strVal val="#ppt_x"/>
                                          </p:val>
                                        </p:tav>
                                      </p:tavLst>
                                    </p:anim>
                                    <p:anim calcmode="lin" valueType="num">
                                      <p:cBhvr additive="base">
                                        <p:cTn id="17" dur="500" fill="hold"/>
                                        <p:tgtEl>
                                          <p:spTgt spid="43011">
                                            <p:txEl>
                                              <p:pRg st="2" end="2"/>
                                            </p:txEl>
                                          </p:spTgt>
                                        </p:tgtEl>
                                        <p:attrNameLst>
                                          <p:attrName>ppt_y</p:attrName>
                                        </p:attrNameLst>
                                      </p:cBhvr>
                                      <p:tavLst>
                                        <p:tav tm="0">
                                          <p:val>
                                            <p:strVal val="1+#ppt_h/2"/>
                                          </p:val>
                                        </p:tav>
                                        <p:tav tm="100000">
                                          <p:val>
                                            <p:strVal val="#ppt_y"/>
                                          </p:val>
                                        </p:tav>
                                      </p:tavLst>
                                    </p:anim>
                                  </p:childTnLst>
                                </p:cTn>
                              </p:par>
                            </p:childTnLst>
                          </p:cTn>
                        </p:par>
                        <p:par>
                          <p:cTn id="18" fill="hold">
                            <p:stCondLst>
                              <p:cond delay="1500"/>
                            </p:stCondLst>
                            <p:childTnLst>
                              <p:par>
                                <p:cTn id="19" presetID="2" presetClass="entr" presetSubtype="4" fill="hold" grpId="0" nodeType="afterEffect">
                                  <p:stCondLst>
                                    <p:cond delay="0"/>
                                  </p:stCondLst>
                                  <p:childTnLst>
                                    <p:set>
                                      <p:cBhvr>
                                        <p:cTn id="20" dur="1" fill="hold">
                                          <p:stCondLst>
                                            <p:cond delay="0"/>
                                          </p:stCondLst>
                                        </p:cTn>
                                        <p:tgtEl>
                                          <p:spTgt spid="43011">
                                            <p:txEl>
                                              <p:pRg st="3" end="3"/>
                                            </p:txEl>
                                          </p:spTgt>
                                        </p:tgtEl>
                                        <p:attrNameLst>
                                          <p:attrName>style.visibility</p:attrName>
                                        </p:attrNameLst>
                                      </p:cBhvr>
                                      <p:to>
                                        <p:strVal val="visible"/>
                                      </p:to>
                                    </p:set>
                                    <p:anim calcmode="lin" valueType="num">
                                      <p:cBhvr additive="base">
                                        <p:cTn id="21" dur="500" fill="hold"/>
                                        <p:tgtEl>
                                          <p:spTgt spid="43011">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43011">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43011">
                                            <p:txEl>
                                              <p:pRg st="4" end="4"/>
                                            </p:txEl>
                                          </p:spTgt>
                                        </p:tgtEl>
                                        <p:attrNameLst>
                                          <p:attrName>style.visibility</p:attrName>
                                        </p:attrNameLst>
                                      </p:cBhvr>
                                      <p:to>
                                        <p:strVal val="visible"/>
                                      </p:to>
                                    </p:set>
                                    <p:anim calcmode="lin" valueType="num">
                                      <p:cBhvr additive="base">
                                        <p:cTn id="27" dur="500" fill="hold"/>
                                        <p:tgtEl>
                                          <p:spTgt spid="43011">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43011">
                                            <p:txEl>
                                              <p:pRg st="4" end="4"/>
                                            </p:txEl>
                                          </p:spTgt>
                                        </p:tgtEl>
                                        <p:attrNameLst>
                                          <p:attrName>ppt_y</p:attrName>
                                        </p:attrNameLst>
                                      </p:cBhvr>
                                      <p:tavLst>
                                        <p:tav tm="0">
                                          <p:val>
                                            <p:strVal val="1+#ppt_h/2"/>
                                          </p:val>
                                        </p:tav>
                                        <p:tav tm="100000">
                                          <p:val>
                                            <p:strVal val="#ppt_y"/>
                                          </p:val>
                                        </p:tav>
                                      </p:tavLst>
                                    </p:anim>
                                  </p:childTnLst>
                                </p:cTn>
                              </p:par>
                            </p:childTnLst>
                          </p:cTn>
                        </p:par>
                        <p:par>
                          <p:cTn id="29" fill="hold">
                            <p:stCondLst>
                              <p:cond delay="500"/>
                            </p:stCondLst>
                            <p:childTnLst>
                              <p:par>
                                <p:cTn id="30" presetID="2" presetClass="entr" presetSubtype="4" fill="hold" grpId="0" nodeType="afterEffect">
                                  <p:stCondLst>
                                    <p:cond delay="0"/>
                                  </p:stCondLst>
                                  <p:childTnLst>
                                    <p:set>
                                      <p:cBhvr>
                                        <p:cTn id="31" dur="1" fill="hold">
                                          <p:stCondLst>
                                            <p:cond delay="0"/>
                                          </p:stCondLst>
                                        </p:cTn>
                                        <p:tgtEl>
                                          <p:spTgt spid="43011">
                                            <p:txEl>
                                              <p:pRg st="5" end="5"/>
                                            </p:txEl>
                                          </p:spTgt>
                                        </p:tgtEl>
                                        <p:attrNameLst>
                                          <p:attrName>style.visibility</p:attrName>
                                        </p:attrNameLst>
                                      </p:cBhvr>
                                      <p:to>
                                        <p:strVal val="visible"/>
                                      </p:to>
                                    </p:set>
                                    <p:anim calcmode="lin" valueType="num">
                                      <p:cBhvr additive="base">
                                        <p:cTn id="32" dur="500" fill="hold"/>
                                        <p:tgtEl>
                                          <p:spTgt spid="43011">
                                            <p:txEl>
                                              <p:pRg st="5" end="5"/>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43011">
                                            <p:txEl>
                                              <p:pRg st="5" end="5"/>
                                            </p:txEl>
                                          </p:spTgt>
                                        </p:tgtEl>
                                        <p:attrNameLst>
                                          <p:attrName>ppt_y</p:attrName>
                                        </p:attrNameLst>
                                      </p:cBhvr>
                                      <p:tavLst>
                                        <p:tav tm="0">
                                          <p:val>
                                            <p:strVal val="1+#ppt_h/2"/>
                                          </p:val>
                                        </p:tav>
                                        <p:tav tm="100000">
                                          <p:val>
                                            <p:strVal val="#ppt_y"/>
                                          </p:val>
                                        </p:tav>
                                      </p:tavLst>
                                    </p:anim>
                                  </p:childTnLst>
                                </p:cTn>
                              </p:par>
                            </p:childTnLst>
                          </p:cTn>
                        </p:par>
                        <p:par>
                          <p:cTn id="34" fill="hold">
                            <p:stCondLst>
                              <p:cond delay="1000"/>
                            </p:stCondLst>
                            <p:childTnLst>
                              <p:par>
                                <p:cTn id="35" presetID="2" presetClass="entr" presetSubtype="4" fill="hold" grpId="0" nodeType="afterEffect">
                                  <p:stCondLst>
                                    <p:cond delay="0"/>
                                  </p:stCondLst>
                                  <p:childTnLst>
                                    <p:set>
                                      <p:cBhvr>
                                        <p:cTn id="36" dur="1" fill="hold">
                                          <p:stCondLst>
                                            <p:cond delay="0"/>
                                          </p:stCondLst>
                                        </p:cTn>
                                        <p:tgtEl>
                                          <p:spTgt spid="43011">
                                            <p:txEl>
                                              <p:pRg st="6" end="6"/>
                                            </p:txEl>
                                          </p:spTgt>
                                        </p:tgtEl>
                                        <p:attrNameLst>
                                          <p:attrName>style.visibility</p:attrName>
                                        </p:attrNameLst>
                                      </p:cBhvr>
                                      <p:to>
                                        <p:strVal val="visible"/>
                                      </p:to>
                                    </p:set>
                                    <p:anim calcmode="lin" valueType="num">
                                      <p:cBhvr additive="base">
                                        <p:cTn id="37" dur="500" fill="hold"/>
                                        <p:tgtEl>
                                          <p:spTgt spid="43011">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43011">
                                            <p:txEl>
                                              <p:pRg st="6" end="6"/>
                                            </p:txEl>
                                          </p:spTgt>
                                        </p:tgtEl>
                                        <p:attrNameLst>
                                          <p:attrName>ppt_y</p:attrName>
                                        </p:attrNameLst>
                                      </p:cBhvr>
                                      <p:tavLst>
                                        <p:tav tm="0">
                                          <p:val>
                                            <p:strVal val="1+#ppt_h/2"/>
                                          </p:val>
                                        </p:tav>
                                        <p:tav tm="100000">
                                          <p:val>
                                            <p:strVal val="#ppt_y"/>
                                          </p:val>
                                        </p:tav>
                                      </p:tavLst>
                                    </p:anim>
                                  </p:childTnLst>
                                </p:cTn>
                              </p:par>
                            </p:childTnLst>
                          </p:cTn>
                        </p:par>
                        <p:par>
                          <p:cTn id="39" fill="hold">
                            <p:stCondLst>
                              <p:cond delay="1500"/>
                            </p:stCondLst>
                            <p:childTnLst>
                              <p:par>
                                <p:cTn id="40" presetID="2" presetClass="entr" presetSubtype="4" fill="hold" grpId="0" nodeType="afterEffect">
                                  <p:stCondLst>
                                    <p:cond delay="0"/>
                                  </p:stCondLst>
                                  <p:childTnLst>
                                    <p:set>
                                      <p:cBhvr>
                                        <p:cTn id="41" dur="1" fill="hold">
                                          <p:stCondLst>
                                            <p:cond delay="0"/>
                                          </p:stCondLst>
                                        </p:cTn>
                                        <p:tgtEl>
                                          <p:spTgt spid="43011">
                                            <p:txEl>
                                              <p:pRg st="7" end="7"/>
                                            </p:txEl>
                                          </p:spTgt>
                                        </p:tgtEl>
                                        <p:attrNameLst>
                                          <p:attrName>style.visibility</p:attrName>
                                        </p:attrNameLst>
                                      </p:cBhvr>
                                      <p:to>
                                        <p:strVal val="visible"/>
                                      </p:to>
                                    </p:set>
                                    <p:anim calcmode="lin" valueType="num">
                                      <p:cBhvr additive="base">
                                        <p:cTn id="42" dur="500" fill="hold"/>
                                        <p:tgtEl>
                                          <p:spTgt spid="43011">
                                            <p:txEl>
                                              <p:pRg st="7" end="7"/>
                                            </p:txEl>
                                          </p:spTgt>
                                        </p:tgtEl>
                                        <p:attrNameLst>
                                          <p:attrName>ppt_x</p:attrName>
                                        </p:attrNameLst>
                                      </p:cBhvr>
                                      <p:tavLst>
                                        <p:tav tm="0">
                                          <p:val>
                                            <p:strVal val="#ppt_x"/>
                                          </p:val>
                                        </p:tav>
                                        <p:tav tm="100000">
                                          <p:val>
                                            <p:strVal val="#ppt_x"/>
                                          </p:val>
                                        </p:tav>
                                      </p:tavLst>
                                    </p:anim>
                                    <p:anim calcmode="lin" valueType="num">
                                      <p:cBhvr additive="base">
                                        <p:cTn id="43" dur="500" fill="hold"/>
                                        <p:tgtEl>
                                          <p:spTgt spid="43011">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11"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1" name="Rectangle 3"/>
          <p:cNvSpPr>
            <a:spLocks noGrp="1" noChangeArrowheads="1"/>
          </p:cNvSpPr>
          <p:nvPr>
            <p:ph type="body" idx="4294967295"/>
          </p:nvPr>
        </p:nvSpPr>
        <p:spPr>
          <a:xfrm>
            <a:off x="1991544" y="2276872"/>
            <a:ext cx="7992888" cy="4032448"/>
          </a:xfrm>
        </p:spPr>
        <p:txBody>
          <a:bodyPr/>
          <a:lstStyle/>
          <a:p>
            <a:pPr marL="0" indent="0">
              <a:spcBef>
                <a:spcPts val="0"/>
              </a:spcBef>
              <a:buNone/>
            </a:pPr>
            <a:r>
              <a:rPr lang="ru-RU" altLang="ru-RU" sz="2800" b="1" dirty="0">
                <a:latin typeface="Times New Roman" pitchFamily="18" charset="0"/>
                <a:cs typeface="Times New Roman" pitchFamily="18" charset="0"/>
              </a:rPr>
              <a:t> </a:t>
            </a:r>
            <a:r>
              <a:rPr lang="ru-RU" altLang="ru-RU" sz="3600" b="1" i="1" dirty="0">
                <a:solidFill>
                  <a:srgbClr val="FF6600"/>
                </a:solidFill>
                <a:latin typeface="Times New Roman" pitchFamily="18" charset="0"/>
                <a:cs typeface="Times New Roman" pitchFamily="18" charset="0"/>
              </a:rPr>
              <a:t>Трековый велосипед</a:t>
            </a:r>
            <a:r>
              <a:rPr lang="ru-RU" altLang="ru-RU" sz="3200" b="1" dirty="0">
                <a:solidFill>
                  <a:srgbClr val="FF6600"/>
                </a:solidFill>
                <a:latin typeface="Times New Roman" pitchFamily="18" charset="0"/>
                <a:cs typeface="Times New Roman" pitchFamily="18" charset="0"/>
              </a:rPr>
              <a:t> </a:t>
            </a:r>
            <a:r>
              <a:rPr lang="ru-RU" altLang="ru-RU" sz="2800" b="1" dirty="0">
                <a:latin typeface="Times New Roman" pitchFamily="18" charset="0"/>
                <a:cs typeface="Times New Roman" pitchFamily="18" charset="0"/>
              </a:rPr>
              <a:t>— велосипед предназначенный для езды по велотреку.</a:t>
            </a:r>
          </a:p>
          <a:p>
            <a:pPr marL="0" indent="0">
              <a:spcBef>
                <a:spcPts val="0"/>
              </a:spcBef>
              <a:buNone/>
            </a:pPr>
            <a:endParaRPr lang="ru-RU" altLang="ru-RU" sz="2800" b="1" dirty="0">
              <a:latin typeface="Times New Roman" pitchFamily="18" charset="0"/>
              <a:cs typeface="Times New Roman" pitchFamily="18" charset="0"/>
            </a:endParaRPr>
          </a:p>
          <a:p>
            <a:pPr marL="0" indent="0">
              <a:spcBef>
                <a:spcPts val="0"/>
              </a:spcBef>
              <a:buNone/>
            </a:pPr>
            <a:r>
              <a:rPr lang="ru-RU" altLang="ru-RU" sz="3600" b="1" i="1" dirty="0">
                <a:solidFill>
                  <a:srgbClr val="FF6600"/>
                </a:solidFill>
                <a:latin typeface="Times New Roman" pitchFamily="18" charset="0"/>
                <a:cs typeface="Times New Roman" pitchFamily="18" charset="0"/>
              </a:rPr>
              <a:t>Трек</a:t>
            </a:r>
            <a:r>
              <a:rPr lang="ru-RU" altLang="ru-RU" sz="2800" b="1" dirty="0">
                <a:solidFill>
                  <a:srgbClr val="FF6600"/>
                </a:solidFill>
                <a:latin typeface="Times New Roman" pitchFamily="18" charset="0"/>
                <a:cs typeface="Times New Roman" pitchFamily="18" charset="0"/>
              </a:rPr>
              <a:t> </a:t>
            </a:r>
            <a:r>
              <a:rPr lang="ru-RU" altLang="ru-RU" sz="2800" b="1" dirty="0">
                <a:latin typeface="Times New Roman" pitchFamily="18" charset="0"/>
                <a:cs typeface="Times New Roman" pitchFamily="18" charset="0"/>
              </a:rPr>
              <a:t>– замкнутая трасса с наклонной поверхностью со специальным твердым однородным покрытием.</a:t>
            </a:r>
          </a:p>
        </p:txBody>
      </p:sp>
      <p:sp>
        <p:nvSpPr>
          <p:cNvPr id="2" name="TextBox 1"/>
          <p:cNvSpPr txBox="1"/>
          <p:nvPr/>
        </p:nvSpPr>
        <p:spPr>
          <a:xfrm>
            <a:off x="1878506" y="471952"/>
            <a:ext cx="4721549" cy="646331"/>
          </a:xfrm>
          <a:prstGeom prst="rect">
            <a:avLst/>
          </a:prstGeom>
          <a:noFill/>
        </p:spPr>
        <p:txBody>
          <a:bodyPr wrap="square" rtlCol="0">
            <a:spAutoFit/>
          </a:bodyPr>
          <a:lstStyle/>
          <a:p>
            <a:r>
              <a:rPr lang="ru-RU" sz="3600" b="1" dirty="0">
                <a:solidFill>
                  <a:srgbClr val="FF6600"/>
                </a:solidFill>
                <a:latin typeface="Times New Roman" panose="02020603050405020304" pitchFamily="18" charset="0"/>
                <a:cs typeface="Times New Roman" panose="02020603050405020304" pitchFamily="18" charset="0"/>
              </a:rPr>
              <a:t>Для гонок на треке:</a:t>
            </a:r>
          </a:p>
        </p:txBody>
      </p:sp>
    </p:spTree>
    <p:extLst>
      <p:ext uri="{BB962C8B-B14F-4D97-AF65-F5344CB8AC3E}">
        <p14:creationId xmlns:p14="http://schemas.microsoft.com/office/powerpoint/2010/main" val="2779347204"/>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43011">
                                            <p:txEl>
                                              <p:pRg st="0" end="0"/>
                                            </p:txEl>
                                          </p:spTgt>
                                        </p:tgtEl>
                                        <p:attrNameLst>
                                          <p:attrName>style.visibility</p:attrName>
                                        </p:attrNameLst>
                                      </p:cBhvr>
                                      <p:to>
                                        <p:strVal val="visible"/>
                                      </p:to>
                                    </p:set>
                                    <p:animEffect transition="in" filter="fade">
                                      <p:cBhvr>
                                        <p:cTn id="11" dur="1000"/>
                                        <p:tgtEl>
                                          <p:spTgt spid="43011">
                                            <p:txEl>
                                              <p:pRg st="0" end="0"/>
                                            </p:txEl>
                                          </p:spTgt>
                                        </p:tgtEl>
                                      </p:cBhvr>
                                    </p:animEffect>
                                    <p:anim calcmode="lin" valueType="num">
                                      <p:cBhvr>
                                        <p:cTn id="12" dur="1000" fill="hold"/>
                                        <p:tgtEl>
                                          <p:spTgt spid="43011">
                                            <p:txEl>
                                              <p:pRg st="0" end="0"/>
                                            </p:txEl>
                                          </p:spTgt>
                                        </p:tgtEl>
                                        <p:attrNameLst>
                                          <p:attrName>ppt_x</p:attrName>
                                        </p:attrNameLst>
                                      </p:cBhvr>
                                      <p:tavLst>
                                        <p:tav tm="0">
                                          <p:val>
                                            <p:strVal val="#ppt_x"/>
                                          </p:val>
                                        </p:tav>
                                        <p:tav tm="100000">
                                          <p:val>
                                            <p:strVal val="#ppt_x"/>
                                          </p:val>
                                        </p:tav>
                                      </p:tavLst>
                                    </p:anim>
                                    <p:anim calcmode="lin" valueType="num">
                                      <p:cBhvr>
                                        <p:cTn id="13" dur="1000" fill="hold"/>
                                        <p:tgtEl>
                                          <p:spTgt spid="43011">
                                            <p:txEl>
                                              <p:pRg st="0" end="0"/>
                                            </p:txEl>
                                          </p:spTgt>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42" presetClass="entr" presetSubtype="0" fill="hold" grpId="0" nodeType="afterEffect">
                                  <p:stCondLst>
                                    <p:cond delay="0"/>
                                  </p:stCondLst>
                                  <p:childTnLst>
                                    <p:set>
                                      <p:cBhvr>
                                        <p:cTn id="16" dur="1" fill="hold">
                                          <p:stCondLst>
                                            <p:cond delay="0"/>
                                          </p:stCondLst>
                                        </p:cTn>
                                        <p:tgtEl>
                                          <p:spTgt spid="43011">
                                            <p:txEl>
                                              <p:pRg st="2" end="2"/>
                                            </p:txEl>
                                          </p:spTgt>
                                        </p:tgtEl>
                                        <p:attrNameLst>
                                          <p:attrName>style.visibility</p:attrName>
                                        </p:attrNameLst>
                                      </p:cBhvr>
                                      <p:to>
                                        <p:strVal val="visible"/>
                                      </p:to>
                                    </p:set>
                                    <p:animEffect transition="in" filter="fade">
                                      <p:cBhvr>
                                        <p:cTn id="17" dur="1000"/>
                                        <p:tgtEl>
                                          <p:spTgt spid="43011">
                                            <p:txEl>
                                              <p:pRg st="2" end="2"/>
                                            </p:txEl>
                                          </p:spTgt>
                                        </p:tgtEl>
                                      </p:cBhvr>
                                    </p:animEffect>
                                    <p:anim calcmode="lin" valueType="num">
                                      <p:cBhvr>
                                        <p:cTn id="18" dur="1000" fill="hold"/>
                                        <p:tgtEl>
                                          <p:spTgt spid="43011">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43011">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11" grpId="0" build="p"/>
      <p:bldP spid="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19763478"/>
      </p:ext>
    </p:extLst>
  </p:cSld>
  <p:clrMapOvr>
    <a:masterClrMapping/>
  </p:clrMapOvr>
  <p:transition spd="slow">
    <p:wip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270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95936" y="1"/>
            <a:ext cx="6544281" cy="1023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4937370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72707"/>
                                        </p:tgtEl>
                                        <p:attrNameLst>
                                          <p:attrName>style.visibility</p:attrName>
                                        </p:attrNameLst>
                                      </p:cBhvr>
                                      <p:to>
                                        <p:strVal val="visible"/>
                                      </p:to>
                                    </p:set>
                                    <p:anim calcmode="lin" valueType="num">
                                      <p:cBhvr additive="base">
                                        <p:cTn id="7" dur="500" fill="hold"/>
                                        <p:tgtEl>
                                          <p:spTgt spid="72707"/>
                                        </p:tgtEl>
                                        <p:attrNameLst>
                                          <p:attrName>ppt_x</p:attrName>
                                        </p:attrNameLst>
                                      </p:cBhvr>
                                      <p:tavLst>
                                        <p:tav tm="0">
                                          <p:val>
                                            <p:strVal val="#ppt_x"/>
                                          </p:val>
                                        </p:tav>
                                        <p:tav tm="100000">
                                          <p:val>
                                            <p:strVal val="#ppt_x"/>
                                          </p:val>
                                        </p:tav>
                                      </p:tavLst>
                                    </p:anim>
                                    <p:anim calcmode="lin" valueType="num">
                                      <p:cBhvr additive="base">
                                        <p:cTn id="8" dur="500" fill="hold"/>
                                        <p:tgtEl>
                                          <p:spTgt spid="7270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062064" y="1700809"/>
            <a:ext cx="6881791" cy="646331"/>
          </a:xfrm>
          <a:prstGeom prst="rect">
            <a:avLst/>
          </a:prstGeom>
          <a:noFill/>
        </p:spPr>
        <p:txBody>
          <a:bodyPr wrap="square" rtlCol="0">
            <a:spAutoFit/>
          </a:bodyPr>
          <a:lstStyle/>
          <a:p>
            <a:r>
              <a:rPr lang="ru-RU" sz="3600" b="1" dirty="0" err="1">
                <a:solidFill>
                  <a:srgbClr val="FF6600"/>
                </a:solidFill>
                <a:latin typeface="Times New Roman" panose="02020603050405020304" pitchFamily="18" charset="0"/>
                <a:cs typeface="Times New Roman" panose="02020603050405020304" pitchFamily="18" charset="0"/>
              </a:rPr>
              <a:t>Байсикл</a:t>
            </a:r>
            <a:r>
              <a:rPr lang="ru-RU" sz="3600" b="1" dirty="0">
                <a:solidFill>
                  <a:srgbClr val="FF6600"/>
                </a:solidFill>
                <a:latin typeface="Times New Roman" panose="02020603050405020304" pitchFamily="18" charset="0"/>
                <a:cs typeface="Times New Roman" panose="02020603050405020304" pitchFamily="18" charset="0"/>
              </a:rPr>
              <a:t>-</a:t>
            </a:r>
            <a:r>
              <a:rPr lang="ru-RU" sz="3600" b="1" dirty="0" err="1">
                <a:solidFill>
                  <a:srgbClr val="FF6600"/>
                </a:solidFill>
                <a:latin typeface="Times New Roman" panose="02020603050405020304" pitchFamily="18" charset="0"/>
                <a:cs typeface="Times New Roman" panose="02020603050405020304" pitchFamily="18" charset="0"/>
              </a:rPr>
              <a:t>мото</a:t>
            </a:r>
            <a:r>
              <a:rPr lang="ru-RU" sz="3600" b="1" dirty="0">
                <a:solidFill>
                  <a:srgbClr val="FF6600"/>
                </a:solidFill>
                <a:latin typeface="Times New Roman" panose="02020603050405020304" pitchFamily="18" charset="0"/>
                <a:cs typeface="Times New Roman" panose="02020603050405020304" pitchFamily="18" charset="0"/>
              </a:rPr>
              <a:t>-экстрим (</a:t>
            </a:r>
            <a:r>
              <a:rPr lang="en-US" sz="3600" b="1" dirty="0">
                <a:solidFill>
                  <a:srgbClr val="FF6600"/>
                </a:solidFill>
                <a:latin typeface="Times New Roman" panose="02020603050405020304" pitchFamily="18" charset="0"/>
                <a:cs typeface="Times New Roman" panose="02020603050405020304" pitchFamily="18" charset="0"/>
              </a:rPr>
              <a:t>BMX</a:t>
            </a:r>
            <a:r>
              <a:rPr lang="ru-RU" sz="3600" b="1" dirty="0">
                <a:solidFill>
                  <a:srgbClr val="FF6600"/>
                </a:solidFill>
                <a:latin typeface="Times New Roman" panose="02020603050405020304" pitchFamily="18" charset="0"/>
                <a:cs typeface="Times New Roman" panose="02020603050405020304" pitchFamily="18" charset="0"/>
              </a:rPr>
              <a:t>):</a:t>
            </a:r>
          </a:p>
        </p:txBody>
      </p:sp>
      <p:sp>
        <p:nvSpPr>
          <p:cNvPr id="4" name="TextBox 3"/>
          <p:cNvSpPr txBox="1"/>
          <p:nvPr/>
        </p:nvSpPr>
        <p:spPr>
          <a:xfrm>
            <a:off x="2062063" y="2564904"/>
            <a:ext cx="7740354" cy="1569660"/>
          </a:xfrm>
          <a:prstGeom prst="rect">
            <a:avLst/>
          </a:prstGeom>
          <a:noFill/>
        </p:spPr>
        <p:txBody>
          <a:bodyPr wrap="square" rtlCol="0">
            <a:spAutoFit/>
          </a:bodyPr>
          <a:lstStyle/>
          <a:p>
            <a:r>
              <a:rPr lang="ru-RU" sz="3200" b="1" dirty="0">
                <a:ln>
                  <a:solidFill>
                    <a:srgbClr val="336699"/>
                  </a:solidFill>
                </a:ln>
                <a:solidFill>
                  <a:srgbClr val="336699"/>
                </a:solidFill>
                <a:latin typeface="Times New Roman" panose="02020603050405020304" pitchFamily="18" charset="0"/>
                <a:cs typeface="Times New Roman" panose="02020603050405020304" pitchFamily="18" charset="0"/>
              </a:rPr>
              <a:t>велосипед, предназначенный для соревнований по специальным трассам с препятствиями.</a:t>
            </a:r>
          </a:p>
        </p:txBody>
      </p:sp>
    </p:spTree>
    <p:extLst>
      <p:ext uri="{BB962C8B-B14F-4D97-AF65-F5344CB8AC3E}">
        <p14:creationId xmlns:p14="http://schemas.microsoft.com/office/powerpoint/2010/main" val="1370050983"/>
      </p:ext>
    </p:extLst>
  </p:cSld>
  <p:clrMapOvr>
    <a:masterClrMapping/>
  </p:clrMapOvr>
  <p:transition spd="slow">
    <p:circl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anim calcmode="lin" valueType="num">
                                      <p:cBhvr>
                                        <p:cTn id="12" dur="1000" fill="hold"/>
                                        <p:tgtEl>
                                          <p:spTgt spid="4"/>
                                        </p:tgtEl>
                                        <p:attrNameLst>
                                          <p:attrName>ppt_x</p:attrName>
                                        </p:attrNameLst>
                                      </p:cBhvr>
                                      <p:tavLst>
                                        <p:tav tm="0">
                                          <p:val>
                                            <p:strVal val="#ppt_x"/>
                                          </p:val>
                                        </p:tav>
                                        <p:tav tm="100000">
                                          <p:val>
                                            <p:strVal val="#ppt_x"/>
                                          </p:val>
                                        </p:tav>
                                      </p:tavLst>
                                    </p:anim>
                                    <p:anim calcmode="lin" valueType="num">
                                      <p:cBhvr>
                                        <p:cTn id="1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Заголовок 2"/>
          <p:cNvSpPr>
            <a:spLocks noGrp="1"/>
          </p:cNvSpPr>
          <p:nvPr>
            <p:ph type="ctrTitle"/>
          </p:nvPr>
        </p:nvSpPr>
        <p:spPr/>
        <p:txBody>
          <a:bodyPr/>
          <a:lstStyle/>
          <a:p>
            <a:pPr eaLnBrk="1" hangingPunct="1"/>
            <a:endParaRPr lang="ru-RU" altLang="ru-RU" dirty="0" smtClean="0"/>
          </a:p>
        </p:txBody>
      </p:sp>
      <p:pic>
        <p:nvPicPr>
          <p:cNvPr id="4710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57164091"/>
      </p:ext>
    </p:extLst>
  </p:cSld>
  <p:clrMapOvr>
    <a:masterClrMapping/>
  </p:clrMapOvr>
  <p:transition spd="slow">
    <p:wip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062064" y="1702550"/>
            <a:ext cx="6881791" cy="646331"/>
          </a:xfrm>
          <a:prstGeom prst="rect">
            <a:avLst/>
          </a:prstGeom>
          <a:noFill/>
        </p:spPr>
        <p:txBody>
          <a:bodyPr wrap="square" rtlCol="0">
            <a:spAutoFit/>
          </a:bodyPr>
          <a:lstStyle/>
          <a:p>
            <a:r>
              <a:rPr lang="ru-RU" sz="3600" b="1" dirty="0">
                <a:solidFill>
                  <a:srgbClr val="FF6600"/>
                </a:solidFill>
                <a:latin typeface="Times New Roman" panose="02020603050405020304" pitchFamily="18" charset="0"/>
                <a:cs typeface="Times New Roman" panose="02020603050405020304" pitchFamily="18" charset="0"/>
              </a:rPr>
              <a:t>Маунтинбайк (МТБ):</a:t>
            </a:r>
          </a:p>
        </p:txBody>
      </p:sp>
      <p:sp>
        <p:nvSpPr>
          <p:cNvPr id="4" name="TextBox 3"/>
          <p:cNvSpPr txBox="1"/>
          <p:nvPr/>
        </p:nvSpPr>
        <p:spPr>
          <a:xfrm>
            <a:off x="2062063" y="2348881"/>
            <a:ext cx="7740354" cy="2062103"/>
          </a:xfrm>
          <a:prstGeom prst="rect">
            <a:avLst/>
          </a:prstGeom>
          <a:noFill/>
        </p:spPr>
        <p:txBody>
          <a:bodyPr wrap="square" rtlCol="0">
            <a:spAutoFit/>
          </a:bodyPr>
          <a:lstStyle/>
          <a:p>
            <a:r>
              <a:rPr lang="ru-RU" sz="3200" b="1" dirty="0">
                <a:ln>
                  <a:solidFill>
                    <a:srgbClr val="336699"/>
                  </a:solidFill>
                </a:ln>
                <a:solidFill>
                  <a:srgbClr val="336699"/>
                </a:solidFill>
                <a:latin typeface="Times New Roman" panose="02020603050405020304" pitchFamily="18" charset="0"/>
                <a:cs typeface="Times New Roman" panose="02020603050405020304" pitchFamily="18" charset="0"/>
              </a:rPr>
              <a:t>велосипед, предназначенный для соревнований по лесным, полевым, горным тропам с грунтовой или песчаной почвой.</a:t>
            </a:r>
          </a:p>
        </p:txBody>
      </p:sp>
    </p:spTree>
    <p:extLst>
      <p:ext uri="{BB962C8B-B14F-4D97-AF65-F5344CB8AC3E}">
        <p14:creationId xmlns:p14="http://schemas.microsoft.com/office/powerpoint/2010/main" val="698032698"/>
      </p:ext>
    </p:extLst>
  </p:cSld>
  <p:clrMapOvr>
    <a:masterClrMapping/>
  </p:clrMapOvr>
  <p:transition spd="slow">
    <p:circl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anim calcmode="lin" valueType="num">
                                      <p:cBhvr>
                                        <p:cTn id="12" dur="1000" fill="hold"/>
                                        <p:tgtEl>
                                          <p:spTgt spid="4"/>
                                        </p:tgtEl>
                                        <p:attrNameLst>
                                          <p:attrName>ppt_x</p:attrName>
                                        </p:attrNameLst>
                                      </p:cBhvr>
                                      <p:tavLst>
                                        <p:tav tm="0">
                                          <p:val>
                                            <p:strVal val="#ppt_x"/>
                                          </p:val>
                                        </p:tav>
                                        <p:tav tm="100000">
                                          <p:val>
                                            <p:strVal val="#ppt_x"/>
                                          </p:val>
                                        </p:tav>
                                      </p:tavLst>
                                    </p:anim>
                                    <p:anim calcmode="lin" valueType="num">
                                      <p:cBhvr>
                                        <p:cTn id="1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p:txBody>
          <a:bodyPr/>
          <a:lstStyle/>
          <a:p>
            <a:pPr algn="r" eaLnBrk="1" hangingPunct="1"/>
            <a:endParaRPr lang="ru-RU" altLang="ru-RU" sz="5400" b="0" i="1">
              <a:solidFill>
                <a:schemeClr val="bg1"/>
              </a:solidFill>
              <a:latin typeface="Aero"/>
            </a:endParaRPr>
          </a:p>
        </p:txBody>
      </p:sp>
      <p:sp>
        <p:nvSpPr>
          <p:cNvPr id="50179" name="Rectangle 3"/>
          <p:cNvSpPr>
            <a:spLocks noGrp="1" noChangeArrowheads="1"/>
          </p:cNvSpPr>
          <p:nvPr>
            <p:ph type="body" idx="1"/>
          </p:nvPr>
        </p:nvSpPr>
        <p:spPr>
          <a:xfrm>
            <a:off x="2057400" y="1143000"/>
            <a:ext cx="8229600" cy="685800"/>
          </a:xfrm>
        </p:spPr>
        <p:txBody>
          <a:bodyPr/>
          <a:lstStyle/>
          <a:p>
            <a:pPr algn="r" eaLnBrk="1" hangingPunct="1">
              <a:buFontTx/>
              <a:buNone/>
            </a:pPr>
            <a:endParaRPr lang="ru-RU" altLang="ru-RU" smtClean="0">
              <a:solidFill>
                <a:schemeClr val="tx1"/>
              </a:solidFill>
            </a:endParaRPr>
          </a:p>
        </p:txBody>
      </p:sp>
      <p:pic>
        <p:nvPicPr>
          <p:cNvPr id="50180" name="Picture 8" descr="bik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83564" y="4797425"/>
            <a:ext cx="1343025"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1" name="Picture 10" descr="bmx_bike_detail_hg_cl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495550" y="2276475"/>
            <a:ext cx="17526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2"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53400564"/>
      </p:ext>
    </p:extLst>
  </p:cSld>
  <p:clrMapOvr>
    <a:masterClrMapping/>
  </p:clrMapOvr>
  <p:transition spd="slow">
    <p:wip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a:xfrm>
            <a:off x="1234914" y="1208313"/>
            <a:ext cx="9858239" cy="1175658"/>
          </a:xfrm>
        </p:spPr>
        <p:txBody>
          <a:bodyPr>
            <a:normAutofit/>
          </a:bodyPr>
          <a:lstStyle/>
          <a:p>
            <a:pPr lvl="0"/>
            <a:r>
              <a:rPr lang="ru-RU" sz="3600" dirty="0">
                <a:latin typeface="Times New Roman" panose="02020603050405020304" pitchFamily="18" charset="0"/>
                <a:cs typeface="Times New Roman" panose="02020603050405020304" pitchFamily="18" charset="0"/>
              </a:rPr>
              <a:t>22.1 Общие сведения о </a:t>
            </a:r>
            <a:r>
              <a:rPr lang="ru-RU" sz="3600" dirty="0" smtClean="0">
                <a:latin typeface="Times New Roman" panose="02020603050405020304" pitchFamily="18" charset="0"/>
                <a:cs typeface="Times New Roman" panose="02020603050405020304" pitchFamily="18" charset="0"/>
              </a:rPr>
              <a:t>велотоварах, </a:t>
            </a:r>
            <a:br>
              <a:rPr lang="ru-RU" sz="3600" dirty="0" smtClean="0">
                <a:latin typeface="Times New Roman" panose="02020603050405020304" pitchFamily="18" charset="0"/>
                <a:cs typeface="Times New Roman" panose="02020603050405020304" pitchFamily="18" charset="0"/>
              </a:rPr>
            </a:br>
            <a:r>
              <a:rPr lang="ru-RU" sz="3600" dirty="0" smtClean="0">
                <a:latin typeface="Times New Roman" panose="02020603050405020304" pitchFamily="18" charset="0"/>
                <a:cs typeface="Times New Roman" panose="02020603050405020304" pitchFamily="18" charset="0"/>
              </a:rPr>
              <a:t>устройство велосипеда</a:t>
            </a:r>
            <a:endParaRPr lang="ru-RU" sz="3600" dirty="0">
              <a:latin typeface="Times New Roman" panose="02020603050405020304" pitchFamily="18" charset="0"/>
              <a:cs typeface="Times New Roman" panose="02020603050405020304" pitchFamily="18" charset="0"/>
            </a:endParaRPr>
          </a:p>
        </p:txBody>
      </p:sp>
      <p:pic>
        <p:nvPicPr>
          <p:cNvPr id="8" name="Рисунок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27326" y="70505"/>
            <a:ext cx="564594" cy="693361"/>
          </a:xfrm>
          <a:prstGeom prst="rect">
            <a:avLst/>
          </a:prstGeom>
        </p:spPr>
      </p:pic>
      <p:pic>
        <p:nvPicPr>
          <p:cNvPr id="3" name="Рисунок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56602" y="2617413"/>
            <a:ext cx="2614862" cy="2826878"/>
          </a:xfrm>
          <a:prstGeom prst="rect">
            <a:avLst/>
          </a:prstGeom>
          <a:ln>
            <a:solidFill>
              <a:schemeClr val="accent1"/>
            </a:solidFill>
          </a:ln>
        </p:spPr>
      </p:pic>
      <p:sp>
        <p:nvSpPr>
          <p:cNvPr id="6" name="Заголовок 1"/>
          <p:cNvSpPr txBox="1">
            <a:spLocks/>
          </p:cNvSpPr>
          <p:nvPr/>
        </p:nvSpPr>
        <p:spPr>
          <a:xfrm>
            <a:off x="1234914" y="96429"/>
            <a:ext cx="9722173" cy="368492"/>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800" kern="1200" cap="all" baseline="0">
                <a:solidFill>
                  <a:schemeClr val="tx1"/>
                </a:solidFill>
                <a:latin typeface="+mj-lt"/>
                <a:ea typeface="+mj-ea"/>
                <a:cs typeface="+mj-cs"/>
              </a:defRPr>
            </a:lvl1pPr>
          </a:lstStyle>
          <a:p>
            <a:pPr algn="ctr">
              <a:lnSpc>
                <a:spcPct val="110000"/>
              </a:lnSpc>
            </a:pPr>
            <a:r>
              <a:rPr lang="ru-RU" sz="1100" smtClean="0">
                <a:solidFill>
                  <a:schemeClr val="tx2">
                    <a:lumMod val="60000"/>
                    <a:lumOff val="40000"/>
                  </a:schemeClr>
                </a:solidFill>
                <a:latin typeface="Times New Roman" panose="02020603050405020304" pitchFamily="18" charset="0"/>
                <a:cs typeface="Times New Roman" panose="02020603050405020304" pitchFamily="18" charset="0"/>
              </a:rPr>
              <a:t>МИНСКИЙ ФИЛИАЛ </a:t>
            </a:r>
          </a:p>
          <a:p>
            <a:pPr algn="ctr">
              <a:lnSpc>
                <a:spcPct val="110000"/>
              </a:lnSpc>
            </a:pPr>
            <a:r>
              <a:rPr lang="ru-RU" sz="1100" smtClean="0">
                <a:solidFill>
                  <a:schemeClr val="tx2">
                    <a:lumMod val="60000"/>
                    <a:lumOff val="40000"/>
                  </a:schemeClr>
                </a:solidFill>
                <a:latin typeface="Times New Roman" panose="02020603050405020304" pitchFamily="18" charset="0"/>
                <a:cs typeface="Times New Roman" panose="02020603050405020304" pitchFamily="18" charset="0"/>
              </a:rPr>
              <a:t>УО «Белорусский торгово-экономический университет потребительской кооперации»</a:t>
            </a:r>
            <a:endParaRPr lang="ru-RU" sz="1100">
              <a:solidFill>
                <a:schemeClr val="tx2">
                  <a:lumMod val="60000"/>
                  <a:lumOff val="4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903252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Заголовок 2"/>
          <p:cNvSpPr>
            <a:spLocks noGrp="1"/>
          </p:cNvSpPr>
          <p:nvPr>
            <p:ph type="ctrTitle"/>
          </p:nvPr>
        </p:nvSpPr>
        <p:spPr/>
        <p:txBody>
          <a:bodyPr/>
          <a:lstStyle/>
          <a:p>
            <a:pPr eaLnBrk="1" hangingPunct="1"/>
            <a:endParaRPr lang="ru-RU" altLang="ru-RU" smtClean="0"/>
          </a:p>
        </p:txBody>
      </p:sp>
      <p:pic>
        <p:nvPicPr>
          <p:cNvPr id="737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17650" y="0"/>
            <a:ext cx="91567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25695611"/>
      </p:ext>
    </p:extLst>
  </p:cSld>
  <p:clrMapOvr>
    <a:masterClrMapping/>
  </p:clrMapOvr>
  <p:transition spd="slow">
    <p:wip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063552" y="2420888"/>
            <a:ext cx="7740354" cy="2308324"/>
          </a:xfrm>
          <a:prstGeom prst="rect">
            <a:avLst/>
          </a:prstGeom>
          <a:noFill/>
        </p:spPr>
        <p:txBody>
          <a:bodyPr wrap="square" rtlCol="0">
            <a:spAutoFit/>
          </a:bodyPr>
          <a:lstStyle/>
          <a:p>
            <a:r>
              <a:rPr lang="ru-RU" sz="3600" b="1" i="1" dirty="0">
                <a:ln>
                  <a:solidFill>
                    <a:srgbClr val="336699"/>
                  </a:solidFill>
                </a:ln>
                <a:solidFill>
                  <a:srgbClr val="FF6600"/>
                </a:solidFill>
                <a:latin typeface="Times New Roman" panose="02020603050405020304" pitchFamily="18" charset="0"/>
                <a:cs typeface="Times New Roman" panose="02020603050405020304" pitchFamily="18" charset="0"/>
              </a:rPr>
              <a:t>Триал</a:t>
            </a:r>
            <a:r>
              <a:rPr lang="ru-RU" sz="3600" b="1" dirty="0">
                <a:ln>
                  <a:solidFill>
                    <a:srgbClr val="336699"/>
                  </a:solidFill>
                </a:ln>
                <a:solidFill>
                  <a:srgbClr val="FF6600"/>
                </a:solidFill>
                <a:latin typeface="Times New Roman" panose="02020603050405020304" pitchFamily="18" charset="0"/>
                <a:cs typeface="Times New Roman" panose="02020603050405020304" pitchFamily="18" charset="0"/>
              </a:rPr>
              <a:t> </a:t>
            </a:r>
            <a:r>
              <a:rPr lang="ru-RU" sz="3600" b="1" dirty="0">
                <a:ln>
                  <a:solidFill>
                    <a:srgbClr val="336699"/>
                  </a:solidFill>
                </a:ln>
                <a:solidFill>
                  <a:srgbClr val="336699"/>
                </a:solidFill>
                <a:latin typeface="Times New Roman" panose="02020603050405020304" pitchFamily="18" charset="0"/>
                <a:cs typeface="Times New Roman" panose="02020603050405020304" pitchFamily="18" charset="0"/>
              </a:rPr>
              <a:t>– соревнования по фигурной езде с преодолением препятствий на велосипеде по заданной программе с элементами акробатики.</a:t>
            </a:r>
          </a:p>
        </p:txBody>
      </p:sp>
      <p:sp>
        <p:nvSpPr>
          <p:cNvPr id="3" name="Прямоугольник 2"/>
          <p:cNvSpPr/>
          <p:nvPr/>
        </p:nvSpPr>
        <p:spPr>
          <a:xfrm>
            <a:off x="2207568" y="1628002"/>
            <a:ext cx="3801442" cy="646331"/>
          </a:xfrm>
          <a:prstGeom prst="rect">
            <a:avLst/>
          </a:prstGeom>
        </p:spPr>
        <p:txBody>
          <a:bodyPr wrap="square">
            <a:spAutoFit/>
          </a:bodyPr>
          <a:lstStyle/>
          <a:p>
            <a:pPr lvl="0"/>
            <a:r>
              <a:rPr lang="ru-RU" sz="3600" b="1" dirty="0">
                <a:solidFill>
                  <a:srgbClr val="FF6600"/>
                </a:solidFill>
                <a:latin typeface="Times New Roman" panose="02020603050405020304" pitchFamily="18" charset="0"/>
                <a:cs typeface="Times New Roman" panose="02020603050405020304" pitchFamily="18" charset="0"/>
              </a:rPr>
              <a:t>Для триала:</a:t>
            </a:r>
          </a:p>
        </p:txBody>
      </p:sp>
    </p:spTree>
    <p:extLst>
      <p:ext uri="{BB962C8B-B14F-4D97-AF65-F5344CB8AC3E}">
        <p14:creationId xmlns:p14="http://schemas.microsoft.com/office/powerpoint/2010/main" val="3986683801"/>
      </p:ext>
    </p:extLst>
  </p:cSld>
  <p:clrMapOvr>
    <a:masterClrMapping/>
  </p:clrMapOvr>
  <p:transition spd="slow">
    <p:circl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07569" y="404665"/>
            <a:ext cx="6881791" cy="646331"/>
          </a:xfrm>
          <a:prstGeom prst="rect">
            <a:avLst/>
          </a:prstGeom>
          <a:noFill/>
        </p:spPr>
        <p:txBody>
          <a:bodyPr wrap="square" rtlCol="0">
            <a:spAutoFit/>
          </a:bodyPr>
          <a:lstStyle/>
          <a:p>
            <a:r>
              <a:rPr lang="ru-RU" sz="3600" b="1" dirty="0">
                <a:solidFill>
                  <a:srgbClr val="FF6600"/>
                </a:solidFill>
                <a:latin typeface="Times New Roman" panose="02020603050405020304" pitchFamily="18" charset="0"/>
                <a:cs typeface="Times New Roman" panose="02020603050405020304" pitchFamily="18" charset="0"/>
              </a:rPr>
              <a:t>Для триала:</a:t>
            </a:r>
          </a:p>
        </p:txBody>
      </p:sp>
      <p:sp>
        <p:nvSpPr>
          <p:cNvPr id="4" name="TextBox 3"/>
          <p:cNvSpPr txBox="1"/>
          <p:nvPr/>
        </p:nvSpPr>
        <p:spPr>
          <a:xfrm>
            <a:off x="2063552" y="2420888"/>
            <a:ext cx="7740354" cy="2308324"/>
          </a:xfrm>
          <a:prstGeom prst="rect">
            <a:avLst/>
          </a:prstGeom>
          <a:noFill/>
        </p:spPr>
        <p:txBody>
          <a:bodyPr wrap="square" rtlCol="0">
            <a:spAutoFit/>
          </a:bodyPr>
          <a:lstStyle/>
          <a:p>
            <a:r>
              <a:rPr lang="ru-RU" sz="3600" b="1" i="1" dirty="0">
                <a:ln>
                  <a:solidFill>
                    <a:srgbClr val="336699"/>
                  </a:solidFill>
                </a:ln>
                <a:solidFill>
                  <a:srgbClr val="336699"/>
                </a:solidFill>
                <a:latin typeface="Times New Roman" panose="02020603050405020304" pitchFamily="18" charset="0"/>
                <a:cs typeface="Times New Roman" panose="02020603050405020304" pitchFamily="18" charset="0"/>
              </a:rPr>
              <a:t>Триал</a:t>
            </a:r>
            <a:r>
              <a:rPr lang="ru-RU" sz="3600" b="1" dirty="0">
                <a:ln>
                  <a:solidFill>
                    <a:srgbClr val="336699"/>
                  </a:solidFill>
                </a:ln>
                <a:solidFill>
                  <a:srgbClr val="336699"/>
                </a:solidFill>
                <a:latin typeface="Times New Roman" panose="02020603050405020304" pitchFamily="18" charset="0"/>
                <a:cs typeface="Times New Roman" panose="02020603050405020304" pitchFamily="18" charset="0"/>
              </a:rPr>
              <a:t> – соревнования по фигурной езде с преодолением препятствий на велосипеде по заданной программе с элементами акробатики.</a:t>
            </a:r>
          </a:p>
        </p:txBody>
      </p:sp>
      <p:pic>
        <p:nvPicPr>
          <p:cNvPr id="747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78092251"/>
      </p:ext>
    </p:extLst>
  </p:cSld>
  <p:clrMapOvr>
    <a:masterClrMapping/>
  </p:clrMapOvr>
  <p:transition spd="slow">
    <p:wip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07569" y="404665"/>
            <a:ext cx="6881791" cy="646331"/>
          </a:xfrm>
          <a:prstGeom prst="rect">
            <a:avLst/>
          </a:prstGeom>
          <a:noFill/>
        </p:spPr>
        <p:txBody>
          <a:bodyPr wrap="square" rtlCol="0">
            <a:spAutoFit/>
          </a:bodyPr>
          <a:lstStyle/>
          <a:p>
            <a:r>
              <a:rPr lang="ru-RU" sz="3600" b="1" dirty="0">
                <a:solidFill>
                  <a:srgbClr val="FF6600"/>
                </a:solidFill>
                <a:latin typeface="Times New Roman" panose="02020603050405020304" pitchFamily="18" charset="0"/>
                <a:cs typeface="Times New Roman" panose="02020603050405020304" pitchFamily="18" charset="0"/>
              </a:rPr>
              <a:t>Для триала:</a:t>
            </a:r>
          </a:p>
        </p:txBody>
      </p:sp>
      <p:sp>
        <p:nvSpPr>
          <p:cNvPr id="4" name="TextBox 3"/>
          <p:cNvSpPr txBox="1"/>
          <p:nvPr/>
        </p:nvSpPr>
        <p:spPr>
          <a:xfrm>
            <a:off x="2063552" y="2420888"/>
            <a:ext cx="7740354" cy="2308324"/>
          </a:xfrm>
          <a:prstGeom prst="rect">
            <a:avLst/>
          </a:prstGeom>
          <a:noFill/>
        </p:spPr>
        <p:txBody>
          <a:bodyPr wrap="square" rtlCol="0">
            <a:spAutoFit/>
          </a:bodyPr>
          <a:lstStyle/>
          <a:p>
            <a:r>
              <a:rPr lang="ru-RU" sz="3600" b="1" i="1" dirty="0">
                <a:ln>
                  <a:solidFill>
                    <a:srgbClr val="336699"/>
                  </a:solidFill>
                </a:ln>
                <a:solidFill>
                  <a:srgbClr val="336699"/>
                </a:solidFill>
                <a:latin typeface="Times New Roman" panose="02020603050405020304" pitchFamily="18" charset="0"/>
                <a:cs typeface="Times New Roman" panose="02020603050405020304" pitchFamily="18" charset="0"/>
              </a:rPr>
              <a:t>Триал</a:t>
            </a:r>
            <a:r>
              <a:rPr lang="ru-RU" sz="3600" b="1" dirty="0">
                <a:ln>
                  <a:solidFill>
                    <a:srgbClr val="336699"/>
                  </a:solidFill>
                </a:ln>
                <a:solidFill>
                  <a:srgbClr val="336699"/>
                </a:solidFill>
                <a:latin typeface="Times New Roman" panose="02020603050405020304" pitchFamily="18" charset="0"/>
                <a:cs typeface="Times New Roman" panose="02020603050405020304" pitchFamily="18" charset="0"/>
              </a:rPr>
              <a:t> – соревнования по фигурной езде с преодолением препятствий на велосипеде по заданной программе с элементами акробатики.</a:t>
            </a:r>
          </a:p>
        </p:txBody>
      </p:sp>
      <p:pic>
        <p:nvPicPr>
          <p:cNvPr id="757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11300" y="0"/>
            <a:ext cx="91694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12712728"/>
      </p:ext>
    </p:extLst>
  </p:cSld>
  <p:clrMapOvr>
    <a:masterClrMapping/>
  </p:clrMapOvr>
  <p:transition spd="slow">
    <p:wip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41018" y="1628801"/>
            <a:ext cx="6881791" cy="646331"/>
          </a:xfrm>
          <a:prstGeom prst="rect">
            <a:avLst/>
          </a:prstGeom>
          <a:noFill/>
        </p:spPr>
        <p:txBody>
          <a:bodyPr wrap="square" rtlCol="0">
            <a:spAutoFit/>
          </a:bodyPr>
          <a:lstStyle/>
          <a:p>
            <a:r>
              <a:rPr lang="ru-RU" sz="3600" b="1" dirty="0">
                <a:solidFill>
                  <a:srgbClr val="FF6600"/>
                </a:solidFill>
                <a:latin typeface="Times New Roman" panose="02020603050405020304" pitchFamily="18" charset="0"/>
                <a:cs typeface="Times New Roman" panose="02020603050405020304" pitchFamily="18" charset="0"/>
              </a:rPr>
              <a:t>Для велокросса:</a:t>
            </a:r>
          </a:p>
        </p:txBody>
      </p:sp>
      <p:sp>
        <p:nvSpPr>
          <p:cNvPr id="4" name="TextBox 3"/>
          <p:cNvSpPr txBox="1"/>
          <p:nvPr/>
        </p:nvSpPr>
        <p:spPr>
          <a:xfrm>
            <a:off x="2063552" y="2420888"/>
            <a:ext cx="8208912" cy="1754326"/>
          </a:xfrm>
          <a:prstGeom prst="rect">
            <a:avLst/>
          </a:prstGeom>
          <a:noFill/>
        </p:spPr>
        <p:txBody>
          <a:bodyPr wrap="square" rtlCol="0">
            <a:spAutoFit/>
          </a:bodyPr>
          <a:lstStyle/>
          <a:p>
            <a:r>
              <a:rPr lang="ru-RU" sz="3600" b="1" i="1" dirty="0">
                <a:ln>
                  <a:solidFill>
                    <a:srgbClr val="336699"/>
                  </a:solidFill>
                </a:ln>
                <a:solidFill>
                  <a:srgbClr val="FF6600"/>
                </a:solidFill>
                <a:latin typeface="Times New Roman" panose="02020603050405020304" pitchFamily="18" charset="0"/>
                <a:cs typeface="Times New Roman" panose="02020603050405020304" pitchFamily="18" charset="0"/>
              </a:rPr>
              <a:t>Велокросс</a:t>
            </a:r>
            <a:r>
              <a:rPr lang="ru-RU" sz="3600" b="1" dirty="0">
                <a:ln>
                  <a:solidFill>
                    <a:srgbClr val="336699"/>
                  </a:solidFill>
                </a:ln>
                <a:solidFill>
                  <a:srgbClr val="FF6600"/>
                </a:solidFill>
                <a:latin typeface="Times New Roman" panose="02020603050405020304" pitchFamily="18" charset="0"/>
                <a:cs typeface="Times New Roman" panose="02020603050405020304" pitchFamily="18" charset="0"/>
              </a:rPr>
              <a:t> </a:t>
            </a:r>
            <a:r>
              <a:rPr lang="ru-RU" sz="3600" b="1" dirty="0">
                <a:ln>
                  <a:solidFill>
                    <a:srgbClr val="336699"/>
                  </a:solidFill>
                </a:ln>
                <a:solidFill>
                  <a:srgbClr val="336699"/>
                </a:solidFill>
                <a:latin typeface="Times New Roman" panose="02020603050405020304" pitchFamily="18" charset="0"/>
                <a:cs typeface="Times New Roman" panose="02020603050405020304" pitchFamily="18" charset="0"/>
              </a:rPr>
              <a:t>– соревнования по пересеченной местности на заданную дистанцию.</a:t>
            </a:r>
          </a:p>
        </p:txBody>
      </p:sp>
    </p:spTree>
    <p:extLst>
      <p:ext uri="{BB962C8B-B14F-4D97-AF65-F5344CB8AC3E}">
        <p14:creationId xmlns:p14="http://schemas.microsoft.com/office/powerpoint/2010/main" val="2561721438"/>
      </p:ext>
    </p:extLst>
  </p:cSld>
  <p:clrMapOvr>
    <a:masterClrMapping/>
  </p:clrMapOvr>
  <p:transition spd="slow">
    <p:circl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anim calcmode="lin" valueType="num">
                                      <p:cBhvr>
                                        <p:cTn id="12" dur="1000" fill="hold"/>
                                        <p:tgtEl>
                                          <p:spTgt spid="4"/>
                                        </p:tgtEl>
                                        <p:attrNameLst>
                                          <p:attrName>ppt_x</p:attrName>
                                        </p:attrNameLst>
                                      </p:cBhvr>
                                      <p:tavLst>
                                        <p:tav tm="0">
                                          <p:val>
                                            <p:strVal val="#ppt_x"/>
                                          </p:val>
                                        </p:tav>
                                        <p:tav tm="100000">
                                          <p:val>
                                            <p:strVal val="#ppt_x"/>
                                          </p:val>
                                        </p:tav>
                                      </p:tavLst>
                                    </p:anim>
                                    <p:anim calcmode="lin" valueType="num">
                                      <p:cBhvr>
                                        <p:cTn id="1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07569" y="404665"/>
            <a:ext cx="6881791" cy="646331"/>
          </a:xfrm>
          <a:prstGeom prst="rect">
            <a:avLst/>
          </a:prstGeom>
          <a:noFill/>
        </p:spPr>
        <p:txBody>
          <a:bodyPr wrap="square" rtlCol="0">
            <a:spAutoFit/>
          </a:bodyPr>
          <a:lstStyle/>
          <a:p>
            <a:r>
              <a:rPr lang="ru-RU" sz="3600" b="1" dirty="0">
                <a:solidFill>
                  <a:srgbClr val="FF6600"/>
                </a:solidFill>
                <a:latin typeface="Times New Roman" panose="02020603050405020304" pitchFamily="18" charset="0"/>
                <a:cs typeface="Times New Roman" panose="02020603050405020304" pitchFamily="18" charset="0"/>
              </a:rPr>
              <a:t>Для велокросса:</a:t>
            </a:r>
          </a:p>
        </p:txBody>
      </p:sp>
      <p:sp>
        <p:nvSpPr>
          <p:cNvPr id="4" name="TextBox 3"/>
          <p:cNvSpPr txBox="1"/>
          <p:nvPr/>
        </p:nvSpPr>
        <p:spPr>
          <a:xfrm>
            <a:off x="2063552" y="2420888"/>
            <a:ext cx="8208912" cy="1754326"/>
          </a:xfrm>
          <a:prstGeom prst="rect">
            <a:avLst/>
          </a:prstGeom>
          <a:noFill/>
        </p:spPr>
        <p:txBody>
          <a:bodyPr wrap="square" rtlCol="0">
            <a:spAutoFit/>
          </a:bodyPr>
          <a:lstStyle/>
          <a:p>
            <a:r>
              <a:rPr lang="ru-RU" sz="3600" b="1" i="1" dirty="0">
                <a:ln>
                  <a:solidFill>
                    <a:srgbClr val="336699"/>
                  </a:solidFill>
                </a:ln>
                <a:solidFill>
                  <a:srgbClr val="336699"/>
                </a:solidFill>
                <a:latin typeface="Times New Roman" panose="02020603050405020304" pitchFamily="18" charset="0"/>
                <a:cs typeface="Times New Roman" panose="02020603050405020304" pitchFamily="18" charset="0"/>
              </a:rPr>
              <a:t>Велокросс</a:t>
            </a:r>
            <a:r>
              <a:rPr lang="ru-RU" sz="3600" b="1" dirty="0">
                <a:ln>
                  <a:solidFill>
                    <a:srgbClr val="336699"/>
                  </a:solidFill>
                </a:ln>
                <a:solidFill>
                  <a:srgbClr val="336699"/>
                </a:solidFill>
                <a:latin typeface="Times New Roman" panose="02020603050405020304" pitchFamily="18" charset="0"/>
                <a:cs typeface="Times New Roman" panose="02020603050405020304" pitchFamily="18" charset="0"/>
              </a:rPr>
              <a:t> – соревнования по пересеченной местности на заданную дистанцию.</a:t>
            </a:r>
          </a:p>
        </p:txBody>
      </p:sp>
      <p:pic>
        <p:nvPicPr>
          <p:cNvPr id="768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75017402"/>
      </p:ext>
    </p:extLst>
  </p:cSld>
  <p:clrMapOvr>
    <a:masterClrMapping/>
  </p:clrMapOvr>
  <p:transition spd="slow">
    <p:wip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1"/>
            <a:ext cx="9144000" cy="6845444"/>
          </a:xfrm>
          <a:prstGeom prst="rect">
            <a:avLst/>
          </a:prstGeom>
        </p:spPr>
      </p:pic>
      <p:sp>
        <p:nvSpPr>
          <p:cNvPr id="4" name="TextBox 3"/>
          <p:cNvSpPr txBox="1"/>
          <p:nvPr/>
        </p:nvSpPr>
        <p:spPr>
          <a:xfrm>
            <a:off x="2063552" y="2420889"/>
            <a:ext cx="8208912" cy="646331"/>
          </a:xfrm>
          <a:prstGeom prst="rect">
            <a:avLst/>
          </a:prstGeom>
          <a:noFill/>
        </p:spPr>
        <p:txBody>
          <a:bodyPr wrap="square" rtlCol="0">
            <a:spAutoFit/>
          </a:bodyPr>
          <a:lstStyle/>
          <a:p>
            <a:endParaRPr lang="ru-RU" sz="3600" b="1" dirty="0">
              <a:ln>
                <a:solidFill>
                  <a:srgbClr val="336699"/>
                </a:solidFill>
              </a:ln>
              <a:solidFill>
                <a:srgbClr val="336699"/>
              </a:solidFill>
              <a:latin typeface="Times New Roman" panose="02020603050405020304" pitchFamily="18" charset="0"/>
              <a:cs typeface="Times New Roman" panose="02020603050405020304" pitchFamily="18" charset="0"/>
            </a:endParaRPr>
          </a:p>
        </p:txBody>
      </p:sp>
      <p:pic>
        <p:nvPicPr>
          <p:cNvPr id="788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3084" y="2"/>
            <a:ext cx="5024924" cy="908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4442259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78851"/>
                                        </p:tgtEl>
                                        <p:attrNameLst>
                                          <p:attrName>style.visibility</p:attrName>
                                        </p:attrNameLst>
                                      </p:cBhvr>
                                      <p:to>
                                        <p:strVal val="visible"/>
                                      </p:to>
                                    </p:set>
                                    <p:anim calcmode="lin" valueType="num">
                                      <p:cBhvr additive="base">
                                        <p:cTn id="7" dur="500" fill="hold"/>
                                        <p:tgtEl>
                                          <p:spTgt spid="78851"/>
                                        </p:tgtEl>
                                        <p:attrNameLst>
                                          <p:attrName>ppt_x</p:attrName>
                                        </p:attrNameLst>
                                      </p:cBhvr>
                                      <p:tavLst>
                                        <p:tav tm="0">
                                          <p:val>
                                            <p:strVal val="#ppt_x"/>
                                          </p:val>
                                        </p:tav>
                                        <p:tav tm="100000">
                                          <p:val>
                                            <p:strVal val="#ppt_x"/>
                                          </p:val>
                                        </p:tav>
                                      </p:tavLst>
                                    </p:anim>
                                    <p:anim calcmode="lin" valueType="num">
                                      <p:cBhvr additive="base">
                                        <p:cTn id="8" dur="500" fill="hold"/>
                                        <p:tgtEl>
                                          <p:spTgt spid="7885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086744" y="1268761"/>
            <a:ext cx="8208912" cy="5632311"/>
          </a:xfrm>
          <a:prstGeom prst="rect">
            <a:avLst/>
          </a:prstGeom>
          <a:noFill/>
        </p:spPr>
        <p:txBody>
          <a:bodyPr wrap="square" rtlCol="0">
            <a:spAutoFit/>
          </a:bodyPr>
          <a:lstStyle/>
          <a:p>
            <a:r>
              <a:rPr lang="ru-RU" sz="3600" b="1" i="1" dirty="0">
                <a:ln>
                  <a:solidFill>
                    <a:srgbClr val="336699"/>
                  </a:solidFill>
                </a:ln>
                <a:solidFill>
                  <a:srgbClr val="FF66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2. По материалу рамы:</a:t>
            </a:r>
          </a:p>
          <a:p>
            <a:pPr marL="457200" indent="-457200">
              <a:buFont typeface="Times New Roman" panose="02020603050405020304" pitchFamily="18" charset="0"/>
              <a:buChar char="–"/>
            </a:pPr>
            <a:r>
              <a:rPr lang="ru-RU" sz="3200" dirty="0">
                <a:ln>
                  <a:solidFill>
                    <a:srgbClr val="336699"/>
                  </a:solidFill>
                </a:ln>
                <a:solidFill>
                  <a:srgbClr val="336699"/>
                </a:solidFill>
                <a:latin typeface="Times New Roman" panose="02020603050405020304" pitchFamily="18" charset="0"/>
                <a:cs typeface="Times New Roman" panose="02020603050405020304" pitchFamily="18" charset="0"/>
              </a:rPr>
              <a:t>стальная;</a:t>
            </a:r>
          </a:p>
          <a:p>
            <a:pPr marL="457200" indent="-457200">
              <a:buFont typeface="Times New Roman" panose="02020603050405020304" pitchFamily="18" charset="0"/>
              <a:buChar char="–"/>
            </a:pPr>
            <a:r>
              <a:rPr lang="ru-RU" sz="3200" dirty="0">
                <a:ln>
                  <a:solidFill>
                    <a:srgbClr val="336699"/>
                  </a:solidFill>
                </a:ln>
                <a:solidFill>
                  <a:srgbClr val="336699"/>
                </a:solidFill>
                <a:latin typeface="Times New Roman" panose="02020603050405020304" pitchFamily="18" charset="0"/>
                <a:cs typeface="Times New Roman" panose="02020603050405020304" pitchFamily="18" charset="0"/>
              </a:rPr>
              <a:t>из сплавов титана, магния;</a:t>
            </a:r>
            <a:endParaRPr lang="en-US" sz="3200" dirty="0">
              <a:ln>
                <a:solidFill>
                  <a:srgbClr val="336699"/>
                </a:solidFill>
              </a:ln>
              <a:solidFill>
                <a:srgbClr val="336699"/>
              </a:solidFill>
              <a:latin typeface="Times New Roman" panose="02020603050405020304" pitchFamily="18" charset="0"/>
              <a:cs typeface="Times New Roman" panose="02020603050405020304" pitchFamily="18" charset="0"/>
            </a:endParaRPr>
          </a:p>
          <a:p>
            <a:pPr marL="457200" indent="-457200">
              <a:buFont typeface="Times New Roman" panose="02020603050405020304" pitchFamily="18" charset="0"/>
              <a:buChar char="–"/>
            </a:pPr>
            <a:r>
              <a:rPr lang="ru-RU" sz="3200" dirty="0">
                <a:ln>
                  <a:solidFill>
                    <a:srgbClr val="336699"/>
                  </a:solidFill>
                </a:ln>
                <a:solidFill>
                  <a:srgbClr val="336699"/>
                </a:solidFill>
                <a:latin typeface="Times New Roman" panose="02020603050405020304" pitchFamily="18" charset="0"/>
                <a:cs typeface="Times New Roman" panose="02020603050405020304" pitchFamily="18" charset="0"/>
              </a:rPr>
              <a:t>из сплавов алюминия;</a:t>
            </a:r>
          </a:p>
          <a:p>
            <a:pPr marL="457200" indent="-457200">
              <a:buFont typeface="Times New Roman" panose="02020603050405020304" pitchFamily="18" charset="0"/>
              <a:buChar char="–"/>
            </a:pPr>
            <a:r>
              <a:rPr lang="ru-RU" sz="3200" dirty="0">
                <a:ln>
                  <a:solidFill>
                    <a:srgbClr val="336699"/>
                  </a:solidFill>
                </a:ln>
                <a:solidFill>
                  <a:srgbClr val="336699"/>
                </a:solidFill>
                <a:latin typeface="Times New Roman" panose="02020603050405020304" pitchFamily="18" charset="0"/>
                <a:cs typeface="Times New Roman" panose="02020603050405020304" pitchFamily="18" charset="0"/>
              </a:rPr>
              <a:t>из углепластика (карбона).</a:t>
            </a:r>
          </a:p>
          <a:p>
            <a:r>
              <a:rPr lang="ru-RU" sz="3600" b="1" i="1" dirty="0">
                <a:ln>
                  <a:solidFill>
                    <a:srgbClr val="336699"/>
                  </a:solidFill>
                </a:ln>
                <a:solidFill>
                  <a:srgbClr val="FF66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3. По конструкции рамы:</a:t>
            </a:r>
          </a:p>
          <a:p>
            <a:pPr marL="457200" indent="-457200">
              <a:buFont typeface="Times New Roman" panose="02020603050405020304" pitchFamily="18" charset="0"/>
              <a:buChar char="–"/>
            </a:pPr>
            <a:r>
              <a:rPr lang="ru-RU" sz="3200" dirty="0">
                <a:ln>
                  <a:solidFill>
                    <a:srgbClr val="336699"/>
                  </a:solidFill>
                </a:ln>
                <a:solidFill>
                  <a:srgbClr val="336699"/>
                </a:solidFill>
                <a:latin typeface="Times New Roman" panose="02020603050405020304" pitchFamily="18" charset="0"/>
                <a:cs typeface="Times New Roman" panose="02020603050405020304" pitchFamily="18" charset="0"/>
              </a:rPr>
              <a:t>с закрытой рамой;</a:t>
            </a:r>
          </a:p>
          <a:p>
            <a:pPr marL="457200" indent="-457200">
              <a:buFont typeface="Times New Roman" panose="02020603050405020304" pitchFamily="18" charset="0"/>
              <a:buChar char="–"/>
            </a:pPr>
            <a:r>
              <a:rPr lang="ru-RU" sz="3200" dirty="0">
                <a:ln>
                  <a:solidFill>
                    <a:srgbClr val="336699"/>
                  </a:solidFill>
                </a:ln>
                <a:solidFill>
                  <a:srgbClr val="336699"/>
                </a:solidFill>
                <a:latin typeface="Times New Roman" panose="02020603050405020304" pitchFamily="18" charset="0"/>
                <a:cs typeface="Times New Roman" panose="02020603050405020304" pitchFamily="18" charset="0"/>
              </a:rPr>
              <a:t>с открытой;</a:t>
            </a:r>
          </a:p>
          <a:p>
            <a:pPr marL="457200" indent="-457200">
              <a:buFont typeface="Times New Roman" panose="02020603050405020304" pitchFamily="18" charset="0"/>
              <a:buChar char="–"/>
            </a:pPr>
            <a:r>
              <a:rPr lang="ru-RU" sz="3200" dirty="0">
                <a:ln>
                  <a:solidFill>
                    <a:srgbClr val="336699"/>
                  </a:solidFill>
                </a:ln>
                <a:solidFill>
                  <a:srgbClr val="336699"/>
                </a:solidFill>
                <a:latin typeface="Times New Roman" panose="02020603050405020304" pitchFamily="18" charset="0"/>
                <a:cs typeface="Times New Roman" panose="02020603050405020304" pitchFamily="18" charset="0"/>
              </a:rPr>
              <a:t>со складной;</a:t>
            </a:r>
          </a:p>
          <a:p>
            <a:pPr marL="457200" indent="-457200">
              <a:buFont typeface="Times New Roman" panose="02020603050405020304" pitchFamily="18" charset="0"/>
              <a:buChar char="–"/>
            </a:pPr>
            <a:r>
              <a:rPr lang="ru-RU" sz="3200" dirty="0">
                <a:ln>
                  <a:solidFill>
                    <a:srgbClr val="336699"/>
                  </a:solidFill>
                </a:ln>
                <a:solidFill>
                  <a:srgbClr val="336699"/>
                </a:solidFill>
                <a:latin typeface="Times New Roman" panose="02020603050405020304" pitchFamily="18" charset="0"/>
                <a:cs typeface="Times New Roman" panose="02020603050405020304" pitchFamily="18" charset="0"/>
              </a:rPr>
              <a:t>с разборной рамой;</a:t>
            </a:r>
          </a:p>
          <a:p>
            <a:pPr marL="457200" indent="-457200">
              <a:buFont typeface="Times New Roman" panose="02020603050405020304" pitchFamily="18" charset="0"/>
              <a:buChar char="–"/>
            </a:pPr>
            <a:r>
              <a:rPr lang="ru-RU" sz="3200" dirty="0">
                <a:ln>
                  <a:solidFill>
                    <a:srgbClr val="336699"/>
                  </a:solidFill>
                </a:ln>
                <a:solidFill>
                  <a:srgbClr val="336699"/>
                </a:solidFill>
                <a:latin typeface="Times New Roman" panose="02020603050405020304" pitchFamily="18" charset="0"/>
                <a:cs typeface="Times New Roman" panose="02020603050405020304" pitchFamily="18" charset="0"/>
              </a:rPr>
              <a:t>универсальные.</a:t>
            </a:r>
          </a:p>
        </p:txBody>
      </p:sp>
    </p:spTree>
    <p:extLst>
      <p:ext uri="{BB962C8B-B14F-4D97-AF65-F5344CB8AC3E}">
        <p14:creationId xmlns:p14="http://schemas.microsoft.com/office/powerpoint/2010/main" val="1613659714"/>
      </p:ext>
    </p:extLst>
  </p:cSld>
  <p:clrMapOvr>
    <a:masterClrMapping/>
  </p:clrMapOvr>
  <p:transition spd="slow">
    <p:circl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058553" y="2144398"/>
            <a:ext cx="8208912" cy="2123658"/>
          </a:xfrm>
          <a:prstGeom prst="rect">
            <a:avLst/>
          </a:prstGeom>
          <a:noFill/>
        </p:spPr>
        <p:txBody>
          <a:bodyPr wrap="square" rtlCol="0">
            <a:spAutoFit/>
          </a:bodyPr>
          <a:lstStyle/>
          <a:p>
            <a:r>
              <a:rPr lang="ru-RU" sz="3600" b="1" i="1" dirty="0">
                <a:ln>
                  <a:solidFill>
                    <a:srgbClr val="336699"/>
                  </a:solidFill>
                </a:ln>
                <a:solidFill>
                  <a:srgbClr val="FF66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4. По возрастному назначению:</a:t>
            </a:r>
          </a:p>
          <a:p>
            <a:pPr marL="457200" indent="-457200">
              <a:buFont typeface="Times New Roman" panose="02020603050405020304" pitchFamily="18" charset="0"/>
              <a:buChar char="–"/>
            </a:pPr>
            <a:r>
              <a:rPr lang="ru-RU" sz="3200" dirty="0">
                <a:ln>
                  <a:solidFill>
                    <a:srgbClr val="336699"/>
                  </a:solidFill>
                </a:ln>
                <a:solidFill>
                  <a:srgbClr val="336699"/>
                </a:solidFill>
                <a:latin typeface="Times New Roman" panose="02020603050405020304" pitchFamily="18" charset="0"/>
                <a:cs typeface="Times New Roman" panose="02020603050405020304" pitchFamily="18" charset="0"/>
              </a:rPr>
              <a:t>для взрослых;</a:t>
            </a:r>
          </a:p>
          <a:p>
            <a:pPr marL="457200" indent="-457200">
              <a:buFont typeface="Times New Roman" panose="02020603050405020304" pitchFamily="18" charset="0"/>
              <a:buChar char="–"/>
            </a:pPr>
            <a:r>
              <a:rPr lang="ru-RU" sz="3200" dirty="0">
                <a:ln>
                  <a:solidFill>
                    <a:srgbClr val="336699"/>
                  </a:solidFill>
                </a:ln>
                <a:solidFill>
                  <a:srgbClr val="336699"/>
                </a:solidFill>
                <a:latin typeface="Times New Roman" panose="02020603050405020304" pitchFamily="18" charset="0"/>
                <a:cs typeface="Times New Roman" panose="02020603050405020304" pitchFamily="18" charset="0"/>
              </a:rPr>
              <a:t>для подростков;</a:t>
            </a:r>
          </a:p>
          <a:p>
            <a:pPr marL="457200" indent="-457200">
              <a:buFont typeface="Times New Roman" panose="02020603050405020304" pitchFamily="18" charset="0"/>
              <a:buChar char="–"/>
            </a:pPr>
            <a:r>
              <a:rPr lang="ru-RU" sz="3200" dirty="0">
                <a:ln>
                  <a:solidFill>
                    <a:srgbClr val="336699"/>
                  </a:solidFill>
                </a:ln>
                <a:solidFill>
                  <a:srgbClr val="336699"/>
                </a:solidFill>
                <a:latin typeface="Times New Roman" panose="02020603050405020304" pitchFamily="18" charset="0"/>
                <a:cs typeface="Times New Roman" panose="02020603050405020304" pitchFamily="18" charset="0"/>
              </a:rPr>
              <a:t>для детей.</a:t>
            </a:r>
          </a:p>
        </p:txBody>
      </p:sp>
    </p:spTree>
    <p:extLst>
      <p:ext uri="{BB962C8B-B14F-4D97-AF65-F5344CB8AC3E}">
        <p14:creationId xmlns:p14="http://schemas.microsoft.com/office/powerpoint/2010/main" val="3294242528"/>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750"/>
                                        <p:tgtEl>
                                          <p:spTgt spid="4"/>
                                        </p:tgtEl>
                                      </p:cBhvr>
                                    </p:animEffect>
                                    <p:anim calcmode="lin" valueType="num">
                                      <p:cBhvr>
                                        <p:cTn id="8" dur="1750" fill="hold"/>
                                        <p:tgtEl>
                                          <p:spTgt spid="4"/>
                                        </p:tgtEl>
                                        <p:attrNameLst>
                                          <p:attrName>ppt_w</p:attrName>
                                        </p:attrNameLst>
                                      </p:cBhvr>
                                      <p:tavLst>
                                        <p:tav tm="0" fmla="#ppt_w*sin(2.5*pi*$)">
                                          <p:val>
                                            <p:fltVal val="0"/>
                                          </p:val>
                                        </p:tav>
                                        <p:tav tm="100000">
                                          <p:val>
                                            <p:fltVal val="1"/>
                                          </p:val>
                                        </p:tav>
                                      </p:tavLst>
                                    </p:anim>
                                    <p:anim calcmode="lin" valueType="num">
                                      <p:cBhvr>
                                        <p:cTn id="9" dur="1750" fill="hold"/>
                                        <p:tgtEl>
                                          <p:spTgt spid="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1" name="Picture 3" descr="bmx_bike_detail_hg_cl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6744072" y="3861048"/>
            <a:ext cx="3150390" cy="31503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4" name="Таблица 3"/>
          <p:cNvGraphicFramePr>
            <a:graphicFrameLocks noGrp="1"/>
          </p:cNvGraphicFramePr>
          <p:nvPr>
            <p:extLst/>
          </p:nvPr>
        </p:nvGraphicFramePr>
        <p:xfrm>
          <a:off x="1524000" y="461666"/>
          <a:ext cx="9144000" cy="3403081"/>
        </p:xfrm>
        <a:graphic>
          <a:graphicData uri="http://schemas.openxmlformats.org/drawingml/2006/table">
            <a:tbl>
              <a:tblPr firstRow="1" bandRow="1">
                <a:tableStyleId>{5940675A-B579-460E-94D1-54222C63F5DA}</a:tableStyleId>
              </a:tblPr>
              <a:tblGrid>
                <a:gridCol w="2267744">
                  <a:extLst>
                    <a:ext uri="{9D8B030D-6E8A-4147-A177-3AD203B41FA5}">
                      <a16:colId xmlns:a16="http://schemas.microsoft.com/office/drawing/2014/main" val="20000"/>
                    </a:ext>
                  </a:extLst>
                </a:gridCol>
                <a:gridCol w="2520280">
                  <a:extLst>
                    <a:ext uri="{9D8B030D-6E8A-4147-A177-3AD203B41FA5}">
                      <a16:colId xmlns:a16="http://schemas.microsoft.com/office/drawing/2014/main" val="20001"/>
                    </a:ext>
                  </a:extLst>
                </a:gridCol>
                <a:gridCol w="4355976">
                  <a:extLst>
                    <a:ext uri="{9D8B030D-6E8A-4147-A177-3AD203B41FA5}">
                      <a16:colId xmlns:a16="http://schemas.microsoft.com/office/drawing/2014/main" val="20002"/>
                    </a:ext>
                  </a:extLst>
                </a:gridCol>
              </a:tblGrid>
              <a:tr h="640080">
                <a:tc>
                  <a:txBody>
                    <a:bodyPr/>
                    <a:lstStyle/>
                    <a:p>
                      <a:pPr algn="ctr"/>
                      <a:r>
                        <a:rPr lang="ru-RU" sz="2400" b="1" i="1" dirty="0" smtClean="0">
                          <a:solidFill>
                            <a:srgbClr val="336699"/>
                          </a:solidFill>
                          <a:latin typeface="Times New Roman" panose="02020603050405020304" pitchFamily="18" charset="0"/>
                          <a:cs typeface="Times New Roman" panose="02020603050405020304" pitchFamily="18" charset="0"/>
                        </a:rPr>
                        <a:t>Класс велосипеда</a:t>
                      </a:r>
                      <a:endParaRPr lang="ru-RU" sz="2400" b="1" i="1" dirty="0">
                        <a:solidFill>
                          <a:srgbClr val="336699"/>
                        </a:solidFill>
                        <a:latin typeface="Times New Roman" panose="02020603050405020304" pitchFamily="18" charset="0"/>
                        <a:cs typeface="Times New Roman" panose="02020603050405020304" pitchFamily="18" charset="0"/>
                      </a:endParaRPr>
                    </a:p>
                  </a:txBody>
                  <a:tcPr anchor="ctr">
                    <a:solidFill>
                      <a:schemeClr val="accent3"/>
                    </a:solidFill>
                  </a:tcPr>
                </a:tc>
                <a:tc>
                  <a:txBody>
                    <a:bodyPr/>
                    <a:lstStyle/>
                    <a:p>
                      <a:pPr algn="ctr"/>
                      <a:r>
                        <a:rPr lang="ru-RU" sz="2400" b="1" i="1" dirty="0" smtClean="0">
                          <a:solidFill>
                            <a:srgbClr val="336699"/>
                          </a:solidFill>
                          <a:latin typeface="Times New Roman" panose="02020603050405020304" pitchFamily="18" charset="0"/>
                          <a:cs typeface="Times New Roman" panose="02020603050405020304" pitchFamily="18" charset="0"/>
                        </a:rPr>
                        <a:t>Обозначение</a:t>
                      </a:r>
                      <a:endParaRPr lang="ru-RU" sz="2400" b="1" i="1" dirty="0">
                        <a:solidFill>
                          <a:srgbClr val="336699"/>
                        </a:solidFill>
                        <a:latin typeface="Times New Roman" panose="02020603050405020304" pitchFamily="18" charset="0"/>
                        <a:cs typeface="Times New Roman" panose="02020603050405020304" pitchFamily="18" charset="0"/>
                      </a:endParaRPr>
                    </a:p>
                  </a:txBody>
                  <a:tcPr anchor="ctr">
                    <a:solidFill>
                      <a:schemeClr val="accent3"/>
                    </a:solidFill>
                  </a:tcPr>
                </a:tc>
                <a:tc>
                  <a:txBody>
                    <a:bodyPr/>
                    <a:lstStyle/>
                    <a:p>
                      <a:pPr algn="ctr"/>
                      <a:r>
                        <a:rPr lang="ru-RU" sz="2400" b="1" i="1" dirty="0" smtClean="0">
                          <a:solidFill>
                            <a:srgbClr val="336699"/>
                          </a:solidFill>
                          <a:latin typeface="Times New Roman" panose="02020603050405020304" pitchFamily="18" charset="0"/>
                          <a:cs typeface="Times New Roman" panose="02020603050405020304" pitchFamily="18" charset="0"/>
                        </a:rPr>
                        <a:t>Рекомендован для использования</a:t>
                      </a:r>
                      <a:endParaRPr lang="ru-RU" sz="2400" b="1" i="1" dirty="0">
                        <a:solidFill>
                          <a:srgbClr val="336699"/>
                        </a:solidFill>
                        <a:latin typeface="Times New Roman" panose="02020603050405020304" pitchFamily="18" charset="0"/>
                        <a:cs typeface="Times New Roman" panose="02020603050405020304" pitchFamily="18" charset="0"/>
                      </a:endParaRPr>
                    </a:p>
                  </a:txBody>
                  <a:tcPr anchor="ctr">
                    <a:solidFill>
                      <a:schemeClr val="accent3"/>
                    </a:solidFill>
                  </a:tcPr>
                </a:tc>
                <a:extLst>
                  <a:ext uri="{0D108BD9-81ED-4DB2-BD59-A6C34878D82A}">
                    <a16:rowId xmlns:a16="http://schemas.microsoft.com/office/drawing/2014/main" val="10000"/>
                  </a:ext>
                </a:extLst>
              </a:tr>
              <a:tr h="477001">
                <a:tc>
                  <a:txBody>
                    <a:bodyPr/>
                    <a:lstStyle/>
                    <a:p>
                      <a:pPr algn="ctr"/>
                      <a:r>
                        <a:rPr lang="ru-RU" sz="2400" b="1" dirty="0" smtClean="0">
                          <a:solidFill>
                            <a:srgbClr val="336699"/>
                          </a:solidFill>
                          <a:latin typeface="Times New Roman" panose="02020603050405020304" pitchFamily="18" charset="0"/>
                          <a:cs typeface="Times New Roman" panose="02020603050405020304" pitchFamily="18" charset="0"/>
                        </a:rPr>
                        <a:t>Высший</a:t>
                      </a:r>
                      <a:endParaRPr lang="ru-RU" sz="2400" b="1" dirty="0">
                        <a:solidFill>
                          <a:srgbClr val="336699"/>
                        </a:solidFill>
                        <a:latin typeface="Times New Roman" panose="02020603050405020304" pitchFamily="18" charset="0"/>
                        <a:cs typeface="Times New Roman" panose="02020603050405020304" pitchFamily="18" charset="0"/>
                      </a:endParaRPr>
                    </a:p>
                  </a:txBody>
                  <a:tcPr anchor="ctr">
                    <a:solidFill>
                      <a:schemeClr val="accent3"/>
                    </a:solidFill>
                  </a:tcPr>
                </a:tc>
                <a:tc>
                  <a:txBody>
                    <a:bodyPr/>
                    <a:lstStyle/>
                    <a:p>
                      <a:pPr algn="ctr"/>
                      <a:r>
                        <a:rPr lang="ru-RU" sz="2400" b="1" dirty="0" smtClean="0">
                          <a:solidFill>
                            <a:srgbClr val="336699"/>
                          </a:solidFill>
                          <a:latin typeface="Times New Roman" panose="02020603050405020304" pitchFamily="18" charset="0"/>
                          <a:cs typeface="Times New Roman" panose="02020603050405020304" pitchFamily="18" charset="0"/>
                        </a:rPr>
                        <a:t>В</a:t>
                      </a:r>
                      <a:endParaRPr lang="ru-RU" sz="2400" b="1" dirty="0">
                        <a:solidFill>
                          <a:srgbClr val="336699"/>
                        </a:solidFill>
                        <a:latin typeface="Times New Roman" panose="02020603050405020304" pitchFamily="18" charset="0"/>
                        <a:cs typeface="Times New Roman" panose="02020603050405020304" pitchFamily="18" charset="0"/>
                      </a:endParaRPr>
                    </a:p>
                  </a:txBody>
                  <a:tcPr anchor="ctr">
                    <a:solidFill>
                      <a:schemeClr val="accent3"/>
                    </a:solidFill>
                  </a:tcPr>
                </a:tc>
                <a:tc>
                  <a:txBody>
                    <a:bodyPr/>
                    <a:lstStyle/>
                    <a:p>
                      <a:pPr algn="ctr"/>
                      <a:r>
                        <a:rPr lang="ru-RU" sz="2000" b="1" dirty="0" smtClean="0">
                          <a:solidFill>
                            <a:srgbClr val="336699"/>
                          </a:solidFill>
                          <a:latin typeface="Times New Roman" panose="02020603050405020304" pitchFamily="18" charset="0"/>
                          <a:cs typeface="Times New Roman" panose="02020603050405020304" pitchFamily="18" charset="0"/>
                        </a:rPr>
                        <a:t>Соревнования</a:t>
                      </a:r>
                      <a:endParaRPr lang="ru-RU" sz="2000" b="1" dirty="0">
                        <a:solidFill>
                          <a:srgbClr val="336699"/>
                        </a:solidFill>
                        <a:latin typeface="Times New Roman" panose="02020603050405020304" pitchFamily="18" charset="0"/>
                        <a:cs typeface="Times New Roman" panose="02020603050405020304" pitchFamily="18" charset="0"/>
                      </a:endParaRPr>
                    </a:p>
                  </a:txBody>
                  <a:tcPr anchor="ctr">
                    <a:solidFill>
                      <a:schemeClr val="accent3"/>
                    </a:solidFill>
                  </a:tcPr>
                </a:tc>
                <a:extLst>
                  <a:ext uri="{0D108BD9-81ED-4DB2-BD59-A6C34878D82A}">
                    <a16:rowId xmlns:a16="http://schemas.microsoft.com/office/drawing/2014/main" val="10001"/>
                  </a:ext>
                </a:extLst>
              </a:tr>
              <a:tr h="477001">
                <a:tc>
                  <a:txBody>
                    <a:bodyPr/>
                    <a:lstStyle/>
                    <a:p>
                      <a:pPr algn="ctr"/>
                      <a:r>
                        <a:rPr lang="ru-RU" sz="2400" b="1" dirty="0" smtClean="0">
                          <a:solidFill>
                            <a:srgbClr val="336699"/>
                          </a:solidFill>
                          <a:latin typeface="Times New Roman" panose="02020603050405020304" pitchFamily="18" charset="0"/>
                          <a:cs typeface="Times New Roman" panose="02020603050405020304" pitchFamily="18" charset="0"/>
                        </a:rPr>
                        <a:t>Первый</a:t>
                      </a:r>
                      <a:endParaRPr lang="ru-RU" sz="2400" b="1" dirty="0">
                        <a:solidFill>
                          <a:srgbClr val="336699"/>
                        </a:solidFill>
                        <a:latin typeface="Times New Roman" panose="02020603050405020304" pitchFamily="18" charset="0"/>
                        <a:cs typeface="Times New Roman" panose="02020603050405020304" pitchFamily="18" charset="0"/>
                      </a:endParaRPr>
                    </a:p>
                  </a:txBody>
                  <a:tcPr anchor="ctr">
                    <a:solidFill>
                      <a:schemeClr val="accent3"/>
                    </a:solidFill>
                  </a:tcPr>
                </a:tc>
                <a:tc>
                  <a:txBody>
                    <a:bodyPr/>
                    <a:lstStyle/>
                    <a:p>
                      <a:pPr algn="ctr"/>
                      <a:r>
                        <a:rPr lang="ru-RU" sz="2400" b="1" dirty="0" smtClean="0">
                          <a:solidFill>
                            <a:srgbClr val="336699"/>
                          </a:solidFill>
                          <a:latin typeface="Times New Roman" panose="02020603050405020304" pitchFamily="18" charset="0"/>
                          <a:cs typeface="Times New Roman" panose="02020603050405020304" pitchFamily="18" charset="0"/>
                        </a:rPr>
                        <a:t>1</a:t>
                      </a:r>
                      <a:endParaRPr lang="ru-RU" sz="2400" b="1" dirty="0">
                        <a:solidFill>
                          <a:srgbClr val="336699"/>
                        </a:solidFill>
                        <a:latin typeface="Times New Roman" panose="02020603050405020304" pitchFamily="18" charset="0"/>
                        <a:cs typeface="Times New Roman" panose="02020603050405020304" pitchFamily="18" charset="0"/>
                      </a:endParaRPr>
                    </a:p>
                  </a:txBody>
                  <a:tcPr anchor="ctr">
                    <a:solidFill>
                      <a:schemeClr val="accent3"/>
                    </a:solidFill>
                  </a:tcPr>
                </a:tc>
                <a:tc>
                  <a:txBody>
                    <a:bodyPr/>
                    <a:lstStyle/>
                    <a:p>
                      <a:pPr algn="ctr"/>
                      <a:r>
                        <a:rPr lang="ru-RU" sz="2000" b="1" dirty="0" smtClean="0">
                          <a:solidFill>
                            <a:srgbClr val="336699"/>
                          </a:solidFill>
                          <a:latin typeface="Times New Roman" panose="02020603050405020304" pitchFamily="18" charset="0"/>
                          <a:cs typeface="Times New Roman" panose="02020603050405020304" pitchFamily="18" charset="0"/>
                        </a:rPr>
                        <a:t>Соревнования, спортивная подготовка</a:t>
                      </a:r>
                      <a:endParaRPr lang="ru-RU" sz="2000" b="1" dirty="0">
                        <a:solidFill>
                          <a:srgbClr val="336699"/>
                        </a:solidFill>
                        <a:latin typeface="Times New Roman" panose="02020603050405020304" pitchFamily="18" charset="0"/>
                        <a:cs typeface="Times New Roman" panose="02020603050405020304" pitchFamily="18" charset="0"/>
                      </a:endParaRPr>
                    </a:p>
                  </a:txBody>
                  <a:tcPr anchor="ctr">
                    <a:solidFill>
                      <a:schemeClr val="accent3"/>
                    </a:solidFill>
                  </a:tcPr>
                </a:tc>
                <a:extLst>
                  <a:ext uri="{0D108BD9-81ED-4DB2-BD59-A6C34878D82A}">
                    <a16:rowId xmlns:a16="http://schemas.microsoft.com/office/drawing/2014/main" val="10002"/>
                  </a:ext>
                </a:extLst>
              </a:tr>
              <a:tr h="477001">
                <a:tc>
                  <a:txBody>
                    <a:bodyPr/>
                    <a:lstStyle/>
                    <a:p>
                      <a:pPr algn="ctr"/>
                      <a:r>
                        <a:rPr lang="ru-RU" sz="2400" b="1" dirty="0" smtClean="0">
                          <a:solidFill>
                            <a:srgbClr val="336699"/>
                          </a:solidFill>
                          <a:latin typeface="Times New Roman" panose="02020603050405020304" pitchFamily="18" charset="0"/>
                          <a:cs typeface="Times New Roman" panose="02020603050405020304" pitchFamily="18" charset="0"/>
                        </a:rPr>
                        <a:t>Второй</a:t>
                      </a:r>
                      <a:endParaRPr lang="ru-RU" sz="2400" b="1" dirty="0">
                        <a:solidFill>
                          <a:srgbClr val="336699"/>
                        </a:solidFill>
                        <a:latin typeface="Times New Roman" panose="02020603050405020304" pitchFamily="18" charset="0"/>
                        <a:cs typeface="Times New Roman" panose="02020603050405020304" pitchFamily="18" charset="0"/>
                      </a:endParaRPr>
                    </a:p>
                  </a:txBody>
                  <a:tcPr anchor="ctr">
                    <a:solidFill>
                      <a:schemeClr val="accent3"/>
                    </a:solidFill>
                  </a:tcPr>
                </a:tc>
                <a:tc>
                  <a:txBody>
                    <a:bodyPr/>
                    <a:lstStyle/>
                    <a:p>
                      <a:pPr algn="ctr"/>
                      <a:r>
                        <a:rPr lang="ru-RU" sz="2400" b="1" dirty="0" smtClean="0">
                          <a:solidFill>
                            <a:srgbClr val="336699"/>
                          </a:solidFill>
                          <a:latin typeface="Times New Roman" panose="02020603050405020304" pitchFamily="18" charset="0"/>
                          <a:cs typeface="Times New Roman" panose="02020603050405020304" pitchFamily="18" charset="0"/>
                        </a:rPr>
                        <a:t>2</a:t>
                      </a:r>
                      <a:endParaRPr lang="ru-RU" sz="2400" b="1" dirty="0">
                        <a:solidFill>
                          <a:srgbClr val="336699"/>
                        </a:solidFill>
                        <a:latin typeface="Times New Roman" panose="02020603050405020304" pitchFamily="18" charset="0"/>
                        <a:cs typeface="Times New Roman" panose="02020603050405020304" pitchFamily="18" charset="0"/>
                      </a:endParaRPr>
                    </a:p>
                  </a:txBody>
                  <a:tcPr anchor="ctr">
                    <a:solidFill>
                      <a:schemeClr val="accent3"/>
                    </a:solidFill>
                  </a:tcPr>
                </a:tc>
                <a:tc>
                  <a:txBody>
                    <a:bodyPr/>
                    <a:lstStyle/>
                    <a:p>
                      <a:pPr algn="ctr"/>
                      <a:r>
                        <a:rPr lang="ru-RU" sz="2000" b="1" dirty="0" smtClean="0">
                          <a:solidFill>
                            <a:srgbClr val="336699"/>
                          </a:solidFill>
                          <a:latin typeface="Times New Roman" panose="02020603050405020304" pitchFamily="18" charset="0"/>
                          <a:cs typeface="Times New Roman" panose="02020603050405020304" pitchFamily="18" charset="0"/>
                        </a:rPr>
                        <a:t>Спортивная подготовка, велотуризм</a:t>
                      </a:r>
                      <a:endParaRPr lang="ru-RU" sz="2000" b="1" dirty="0">
                        <a:solidFill>
                          <a:srgbClr val="336699"/>
                        </a:solidFill>
                        <a:latin typeface="Times New Roman" panose="02020603050405020304" pitchFamily="18" charset="0"/>
                        <a:cs typeface="Times New Roman" panose="02020603050405020304" pitchFamily="18" charset="0"/>
                      </a:endParaRPr>
                    </a:p>
                  </a:txBody>
                  <a:tcPr anchor="ctr">
                    <a:solidFill>
                      <a:schemeClr val="accent3"/>
                    </a:solidFill>
                  </a:tcPr>
                </a:tc>
                <a:extLst>
                  <a:ext uri="{0D108BD9-81ED-4DB2-BD59-A6C34878D82A}">
                    <a16:rowId xmlns:a16="http://schemas.microsoft.com/office/drawing/2014/main" val="10003"/>
                  </a:ext>
                </a:extLst>
              </a:tr>
              <a:tr h="477001">
                <a:tc>
                  <a:txBody>
                    <a:bodyPr/>
                    <a:lstStyle/>
                    <a:p>
                      <a:pPr algn="ctr"/>
                      <a:r>
                        <a:rPr lang="ru-RU" sz="2400" b="1" dirty="0" smtClean="0">
                          <a:solidFill>
                            <a:srgbClr val="336699"/>
                          </a:solidFill>
                          <a:latin typeface="Times New Roman" panose="02020603050405020304" pitchFamily="18" charset="0"/>
                          <a:cs typeface="Times New Roman" panose="02020603050405020304" pitchFamily="18" charset="0"/>
                        </a:rPr>
                        <a:t>Третий</a:t>
                      </a:r>
                      <a:endParaRPr lang="ru-RU" sz="2400" b="1" dirty="0">
                        <a:solidFill>
                          <a:srgbClr val="336699"/>
                        </a:solidFill>
                        <a:latin typeface="Times New Roman" panose="02020603050405020304" pitchFamily="18" charset="0"/>
                        <a:cs typeface="Times New Roman" panose="02020603050405020304" pitchFamily="18" charset="0"/>
                      </a:endParaRPr>
                    </a:p>
                  </a:txBody>
                  <a:tcPr anchor="ctr">
                    <a:solidFill>
                      <a:schemeClr val="accent3"/>
                    </a:solidFill>
                  </a:tcPr>
                </a:tc>
                <a:tc>
                  <a:txBody>
                    <a:bodyPr/>
                    <a:lstStyle/>
                    <a:p>
                      <a:pPr algn="ctr"/>
                      <a:r>
                        <a:rPr lang="ru-RU" sz="2400" b="1" dirty="0" smtClean="0">
                          <a:solidFill>
                            <a:srgbClr val="336699"/>
                          </a:solidFill>
                          <a:latin typeface="Times New Roman" panose="02020603050405020304" pitchFamily="18" charset="0"/>
                          <a:cs typeface="Times New Roman" panose="02020603050405020304" pitchFamily="18" charset="0"/>
                        </a:rPr>
                        <a:t>3</a:t>
                      </a:r>
                      <a:endParaRPr lang="ru-RU" sz="2400" b="1" dirty="0">
                        <a:solidFill>
                          <a:srgbClr val="336699"/>
                        </a:solidFill>
                        <a:latin typeface="Times New Roman" panose="02020603050405020304" pitchFamily="18" charset="0"/>
                        <a:cs typeface="Times New Roman" panose="02020603050405020304" pitchFamily="18" charset="0"/>
                      </a:endParaRPr>
                    </a:p>
                  </a:txBody>
                  <a:tcPr anchor="ctr">
                    <a:solidFill>
                      <a:schemeClr val="accent3"/>
                    </a:solidFill>
                  </a:tcPr>
                </a:tc>
                <a:tc>
                  <a:txBody>
                    <a:bodyPr/>
                    <a:lstStyle/>
                    <a:p>
                      <a:pPr algn="ctr"/>
                      <a:r>
                        <a:rPr lang="ru-RU" sz="2000" b="1" dirty="0" smtClean="0">
                          <a:solidFill>
                            <a:srgbClr val="336699"/>
                          </a:solidFill>
                          <a:latin typeface="Times New Roman" panose="02020603050405020304" pitchFamily="18" charset="0"/>
                          <a:cs typeface="Times New Roman" panose="02020603050405020304" pitchFamily="18" charset="0"/>
                        </a:rPr>
                        <a:t>Транспортное</a:t>
                      </a:r>
                      <a:r>
                        <a:rPr lang="ru-RU" sz="2000" b="1" baseline="0" dirty="0" smtClean="0">
                          <a:solidFill>
                            <a:srgbClr val="336699"/>
                          </a:solidFill>
                          <a:latin typeface="Times New Roman" panose="02020603050405020304" pitchFamily="18" charset="0"/>
                          <a:cs typeface="Times New Roman" panose="02020603050405020304" pitchFamily="18" charset="0"/>
                        </a:rPr>
                        <a:t> средство для населения</a:t>
                      </a:r>
                      <a:endParaRPr lang="ru-RU" sz="2000" b="1" dirty="0">
                        <a:solidFill>
                          <a:srgbClr val="336699"/>
                        </a:solidFill>
                        <a:latin typeface="Times New Roman" panose="02020603050405020304" pitchFamily="18" charset="0"/>
                        <a:cs typeface="Times New Roman" panose="02020603050405020304" pitchFamily="18" charset="0"/>
                      </a:endParaRPr>
                    </a:p>
                  </a:txBody>
                  <a:tcPr anchor="ctr">
                    <a:solidFill>
                      <a:schemeClr val="accent3"/>
                    </a:solidFill>
                  </a:tcPr>
                </a:tc>
                <a:extLst>
                  <a:ext uri="{0D108BD9-81ED-4DB2-BD59-A6C34878D82A}">
                    <a16:rowId xmlns:a16="http://schemas.microsoft.com/office/drawing/2014/main" val="10004"/>
                  </a:ext>
                </a:extLst>
              </a:tr>
            </a:tbl>
          </a:graphicData>
        </a:graphic>
      </p:graphicFrame>
      <p:sp>
        <p:nvSpPr>
          <p:cNvPr id="2" name="TextBox 1"/>
          <p:cNvSpPr txBox="1"/>
          <p:nvPr/>
        </p:nvSpPr>
        <p:spPr>
          <a:xfrm>
            <a:off x="1524000" y="0"/>
            <a:ext cx="9144000" cy="523220"/>
          </a:xfrm>
          <a:prstGeom prst="rect">
            <a:avLst/>
          </a:prstGeom>
          <a:noFill/>
        </p:spPr>
        <p:txBody>
          <a:bodyPr wrap="square" rtlCol="0">
            <a:spAutoFit/>
          </a:bodyPr>
          <a:lstStyle/>
          <a:p>
            <a:r>
              <a:rPr lang="ru-RU" sz="2800" b="1" i="1" dirty="0">
                <a:solidFill>
                  <a:srgbClr val="FF6600"/>
                </a:solidFill>
                <a:latin typeface="Times New Roman" panose="02020603050405020304" pitchFamily="18" charset="0"/>
                <a:cs typeface="Times New Roman" panose="02020603050405020304" pitchFamily="18" charset="0"/>
              </a:rPr>
              <a:t>5. По показателям качества </a:t>
            </a:r>
            <a:r>
              <a:rPr lang="ru-RU" sz="2800" b="1" dirty="0">
                <a:solidFill>
                  <a:srgbClr val="FF6600"/>
                </a:solidFill>
                <a:latin typeface="Times New Roman" panose="02020603050405020304" pitchFamily="18" charset="0"/>
                <a:cs typeface="Times New Roman" panose="02020603050405020304" pitchFamily="18" charset="0"/>
              </a:rPr>
              <a:t>– на 4 класса.</a:t>
            </a:r>
          </a:p>
        </p:txBody>
      </p:sp>
    </p:spTree>
    <p:extLst>
      <p:ext uri="{BB962C8B-B14F-4D97-AF65-F5344CB8AC3E}">
        <p14:creationId xmlns:p14="http://schemas.microsoft.com/office/powerpoint/2010/main" val="11948061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1" presetClass="entr" presetSubtype="1"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heel(1)">
                                      <p:cBhvr>
                                        <p:cTn id="13"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Рисунок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27326" y="70505"/>
            <a:ext cx="564594" cy="693361"/>
          </a:xfrm>
          <a:prstGeom prst="rect">
            <a:avLst/>
          </a:prstGeom>
        </p:spPr>
      </p:pic>
      <p:pic>
        <p:nvPicPr>
          <p:cNvPr id="3" name="Picture 2" descr="https://susport.ru/upload/iblock/ac2/ac219fada08a6fd91aa4a2f88c69b24b.jpg"/>
          <p:cNvPicPr>
            <a:picLocks noChangeAspect="1" noChangeArrowheads="1"/>
          </p:cNvPicPr>
          <p:nvPr/>
        </p:nvPicPr>
        <p:blipFill rotWithShape="1">
          <a:blip r:embed="rId4">
            <a:extLst>
              <a:ext uri="{28A0092B-C50C-407E-A947-70E740481C1C}">
                <a14:useLocalDpi xmlns:a14="http://schemas.microsoft.com/office/drawing/2010/main" val="0"/>
              </a:ext>
            </a:extLst>
          </a:blip>
          <a:srcRect t="12950"/>
          <a:stretch/>
        </p:blipFill>
        <p:spPr bwMode="auto">
          <a:xfrm>
            <a:off x="261257" y="250371"/>
            <a:ext cx="4259488" cy="2471057"/>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sp>
        <p:nvSpPr>
          <p:cNvPr id="4" name="Rectangle 3"/>
          <p:cNvSpPr txBox="1">
            <a:spLocks noChangeArrowheads="1"/>
          </p:cNvSpPr>
          <p:nvPr/>
        </p:nvSpPr>
        <p:spPr bwMode="auto">
          <a:xfrm>
            <a:off x="4624103" y="600581"/>
            <a:ext cx="6799864" cy="2407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400">
                <a:solidFill>
                  <a:srgbClr val="336699"/>
                </a:solidFill>
                <a:latin typeface="+mn-lt"/>
                <a:ea typeface="+mn-ea"/>
                <a:cs typeface="+mn-cs"/>
              </a:defRPr>
            </a:lvl1pPr>
            <a:lvl2pPr marL="742950" indent="-285750" algn="l" rtl="0" eaLnBrk="0" fontAlgn="base" hangingPunct="0">
              <a:spcBef>
                <a:spcPct val="20000"/>
              </a:spcBef>
              <a:spcAft>
                <a:spcPct val="0"/>
              </a:spcAft>
              <a:buChar char="–"/>
              <a:defRPr sz="2000">
                <a:solidFill>
                  <a:srgbClr val="336699"/>
                </a:solidFill>
                <a:latin typeface="+mn-lt"/>
              </a:defRPr>
            </a:lvl2pPr>
            <a:lvl3pPr marL="1143000" indent="-228600" algn="l" rtl="0" eaLnBrk="0" fontAlgn="base" hangingPunct="0">
              <a:spcBef>
                <a:spcPct val="20000"/>
              </a:spcBef>
              <a:spcAft>
                <a:spcPct val="0"/>
              </a:spcAft>
              <a:buChar char="•"/>
              <a:defRPr>
                <a:solidFill>
                  <a:srgbClr val="336699"/>
                </a:solidFill>
                <a:latin typeface="+mn-lt"/>
              </a:defRPr>
            </a:lvl3pPr>
            <a:lvl4pPr marL="1600200" indent="-228600" algn="l" rtl="0" eaLnBrk="0" fontAlgn="base" hangingPunct="0">
              <a:spcBef>
                <a:spcPct val="20000"/>
              </a:spcBef>
              <a:spcAft>
                <a:spcPct val="0"/>
              </a:spcAft>
              <a:buChar char="–"/>
              <a:defRPr sz="1600">
                <a:solidFill>
                  <a:srgbClr val="336699"/>
                </a:solidFill>
                <a:latin typeface="+mn-lt"/>
              </a:defRPr>
            </a:lvl4pPr>
            <a:lvl5pPr marL="2057400" indent="-228600" algn="l" rtl="0" eaLnBrk="0" fontAlgn="base" hangingPunct="0">
              <a:spcBef>
                <a:spcPct val="20000"/>
              </a:spcBef>
              <a:spcAft>
                <a:spcPct val="0"/>
              </a:spcAft>
              <a:buChar char="»"/>
              <a:defRPr sz="1600">
                <a:solidFill>
                  <a:srgbClr val="336699"/>
                </a:solidFill>
                <a:latin typeface="+mn-lt"/>
              </a:defRPr>
            </a:lvl5pPr>
            <a:lvl6pPr marL="2514600" indent="-228600" algn="l" rtl="0" eaLnBrk="1" fontAlgn="base" hangingPunct="1">
              <a:spcBef>
                <a:spcPct val="20000"/>
              </a:spcBef>
              <a:spcAft>
                <a:spcPct val="0"/>
              </a:spcAft>
              <a:buChar char="»"/>
              <a:defRPr sz="1600">
                <a:solidFill>
                  <a:srgbClr val="336699"/>
                </a:solidFill>
                <a:latin typeface="+mn-lt"/>
              </a:defRPr>
            </a:lvl6pPr>
            <a:lvl7pPr marL="2971800" indent="-228600" algn="l" rtl="0" eaLnBrk="1" fontAlgn="base" hangingPunct="1">
              <a:spcBef>
                <a:spcPct val="20000"/>
              </a:spcBef>
              <a:spcAft>
                <a:spcPct val="0"/>
              </a:spcAft>
              <a:buChar char="»"/>
              <a:defRPr sz="1600">
                <a:solidFill>
                  <a:srgbClr val="336699"/>
                </a:solidFill>
                <a:latin typeface="+mn-lt"/>
              </a:defRPr>
            </a:lvl7pPr>
            <a:lvl8pPr marL="3429000" indent="-228600" algn="l" rtl="0" eaLnBrk="1" fontAlgn="base" hangingPunct="1">
              <a:spcBef>
                <a:spcPct val="20000"/>
              </a:spcBef>
              <a:spcAft>
                <a:spcPct val="0"/>
              </a:spcAft>
              <a:buChar char="»"/>
              <a:defRPr sz="1600">
                <a:solidFill>
                  <a:srgbClr val="336699"/>
                </a:solidFill>
                <a:latin typeface="+mn-lt"/>
              </a:defRPr>
            </a:lvl8pPr>
            <a:lvl9pPr marL="3886200" indent="-228600" algn="l" rtl="0" eaLnBrk="1" fontAlgn="base" hangingPunct="1">
              <a:spcBef>
                <a:spcPct val="20000"/>
              </a:spcBef>
              <a:spcAft>
                <a:spcPct val="0"/>
              </a:spcAft>
              <a:buChar char="»"/>
              <a:defRPr sz="1600">
                <a:solidFill>
                  <a:srgbClr val="336699"/>
                </a:solidFill>
                <a:latin typeface="+mn-lt"/>
              </a:defRPr>
            </a:lvl9pPr>
          </a:lstStyle>
          <a:p>
            <a:pPr marL="1970088" indent="-1970088" algn="just" eaLnBrk="1" hangingPunct="1">
              <a:spcBef>
                <a:spcPts val="0"/>
              </a:spcBef>
              <a:buNone/>
              <a:defRPr/>
            </a:pPr>
            <a:r>
              <a:rPr lang="ru-RU" altLang="ru-RU" sz="2800" b="1" dirty="0" smtClean="0">
                <a:solidFill>
                  <a:srgbClr val="FF6600"/>
                </a:solidFill>
                <a:latin typeface="Times New Roman" panose="02020603050405020304" pitchFamily="18" charset="0"/>
                <a:cs typeface="Times New Roman" panose="02020603050405020304" pitchFamily="18" charset="0"/>
              </a:rPr>
              <a:t>Велосипед </a:t>
            </a:r>
            <a:r>
              <a:rPr lang="ru-RU" altLang="ru-RU" sz="2800" b="1" dirty="0">
                <a:latin typeface="Times New Roman" panose="02020603050405020304" pitchFamily="18" charset="0"/>
                <a:cs typeface="Times New Roman" panose="02020603050405020304" pitchFamily="18" charset="0"/>
              </a:rPr>
              <a:t>– это транспортное средство с приводом от двух педалей через цепную передачу</a:t>
            </a:r>
          </a:p>
        </p:txBody>
      </p:sp>
      <p:sp>
        <p:nvSpPr>
          <p:cNvPr id="5" name="Rectangle 3"/>
          <p:cNvSpPr txBox="1">
            <a:spLocks noChangeArrowheads="1"/>
          </p:cNvSpPr>
          <p:nvPr/>
        </p:nvSpPr>
        <p:spPr bwMode="auto">
          <a:xfrm>
            <a:off x="261257" y="3008024"/>
            <a:ext cx="11723914" cy="16619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400">
                <a:solidFill>
                  <a:srgbClr val="336699"/>
                </a:solidFill>
                <a:latin typeface="+mn-lt"/>
                <a:ea typeface="+mn-ea"/>
                <a:cs typeface="+mn-cs"/>
              </a:defRPr>
            </a:lvl1pPr>
            <a:lvl2pPr marL="742950" indent="-285750" algn="l" rtl="0" eaLnBrk="0" fontAlgn="base" hangingPunct="0">
              <a:spcBef>
                <a:spcPct val="20000"/>
              </a:spcBef>
              <a:spcAft>
                <a:spcPct val="0"/>
              </a:spcAft>
              <a:buChar char="–"/>
              <a:defRPr sz="2000">
                <a:solidFill>
                  <a:srgbClr val="336699"/>
                </a:solidFill>
                <a:latin typeface="+mn-lt"/>
              </a:defRPr>
            </a:lvl2pPr>
            <a:lvl3pPr marL="1143000" indent="-228600" algn="l" rtl="0" eaLnBrk="0" fontAlgn="base" hangingPunct="0">
              <a:spcBef>
                <a:spcPct val="20000"/>
              </a:spcBef>
              <a:spcAft>
                <a:spcPct val="0"/>
              </a:spcAft>
              <a:buChar char="•"/>
              <a:defRPr>
                <a:solidFill>
                  <a:srgbClr val="336699"/>
                </a:solidFill>
                <a:latin typeface="+mn-lt"/>
              </a:defRPr>
            </a:lvl3pPr>
            <a:lvl4pPr marL="1600200" indent="-228600" algn="l" rtl="0" eaLnBrk="0" fontAlgn="base" hangingPunct="0">
              <a:spcBef>
                <a:spcPct val="20000"/>
              </a:spcBef>
              <a:spcAft>
                <a:spcPct val="0"/>
              </a:spcAft>
              <a:buChar char="–"/>
              <a:defRPr sz="1600">
                <a:solidFill>
                  <a:srgbClr val="336699"/>
                </a:solidFill>
                <a:latin typeface="+mn-lt"/>
              </a:defRPr>
            </a:lvl4pPr>
            <a:lvl5pPr marL="2057400" indent="-228600" algn="l" rtl="0" eaLnBrk="0" fontAlgn="base" hangingPunct="0">
              <a:spcBef>
                <a:spcPct val="20000"/>
              </a:spcBef>
              <a:spcAft>
                <a:spcPct val="0"/>
              </a:spcAft>
              <a:buChar char="»"/>
              <a:defRPr sz="1600">
                <a:solidFill>
                  <a:srgbClr val="336699"/>
                </a:solidFill>
                <a:latin typeface="+mn-lt"/>
              </a:defRPr>
            </a:lvl5pPr>
            <a:lvl6pPr marL="2514600" indent="-228600" algn="l" rtl="0" eaLnBrk="1" fontAlgn="base" hangingPunct="1">
              <a:spcBef>
                <a:spcPct val="20000"/>
              </a:spcBef>
              <a:spcAft>
                <a:spcPct val="0"/>
              </a:spcAft>
              <a:buChar char="»"/>
              <a:defRPr sz="1600">
                <a:solidFill>
                  <a:srgbClr val="336699"/>
                </a:solidFill>
                <a:latin typeface="+mn-lt"/>
              </a:defRPr>
            </a:lvl6pPr>
            <a:lvl7pPr marL="2971800" indent="-228600" algn="l" rtl="0" eaLnBrk="1" fontAlgn="base" hangingPunct="1">
              <a:spcBef>
                <a:spcPct val="20000"/>
              </a:spcBef>
              <a:spcAft>
                <a:spcPct val="0"/>
              </a:spcAft>
              <a:buChar char="»"/>
              <a:defRPr sz="1600">
                <a:solidFill>
                  <a:srgbClr val="336699"/>
                </a:solidFill>
                <a:latin typeface="+mn-lt"/>
              </a:defRPr>
            </a:lvl7pPr>
            <a:lvl8pPr marL="3429000" indent="-228600" algn="l" rtl="0" eaLnBrk="1" fontAlgn="base" hangingPunct="1">
              <a:spcBef>
                <a:spcPct val="20000"/>
              </a:spcBef>
              <a:spcAft>
                <a:spcPct val="0"/>
              </a:spcAft>
              <a:buChar char="»"/>
              <a:defRPr sz="1600">
                <a:solidFill>
                  <a:srgbClr val="336699"/>
                </a:solidFill>
                <a:latin typeface="+mn-lt"/>
              </a:defRPr>
            </a:lvl8pPr>
            <a:lvl9pPr marL="3886200" indent="-228600" algn="l" rtl="0" eaLnBrk="1" fontAlgn="base" hangingPunct="1">
              <a:spcBef>
                <a:spcPct val="20000"/>
              </a:spcBef>
              <a:spcAft>
                <a:spcPct val="0"/>
              </a:spcAft>
              <a:buChar char="»"/>
              <a:defRPr sz="1600">
                <a:solidFill>
                  <a:srgbClr val="336699"/>
                </a:solidFill>
                <a:latin typeface="+mn-lt"/>
              </a:defRPr>
            </a:lvl9pPr>
          </a:lstStyle>
          <a:p>
            <a:pPr marL="0" eaLnBrk="1" hangingPunct="1">
              <a:spcBef>
                <a:spcPts val="0"/>
              </a:spcBef>
              <a:buNone/>
              <a:defRPr/>
            </a:pPr>
            <a:r>
              <a:rPr lang="ru-RU" altLang="ru-RU" b="1" dirty="0">
                <a:solidFill>
                  <a:schemeClr val="tx1"/>
                </a:solidFill>
                <a:latin typeface="Times New Roman" pitchFamily="18" charset="0"/>
                <a:cs typeface="Times New Roman" pitchFamily="18" charset="0"/>
              </a:rPr>
              <a:t>В настоящее время велосипед  выполняет следующие социальные функции:</a:t>
            </a:r>
          </a:p>
          <a:p>
            <a:pPr marL="631825" indent="-273050" eaLnBrk="1" hangingPunct="1">
              <a:spcBef>
                <a:spcPts val="0"/>
              </a:spcBef>
              <a:buFontTx/>
              <a:buAutoNum type="arabicPeriod"/>
              <a:defRPr/>
            </a:pPr>
            <a:r>
              <a:rPr lang="ru-RU" altLang="ru-RU" dirty="0">
                <a:solidFill>
                  <a:schemeClr val="tx1"/>
                </a:solidFill>
                <a:latin typeface="Times New Roman" pitchFamily="18" charset="0"/>
                <a:cs typeface="Times New Roman" pitchFamily="18" charset="0"/>
              </a:rPr>
              <a:t>транспортную,</a:t>
            </a:r>
          </a:p>
          <a:p>
            <a:pPr marL="631825" indent="-273050" eaLnBrk="1" hangingPunct="1">
              <a:spcBef>
                <a:spcPts val="0"/>
              </a:spcBef>
              <a:buFontTx/>
              <a:buAutoNum type="arabicPeriod"/>
              <a:defRPr/>
            </a:pPr>
            <a:r>
              <a:rPr lang="ru-RU" altLang="ru-RU" dirty="0">
                <a:solidFill>
                  <a:schemeClr val="tx1"/>
                </a:solidFill>
                <a:latin typeface="Times New Roman" pitchFamily="18" charset="0"/>
                <a:cs typeface="Times New Roman" pitchFamily="18" charset="0"/>
              </a:rPr>
              <a:t>спортивную,</a:t>
            </a:r>
          </a:p>
          <a:p>
            <a:pPr marL="631825" indent="-273050" eaLnBrk="1" hangingPunct="1">
              <a:spcBef>
                <a:spcPts val="0"/>
              </a:spcBef>
              <a:buFontTx/>
              <a:buAutoNum type="arabicPeriod"/>
              <a:defRPr/>
            </a:pPr>
            <a:r>
              <a:rPr lang="ru-RU" altLang="ru-RU" dirty="0">
                <a:solidFill>
                  <a:schemeClr val="tx1"/>
                </a:solidFill>
                <a:latin typeface="Times New Roman" pitchFamily="18" charset="0"/>
                <a:cs typeface="Times New Roman" pitchFamily="18" charset="0"/>
              </a:rPr>
              <a:t>организации досуга.</a:t>
            </a:r>
          </a:p>
          <a:p>
            <a:pPr marL="114300" indent="-457200" eaLnBrk="1" hangingPunct="1">
              <a:spcBef>
                <a:spcPts val="0"/>
              </a:spcBef>
              <a:buFontTx/>
              <a:buAutoNum type="arabicPeriod"/>
              <a:defRPr/>
            </a:pPr>
            <a:endParaRPr lang="ru-RU" altLang="ru-RU" sz="1800" dirty="0">
              <a:solidFill>
                <a:schemeClr val="tx1"/>
              </a:solidFill>
            </a:endParaRPr>
          </a:p>
        </p:txBody>
      </p:sp>
      <p:pic>
        <p:nvPicPr>
          <p:cNvPr id="2050" name="Picture 2" descr="Официальный сайт МотоВелоЗавода - каталог товаров"/>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83200" y="4868455"/>
            <a:ext cx="4286250" cy="1094024"/>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6983200" y="5562369"/>
            <a:ext cx="4440767" cy="707886"/>
          </a:xfrm>
          <a:prstGeom prst="rect">
            <a:avLst/>
          </a:prstGeom>
        </p:spPr>
        <p:txBody>
          <a:bodyPr wrap="none">
            <a:spAutoFit/>
          </a:bodyPr>
          <a:lstStyle/>
          <a:p>
            <a:pPr algn="ctr"/>
            <a:r>
              <a:rPr lang="ru-RU" sz="2000" dirty="0" smtClean="0">
                <a:solidFill>
                  <a:srgbClr val="111111"/>
                </a:solidFill>
                <a:latin typeface="Times New Roman" panose="02020603050405020304" pitchFamily="18" charset="0"/>
                <a:cs typeface="Times New Roman" panose="02020603050405020304" pitchFamily="18" charset="0"/>
              </a:rPr>
              <a:t>ООО «</a:t>
            </a:r>
            <a:r>
              <a:rPr lang="ru-RU" sz="2000" dirty="0" err="1" smtClean="0">
                <a:solidFill>
                  <a:srgbClr val="111111"/>
                </a:solidFill>
                <a:latin typeface="Times New Roman" panose="02020603050405020304" pitchFamily="18" charset="0"/>
                <a:cs typeface="Times New Roman" panose="02020603050405020304" pitchFamily="18" charset="0"/>
              </a:rPr>
              <a:t>МотоВелоЗавод</a:t>
            </a:r>
            <a:r>
              <a:rPr lang="ru-RU" sz="2000" dirty="0">
                <a:solidFill>
                  <a:srgbClr val="111111"/>
                </a:solidFill>
                <a:latin typeface="Times New Roman" panose="02020603050405020304" pitchFamily="18" charset="0"/>
                <a:cs typeface="Times New Roman" panose="02020603050405020304" pitchFamily="18" charset="0"/>
              </a:rPr>
              <a:t>» (ООО «МВЗ</a:t>
            </a:r>
            <a:r>
              <a:rPr lang="ru-RU" sz="2000" dirty="0" smtClean="0">
                <a:solidFill>
                  <a:srgbClr val="111111"/>
                </a:solidFill>
                <a:latin typeface="Times New Roman" panose="02020603050405020304" pitchFamily="18" charset="0"/>
                <a:cs typeface="Times New Roman" panose="02020603050405020304" pitchFamily="18" charset="0"/>
              </a:rPr>
              <a:t>»)</a:t>
            </a:r>
          </a:p>
          <a:p>
            <a:pPr algn="ctr"/>
            <a:r>
              <a:rPr lang="ru-RU" sz="2000" dirty="0" err="1" smtClean="0">
                <a:solidFill>
                  <a:srgbClr val="111111"/>
                </a:solidFill>
                <a:latin typeface="Times New Roman" panose="02020603050405020304" pitchFamily="18" charset="0"/>
                <a:cs typeface="Times New Roman" panose="02020603050405020304" pitchFamily="18" charset="0"/>
              </a:rPr>
              <a:t>Г.Минск</a:t>
            </a:r>
            <a:endParaRPr lang="ru-RU" sz="2000" dirty="0">
              <a:latin typeface="Times New Roman" panose="02020603050405020304" pitchFamily="18" charset="0"/>
              <a:cs typeface="Times New Roman" panose="02020603050405020304" pitchFamily="18" charset="0"/>
            </a:endParaRPr>
          </a:p>
        </p:txBody>
      </p:sp>
      <p:sp>
        <p:nvSpPr>
          <p:cNvPr id="6" name="TextBox 5"/>
          <p:cNvSpPr txBox="1"/>
          <p:nvPr/>
        </p:nvSpPr>
        <p:spPr>
          <a:xfrm>
            <a:off x="383620" y="4867445"/>
            <a:ext cx="5660572" cy="830997"/>
          </a:xfrm>
          <a:prstGeom prst="rect">
            <a:avLst/>
          </a:prstGeom>
          <a:noFill/>
        </p:spPr>
        <p:txBody>
          <a:bodyPr wrap="square" rtlCol="0">
            <a:spAutoFit/>
          </a:bodyPr>
          <a:lstStyle/>
          <a:p>
            <a:r>
              <a:rPr lang="ru-RU" sz="2400" dirty="0" smtClean="0">
                <a:solidFill>
                  <a:srgbClr val="0070C0"/>
                </a:solidFill>
                <a:latin typeface="Times New Roman" panose="02020603050405020304" pitchFamily="18" charset="0"/>
                <a:cs typeface="Times New Roman" panose="02020603050405020304" pitchFamily="18" charset="0"/>
              </a:rPr>
              <a:t>Производитель </a:t>
            </a:r>
            <a:r>
              <a:rPr lang="ru-RU" sz="2400" dirty="0" err="1" smtClean="0">
                <a:solidFill>
                  <a:srgbClr val="0070C0"/>
                </a:solidFill>
                <a:latin typeface="Times New Roman" panose="02020603050405020304" pitchFamily="18" charset="0"/>
                <a:cs typeface="Times New Roman" panose="02020603050405020304" pitchFamily="18" charset="0"/>
              </a:rPr>
              <a:t>мотовелотоваров</a:t>
            </a:r>
            <a:r>
              <a:rPr lang="ru-RU" sz="2400" dirty="0" smtClean="0">
                <a:solidFill>
                  <a:srgbClr val="0070C0"/>
                </a:solidFill>
                <a:latin typeface="Times New Roman" panose="02020603050405020304" pitchFamily="18" charset="0"/>
                <a:cs typeface="Times New Roman" panose="02020603050405020304" pitchFamily="18" charset="0"/>
              </a:rPr>
              <a:t> </a:t>
            </a:r>
          </a:p>
          <a:p>
            <a:r>
              <a:rPr lang="ru-RU" sz="2400" dirty="0" smtClean="0">
                <a:solidFill>
                  <a:srgbClr val="0070C0"/>
                </a:solidFill>
                <a:latin typeface="Times New Roman" panose="02020603050405020304" pitchFamily="18" charset="0"/>
                <a:cs typeface="Times New Roman" panose="02020603050405020304" pitchFamily="18" charset="0"/>
              </a:rPr>
              <a:t>в Республике Беларусь</a:t>
            </a:r>
            <a:endParaRPr lang="ru-RU" sz="2400" dirty="0">
              <a:solidFill>
                <a:srgbClr val="0070C0"/>
              </a:solidFill>
              <a:latin typeface="Times New Roman" panose="02020603050405020304" pitchFamily="18" charset="0"/>
              <a:cs typeface="Times New Roman" panose="02020603050405020304" pitchFamily="18" charset="0"/>
            </a:endParaRPr>
          </a:p>
        </p:txBody>
      </p:sp>
      <p:sp>
        <p:nvSpPr>
          <p:cNvPr id="7" name="Стрелка вправо 6"/>
          <p:cNvSpPr/>
          <p:nvPr/>
        </p:nvSpPr>
        <p:spPr>
          <a:xfrm>
            <a:off x="5260623" y="4999968"/>
            <a:ext cx="1174044" cy="63807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13981981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500"/>
                                  </p:stCondLst>
                                  <p:childTnLst>
                                    <p:set>
                                      <p:cBhvr>
                                        <p:cTn id="9" dur="1" fill="hold">
                                          <p:stCondLst>
                                            <p:cond delay="0"/>
                                          </p:stCondLst>
                                        </p:cTn>
                                        <p:tgtEl>
                                          <p:spTgt spid="4"/>
                                        </p:tgtEl>
                                        <p:attrNameLst>
                                          <p:attrName>style.visibility</p:attrName>
                                        </p:attrNameLst>
                                      </p:cBhvr>
                                      <p:to>
                                        <p:strVal val="visible"/>
                                      </p:to>
                                    </p:set>
                                  </p:childTnLst>
                                </p:cTn>
                              </p:par>
                            </p:childTnLst>
                          </p:cTn>
                        </p:par>
                        <p:par>
                          <p:cTn id="10" fill="hold">
                            <p:stCondLst>
                              <p:cond delay="500"/>
                            </p:stCondLst>
                            <p:childTnLst>
                              <p:par>
                                <p:cTn id="11" presetID="2" presetClass="entr" presetSubtype="4" fill="hold" grpId="0" nodeType="afterEffect">
                                  <p:stCondLst>
                                    <p:cond delay="50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par>
                          <p:cTn id="15" fill="hold">
                            <p:stCondLst>
                              <p:cond delay="1500"/>
                            </p:stCondLst>
                            <p:childTnLst>
                              <p:par>
                                <p:cTn id="16" presetID="1" presetClass="entr" presetSubtype="0" fill="hold" grpId="0" nodeType="afterEffect">
                                  <p:stCondLst>
                                    <p:cond delay="500"/>
                                  </p:stCondLst>
                                  <p:childTnLst>
                                    <p:set>
                                      <p:cBhvr>
                                        <p:cTn id="17" dur="1" fill="hold">
                                          <p:stCondLst>
                                            <p:cond delay="0"/>
                                          </p:stCondLst>
                                        </p:cTn>
                                        <p:tgtEl>
                                          <p:spTgt spid="6"/>
                                        </p:tgtEl>
                                        <p:attrNameLst>
                                          <p:attrName>style.visibility</p:attrName>
                                        </p:attrNameLst>
                                      </p:cBhvr>
                                      <p:to>
                                        <p:strVal val="visible"/>
                                      </p:to>
                                    </p:set>
                                  </p:childTnLst>
                                </p:cTn>
                              </p:par>
                            </p:childTnLst>
                          </p:cTn>
                        </p:par>
                        <p:par>
                          <p:cTn id="18" fill="hold">
                            <p:stCondLst>
                              <p:cond delay="2000"/>
                            </p:stCondLst>
                            <p:childTnLst>
                              <p:par>
                                <p:cTn id="19" presetID="1" presetClass="entr" presetSubtype="0" fill="hold" grpId="0" nodeType="afterEffect">
                                  <p:stCondLst>
                                    <p:cond delay="250"/>
                                  </p:stCondLst>
                                  <p:childTnLst>
                                    <p:set>
                                      <p:cBhvr>
                                        <p:cTn id="20" dur="1" fill="hold">
                                          <p:stCondLst>
                                            <p:cond delay="0"/>
                                          </p:stCondLst>
                                        </p:cTn>
                                        <p:tgtEl>
                                          <p:spTgt spid="7"/>
                                        </p:tgtEl>
                                        <p:attrNameLst>
                                          <p:attrName>style.visibility</p:attrName>
                                        </p:attrNameLst>
                                      </p:cBhvr>
                                      <p:to>
                                        <p:strVal val="visible"/>
                                      </p:to>
                                    </p:set>
                                  </p:childTnLst>
                                </p:cTn>
                              </p:par>
                            </p:childTnLst>
                          </p:cTn>
                        </p:par>
                        <p:par>
                          <p:cTn id="21" fill="hold">
                            <p:stCondLst>
                              <p:cond delay="2250"/>
                            </p:stCondLst>
                            <p:childTnLst>
                              <p:par>
                                <p:cTn id="22" presetID="1" presetClass="entr" presetSubtype="0" fill="hold" nodeType="afterEffect">
                                  <p:stCondLst>
                                    <p:cond delay="500"/>
                                  </p:stCondLst>
                                  <p:childTnLst>
                                    <p:set>
                                      <p:cBhvr>
                                        <p:cTn id="23" dur="1" fill="hold">
                                          <p:stCondLst>
                                            <p:cond delay="0"/>
                                          </p:stCondLst>
                                        </p:cTn>
                                        <p:tgtEl>
                                          <p:spTgt spid="2050"/>
                                        </p:tgtEl>
                                        <p:attrNameLst>
                                          <p:attrName>style.visibility</p:attrName>
                                        </p:attrNameLst>
                                      </p:cBhvr>
                                      <p:to>
                                        <p:strVal val="visible"/>
                                      </p:to>
                                    </p:set>
                                  </p:childTnLst>
                                </p:cTn>
                              </p:par>
                              <p:par>
                                <p:cTn id="24" presetID="1" presetClass="entr" presetSubtype="0" fill="hold" grpId="0" nodeType="withEffect">
                                  <p:stCondLst>
                                    <p:cond delay="500"/>
                                  </p:stCondLst>
                                  <p:childTnLst>
                                    <p:set>
                                      <p:cBhvr>
                                        <p:cTn id="25"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2" grpId="0"/>
      <p:bldP spid="6" grpId="0"/>
      <p:bldP spid="7"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919536" y="2708920"/>
            <a:ext cx="8424936" cy="2185214"/>
          </a:xfrm>
          <a:prstGeom prst="rect">
            <a:avLst/>
          </a:prstGeom>
          <a:noFill/>
        </p:spPr>
        <p:txBody>
          <a:bodyPr wrap="square" rtlCol="0">
            <a:spAutoFit/>
          </a:bodyPr>
          <a:lstStyle/>
          <a:p>
            <a:r>
              <a:rPr lang="ru-RU" sz="3600" b="1" i="1" dirty="0">
                <a:ln>
                  <a:solidFill>
                    <a:srgbClr val="336699"/>
                  </a:solidFill>
                </a:ln>
                <a:solidFill>
                  <a:srgbClr val="FF6600"/>
                </a:solidFill>
                <a:latin typeface="Times New Roman" panose="02020603050405020304" pitchFamily="18" charset="0"/>
                <a:cs typeface="Times New Roman" panose="02020603050405020304" pitchFamily="18" charset="0"/>
              </a:rPr>
              <a:t>6. По маркам:</a:t>
            </a:r>
            <a:r>
              <a:rPr lang="ru-RU" sz="3600" b="1" i="1" dirty="0">
                <a:ln>
                  <a:solidFill>
                    <a:srgbClr val="336699"/>
                  </a:solidFill>
                </a:ln>
                <a:solidFill>
                  <a:srgbClr val="336699"/>
                </a:solidFill>
                <a:latin typeface="Times New Roman" panose="02020603050405020304" pitchFamily="18" charset="0"/>
                <a:cs typeface="Times New Roman" panose="02020603050405020304" pitchFamily="18" charset="0"/>
              </a:rPr>
              <a:t> </a:t>
            </a:r>
            <a:r>
              <a:rPr lang="ru-RU" sz="3200" dirty="0">
                <a:ln>
                  <a:solidFill>
                    <a:srgbClr val="336699"/>
                  </a:solidFill>
                </a:ln>
                <a:solidFill>
                  <a:srgbClr val="336699"/>
                </a:solidFill>
                <a:latin typeface="Times New Roman" panose="02020603050405020304" pitchFamily="18" charset="0"/>
                <a:cs typeface="Times New Roman" panose="02020603050405020304" pitchFamily="18" charset="0"/>
              </a:rPr>
              <a:t>«Аист», </a:t>
            </a:r>
            <a:r>
              <a:rPr lang="en-US" sz="3200" dirty="0">
                <a:ln>
                  <a:solidFill>
                    <a:srgbClr val="336699"/>
                  </a:solidFill>
                </a:ln>
                <a:solidFill>
                  <a:srgbClr val="336699"/>
                </a:solidFill>
                <a:latin typeface="Times New Roman" panose="02020603050405020304" pitchFamily="18" charset="0"/>
                <a:cs typeface="Times New Roman" panose="02020603050405020304" pitchFamily="18" charset="0"/>
              </a:rPr>
              <a:t>LTD</a:t>
            </a:r>
            <a:r>
              <a:rPr lang="ru-RU" sz="3200" dirty="0">
                <a:ln>
                  <a:solidFill>
                    <a:srgbClr val="336699"/>
                  </a:solidFill>
                </a:ln>
                <a:solidFill>
                  <a:srgbClr val="336699"/>
                </a:solidFill>
                <a:latin typeface="Times New Roman" panose="02020603050405020304" pitchFamily="18" charset="0"/>
                <a:cs typeface="Times New Roman" panose="02020603050405020304" pitchFamily="18" charset="0"/>
              </a:rPr>
              <a:t>, «Стелс» и др.</a:t>
            </a:r>
          </a:p>
          <a:p>
            <a:endParaRPr lang="ru-RU" sz="3200" dirty="0">
              <a:ln>
                <a:solidFill>
                  <a:srgbClr val="336699"/>
                </a:solidFill>
              </a:ln>
              <a:solidFill>
                <a:srgbClr val="336699"/>
              </a:solidFill>
              <a:latin typeface="Times New Roman" panose="02020603050405020304" pitchFamily="18" charset="0"/>
              <a:cs typeface="Times New Roman" panose="02020603050405020304" pitchFamily="18" charset="0"/>
            </a:endParaRPr>
          </a:p>
          <a:p>
            <a:r>
              <a:rPr lang="ru-RU" sz="3600" b="1" i="1" dirty="0">
                <a:ln>
                  <a:solidFill>
                    <a:srgbClr val="336699"/>
                  </a:solidFill>
                </a:ln>
                <a:solidFill>
                  <a:srgbClr val="FF6600"/>
                </a:solidFill>
                <a:latin typeface="Times New Roman" panose="02020603050405020304" pitchFamily="18" charset="0"/>
                <a:cs typeface="Times New Roman" panose="02020603050405020304" pitchFamily="18" charset="0"/>
              </a:rPr>
              <a:t>7. По моделям: </a:t>
            </a:r>
            <a:r>
              <a:rPr lang="ru-RU" sz="3200" dirty="0">
                <a:ln>
                  <a:solidFill>
                    <a:srgbClr val="336699"/>
                  </a:solidFill>
                </a:ln>
                <a:solidFill>
                  <a:srgbClr val="336699"/>
                </a:solidFill>
                <a:latin typeface="Times New Roman" panose="02020603050405020304" pitchFamily="18" charset="0"/>
                <a:cs typeface="Times New Roman" panose="02020603050405020304" pitchFamily="18" charset="0"/>
              </a:rPr>
              <a:t>111-321, 113-613, «Навигатор» и др.</a:t>
            </a:r>
          </a:p>
        </p:txBody>
      </p:sp>
    </p:spTree>
    <p:extLst>
      <p:ext uri="{BB962C8B-B14F-4D97-AF65-F5344CB8AC3E}">
        <p14:creationId xmlns:p14="http://schemas.microsoft.com/office/powerpoint/2010/main" val="846835362"/>
      </p:ext>
    </p:extLst>
  </p:cSld>
  <p:clrMapOvr>
    <a:masterClrMapping/>
  </p:clrMapOvr>
  <p:transition spd="slow">
    <p:circl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a:xfrm>
            <a:off x="729344" y="547172"/>
            <a:ext cx="10363810" cy="1412067"/>
          </a:xfrm>
        </p:spPr>
        <p:txBody>
          <a:bodyPr>
            <a:normAutofit/>
          </a:bodyPr>
          <a:lstStyle/>
          <a:p>
            <a:pPr lvl="0"/>
            <a:r>
              <a:rPr lang="ru-RU" sz="3600" dirty="0" smtClean="0">
                <a:latin typeface="Times New Roman" panose="02020603050405020304" pitchFamily="18" charset="0"/>
                <a:cs typeface="Times New Roman" panose="02020603050405020304" pitchFamily="18" charset="0"/>
              </a:rPr>
              <a:t>22.4 </a:t>
            </a:r>
            <a:r>
              <a:rPr lang="ru-RU" sz="3600" dirty="0">
                <a:latin typeface="Times New Roman" panose="02020603050405020304" pitchFamily="18" charset="0"/>
                <a:cs typeface="Times New Roman" panose="02020603050405020304" pitchFamily="18" charset="0"/>
              </a:rPr>
              <a:t>Характеристика ассортимента велосипедов</a:t>
            </a:r>
          </a:p>
        </p:txBody>
      </p:sp>
      <p:pic>
        <p:nvPicPr>
          <p:cNvPr id="8" name="Рисунок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27326" y="70505"/>
            <a:ext cx="564594" cy="693361"/>
          </a:xfrm>
          <a:prstGeom prst="rect">
            <a:avLst/>
          </a:prstGeom>
        </p:spPr>
      </p:pic>
      <p:pic>
        <p:nvPicPr>
          <p:cNvPr id="3" name="Рисунок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62898" y="2258184"/>
            <a:ext cx="2614862" cy="2826878"/>
          </a:xfrm>
          <a:prstGeom prst="rect">
            <a:avLst/>
          </a:prstGeom>
          <a:ln>
            <a:solidFill>
              <a:schemeClr val="accent1"/>
            </a:solidFill>
          </a:ln>
        </p:spPr>
      </p:pic>
      <p:sp>
        <p:nvSpPr>
          <p:cNvPr id="6" name="Заголовок 1"/>
          <p:cNvSpPr txBox="1">
            <a:spLocks/>
          </p:cNvSpPr>
          <p:nvPr/>
        </p:nvSpPr>
        <p:spPr>
          <a:xfrm>
            <a:off x="1234914" y="96429"/>
            <a:ext cx="9722173" cy="368492"/>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800" kern="1200" cap="all" baseline="0">
                <a:solidFill>
                  <a:schemeClr val="tx1"/>
                </a:solidFill>
                <a:latin typeface="+mj-lt"/>
                <a:ea typeface="+mj-ea"/>
                <a:cs typeface="+mj-cs"/>
              </a:defRPr>
            </a:lvl1pPr>
          </a:lstStyle>
          <a:p>
            <a:pPr algn="ctr">
              <a:lnSpc>
                <a:spcPct val="110000"/>
              </a:lnSpc>
            </a:pPr>
            <a:r>
              <a:rPr lang="ru-RU" sz="1100" smtClean="0">
                <a:solidFill>
                  <a:schemeClr val="tx2">
                    <a:lumMod val="60000"/>
                    <a:lumOff val="40000"/>
                  </a:schemeClr>
                </a:solidFill>
                <a:latin typeface="Times New Roman" panose="02020603050405020304" pitchFamily="18" charset="0"/>
                <a:cs typeface="Times New Roman" panose="02020603050405020304" pitchFamily="18" charset="0"/>
              </a:rPr>
              <a:t>МИНСКИЙ ФИЛИАЛ </a:t>
            </a:r>
          </a:p>
          <a:p>
            <a:pPr algn="ctr">
              <a:lnSpc>
                <a:spcPct val="110000"/>
              </a:lnSpc>
            </a:pPr>
            <a:r>
              <a:rPr lang="ru-RU" sz="1100" smtClean="0">
                <a:solidFill>
                  <a:schemeClr val="tx2">
                    <a:lumMod val="60000"/>
                    <a:lumOff val="40000"/>
                  </a:schemeClr>
                </a:solidFill>
                <a:latin typeface="Times New Roman" panose="02020603050405020304" pitchFamily="18" charset="0"/>
                <a:cs typeface="Times New Roman" panose="02020603050405020304" pitchFamily="18" charset="0"/>
              </a:rPr>
              <a:t>УО «Белорусский торгово-экономический университет потребительской кооперации»</a:t>
            </a:r>
            <a:endParaRPr lang="ru-RU" sz="1100">
              <a:solidFill>
                <a:schemeClr val="tx2">
                  <a:lumMod val="60000"/>
                  <a:lumOff val="40000"/>
                </a:schemeClr>
              </a:solidFill>
              <a:latin typeface="Times New Roman" panose="02020603050405020304" pitchFamily="18" charset="0"/>
              <a:cs typeface="Times New Roman" panose="02020603050405020304" pitchFamily="18" charset="0"/>
            </a:endParaRPr>
          </a:p>
        </p:txBody>
      </p:sp>
      <p:sp>
        <p:nvSpPr>
          <p:cNvPr id="10" name="TextBox 9"/>
          <p:cNvSpPr txBox="1"/>
          <p:nvPr/>
        </p:nvSpPr>
        <p:spPr>
          <a:xfrm>
            <a:off x="1334814" y="5384007"/>
            <a:ext cx="10683534" cy="954107"/>
          </a:xfrm>
          <a:prstGeom prst="rect">
            <a:avLst/>
          </a:prstGeom>
          <a:noFill/>
        </p:spPr>
        <p:txBody>
          <a:bodyPr wrap="square" rtlCol="0">
            <a:spAutoFit/>
          </a:bodyPr>
          <a:lstStyle/>
          <a:p>
            <a:r>
              <a:rPr lang="ru-RU" sz="2800" dirty="0" err="1">
                <a:latin typeface="Times New Roman" pitchFamily="18" charset="0"/>
                <a:cs typeface="Times New Roman" pitchFamily="18" charset="0"/>
              </a:rPr>
              <a:t>Сыцко</a:t>
            </a:r>
            <a:r>
              <a:rPr lang="ru-RU" sz="2800" dirty="0">
                <a:latin typeface="Times New Roman" pitchFamily="18" charset="0"/>
                <a:cs typeface="Times New Roman" pitchFamily="18" charset="0"/>
              </a:rPr>
              <a:t>, В.Е. Товароведение непродовольственных товаров: / В.Е. </a:t>
            </a:r>
            <a:r>
              <a:rPr lang="ru-RU" sz="2800" dirty="0" err="1">
                <a:latin typeface="Times New Roman" pitchFamily="18" charset="0"/>
                <a:cs typeface="Times New Roman" pitchFamily="18" charset="0"/>
              </a:rPr>
              <a:t>Сыцко</a:t>
            </a:r>
            <a:r>
              <a:rPr lang="ru-RU" sz="2800" dirty="0">
                <a:latin typeface="Times New Roman" pitchFamily="18" charset="0"/>
                <a:cs typeface="Times New Roman" pitchFamily="18" charset="0"/>
              </a:rPr>
              <a:t>, М.И. Дрозд. – Минск: </a:t>
            </a:r>
            <a:r>
              <a:rPr lang="ru-RU" sz="2800" dirty="0" err="1">
                <a:latin typeface="Times New Roman" pitchFamily="18" charset="0"/>
                <a:cs typeface="Times New Roman" pitchFamily="18" charset="0"/>
              </a:rPr>
              <a:t>Выш</a:t>
            </a:r>
            <a:r>
              <a:rPr lang="ru-RU" sz="2800" dirty="0">
                <a:latin typeface="Times New Roman" pitchFamily="18" charset="0"/>
                <a:cs typeface="Times New Roman" pitchFamily="18" charset="0"/>
              </a:rPr>
              <a:t>. школа, 2005. – стр</a:t>
            </a:r>
            <a:r>
              <a:rPr lang="ru-RU" sz="2800" dirty="0" smtClean="0">
                <a:latin typeface="Times New Roman" pitchFamily="18" charset="0"/>
                <a:cs typeface="Times New Roman" pitchFamily="18" charset="0"/>
              </a:rPr>
              <a:t>. 612-613</a:t>
            </a:r>
            <a:endParaRPr lang="ru-RU" sz="2600" dirty="0">
              <a:latin typeface="Times New Roman" pitchFamily="18" charset="0"/>
              <a:cs typeface="Times New Roman" pitchFamily="18" charset="0"/>
            </a:endParaRPr>
          </a:p>
        </p:txBody>
      </p:sp>
      <p:pic>
        <p:nvPicPr>
          <p:cNvPr id="5122" name="Picture 2" descr="C:\Users\User\Desktop\ЭУМК ТОТ\images (9).jpe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8123" y="5133481"/>
            <a:ext cx="816484" cy="1143078"/>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62036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1000"/>
                                  </p:stCondLst>
                                  <p:childTnLst>
                                    <p:set>
                                      <p:cBhvr>
                                        <p:cTn id="6" dur="1" fill="hold">
                                          <p:stCondLst>
                                            <p:cond delay="0"/>
                                          </p:stCondLst>
                                        </p:cTn>
                                        <p:tgtEl>
                                          <p:spTgt spid="5122"/>
                                        </p:tgtEl>
                                        <p:attrNameLst>
                                          <p:attrName>style.visibility</p:attrName>
                                        </p:attrNameLst>
                                      </p:cBhvr>
                                      <p:to>
                                        <p:strVal val="visible"/>
                                      </p:to>
                                    </p:set>
                                  </p:childTnLst>
                                </p:cTn>
                              </p:par>
                              <p:par>
                                <p:cTn id="7" presetID="1" presetClass="entr" presetSubtype="0" fill="hold" grpId="0" nodeType="withEffect">
                                  <p:stCondLst>
                                    <p:cond delay="100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1847529" y="332656"/>
            <a:ext cx="7737475" cy="926654"/>
          </a:xfrm>
        </p:spPr>
        <p:txBody>
          <a:bodyPr>
            <a:normAutofit fontScale="90000"/>
          </a:bodyPr>
          <a:lstStyle/>
          <a:p>
            <a:pPr eaLnBrk="1" hangingPunct="1">
              <a:defRPr/>
            </a:pPr>
            <a:r>
              <a:rPr lang="ru-RU" altLang="ru-RU"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Характеристика ассортимента велосипедов:</a:t>
            </a:r>
          </a:p>
        </p:txBody>
      </p:sp>
      <p:sp>
        <p:nvSpPr>
          <p:cNvPr id="5123" name="Rectangle 3"/>
          <p:cNvSpPr>
            <a:spLocks noGrp="1" noChangeArrowheads="1"/>
          </p:cNvSpPr>
          <p:nvPr>
            <p:ph type="body" idx="1"/>
          </p:nvPr>
        </p:nvSpPr>
        <p:spPr>
          <a:xfrm>
            <a:off x="1919537" y="1988840"/>
            <a:ext cx="8318973" cy="5040412"/>
          </a:xfrm>
        </p:spPr>
        <p:txBody>
          <a:bodyPr/>
          <a:lstStyle/>
          <a:p>
            <a:pPr marL="0" indent="0">
              <a:spcBef>
                <a:spcPts val="0"/>
              </a:spcBef>
              <a:buNone/>
            </a:pPr>
            <a:r>
              <a:rPr lang="ru-RU" altLang="ru-RU" sz="2800" b="1" dirty="0">
                <a:latin typeface="Times New Roman" pitchFamily="18" charset="0"/>
                <a:cs typeface="Times New Roman" pitchFamily="18" charset="0"/>
              </a:rPr>
              <a:t>   </a:t>
            </a:r>
            <a:r>
              <a:rPr lang="ru-RU" altLang="ru-RU" sz="3200" b="1" i="1" dirty="0">
                <a:solidFill>
                  <a:srgbClr val="FF6600"/>
                </a:solidFill>
                <a:latin typeface="Times New Roman" pitchFamily="18" charset="0"/>
                <a:cs typeface="Times New Roman" pitchFamily="18" charset="0"/>
              </a:rPr>
              <a:t>Трековые</a:t>
            </a:r>
            <a:r>
              <a:rPr lang="ru-RU" altLang="ru-RU" sz="2800" b="1" dirty="0">
                <a:solidFill>
                  <a:srgbClr val="FF6600"/>
                </a:solidFill>
                <a:latin typeface="Times New Roman" pitchFamily="18" charset="0"/>
                <a:cs typeface="Times New Roman" pitchFamily="18" charset="0"/>
              </a:rPr>
              <a:t> велосипеды </a:t>
            </a:r>
            <a:r>
              <a:rPr lang="ru-RU" altLang="ru-RU" sz="2800" b="1" dirty="0">
                <a:latin typeface="Times New Roman" pitchFamily="18" charset="0"/>
                <a:cs typeface="Times New Roman" pitchFamily="18" charset="0"/>
              </a:rPr>
              <a:t>– это специальная разновидность гоночных велосипедов для гонок на треке. Это самые легкие велосипеды. Они не имеют механизма переключения скоростей и тормозов. Колеса 27″, руль – «бараньи рога».</a:t>
            </a:r>
          </a:p>
          <a:p>
            <a:pPr marL="0" indent="0">
              <a:spcBef>
                <a:spcPts val="0"/>
              </a:spcBef>
              <a:buNone/>
            </a:pPr>
            <a:endParaRPr lang="ru-RU" altLang="ru-RU" sz="2800" b="1" dirty="0">
              <a:latin typeface="Times New Roman" pitchFamily="18" charset="0"/>
              <a:cs typeface="Times New Roman" pitchFamily="18" charset="0"/>
            </a:endParaRPr>
          </a:p>
          <a:p>
            <a:pPr marL="0" indent="0">
              <a:spcBef>
                <a:spcPts val="0"/>
              </a:spcBef>
              <a:buNone/>
            </a:pPr>
            <a:r>
              <a:rPr lang="ru-RU" altLang="ru-RU" sz="2800" b="1" i="1" dirty="0">
                <a:latin typeface="Times New Roman" pitchFamily="18" charset="0"/>
                <a:cs typeface="Times New Roman" pitchFamily="18" charset="0"/>
              </a:rPr>
              <a:t>   </a:t>
            </a:r>
            <a:r>
              <a:rPr lang="ru-RU" altLang="ru-RU" sz="3200" b="1" i="1" dirty="0">
                <a:latin typeface="Times New Roman" pitchFamily="18" charset="0"/>
                <a:cs typeface="Times New Roman" pitchFamily="18" charset="0"/>
              </a:rPr>
              <a:t>Трек</a:t>
            </a:r>
            <a:r>
              <a:rPr lang="ru-RU" altLang="ru-RU" sz="2800" b="1" dirty="0">
                <a:latin typeface="Times New Roman" pitchFamily="18" charset="0"/>
                <a:cs typeface="Times New Roman" pitchFamily="18" charset="0"/>
              </a:rPr>
              <a:t> – это замкнутая трасса с наклонной поверхностью со специальным твердым однородным покрытием.</a:t>
            </a:r>
          </a:p>
          <a:p>
            <a:pPr eaLnBrk="1" hangingPunct="1">
              <a:buFont typeface="Arial" pitchFamily="34" charset="0"/>
              <a:buChar char="–"/>
            </a:pPr>
            <a:endParaRPr lang="ru-RU" altLang="ru-RU" sz="2800" b="1" dirty="0">
              <a:latin typeface="Times New Roman" pitchFamily="18" charset="0"/>
              <a:cs typeface="Times New Roman" pitchFamily="18" charset="0"/>
            </a:endParaRPr>
          </a:p>
        </p:txBody>
      </p:sp>
    </p:spTree>
    <p:extLst>
      <p:ext uri="{BB962C8B-B14F-4D97-AF65-F5344CB8AC3E}">
        <p14:creationId xmlns:p14="http://schemas.microsoft.com/office/powerpoint/2010/main" val="325121558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fade">
                                      <p:cBhvr>
                                        <p:cTn id="7" dur="1000"/>
                                        <p:tgtEl>
                                          <p:spTgt spid="5122"/>
                                        </p:tgtEl>
                                      </p:cBhvr>
                                    </p:animEffect>
                                    <p:anim calcmode="lin" valueType="num">
                                      <p:cBhvr>
                                        <p:cTn id="8" dur="1000" fill="hold"/>
                                        <p:tgtEl>
                                          <p:spTgt spid="5122"/>
                                        </p:tgtEl>
                                        <p:attrNameLst>
                                          <p:attrName>ppt_x</p:attrName>
                                        </p:attrNameLst>
                                      </p:cBhvr>
                                      <p:tavLst>
                                        <p:tav tm="0">
                                          <p:val>
                                            <p:strVal val="#ppt_x"/>
                                          </p:val>
                                        </p:tav>
                                        <p:tav tm="100000">
                                          <p:val>
                                            <p:strVal val="#ppt_x"/>
                                          </p:val>
                                        </p:tav>
                                      </p:tavLst>
                                    </p:anim>
                                    <p:anim calcmode="lin" valueType="num">
                                      <p:cBhvr>
                                        <p:cTn id="9" dur="1000" fill="hold"/>
                                        <p:tgtEl>
                                          <p:spTgt spid="512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4" fill="hold" nodeType="afterEffect">
                                  <p:stCondLst>
                                    <p:cond delay="0"/>
                                  </p:stCondLst>
                                  <p:childTnLst>
                                    <p:set>
                                      <p:cBhvr>
                                        <p:cTn id="12" dur="1" fill="hold">
                                          <p:stCondLst>
                                            <p:cond delay="0"/>
                                          </p:stCondLst>
                                        </p:cTn>
                                        <p:tgtEl>
                                          <p:spTgt spid="5123">
                                            <p:txEl>
                                              <p:pRg st="0" end="0"/>
                                            </p:txEl>
                                          </p:spTgt>
                                        </p:tgtEl>
                                        <p:attrNameLst>
                                          <p:attrName>style.visibility</p:attrName>
                                        </p:attrNameLst>
                                      </p:cBhvr>
                                      <p:to>
                                        <p:strVal val="visible"/>
                                      </p:to>
                                    </p:set>
                                    <p:anim calcmode="lin" valueType="num">
                                      <p:cBhvr additive="base">
                                        <p:cTn id="13" dur="500" fill="hold"/>
                                        <p:tgtEl>
                                          <p:spTgt spid="512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123">
                                            <p:txEl>
                                              <p:pRg st="0" end="0"/>
                                            </p:txEl>
                                          </p:spTgt>
                                        </p:tgtEl>
                                        <p:attrNameLst>
                                          <p:attrName>ppt_y</p:attrName>
                                        </p:attrNameLst>
                                      </p:cBhvr>
                                      <p:tavLst>
                                        <p:tav tm="0">
                                          <p:val>
                                            <p:strVal val="1+#ppt_h/2"/>
                                          </p:val>
                                        </p:tav>
                                        <p:tav tm="100000">
                                          <p:val>
                                            <p:strVal val="#ppt_y"/>
                                          </p:val>
                                        </p:tav>
                                      </p:tavLst>
                                    </p:anim>
                                  </p:childTnLst>
                                </p:cTn>
                              </p:par>
                            </p:childTnLst>
                          </p:cTn>
                        </p:par>
                        <p:par>
                          <p:cTn id="15" fill="hold">
                            <p:stCondLst>
                              <p:cond delay="1500"/>
                            </p:stCondLst>
                            <p:childTnLst>
                              <p:par>
                                <p:cTn id="16" presetID="16" presetClass="entr" presetSubtype="21" fill="hold" nodeType="afterEffect">
                                  <p:stCondLst>
                                    <p:cond delay="0"/>
                                  </p:stCondLst>
                                  <p:childTnLst>
                                    <p:set>
                                      <p:cBhvr>
                                        <p:cTn id="17" dur="1" fill="hold">
                                          <p:stCondLst>
                                            <p:cond delay="0"/>
                                          </p:stCondLst>
                                        </p:cTn>
                                        <p:tgtEl>
                                          <p:spTgt spid="5123">
                                            <p:txEl>
                                              <p:pRg st="2" end="2"/>
                                            </p:txEl>
                                          </p:spTgt>
                                        </p:tgtEl>
                                        <p:attrNameLst>
                                          <p:attrName>style.visibility</p:attrName>
                                        </p:attrNameLst>
                                      </p:cBhvr>
                                      <p:to>
                                        <p:strVal val="visible"/>
                                      </p:to>
                                    </p:set>
                                    <p:animEffect transition="in" filter="barn(inVertical)">
                                      <p:cBhvr>
                                        <p:cTn id="18" dur="500"/>
                                        <p:tgtEl>
                                          <p:spTgt spid="512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2"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35560" y="1556792"/>
            <a:ext cx="6408712" cy="4752528"/>
          </a:xfrm>
          <a:prstGeom prst="rect">
            <a:avLst/>
          </a:prstGeom>
        </p:spPr>
      </p:pic>
    </p:spTree>
    <p:extLst>
      <p:ext uri="{BB962C8B-B14F-4D97-AF65-F5344CB8AC3E}">
        <p14:creationId xmlns:p14="http://schemas.microsoft.com/office/powerpoint/2010/main" val="3780990282"/>
      </p:ext>
    </p:extLst>
  </p:cSld>
  <p:clrMapOvr>
    <a:masterClrMapping/>
  </p:clrMapOvr>
  <p:transition spd="slow">
    <p:wedge/>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223557929"/>
      </p:ext>
    </p:extLst>
  </p:cSld>
  <p:clrMapOvr>
    <a:masterClrMapping/>
  </p:clrMapOvr>
  <p:transition spd="slow">
    <p:wedge/>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3"/>
          <p:cNvSpPr>
            <a:spLocks noGrp="1" noChangeArrowheads="1"/>
          </p:cNvSpPr>
          <p:nvPr>
            <p:ph type="body" idx="1"/>
          </p:nvPr>
        </p:nvSpPr>
        <p:spPr>
          <a:xfrm>
            <a:off x="1953492" y="1916832"/>
            <a:ext cx="8607005" cy="4536356"/>
          </a:xfrm>
        </p:spPr>
        <p:txBody>
          <a:bodyPr/>
          <a:lstStyle/>
          <a:p>
            <a:pPr marL="0" indent="0">
              <a:spcBef>
                <a:spcPts val="0"/>
              </a:spcBef>
              <a:buNone/>
            </a:pPr>
            <a:r>
              <a:rPr lang="ru-RU" altLang="ru-RU" sz="3200" b="1" i="1" dirty="0">
                <a:latin typeface="Times New Roman" pitchFamily="18" charset="0"/>
                <a:cs typeface="Times New Roman" pitchFamily="18" charset="0"/>
              </a:rPr>
              <a:t>   </a:t>
            </a:r>
            <a:r>
              <a:rPr lang="ru-RU" altLang="ru-RU" sz="3200" dirty="0">
                <a:latin typeface="Times New Roman" pitchFamily="18" charset="0"/>
                <a:cs typeface="Times New Roman" pitchFamily="18" charset="0"/>
              </a:rPr>
              <a:t> </a:t>
            </a:r>
            <a:r>
              <a:rPr lang="ru-RU" altLang="ru-RU" sz="3200" b="1" i="1" dirty="0">
                <a:solidFill>
                  <a:srgbClr val="FF6600"/>
                </a:solidFill>
                <a:latin typeface="Times New Roman" pitchFamily="18" charset="0"/>
                <a:cs typeface="Times New Roman" pitchFamily="18" charset="0"/>
              </a:rPr>
              <a:t>Шоссейные</a:t>
            </a:r>
            <a:r>
              <a:rPr lang="ru-RU" altLang="ru-RU" sz="2800" b="1" dirty="0">
                <a:latin typeface="Times New Roman" pitchFamily="18" charset="0"/>
                <a:cs typeface="Times New Roman" pitchFamily="18" charset="0"/>
              </a:rPr>
              <a:t> – это велосипеды, </a:t>
            </a:r>
          </a:p>
          <a:p>
            <a:pPr marL="0" indent="0">
              <a:spcBef>
                <a:spcPts val="0"/>
              </a:spcBef>
              <a:buNone/>
            </a:pPr>
            <a:r>
              <a:rPr lang="ru-RU" altLang="ru-RU" sz="2800" b="1" dirty="0">
                <a:latin typeface="Times New Roman" pitchFamily="18" charset="0"/>
                <a:cs typeface="Times New Roman" pitchFamily="18" charset="0"/>
              </a:rPr>
              <a:t>предназначенные для быстрой езды по шоссе с хорошим покрытием. </a:t>
            </a:r>
          </a:p>
          <a:p>
            <a:pPr marL="0" indent="0">
              <a:spcBef>
                <a:spcPts val="0"/>
              </a:spcBef>
              <a:buNone/>
            </a:pPr>
            <a:r>
              <a:rPr lang="ru-RU" altLang="ru-RU" sz="2800" b="1" dirty="0">
                <a:latin typeface="Times New Roman" pitchFamily="18" charset="0"/>
                <a:cs typeface="Times New Roman" pitchFamily="18" charset="0"/>
              </a:rPr>
              <a:t>Отличаются гнутым нисходящим рулем </a:t>
            </a:r>
          </a:p>
          <a:p>
            <a:pPr marL="0" indent="0">
              <a:spcBef>
                <a:spcPts val="0"/>
              </a:spcBef>
              <a:buNone/>
            </a:pPr>
            <a:r>
              <a:rPr lang="ru-RU" altLang="ru-RU" sz="2800" b="1" dirty="0">
                <a:latin typeface="Times New Roman" pitchFamily="18" charset="0"/>
                <a:cs typeface="Times New Roman" pitchFamily="18" charset="0"/>
              </a:rPr>
              <a:t>(«бараньи рога»). Рама высокая и короткая, из сплавов алюминия, титана, композитных материалов. Вилка жесткая, из карбона.  Вес велосипеда не превышает 10кг. </a:t>
            </a:r>
          </a:p>
        </p:txBody>
      </p:sp>
    </p:spTree>
    <p:extLst>
      <p:ext uri="{BB962C8B-B14F-4D97-AF65-F5344CB8AC3E}">
        <p14:creationId xmlns:p14="http://schemas.microsoft.com/office/powerpoint/2010/main" val="419680748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5123">
                                            <p:txEl>
                                              <p:pRg st="0" end="0"/>
                                            </p:txEl>
                                          </p:spTgt>
                                        </p:tgtEl>
                                        <p:attrNameLst>
                                          <p:attrName>style.visibility</p:attrName>
                                        </p:attrNameLst>
                                      </p:cBhvr>
                                      <p:to>
                                        <p:strVal val="visible"/>
                                      </p:to>
                                    </p:set>
                                    <p:anim calcmode="lin" valueType="num">
                                      <p:cBhvr additive="base">
                                        <p:cTn id="7" dur="500" fill="hold"/>
                                        <p:tgtEl>
                                          <p:spTgt spid="512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123">
                                            <p:txEl>
                                              <p:pRg st="0" end="0"/>
                                            </p:txEl>
                                          </p:spTgt>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5123">
                                            <p:txEl>
                                              <p:pRg st="1" end="1"/>
                                            </p:txEl>
                                          </p:spTgt>
                                        </p:tgtEl>
                                        <p:attrNameLst>
                                          <p:attrName>style.visibility</p:attrName>
                                        </p:attrNameLst>
                                      </p:cBhvr>
                                      <p:to>
                                        <p:strVal val="visible"/>
                                      </p:to>
                                    </p:set>
                                    <p:anim calcmode="lin" valueType="num">
                                      <p:cBhvr additive="base">
                                        <p:cTn id="12" dur="500" fill="hold"/>
                                        <p:tgtEl>
                                          <p:spTgt spid="5123">
                                            <p:txEl>
                                              <p:pRg st="1" end="1"/>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5123">
                                            <p:txEl>
                                              <p:pRg st="1" end="1"/>
                                            </p:txEl>
                                          </p:spTgt>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5123">
                                            <p:txEl>
                                              <p:pRg st="2" end="2"/>
                                            </p:txEl>
                                          </p:spTgt>
                                        </p:tgtEl>
                                        <p:attrNameLst>
                                          <p:attrName>style.visibility</p:attrName>
                                        </p:attrNameLst>
                                      </p:cBhvr>
                                      <p:to>
                                        <p:strVal val="visible"/>
                                      </p:to>
                                    </p:set>
                                    <p:anim calcmode="lin" valueType="num">
                                      <p:cBhvr additive="base">
                                        <p:cTn id="17" dur="500" fill="hold"/>
                                        <p:tgtEl>
                                          <p:spTgt spid="5123">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5123">
                                            <p:txEl>
                                              <p:pRg st="2" end="2"/>
                                            </p:txEl>
                                          </p:spTgt>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nodeType="afterEffect">
                                  <p:stCondLst>
                                    <p:cond delay="0"/>
                                  </p:stCondLst>
                                  <p:childTnLst>
                                    <p:set>
                                      <p:cBhvr>
                                        <p:cTn id="21" dur="1" fill="hold">
                                          <p:stCondLst>
                                            <p:cond delay="0"/>
                                          </p:stCondLst>
                                        </p:cTn>
                                        <p:tgtEl>
                                          <p:spTgt spid="5123">
                                            <p:txEl>
                                              <p:pRg st="3" end="3"/>
                                            </p:txEl>
                                          </p:spTgt>
                                        </p:tgtEl>
                                        <p:attrNameLst>
                                          <p:attrName>style.visibility</p:attrName>
                                        </p:attrNameLst>
                                      </p:cBhvr>
                                      <p:to>
                                        <p:strVal val="visible"/>
                                      </p:to>
                                    </p:set>
                                    <p:anim calcmode="lin" valueType="num">
                                      <p:cBhvr additive="base">
                                        <p:cTn id="22" dur="500" fill="hold"/>
                                        <p:tgtEl>
                                          <p:spTgt spid="5123">
                                            <p:txEl>
                                              <p:pRg st="3" end="3"/>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512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3"/>
          <p:cNvSpPr>
            <a:spLocks noGrp="1" noChangeArrowheads="1"/>
          </p:cNvSpPr>
          <p:nvPr>
            <p:ph type="body" idx="1"/>
          </p:nvPr>
        </p:nvSpPr>
        <p:spPr>
          <a:xfrm>
            <a:off x="1953492" y="1916832"/>
            <a:ext cx="7958933" cy="4536356"/>
          </a:xfrm>
        </p:spPr>
        <p:txBody>
          <a:bodyPr/>
          <a:lstStyle/>
          <a:p>
            <a:pPr marL="0" indent="0">
              <a:spcBef>
                <a:spcPts val="0"/>
              </a:spcBef>
              <a:buNone/>
            </a:pPr>
            <a:r>
              <a:rPr lang="ru-RU" altLang="ru-RU" sz="2800" b="1" dirty="0">
                <a:latin typeface="Times New Roman" pitchFamily="18" charset="0"/>
                <a:cs typeface="Times New Roman" pitchFamily="18" charset="0"/>
              </a:rPr>
              <a:t>   Колеса диаметром 28" (622мм), очень узкие (18-28мм), с гладкими покрышками высокого давления. 2-3 ведущих звездочки и 9-11 ведомых звездочек, подобранных с малым шагом от передачи к передаче.  Тормоза клещевые. </a:t>
            </a:r>
          </a:p>
          <a:p>
            <a:pPr marL="0" indent="0">
              <a:spcBef>
                <a:spcPts val="0"/>
              </a:spcBef>
              <a:buNone/>
            </a:pPr>
            <a:r>
              <a:rPr lang="ru-RU" altLang="ru-RU" sz="2800" b="1" dirty="0">
                <a:latin typeface="Times New Roman" pitchFamily="18" charset="0"/>
                <a:cs typeface="Times New Roman" pitchFamily="18" charset="0"/>
              </a:rPr>
              <a:t>Седло узкое, жесткое.</a:t>
            </a:r>
          </a:p>
          <a:p>
            <a:pPr marL="0" indent="0">
              <a:spcBef>
                <a:spcPts val="0"/>
              </a:spcBef>
              <a:buNone/>
            </a:pPr>
            <a:r>
              <a:rPr lang="ru-RU" altLang="ru-RU" sz="2800" b="1" dirty="0">
                <a:latin typeface="Times New Roman" pitchFamily="18" charset="0"/>
                <a:cs typeface="Times New Roman" pitchFamily="18" charset="0"/>
              </a:rPr>
              <a:t>      Особенность современных шоссейных велосипедов – манетки, интегрированные в тормозные ручки. </a:t>
            </a:r>
          </a:p>
          <a:p>
            <a:pPr marL="0" indent="0">
              <a:spcBef>
                <a:spcPts val="0"/>
              </a:spcBef>
              <a:buNone/>
            </a:pPr>
            <a:endParaRPr lang="ru-RU" altLang="ru-RU" sz="2800" b="1" dirty="0">
              <a:latin typeface="Times New Roman" pitchFamily="18" charset="0"/>
              <a:cs typeface="Times New Roman" pitchFamily="18" charset="0"/>
            </a:endParaRPr>
          </a:p>
        </p:txBody>
      </p:sp>
    </p:spTree>
    <p:extLst>
      <p:ext uri="{BB962C8B-B14F-4D97-AF65-F5344CB8AC3E}">
        <p14:creationId xmlns:p14="http://schemas.microsoft.com/office/powerpoint/2010/main" val="32536758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123">
                                            <p:txEl>
                                              <p:pRg st="0" end="0"/>
                                            </p:txEl>
                                          </p:spTgt>
                                        </p:tgtEl>
                                        <p:attrNameLst>
                                          <p:attrName>style.visibility</p:attrName>
                                        </p:attrNameLst>
                                      </p:cBhvr>
                                      <p:to>
                                        <p:strVal val="visible"/>
                                      </p:to>
                                    </p:set>
                                    <p:animEffect transition="in" filter="fade">
                                      <p:cBhvr>
                                        <p:cTn id="7" dur="1000"/>
                                        <p:tgtEl>
                                          <p:spTgt spid="5123">
                                            <p:txEl>
                                              <p:pRg st="0" end="0"/>
                                            </p:txEl>
                                          </p:spTgt>
                                        </p:tgtEl>
                                      </p:cBhvr>
                                    </p:animEffect>
                                    <p:anim calcmode="lin" valueType="num">
                                      <p:cBhvr>
                                        <p:cTn id="8" dur="1000" fill="hold"/>
                                        <p:tgtEl>
                                          <p:spTgt spid="512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123">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5123">
                                            <p:txEl>
                                              <p:pRg st="1" end="1"/>
                                            </p:txEl>
                                          </p:spTgt>
                                        </p:tgtEl>
                                        <p:attrNameLst>
                                          <p:attrName>style.visibility</p:attrName>
                                        </p:attrNameLst>
                                      </p:cBhvr>
                                      <p:to>
                                        <p:strVal val="visible"/>
                                      </p:to>
                                    </p:set>
                                    <p:animEffect transition="in" filter="fade">
                                      <p:cBhvr>
                                        <p:cTn id="13" dur="1000"/>
                                        <p:tgtEl>
                                          <p:spTgt spid="5123">
                                            <p:txEl>
                                              <p:pRg st="1" end="1"/>
                                            </p:txEl>
                                          </p:spTgt>
                                        </p:tgtEl>
                                      </p:cBhvr>
                                    </p:animEffect>
                                    <p:anim calcmode="lin" valueType="num">
                                      <p:cBhvr>
                                        <p:cTn id="14" dur="1000" fill="hold"/>
                                        <p:tgtEl>
                                          <p:spTgt spid="5123">
                                            <p:txEl>
                                              <p:pRg st="1" end="1"/>
                                            </p:txEl>
                                          </p:spTgt>
                                        </p:tgtEl>
                                        <p:attrNameLst>
                                          <p:attrName>ppt_x</p:attrName>
                                        </p:attrNameLst>
                                      </p:cBhvr>
                                      <p:tavLst>
                                        <p:tav tm="0">
                                          <p:val>
                                            <p:strVal val="#ppt_x"/>
                                          </p:val>
                                        </p:tav>
                                        <p:tav tm="100000">
                                          <p:val>
                                            <p:strVal val="#ppt_x"/>
                                          </p:val>
                                        </p:tav>
                                      </p:tavLst>
                                    </p:anim>
                                    <p:anim calcmode="lin" valueType="num">
                                      <p:cBhvr>
                                        <p:cTn id="15" dur="1000" fill="hold"/>
                                        <p:tgtEl>
                                          <p:spTgt spid="5123">
                                            <p:txEl>
                                              <p:pRg st="1" end="1"/>
                                            </p:txEl>
                                          </p:spTgt>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5123">
                                            <p:txEl>
                                              <p:pRg st="2" end="2"/>
                                            </p:txEl>
                                          </p:spTgt>
                                        </p:tgtEl>
                                        <p:attrNameLst>
                                          <p:attrName>style.visibility</p:attrName>
                                        </p:attrNameLst>
                                      </p:cBhvr>
                                      <p:to>
                                        <p:strVal val="visible"/>
                                      </p:to>
                                    </p:set>
                                    <p:animEffect transition="in" filter="fade">
                                      <p:cBhvr>
                                        <p:cTn id="19" dur="1000"/>
                                        <p:tgtEl>
                                          <p:spTgt spid="5123">
                                            <p:txEl>
                                              <p:pRg st="2" end="2"/>
                                            </p:txEl>
                                          </p:spTgt>
                                        </p:tgtEl>
                                      </p:cBhvr>
                                    </p:animEffect>
                                    <p:anim calcmode="lin" valueType="num">
                                      <p:cBhvr>
                                        <p:cTn id="20" dur="1000" fill="hold"/>
                                        <p:tgtEl>
                                          <p:spTgt spid="5123">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512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Объект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063552" y="1556792"/>
            <a:ext cx="6408712" cy="4824536"/>
          </a:xfrm>
        </p:spPr>
      </p:pic>
    </p:spTree>
    <p:extLst>
      <p:ext uri="{BB962C8B-B14F-4D97-AF65-F5344CB8AC3E}">
        <p14:creationId xmlns:p14="http://schemas.microsoft.com/office/powerpoint/2010/main" val="228983615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Объект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24000" y="0"/>
            <a:ext cx="9144000" cy="6858000"/>
          </a:xfrm>
        </p:spPr>
      </p:pic>
    </p:spTree>
    <p:extLst>
      <p:ext uri="{BB962C8B-B14F-4D97-AF65-F5344CB8AC3E}">
        <p14:creationId xmlns:p14="http://schemas.microsoft.com/office/powerpoint/2010/main" val="1873933597"/>
      </p:ext>
    </p:extLst>
  </p:cSld>
  <p:clrMapOvr>
    <a:masterClrMapping/>
  </p:clrMapOvr>
  <p:transition spd="slow">
    <p:wipe/>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3"/>
          <p:cNvSpPr>
            <a:spLocks noGrp="1" noChangeArrowheads="1"/>
          </p:cNvSpPr>
          <p:nvPr>
            <p:ph type="body" idx="1"/>
          </p:nvPr>
        </p:nvSpPr>
        <p:spPr>
          <a:xfrm>
            <a:off x="1919537" y="1772816"/>
            <a:ext cx="8607005" cy="4536356"/>
          </a:xfrm>
        </p:spPr>
        <p:txBody>
          <a:bodyPr/>
          <a:lstStyle/>
          <a:p>
            <a:pPr marL="0" indent="0">
              <a:spcBef>
                <a:spcPts val="0"/>
              </a:spcBef>
              <a:buNone/>
            </a:pPr>
            <a:r>
              <a:rPr lang="ru-RU" altLang="ru-RU" sz="2800" b="1" dirty="0">
                <a:latin typeface="Times New Roman" pitchFamily="18" charset="0"/>
                <a:cs typeface="Times New Roman" pitchFamily="18" charset="0"/>
              </a:rPr>
              <a:t>   </a:t>
            </a:r>
            <a:r>
              <a:rPr lang="ru-RU" altLang="ru-RU" sz="3200" dirty="0">
                <a:latin typeface="Times New Roman" pitchFamily="18" charset="0"/>
                <a:cs typeface="Times New Roman" pitchFamily="18" charset="0"/>
              </a:rPr>
              <a:t> </a:t>
            </a:r>
            <a:r>
              <a:rPr lang="ru-RU" altLang="ru-RU" sz="3200" b="1" i="1" dirty="0">
                <a:solidFill>
                  <a:srgbClr val="FF6600"/>
                </a:solidFill>
                <a:latin typeface="Times New Roman" pitchFamily="18" charset="0"/>
                <a:cs typeface="Times New Roman" pitchFamily="18" charset="0"/>
              </a:rPr>
              <a:t>Маунтинбайк (МТБ) </a:t>
            </a:r>
            <a:r>
              <a:rPr lang="ru-RU" altLang="ru-RU" sz="2800" b="1" dirty="0">
                <a:latin typeface="Times New Roman" pitchFamily="18" charset="0"/>
                <a:cs typeface="Times New Roman" pitchFamily="18" charset="0"/>
              </a:rPr>
              <a:t>– велосипед, предназначенный для соревнований по лесным, полевым, горным тропам с грунтовой или песчаной почвой.</a:t>
            </a:r>
          </a:p>
          <a:p>
            <a:pPr marL="0" indent="0">
              <a:spcBef>
                <a:spcPts val="0"/>
              </a:spcBef>
              <a:buNone/>
            </a:pPr>
            <a:r>
              <a:rPr lang="ru-RU" altLang="ru-RU" sz="2800" b="1" dirty="0">
                <a:latin typeface="Times New Roman" pitchFamily="18" charset="0"/>
                <a:cs typeface="Times New Roman" pitchFamily="18" charset="0"/>
              </a:rPr>
              <a:t>      </a:t>
            </a:r>
            <a:r>
              <a:rPr lang="ru-RU" altLang="ru-RU" sz="2800" b="1" i="1" dirty="0">
                <a:latin typeface="Times New Roman" pitchFamily="18" charset="0"/>
                <a:cs typeface="Times New Roman" pitchFamily="18" charset="0"/>
              </a:rPr>
              <a:t>Маунтинбайки по назначению подразделяют на </a:t>
            </a:r>
            <a:r>
              <a:rPr lang="ru-RU" altLang="ru-RU" sz="2800" b="1" dirty="0">
                <a:latin typeface="Times New Roman" pitchFamily="18" charset="0"/>
                <a:cs typeface="Times New Roman" pitchFamily="18" charset="0"/>
              </a:rPr>
              <a:t>байки для даунхилла, фрирайда, бэккантри, кросскантри, фристайла, дерта, стрита и др.</a:t>
            </a:r>
          </a:p>
          <a:p>
            <a:pPr marL="0" indent="0">
              <a:spcBef>
                <a:spcPts val="0"/>
              </a:spcBef>
              <a:buNone/>
            </a:pPr>
            <a:r>
              <a:rPr lang="ru-RU" altLang="ru-RU" sz="2800" b="1" dirty="0">
                <a:latin typeface="Times New Roman" pitchFamily="18" charset="0"/>
                <a:cs typeface="Times New Roman" pitchFamily="18" charset="0"/>
              </a:rPr>
              <a:t>   К этому типу относятся горные велосипеды, самые популярные в настоящее время. </a:t>
            </a:r>
          </a:p>
        </p:txBody>
      </p:sp>
    </p:spTree>
    <p:extLst>
      <p:ext uri="{BB962C8B-B14F-4D97-AF65-F5344CB8AC3E}">
        <p14:creationId xmlns:p14="http://schemas.microsoft.com/office/powerpoint/2010/main" val="41822789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5123">
                                            <p:txEl>
                                              <p:pRg st="0" end="0"/>
                                            </p:txEl>
                                          </p:spTgt>
                                        </p:tgtEl>
                                        <p:attrNameLst>
                                          <p:attrName>style.visibility</p:attrName>
                                        </p:attrNameLst>
                                      </p:cBhvr>
                                      <p:to>
                                        <p:strVal val="visible"/>
                                      </p:to>
                                    </p:set>
                                    <p:animEffect transition="in" filter="wipe(down)">
                                      <p:cBhvr>
                                        <p:cTn id="7" dur="500"/>
                                        <p:tgtEl>
                                          <p:spTgt spid="5123">
                                            <p:txEl>
                                              <p:pRg st="0" end="0"/>
                                            </p:txEl>
                                          </p:spTgt>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5123">
                                            <p:txEl>
                                              <p:pRg st="1" end="1"/>
                                            </p:txEl>
                                          </p:spTgt>
                                        </p:tgtEl>
                                        <p:attrNameLst>
                                          <p:attrName>style.visibility</p:attrName>
                                        </p:attrNameLst>
                                      </p:cBhvr>
                                      <p:to>
                                        <p:strVal val="visible"/>
                                      </p:to>
                                    </p:set>
                                    <p:animEffect transition="in" filter="wipe(down)">
                                      <p:cBhvr>
                                        <p:cTn id="11" dur="500"/>
                                        <p:tgtEl>
                                          <p:spTgt spid="5123">
                                            <p:txEl>
                                              <p:pRg st="1" end="1"/>
                                            </p:txEl>
                                          </p:spTgt>
                                        </p:tgtEl>
                                      </p:cBhvr>
                                    </p:animEffect>
                                  </p:childTnLst>
                                </p:cTn>
                              </p:par>
                            </p:childTnLst>
                          </p:cTn>
                        </p:par>
                        <p:par>
                          <p:cTn id="12" fill="hold">
                            <p:stCondLst>
                              <p:cond delay="1000"/>
                            </p:stCondLst>
                            <p:childTnLst>
                              <p:par>
                                <p:cTn id="13" presetID="22" presetClass="entr" presetSubtype="4" fill="hold" grpId="0" nodeType="afterEffect">
                                  <p:stCondLst>
                                    <p:cond delay="0"/>
                                  </p:stCondLst>
                                  <p:childTnLst>
                                    <p:set>
                                      <p:cBhvr>
                                        <p:cTn id="14" dur="1" fill="hold">
                                          <p:stCondLst>
                                            <p:cond delay="0"/>
                                          </p:stCondLst>
                                        </p:cTn>
                                        <p:tgtEl>
                                          <p:spTgt spid="5123">
                                            <p:txEl>
                                              <p:pRg st="2" end="2"/>
                                            </p:txEl>
                                          </p:spTgt>
                                        </p:tgtEl>
                                        <p:attrNameLst>
                                          <p:attrName>style.visibility</p:attrName>
                                        </p:attrNameLst>
                                      </p:cBhvr>
                                      <p:to>
                                        <p:strVal val="visible"/>
                                      </p:to>
                                    </p:set>
                                    <p:animEffect transition="in" filter="wipe(down)">
                                      <p:cBhvr>
                                        <p:cTn id="15" dur="500"/>
                                        <p:tgtEl>
                                          <p:spTgt spid="512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Рисунок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27326" y="70505"/>
            <a:ext cx="564594" cy="693361"/>
          </a:xfrm>
          <a:prstGeom prst="rect">
            <a:avLst/>
          </a:prstGeom>
        </p:spPr>
      </p:pic>
      <p:sp>
        <p:nvSpPr>
          <p:cNvPr id="2" name="Прямоугольник 1"/>
          <p:cNvSpPr/>
          <p:nvPr/>
        </p:nvSpPr>
        <p:spPr>
          <a:xfrm>
            <a:off x="2023800" y="70505"/>
            <a:ext cx="8098692" cy="923330"/>
          </a:xfrm>
          <a:prstGeom prst="rect">
            <a:avLst/>
          </a:prstGeom>
          <a:noFill/>
        </p:spPr>
        <p:txBody>
          <a:bodyPr wrap="none" lIns="91440" tIns="45720" rIns="91440" bIns="45720">
            <a:spAutoFit/>
          </a:bodyPr>
          <a:lstStyle/>
          <a:p>
            <a:pPr algn="ctr"/>
            <a:r>
              <a:rPr lang="ru-RU" sz="5400" b="1" cap="none" spc="0" dirty="0" smtClean="0">
                <a:ln w="6600">
                  <a:solidFill>
                    <a:schemeClr val="accent2"/>
                  </a:solidFill>
                  <a:prstDash val="solid"/>
                </a:ln>
                <a:solidFill>
                  <a:srgbClr val="FFFFFF"/>
                </a:solidFill>
                <a:effectLst>
                  <a:outerShdw dist="38100" dir="2700000" algn="tl" rotWithShape="0">
                    <a:schemeClr val="accent2"/>
                  </a:outerShdw>
                </a:effectLst>
              </a:rPr>
              <a:t>Устройство велосипеда</a:t>
            </a:r>
            <a:endParaRPr lang="ru-RU" sz="54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cxnSp>
        <p:nvCxnSpPr>
          <p:cNvPr id="4" name="Прямая со стрелкой 3"/>
          <p:cNvCxnSpPr/>
          <p:nvPr/>
        </p:nvCxnSpPr>
        <p:spPr>
          <a:xfrm flipH="1">
            <a:off x="2720340" y="1108710"/>
            <a:ext cx="457200" cy="571500"/>
          </a:xfrm>
          <a:prstGeom prst="straightConnector1">
            <a:avLst/>
          </a:prstGeom>
          <a:ln w="57150">
            <a:solidFill>
              <a:schemeClr val="accent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 name="Прямая со стрелкой 5"/>
          <p:cNvCxnSpPr/>
          <p:nvPr/>
        </p:nvCxnSpPr>
        <p:spPr>
          <a:xfrm>
            <a:off x="8919210" y="1108710"/>
            <a:ext cx="396240" cy="571500"/>
          </a:xfrm>
          <a:prstGeom prst="straightConnector1">
            <a:avLst/>
          </a:prstGeom>
          <a:ln w="57150">
            <a:solidFill>
              <a:schemeClr val="accent2">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7" name="Скругленный прямоугольник 6"/>
          <p:cNvSpPr/>
          <p:nvPr/>
        </p:nvSpPr>
        <p:spPr>
          <a:xfrm>
            <a:off x="800100" y="1805940"/>
            <a:ext cx="4331970" cy="60579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800" b="1" dirty="0" smtClean="0">
                <a:latin typeface="Times New Roman" panose="02020603050405020304" pitchFamily="18" charset="0"/>
                <a:cs typeface="Times New Roman" panose="02020603050405020304" pitchFamily="18" charset="0"/>
              </a:rPr>
              <a:t>Основные узлы</a:t>
            </a:r>
            <a:endParaRPr lang="ru-RU" sz="2800" b="1" dirty="0">
              <a:latin typeface="Times New Roman" panose="02020603050405020304" pitchFamily="18" charset="0"/>
              <a:cs typeface="Times New Roman" panose="02020603050405020304" pitchFamily="18" charset="0"/>
            </a:endParaRPr>
          </a:p>
        </p:txBody>
      </p:sp>
      <p:sp>
        <p:nvSpPr>
          <p:cNvPr id="9" name="Скругленный прямоугольник 8"/>
          <p:cNvSpPr/>
          <p:nvPr/>
        </p:nvSpPr>
        <p:spPr>
          <a:xfrm>
            <a:off x="7096124" y="1805940"/>
            <a:ext cx="4253865" cy="60579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800" b="1" dirty="0" smtClean="0">
                <a:latin typeface="Times New Roman" panose="02020603050405020304" pitchFamily="18" charset="0"/>
                <a:cs typeface="Times New Roman" panose="02020603050405020304" pitchFamily="18" charset="0"/>
              </a:rPr>
              <a:t>Дополнительные узлы</a:t>
            </a:r>
            <a:endParaRPr lang="ru-RU" sz="2800" b="1" dirty="0">
              <a:latin typeface="Times New Roman" panose="02020603050405020304" pitchFamily="18" charset="0"/>
              <a:cs typeface="Times New Roman" panose="02020603050405020304" pitchFamily="18" charset="0"/>
            </a:endParaRPr>
          </a:p>
        </p:txBody>
      </p:sp>
      <p:sp>
        <p:nvSpPr>
          <p:cNvPr id="10" name="Прямоугольник 9"/>
          <p:cNvSpPr/>
          <p:nvPr/>
        </p:nvSpPr>
        <p:spPr>
          <a:xfrm>
            <a:off x="588645" y="2720340"/>
            <a:ext cx="4754880" cy="3486150"/>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buFont typeface="Arial" pitchFamily="34" charset="0"/>
              <a:buChar char="–"/>
            </a:pPr>
            <a:r>
              <a:rPr lang="ru-RU" altLang="ru-RU" sz="2800" b="1" dirty="0" smtClean="0">
                <a:solidFill>
                  <a:srgbClr val="002060"/>
                </a:solidFill>
                <a:latin typeface="Times New Roman" pitchFamily="18" charset="0"/>
                <a:cs typeface="Times New Roman" pitchFamily="18" charset="0"/>
              </a:rPr>
              <a:t> рама</a:t>
            </a:r>
            <a:endParaRPr lang="ru-RU" altLang="ru-RU" sz="2800" b="1" dirty="0">
              <a:solidFill>
                <a:srgbClr val="002060"/>
              </a:solidFill>
              <a:latin typeface="Times New Roman" pitchFamily="18" charset="0"/>
              <a:cs typeface="Times New Roman" pitchFamily="18" charset="0"/>
            </a:endParaRPr>
          </a:p>
          <a:p>
            <a:pPr>
              <a:buFont typeface="Arial" pitchFamily="34" charset="0"/>
              <a:buChar char="–"/>
            </a:pPr>
            <a:r>
              <a:rPr lang="ru-RU" altLang="ru-RU" sz="2800" b="1" dirty="0" smtClean="0">
                <a:solidFill>
                  <a:srgbClr val="002060"/>
                </a:solidFill>
                <a:latin typeface="Times New Roman" pitchFamily="18" charset="0"/>
                <a:cs typeface="Times New Roman" pitchFamily="18" charset="0"/>
              </a:rPr>
              <a:t> колеса</a:t>
            </a:r>
            <a:endParaRPr lang="ru-RU" altLang="ru-RU" sz="2800" b="1" dirty="0">
              <a:solidFill>
                <a:srgbClr val="002060"/>
              </a:solidFill>
              <a:latin typeface="Times New Roman" pitchFamily="18" charset="0"/>
              <a:cs typeface="Times New Roman" pitchFamily="18" charset="0"/>
            </a:endParaRPr>
          </a:p>
          <a:p>
            <a:pPr>
              <a:buFont typeface="Arial" pitchFamily="34" charset="0"/>
              <a:buChar char="–"/>
            </a:pPr>
            <a:r>
              <a:rPr lang="ru-RU" altLang="ru-RU" sz="2800" b="1" dirty="0" smtClean="0">
                <a:solidFill>
                  <a:srgbClr val="002060"/>
                </a:solidFill>
                <a:latin typeface="Times New Roman" pitchFamily="18" charset="0"/>
                <a:cs typeface="Times New Roman" pitchFamily="18" charset="0"/>
              </a:rPr>
              <a:t> передняя </a:t>
            </a:r>
            <a:r>
              <a:rPr lang="ru-RU" altLang="ru-RU" sz="2800" b="1" dirty="0">
                <a:solidFill>
                  <a:srgbClr val="002060"/>
                </a:solidFill>
                <a:latin typeface="Times New Roman" pitchFamily="18" charset="0"/>
                <a:cs typeface="Times New Roman" pitchFamily="18" charset="0"/>
              </a:rPr>
              <a:t>вилка</a:t>
            </a:r>
          </a:p>
          <a:p>
            <a:pPr>
              <a:buFont typeface="Arial" pitchFamily="34" charset="0"/>
              <a:buChar char="–"/>
            </a:pPr>
            <a:r>
              <a:rPr lang="ru-RU" altLang="ru-RU" sz="2800" b="1" dirty="0" smtClean="0">
                <a:solidFill>
                  <a:srgbClr val="002060"/>
                </a:solidFill>
                <a:latin typeface="Times New Roman" pitchFamily="18" charset="0"/>
                <a:cs typeface="Times New Roman" pitchFamily="18" charset="0"/>
              </a:rPr>
              <a:t> кареточный механизм</a:t>
            </a:r>
            <a:endParaRPr lang="ru-RU" altLang="ru-RU" sz="2800" b="1" dirty="0">
              <a:solidFill>
                <a:srgbClr val="002060"/>
              </a:solidFill>
              <a:latin typeface="Times New Roman" pitchFamily="18" charset="0"/>
              <a:cs typeface="Times New Roman" pitchFamily="18" charset="0"/>
            </a:endParaRPr>
          </a:p>
          <a:p>
            <a:pPr>
              <a:buFont typeface="Arial" pitchFamily="34" charset="0"/>
              <a:buChar char="–"/>
            </a:pPr>
            <a:r>
              <a:rPr lang="ru-RU" altLang="ru-RU" sz="2800" b="1" dirty="0" smtClean="0">
                <a:solidFill>
                  <a:srgbClr val="002060"/>
                </a:solidFill>
                <a:latin typeface="Times New Roman" pitchFamily="18" charset="0"/>
                <a:cs typeface="Times New Roman" pitchFamily="18" charset="0"/>
              </a:rPr>
              <a:t> седло </a:t>
            </a:r>
            <a:r>
              <a:rPr lang="ru-RU" altLang="ru-RU" sz="2800" b="1" dirty="0">
                <a:solidFill>
                  <a:srgbClr val="002060"/>
                </a:solidFill>
                <a:latin typeface="Times New Roman" pitchFamily="18" charset="0"/>
                <a:cs typeface="Times New Roman" pitchFamily="18" charset="0"/>
              </a:rPr>
              <a:t>с </a:t>
            </a:r>
            <a:r>
              <a:rPr lang="ru-RU" altLang="ru-RU" sz="2800" b="1" dirty="0" err="1">
                <a:solidFill>
                  <a:srgbClr val="002060"/>
                </a:solidFill>
                <a:latin typeface="Times New Roman" pitchFamily="18" charset="0"/>
                <a:cs typeface="Times New Roman" pitchFamily="18" charset="0"/>
              </a:rPr>
              <a:t>седлодержателем</a:t>
            </a:r>
            <a:endParaRPr lang="ru-RU" altLang="ru-RU" sz="2800" b="1" dirty="0">
              <a:solidFill>
                <a:srgbClr val="002060"/>
              </a:solidFill>
              <a:latin typeface="Times New Roman" pitchFamily="18" charset="0"/>
              <a:cs typeface="Times New Roman" pitchFamily="18" charset="0"/>
            </a:endParaRPr>
          </a:p>
          <a:p>
            <a:pPr>
              <a:buFont typeface="Arial" pitchFamily="34" charset="0"/>
              <a:buChar char="–"/>
            </a:pPr>
            <a:r>
              <a:rPr lang="ru-RU" altLang="ru-RU" sz="2800" b="1" dirty="0" smtClean="0">
                <a:solidFill>
                  <a:srgbClr val="002060"/>
                </a:solidFill>
                <a:latin typeface="Times New Roman" pitchFamily="18" charset="0"/>
                <a:cs typeface="Times New Roman" pitchFamily="18" charset="0"/>
              </a:rPr>
              <a:t> руль</a:t>
            </a:r>
            <a:endParaRPr lang="ru-RU" altLang="ru-RU" sz="2800" b="1" dirty="0">
              <a:solidFill>
                <a:srgbClr val="002060"/>
              </a:solidFill>
              <a:latin typeface="Times New Roman" pitchFamily="18" charset="0"/>
              <a:cs typeface="Times New Roman" pitchFamily="18" charset="0"/>
            </a:endParaRPr>
          </a:p>
          <a:p>
            <a:pPr>
              <a:buFont typeface="Arial" pitchFamily="34" charset="0"/>
              <a:buChar char="–"/>
            </a:pPr>
            <a:r>
              <a:rPr lang="ru-RU" altLang="ru-RU" sz="2800" b="1" dirty="0" smtClean="0">
                <a:solidFill>
                  <a:srgbClr val="002060"/>
                </a:solidFill>
                <a:latin typeface="Times New Roman" pitchFamily="18" charset="0"/>
                <a:cs typeface="Times New Roman" pitchFamily="18" charset="0"/>
              </a:rPr>
              <a:t> тормоза</a:t>
            </a:r>
            <a:r>
              <a:rPr lang="ru-RU" altLang="ru-RU" sz="2800" b="1" dirty="0">
                <a:solidFill>
                  <a:srgbClr val="002060"/>
                </a:solidFill>
                <a:latin typeface="Times New Roman" pitchFamily="18" charset="0"/>
                <a:cs typeface="Times New Roman" pitchFamily="18" charset="0"/>
              </a:rPr>
              <a:t>.</a:t>
            </a:r>
          </a:p>
        </p:txBody>
      </p:sp>
      <p:sp>
        <p:nvSpPr>
          <p:cNvPr id="11" name="Прямоугольник 10"/>
          <p:cNvSpPr/>
          <p:nvPr/>
        </p:nvSpPr>
        <p:spPr>
          <a:xfrm>
            <a:off x="6823710" y="2720340"/>
            <a:ext cx="5086350" cy="3486150"/>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buFont typeface="Arial" pitchFamily="34" charset="0"/>
              <a:buChar char="–"/>
            </a:pPr>
            <a:r>
              <a:rPr lang="ru-RU" altLang="ru-RU" sz="2400" dirty="0" smtClean="0">
                <a:solidFill>
                  <a:srgbClr val="002060"/>
                </a:solidFill>
                <a:latin typeface="Times New Roman" pitchFamily="18" charset="0"/>
                <a:cs typeface="Times New Roman" pitchFamily="18" charset="0"/>
              </a:rPr>
              <a:t> электрооборудование</a:t>
            </a:r>
            <a:endParaRPr lang="ru-RU" altLang="ru-RU" sz="2400" dirty="0">
              <a:solidFill>
                <a:srgbClr val="002060"/>
              </a:solidFill>
              <a:latin typeface="Times New Roman" pitchFamily="18" charset="0"/>
              <a:cs typeface="Times New Roman" pitchFamily="18" charset="0"/>
            </a:endParaRPr>
          </a:p>
          <a:p>
            <a:pPr>
              <a:buFont typeface="Arial" pitchFamily="34" charset="0"/>
              <a:buChar char="–"/>
            </a:pPr>
            <a:r>
              <a:rPr lang="ru-RU" altLang="ru-RU" sz="2400" dirty="0" smtClean="0">
                <a:solidFill>
                  <a:srgbClr val="002060"/>
                </a:solidFill>
                <a:latin typeface="Times New Roman" pitchFamily="18" charset="0"/>
                <a:cs typeface="Times New Roman" pitchFamily="18" charset="0"/>
              </a:rPr>
              <a:t> багажник </a:t>
            </a:r>
            <a:r>
              <a:rPr lang="ru-RU" altLang="ru-RU" sz="2400" dirty="0">
                <a:solidFill>
                  <a:srgbClr val="002060"/>
                </a:solidFill>
                <a:latin typeface="Times New Roman" pitchFamily="18" charset="0"/>
                <a:cs typeface="Times New Roman" pitchFamily="18" charset="0"/>
              </a:rPr>
              <a:t>(задний и передний)</a:t>
            </a:r>
          </a:p>
          <a:p>
            <a:pPr>
              <a:buFont typeface="Arial" pitchFamily="34" charset="0"/>
              <a:buChar char="–"/>
            </a:pPr>
            <a:r>
              <a:rPr lang="ru-RU" altLang="ru-RU" sz="2400" dirty="0" smtClean="0">
                <a:solidFill>
                  <a:srgbClr val="002060"/>
                </a:solidFill>
                <a:latin typeface="Times New Roman" pitchFamily="18" charset="0"/>
                <a:cs typeface="Times New Roman" pitchFamily="18" charset="0"/>
              </a:rPr>
              <a:t> зеркало</a:t>
            </a:r>
            <a:endParaRPr lang="ru-RU" altLang="ru-RU" sz="2400" dirty="0">
              <a:solidFill>
                <a:srgbClr val="002060"/>
              </a:solidFill>
              <a:latin typeface="Times New Roman" pitchFamily="18" charset="0"/>
              <a:cs typeface="Times New Roman" pitchFamily="18" charset="0"/>
            </a:endParaRPr>
          </a:p>
          <a:p>
            <a:pPr>
              <a:buFont typeface="Arial" pitchFamily="34" charset="0"/>
              <a:buChar char="–"/>
            </a:pPr>
            <a:r>
              <a:rPr lang="ru-RU" altLang="ru-RU" sz="2400" dirty="0" smtClean="0">
                <a:solidFill>
                  <a:srgbClr val="002060"/>
                </a:solidFill>
                <a:latin typeface="Times New Roman" pitchFamily="18" charset="0"/>
                <a:cs typeface="Times New Roman" pitchFamily="18" charset="0"/>
              </a:rPr>
              <a:t> светоотражатели </a:t>
            </a:r>
            <a:r>
              <a:rPr lang="ru-RU" altLang="ru-RU" sz="2400" dirty="0">
                <a:solidFill>
                  <a:srgbClr val="002060"/>
                </a:solidFill>
                <a:latin typeface="Times New Roman" pitchFamily="18" charset="0"/>
                <a:cs typeface="Times New Roman" pitchFamily="18" charset="0"/>
              </a:rPr>
              <a:t>(катафоты)</a:t>
            </a:r>
          </a:p>
          <a:p>
            <a:pPr>
              <a:buFont typeface="Arial" pitchFamily="34" charset="0"/>
              <a:buChar char="–"/>
            </a:pPr>
            <a:r>
              <a:rPr lang="ru-RU" altLang="ru-RU" sz="2400" dirty="0" smtClean="0">
                <a:solidFill>
                  <a:srgbClr val="002060"/>
                </a:solidFill>
                <a:latin typeface="Times New Roman" pitchFamily="18" charset="0"/>
                <a:cs typeface="Times New Roman" pitchFamily="18" charset="0"/>
              </a:rPr>
              <a:t> спидометр</a:t>
            </a:r>
            <a:endParaRPr lang="ru-RU" altLang="ru-RU" sz="2400" dirty="0">
              <a:solidFill>
                <a:srgbClr val="002060"/>
              </a:solidFill>
              <a:latin typeface="Times New Roman" pitchFamily="18" charset="0"/>
              <a:cs typeface="Times New Roman" pitchFamily="18" charset="0"/>
            </a:endParaRPr>
          </a:p>
          <a:p>
            <a:pPr>
              <a:buFont typeface="Arial" pitchFamily="34" charset="0"/>
              <a:buChar char="–"/>
            </a:pPr>
            <a:r>
              <a:rPr lang="ru-RU" altLang="ru-RU" sz="2400" dirty="0" smtClean="0">
                <a:solidFill>
                  <a:srgbClr val="002060"/>
                </a:solidFill>
                <a:latin typeface="Times New Roman" pitchFamily="18" charset="0"/>
                <a:cs typeface="Times New Roman" pitchFamily="18" charset="0"/>
              </a:rPr>
              <a:t> насос</a:t>
            </a:r>
            <a:endParaRPr lang="ru-RU" altLang="ru-RU" sz="2400" dirty="0">
              <a:solidFill>
                <a:srgbClr val="002060"/>
              </a:solidFill>
              <a:latin typeface="Times New Roman" pitchFamily="18" charset="0"/>
              <a:cs typeface="Times New Roman" pitchFamily="18" charset="0"/>
            </a:endParaRPr>
          </a:p>
          <a:p>
            <a:pPr>
              <a:buFont typeface="Arial" pitchFamily="34" charset="0"/>
              <a:buChar char="–"/>
            </a:pPr>
            <a:r>
              <a:rPr lang="ru-RU" altLang="ru-RU" sz="2400" dirty="0" smtClean="0">
                <a:solidFill>
                  <a:srgbClr val="002060"/>
                </a:solidFill>
                <a:latin typeface="Times New Roman" pitchFamily="18" charset="0"/>
                <a:cs typeface="Times New Roman" pitchFamily="18" charset="0"/>
              </a:rPr>
              <a:t> велоаптечка</a:t>
            </a:r>
            <a:endParaRPr lang="ru-RU" altLang="ru-RU" sz="2400" dirty="0">
              <a:solidFill>
                <a:srgbClr val="002060"/>
              </a:solidFill>
              <a:latin typeface="Times New Roman" pitchFamily="18" charset="0"/>
              <a:cs typeface="Times New Roman" pitchFamily="18" charset="0"/>
            </a:endParaRPr>
          </a:p>
          <a:p>
            <a:pPr>
              <a:buFont typeface="Arial" pitchFamily="34" charset="0"/>
              <a:buChar char="–"/>
            </a:pPr>
            <a:r>
              <a:rPr lang="ru-RU" altLang="ru-RU" sz="2400" dirty="0" smtClean="0">
                <a:solidFill>
                  <a:srgbClr val="002060"/>
                </a:solidFill>
                <a:latin typeface="Times New Roman" pitchFamily="18" charset="0"/>
                <a:cs typeface="Times New Roman" pitchFamily="18" charset="0"/>
              </a:rPr>
              <a:t> звонок</a:t>
            </a:r>
            <a:endParaRPr lang="ru-RU" altLang="ru-RU" sz="2400" dirty="0">
              <a:solidFill>
                <a:srgbClr val="002060"/>
              </a:solidFill>
              <a:latin typeface="Times New Roman" pitchFamily="18" charset="0"/>
              <a:cs typeface="Times New Roman" pitchFamily="18" charset="0"/>
            </a:endParaRPr>
          </a:p>
          <a:p>
            <a:pPr>
              <a:buFont typeface="Arial" pitchFamily="34" charset="0"/>
              <a:buChar char="–"/>
            </a:pPr>
            <a:r>
              <a:rPr lang="ru-RU" altLang="ru-RU" sz="2400" dirty="0" smtClean="0">
                <a:solidFill>
                  <a:srgbClr val="002060"/>
                </a:solidFill>
                <a:latin typeface="Times New Roman" pitchFamily="18" charset="0"/>
                <a:cs typeface="Times New Roman" pitchFamily="18" charset="0"/>
              </a:rPr>
              <a:t> щитки </a:t>
            </a:r>
            <a:r>
              <a:rPr lang="ru-RU" altLang="ru-RU" sz="2400" dirty="0">
                <a:solidFill>
                  <a:srgbClr val="002060"/>
                </a:solidFill>
                <a:latin typeface="Times New Roman" pitchFamily="18" charset="0"/>
                <a:cs typeface="Times New Roman" pitchFamily="18" charset="0"/>
              </a:rPr>
              <a:t>(крылья).</a:t>
            </a:r>
          </a:p>
        </p:txBody>
      </p:sp>
    </p:spTree>
    <p:extLst>
      <p:ext uri="{BB962C8B-B14F-4D97-AF65-F5344CB8AC3E}">
        <p14:creationId xmlns:p14="http://schemas.microsoft.com/office/powerpoint/2010/main" val="32230744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500"/>
                                  </p:stCondLst>
                                  <p:childTnLst>
                                    <p:set>
                                      <p:cBhvr>
                                        <p:cTn id="9" dur="1" fill="hold">
                                          <p:stCondLst>
                                            <p:cond delay="0"/>
                                          </p:stCondLst>
                                        </p:cTn>
                                        <p:tgtEl>
                                          <p:spTgt spid="4"/>
                                        </p:tgtEl>
                                        <p:attrNameLst>
                                          <p:attrName>style.visibility</p:attrName>
                                        </p:attrNameLst>
                                      </p:cBhvr>
                                      <p:to>
                                        <p:strVal val="visible"/>
                                      </p:to>
                                    </p:set>
                                  </p:childTnLst>
                                </p:cTn>
                              </p:par>
                            </p:childTnLst>
                          </p:cTn>
                        </p:par>
                        <p:par>
                          <p:cTn id="10" fill="hold">
                            <p:stCondLst>
                              <p:cond delay="500"/>
                            </p:stCondLst>
                            <p:childTnLst>
                              <p:par>
                                <p:cTn id="11" presetID="1" presetClass="entr" presetSubtype="0" fill="hold" grpId="0" nodeType="afterEffect">
                                  <p:stCondLst>
                                    <p:cond delay="500"/>
                                  </p:stCondLst>
                                  <p:childTnLst>
                                    <p:set>
                                      <p:cBhvr>
                                        <p:cTn id="12" dur="1" fill="hold">
                                          <p:stCondLst>
                                            <p:cond delay="0"/>
                                          </p:stCondLst>
                                        </p:cTn>
                                        <p:tgtEl>
                                          <p:spTgt spid="7"/>
                                        </p:tgtEl>
                                        <p:attrNameLst>
                                          <p:attrName>style.visibility</p:attrName>
                                        </p:attrNameLst>
                                      </p:cBhvr>
                                      <p:to>
                                        <p:strVal val="visible"/>
                                      </p:to>
                                    </p:set>
                                  </p:childTnLst>
                                </p:cTn>
                              </p:par>
                            </p:childTnLst>
                          </p:cTn>
                        </p:par>
                        <p:par>
                          <p:cTn id="13" fill="hold">
                            <p:stCondLst>
                              <p:cond delay="1000"/>
                            </p:stCondLst>
                            <p:childTnLst>
                              <p:par>
                                <p:cTn id="14" presetID="1" presetClass="entr" presetSubtype="0" fill="hold" grpId="0" nodeType="afterEffect">
                                  <p:stCondLst>
                                    <p:cond delay="500"/>
                                  </p:stCondLst>
                                  <p:childTnLst>
                                    <p:set>
                                      <p:cBhvr>
                                        <p:cTn id="15" dur="1" fill="hold">
                                          <p:stCondLst>
                                            <p:cond delay="0"/>
                                          </p:stCondLst>
                                        </p:cTn>
                                        <p:tgtEl>
                                          <p:spTgt spid="10"/>
                                        </p:tgtEl>
                                        <p:attrNameLst>
                                          <p:attrName>style.visibility</p:attrName>
                                        </p:attrNameLst>
                                      </p:cBhvr>
                                      <p:to>
                                        <p:strVal val="visible"/>
                                      </p:to>
                                    </p:set>
                                  </p:childTnLst>
                                </p:cTn>
                              </p:par>
                            </p:childTnLst>
                          </p:cTn>
                        </p:par>
                        <p:par>
                          <p:cTn id="16" fill="hold">
                            <p:stCondLst>
                              <p:cond delay="1500"/>
                            </p:stCondLst>
                            <p:childTnLst>
                              <p:par>
                                <p:cTn id="17" presetID="1" presetClass="entr" presetSubtype="0" fill="hold" nodeType="afterEffect">
                                  <p:stCondLst>
                                    <p:cond delay="500"/>
                                  </p:stCondLst>
                                  <p:childTnLst>
                                    <p:set>
                                      <p:cBhvr>
                                        <p:cTn id="18" dur="1" fill="hold">
                                          <p:stCondLst>
                                            <p:cond delay="0"/>
                                          </p:stCondLst>
                                        </p:cTn>
                                        <p:tgtEl>
                                          <p:spTgt spid="6"/>
                                        </p:tgtEl>
                                        <p:attrNameLst>
                                          <p:attrName>style.visibility</p:attrName>
                                        </p:attrNameLst>
                                      </p:cBhvr>
                                      <p:to>
                                        <p:strVal val="visible"/>
                                      </p:to>
                                    </p:set>
                                  </p:childTnLst>
                                </p:cTn>
                              </p:par>
                            </p:childTnLst>
                          </p:cTn>
                        </p:par>
                        <p:par>
                          <p:cTn id="19" fill="hold">
                            <p:stCondLst>
                              <p:cond delay="2000"/>
                            </p:stCondLst>
                            <p:childTnLst>
                              <p:par>
                                <p:cTn id="20" presetID="1" presetClass="entr" presetSubtype="0" fill="hold" grpId="0" nodeType="afterEffect">
                                  <p:stCondLst>
                                    <p:cond delay="500"/>
                                  </p:stCondLst>
                                  <p:childTnLst>
                                    <p:set>
                                      <p:cBhvr>
                                        <p:cTn id="21" dur="1" fill="hold">
                                          <p:stCondLst>
                                            <p:cond delay="0"/>
                                          </p:stCondLst>
                                        </p:cTn>
                                        <p:tgtEl>
                                          <p:spTgt spid="9"/>
                                        </p:tgtEl>
                                        <p:attrNameLst>
                                          <p:attrName>style.visibility</p:attrName>
                                        </p:attrNameLst>
                                      </p:cBhvr>
                                      <p:to>
                                        <p:strVal val="visible"/>
                                      </p:to>
                                    </p:set>
                                  </p:childTnLst>
                                </p:cTn>
                              </p:par>
                            </p:childTnLst>
                          </p:cTn>
                        </p:par>
                        <p:par>
                          <p:cTn id="22" fill="hold">
                            <p:stCondLst>
                              <p:cond delay="2500"/>
                            </p:stCondLst>
                            <p:childTnLst>
                              <p:par>
                                <p:cTn id="23" presetID="1" presetClass="entr" presetSubtype="0" fill="hold" grpId="0" nodeType="afterEffect">
                                  <p:stCondLst>
                                    <p:cond delay="500"/>
                                  </p:stCondLst>
                                  <p:childTnLst>
                                    <p:set>
                                      <p:cBhvr>
                                        <p:cTn id="2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animBg="1"/>
      <p:bldP spid="9" grpId="0" animBg="1"/>
      <p:bldP spid="10" grpId="0" animBg="1"/>
      <p:bldP spid="11"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3"/>
          <p:cNvSpPr>
            <a:spLocks noGrp="1" noChangeArrowheads="1"/>
          </p:cNvSpPr>
          <p:nvPr>
            <p:ph type="body" idx="1"/>
          </p:nvPr>
        </p:nvSpPr>
        <p:spPr>
          <a:xfrm>
            <a:off x="1919537" y="1988840"/>
            <a:ext cx="8136904" cy="4536356"/>
          </a:xfrm>
        </p:spPr>
        <p:txBody>
          <a:bodyPr/>
          <a:lstStyle/>
          <a:p>
            <a:pPr marL="0" indent="0">
              <a:spcBef>
                <a:spcPts val="0"/>
              </a:spcBef>
              <a:buNone/>
            </a:pPr>
            <a:r>
              <a:rPr lang="ru-RU" altLang="ru-RU" sz="2800" b="1" dirty="0">
                <a:latin typeface="Times New Roman" pitchFamily="18" charset="0"/>
                <a:cs typeface="Times New Roman" pitchFamily="18" charset="0"/>
              </a:rPr>
              <a:t>   Горный велосипед имеет прямой руль или с небольшим подъемом,  прочную раму небольшого размера с большим дорожным просветом, амортизацию переднего или обоих колес, колеса 26"(559мм), с прочным ободом и мощными шинами с рельефным протектором. Горные велосипеды имеют от 20 до 30  передач. Тормоза могут быть дисковые или ободные консольного типа. </a:t>
            </a:r>
          </a:p>
        </p:txBody>
      </p:sp>
    </p:spTree>
    <p:extLst>
      <p:ext uri="{BB962C8B-B14F-4D97-AF65-F5344CB8AC3E}">
        <p14:creationId xmlns:p14="http://schemas.microsoft.com/office/powerpoint/2010/main" val="298187565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123">
                                            <p:txEl>
                                              <p:pRg st="0" end="0"/>
                                            </p:txEl>
                                          </p:spTgt>
                                        </p:tgtEl>
                                        <p:attrNameLst>
                                          <p:attrName>style.visibility</p:attrName>
                                        </p:attrNameLst>
                                      </p:cBhvr>
                                      <p:to>
                                        <p:strVal val="visible"/>
                                      </p:to>
                                    </p:set>
                                    <p:animEffect transition="in" filter="fade">
                                      <p:cBhvr>
                                        <p:cTn id="7" dur="1000"/>
                                        <p:tgtEl>
                                          <p:spTgt spid="5123">
                                            <p:txEl>
                                              <p:pRg st="0" end="0"/>
                                            </p:txEl>
                                          </p:spTgt>
                                        </p:tgtEl>
                                      </p:cBhvr>
                                    </p:animEffect>
                                    <p:anim calcmode="lin" valueType="num">
                                      <p:cBhvr>
                                        <p:cTn id="8" dur="1000" fill="hold"/>
                                        <p:tgtEl>
                                          <p:spTgt spid="512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12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50105" y="1556792"/>
            <a:ext cx="6566176" cy="4733136"/>
          </a:xfrm>
          <a:prstGeom prst="rect">
            <a:avLst/>
          </a:prstGeom>
        </p:spPr>
      </p:pic>
    </p:spTree>
    <p:extLst>
      <p:ext uri="{BB962C8B-B14F-4D97-AF65-F5344CB8AC3E}">
        <p14:creationId xmlns:p14="http://schemas.microsoft.com/office/powerpoint/2010/main" val="33764572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2238386505"/>
      </p:ext>
    </p:extLst>
  </p:cSld>
  <p:clrMapOvr>
    <a:masterClrMapping/>
  </p:clrMapOvr>
  <p:transition spd="slow">
    <p:wipe/>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11624" y="2708920"/>
            <a:ext cx="4968552" cy="3704386"/>
          </a:xfrm>
          <a:prstGeom prst="rect">
            <a:avLst/>
          </a:prstGeom>
        </p:spPr>
      </p:pic>
      <p:sp>
        <p:nvSpPr>
          <p:cNvPr id="5123" name="Rectangle 3"/>
          <p:cNvSpPr>
            <a:spLocks noGrp="1" noChangeArrowheads="1"/>
          </p:cNvSpPr>
          <p:nvPr>
            <p:ph type="body" idx="1"/>
          </p:nvPr>
        </p:nvSpPr>
        <p:spPr>
          <a:xfrm>
            <a:off x="1919536" y="1340768"/>
            <a:ext cx="8136904" cy="4894048"/>
          </a:xfrm>
        </p:spPr>
        <p:txBody>
          <a:bodyPr/>
          <a:lstStyle/>
          <a:p>
            <a:pPr marL="0" indent="0">
              <a:spcBef>
                <a:spcPts val="0"/>
              </a:spcBef>
              <a:buNone/>
            </a:pPr>
            <a:r>
              <a:rPr lang="ru-RU" altLang="ru-RU" sz="2800" b="1" dirty="0">
                <a:latin typeface="Times New Roman" pitchFamily="18" charset="0"/>
                <a:cs typeface="Times New Roman" pitchFamily="18" charset="0"/>
              </a:rPr>
              <a:t>    </a:t>
            </a:r>
            <a:r>
              <a:rPr lang="ru-RU" altLang="ru-RU" sz="3200" b="1" i="1" dirty="0">
                <a:solidFill>
                  <a:srgbClr val="FF6600"/>
                </a:solidFill>
                <a:latin typeface="Times New Roman" pitchFamily="18" charset="0"/>
                <a:cs typeface="Times New Roman" pitchFamily="18" charset="0"/>
              </a:rPr>
              <a:t>Байсикл-мото-экстрим (ВМХ)</a:t>
            </a:r>
            <a:r>
              <a:rPr lang="ru-RU" altLang="ru-RU" sz="2800" b="1" dirty="0">
                <a:solidFill>
                  <a:srgbClr val="FF6600"/>
                </a:solidFill>
                <a:latin typeface="Times New Roman" pitchFamily="18" charset="0"/>
                <a:cs typeface="Times New Roman" pitchFamily="18" charset="0"/>
              </a:rPr>
              <a:t> </a:t>
            </a:r>
            <a:r>
              <a:rPr lang="ru-RU" altLang="ru-RU" sz="2800" b="1" dirty="0">
                <a:latin typeface="Times New Roman" pitchFamily="18" charset="0"/>
                <a:cs typeface="Times New Roman" pitchFamily="18" charset="0"/>
              </a:rPr>
              <a:t>– велосипед,  предназначенный для соревнований по специальным трассам с препятствиями.         </a:t>
            </a:r>
          </a:p>
        </p:txBody>
      </p:sp>
    </p:spTree>
    <p:extLst>
      <p:ext uri="{BB962C8B-B14F-4D97-AF65-F5344CB8AC3E}">
        <p14:creationId xmlns:p14="http://schemas.microsoft.com/office/powerpoint/2010/main" val="224941925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5123">
                                            <p:txEl>
                                              <p:pRg st="0" end="0"/>
                                            </p:txEl>
                                          </p:spTgt>
                                        </p:tgtEl>
                                        <p:attrNameLst>
                                          <p:attrName>style.visibility</p:attrName>
                                        </p:attrNameLst>
                                      </p:cBhvr>
                                      <p:to>
                                        <p:strVal val="visible"/>
                                      </p:to>
                                    </p:set>
                                    <p:anim calcmode="lin" valueType="num">
                                      <p:cBhvr>
                                        <p:cTn id="7" dur="500" fill="hold"/>
                                        <p:tgtEl>
                                          <p:spTgt spid="512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512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512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3" grpId="0" build="p"/>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3"/>
          <p:cNvSpPr>
            <a:spLocks noGrp="1" noChangeArrowheads="1"/>
          </p:cNvSpPr>
          <p:nvPr>
            <p:ph type="body" idx="1"/>
          </p:nvPr>
        </p:nvSpPr>
        <p:spPr>
          <a:xfrm>
            <a:off x="1991544" y="1484784"/>
            <a:ext cx="8424936" cy="4536356"/>
          </a:xfrm>
        </p:spPr>
        <p:txBody>
          <a:bodyPr/>
          <a:lstStyle/>
          <a:p>
            <a:pPr marL="0" indent="0">
              <a:spcBef>
                <a:spcPts val="0"/>
              </a:spcBef>
              <a:buNone/>
            </a:pPr>
            <a:r>
              <a:rPr lang="ru-RU" altLang="ru-RU" sz="2800" b="1" dirty="0">
                <a:latin typeface="Times New Roman" pitchFamily="18" charset="0"/>
                <a:cs typeface="Times New Roman" pitchFamily="18" charset="0"/>
              </a:rPr>
              <a:t> </a:t>
            </a:r>
            <a:r>
              <a:rPr lang="ru-RU" altLang="ru-RU" sz="2800" i="1" u="sng" dirty="0">
                <a:latin typeface="Times New Roman" pitchFamily="18" charset="0"/>
                <a:cs typeface="Times New Roman" pitchFamily="18" charset="0"/>
              </a:rPr>
              <a:t>Может быть двух типов:</a:t>
            </a:r>
          </a:p>
          <a:p>
            <a:pPr marL="0" indent="0">
              <a:spcBef>
                <a:spcPts val="0"/>
              </a:spcBef>
              <a:buNone/>
            </a:pPr>
            <a:r>
              <a:rPr lang="ru-RU" altLang="ru-RU" sz="2800" b="1" dirty="0">
                <a:latin typeface="Times New Roman" pitchFamily="18" charset="0"/>
                <a:cs typeface="Times New Roman" pitchFamily="18" charset="0"/>
              </a:rPr>
              <a:t> - </a:t>
            </a:r>
            <a:r>
              <a:rPr lang="ru-RU" altLang="ru-RU" sz="2800" b="1" i="1" dirty="0">
                <a:latin typeface="Times New Roman" pitchFamily="18" charset="0"/>
                <a:cs typeface="Times New Roman" pitchFamily="18" charset="0"/>
              </a:rPr>
              <a:t>чисто трюковый</a:t>
            </a:r>
            <a:r>
              <a:rPr lang="ru-RU" altLang="ru-RU" sz="2800" b="1" dirty="0">
                <a:latin typeface="Times New Roman" pitchFamily="18" charset="0"/>
                <a:cs typeface="Times New Roman" pitchFamily="18" charset="0"/>
              </a:rPr>
              <a:t>, с небольшими колесами – </a:t>
            </a:r>
          </a:p>
          <a:p>
            <a:pPr marL="0" indent="0">
              <a:spcBef>
                <a:spcPts val="0"/>
              </a:spcBef>
              <a:buNone/>
            </a:pPr>
            <a:r>
              <a:rPr lang="ru-RU" altLang="ru-RU" sz="2800" b="1" dirty="0">
                <a:latin typeface="Times New Roman" pitchFamily="18" charset="0"/>
                <a:cs typeface="Times New Roman" pitchFamily="18" charset="0"/>
              </a:rPr>
              <a:t>20″ с 48 спицами. Имеет специальные упоры по торцам осей колес – пеги, защиту каретки, гиророторный механизм, который позволяет многократно вращать руль в одном направлении без перекручивания тормозных тросов. </a:t>
            </a:r>
          </a:p>
          <a:p>
            <a:pPr marL="0" indent="0">
              <a:spcBef>
                <a:spcPts val="0"/>
              </a:spcBef>
              <a:buNone/>
            </a:pPr>
            <a:r>
              <a:rPr lang="ru-RU" altLang="ru-RU" sz="2800" b="1" dirty="0">
                <a:latin typeface="Times New Roman" pitchFamily="18" charset="0"/>
                <a:cs typeface="Times New Roman" pitchFamily="18" charset="0"/>
              </a:rPr>
              <a:t> - </a:t>
            </a:r>
            <a:r>
              <a:rPr lang="ru-RU" altLang="ru-RU" sz="2800" b="1" i="1" dirty="0">
                <a:latin typeface="Times New Roman" pitchFamily="18" charset="0"/>
                <a:cs typeface="Times New Roman" pitchFamily="18" charset="0"/>
              </a:rPr>
              <a:t>ВМХ с очень низкими усиленными рамами</a:t>
            </a:r>
            <a:r>
              <a:rPr lang="ru-RU" altLang="ru-RU" sz="2800" b="1" dirty="0">
                <a:latin typeface="Times New Roman" pitchFamily="18" charset="0"/>
                <a:cs typeface="Times New Roman" pitchFamily="18" charset="0"/>
              </a:rPr>
              <a:t>, с жесткой вилкой, колеса с очень мощным задним ободом и широкой шиной до 3 дюймов.</a:t>
            </a:r>
          </a:p>
          <a:p>
            <a:pPr marL="0" indent="0">
              <a:spcBef>
                <a:spcPts val="0"/>
              </a:spcBef>
              <a:buNone/>
            </a:pPr>
            <a:endParaRPr lang="ru-RU" altLang="ru-RU" sz="2800" b="1" dirty="0">
              <a:latin typeface="Times New Roman" pitchFamily="18" charset="0"/>
              <a:cs typeface="Times New Roman" pitchFamily="18" charset="0"/>
            </a:endParaRPr>
          </a:p>
          <a:p>
            <a:pPr marL="0" indent="0">
              <a:spcBef>
                <a:spcPts val="0"/>
              </a:spcBef>
              <a:buNone/>
            </a:pPr>
            <a:endParaRPr lang="ru-RU" altLang="ru-RU" sz="2800" b="1" dirty="0">
              <a:latin typeface="Times New Roman" pitchFamily="18" charset="0"/>
              <a:cs typeface="Times New Roman" pitchFamily="18" charset="0"/>
            </a:endParaRPr>
          </a:p>
          <a:p>
            <a:pPr marL="0" indent="0">
              <a:spcBef>
                <a:spcPts val="0"/>
              </a:spcBef>
              <a:buNone/>
            </a:pPr>
            <a:endParaRPr lang="ru-RU" altLang="ru-RU" sz="2800" b="1" dirty="0">
              <a:latin typeface="Times New Roman" pitchFamily="18" charset="0"/>
              <a:cs typeface="Times New Roman" pitchFamily="18" charset="0"/>
            </a:endParaRPr>
          </a:p>
          <a:p>
            <a:pPr marL="0" indent="0">
              <a:spcBef>
                <a:spcPts val="0"/>
              </a:spcBef>
              <a:buNone/>
            </a:pPr>
            <a:endParaRPr lang="ru-RU" altLang="ru-RU" sz="2800" b="1" dirty="0">
              <a:latin typeface="Times New Roman" pitchFamily="18" charset="0"/>
              <a:cs typeface="Times New Roman" pitchFamily="18" charset="0"/>
            </a:endParaRPr>
          </a:p>
        </p:txBody>
      </p:sp>
    </p:spTree>
    <p:extLst>
      <p:ext uri="{BB962C8B-B14F-4D97-AF65-F5344CB8AC3E}">
        <p14:creationId xmlns:p14="http://schemas.microsoft.com/office/powerpoint/2010/main" val="336296368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123">
                                            <p:txEl>
                                              <p:pRg st="0" end="0"/>
                                            </p:txEl>
                                          </p:spTgt>
                                        </p:tgtEl>
                                        <p:attrNameLst>
                                          <p:attrName>style.visibility</p:attrName>
                                        </p:attrNameLst>
                                      </p:cBhvr>
                                      <p:to>
                                        <p:strVal val="visible"/>
                                      </p:to>
                                    </p:set>
                                    <p:animEffect transition="in" filter="fade">
                                      <p:cBhvr>
                                        <p:cTn id="7" dur="1000"/>
                                        <p:tgtEl>
                                          <p:spTgt spid="5123">
                                            <p:txEl>
                                              <p:pRg st="0" end="0"/>
                                            </p:txEl>
                                          </p:spTgt>
                                        </p:tgtEl>
                                      </p:cBhvr>
                                    </p:animEffect>
                                    <p:anim calcmode="lin" valueType="num">
                                      <p:cBhvr>
                                        <p:cTn id="8" dur="1000" fill="hold"/>
                                        <p:tgtEl>
                                          <p:spTgt spid="512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123">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5123">
                                            <p:txEl>
                                              <p:pRg st="1" end="1"/>
                                            </p:txEl>
                                          </p:spTgt>
                                        </p:tgtEl>
                                        <p:attrNameLst>
                                          <p:attrName>style.visibility</p:attrName>
                                        </p:attrNameLst>
                                      </p:cBhvr>
                                      <p:to>
                                        <p:strVal val="visible"/>
                                      </p:to>
                                    </p:set>
                                    <p:animEffect transition="in" filter="fade">
                                      <p:cBhvr>
                                        <p:cTn id="13" dur="1000"/>
                                        <p:tgtEl>
                                          <p:spTgt spid="5123">
                                            <p:txEl>
                                              <p:pRg st="1" end="1"/>
                                            </p:txEl>
                                          </p:spTgt>
                                        </p:tgtEl>
                                      </p:cBhvr>
                                    </p:animEffect>
                                    <p:anim calcmode="lin" valueType="num">
                                      <p:cBhvr>
                                        <p:cTn id="14" dur="1000" fill="hold"/>
                                        <p:tgtEl>
                                          <p:spTgt spid="5123">
                                            <p:txEl>
                                              <p:pRg st="1" end="1"/>
                                            </p:txEl>
                                          </p:spTgt>
                                        </p:tgtEl>
                                        <p:attrNameLst>
                                          <p:attrName>ppt_x</p:attrName>
                                        </p:attrNameLst>
                                      </p:cBhvr>
                                      <p:tavLst>
                                        <p:tav tm="0">
                                          <p:val>
                                            <p:strVal val="#ppt_x"/>
                                          </p:val>
                                        </p:tav>
                                        <p:tav tm="100000">
                                          <p:val>
                                            <p:strVal val="#ppt_x"/>
                                          </p:val>
                                        </p:tav>
                                      </p:tavLst>
                                    </p:anim>
                                    <p:anim calcmode="lin" valueType="num">
                                      <p:cBhvr>
                                        <p:cTn id="15" dur="1000" fill="hold"/>
                                        <p:tgtEl>
                                          <p:spTgt spid="5123">
                                            <p:txEl>
                                              <p:pRg st="1" end="1"/>
                                            </p:txEl>
                                          </p:spTgt>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5123">
                                            <p:txEl>
                                              <p:pRg st="2" end="2"/>
                                            </p:txEl>
                                          </p:spTgt>
                                        </p:tgtEl>
                                        <p:attrNameLst>
                                          <p:attrName>style.visibility</p:attrName>
                                        </p:attrNameLst>
                                      </p:cBhvr>
                                      <p:to>
                                        <p:strVal val="visible"/>
                                      </p:to>
                                    </p:set>
                                    <p:animEffect transition="in" filter="fade">
                                      <p:cBhvr>
                                        <p:cTn id="19" dur="1000"/>
                                        <p:tgtEl>
                                          <p:spTgt spid="5123">
                                            <p:txEl>
                                              <p:pRg st="2" end="2"/>
                                            </p:txEl>
                                          </p:spTgt>
                                        </p:tgtEl>
                                      </p:cBhvr>
                                    </p:animEffect>
                                    <p:anim calcmode="lin" valueType="num">
                                      <p:cBhvr>
                                        <p:cTn id="20" dur="1000" fill="hold"/>
                                        <p:tgtEl>
                                          <p:spTgt spid="5123">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5123">
                                            <p:txEl>
                                              <p:pRg st="2" end="2"/>
                                            </p:txEl>
                                          </p:spTgt>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nodeType="afterEffect">
                                  <p:stCondLst>
                                    <p:cond delay="0"/>
                                  </p:stCondLst>
                                  <p:childTnLst>
                                    <p:set>
                                      <p:cBhvr>
                                        <p:cTn id="24" dur="1" fill="hold">
                                          <p:stCondLst>
                                            <p:cond delay="0"/>
                                          </p:stCondLst>
                                        </p:cTn>
                                        <p:tgtEl>
                                          <p:spTgt spid="5123">
                                            <p:txEl>
                                              <p:pRg st="3" end="3"/>
                                            </p:txEl>
                                          </p:spTgt>
                                        </p:tgtEl>
                                        <p:attrNameLst>
                                          <p:attrName>style.visibility</p:attrName>
                                        </p:attrNameLst>
                                      </p:cBhvr>
                                      <p:to>
                                        <p:strVal val="visible"/>
                                      </p:to>
                                    </p:set>
                                    <p:animEffect transition="in" filter="fade">
                                      <p:cBhvr>
                                        <p:cTn id="25" dur="1000"/>
                                        <p:tgtEl>
                                          <p:spTgt spid="5123">
                                            <p:txEl>
                                              <p:pRg st="3" end="3"/>
                                            </p:txEl>
                                          </p:spTgt>
                                        </p:tgtEl>
                                      </p:cBhvr>
                                    </p:animEffect>
                                    <p:anim calcmode="lin" valueType="num">
                                      <p:cBhvr>
                                        <p:cTn id="26" dur="1000" fill="hold"/>
                                        <p:tgtEl>
                                          <p:spTgt spid="5123">
                                            <p:txEl>
                                              <p:pRg st="3" end="3"/>
                                            </p:txEl>
                                          </p:spTgt>
                                        </p:tgtEl>
                                        <p:attrNameLst>
                                          <p:attrName>ppt_x</p:attrName>
                                        </p:attrNameLst>
                                      </p:cBhvr>
                                      <p:tavLst>
                                        <p:tav tm="0">
                                          <p:val>
                                            <p:strVal val="#ppt_x"/>
                                          </p:val>
                                        </p:tav>
                                        <p:tav tm="100000">
                                          <p:val>
                                            <p:strVal val="#ppt_x"/>
                                          </p:val>
                                        </p:tav>
                                      </p:tavLst>
                                    </p:anim>
                                    <p:anim calcmode="lin" valueType="num">
                                      <p:cBhvr>
                                        <p:cTn id="27" dur="1000" fill="hold"/>
                                        <p:tgtEl>
                                          <p:spTgt spid="512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764561960"/>
      </p:ext>
    </p:extLst>
  </p:cSld>
  <p:clrMapOvr>
    <a:masterClrMapping/>
  </p:clrMapOvr>
  <p:transition spd="slow">
    <p:wipe/>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63552" y="2060849"/>
            <a:ext cx="6552728" cy="4250995"/>
          </a:xfrm>
          <a:prstGeom prst="rect">
            <a:avLst/>
          </a:prstGeom>
        </p:spPr>
      </p:pic>
      <p:sp>
        <p:nvSpPr>
          <p:cNvPr id="5123" name="Rectangle 3"/>
          <p:cNvSpPr>
            <a:spLocks noGrp="1" noChangeArrowheads="1"/>
          </p:cNvSpPr>
          <p:nvPr>
            <p:ph type="body" idx="1"/>
          </p:nvPr>
        </p:nvSpPr>
        <p:spPr>
          <a:xfrm>
            <a:off x="1919536" y="1556792"/>
            <a:ext cx="8136904" cy="4678024"/>
          </a:xfrm>
        </p:spPr>
        <p:txBody>
          <a:bodyPr/>
          <a:lstStyle/>
          <a:p>
            <a:pPr marL="0" indent="0">
              <a:spcBef>
                <a:spcPts val="0"/>
              </a:spcBef>
              <a:buNone/>
            </a:pPr>
            <a:r>
              <a:rPr lang="en-US" altLang="ru-RU" sz="3200" dirty="0">
                <a:latin typeface="Times New Roman" pitchFamily="18" charset="0"/>
                <a:cs typeface="Times New Roman" pitchFamily="18" charset="0"/>
              </a:rPr>
              <a:t>  </a:t>
            </a:r>
            <a:r>
              <a:rPr lang="ru-RU" altLang="ru-RU" sz="3200" dirty="0">
                <a:latin typeface="Times New Roman" pitchFamily="18" charset="0"/>
                <a:cs typeface="Times New Roman" pitchFamily="18" charset="0"/>
              </a:rPr>
              <a:t> </a:t>
            </a:r>
            <a:r>
              <a:rPr lang="en-US" altLang="ru-RU" sz="3600" i="1" dirty="0">
                <a:latin typeface="Times New Roman" pitchFamily="18" charset="0"/>
                <a:cs typeface="Times New Roman" pitchFamily="18" charset="0"/>
              </a:rPr>
              <a:t> </a:t>
            </a:r>
            <a:r>
              <a:rPr lang="ru-RU" altLang="ru-RU" sz="3200" b="1" i="1" dirty="0">
                <a:solidFill>
                  <a:srgbClr val="FF6600"/>
                </a:solidFill>
                <a:latin typeface="Times New Roman" pitchFamily="18" charset="0"/>
                <a:cs typeface="Times New Roman" pitchFamily="18" charset="0"/>
              </a:rPr>
              <a:t>Транспортные</a:t>
            </a:r>
            <a:r>
              <a:rPr lang="ru-RU" altLang="ru-RU" sz="3200" b="1" i="1" dirty="0">
                <a:latin typeface="Times New Roman" pitchFamily="18" charset="0"/>
                <a:cs typeface="Times New Roman" pitchFamily="18" charset="0"/>
              </a:rPr>
              <a:t> </a:t>
            </a:r>
            <a:r>
              <a:rPr lang="ru-RU" altLang="ru-RU" sz="2800" b="1" dirty="0">
                <a:latin typeface="Times New Roman" pitchFamily="18" charset="0"/>
                <a:cs typeface="Times New Roman" pitchFamily="18" charset="0"/>
              </a:rPr>
              <a:t>– это велосипеды, предназначенные для передвижения, туризма.</a:t>
            </a:r>
          </a:p>
        </p:txBody>
      </p:sp>
    </p:spTree>
    <p:extLst>
      <p:ext uri="{BB962C8B-B14F-4D97-AF65-F5344CB8AC3E}">
        <p14:creationId xmlns:p14="http://schemas.microsoft.com/office/powerpoint/2010/main" val="1684787802"/>
      </p:ext>
    </p:extLst>
  </p:cSld>
  <p:clrMapOvr>
    <a:masterClrMapping/>
  </p:clrMapOvr>
  <p:transition spd="slow">
    <p:wipe/>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3"/>
          <p:cNvSpPr>
            <a:spLocks noGrp="1" noChangeArrowheads="1"/>
          </p:cNvSpPr>
          <p:nvPr>
            <p:ph type="body" idx="1"/>
          </p:nvPr>
        </p:nvSpPr>
        <p:spPr>
          <a:xfrm>
            <a:off x="1991544" y="2492896"/>
            <a:ext cx="8352928" cy="4678024"/>
          </a:xfrm>
        </p:spPr>
        <p:txBody>
          <a:bodyPr/>
          <a:lstStyle/>
          <a:p>
            <a:pPr marL="0" indent="0">
              <a:spcBef>
                <a:spcPts val="0"/>
              </a:spcBef>
              <a:buNone/>
            </a:pPr>
            <a:r>
              <a:rPr lang="en-US" altLang="ru-RU" sz="3200" dirty="0">
                <a:latin typeface="Times New Roman" pitchFamily="18" charset="0"/>
                <a:cs typeface="Times New Roman" pitchFamily="18" charset="0"/>
              </a:rPr>
              <a:t>  </a:t>
            </a:r>
            <a:r>
              <a:rPr lang="ru-RU" altLang="ru-RU" sz="3200" dirty="0">
                <a:latin typeface="Times New Roman" pitchFamily="18" charset="0"/>
                <a:cs typeface="Times New Roman" pitchFamily="18" charset="0"/>
              </a:rPr>
              <a:t>  </a:t>
            </a:r>
            <a:r>
              <a:rPr lang="ru-RU" altLang="ru-RU" sz="3200" b="1" i="1" dirty="0">
                <a:solidFill>
                  <a:srgbClr val="FF6600"/>
                </a:solidFill>
                <a:latin typeface="Times New Roman" pitchFamily="18" charset="0"/>
                <a:cs typeface="Times New Roman" pitchFamily="18" charset="0"/>
              </a:rPr>
              <a:t>Дорожный велосипед</a:t>
            </a:r>
            <a:r>
              <a:rPr lang="ru-RU" altLang="ru-RU" sz="3200" b="1" dirty="0">
                <a:solidFill>
                  <a:srgbClr val="FF6600"/>
                </a:solidFill>
                <a:latin typeface="Times New Roman" pitchFamily="18" charset="0"/>
                <a:cs typeface="Times New Roman" pitchFamily="18" charset="0"/>
              </a:rPr>
              <a:t> </a:t>
            </a:r>
            <a:r>
              <a:rPr lang="ru-RU" altLang="ru-RU" sz="3200" b="1" dirty="0">
                <a:latin typeface="Times New Roman" pitchFamily="18" charset="0"/>
                <a:cs typeface="Times New Roman" pitchFamily="18" charset="0"/>
              </a:rPr>
              <a:t>– имеет большие колеса (28″- 622мм), большую базу, неповоротливый, довольно тяжелый, односкоростной, но надежный, имеет простую конструкцию и низкую цену.</a:t>
            </a:r>
            <a:endParaRPr lang="ru-RU" altLang="ru-RU" sz="2800" b="1" dirty="0">
              <a:latin typeface="Times New Roman" pitchFamily="18" charset="0"/>
              <a:cs typeface="Times New Roman" pitchFamily="18" charset="0"/>
            </a:endParaRPr>
          </a:p>
        </p:txBody>
      </p:sp>
    </p:spTree>
    <p:extLst>
      <p:ext uri="{BB962C8B-B14F-4D97-AF65-F5344CB8AC3E}">
        <p14:creationId xmlns:p14="http://schemas.microsoft.com/office/powerpoint/2010/main" val="146988942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5123">
                                            <p:txEl>
                                              <p:pRg st="0" end="0"/>
                                            </p:txEl>
                                          </p:spTgt>
                                        </p:tgtEl>
                                        <p:attrNameLst>
                                          <p:attrName>style.visibility</p:attrName>
                                        </p:attrNameLst>
                                      </p:cBhvr>
                                      <p:to>
                                        <p:strVal val="visible"/>
                                      </p:to>
                                    </p:set>
                                    <p:anim calcmode="lin" valueType="num">
                                      <p:cBhvr>
                                        <p:cTn id="7" dur="1000" fill="hold"/>
                                        <p:tgtEl>
                                          <p:spTgt spid="512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5123">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5123">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512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3" grpId="0" build="p"/>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Объект 2"/>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063552" y="1988840"/>
            <a:ext cx="6768752" cy="4291002"/>
          </a:xfrm>
        </p:spPr>
      </p:pic>
    </p:spTree>
    <p:extLst>
      <p:ext uri="{BB962C8B-B14F-4D97-AF65-F5344CB8AC3E}">
        <p14:creationId xmlns:p14="http://schemas.microsoft.com/office/powerpoint/2010/main" val="3115521922"/>
      </p:ext>
    </p:extLst>
  </p:cSld>
  <p:clrMapOvr>
    <a:masterClrMapping/>
  </p:clrMapOvr>
  <p:transition spd="slow">
    <p:wipe/>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3"/>
          <p:cNvSpPr>
            <a:spLocks noGrp="1" noChangeArrowheads="1"/>
          </p:cNvSpPr>
          <p:nvPr>
            <p:ph type="body" idx="1"/>
          </p:nvPr>
        </p:nvSpPr>
        <p:spPr>
          <a:xfrm>
            <a:off x="1919536" y="1916832"/>
            <a:ext cx="8352928" cy="4678024"/>
          </a:xfrm>
        </p:spPr>
        <p:txBody>
          <a:bodyPr/>
          <a:lstStyle/>
          <a:p>
            <a:pPr marL="0" indent="0">
              <a:spcBef>
                <a:spcPts val="0"/>
              </a:spcBef>
              <a:buNone/>
            </a:pPr>
            <a:r>
              <a:rPr lang="en-US" altLang="ru-RU" sz="3200" dirty="0">
                <a:latin typeface="Times New Roman" pitchFamily="18" charset="0"/>
                <a:cs typeface="Times New Roman" pitchFamily="18" charset="0"/>
              </a:rPr>
              <a:t>  </a:t>
            </a:r>
            <a:r>
              <a:rPr lang="ru-RU" altLang="ru-RU" sz="3200" dirty="0">
                <a:latin typeface="Times New Roman" pitchFamily="18" charset="0"/>
                <a:cs typeface="Times New Roman" pitchFamily="18" charset="0"/>
              </a:rPr>
              <a:t>  </a:t>
            </a:r>
            <a:r>
              <a:rPr lang="ru-RU" altLang="ru-RU" sz="3200" b="1" i="1" dirty="0">
                <a:solidFill>
                  <a:srgbClr val="FF6600"/>
                </a:solidFill>
                <a:latin typeface="Times New Roman" pitchFamily="18" charset="0"/>
                <a:cs typeface="Times New Roman" pitchFamily="18" charset="0"/>
              </a:rPr>
              <a:t>Городской велосипед (прогулочный) </a:t>
            </a:r>
            <a:r>
              <a:rPr lang="ru-RU" altLang="ru-RU" sz="3200" b="1" dirty="0">
                <a:latin typeface="Times New Roman" pitchFamily="18" charset="0"/>
                <a:cs typeface="Times New Roman" pitchFamily="18" charset="0"/>
              </a:rPr>
              <a:t>предназначен для неспешного и удобного передвижения по городу. Колеса могут быть от 20 до 28″ с шинами средней ширины и мелким рисунком протектора. Устанавливаются несъемные грязевые щитки на колесах, защита цепи, багажник, может быть подножка, зеркала заднего вида, электрооборудование и др. </a:t>
            </a:r>
            <a:endParaRPr lang="ru-RU" altLang="ru-RU" sz="2800" b="1" dirty="0">
              <a:latin typeface="Times New Roman" pitchFamily="18" charset="0"/>
              <a:cs typeface="Times New Roman" pitchFamily="18" charset="0"/>
            </a:endParaRPr>
          </a:p>
        </p:txBody>
      </p:sp>
    </p:spTree>
    <p:extLst>
      <p:ext uri="{BB962C8B-B14F-4D97-AF65-F5344CB8AC3E}">
        <p14:creationId xmlns:p14="http://schemas.microsoft.com/office/powerpoint/2010/main" val="266985975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5123">
                                            <p:txEl>
                                              <p:pRg st="0" end="0"/>
                                            </p:txEl>
                                          </p:spTgt>
                                        </p:tgtEl>
                                        <p:attrNameLst>
                                          <p:attrName>style.visibility</p:attrName>
                                        </p:attrNameLst>
                                      </p:cBhvr>
                                      <p:to>
                                        <p:strVal val="visible"/>
                                      </p:to>
                                    </p:set>
                                    <p:animEffect transition="in" filter="wipe(down)">
                                      <p:cBhvr>
                                        <p:cTn id="7" dur="500"/>
                                        <p:tgtEl>
                                          <p:spTgt spid="512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Рисунок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27326" y="70505"/>
            <a:ext cx="564594" cy="693361"/>
          </a:xfrm>
          <a:prstGeom prst="rect">
            <a:avLst/>
          </a:prstGeom>
        </p:spPr>
      </p:pic>
      <p:pic>
        <p:nvPicPr>
          <p:cNvPr id="4" name="Рисунок 3"/>
          <p:cNvPicPr>
            <a:picLocks noChangeAspect="1"/>
          </p:cNvPicPr>
          <p:nvPr/>
        </p:nvPicPr>
        <p:blipFill rotWithShape="1">
          <a:blip r:embed="rId4"/>
          <a:srcRect l="20222" t="26870" r="37555" b="13081"/>
          <a:stretch/>
        </p:blipFill>
        <p:spPr>
          <a:xfrm>
            <a:off x="717126" y="341548"/>
            <a:ext cx="7430508" cy="5944408"/>
          </a:xfrm>
          <a:prstGeom prst="rect">
            <a:avLst/>
          </a:prstGeom>
          <a:ln>
            <a:solidFill>
              <a:schemeClr val="accent1"/>
            </a:solidFill>
          </a:ln>
        </p:spPr>
      </p:pic>
      <p:sp>
        <p:nvSpPr>
          <p:cNvPr id="5" name="Text Box 2"/>
          <p:cNvSpPr txBox="1">
            <a:spLocks noChangeArrowheads="1"/>
          </p:cNvSpPr>
          <p:nvPr/>
        </p:nvSpPr>
        <p:spPr bwMode="auto">
          <a:xfrm>
            <a:off x="8543191" y="759415"/>
            <a:ext cx="2840038" cy="5330598"/>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just" defTabSz="914400" rtl="0" eaLnBrk="0" fontAlgn="base" latinLnBrk="0" hangingPunct="0">
              <a:lnSpc>
                <a:spcPct val="100000"/>
              </a:lnSpc>
              <a:spcBef>
                <a:spcPct val="0"/>
              </a:spcBef>
              <a:spcAft>
                <a:spcPts val="800"/>
              </a:spcAft>
              <a:buClrTx/>
              <a:buSzTx/>
              <a:buFontTx/>
              <a:buNone/>
              <a:tabLst/>
            </a:pPr>
            <a:r>
              <a:rPr kumimoji="0" lang="ru-RU" altLang="ru-RU" sz="1500" b="1" i="0" u="none" strike="noStrike" cap="none" normalizeH="0" baseline="0" dirty="0" smtClean="0">
                <a:ln>
                  <a:noFill/>
                </a:ln>
                <a:solidFill>
                  <a:schemeClr val="tx1"/>
                </a:solidFill>
                <a:effectLst/>
                <a:latin typeface="Times New Roman" panose="02020603050405020304" pitchFamily="18" charset="0"/>
              </a:rPr>
              <a:t>1 –   рама</a:t>
            </a:r>
          </a:p>
          <a:p>
            <a:pPr marL="0" marR="0" lvl="0" indent="0" algn="just" defTabSz="914400" rtl="0" eaLnBrk="0" fontAlgn="base" latinLnBrk="0" hangingPunct="0">
              <a:lnSpc>
                <a:spcPct val="100000"/>
              </a:lnSpc>
              <a:spcBef>
                <a:spcPct val="0"/>
              </a:spcBef>
              <a:spcAft>
                <a:spcPts val="800"/>
              </a:spcAft>
              <a:buClrTx/>
              <a:buSzTx/>
              <a:buFontTx/>
              <a:buNone/>
              <a:tabLst/>
            </a:pPr>
            <a:r>
              <a:rPr kumimoji="0" lang="ru-RU" altLang="ru-RU" sz="1500" b="1" i="0" u="none" strike="noStrike" cap="none" normalizeH="0" baseline="0" dirty="0" smtClean="0">
                <a:ln>
                  <a:noFill/>
                </a:ln>
                <a:solidFill>
                  <a:schemeClr val="tx1"/>
                </a:solidFill>
                <a:effectLst/>
                <a:latin typeface="Times New Roman" panose="02020603050405020304" pitchFamily="18" charset="0"/>
              </a:rPr>
              <a:t>2 –   руль </a:t>
            </a:r>
          </a:p>
          <a:p>
            <a:pPr marL="0" marR="0" lvl="0" indent="0" algn="just" defTabSz="914400" rtl="0" eaLnBrk="0" fontAlgn="base" latinLnBrk="0" hangingPunct="0">
              <a:lnSpc>
                <a:spcPct val="100000"/>
              </a:lnSpc>
              <a:spcBef>
                <a:spcPct val="0"/>
              </a:spcBef>
              <a:spcAft>
                <a:spcPts val="800"/>
              </a:spcAft>
              <a:buClrTx/>
              <a:buSzTx/>
              <a:buFontTx/>
              <a:buNone/>
              <a:tabLst/>
            </a:pPr>
            <a:r>
              <a:rPr kumimoji="0" lang="ru-RU" altLang="ru-RU" sz="1500" b="1" i="0" u="none" strike="noStrike" cap="none" normalizeH="0" baseline="0" dirty="0" smtClean="0">
                <a:ln>
                  <a:noFill/>
                </a:ln>
                <a:solidFill>
                  <a:schemeClr val="tx1"/>
                </a:solidFill>
                <a:effectLst/>
                <a:latin typeface="Times New Roman" panose="02020603050405020304" pitchFamily="18" charset="0"/>
              </a:rPr>
              <a:t>3 –   седло </a:t>
            </a:r>
          </a:p>
          <a:p>
            <a:pPr marL="0" marR="0" lvl="0" indent="0" algn="just" defTabSz="914400" rtl="0" eaLnBrk="0" fontAlgn="base" latinLnBrk="0" hangingPunct="0">
              <a:lnSpc>
                <a:spcPct val="100000"/>
              </a:lnSpc>
              <a:spcBef>
                <a:spcPct val="0"/>
              </a:spcBef>
              <a:spcAft>
                <a:spcPts val="800"/>
              </a:spcAft>
              <a:buClrTx/>
              <a:buSzTx/>
              <a:buFontTx/>
              <a:buNone/>
              <a:tabLst/>
            </a:pPr>
            <a:r>
              <a:rPr kumimoji="0" lang="ru-RU" altLang="ru-RU" sz="1500" b="1" i="0" u="none" strike="noStrike" cap="none" normalizeH="0" baseline="0" dirty="0" smtClean="0">
                <a:ln>
                  <a:noFill/>
                </a:ln>
                <a:solidFill>
                  <a:schemeClr val="tx1"/>
                </a:solidFill>
                <a:effectLst/>
                <a:latin typeface="Times New Roman" panose="02020603050405020304" pitchFamily="18" charset="0"/>
              </a:rPr>
              <a:t>4 –   передняя вилка</a:t>
            </a:r>
          </a:p>
          <a:p>
            <a:pPr marL="0" marR="0" lvl="0" indent="0" algn="just" defTabSz="914400" rtl="0" eaLnBrk="0" fontAlgn="base" latinLnBrk="0" hangingPunct="0">
              <a:lnSpc>
                <a:spcPct val="100000"/>
              </a:lnSpc>
              <a:spcBef>
                <a:spcPct val="0"/>
              </a:spcBef>
              <a:spcAft>
                <a:spcPts val="800"/>
              </a:spcAft>
              <a:buClrTx/>
              <a:buSzTx/>
              <a:buFontTx/>
              <a:buNone/>
              <a:tabLst/>
            </a:pPr>
            <a:r>
              <a:rPr kumimoji="0" lang="ru-RU" altLang="ru-RU" sz="1500" b="1" i="0" u="none" strike="noStrike" cap="none" normalizeH="0" baseline="0" dirty="0" smtClean="0">
                <a:ln>
                  <a:noFill/>
                </a:ln>
                <a:solidFill>
                  <a:schemeClr val="tx1"/>
                </a:solidFill>
                <a:effectLst/>
                <a:latin typeface="Times New Roman" panose="02020603050405020304" pitchFamily="18" charset="0"/>
              </a:rPr>
              <a:t>5 –   обод</a:t>
            </a:r>
          </a:p>
          <a:p>
            <a:pPr marL="0" marR="0" lvl="0" indent="0" algn="just" defTabSz="914400" rtl="0" eaLnBrk="0" fontAlgn="base" latinLnBrk="0" hangingPunct="0">
              <a:lnSpc>
                <a:spcPct val="100000"/>
              </a:lnSpc>
              <a:spcBef>
                <a:spcPct val="0"/>
              </a:spcBef>
              <a:spcAft>
                <a:spcPts val="800"/>
              </a:spcAft>
              <a:buClrTx/>
              <a:buSzTx/>
              <a:buFontTx/>
              <a:buNone/>
              <a:tabLst/>
            </a:pPr>
            <a:r>
              <a:rPr kumimoji="0" lang="ru-RU" altLang="ru-RU" sz="1500" b="1" i="0" u="none" strike="noStrike" cap="none" normalizeH="0" baseline="0" dirty="0" smtClean="0">
                <a:ln>
                  <a:noFill/>
                </a:ln>
                <a:solidFill>
                  <a:schemeClr val="tx1"/>
                </a:solidFill>
                <a:effectLst/>
                <a:latin typeface="Times New Roman" panose="02020603050405020304" pitchFamily="18" charset="0"/>
              </a:rPr>
              <a:t>6 –   шины </a:t>
            </a:r>
          </a:p>
          <a:p>
            <a:pPr marL="0" marR="0" lvl="0" indent="0" algn="just" defTabSz="914400" rtl="0" eaLnBrk="0" fontAlgn="base" latinLnBrk="0" hangingPunct="0">
              <a:lnSpc>
                <a:spcPct val="100000"/>
              </a:lnSpc>
              <a:spcBef>
                <a:spcPct val="0"/>
              </a:spcBef>
              <a:spcAft>
                <a:spcPts val="800"/>
              </a:spcAft>
              <a:buClrTx/>
              <a:buSzTx/>
              <a:buFontTx/>
              <a:buNone/>
              <a:tabLst/>
            </a:pPr>
            <a:r>
              <a:rPr kumimoji="0" lang="ru-RU" altLang="ru-RU" sz="1500" b="1" i="0" u="none" strike="noStrike" cap="none" normalizeH="0" baseline="0" dirty="0" smtClean="0">
                <a:ln>
                  <a:noFill/>
                </a:ln>
                <a:solidFill>
                  <a:schemeClr val="tx1"/>
                </a:solidFill>
                <a:effectLst/>
                <a:latin typeface="Times New Roman" panose="02020603050405020304" pitchFamily="18" charset="0"/>
              </a:rPr>
              <a:t>7 –   спицы</a:t>
            </a:r>
          </a:p>
          <a:p>
            <a:pPr marL="0" marR="0" lvl="0" indent="0" algn="just" defTabSz="914400" rtl="0" eaLnBrk="0" fontAlgn="base" latinLnBrk="0" hangingPunct="0">
              <a:lnSpc>
                <a:spcPct val="100000"/>
              </a:lnSpc>
              <a:spcBef>
                <a:spcPct val="0"/>
              </a:spcBef>
              <a:spcAft>
                <a:spcPts val="800"/>
              </a:spcAft>
              <a:buClrTx/>
              <a:buSzTx/>
              <a:buFontTx/>
              <a:buNone/>
              <a:tabLst/>
            </a:pPr>
            <a:r>
              <a:rPr kumimoji="0" lang="ru-RU" altLang="ru-RU" sz="1500" b="1" i="0" u="none" strike="noStrike" cap="none" normalizeH="0" baseline="0" dirty="0" smtClean="0">
                <a:ln>
                  <a:noFill/>
                </a:ln>
                <a:solidFill>
                  <a:schemeClr val="tx1"/>
                </a:solidFill>
                <a:effectLst/>
                <a:latin typeface="Times New Roman" panose="02020603050405020304" pitchFamily="18" charset="0"/>
              </a:rPr>
              <a:t>8 –   втулка переднего колеса</a:t>
            </a:r>
          </a:p>
          <a:p>
            <a:pPr marL="0" marR="0" lvl="0" indent="0" algn="just" defTabSz="914400" rtl="0" eaLnBrk="0" fontAlgn="base" latinLnBrk="0" hangingPunct="0">
              <a:lnSpc>
                <a:spcPct val="100000"/>
              </a:lnSpc>
              <a:spcBef>
                <a:spcPct val="0"/>
              </a:spcBef>
              <a:spcAft>
                <a:spcPts val="800"/>
              </a:spcAft>
              <a:buClrTx/>
              <a:buSzTx/>
              <a:buFontTx/>
              <a:buNone/>
              <a:tabLst/>
            </a:pPr>
            <a:r>
              <a:rPr kumimoji="0" lang="ru-RU" altLang="ru-RU" sz="1500" b="1" i="0" u="none" strike="noStrike" cap="none" normalizeH="0" baseline="0" dirty="0" smtClean="0">
                <a:ln>
                  <a:noFill/>
                </a:ln>
                <a:solidFill>
                  <a:schemeClr val="tx1"/>
                </a:solidFill>
                <a:effectLst/>
                <a:latin typeface="Times New Roman" panose="02020603050405020304" pitchFamily="18" charset="0"/>
              </a:rPr>
              <a:t>9 –   втулка заднего колеса</a:t>
            </a:r>
          </a:p>
          <a:p>
            <a:pPr marL="0" marR="0" lvl="0" indent="0" algn="just" defTabSz="914400" rtl="0" eaLnBrk="0" fontAlgn="base" latinLnBrk="0" hangingPunct="0">
              <a:lnSpc>
                <a:spcPct val="100000"/>
              </a:lnSpc>
              <a:spcBef>
                <a:spcPct val="0"/>
              </a:spcBef>
              <a:spcAft>
                <a:spcPts val="800"/>
              </a:spcAft>
              <a:buClrTx/>
              <a:buSzTx/>
              <a:buFontTx/>
              <a:buNone/>
              <a:tabLst/>
            </a:pPr>
            <a:r>
              <a:rPr kumimoji="0" lang="ru-RU" altLang="ru-RU" sz="1500" b="1" i="0" u="none" strike="noStrike" cap="none" normalizeH="0" baseline="0" dirty="0" smtClean="0">
                <a:ln>
                  <a:noFill/>
                </a:ln>
                <a:solidFill>
                  <a:schemeClr val="tx1"/>
                </a:solidFill>
                <a:effectLst/>
                <a:latin typeface="Times New Roman" panose="02020603050405020304" pitchFamily="18" charset="0"/>
              </a:rPr>
              <a:t>10 – педали</a:t>
            </a:r>
          </a:p>
          <a:p>
            <a:pPr marL="0" marR="0" lvl="0" indent="0" algn="just" defTabSz="914400" rtl="0" eaLnBrk="0" fontAlgn="base" latinLnBrk="0" hangingPunct="0">
              <a:lnSpc>
                <a:spcPct val="100000"/>
              </a:lnSpc>
              <a:spcBef>
                <a:spcPct val="0"/>
              </a:spcBef>
              <a:spcAft>
                <a:spcPts val="800"/>
              </a:spcAft>
              <a:buClrTx/>
              <a:buSzTx/>
              <a:buFontTx/>
              <a:buNone/>
              <a:tabLst/>
            </a:pPr>
            <a:r>
              <a:rPr kumimoji="0" lang="ru-RU" altLang="ru-RU" sz="1500" b="1" i="0" u="none" strike="noStrike" cap="none" normalizeH="0" baseline="0" dirty="0" smtClean="0">
                <a:ln>
                  <a:noFill/>
                </a:ln>
                <a:solidFill>
                  <a:schemeClr val="tx1"/>
                </a:solidFill>
                <a:effectLst/>
                <a:latin typeface="Times New Roman" panose="02020603050405020304" pitchFamily="18" charset="0"/>
              </a:rPr>
              <a:t>11 – передняя зубчатка</a:t>
            </a:r>
          </a:p>
          <a:p>
            <a:pPr marL="0" marR="0" lvl="0" indent="0" algn="just" defTabSz="914400" rtl="0" eaLnBrk="0" fontAlgn="base" latinLnBrk="0" hangingPunct="0">
              <a:lnSpc>
                <a:spcPct val="100000"/>
              </a:lnSpc>
              <a:spcBef>
                <a:spcPct val="0"/>
              </a:spcBef>
              <a:spcAft>
                <a:spcPts val="800"/>
              </a:spcAft>
              <a:buClrTx/>
              <a:buSzTx/>
              <a:buFontTx/>
              <a:buNone/>
              <a:tabLst/>
            </a:pPr>
            <a:r>
              <a:rPr kumimoji="0" lang="ru-RU" altLang="ru-RU" sz="1500" b="1" i="0" u="none" strike="noStrike" cap="none" normalizeH="0" baseline="0" dirty="0" smtClean="0">
                <a:ln>
                  <a:noFill/>
                </a:ln>
                <a:solidFill>
                  <a:schemeClr val="tx1"/>
                </a:solidFill>
                <a:effectLst/>
                <a:latin typeface="Times New Roman" panose="02020603050405020304" pitchFamily="18" charset="0"/>
              </a:rPr>
              <a:t>12 – цепь</a:t>
            </a:r>
          </a:p>
          <a:p>
            <a:pPr marL="0" marR="0" lvl="0" indent="0" algn="just" defTabSz="914400" rtl="0" eaLnBrk="0" fontAlgn="base" latinLnBrk="0" hangingPunct="0">
              <a:lnSpc>
                <a:spcPct val="100000"/>
              </a:lnSpc>
              <a:spcBef>
                <a:spcPct val="0"/>
              </a:spcBef>
              <a:spcAft>
                <a:spcPts val="800"/>
              </a:spcAft>
              <a:buClrTx/>
              <a:buSzTx/>
              <a:buFontTx/>
              <a:buNone/>
              <a:tabLst/>
            </a:pPr>
            <a:r>
              <a:rPr kumimoji="0" lang="ru-RU" altLang="ru-RU" sz="1500" b="1" i="0" u="none" strike="noStrike" cap="none" normalizeH="0" baseline="0" dirty="0" smtClean="0">
                <a:ln>
                  <a:noFill/>
                </a:ln>
                <a:solidFill>
                  <a:schemeClr val="tx1"/>
                </a:solidFill>
                <a:effectLst/>
                <a:latin typeface="Times New Roman" panose="02020603050405020304" pitchFamily="18" charset="0"/>
              </a:rPr>
              <a:t>13 – надцепной щиток</a:t>
            </a:r>
          </a:p>
          <a:p>
            <a:pPr marL="0" marR="0" lvl="0" indent="0" algn="just" defTabSz="914400" rtl="0" eaLnBrk="0" fontAlgn="base" latinLnBrk="0" hangingPunct="0">
              <a:lnSpc>
                <a:spcPct val="100000"/>
              </a:lnSpc>
              <a:spcBef>
                <a:spcPct val="0"/>
              </a:spcBef>
              <a:spcAft>
                <a:spcPts val="800"/>
              </a:spcAft>
              <a:buClrTx/>
              <a:buSzTx/>
              <a:buFontTx/>
              <a:buNone/>
              <a:tabLst/>
            </a:pPr>
            <a:r>
              <a:rPr kumimoji="0" lang="ru-RU" altLang="ru-RU" sz="1500" b="1" i="0" u="none" strike="noStrike" cap="none" normalizeH="0" baseline="0" dirty="0" smtClean="0">
                <a:ln>
                  <a:noFill/>
                </a:ln>
                <a:solidFill>
                  <a:schemeClr val="tx1"/>
                </a:solidFill>
                <a:effectLst/>
                <a:latin typeface="Times New Roman" panose="02020603050405020304" pitchFamily="18" charset="0"/>
              </a:rPr>
              <a:t>14 – багажник</a:t>
            </a:r>
          </a:p>
          <a:p>
            <a:pPr marL="0" marR="0" lvl="0" indent="0" algn="just" defTabSz="914400" rtl="0" eaLnBrk="0" fontAlgn="base" latinLnBrk="0" hangingPunct="0">
              <a:lnSpc>
                <a:spcPct val="100000"/>
              </a:lnSpc>
              <a:spcBef>
                <a:spcPct val="0"/>
              </a:spcBef>
              <a:spcAft>
                <a:spcPts val="800"/>
              </a:spcAft>
              <a:buClrTx/>
              <a:buSzTx/>
              <a:buFontTx/>
              <a:buNone/>
              <a:tabLst/>
            </a:pPr>
            <a:r>
              <a:rPr kumimoji="0" lang="ru-RU" altLang="ru-RU" sz="1500" b="1" i="0" u="none" strike="noStrike" cap="none" normalizeH="0" baseline="0" dirty="0" smtClean="0">
                <a:ln>
                  <a:noFill/>
                </a:ln>
                <a:solidFill>
                  <a:schemeClr val="tx1"/>
                </a:solidFill>
                <a:effectLst/>
                <a:latin typeface="Times New Roman" panose="02020603050405020304" pitchFamily="18" charset="0"/>
              </a:rPr>
              <a:t>15 – насос</a:t>
            </a:r>
            <a:endParaRPr kumimoji="0" lang="en-US" altLang="ru-RU" sz="1500" b="1" i="0" u="none" strike="noStrike" cap="none" normalizeH="0" baseline="0" dirty="0" smtClean="0">
              <a:ln>
                <a:noFill/>
              </a:ln>
              <a:solidFill>
                <a:schemeClr val="tx1"/>
              </a:solidFill>
              <a:effectLst/>
              <a:latin typeface="Times New Roman" panose="02020603050405020304" pitchFamily="18" charset="0"/>
            </a:endParaRPr>
          </a:p>
          <a:p>
            <a:pPr marL="0" marR="0" lvl="0" indent="0" algn="just" defTabSz="914400" rtl="0" eaLnBrk="0" fontAlgn="base" latinLnBrk="0" hangingPunct="0">
              <a:lnSpc>
                <a:spcPct val="100000"/>
              </a:lnSpc>
              <a:spcBef>
                <a:spcPct val="0"/>
              </a:spcBef>
              <a:spcAft>
                <a:spcPts val="800"/>
              </a:spcAft>
              <a:buClrTx/>
              <a:buSzTx/>
              <a:buFontTx/>
              <a:buNone/>
              <a:tabLst/>
            </a:pPr>
            <a:r>
              <a:rPr kumimoji="0" lang="en-US" altLang="ru-RU" sz="1500" b="1" i="0" u="none" strike="noStrike" cap="none" normalizeH="0" baseline="0" dirty="0" smtClean="0">
                <a:ln>
                  <a:noFill/>
                </a:ln>
                <a:solidFill>
                  <a:schemeClr val="tx1"/>
                </a:solidFill>
                <a:effectLst/>
                <a:latin typeface="Times New Roman" panose="02020603050405020304" pitchFamily="18" charset="0"/>
              </a:rPr>
              <a:t>16 – </a:t>
            </a:r>
            <a:r>
              <a:rPr kumimoji="0" lang="ru-RU" altLang="ru-RU" sz="1500" b="1" i="0" u="none" strike="noStrike" cap="none" normalizeH="0" baseline="0" dirty="0" smtClean="0">
                <a:ln>
                  <a:noFill/>
                </a:ln>
                <a:solidFill>
                  <a:schemeClr val="tx1"/>
                </a:solidFill>
                <a:effectLst/>
                <a:latin typeface="Times New Roman" panose="02020603050405020304" pitchFamily="18" charset="0"/>
              </a:rPr>
              <a:t>звонок </a:t>
            </a:r>
            <a:endParaRPr kumimoji="0" lang="ru-RU" altLang="ru-RU" sz="1800" b="0" i="0" u="none" strike="noStrike" cap="none" normalizeH="0" baseline="0" dirty="0" smtClean="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2147270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3"/>
          <p:cNvSpPr>
            <a:spLocks noGrp="1" noChangeArrowheads="1"/>
          </p:cNvSpPr>
          <p:nvPr>
            <p:ph type="body" idx="1"/>
          </p:nvPr>
        </p:nvSpPr>
        <p:spPr>
          <a:xfrm>
            <a:off x="1919536" y="1844824"/>
            <a:ext cx="8136904" cy="4678024"/>
          </a:xfrm>
        </p:spPr>
        <p:txBody>
          <a:bodyPr/>
          <a:lstStyle/>
          <a:p>
            <a:pPr marL="0" indent="0">
              <a:spcBef>
                <a:spcPts val="0"/>
              </a:spcBef>
              <a:buNone/>
            </a:pPr>
            <a:r>
              <a:rPr lang="ru-RU" altLang="ru-RU" sz="3200" dirty="0">
                <a:latin typeface="Times New Roman" pitchFamily="18" charset="0"/>
                <a:cs typeface="Times New Roman" pitchFamily="18" charset="0"/>
              </a:rPr>
              <a:t>  </a:t>
            </a:r>
            <a:r>
              <a:rPr lang="ru-RU" altLang="ru-RU" sz="3200" b="1" dirty="0">
                <a:latin typeface="Times New Roman" pitchFamily="18" charset="0"/>
                <a:cs typeface="Times New Roman" pitchFamily="18" charset="0"/>
              </a:rPr>
              <a:t>Рама закрытая или открытая, высокая посадка, широкое подпружиненное седло. Обычно многоскоростные (от 7 до 21 скорости). </a:t>
            </a:r>
          </a:p>
          <a:p>
            <a:pPr marL="0" indent="0">
              <a:spcBef>
                <a:spcPts val="0"/>
              </a:spcBef>
              <a:buNone/>
            </a:pPr>
            <a:r>
              <a:rPr lang="ru-RU" altLang="ru-RU" sz="3200" dirty="0">
                <a:latin typeface="Times New Roman" pitchFamily="18" charset="0"/>
                <a:cs typeface="Times New Roman" pitchFamily="18" charset="0"/>
              </a:rPr>
              <a:t> В эту группу относятся </a:t>
            </a:r>
            <a:r>
              <a:rPr lang="ru-RU" altLang="ru-RU" sz="3200" b="1" i="1" dirty="0">
                <a:solidFill>
                  <a:srgbClr val="FF6600"/>
                </a:solidFill>
                <a:latin typeface="Times New Roman" pitchFamily="18" charset="0"/>
                <a:cs typeface="Times New Roman" pitchFamily="18" charset="0"/>
              </a:rPr>
              <a:t>крузеры и чопперы</a:t>
            </a:r>
            <a:r>
              <a:rPr lang="ru-RU" altLang="ru-RU" sz="3200" dirty="0">
                <a:latin typeface="Times New Roman" pitchFamily="18" charset="0"/>
                <a:cs typeface="Times New Roman" pitchFamily="18" charset="0"/>
              </a:rPr>
              <a:t> – </a:t>
            </a:r>
            <a:r>
              <a:rPr lang="ru-RU" altLang="ru-RU" sz="3200" b="1" dirty="0">
                <a:latin typeface="Times New Roman" pitchFamily="18" charset="0"/>
                <a:cs typeface="Times New Roman" pitchFamily="18" charset="0"/>
              </a:rPr>
              <a:t>велосипеды с вытянутой рамой, установленной под очень острым углом вилкой и очень широким рулем. Посадка очень высокая или с наклоном назад.</a:t>
            </a:r>
            <a:endParaRPr lang="ru-RU" altLang="ru-RU" sz="2800" b="1" dirty="0">
              <a:latin typeface="Times New Roman" pitchFamily="18" charset="0"/>
              <a:cs typeface="Times New Roman" pitchFamily="18" charset="0"/>
            </a:endParaRPr>
          </a:p>
        </p:txBody>
      </p:sp>
    </p:spTree>
    <p:extLst>
      <p:ext uri="{BB962C8B-B14F-4D97-AF65-F5344CB8AC3E}">
        <p14:creationId xmlns:p14="http://schemas.microsoft.com/office/powerpoint/2010/main" val="325468766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5123">
                                            <p:txEl>
                                              <p:pRg st="0" end="0"/>
                                            </p:txEl>
                                          </p:spTgt>
                                        </p:tgtEl>
                                        <p:attrNameLst>
                                          <p:attrName>style.visibility</p:attrName>
                                        </p:attrNameLst>
                                      </p:cBhvr>
                                      <p:to>
                                        <p:strVal val="visible"/>
                                      </p:to>
                                    </p:set>
                                    <p:animEffect transition="in" filter="fade">
                                      <p:cBhvr>
                                        <p:cTn id="7" dur="1000"/>
                                        <p:tgtEl>
                                          <p:spTgt spid="5123">
                                            <p:txEl>
                                              <p:pRg st="0" end="0"/>
                                            </p:txEl>
                                          </p:spTgt>
                                        </p:tgtEl>
                                      </p:cBhvr>
                                    </p:animEffect>
                                    <p:anim calcmode="lin" valueType="num">
                                      <p:cBhvr>
                                        <p:cTn id="8" dur="1000" fill="hold"/>
                                        <p:tgtEl>
                                          <p:spTgt spid="512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123">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5123">
                                            <p:txEl>
                                              <p:pRg st="1" end="1"/>
                                            </p:txEl>
                                          </p:spTgt>
                                        </p:tgtEl>
                                        <p:attrNameLst>
                                          <p:attrName>style.visibility</p:attrName>
                                        </p:attrNameLst>
                                      </p:cBhvr>
                                      <p:to>
                                        <p:strVal val="visible"/>
                                      </p:to>
                                    </p:set>
                                    <p:animEffect transition="in" filter="fade">
                                      <p:cBhvr>
                                        <p:cTn id="13" dur="1000"/>
                                        <p:tgtEl>
                                          <p:spTgt spid="5123">
                                            <p:txEl>
                                              <p:pRg st="1" end="1"/>
                                            </p:txEl>
                                          </p:spTgt>
                                        </p:tgtEl>
                                      </p:cBhvr>
                                    </p:animEffect>
                                    <p:anim calcmode="lin" valueType="num">
                                      <p:cBhvr>
                                        <p:cTn id="14" dur="1000" fill="hold"/>
                                        <p:tgtEl>
                                          <p:spTgt spid="5123">
                                            <p:txEl>
                                              <p:pRg st="1" end="1"/>
                                            </p:txEl>
                                          </p:spTgt>
                                        </p:tgtEl>
                                        <p:attrNameLst>
                                          <p:attrName>ppt_x</p:attrName>
                                        </p:attrNameLst>
                                      </p:cBhvr>
                                      <p:tavLst>
                                        <p:tav tm="0">
                                          <p:val>
                                            <p:strVal val="#ppt_x"/>
                                          </p:val>
                                        </p:tav>
                                        <p:tav tm="100000">
                                          <p:val>
                                            <p:strVal val="#ppt_x"/>
                                          </p:val>
                                        </p:tav>
                                      </p:tavLst>
                                    </p:anim>
                                    <p:anim calcmode="lin" valueType="num">
                                      <p:cBhvr>
                                        <p:cTn id="15" dur="1000" fill="hold"/>
                                        <p:tgtEl>
                                          <p:spTgt spid="512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3" grpId="0" build="p"/>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063552" y="1556792"/>
            <a:ext cx="6336704" cy="4809232"/>
          </a:xfrm>
        </p:spPr>
      </p:pic>
      <p:sp>
        <p:nvSpPr>
          <p:cNvPr id="5" name="TextBox 4"/>
          <p:cNvSpPr txBox="1"/>
          <p:nvPr/>
        </p:nvSpPr>
        <p:spPr>
          <a:xfrm>
            <a:off x="1919536" y="548681"/>
            <a:ext cx="4320480" cy="646331"/>
          </a:xfrm>
          <a:prstGeom prst="rect">
            <a:avLst/>
          </a:prstGeom>
          <a:noFill/>
        </p:spPr>
        <p:txBody>
          <a:bodyPr wrap="square" rtlCol="0">
            <a:spAutoFit/>
          </a:bodyPr>
          <a:lstStyle/>
          <a:p>
            <a:r>
              <a:rPr lang="ru-RU" sz="3600" b="1" i="1" dirty="0">
                <a:solidFill>
                  <a:srgbClr val="FF6600"/>
                </a:solidFill>
                <a:latin typeface="Times New Roman" panose="02020603050405020304" pitchFamily="18" charset="0"/>
                <a:cs typeface="Times New Roman" panose="02020603050405020304" pitchFamily="18" charset="0"/>
              </a:rPr>
              <a:t>Велосипед Чоппер</a:t>
            </a:r>
          </a:p>
        </p:txBody>
      </p:sp>
    </p:spTree>
    <p:extLst>
      <p:ext uri="{BB962C8B-B14F-4D97-AF65-F5344CB8AC3E}">
        <p14:creationId xmlns:p14="http://schemas.microsoft.com/office/powerpoint/2010/main" val="391704137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919536" y="548681"/>
            <a:ext cx="4320480" cy="646331"/>
          </a:xfrm>
          <a:prstGeom prst="rect">
            <a:avLst/>
          </a:prstGeom>
          <a:noFill/>
        </p:spPr>
        <p:txBody>
          <a:bodyPr wrap="square" rtlCol="0">
            <a:spAutoFit/>
          </a:bodyPr>
          <a:lstStyle/>
          <a:p>
            <a:r>
              <a:rPr lang="ru-RU" sz="3600" b="1" i="1" dirty="0">
                <a:solidFill>
                  <a:srgbClr val="FF6600"/>
                </a:solidFill>
                <a:latin typeface="Times New Roman" panose="02020603050405020304" pitchFamily="18" charset="0"/>
                <a:cs typeface="Times New Roman" panose="02020603050405020304" pitchFamily="18" charset="0"/>
              </a:rPr>
              <a:t>Велосипед круизер</a:t>
            </a:r>
          </a:p>
        </p:txBody>
      </p:sp>
      <p:pic>
        <p:nvPicPr>
          <p:cNvPr id="9" name="Объект 8"/>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135560" y="1944820"/>
            <a:ext cx="6624736" cy="4292492"/>
          </a:xfrm>
        </p:spPr>
      </p:pic>
    </p:spTree>
    <p:extLst>
      <p:ext uri="{BB962C8B-B14F-4D97-AF65-F5344CB8AC3E}">
        <p14:creationId xmlns:p14="http://schemas.microsoft.com/office/powerpoint/2010/main" val="264791653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3"/>
          <p:cNvSpPr>
            <a:spLocks noGrp="1" noChangeArrowheads="1"/>
          </p:cNvSpPr>
          <p:nvPr>
            <p:ph type="body" idx="1"/>
          </p:nvPr>
        </p:nvSpPr>
        <p:spPr>
          <a:xfrm>
            <a:off x="1991544" y="1844824"/>
            <a:ext cx="8280920" cy="4678024"/>
          </a:xfrm>
        </p:spPr>
        <p:txBody>
          <a:bodyPr/>
          <a:lstStyle/>
          <a:p>
            <a:pPr marL="0" indent="0">
              <a:spcBef>
                <a:spcPts val="0"/>
              </a:spcBef>
              <a:buNone/>
            </a:pPr>
            <a:r>
              <a:rPr lang="ru-RU" altLang="ru-RU" sz="3200" dirty="0">
                <a:latin typeface="Times New Roman" pitchFamily="18" charset="0"/>
                <a:cs typeface="Times New Roman" pitchFamily="18" charset="0"/>
              </a:rPr>
              <a:t>  </a:t>
            </a:r>
            <a:r>
              <a:rPr lang="ru-RU" altLang="ru-RU" sz="3200" b="1" i="1" dirty="0">
                <a:solidFill>
                  <a:srgbClr val="FF6600"/>
                </a:solidFill>
                <a:latin typeface="Times New Roman" pitchFamily="18" charset="0"/>
                <a:cs typeface="Times New Roman" pitchFamily="18" charset="0"/>
              </a:rPr>
              <a:t>Гибридные велосипеды </a:t>
            </a:r>
            <a:r>
              <a:rPr lang="ru-RU" altLang="ru-RU" sz="3200" b="1" dirty="0">
                <a:latin typeface="Times New Roman" pitchFamily="18" charset="0"/>
                <a:cs typeface="Times New Roman" pitchFamily="18" charset="0"/>
              </a:rPr>
              <a:t>являются промежуточными между прогулочным, горным и шоссейным велосипедами и сочетают их преимущества. Рама выше, чем у горных велосипедов, обеспечивает более удобную посадку. Колеса 28″, шириной 32-42мм, с умеренно развитым протектором, позволяют поддерживать высокую скорость. </a:t>
            </a:r>
            <a:endParaRPr lang="ru-RU" altLang="ru-RU" sz="2800" b="1" dirty="0">
              <a:latin typeface="Times New Roman" pitchFamily="18" charset="0"/>
              <a:cs typeface="Times New Roman" pitchFamily="18" charset="0"/>
            </a:endParaRPr>
          </a:p>
        </p:txBody>
      </p:sp>
    </p:spTree>
    <p:extLst>
      <p:ext uri="{BB962C8B-B14F-4D97-AF65-F5344CB8AC3E}">
        <p14:creationId xmlns:p14="http://schemas.microsoft.com/office/powerpoint/2010/main" val="118958214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5123">
                                            <p:txEl>
                                              <p:pRg st="0" end="0"/>
                                            </p:txEl>
                                          </p:spTgt>
                                        </p:tgtEl>
                                        <p:attrNameLst>
                                          <p:attrName>style.visibility</p:attrName>
                                        </p:attrNameLst>
                                      </p:cBhvr>
                                      <p:to>
                                        <p:strVal val="visible"/>
                                      </p:to>
                                    </p:set>
                                    <p:animEffect transition="in" filter="fade">
                                      <p:cBhvr>
                                        <p:cTn id="7" dur="1000"/>
                                        <p:tgtEl>
                                          <p:spTgt spid="5123">
                                            <p:txEl>
                                              <p:pRg st="0" end="0"/>
                                            </p:txEl>
                                          </p:spTgt>
                                        </p:tgtEl>
                                      </p:cBhvr>
                                    </p:animEffect>
                                    <p:anim calcmode="lin" valueType="num">
                                      <p:cBhvr>
                                        <p:cTn id="8" dur="1000" fill="hold"/>
                                        <p:tgtEl>
                                          <p:spTgt spid="512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12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3" grpId="0" build="p"/>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3"/>
          <p:cNvSpPr>
            <a:spLocks noGrp="1" noChangeArrowheads="1"/>
          </p:cNvSpPr>
          <p:nvPr>
            <p:ph type="body" idx="1"/>
          </p:nvPr>
        </p:nvSpPr>
        <p:spPr>
          <a:xfrm>
            <a:off x="2063552" y="1916832"/>
            <a:ext cx="8136904" cy="4606016"/>
          </a:xfrm>
        </p:spPr>
        <p:txBody>
          <a:bodyPr/>
          <a:lstStyle/>
          <a:p>
            <a:pPr marL="0" indent="0">
              <a:spcBef>
                <a:spcPts val="0"/>
              </a:spcBef>
              <a:buNone/>
            </a:pPr>
            <a:r>
              <a:rPr lang="ru-RU" altLang="ru-RU" sz="3200" dirty="0">
                <a:latin typeface="Times New Roman" pitchFamily="18" charset="0"/>
                <a:cs typeface="Times New Roman" pitchFamily="18" charset="0"/>
              </a:rPr>
              <a:t>  </a:t>
            </a:r>
            <a:r>
              <a:rPr lang="ru-RU" altLang="ru-RU" sz="3200" b="1" dirty="0">
                <a:latin typeface="Times New Roman" pitchFamily="18" charset="0"/>
                <a:cs typeface="Times New Roman" pitchFamily="18" charset="0"/>
              </a:rPr>
              <a:t>Вилка амортизационная, позволяет ездить по неровному покрытию. Могут иметь крылья, багажник, световое оборудование, дисковые тормоза. Позволяют передвигаться с высокой скоростью по шоссе и с комфортом по лесным тропинкам.</a:t>
            </a:r>
            <a:endParaRPr lang="ru-RU" altLang="ru-RU" sz="2800" b="1" dirty="0">
              <a:latin typeface="Times New Roman" pitchFamily="18" charset="0"/>
              <a:cs typeface="Times New Roman" pitchFamily="18" charset="0"/>
            </a:endParaRPr>
          </a:p>
        </p:txBody>
      </p:sp>
    </p:spTree>
    <p:extLst>
      <p:ext uri="{BB962C8B-B14F-4D97-AF65-F5344CB8AC3E}">
        <p14:creationId xmlns:p14="http://schemas.microsoft.com/office/powerpoint/2010/main" val="188460325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5123">
                                            <p:txEl>
                                              <p:pRg st="0" end="0"/>
                                            </p:txEl>
                                          </p:spTgt>
                                        </p:tgtEl>
                                        <p:attrNameLst>
                                          <p:attrName>style.visibility</p:attrName>
                                        </p:attrNameLst>
                                      </p:cBhvr>
                                      <p:to>
                                        <p:strVal val="visible"/>
                                      </p:to>
                                    </p:set>
                                    <p:animEffect transition="in" filter="barn(inVertical)">
                                      <p:cBhvr>
                                        <p:cTn id="7" dur="500"/>
                                        <p:tgtEl>
                                          <p:spTgt spid="512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3" grpId="0" build="p"/>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Объект 2"/>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063553" y="1916833"/>
            <a:ext cx="6716803" cy="4320481"/>
          </a:xfrm>
        </p:spPr>
      </p:pic>
    </p:spTree>
    <p:extLst>
      <p:ext uri="{BB962C8B-B14F-4D97-AF65-F5344CB8AC3E}">
        <p14:creationId xmlns:p14="http://schemas.microsoft.com/office/powerpoint/2010/main" val="334703590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135560" y="1700809"/>
            <a:ext cx="6336704" cy="4656187"/>
          </a:xfrm>
        </p:spPr>
      </p:pic>
    </p:spTree>
    <p:extLst>
      <p:ext uri="{BB962C8B-B14F-4D97-AF65-F5344CB8AC3E}">
        <p14:creationId xmlns:p14="http://schemas.microsoft.com/office/powerpoint/2010/main" val="1948947530"/>
      </p:ext>
    </p:extLst>
  </p:cSld>
  <p:clrMapOvr>
    <a:masterClrMapping/>
  </p:clrMapOvr>
  <p:transition spd="slow">
    <p:wipe/>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3"/>
          <p:cNvSpPr>
            <a:spLocks noGrp="1" noChangeArrowheads="1"/>
          </p:cNvSpPr>
          <p:nvPr>
            <p:ph type="body" idx="1"/>
          </p:nvPr>
        </p:nvSpPr>
        <p:spPr>
          <a:xfrm>
            <a:off x="1919536" y="1844824"/>
            <a:ext cx="8136904" cy="4678024"/>
          </a:xfrm>
        </p:spPr>
        <p:txBody>
          <a:bodyPr/>
          <a:lstStyle/>
          <a:p>
            <a:pPr marL="0" indent="0">
              <a:spcBef>
                <a:spcPts val="0"/>
              </a:spcBef>
              <a:buNone/>
            </a:pPr>
            <a:r>
              <a:rPr lang="ru-RU" altLang="ru-RU" sz="3200" dirty="0">
                <a:latin typeface="Times New Roman" pitchFamily="18" charset="0"/>
                <a:cs typeface="Times New Roman" pitchFamily="18" charset="0"/>
              </a:rPr>
              <a:t>   </a:t>
            </a:r>
            <a:r>
              <a:rPr lang="ru-RU" altLang="ru-RU" sz="3200" b="1" i="1" dirty="0">
                <a:solidFill>
                  <a:srgbClr val="FF6600"/>
                </a:solidFill>
                <a:latin typeface="Times New Roman" pitchFamily="18" charset="0"/>
                <a:cs typeface="Times New Roman" pitchFamily="18" charset="0"/>
              </a:rPr>
              <a:t>Туристический велосипед – </a:t>
            </a:r>
            <a:r>
              <a:rPr lang="ru-RU" altLang="ru-RU" sz="3200" b="1" i="1" u="sng" dirty="0">
                <a:solidFill>
                  <a:srgbClr val="FF6600"/>
                </a:solidFill>
                <a:latin typeface="Times New Roman" pitchFamily="18" charset="0"/>
                <a:cs typeface="Times New Roman" pitchFamily="18" charset="0"/>
              </a:rPr>
              <a:t>туринг.</a:t>
            </a:r>
            <a:r>
              <a:rPr lang="ru-RU" altLang="ru-RU" sz="3200" b="1" i="1" dirty="0">
                <a:solidFill>
                  <a:srgbClr val="FF6600"/>
                </a:solidFill>
                <a:latin typeface="Times New Roman" pitchFamily="18" charset="0"/>
                <a:cs typeface="Times New Roman" pitchFamily="18" charset="0"/>
              </a:rPr>
              <a:t> </a:t>
            </a:r>
            <a:r>
              <a:rPr lang="ru-RU" altLang="ru-RU" sz="3200" b="1" dirty="0">
                <a:latin typeface="Times New Roman" pitchFamily="18" charset="0"/>
                <a:cs typeface="Times New Roman" pitchFamily="18" charset="0"/>
              </a:rPr>
              <a:t>Предназначен для велопутешествий в быстром темпе по шоссейным дорогам разного качества. От шоссейного велосипеда отличается более прочными  и широкими колесами, более длинной рамой, имеет широкий диапазон переключения передач, возможность установки багажника. </a:t>
            </a:r>
          </a:p>
          <a:p>
            <a:pPr marL="0" indent="0">
              <a:spcBef>
                <a:spcPts val="0"/>
              </a:spcBef>
              <a:buNone/>
            </a:pPr>
            <a:endParaRPr lang="ru-RU" altLang="ru-RU" sz="3200" dirty="0">
              <a:latin typeface="Times New Roman" pitchFamily="18" charset="0"/>
              <a:cs typeface="Times New Roman" pitchFamily="18" charset="0"/>
            </a:endParaRPr>
          </a:p>
          <a:p>
            <a:pPr marL="0" indent="0">
              <a:spcBef>
                <a:spcPts val="0"/>
              </a:spcBef>
              <a:buNone/>
            </a:pPr>
            <a:endParaRPr lang="ru-RU" altLang="ru-RU" sz="2800" b="1" dirty="0">
              <a:latin typeface="Times New Roman" pitchFamily="18" charset="0"/>
              <a:cs typeface="Times New Roman" pitchFamily="18" charset="0"/>
            </a:endParaRPr>
          </a:p>
        </p:txBody>
      </p:sp>
    </p:spTree>
    <p:extLst>
      <p:ext uri="{BB962C8B-B14F-4D97-AF65-F5344CB8AC3E}">
        <p14:creationId xmlns:p14="http://schemas.microsoft.com/office/powerpoint/2010/main" val="18933286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5123">
                                            <p:txEl>
                                              <p:pRg st="0" end="0"/>
                                            </p:txEl>
                                          </p:spTgt>
                                        </p:tgtEl>
                                        <p:attrNameLst>
                                          <p:attrName>style.visibility</p:attrName>
                                        </p:attrNameLst>
                                      </p:cBhvr>
                                      <p:to>
                                        <p:strVal val="visible"/>
                                      </p:to>
                                    </p:set>
                                    <p:animEffect transition="in" filter="fade">
                                      <p:cBhvr>
                                        <p:cTn id="7" dur="1000"/>
                                        <p:tgtEl>
                                          <p:spTgt spid="5123">
                                            <p:txEl>
                                              <p:pRg st="0" end="0"/>
                                            </p:txEl>
                                          </p:spTgt>
                                        </p:tgtEl>
                                      </p:cBhvr>
                                    </p:animEffect>
                                    <p:anim calcmode="lin" valueType="num">
                                      <p:cBhvr>
                                        <p:cTn id="8" dur="1000" fill="hold"/>
                                        <p:tgtEl>
                                          <p:spTgt spid="512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12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3" grpId="0" build="p"/>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3"/>
          <p:cNvSpPr>
            <a:spLocks noGrp="1" noChangeArrowheads="1"/>
          </p:cNvSpPr>
          <p:nvPr>
            <p:ph type="body" idx="1"/>
          </p:nvPr>
        </p:nvSpPr>
        <p:spPr>
          <a:xfrm>
            <a:off x="1919536" y="2204864"/>
            <a:ext cx="8208912" cy="2520280"/>
          </a:xfrm>
        </p:spPr>
        <p:txBody>
          <a:bodyPr>
            <a:normAutofit fontScale="92500"/>
          </a:bodyPr>
          <a:lstStyle/>
          <a:p>
            <a:pPr marL="0" indent="0">
              <a:spcBef>
                <a:spcPts val="0"/>
              </a:spcBef>
              <a:buNone/>
            </a:pPr>
            <a:r>
              <a:rPr lang="ru-RU" altLang="ru-RU" sz="3600" b="1" dirty="0">
                <a:latin typeface="Times New Roman" pitchFamily="18" charset="0"/>
                <a:cs typeface="Times New Roman" pitchFamily="18" charset="0"/>
              </a:rPr>
              <a:t>   Складные велосипеды удобно хранить и перевозить в автомобиле, метро. Колеса 20 или 24″, что ухудшает ездовые качества.   Недостаток – большой вес и плохая накатистость.</a:t>
            </a:r>
          </a:p>
          <a:p>
            <a:pPr marL="0" indent="0">
              <a:spcBef>
                <a:spcPts val="0"/>
              </a:spcBef>
              <a:buNone/>
            </a:pPr>
            <a:endParaRPr lang="ru-RU" altLang="ru-RU" sz="3200" dirty="0">
              <a:latin typeface="Times New Roman" pitchFamily="18" charset="0"/>
              <a:cs typeface="Times New Roman" pitchFamily="18" charset="0"/>
            </a:endParaRPr>
          </a:p>
          <a:p>
            <a:pPr marL="0" indent="0">
              <a:spcBef>
                <a:spcPts val="0"/>
              </a:spcBef>
              <a:buNone/>
            </a:pPr>
            <a:endParaRPr lang="ru-RU" altLang="ru-RU" sz="2800" b="1" dirty="0">
              <a:latin typeface="Times New Roman" pitchFamily="18" charset="0"/>
              <a:cs typeface="Times New Roman" pitchFamily="18" charset="0"/>
            </a:endParaRPr>
          </a:p>
        </p:txBody>
      </p:sp>
    </p:spTree>
    <p:extLst>
      <p:ext uri="{BB962C8B-B14F-4D97-AF65-F5344CB8AC3E}">
        <p14:creationId xmlns:p14="http://schemas.microsoft.com/office/powerpoint/2010/main" val="2679966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5123">
                                            <p:txEl>
                                              <p:pRg st="0" end="0"/>
                                            </p:txEl>
                                          </p:spTgt>
                                        </p:tgtEl>
                                        <p:attrNameLst>
                                          <p:attrName>style.visibility</p:attrName>
                                        </p:attrNameLst>
                                      </p:cBhvr>
                                      <p:to>
                                        <p:strVal val="visible"/>
                                      </p:to>
                                    </p:set>
                                    <p:anim calcmode="lin" valueType="num">
                                      <p:cBhvr>
                                        <p:cTn id="7" dur="1000" fill="hold"/>
                                        <p:tgtEl>
                                          <p:spTgt spid="512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5123">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5123">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512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3" grpId="0" build="p"/>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Объект 2"/>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487587" y="0"/>
            <a:ext cx="9180413" cy="6858000"/>
          </a:xfrm>
        </p:spPr>
      </p:pic>
    </p:spTree>
    <p:extLst>
      <p:ext uri="{BB962C8B-B14F-4D97-AF65-F5344CB8AC3E}">
        <p14:creationId xmlns:p14="http://schemas.microsoft.com/office/powerpoint/2010/main" val="272868791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Рисунок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27326" y="70505"/>
            <a:ext cx="564594" cy="693361"/>
          </a:xfrm>
          <a:prstGeom prst="rect">
            <a:avLst/>
          </a:prstGeom>
        </p:spPr>
      </p:pic>
      <p:sp>
        <p:nvSpPr>
          <p:cNvPr id="2" name="Прямоугольник 1"/>
          <p:cNvSpPr/>
          <p:nvPr/>
        </p:nvSpPr>
        <p:spPr>
          <a:xfrm>
            <a:off x="196035" y="0"/>
            <a:ext cx="1810111" cy="923330"/>
          </a:xfrm>
          <a:prstGeom prst="rect">
            <a:avLst/>
          </a:prstGeom>
          <a:noFill/>
        </p:spPr>
        <p:txBody>
          <a:bodyPr wrap="none" lIns="91440" tIns="45720" rIns="91440" bIns="45720">
            <a:spAutoFit/>
          </a:bodyPr>
          <a:lstStyle/>
          <a:p>
            <a:pPr algn="ctr"/>
            <a:r>
              <a:rPr lang="ru-RU" sz="5400" b="1" cap="none" spc="0" dirty="0" smtClean="0">
                <a:ln w="22225">
                  <a:solidFill>
                    <a:schemeClr val="accent2"/>
                  </a:solidFill>
                  <a:prstDash val="solid"/>
                </a:ln>
                <a:solidFill>
                  <a:schemeClr val="accent2">
                    <a:lumMod val="40000"/>
                    <a:lumOff val="60000"/>
                  </a:schemeClr>
                </a:solidFill>
                <a:effectLst/>
                <a:latin typeface="Times New Roman" panose="02020603050405020304" pitchFamily="18" charset="0"/>
                <a:cs typeface="Times New Roman" panose="02020603050405020304" pitchFamily="18" charset="0"/>
              </a:rPr>
              <a:t>Рама</a:t>
            </a:r>
            <a:endParaRPr lang="ru-RU" sz="5400" b="1" cap="none" spc="0" dirty="0">
              <a:ln w="22225">
                <a:solidFill>
                  <a:schemeClr val="accent2"/>
                </a:solidFill>
                <a:prstDash val="solid"/>
              </a:ln>
              <a:solidFill>
                <a:schemeClr val="accent2">
                  <a:lumMod val="40000"/>
                  <a:lumOff val="60000"/>
                </a:schemeClr>
              </a:solidFill>
              <a:effectLst/>
              <a:latin typeface="Times New Roman" panose="02020603050405020304" pitchFamily="18" charset="0"/>
              <a:cs typeface="Times New Roman" panose="02020603050405020304" pitchFamily="18" charset="0"/>
            </a:endParaRPr>
          </a:p>
        </p:txBody>
      </p:sp>
      <p:sp>
        <p:nvSpPr>
          <p:cNvPr id="5" name="Прямоугольник 4"/>
          <p:cNvSpPr/>
          <p:nvPr/>
        </p:nvSpPr>
        <p:spPr>
          <a:xfrm>
            <a:off x="2006146" y="324326"/>
            <a:ext cx="9355274" cy="461665"/>
          </a:xfrm>
          <a:prstGeom prst="rect">
            <a:avLst/>
          </a:prstGeom>
        </p:spPr>
        <p:txBody>
          <a:bodyPr wrap="square">
            <a:spAutoFit/>
          </a:bodyPr>
          <a:lstStyle/>
          <a:p>
            <a:pPr lvl="0" algn="just">
              <a:spcAft>
                <a:spcPts val="0"/>
              </a:spcAft>
              <a:tabLst>
                <a:tab pos="228600" algn="l"/>
              </a:tabLst>
            </a:pPr>
            <a:r>
              <a:rPr lang="ru-RU" sz="2400" dirty="0">
                <a:latin typeface="Times New Roman" panose="02020603050405020304" pitchFamily="18" charset="0"/>
                <a:ea typeface="Times New Roman" panose="02020603050405020304" pitchFamily="18" charset="0"/>
                <a:cs typeface="Times New Roman" panose="02020603050405020304" pitchFamily="18" charset="0"/>
              </a:rPr>
              <a:t>предназначена для соединения всех узлов. </a:t>
            </a:r>
          </a:p>
        </p:txBody>
      </p:sp>
      <p:sp>
        <p:nvSpPr>
          <p:cNvPr id="6" name="Прямоугольник 5"/>
          <p:cNvSpPr/>
          <p:nvPr/>
        </p:nvSpPr>
        <p:spPr>
          <a:xfrm>
            <a:off x="4960620" y="1215123"/>
            <a:ext cx="7131300" cy="1938992"/>
          </a:xfrm>
          <a:prstGeom prst="rect">
            <a:avLst/>
          </a:prstGeom>
        </p:spPr>
        <p:txBody>
          <a:bodyPr wrap="square">
            <a:spAutoFit/>
          </a:bodyPr>
          <a:lstStyle/>
          <a:p>
            <a:pPr lvl="0" algn="just">
              <a:spcAft>
                <a:spcPts val="0"/>
              </a:spcAft>
              <a:tabLst>
                <a:tab pos="228600" algn="l"/>
              </a:tabLst>
            </a:pPr>
            <a:r>
              <a:rPr lang="ru-RU" sz="2000"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Ее изготавливают из тонкостенных стальных труб (для спортивных велосипедов используют титан), которые между собой соединяются сваркой. </a:t>
            </a:r>
            <a:endParaRPr lang="ru-RU" sz="2000" i="1" dirty="0" smtClean="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endParaRPr>
          </a:p>
          <a:p>
            <a:pPr lvl="0" algn="just">
              <a:spcAft>
                <a:spcPts val="0"/>
              </a:spcAft>
              <a:tabLst>
                <a:tab pos="228600" algn="l"/>
              </a:tabLst>
            </a:pPr>
            <a:endParaRPr lang="ru-RU" sz="2000"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endParaRPr>
          </a:p>
          <a:p>
            <a:pPr lvl="0" algn="just">
              <a:spcAft>
                <a:spcPts val="0"/>
              </a:spcAft>
              <a:tabLst>
                <a:tab pos="228600" algn="l"/>
              </a:tabLst>
            </a:pPr>
            <a:r>
              <a:rPr lang="ru-RU" sz="2000" i="1" dirty="0" smtClean="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Рама </a:t>
            </a:r>
            <a:r>
              <a:rPr lang="ru-RU" sz="2000"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состоит из головной, верхней, нижней и подседельной </a:t>
            </a:r>
            <a:r>
              <a:rPr lang="ru-RU" sz="2000" i="1" dirty="0" smtClean="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трубок, </a:t>
            </a:r>
            <a:r>
              <a:rPr lang="ru-RU" altLang="ru-RU" sz="2000" i="1" dirty="0">
                <a:solidFill>
                  <a:srgbClr val="002060"/>
                </a:solidFill>
                <a:latin typeface="Times New Roman" panose="02020603050405020304" pitchFamily="18" charset="0"/>
                <a:cs typeface="Times New Roman" panose="02020603050405020304" pitchFamily="18" charset="0"/>
              </a:rPr>
              <a:t>образующих два треугольника – передний и задний</a:t>
            </a:r>
            <a:r>
              <a:rPr lang="ru-RU" sz="2000" i="1" dirty="0" smtClean="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a:t>
            </a:r>
            <a:endParaRPr lang="ru-RU" sz="2000"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9"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6035" y="1060669"/>
            <a:ext cx="4594225" cy="2247900"/>
          </a:xfrm>
          <a:prstGeom prst="rect">
            <a:avLst/>
          </a:prstGeom>
          <a:noFill/>
          <a:ln w="9525">
            <a:solidFill>
              <a:srgbClr val="00B0F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Прямоугольник 9"/>
          <p:cNvSpPr/>
          <p:nvPr/>
        </p:nvSpPr>
        <p:spPr>
          <a:xfrm>
            <a:off x="196035" y="3583247"/>
            <a:ext cx="4706864" cy="2308324"/>
          </a:xfrm>
          <a:prstGeom prst="rect">
            <a:avLst/>
          </a:prstGeom>
        </p:spPr>
        <p:txBody>
          <a:bodyPr wrap="square">
            <a:spAutoFit/>
          </a:bodyPr>
          <a:lstStyle/>
          <a:p>
            <a:pPr lvl="0">
              <a:defRPr/>
            </a:pPr>
            <a:r>
              <a:rPr lang="ru-RU" altLang="ru-RU" sz="2400" b="1" kern="0" dirty="0">
                <a:solidFill>
                  <a:srgbClr val="000000"/>
                </a:solidFill>
                <a:latin typeface="Times New Roman" panose="02020603050405020304" pitchFamily="18" charset="0"/>
                <a:ea typeface="+mj-ea"/>
                <a:cs typeface="Times New Roman" panose="02020603050405020304" pitchFamily="18" charset="0"/>
              </a:rPr>
              <a:t>Конструкция</a:t>
            </a:r>
            <a:r>
              <a:rPr lang="ru-RU" altLang="ru-RU" sz="2400" kern="0" dirty="0">
                <a:solidFill>
                  <a:srgbClr val="000000"/>
                </a:solidFill>
                <a:latin typeface="Times New Roman" panose="02020603050405020304" pitchFamily="18" charset="0"/>
                <a:ea typeface="+mj-ea"/>
                <a:cs typeface="Times New Roman" panose="02020603050405020304" pitchFamily="18" charset="0"/>
              </a:rPr>
              <a:t> </a:t>
            </a:r>
            <a:r>
              <a:rPr lang="ru-RU" altLang="ru-RU" sz="2400" b="1" kern="0" dirty="0">
                <a:solidFill>
                  <a:srgbClr val="000000"/>
                </a:solidFill>
                <a:latin typeface="Times New Roman" panose="02020603050405020304" pitchFamily="18" charset="0"/>
                <a:ea typeface="+mj-ea"/>
                <a:cs typeface="Times New Roman" panose="02020603050405020304" pitchFamily="18" charset="0"/>
              </a:rPr>
              <a:t>рамы </a:t>
            </a:r>
            <a:r>
              <a:rPr lang="ru-RU" altLang="ru-RU" sz="2400" kern="0" dirty="0" smtClean="0">
                <a:solidFill>
                  <a:srgbClr val="000000"/>
                </a:solidFill>
                <a:latin typeface="Times New Roman" panose="02020603050405020304" pitchFamily="18" charset="0"/>
                <a:ea typeface="+mj-ea"/>
                <a:cs typeface="Times New Roman" panose="02020603050405020304" pitchFamily="18" charset="0"/>
              </a:rPr>
              <a:t>может </a:t>
            </a:r>
            <a:r>
              <a:rPr lang="ru-RU" altLang="ru-RU" sz="2400" kern="0" dirty="0">
                <a:solidFill>
                  <a:srgbClr val="000000"/>
                </a:solidFill>
                <a:latin typeface="Times New Roman" panose="02020603050405020304" pitchFamily="18" charset="0"/>
                <a:ea typeface="+mj-ea"/>
                <a:cs typeface="Times New Roman" panose="02020603050405020304" pitchFamily="18" charset="0"/>
              </a:rPr>
              <a:t>быть:</a:t>
            </a:r>
          </a:p>
          <a:p>
            <a:pPr marL="355600" indent="-355600">
              <a:buFont typeface="Arial" pitchFamily="34" charset="0"/>
              <a:buChar char="•"/>
              <a:defRPr/>
            </a:pPr>
            <a:r>
              <a:rPr lang="ru-RU" altLang="ru-RU" sz="2400" kern="0" dirty="0">
                <a:solidFill>
                  <a:srgbClr val="000000"/>
                </a:solidFill>
                <a:latin typeface="Times New Roman" panose="02020603050405020304" pitchFamily="18" charset="0"/>
                <a:ea typeface="+mj-ea"/>
                <a:cs typeface="Times New Roman" panose="02020603050405020304" pitchFamily="18" charset="0"/>
              </a:rPr>
              <a:t>закрытой, </a:t>
            </a:r>
          </a:p>
          <a:p>
            <a:pPr marL="355600" indent="-355600">
              <a:buFont typeface="Arial" pitchFamily="34" charset="0"/>
              <a:buChar char="•"/>
              <a:defRPr/>
            </a:pPr>
            <a:r>
              <a:rPr lang="ru-RU" altLang="ru-RU" sz="2400" kern="0" dirty="0">
                <a:solidFill>
                  <a:srgbClr val="000000"/>
                </a:solidFill>
                <a:latin typeface="Times New Roman" panose="02020603050405020304" pitchFamily="18" charset="0"/>
                <a:ea typeface="+mj-ea"/>
                <a:cs typeface="Times New Roman" panose="02020603050405020304" pitchFamily="18" charset="0"/>
              </a:rPr>
              <a:t>открытой, </a:t>
            </a:r>
          </a:p>
          <a:p>
            <a:pPr marL="355600" indent="-355600">
              <a:buFont typeface="Arial" pitchFamily="34" charset="0"/>
              <a:buChar char="•"/>
              <a:defRPr/>
            </a:pPr>
            <a:r>
              <a:rPr lang="ru-RU" altLang="ru-RU" sz="2400" kern="0" dirty="0">
                <a:solidFill>
                  <a:srgbClr val="000000"/>
                </a:solidFill>
                <a:latin typeface="Times New Roman" panose="02020603050405020304" pitchFamily="18" charset="0"/>
                <a:ea typeface="+mj-ea"/>
                <a:cs typeface="Times New Roman" panose="02020603050405020304" pitchFamily="18" charset="0"/>
              </a:rPr>
              <a:t>складной, </a:t>
            </a:r>
          </a:p>
          <a:p>
            <a:pPr marL="355600" indent="-355600">
              <a:buFont typeface="Arial" pitchFamily="34" charset="0"/>
              <a:buChar char="•"/>
              <a:defRPr/>
            </a:pPr>
            <a:r>
              <a:rPr lang="ru-RU" altLang="ru-RU" sz="2400" kern="0" dirty="0">
                <a:solidFill>
                  <a:srgbClr val="000000"/>
                </a:solidFill>
                <a:latin typeface="Times New Roman" panose="02020603050405020304" pitchFamily="18" charset="0"/>
                <a:ea typeface="+mj-ea"/>
                <a:cs typeface="Times New Roman" panose="02020603050405020304" pitchFamily="18" charset="0"/>
              </a:rPr>
              <a:t>разборной, </a:t>
            </a:r>
          </a:p>
          <a:p>
            <a:pPr marL="355600" indent="-355600">
              <a:buFont typeface="Arial" pitchFamily="34" charset="0"/>
              <a:buChar char="•"/>
              <a:defRPr/>
            </a:pPr>
            <a:r>
              <a:rPr lang="ru-RU" altLang="ru-RU" sz="2400" kern="0" dirty="0">
                <a:solidFill>
                  <a:srgbClr val="000000"/>
                </a:solidFill>
                <a:latin typeface="Times New Roman" panose="02020603050405020304" pitchFamily="18" charset="0"/>
                <a:ea typeface="+mj-ea"/>
                <a:cs typeface="Times New Roman" panose="02020603050405020304" pitchFamily="18" charset="0"/>
              </a:rPr>
              <a:t>универсальной.</a:t>
            </a:r>
          </a:p>
        </p:txBody>
      </p:sp>
      <p:pic>
        <p:nvPicPr>
          <p:cNvPr id="11"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54489" y="4167929"/>
            <a:ext cx="3061420" cy="2126825"/>
          </a:xfrm>
          <a:prstGeom prst="rect">
            <a:avLst/>
          </a:prstGeom>
          <a:noFill/>
          <a:ln w="9525">
            <a:solidFill>
              <a:srgbClr val="00B0F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Рисунок 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272779" y="4167929"/>
            <a:ext cx="3297282" cy="2126825"/>
          </a:xfrm>
          <a:prstGeom prst="rect">
            <a:avLst/>
          </a:prstGeom>
          <a:noFill/>
          <a:ln w="9525">
            <a:solidFill>
              <a:srgbClr val="00B0F0"/>
            </a:solidFill>
            <a:miter lim="800000"/>
            <a:headEnd/>
            <a:tailEnd/>
          </a:ln>
          <a:extLst>
            <a:ext uri="{909E8E84-426E-40DD-AFC4-6F175D3DCCD1}">
              <a14:hiddenFill xmlns:a14="http://schemas.microsoft.com/office/drawing/2010/main">
                <a:solidFill>
                  <a:srgbClr val="FFFFFF"/>
                </a:solidFill>
              </a14:hiddenFill>
            </a:ext>
          </a:extLst>
        </p:spPr>
      </p:pic>
      <p:pic>
        <p:nvPicPr>
          <p:cNvPr id="3074" name="Picture 2" descr="https://static.velosite.ru/upload/cc/3c/src_cc3c0013efa5d67dbf3033126d9d8569.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726931" y="4167929"/>
            <a:ext cx="2260576" cy="2126825"/>
          </a:xfrm>
          <a:prstGeom prst="rect">
            <a:avLst/>
          </a:prstGeom>
          <a:noFill/>
          <a:ln>
            <a:solidFill>
              <a:srgbClr val="00B0F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52196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500"/>
                                  </p:stCondLst>
                                  <p:childTnLst>
                                    <p:set>
                                      <p:cBhvr>
                                        <p:cTn id="9" dur="1" fill="hold">
                                          <p:stCondLst>
                                            <p:cond delay="0"/>
                                          </p:stCondLst>
                                        </p:cTn>
                                        <p:tgtEl>
                                          <p:spTgt spid="5"/>
                                        </p:tgtEl>
                                        <p:attrNameLst>
                                          <p:attrName>style.visibility</p:attrName>
                                        </p:attrNameLst>
                                      </p:cBhvr>
                                      <p:to>
                                        <p:strVal val="visible"/>
                                      </p:to>
                                    </p:set>
                                  </p:childTnLst>
                                </p:cTn>
                              </p:par>
                            </p:childTnLst>
                          </p:cTn>
                        </p:par>
                        <p:par>
                          <p:cTn id="10" fill="hold">
                            <p:stCondLst>
                              <p:cond delay="500"/>
                            </p:stCondLst>
                            <p:childTnLst>
                              <p:par>
                                <p:cTn id="11" presetID="1" presetClass="entr" presetSubtype="0" fill="hold" nodeType="afterEffect">
                                  <p:stCondLst>
                                    <p:cond delay="500"/>
                                  </p:stCondLst>
                                  <p:childTnLst>
                                    <p:set>
                                      <p:cBhvr>
                                        <p:cTn id="12" dur="1" fill="hold">
                                          <p:stCondLst>
                                            <p:cond delay="0"/>
                                          </p:stCondLst>
                                        </p:cTn>
                                        <p:tgtEl>
                                          <p:spTgt spid="9"/>
                                        </p:tgtEl>
                                        <p:attrNameLst>
                                          <p:attrName>style.visibility</p:attrName>
                                        </p:attrNameLst>
                                      </p:cBhvr>
                                      <p:to>
                                        <p:strVal val="visible"/>
                                      </p:to>
                                    </p:set>
                                  </p:childTnLst>
                                </p:cTn>
                              </p:par>
                            </p:childTnLst>
                          </p:cTn>
                        </p:par>
                        <p:par>
                          <p:cTn id="13" fill="hold">
                            <p:stCondLst>
                              <p:cond delay="1000"/>
                            </p:stCondLst>
                            <p:childTnLst>
                              <p:par>
                                <p:cTn id="14" presetID="1" presetClass="entr" presetSubtype="0" fill="hold" grpId="0" nodeType="afterEffect">
                                  <p:stCondLst>
                                    <p:cond delay="750"/>
                                  </p:stCondLst>
                                  <p:childTnLst>
                                    <p:set>
                                      <p:cBhvr>
                                        <p:cTn id="15" dur="1" fill="hold">
                                          <p:stCondLst>
                                            <p:cond delay="0"/>
                                          </p:stCondLst>
                                        </p:cTn>
                                        <p:tgtEl>
                                          <p:spTgt spid="6"/>
                                        </p:tgtEl>
                                        <p:attrNameLst>
                                          <p:attrName>style.visibility</p:attrName>
                                        </p:attrNameLst>
                                      </p:cBhvr>
                                      <p:to>
                                        <p:strVal val="visible"/>
                                      </p:to>
                                    </p:set>
                                  </p:childTnLst>
                                </p:cTn>
                              </p:par>
                            </p:childTnLst>
                          </p:cTn>
                        </p:par>
                        <p:par>
                          <p:cTn id="16" fill="hold">
                            <p:stCondLst>
                              <p:cond delay="1750"/>
                            </p:stCondLst>
                            <p:childTnLst>
                              <p:par>
                                <p:cTn id="17" presetID="1" presetClass="entr" presetSubtype="0" fill="hold" grpId="0" nodeType="afterEffect">
                                  <p:stCondLst>
                                    <p:cond delay="1000"/>
                                  </p:stCondLst>
                                  <p:childTnLst>
                                    <p:set>
                                      <p:cBhvr>
                                        <p:cTn id="18" dur="1" fill="hold">
                                          <p:stCondLst>
                                            <p:cond delay="0"/>
                                          </p:stCondLst>
                                        </p:cTn>
                                        <p:tgtEl>
                                          <p:spTgt spid="10"/>
                                        </p:tgtEl>
                                        <p:attrNameLst>
                                          <p:attrName>style.visibility</p:attrName>
                                        </p:attrNameLst>
                                      </p:cBhvr>
                                      <p:to>
                                        <p:strVal val="visible"/>
                                      </p:to>
                                    </p:set>
                                  </p:childTnLst>
                                </p:cTn>
                              </p:par>
                            </p:childTnLst>
                          </p:cTn>
                        </p:par>
                        <p:par>
                          <p:cTn id="19" fill="hold">
                            <p:stCondLst>
                              <p:cond delay="2750"/>
                            </p:stCondLst>
                            <p:childTnLst>
                              <p:par>
                                <p:cTn id="20" presetID="2" presetClass="entr" presetSubtype="4" fill="hold" nodeType="afterEffect">
                                  <p:stCondLst>
                                    <p:cond delay="500"/>
                                  </p:stCondLst>
                                  <p:childTnLst>
                                    <p:set>
                                      <p:cBhvr>
                                        <p:cTn id="21" dur="1" fill="hold">
                                          <p:stCondLst>
                                            <p:cond delay="0"/>
                                          </p:stCondLst>
                                        </p:cTn>
                                        <p:tgtEl>
                                          <p:spTgt spid="11"/>
                                        </p:tgtEl>
                                        <p:attrNameLst>
                                          <p:attrName>style.visibility</p:attrName>
                                        </p:attrNameLst>
                                      </p:cBhvr>
                                      <p:to>
                                        <p:strVal val="visible"/>
                                      </p:to>
                                    </p:set>
                                    <p:anim calcmode="lin" valueType="num">
                                      <p:cBhvr additive="base">
                                        <p:cTn id="22" dur="500" fill="hold"/>
                                        <p:tgtEl>
                                          <p:spTgt spid="11"/>
                                        </p:tgtEl>
                                        <p:attrNameLst>
                                          <p:attrName>ppt_x</p:attrName>
                                        </p:attrNameLst>
                                      </p:cBhvr>
                                      <p:tavLst>
                                        <p:tav tm="0">
                                          <p:val>
                                            <p:strVal val="#ppt_x"/>
                                          </p:val>
                                        </p:tav>
                                        <p:tav tm="100000">
                                          <p:val>
                                            <p:strVal val="#ppt_x"/>
                                          </p:val>
                                        </p:tav>
                                      </p:tavLst>
                                    </p:anim>
                                    <p:anim calcmode="lin" valueType="num">
                                      <p:cBhvr additive="base">
                                        <p:cTn id="23" dur="500" fill="hold"/>
                                        <p:tgtEl>
                                          <p:spTgt spid="11"/>
                                        </p:tgtEl>
                                        <p:attrNameLst>
                                          <p:attrName>ppt_y</p:attrName>
                                        </p:attrNameLst>
                                      </p:cBhvr>
                                      <p:tavLst>
                                        <p:tav tm="0">
                                          <p:val>
                                            <p:strVal val="1+#ppt_h/2"/>
                                          </p:val>
                                        </p:tav>
                                        <p:tav tm="100000">
                                          <p:val>
                                            <p:strVal val="#ppt_y"/>
                                          </p:val>
                                        </p:tav>
                                      </p:tavLst>
                                    </p:anim>
                                  </p:childTnLst>
                                </p:cTn>
                              </p:par>
                            </p:childTnLst>
                          </p:cTn>
                        </p:par>
                        <p:par>
                          <p:cTn id="24" fill="hold">
                            <p:stCondLst>
                              <p:cond delay="3750"/>
                            </p:stCondLst>
                            <p:childTnLst>
                              <p:par>
                                <p:cTn id="25" presetID="2" presetClass="entr" presetSubtype="4" fill="hold" nodeType="afterEffect">
                                  <p:stCondLst>
                                    <p:cond delay="500"/>
                                  </p:stCondLst>
                                  <p:childTnLst>
                                    <p:set>
                                      <p:cBhvr>
                                        <p:cTn id="26" dur="1" fill="hold">
                                          <p:stCondLst>
                                            <p:cond delay="0"/>
                                          </p:stCondLst>
                                        </p:cTn>
                                        <p:tgtEl>
                                          <p:spTgt spid="12"/>
                                        </p:tgtEl>
                                        <p:attrNameLst>
                                          <p:attrName>style.visibility</p:attrName>
                                        </p:attrNameLst>
                                      </p:cBhvr>
                                      <p:to>
                                        <p:strVal val="visible"/>
                                      </p:to>
                                    </p:set>
                                    <p:anim calcmode="lin" valueType="num">
                                      <p:cBhvr additive="base">
                                        <p:cTn id="27" dur="500" fill="hold"/>
                                        <p:tgtEl>
                                          <p:spTgt spid="12"/>
                                        </p:tgtEl>
                                        <p:attrNameLst>
                                          <p:attrName>ppt_x</p:attrName>
                                        </p:attrNameLst>
                                      </p:cBhvr>
                                      <p:tavLst>
                                        <p:tav tm="0">
                                          <p:val>
                                            <p:strVal val="#ppt_x"/>
                                          </p:val>
                                        </p:tav>
                                        <p:tav tm="100000">
                                          <p:val>
                                            <p:strVal val="#ppt_x"/>
                                          </p:val>
                                        </p:tav>
                                      </p:tavLst>
                                    </p:anim>
                                    <p:anim calcmode="lin" valueType="num">
                                      <p:cBhvr additive="base">
                                        <p:cTn id="28" dur="500" fill="hold"/>
                                        <p:tgtEl>
                                          <p:spTgt spid="12"/>
                                        </p:tgtEl>
                                        <p:attrNameLst>
                                          <p:attrName>ppt_y</p:attrName>
                                        </p:attrNameLst>
                                      </p:cBhvr>
                                      <p:tavLst>
                                        <p:tav tm="0">
                                          <p:val>
                                            <p:strVal val="1+#ppt_h/2"/>
                                          </p:val>
                                        </p:tav>
                                        <p:tav tm="100000">
                                          <p:val>
                                            <p:strVal val="#ppt_y"/>
                                          </p:val>
                                        </p:tav>
                                      </p:tavLst>
                                    </p:anim>
                                  </p:childTnLst>
                                </p:cTn>
                              </p:par>
                            </p:childTnLst>
                          </p:cTn>
                        </p:par>
                        <p:par>
                          <p:cTn id="29" fill="hold">
                            <p:stCondLst>
                              <p:cond delay="4750"/>
                            </p:stCondLst>
                            <p:childTnLst>
                              <p:par>
                                <p:cTn id="30" presetID="2" presetClass="entr" presetSubtype="4" fill="hold" nodeType="afterEffect">
                                  <p:stCondLst>
                                    <p:cond delay="500"/>
                                  </p:stCondLst>
                                  <p:childTnLst>
                                    <p:set>
                                      <p:cBhvr>
                                        <p:cTn id="31" dur="1" fill="hold">
                                          <p:stCondLst>
                                            <p:cond delay="0"/>
                                          </p:stCondLst>
                                        </p:cTn>
                                        <p:tgtEl>
                                          <p:spTgt spid="3074"/>
                                        </p:tgtEl>
                                        <p:attrNameLst>
                                          <p:attrName>style.visibility</p:attrName>
                                        </p:attrNameLst>
                                      </p:cBhvr>
                                      <p:to>
                                        <p:strVal val="visible"/>
                                      </p:to>
                                    </p:set>
                                    <p:anim calcmode="lin" valueType="num">
                                      <p:cBhvr additive="base">
                                        <p:cTn id="32" dur="500" fill="hold"/>
                                        <p:tgtEl>
                                          <p:spTgt spid="3074"/>
                                        </p:tgtEl>
                                        <p:attrNameLst>
                                          <p:attrName>ppt_x</p:attrName>
                                        </p:attrNameLst>
                                      </p:cBhvr>
                                      <p:tavLst>
                                        <p:tav tm="0">
                                          <p:val>
                                            <p:strVal val="#ppt_x"/>
                                          </p:val>
                                        </p:tav>
                                        <p:tav tm="100000">
                                          <p:val>
                                            <p:strVal val="#ppt_x"/>
                                          </p:val>
                                        </p:tav>
                                      </p:tavLst>
                                    </p:anim>
                                    <p:anim calcmode="lin" valueType="num">
                                      <p:cBhvr additive="base">
                                        <p:cTn id="33" dur="500" fill="hold"/>
                                        <p:tgtEl>
                                          <p:spTgt spid="307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6" grpId="0"/>
      <p:bldP spid="10"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24000" y="0"/>
            <a:ext cx="9144000" cy="6858000"/>
          </a:xfrm>
        </p:spPr>
      </p:pic>
    </p:spTree>
    <p:extLst>
      <p:ext uri="{BB962C8B-B14F-4D97-AF65-F5344CB8AC3E}">
        <p14:creationId xmlns:p14="http://schemas.microsoft.com/office/powerpoint/2010/main" val="3387394686"/>
      </p:ext>
    </p:extLst>
  </p:cSld>
  <p:clrMapOvr>
    <a:masterClrMapping/>
  </p:clrMapOvr>
  <p:transition spd="slow">
    <p:wipe/>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3"/>
          <p:cNvSpPr>
            <a:spLocks noGrp="1" noChangeArrowheads="1"/>
          </p:cNvSpPr>
          <p:nvPr>
            <p:ph type="body" idx="1"/>
          </p:nvPr>
        </p:nvSpPr>
        <p:spPr>
          <a:xfrm>
            <a:off x="2135560" y="1844824"/>
            <a:ext cx="7848872" cy="4392488"/>
          </a:xfrm>
        </p:spPr>
        <p:txBody>
          <a:bodyPr/>
          <a:lstStyle/>
          <a:p>
            <a:pPr marL="0" indent="0">
              <a:spcBef>
                <a:spcPts val="0"/>
              </a:spcBef>
              <a:buNone/>
            </a:pPr>
            <a:r>
              <a:rPr lang="ru-RU" altLang="ru-RU" sz="3200" dirty="0">
                <a:latin typeface="Times New Roman" pitchFamily="18" charset="0"/>
                <a:cs typeface="Times New Roman" pitchFamily="18" charset="0"/>
              </a:rPr>
              <a:t>   </a:t>
            </a:r>
            <a:r>
              <a:rPr lang="ru-RU" altLang="ru-RU" sz="3600" b="1" i="1" dirty="0">
                <a:solidFill>
                  <a:srgbClr val="FF6600"/>
                </a:solidFill>
                <a:latin typeface="Times New Roman" pitchFamily="18" charset="0"/>
                <a:cs typeface="Times New Roman" pitchFamily="18" charset="0"/>
              </a:rPr>
              <a:t>Детские велосипеды </a:t>
            </a:r>
            <a:r>
              <a:rPr lang="ru-RU" altLang="ru-RU" sz="3600" b="1" dirty="0">
                <a:latin typeface="Times New Roman" pitchFamily="18" charset="0"/>
                <a:cs typeface="Times New Roman" pitchFamily="18" charset="0"/>
              </a:rPr>
              <a:t>предназначены для катания детей  возрасте от 3 до 8 лет. Они имеют открытую раму, широкие колеса небольшого диаметра, удобное невысокое седло, массу до 10кг. </a:t>
            </a:r>
          </a:p>
          <a:p>
            <a:pPr marL="0" indent="0">
              <a:spcBef>
                <a:spcPts val="0"/>
              </a:spcBef>
              <a:buNone/>
            </a:pPr>
            <a:endParaRPr lang="ru-RU" altLang="ru-RU" sz="2800" b="1" dirty="0">
              <a:latin typeface="Times New Roman" pitchFamily="18" charset="0"/>
              <a:cs typeface="Times New Roman" pitchFamily="18" charset="0"/>
            </a:endParaRPr>
          </a:p>
        </p:txBody>
      </p:sp>
    </p:spTree>
    <p:extLst>
      <p:ext uri="{BB962C8B-B14F-4D97-AF65-F5344CB8AC3E}">
        <p14:creationId xmlns:p14="http://schemas.microsoft.com/office/powerpoint/2010/main" val="339685913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5123">
                                            <p:txEl>
                                              <p:pRg st="0" end="0"/>
                                            </p:txEl>
                                          </p:spTgt>
                                        </p:tgtEl>
                                        <p:attrNameLst>
                                          <p:attrName>style.visibility</p:attrName>
                                        </p:attrNameLst>
                                      </p:cBhvr>
                                      <p:to>
                                        <p:strVal val="visible"/>
                                      </p:to>
                                    </p:set>
                                    <p:animEffect transition="in" filter="fade">
                                      <p:cBhvr>
                                        <p:cTn id="7" dur="1000"/>
                                        <p:tgtEl>
                                          <p:spTgt spid="5123">
                                            <p:txEl>
                                              <p:pRg st="0" end="0"/>
                                            </p:txEl>
                                          </p:spTgt>
                                        </p:tgtEl>
                                      </p:cBhvr>
                                    </p:animEffect>
                                    <p:anim calcmode="lin" valueType="num">
                                      <p:cBhvr>
                                        <p:cTn id="8" dur="1000" fill="hold"/>
                                        <p:tgtEl>
                                          <p:spTgt spid="512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12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3" grpId="0" build="p"/>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3"/>
          <p:cNvSpPr>
            <a:spLocks noGrp="1" noChangeArrowheads="1"/>
          </p:cNvSpPr>
          <p:nvPr>
            <p:ph type="body" idx="1"/>
          </p:nvPr>
        </p:nvSpPr>
        <p:spPr>
          <a:xfrm>
            <a:off x="1904234" y="1844824"/>
            <a:ext cx="8512246" cy="4536504"/>
          </a:xfrm>
        </p:spPr>
        <p:txBody>
          <a:bodyPr/>
          <a:lstStyle/>
          <a:p>
            <a:pPr marL="0" indent="0">
              <a:spcBef>
                <a:spcPts val="0"/>
              </a:spcBef>
              <a:buNone/>
            </a:pPr>
            <a:r>
              <a:rPr lang="ru-RU" altLang="ru-RU" sz="3200" b="1" i="1" dirty="0">
                <a:solidFill>
                  <a:srgbClr val="FF6600"/>
                </a:solidFill>
                <a:latin typeface="Times New Roman" pitchFamily="18" charset="0"/>
                <a:cs typeface="Times New Roman" pitchFamily="18" charset="0"/>
              </a:rPr>
              <a:t>-</a:t>
            </a:r>
            <a:r>
              <a:rPr lang="ru-RU" altLang="ru-RU" sz="3200" b="1" i="1" dirty="0">
                <a:latin typeface="Times New Roman" pitchFamily="18" charset="0"/>
                <a:cs typeface="Times New Roman" pitchFamily="18" charset="0"/>
              </a:rPr>
              <a:t> </a:t>
            </a:r>
            <a:r>
              <a:rPr lang="ru-RU" altLang="ru-RU" sz="3200" b="1" i="1" dirty="0">
                <a:solidFill>
                  <a:srgbClr val="FF6600"/>
                </a:solidFill>
                <a:latin typeface="Times New Roman" pitchFamily="18" charset="0"/>
                <a:cs typeface="Times New Roman" pitchFamily="18" charset="0"/>
              </a:rPr>
              <a:t>трехколесные с приводом на переднее колесо </a:t>
            </a:r>
            <a:r>
              <a:rPr lang="ru-RU" altLang="ru-RU" sz="3200" b="1" dirty="0">
                <a:solidFill>
                  <a:srgbClr val="FF6600"/>
                </a:solidFill>
                <a:latin typeface="Times New Roman" pitchFamily="18" charset="0"/>
                <a:cs typeface="Times New Roman" pitchFamily="18" charset="0"/>
              </a:rPr>
              <a:t>– </a:t>
            </a:r>
            <a:r>
              <a:rPr lang="ru-RU" altLang="ru-RU" sz="2800" b="1" dirty="0">
                <a:latin typeface="Times New Roman" pitchFamily="18" charset="0"/>
                <a:cs typeface="Times New Roman" pitchFamily="18" charset="0"/>
              </a:rPr>
              <a:t>имеют упрощенную конструкцию с нерегулируемым по высоте рулем и седлом, с литыми полыми шинами, массой до 7 кг.  Предназначены для  детей 2,5-3 лет;</a:t>
            </a:r>
          </a:p>
          <a:p>
            <a:pPr marL="0" indent="0">
              <a:spcBef>
                <a:spcPts val="0"/>
              </a:spcBef>
              <a:buNone/>
            </a:pPr>
            <a:r>
              <a:rPr lang="ru-RU" altLang="ru-RU" sz="3200" b="1" i="1" dirty="0">
                <a:solidFill>
                  <a:srgbClr val="FF6600"/>
                </a:solidFill>
                <a:latin typeface="Times New Roman" pitchFamily="18" charset="0"/>
                <a:cs typeface="Times New Roman" pitchFamily="18" charset="0"/>
              </a:rPr>
              <a:t>- трехколесные с приводом на заднее колесо –</a:t>
            </a:r>
            <a:r>
              <a:rPr lang="ru-RU" altLang="ru-RU" sz="3200" b="1" dirty="0">
                <a:latin typeface="Times New Roman" pitchFamily="18" charset="0"/>
                <a:cs typeface="Times New Roman" pitchFamily="18" charset="0"/>
              </a:rPr>
              <a:t> </a:t>
            </a:r>
            <a:r>
              <a:rPr lang="ru-RU" altLang="ru-RU" sz="2800" b="1" dirty="0">
                <a:latin typeface="Times New Roman" pitchFamily="18" charset="0"/>
                <a:cs typeface="Times New Roman" pitchFamily="18" charset="0"/>
              </a:rPr>
              <a:t>имеют широкие пневматические шины с колесами небольшого диаметра, массу до 10 кг;</a:t>
            </a:r>
          </a:p>
          <a:p>
            <a:pPr marL="0" indent="0">
              <a:spcBef>
                <a:spcPts val="0"/>
              </a:spcBef>
              <a:buNone/>
            </a:pPr>
            <a:endParaRPr lang="ru-RU" altLang="ru-RU" sz="2800" b="1" dirty="0">
              <a:latin typeface="Times New Roman" pitchFamily="18" charset="0"/>
              <a:cs typeface="Times New Roman" pitchFamily="18" charset="0"/>
            </a:endParaRPr>
          </a:p>
        </p:txBody>
      </p:sp>
      <p:sp>
        <p:nvSpPr>
          <p:cNvPr id="2" name="TextBox 1"/>
          <p:cNvSpPr txBox="1"/>
          <p:nvPr/>
        </p:nvSpPr>
        <p:spPr>
          <a:xfrm>
            <a:off x="1904234" y="260648"/>
            <a:ext cx="7072086" cy="1077218"/>
          </a:xfrm>
          <a:prstGeom prst="rect">
            <a:avLst/>
          </a:prstGeom>
          <a:noFill/>
        </p:spPr>
        <p:txBody>
          <a:bodyPr wrap="square" rtlCol="0">
            <a:spAutoFit/>
          </a:bodyPr>
          <a:lstStyle/>
          <a:p>
            <a:r>
              <a:rPr lang="ru-RU" sz="3200" b="1" dirty="0">
                <a:solidFill>
                  <a:srgbClr val="FF6600"/>
                </a:solidFill>
                <a:latin typeface="Times New Roman" panose="02020603050405020304" pitchFamily="18" charset="0"/>
                <a:cs typeface="Times New Roman" panose="02020603050405020304" pitchFamily="18" charset="0"/>
              </a:rPr>
              <a:t>По конструкции детские велосипеды бывают: </a:t>
            </a:r>
          </a:p>
        </p:txBody>
      </p:sp>
    </p:spTree>
    <p:extLst>
      <p:ext uri="{BB962C8B-B14F-4D97-AF65-F5344CB8AC3E}">
        <p14:creationId xmlns:p14="http://schemas.microsoft.com/office/powerpoint/2010/main" val="134288195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6" presetClass="entr" presetSubtype="21" fill="hold" grpId="0" nodeType="afterEffect">
                                  <p:stCondLst>
                                    <p:cond delay="0"/>
                                  </p:stCondLst>
                                  <p:childTnLst>
                                    <p:set>
                                      <p:cBhvr>
                                        <p:cTn id="11" dur="1" fill="hold">
                                          <p:stCondLst>
                                            <p:cond delay="0"/>
                                          </p:stCondLst>
                                        </p:cTn>
                                        <p:tgtEl>
                                          <p:spTgt spid="5123">
                                            <p:txEl>
                                              <p:pRg st="0" end="0"/>
                                            </p:txEl>
                                          </p:spTgt>
                                        </p:tgtEl>
                                        <p:attrNameLst>
                                          <p:attrName>style.visibility</p:attrName>
                                        </p:attrNameLst>
                                      </p:cBhvr>
                                      <p:to>
                                        <p:strVal val="visible"/>
                                      </p:to>
                                    </p:set>
                                    <p:animEffect transition="in" filter="barn(inVertical)">
                                      <p:cBhvr>
                                        <p:cTn id="12" dur="500"/>
                                        <p:tgtEl>
                                          <p:spTgt spid="5123">
                                            <p:txEl>
                                              <p:pRg st="0" end="0"/>
                                            </p:txEl>
                                          </p:spTgt>
                                        </p:tgtEl>
                                      </p:cBhvr>
                                    </p:animEffect>
                                  </p:childTnLst>
                                </p:cTn>
                              </p:par>
                            </p:childTnLst>
                          </p:cTn>
                        </p:par>
                        <p:par>
                          <p:cTn id="13" fill="hold">
                            <p:stCondLst>
                              <p:cond delay="1000"/>
                            </p:stCondLst>
                            <p:childTnLst>
                              <p:par>
                                <p:cTn id="14" presetID="16" presetClass="entr" presetSubtype="21" fill="hold" grpId="0" nodeType="afterEffect">
                                  <p:stCondLst>
                                    <p:cond delay="0"/>
                                  </p:stCondLst>
                                  <p:childTnLst>
                                    <p:set>
                                      <p:cBhvr>
                                        <p:cTn id="15" dur="1" fill="hold">
                                          <p:stCondLst>
                                            <p:cond delay="0"/>
                                          </p:stCondLst>
                                        </p:cTn>
                                        <p:tgtEl>
                                          <p:spTgt spid="5123">
                                            <p:txEl>
                                              <p:pRg st="1" end="1"/>
                                            </p:txEl>
                                          </p:spTgt>
                                        </p:tgtEl>
                                        <p:attrNameLst>
                                          <p:attrName>style.visibility</p:attrName>
                                        </p:attrNameLst>
                                      </p:cBhvr>
                                      <p:to>
                                        <p:strVal val="visible"/>
                                      </p:to>
                                    </p:set>
                                    <p:animEffect transition="in" filter="barn(inVertical)">
                                      <p:cBhvr>
                                        <p:cTn id="16" dur="500"/>
                                        <p:tgtEl>
                                          <p:spTgt spid="512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3" grpId="0" build="p"/>
      <p:bldP spid="2"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35560" y="1628800"/>
            <a:ext cx="5688632" cy="4752528"/>
          </a:xfrm>
          <a:prstGeom prst="rect">
            <a:avLst/>
          </a:prstGeom>
        </p:spPr>
      </p:pic>
    </p:spTree>
    <p:extLst>
      <p:ext uri="{BB962C8B-B14F-4D97-AF65-F5344CB8AC3E}">
        <p14:creationId xmlns:p14="http://schemas.microsoft.com/office/powerpoint/2010/main" val="224210312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2063552" y="1988840"/>
            <a:ext cx="7632848" cy="4392488"/>
          </a:xfrm>
        </p:spPr>
        <p:txBody>
          <a:bodyPr/>
          <a:lstStyle/>
          <a:p>
            <a:pPr marL="0" indent="0">
              <a:spcBef>
                <a:spcPts val="0"/>
              </a:spcBef>
              <a:buNone/>
            </a:pPr>
            <a:r>
              <a:rPr lang="ru-RU" sz="2800" b="1" i="1" dirty="0">
                <a:solidFill>
                  <a:srgbClr val="FF6600"/>
                </a:solidFill>
                <a:latin typeface="Times New Roman" panose="02020603050405020304" pitchFamily="18" charset="0"/>
                <a:cs typeface="Times New Roman" panose="02020603050405020304" pitchFamily="18" charset="0"/>
              </a:rPr>
              <a:t>- </a:t>
            </a:r>
            <a:r>
              <a:rPr lang="ru-RU" sz="3200" b="1" i="1" dirty="0">
                <a:solidFill>
                  <a:srgbClr val="FF6600"/>
                </a:solidFill>
                <a:latin typeface="Times New Roman" panose="02020603050405020304" pitchFamily="18" charset="0"/>
                <a:cs typeface="Times New Roman" panose="02020603050405020304" pitchFamily="18" charset="0"/>
              </a:rPr>
              <a:t>двухколесные с опорными роликами</a:t>
            </a:r>
            <a:r>
              <a:rPr lang="ru-RU" sz="2800" b="1" i="1" dirty="0">
                <a:solidFill>
                  <a:srgbClr val="FF6600"/>
                </a:solidFill>
                <a:latin typeface="Times New Roman" panose="02020603050405020304" pitchFamily="18" charset="0"/>
                <a:cs typeface="Times New Roman" panose="02020603050405020304" pitchFamily="18" charset="0"/>
              </a:rPr>
              <a:t> – </a:t>
            </a:r>
            <a:r>
              <a:rPr lang="ru-RU" sz="2800" b="1" dirty="0">
                <a:latin typeface="Times New Roman" panose="02020603050405020304" pitchFamily="18" charset="0"/>
                <a:cs typeface="Times New Roman" panose="02020603050405020304" pitchFamily="18" charset="0"/>
              </a:rPr>
              <a:t>имеют пневматические широкие шины небольшого диаметра, возможность регулировки по высоте седла, руля, могут без тормозов или с тормозом заднего колеса, с багажником и дополнительными игровыми элементами (звуковой сигнал, корзина для игрушек, фара и задний фонарь с электропитанием). Предназначены для детей 3-5 лет;</a:t>
            </a:r>
          </a:p>
        </p:txBody>
      </p:sp>
    </p:spTree>
    <p:extLst>
      <p:ext uri="{BB962C8B-B14F-4D97-AF65-F5344CB8AC3E}">
        <p14:creationId xmlns:p14="http://schemas.microsoft.com/office/powerpoint/2010/main" val="411035744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Объект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063552" y="1556793"/>
            <a:ext cx="5904656" cy="4813995"/>
          </a:xfrm>
        </p:spPr>
      </p:pic>
    </p:spTree>
    <p:extLst>
      <p:ext uri="{BB962C8B-B14F-4D97-AF65-F5344CB8AC3E}">
        <p14:creationId xmlns:p14="http://schemas.microsoft.com/office/powerpoint/2010/main" val="105414419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Объект 2"/>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351584" y="1556792"/>
            <a:ext cx="5544616" cy="4800258"/>
          </a:xfrm>
        </p:spPr>
      </p:pic>
    </p:spTree>
    <p:extLst>
      <p:ext uri="{BB962C8B-B14F-4D97-AF65-F5344CB8AC3E}">
        <p14:creationId xmlns:p14="http://schemas.microsoft.com/office/powerpoint/2010/main" val="704866253"/>
      </p:ext>
    </p:extLst>
  </p:cSld>
  <p:clrMapOvr>
    <a:masterClrMapping/>
  </p:clrMapOvr>
  <p:transition spd="slow">
    <p:wheel spokes="1"/>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1991544" y="2465512"/>
            <a:ext cx="8208912" cy="3771800"/>
          </a:xfrm>
        </p:spPr>
        <p:txBody>
          <a:bodyPr/>
          <a:lstStyle/>
          <a:p>
            <a:pPr marL="0" indent="0">
              <a:spcBef>
                <a:spcPts val="0"/>
              </a:spcBef>
              <a:buNone/>
            </a:pPr>
            <a:r>
              <a:rPr lang="ru-RU" sz="3600" b="1" i="1" dirty="0">
                <a:solidFill>
                  <a:srgbClr val="FF6600"/>
                </a:solidFill>
                <a:latin typeface="Times New Roman" panose="02020603050405020304" pitchFamily="18" charset="0"/>
                <a:cs typeface="Times New Roman" panose="02020603050405020304" pitchFamily="18" charset="0"/>
              </a:rPr>
              <a:t>- двухколесные велосипеды– </a:t>
            </a:r>
            <a:r>
              <a:rPr lang="ru-RU" sz="3600" b="1" dirty="0">
                <a:latin typeface="Times New Roman" panose="02020603050405020304" pitchFamily="18" charset="0"/>
                <a:cs typeface="Times New Roman" panose="02020603050405020304" pitchFamily="18" charset="0"/>
              </a:rPr>
              <a:t>схожи с подростковыми, но отличаются размерами. Имеют высокий руль, пневматические узкие шины, ручной тормоз.</a:t>
            </a:r>
          </a:p>
        </p:txBody>
      </p:sp>
    </p:spTree>
    <p:extLst>
      <p:ext uri="{BB962C8B-B14F-4D97-AF65-F5344CB8AC3E}">
        <p14:creationId xmlns:p14="http://schemas.microsoft.com/office/powerpoint/2010/main" val="74534337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063552" y="1556793"/>
            <a:ext cx="6408712" cy="4813995"/>
          </a:xfrm>
        </p:spPr>
      </p:pic>
    </p:spTree>
    <p:extLst>
      <p:ext uri="{BB962C8B-B14F-4D97-AF65-F5344CB8AC3E}">
        <p14:creationId xmlns:p14="http://schemas.microsoft.com/office/powerpoint/2010/main" val="354936845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Объект 2"/>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135560" y="1700808"/>
            <a:ext cx="6408712" cy="4508624"/>
          </a:xfrm>
        </p:spPr>
      </p:pic>
    </p:spTree>
    <p:extLst>
      <p:ext uri="{BB962C8B-B14F-4D97-AF65-F5344CB8AC3E}">
        <p14:creationId xmlns:p14="http://schemas.microsoft.com/office/powerpoint/2010/main" val="100269801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Рисунок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27326" y="70505"/>
            <a:ext cx="564594" cy="693361"/>
          </a:xfrm>
          <a:prstGeom prst="rect">
            <a:avLst/>
          </a:prstGeom>
        </p:spPr>
      </p:pic>
      <p:sp>
        <p:nvSpPr>
          <p:cNvPr id="3" name="Прямоугольник 2"/>
          <p:cNvSpPr/>
          <p:nvPr/>
        </p:nvSpPr>
        <p:spPr>
          <a:xfrm>
            <a:off x="0" y="0"/>
            <a:ext cx="5610405" cy="923330"/>
          </a:xfrm>
          <a:prstGeom prst="rect">
            <a:avLst/>
          </a:prstGeom>
          <a:noFill/>
        </p:spPr>
        <p:txBody>
          <a:bodyPr wrap="square" lIns="91440" tIns="45720" rIns="91440" bIns="45720">
            <a:spAutoFit/>
          </a:bodyPr>
          <a:lstStyle/>
          <a:p>
            <a:pPr algn="ctr"/>
            <a:r>
              <a:rPr lang="ru-RU" sz="5400" b="1" cap="none" spc="0" dirty="0" smtClean="0">
                <a:ln w="22225">
                  <a:solidFill>
                    <a:schemeClr val="accent2"/>
                  </a:solidFill>
                  <a:prstDash val="solid"/>
                </a:ln>
                <a:solidFill>
                  <a:schemeClr val="accent2">
                    <a:lumMod val="40000"/>
                    <a:lumOff val="60000"/>
                  </a:schemeClr>
                </a:solidFill>
                <a:effectLst/>
                <a:latin typeface="Times New Roman" panose="02020603050405020304" pitchFamily="18" charset="0"/>
                <a:cs typeface="Times New Roman" panose="02020603050405020304" pitchFamily="18" charset="0"/>
              </a:rPr>
              <a:t>Передняя вилка</a:t>
            </a:r>
            <a:endParaRPr lang="ru-RU" sz="5400" b="1" cap="none" spc="0" dirty="0">
              <a:ln w="22225">
                <a:solidFill>
                  <a:schemeClr val="accent2"/>
                </a:solidFill>
                <a:prstDash val="solid"/>
              </a:ln>
              <a:solidFill>
                <a:schemeClr val="accent2">
                  <a:lumMod val="40000"/>
                  <a:lumOff val="60000"/>
                </a:schemeClr>
              </a:solidFill>
              <a:effectLst/>
              <a:latin typeface="Times New Roman" panose="02020603050405020304" pitchFamily="18" charset="0"/>
              <a:cs typeface="Times New Roman" panose="02020603050405020304" pitchFamily="18" charset="0"/>
            </a:endParaRPr>
          </a:p>
        </p:txBody>
      </p:sp>
      <p:sp>
        <p:nvSpPr>
          <p:cNvPr id="2" name="Прямоугольник 1"/>
          <p:cNvSpPr/>
          <p:nvPr/>
        </p:nvSpPr>
        <p:spPr>
          <a:xfrm>
            <a:off x="167640" y="909400"/>
            <a:ext cx="11924280" cy="830997"/>
          </a:xfrm>
          <a:prstGeom prst="rect">
            <a:avLst/>
          </a:prstGeom>
        </p:spPr>
        <p:txBody>
          <a:bodyPr wrap="square">
            <a:spAutoFit/>
          </a:bodyPr>
          <a:lstStyle/>
          <a:p>
            <a:pPr lvl="0" algn="just">
              <a:spcAft>
                <a:spcPts val="0"/>
              </a:spcAft>
              <a:tabLst>
                <a:tab pos="228600" algn="l"/>
              </a:tabLst>
            </a:pPr>
            <a:r>
              <a:rPr lang="ru-RU" sz="2400" dirty="0">
                <a:latin typeface="Times New Roman" panose="02020603050405020304" pitchFamily="18" charset="0"/>
                <a:ea typeface="Times New Roman" panose="02020603050405020304" pitchFamily="18" charset="0"/>
                <a:cs typeface="Times New Roman" panose="02020603050405020304" pitchFamily="18" charset="0"/>
              </a:rPr>
              <a:t>предназначена для крепления переднего колеса и руля и для осуществления поворотов. Она включает пустотелый стержень, колонку, 2 пера, усилители и наконечники.</a:t>
            </a:r>
          </a:p>
        </p:txBody>
      </p:sp>
      <p:sp>
        <p:nvSpPr>
          <p:cNvPr id="4" name="Прямоугольник 3"/>
          <p:cNvSpPr/>
          <p:nvPr/>
        </p:nvSpPr>
        <p:spPr>
          <a:xfrm>
            <a:off x="167640" y="2538533"/>
            <a:ext cx="7431073" cy="461665"/>
          </a:xfrm>
          <a:prstGeom prst="rect">
            <a:avLst/>
          </a:prstGeom>
        </p:spPr>
        <p:txBody>
          <a:bodyPr wrap="none">
            <a:spAutoFit/>
          </a:bodyPr>
          <a:lstStyle/>
          <a:p>
            <a:r>
              <a:rPr lang="ru-RU" altLang="ru-RU" sz="2400" b="1" i="1" dirty="0" smtClean="0">
                <a:solidFill>
                  <a:srgbClr val="C00000"/>
                </a:solidFill>
                <a:latin typeface="Times New Roman" panose="02020603050405020304" pitchFamily="18" charset="0"/>
                <a:cs typeface="Times New Roman" panose="02020603050405020304" pitchFamily="18" charset="0"/>
              </a:rPr>
              <a:t>Вилка может </a:t>
            </a:r>
            <a:r>
              <a:rPr lang="ru-RU" altLang="ru-RU" sz="2400" b="1" i="1" dirty="0">
                <a:solidFill>
                  <a:srgbClr val="C00000"/>
                </a:solidFill>
                <a:latin typeface="Times New Roman" panose="02020603050405020304" pitchFamily="18" charset="0"/>
                <a:cs typeface="Times New Roman" panose="02020603050405020304" pitchFamily="18" charset="0"/>
              </a:rPr>
              <a:t>быть жёсткой </a:t>
            </a:r>
            <a:r>
              <a:rPr lang="ru-RU" altLang="ru-RU" sz="2400" b="1" i="1" dirty="0" smtClean="0">
                <a:solidFill>
                  <a:srgbClr val="C00000"/>
                </a:solidFill>
                <a:latin typeface="Times New Roman" panose="02020603050405020304" pitchFamily="18" charset="0"/>
                <a:cs typeface="Times New Roman" panose="02020603050405020304" pitchFamily="18" charset="0"/>
              </a:rPr>
              <a:t>и амортизационной. </a:t>
            </a:r>
            <a:endParaRPr lang="ru-RU" sz="2400" b="1" i="1" dirty="0">
              <a:solidFill>
                <a:srgbClr val="C00000"/>
              </a:solidFill>
            </a:endParaRPr>
          </a:p>
        </p:txBody>
      </p:sp>
      <p:sp>
        <p:nvSpPr>
          <p:cNvPr id="6" name="Прямоугольник 5"/>
          <p:cNvSpPr/>
          <p:nvPr/>
        </p:nvSpPr>
        <p:spPr>
          <a:xfrm>
            <a:off x="167640" y="1707536"/>
            <a:ext cx="11924280" cy="830997"/>
          </a:xfrm>
          <a:prstGeom prst="rect">
            <a:avLst/>
          </a:prstGeom>
        </p:spPr>
        <p:txBody>
          <a:bodyPr wrap="square">
            <a:spAutoFit/>
          </a:bodyPr>
          <a:lstStyle/>
          <a:p>
            <a:pPr lvl="0" algn="just">
              <a:defRPr/>
            </a:pPr>
            <a:r>
              <a:rPr lang="ru-RU" altLang="ru-RU" sz="2400" i="1" kern="0" dirty="0">
                <a:solidFill>
                  <a:srgbClr val="000000"/>
                </a:solidFill>
                <a:latin typeface="Times New Roman" panose="02020603050405020304" pitchFamily="18" charset="0"/>
                <a:ea typeface="+mj-ea"/>
                <a:cs typeface="Times New Roman" panose="02020603050405020304" pitchFamily="18" charset="0"/>
              </a:rPr>
              <a:t>Также на вилку крепятся тормоз, крыло, датчик скорости и другое вспомогательное оборудование.</a:t>
            </a:r>
          </a:p>
        </p:txBody>
      </p:sp>
      <p:pic>
        <p:nvPicPr>
          <p:cNvPr id="9"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r="64824"/>
          <a:stretch/>
        </p:blipFill>
        <p:spPr bwMode="auto">
          <a:xfrm>
            <a:off x="10423105" y="3120390"/>
            <a:ext cx="1604915" cy="3210938"/>
          </a:xfrm>
          <a:prstGeom prst="rect">
            <a:avLst/>
          </a:prstGeom>
          <a:noFill/>
          <a:ln w="9525">
            <a:solidFill>
              <a:srgbClr val="00B0F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8" name="Picture 2" descr="https://bikepacking.com/wp-content/uploads/2017/08/Niner-BOOST-RDO-MTB-Fork-Review_23.jpg"/>
          <p:cNvPicPr>
            <a:picLocks noChangeAspect="1" noChangeArrowheads="1"/>
          </p:cNvPicPr>
          <p:nvPr/>
        </p:nvPicPr>
        <p:blipFill rotWithShape="1">
          <a:blip r:embed="rId5">
            <a:extLst>
              <a:ext uri="{28A0092B-C50C-407E-A947-70E740481C1C}">
                <a14:useLocalDpi xmlns:a14="http://schemas.microsoft.com/office/drawing/2010/main" val="0"/>
              </a:ext>
            </a:extLst>
          </a:blip>
          <a:srcRect l="10811" r="9031"/>
          <a:stretch/>
        </p:blipFill>
        <p:spPr bwMode="auto">
          <a:xfrm>
            <a:off x="167640" y="3120390"/>
            <a:ext cx="3860746" cy="3210938"/>
          </a:xfrm>
          <a:prstGeom prst="rect">
            <a:avLst/>
          </a:prstGeom>
          <a:noFill/>
          <a:ln>
            <a:solidFill>
              <a:srgbClr val="00B0F0"/>
            </a:solidFill>
          </a:ln>
          <a:extLst>
            <a:ext uri="{909E8E84-426E-40DD-AFC4-6F175D3DCCD1}">
              <a14:hiddenFill xmlns:a14="http://schemas.microsoft.com/office/drawing/2010/main">
                <a:solidFill>
                  <a:srgbClr val="FFFFFF"/>
                </a:solidFill>
              </a14:hiddenFill>
            </a:ext>
          </a:extLst>
        </p:spPr>
      </p:pic>
      <p:pic>
        <p:nvPicPr>
          <p:cNvPr id="7" name="Рисунок 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147127" y="3120390"/>
            <a:ext cx="2337877" cy="3210938"/>
          </a:xfrm>
          <a:prstGeom prst="rect">
            <a:avLst/>
          </a:prstGeom>
          <a:noFill/>
          <a:ln w="9525">
            <a:solidFill>
              <a:srgbClr val="00B0F0"/>
            </a:solidFill>
            <a:miter lim="800000"/>
            <a:headEnd/>
            <a:tailEnd/>
          </a:ln>
          <a:extLst>
            <a:ext uri="{909E8E84-426E-40DD-AFC4-6F175D3DCCD1}">
              <a14:hiddenFill xmlns:a14="http://schemas.microsoft.com/office/drawing/2010/main">
                <a:solidFill>
                  <a:srgbClr val="FFFFFF"/>
                </a:solidFill>
              </a14:hiddenFill>
            </a:ext>
          </a:extLst>
        </p:spPr>
      </p:pic>
      <p:pic>
        <p:nvPicPr>
          <p:cNvPr id="4100" name="Picture 4" descr="https://sc01.alicdn.com/kf/HLB1fbgGSCzqK1RjSZFpq6ykSXXaj/China-cycles-for-men-2019-cheap-suspension.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603745" y="3120390"/>
            <a:ext cx="3700619" cy="3210938"/>
          </a:xfrm>
          <a:prstGeom prst="rect">
            <a:avLst/>
          </a:prstGeom>
          <a:noFill/>
          <a:ln>
            <a:solidFill>
              <a:srgbClr val="00B0F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14530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500"/>
                                  </p:stCondLst>
                                  <p:childTnLst>
                                    <p:set>
                                      <p:cBhvr>
                                        <p:cTn id="9" dur="1" fill="hold">
                                          <p:stCondLst>
                                            <p:cond delay="0"/>
                                          </p:stCondLst>
                                        </p:cTn>
                                        <p:tgtEl>
                                          <p:spTgt spid="2"/>
                                        </p:tgtEl>
                                        <p:attrNameLst>
                                          <p:attrName>style.visibility</p:attrName>
                                        </p:attrNameLst>
                                      </p:cBhvr>
                                      <p:to>
                                        <p:strVal val="visible"/>
                                      </p:to>
                                    </p:set>
                                  </p:childTnLst>
                                </p:cTn>
                              </p:par>
                            </p:childTnLst>
                          </p:cTn>
                        </p:par>
                        <p:par>
                          <p:cTn id="10" fill="hold">
                            <p:stCondLst>
                              <p:cond delay="500"/>
                            </p:stCondLst>
                            <p:childTnLst>
                              <p:par>
                                <p:cTn id="11" presetID="1" presetClass="entr" presetSubtype="0" fill="hold" grpId="0" nodeType="afterEffect">
                                  <p:stCondLst>
                                    <p:cond delay="500"/>
                                  </p:stCondLst>
                                  <p:childTnLst>
                                    <p:set>
                                      <p:cBhvr>
                                        <p:cTn id="12" dur="1" fill="hold">
                                          <p:stCondLst>
                                            <p:cond delay="0"/>
                                          </p:stCondLst>
                                        </p:cTn>
                                        <p:tgtEl>
                                          <p:spTgt spid="6"/>
                                        </p:tgtEl>
                                        <p:attrNameLst>
                                          <p:attrName>style.visibility</p:attrName>
                                        </p:attrNameLst>
                                      </p:cBhvr>
                                      <p:to>
                                        <p:strVal val="visible"/>
                                      </p:to>
                                    </p:set>
                                  </p:childTnLst>
                                </p:cTn>
                              </p:par>
                            </p:childTnLst>
                          </p:cTn>
                        </p:par>
                        <p:par>
                          <p:cTn id="13" fill="hold">
                            <p:stCondLst>
                              <p:cond delay="1000"/>
                            </p:stCondLst>
                            <p:childTnLst>
                              <p:par>
                                <p:cTn id="14" presetID="1" presetClass="entr" presetSubtype="0" fill="hold" grpId="0" nodeType="afterEffect">
                                  <p:stCondLst>
                                    <p:cond delay="750"/>
                                  </p:stCondLst>
                                  <p:childTnLst>
                                    <p:set>
                                      <p:cBhvr>
                                        <p:cTn id="15" dur="1" fill="hold">
                                          <p:stCondLst>
                                            <p:cond delay="0"/>
                                          </p:stCondLst>
                                        </p:cTn>
                                        <p:tgtEl>
                                          <p:spTgt spid="4"/>
                                        </p:tgtEl>
                                        <p:attrNameLst>
                                          <p:attrName>style.visibility</p:attrName>
                                        </p:attrNameLst>
                                      </p:cBhvr>
                                      <p:to>
                                        <p:strVal val="visible"/>
                                      </p:to>
                                    </p:set>
                                  </p:childTnLst>
                                </p:cTn>
                              </p:par>
                            </p:childTnLst>
                          </p:cTn>
                        </p:par>
                        <p:par>
                          <p:cTn id="16" fill="hold">
                            <p:stCondLst>
                              <p:cond delay="1750"/>
                            </p:stCondLst>
                            <p:childTnLst>
                              <p:par>
                                <p:cTn id="17" presetID="2" presetClass="entr" presetSubtype="4" fill="hold" nodeType="afterEffect">
                                  <p:stCondLst>
                                    <p:cond delay="500"/>
                                  </p:stCondLst>
                                  <p:childTnLst>
                                    <p:set>
                                      <p:cBhvr>
                                        <p:cTn id="18" dur="1" fill="hold">
                                          <p:stCondLst>
                                            <p:cond delay="0"/>
                                          </p:stCondLst>
                                        </p:cTn>
                                        <p:tgtEl>
                                          <p:spTgt spid="4098"/>
                                        </p:tgtEl>
                                        <p:attrNameLst>
                                          <p:attrName>style.visibility</p:attrName>
                                        </p:attrNameLst>
                                      </p:cBhvr>
                                      <p:to>
                                        <p:strVal val="visible"/>
                                      </p:to>
                                    </p:set>
                                    <p:anim calcmode="lin" valueType="num">
                                      <p:cBhvr additive="base">
                                        <p:cTn id="19" dur="500" fill="hold"/>
                                        <p:tgtEl>
                                          <p:spTgt spid="4098"/>
                                        </p:tgtEl>
                                        <p:attrNameLst>
                                          <p:attrName>ppt_x</p:attrName>
                                        </p:attrNameLst>
                                      </p:cBhvr>
                                      <p:tavLst>
                                        <p:tav tm="0">
                                          <p:val>
                                            <p:strVal val="#ppt_x"/>
                                          </p:val>
                                        </p:tav>
                                        <p:tav tm="100000">
                                          <p:val>
                                            <p:strVal val="#ppt_x"/>
                                          </p:val>
                                        </p:tav>
                                      </p:tavLst>
                                    </p:anim>
                                    <p:anim calcmode="lin" valueType="num">
                                      <p:cBhvr additive="base">
                                        <p:cTn id="20" dur="500" fill="hold"/>
                                        <p:tgtEl>
                                          <p:spTgt spid="4098"/>
                                        </p:tgtEl>
                                        <p:attrNameLst>
                                          <p:attrName>ppt_y</p:attrName>
                                        </p:attrNameLst>
                                      </p:cBhvr>
                                      <p:tavLst>
                                        <p:tav tm="0">
                                          <p:val>
                                            <p:strVal val="1+#ppt_h/2"/>
                                          </p:val>
                                        </p:tav>
                                        <p:tav tm="100000">
                                          <p:val>
                                            <p:strVal val="#ppt_y"/>
                                          </p:val>
                                        </p:tav>
                                      </p:tavLst>
                                    </p:anim>
                                  </p:childTnLst>
                                </p:cTn>
                              </p:par>
                            </p:childTnLst>
                          </p:cTn>
                        </p:par>
                        <p:par>
                          <p:cTn id="21" fill="hold">
                            <p:stCondLst>
                              <p:cond delay="2750"/>
                            </p:stCondLst>
                            <p:childTnLst>
                              <p:par>
                                <p:cTn id="22" presetID="2" presetClass="entr" presetSubtype="4" fill="hold" nodeType="afterEffect">
                                  <p:stCondLst>
                                    <p:cond delay="500"/>
                                  </p:stCondLst>
                                  <p:childTnLst>
                                    <p:set>
                                      <p:cBhvr>
                                        <p:cTn id="23" dur="1" fill="hold">
                                          <p:stCondLst>
                                            <p:cond delay="0"/>
                                          </p:stCondLst>
                                        </p:cTn>
                                        <p:tgtEl>
                                          <p:spTgt spid="7"/>
                                        </p:tgtEl>
                                        <p:attrNameLst>
                                          <p:attrName>style.visibility</p:attrName>
                                        </p:attrNameLst>
                                      </p:cBhvr>
                                      <p:to>
                                        <p:strVal val="visible"/>
                                      </p:to>
                                    </p:set>
                                    <p:anim calcmode="lin" valueType="num">
                                      <p:cBhvr additive="base">
                                        <p:cTn id="24" dur="500" fill="hold"/>
                                        <p:tgtEl>
                                          <p:spTgt spid="7"/>
                                        </p:tgtEl>
                                        <p:attrNameLst>
                                          <p:attrName>ppt_x</p:attrName>
                                        </p:attrNameLst>
                                      </p:cBhvr>
                                      <p:tavLst>
                                        <p:tav tm="0">
                                          <p:val>
                                            <p:strVal val="#ppt_x"/>
                                          </p:val>
                                        </p:tav>
                                        <p:tav tm="100000">
                                          <p:val>
                                            <p:strVal val="#ppt_x"/>
                                          </p:val>
                                        </p:tav>
                                      </p:tavLst>
                                    </p:anim>
                                    <p:anim calcmode="lin" valueType="num">
                                      <p:cBhvr additive="base">
                                        <p:cTn id="25" dur="500" fill="hold"/>
                                        <p:tgtEl>
                                          <p:spTgt spid="7"/>
                                        </p:tgtEl>
                                        <p:attrNameLst>
                                          <p:attrName>ppt_y</p:attrName>
                                        </p:attrNameLst>
                                      </p:cBhvr>
                                      <p:tavLst>
                                        <p:tav tm="0">
                                          <p:val>
                                            <p:strVal val="1+#ppt_h/2"/>
                                          </p:val>
                                        </p:tav>
                                        <p:tav tm="100000">
                                          <p:val>
                                            <p:strVal val="#ppt_y"/>
                                          </p:val>
                                        </p:tav>
                                      </p:tavLst>
                                    </p:anim>
                                  </p:childTnLst>
                                </p:cTn>
                              </p:par>
                            </p:childTnLst>
                          </p:cTn>
                        </p:par>
                        <p:par>
                          <p:cTn id="26" fill="hold">
                            <p:stCondLst>
                              <p:cond delay="3750"/>
                            </p:stCondLst>
                            <p:childTnLst>
                              <p:par>
                                <p:cTn id="27" presetID="2" presetClass="entr" presetSubtype="4" fill="hold" nodeType="afterEffect">
                                  <p:stCondLst>
                                    <p:cond delay="500"/>
                                  </p:stCondLst>
                                  <p:childTnLst>
                                    <p:set>
                                      <p:cBhvr>
                                        <p:cTn id="28" dur="1" fill="hold">
                                          <p:stCondLst>
                                            <p:cond delay="0"/>
                                          </p:stCondLst>
                                        </p:cTn>
                                        <p:tgtEl>
                                          <p:spTgt spid="4100"/>
                                        </p:tgtEl>
                                        <p:attrNameLst>
                                          <p:attrName>style.visibility</p:attrName>
                                        </p:attrNameLst>
                                      </p:cBhvr>
                                      <p:to>
                                        <p:strVal val="visible"/>
                                      </p:to>
                                    </p:set>
                                    <p:anim calcmode="lin" valueType="num">
                                      <p:cBhvr additive="base">
                                        <p:cTn id="29" dur="500" fill="hold"/>
                                        <p:tgtEl>
                                          <p:spTgt spid="4100"/>
                                        </p:tgtEl>
                                        <p:attrNameLst>
                                          <p:attrName>ppt_x</p:attrName>
                                        </p:attrNameLst>
                                      </p:cBhvr>
                                      <p:tavLst>
                                        <p:tav tm="0">
                                          <p:val>
                                            <p:strVal val="#ppt_x"/>
                                          </p:val>
                                        </p:tav>
                                        <p:tav tm="100000">
                                          <p:val>
                                            <p:strVal val="#ppt_x"/>
                                          </p:val>
                                        </p:tav>
                                      </p:tavLst>
                                    </p:anim>
                                    <p:anim calcmode="lin" valueType="num">
                                      <p:cBhvr additive="base">
                                        <p:cTn id="30" dur="500" fill="hold"/>
                                        <p:tgtEl>
                                          <p:spTgt spid="4100"/>
                                        </p:tgtEl>
                                        <p:attrNameLst>
                                          <p:attrName>ppt_y</p:attrName>
                                        </p:attrNameLst>
                                      </p:cBhvr>
                                      <p:tavLst>
                                        <p:tav tm="0">
                                          <p:val>
                                            <p:strVal val="1+#ppt_h/2"/>
                                          </p:val>
                                        </p:tav>
                                        <p:tav tm="100000">
                                          <p:val>
                                            <p:strVal val="#ppt_y"/>
                                          </p:val>
                                        </p:tav>
                                      </p:tavLst>
                                    </p:anim>
                                  </p:childTnLst>
                                </p:cTn>
                              </p:par>
                            </p:childTnLst>
                          </p:cTn>
                        </p:par>
                        <p:par>
                          <p:cTn id="31" fill="hold">
                            <p:stCondLst>
                              <p:cond delay="4750"/>
                            </p:stCondLst>
                            <p:childTnLst>
                              <p:par>
                                <p:cTn id="32" presetID="2" presetClass="entr" presetSubtype="4" fill="hold" nodeType="afterEffect">
                                  <p:stCondLst>
                                    <p:cond delay="500"/>
                                  </p:stCondLst>
                                  <p:childTnLst>
                                    <p:set>
                                      <p:cBhvr>
                                        <p:cTn id="33" dur="1" fill="hold">
                                          <p:stCondLst>
                                            <p:cond delay="0"/>
                                          </p:stCondLst>
                                        </p:cTn>
                                        <p:tgtEl>
                                          <p:spTgt spid="9"/>
                                        </p:tgtEl>
                                        <p:attrNameLst>
                                          <p:attrName>style.visibility</p:attrName>
                                        </p:attrNameLst>
                                      </p:cBhvr>
                                      <p:to>
                                        <p:strVal val="visible"/>
                                      </p:to>
                                    </p:set>
                                    <p:anim calcmode="lin" valueType="num">
                                      <p:cBhvr additive="base">
                                        <p:cTn id="34" dur="500" fill="hold"/>
                                        <p:tgtEl>
                                          <p:spTgt spid="9"/>
                                        </p:tgtEl>
                                        <p:attrNameLst>
                                          <p:attrName>ppt_x</p:attrName>
                                        </p:attrNameLst>
                                      </p:cBhvr>
                                      <p:tavLst>
                                        <p:tav tm="0">
                                          <p:val>
                                            <p:strVal val="#ppt_x"/>
                                          </p:val>
                                        </p:tav>
                                        <p:tav tm="100000">
                                          <p:val>
                                            <p:strVal val="#ppt_x"/>
                                          </p:val>
                                        </p:tav>
                                      </p:tavLst>
                                    </p:anim>
                                    <p:anim calcmode="lin" valueType="num">
                                      <p:cBhvr additive="base">
                                        <p:cTn id="35"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P spid="4" grpId="0"/>
      <p:bldP spid="6"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a:xfrm>
            <a:off x="1334814" y="655519"/>
            <a:ext cx="9858239" cy="1412067"/>
          </a:xfrm>
        </p:spPr>
        <p:txBody>
          <a:bodyPr>
            <a:normAutofit/>
          </a:bodyPr>
          <a:lstStyle/>
          <a:p>
            <a:pPr lvl="0"/>
            <a:r>
              <a:rPr lang="ru-RU" sz="3600" dirty="0" smtClean="0">
                <a:latin typeface="Times New Roman" panose="02020603050405020304" pitchFamily="18" charset="0"/>
                <a:cs typeface="Times New Roman" panose="02020603050405020304" pitchFamily="18" charset="0"/>
              </a:rPr>
              <a:t>22.5 </a:t>
            </a:r>
            <a:r>
              <a:rPr lang="ru-RU" sz="3600" dirty="0">
                <a:latin typeface="Times New Roman" panose="02020603050405020304" pitchFamily="18" charset="0"/>
                <a:cs typeface="Times New Roman" panose="02020603050405020304" pitchFamily="18" charset="0"/>
              </a:rPr>
              <a:t>Контроль качества, маркировка, упаковка, хранение велосипедов</a:t>
            </a:r>
          </a:p>
        </p:txBody>
      </p:sp>
      <p:pic>
        <p:nvPicPr>
          <p:cNvPr id="8" name="Рисунок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27326" y="70505"/>
            <a:ext cx="564594" cy="693361"/>
          </a:xfrm>
          <a:prstGeom prst="rect">
            <a:avLst/>
          </a:prstGeom>
        </p:spPr>
      </p:pic>
      <p:pic>
        <p:nvPicPr>
          <p:cNvPr id="3" name="Рисунок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62898" y="2258184"/>
            <a:ext cx="2091045" cy="2260589"/>
          </a:xfrm>
          <a:prstGeom prst="rect">
            <a:avLst/>
          </a:prstGeom>
          <a:ln>
            <a:solidFill>
              <a:schemeClr val="accent1"/>
            </a:solidFill>
          </a:ln>
        </p:spPr>
      </p:pic>
      <p:sp>
        <p:nvSpPr>
          <p:cNvPr id="6" name="Заголовок 1"/>
          <p:cNvSpPr txBox="1">
            <a:spLocks/>
          </p:cNvSpPr>
          <p:nvPr/>
        </p:nvSpPr>
        <p:spPr>
          <a:xfrm>
            <a:off x="1234914" y="96429"/>
            <a:ext cx="9722173" cy="368492"/>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800" kern="1200" cap="all" baseline="0">
                <a:solidFill>
                  <a:schemeClr val="tx1"/>
                </a:solidFill>
                <a:latin typeface="+mj-lt"/>
                <a:ea typeface="+mj-ea"/>
                <a:cs typeface="+mj-cs"/>
              </a:defRPr>
            </a:lvl1pPr>
          </a:lstStyle>
          <a:p>
            <a:pPr algn="ctr">
              <a:lnSpc>
                <a:spcPct val="110000"/>
              </a:lnSpc>
            </a:pPr>
            <a:r>
              <a:rPr lang="ru-RU" sz="1100" smtClean="0">
                <a:solidFill>
                  <a:schemeClr val="tx2">
                    <a:lumMod val="60000"/>
                    <a:lumOff val="40000"/>
                  </a:schemeClr>
                </a:solidFill>
                <a:latin typeface="Times New Roman" panose="02020603050405020304" pitchFamily="18" charset="0"/>
                <a:cs typeface="Times New Roman" panose="02020603050405020304" pitchFamily="18" charset="0"/>
              </a:rPr>
              <a:t>МИНСКИЙ ФИЛИАЛ </a:t>
            </a:r>
          </a:p>
          <a:p>
            <a:pPr algn="ctr">
              <a:lnSpc>
                <a:spcPct val="110000"/>
              </a:lnSpc>
            </a:pPr>
            <a:r>
              <a:rPr lang="ru-RU" sz="1100" smtClean="0">
                <a:solidFill>
                  <a:schemeClr val="tx2">
                    <a:lumMod val="60000"/>
                    <a:lumOff val="40000"/>
                  </a:schemeClr>
                </a:solidFill>
                <a:latin typeface="Times New Roman" panose="02020603050405020304" pitchFamily="18" charset="0"/>
                <a:cs typeface="Times New Roman" panose="02020603050405020304" pitchFamily="18" charset="0"/>
              </a:rPr>
              <a:t>УО «Белорусский торгово-экономический университет потребительской кооперации»</a:t>
            </a:r>
            <a:endParaRPr lang="ru-RU" sz="1100">
              <a:solidFill>
                <a:schemeClr val="tx2">
                  <a:lumMod val="60000"/>
                  <a:lumOff val="40000"/>
                </a:schemeClr>
              </a:solidFill>
              <a:latin typeface="Times New Roman" panose="02020603050405020304" pitchFamily="18" charset="0"/>
              <a:cs typeface="Times New Roman" panose="02020603050405020304" pitchFamily="18" charset="0"/>
            </a:endParaRPr>
          </a:p>
        </p:txBody>
      </p:sp>
      <p:sp>
        <p:nvSpPr>
          <p:cNvPr id="9" name="TextBox 8"/>
          <p:cNvSpPr txBox="1"/>
          <p:nvPr/>
        </p:nvSpPr>
        <p:spPr>
          <a:xfrm>
            <a:off x="2602178" y="4754358"/>
            <a:ext cx="9325965" cy="1569660"/>
          </a:xfrm>
          <a:prstGeom prst="rect">
            <a:avLst/>
          </a:prstGeom>
          <a:noFill/>
        </p:spPr>
        <p:txBody>
          <a:bodyPr wrap="square" rtlCol="0">
            <a:spAutoFit/>
          </a:bodyPr>
          <a:lstStyle/>
          <a:p>
            <a:pPr algn="just"/>
            <a:r>
              <a:rPr lang="ru-RU" sz="2400" dirty="0" smtClean="0">
                <a:latin typeface="Times New Roman" pitchFamily="18" charset="0"/>
                <a:cs typeface="Times New Roman" pitchFamily="18" charset="0"/>
              </a:rPr>
              <a:t>Изучите данный вопрос самостоятельно, используя материал учебника:</a:t>
            </a:r>
          </a:p>
          <a:p>
            <a:pPr algn="just"/>
            <a:r>
              <a:rPr lang="ru-RU" sz="2400" dirty="0">
                <a:latin typeface="Times New Roman" pitchFamily="18" charset="0"/>
                <a:cs typeface="Times New Roman" pitchFamily="18" charset="0"/>
              </a:rPr>
              <a:t>Сыцко, </a:t>
            </a:r>
            <a:r>
              <a:rPr lang="ru-RU" sz="2400" dirty="0" err="1">
                <a:latin typeface="Times New Roman" pitchFamily="18" charset="0"/>
                <a:cs typeface="Times New Roman" pitchFamily="18" charset="0"/>
              </a:rPr>
              <a:t>В.Е</a:t>
            </a:r>
            <a:r>
              <a:rPr lang="ru-RU" sz="2400" dirty="0">
                <a:latin typeface="Times New Roman" pitchFamily="18" charset="0"/>
                <a:cs typeface="Times New Roman" pitchFamily="18" charset="0"/>
              </a:rPr>
              <a:t>. Товароведение непродовольственных товаров: / </a:t>
            </a:r>
            <a:r>
              <a:rPr lang="ru-RU" sz="2400" dirty="0" err="1">
                <a:latin typeface="Times New Roman" pitchFamily="18" charset="0"/>
                <a:cs typeface="Times New Roman" pitchFamily="18" charset="0"/>
              </a:rPr>
              <a:t>В.Е</a:t>
            </a:r>
            <a:r>
              <a:rPr lang="ru-RU" sz="2400" dirty="0">
                <a:latin typeface="Times New Roman" pitchFamily="18" charset="0"/>
                <a:cs typeface="Times New Roman" pitchFamily="18" charset="0"/>
              </a:rPr>
              <a:t>. Сыцко, </a:t>
            </a:r>
            <a:r>
              <a:rPr lang="ru-RU" sz="2400" dirty="0" err="1">
                <a:latin typeface="Times New Roman" pitchFamily="18" charset="0"/>
                <a:cs typeface="Times New Roman" pitchFamily="18" charset="0"/>
              </a:rPr>
              <a:t>М.И</a:t>
            </a:r>
            <a:r>
              <a:rPr lang="ru-RU" sz="2400" dirty="0">
                <a:latin typeface="Times New Roman" pitchFamily="18" charset="0"/>
                <a:cs typeface="Times New Roman" pitchFamily="18" charset="0"/>
              </a:rPr>
              <a:t>. Дрозд. – Минск: </a:t>
            </a:r>
            <a:r>
              <a:rPr lang="ru-RU" sz="2400" dirty="0" err="1">
                <a:latin typeface="Times New Roman" pitchFamily="18" charset="0"/>
                <a:cs typeface="Times New Roman" pitchFamily="18" charset="0"/>
              </a:rPr>
              <a:t>Выш.школа</a:t>
            </a:r>
            <a:r>
              <a:rPr lang="ru-RU" sz="2400" dirty="0">
                <a:latin typeface="Times New Roman" pitchFamily="18" charset="0"/>
                <a:cs typeface="Times New Roman" pitchFamily="18" charset="0"/>
              </a:rPr>
              <a:t>, 2005. – стр. </a:t>
            </a:r>
            <a:r>
              <a:rPr lang="ru-RU" sz="2400" dirty="0" smtClean="0">
                <a:latin typeface="Times New Roman" pitchFamily="18" charset="0"/>
                <a:cs typeface="Times New Roman" pitchFamily="18" charset="0"/>
              </a:rPr>
              <a:t>615-618</a:t>
            </a:r>
            <a:endParaRPr lang="ru-RU" sz="2400" dirty="0">
              <a:latin typeface="Times New Roman" pitchFamily="18" charset="0"/>
              <a:cs typeface="Times New Roman" pitchFamily="18" charset="0"/>
            </a:endParaRPr>
          </a:p>
        </p:txBody>
      </p:sp>
      <p:pic>
        <p:nvPicPr>
          <p:cNvPr id="11" name="Picture 2" descr="C:\Users\User\Desktop\ЭУМК ТОТ\images (6).jpeg"/>
          <p:cNvPicPr>
            <a:picLocks noChangeAspect="1" noChangeArrowheads="1"/>
          </p:cNvPicPr>
          <p:nvPr/>
        </p:nvPicPr>
        <p:blipFill rotWithShape="1">
          <a:blip r:embed="rId5">
            <a:extLst>
              <a:ext uri="{28A0092B-C50C-407E-A947-70E740481C1C}">
                <a14:useLocalDpi xmlns:a14="http://schemas.microsoft.com/office/drawing/2010/main" val="0"/>
              </a:ext>
            </a:extLst>
          </a:blip>
          <a:srcRect l="9394" r="8719"/>
          <a:stretch/>
        </p:blipFill>
        <p:spPr bwMode="auto">
          <a:xfrm>
            <a:off x="350295" y="4508700"/>
            <a:ext cx="2093179" cy="1701031"/>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54897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100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100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27326" y="70505"/>
            <a:ext cx="564594" cy="693361"/>
          </a:xfrm>
          <a:prstGeom prst="rect">
            <a:avLst/>
          </a:prstGeom>
        </p:spPr>
      </p:pic>
      <p:sp>
        <p:nvSpPr>
          <p:cNvPr id="3" name="Прямоугольник 2"/>
          <p:cNvSpPr/>
          <p:nvPr/>
        </p:nvSpPr>
        <p:spPr>
          <a:xfrm>
            <a:off x="232012" y="440643"/>
            <a:ext cx="11859908" cy="923330"/>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ru-RU" sz="54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Вопросы для самоконтроля:</a:t>
            </a:r>
            <a:endParaRPr lang="ru-RU" sz="5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4" name="TextBox 3"/>
          <p:cNvSpPr txBox="1"/>
          <p:nvPr/>
        </p:nvSpPr>
        <p:spPr>
          <a:xfrm>
            <a:off x="3411940" y="1583140"/>
            <a:ext cx="8475260" cy="4154984"/>
          </a:xfrm>
          <a:prstGeom prst="rect">
            <a:avLst/>
          </a:prstGeom>
          <a:noFill/>
        </p:spPr>
        <p:txBody>
          <a:bodyPr wrap="square" rtlCol="0">
            <a:spAutoFit/>
          </a:bodyPr>
          <a:lstStyle/>
          <a:p>
            <a:pPr marL="457200" indent="-457200">
              <a:buFont typeface="+mj-lt"/>
              <a:buAutoNum type="arabicPeriod"/>
            </a:pPr>
            <a:r>
              <a:rPr lang="ru-RU" sz="2400" dirty="0" smtClean="0">
                <a:latin typeface="Times New Roman" pitchFamily="18" charset="0"/>
                <a:cs typeface="Times New Roman" pitchFamily="18" charset="0"/>
              </a:rPr>
              <a:t>Назовите основные узлы велосипеда</a:t>
            </a:r>
          </a:p>
          <a:p>
            <a:pPr marL="457200" indent="-457200">
              <a:buFont typeface="+mj-lt"/>
              <a:buAutoNum type="arabicPeriod"/>
            </a:pPr>
            <a:r>
              <a:rPr lang="ru-RU" sz="2400" dirty="0" smtClean="0">
                <a:latin typeface="Times New Roman" pitchFamily="18" charset="0"/>
                <a:cs typeface="Times New Roman" pitchFamily="18" charset="0"/>
              </a:rPr>
              <a:t>Дайте характеристику колес</a:t>
            </a:r>
          </a:p>
          <a:p>
            <a:pPr marL="457200" indent="-457200">
              <a:buFont typeface="+mj-lt"/>
              <a:buAutoNum type="arabicPeriod"/>
            </a:pPr>
            <a:r>
              <a:rPr lang="ru-RU" sz="2400" dirty="0" smtClean="0">
                <a:latin typeface="Times New Roman" pitchFamily="18" charset="0"/>
                <a:cs typeface="Times New Roman" pitchFamily="18" charset="0"/>
              </a:rPr>
              <a:t>Перечислите основные технические характеристики велосипедов</a:t>
            </a:r>
          </a:p>
          <a:p>
            <a:pPr marL="457200" indent="-457200">
              <a:buFont typeface="+mj-lt"/>
              <a:buAutoNum type="arabicPeriod"/>
            </a:pPr>
            <a:r>
              <a:rPr lang="ru-RU" sz="2400" dirty="0" smtClean="0">
                <a:latin typeface="Times New Roman" pitchFamily="18" charset="0"/>
                <a:cs typeface="Times New Roman" pitchFamily="18" charset="0"/>
              </a:rPr>
              <a:t>Что такое база?</a:t>
            </a:r>
          </a:p>
          <a:p>
            <a:pPr marL="457200" indent="-457200">
              <a:buFont typeface="+mj-lt"/>
              <a:buAutoNum type="arabicPeriod"/>
            </a:pPr>
            <a:r>
              <a:rPr lang="ru-RU" sz="2400" dirty="0" smtClean="0">
                <a:latin typeface="Times New Roman" pitchFamily="18" charset="0"/>
                <a:cs typeface="Times New Roman" pitchFamily="18" charset="0"/>
              </a:rPr>
              <a:t>Что такое шаг велосипеда?</a:t>
            </a:r>
          </a:p>
          <a:p>
            <a:pPr marL="457200" indent="-457200">
              <a:buFont typeface="+mj-lt"/>
              <a:buAutoNum type="arabicPeriod"/>
            </a:pPr>
            <a:r>
              <a:rPr lang="ru-RU" sz="2400" dirty="0" smtClean="0">
                <a:latin typeface="Times New Roman" pitchFamily="18" charset="0"/>
                <a:cs typeface="Times New Roman" pitchFamily="18" charset="0"/>
              </a:rPr>
              <a:t>От чего зависит легкость хода?</a:t>
            </a:r>
          </a:p>
          <a:p>
            <a:pPr marL="457200" indent="-457200">
              <a:buFont typeface="+mj-lt"/>
              <a:buAutoNum type="arabicPeriod"/>
            </a:pPr>
            <a:r>
              <a:rPr lang="ru-RU" sz="2400" dirty="0" smtClean="0">
                <a:latin typeface="Times New Roman" pitchFamily="18" charset="0"/>
                <a:cs typeface="Times New Roman" pitchFamily="18" charset="0"/>
              </a:rPr>
              <a:t>Назовите признаки классификации велосипедов</a:t>
            </a:r>
          </a:p>
          <a:p>
            <a:pPr marL="457200" indent="-457200">
              <a:buFont typeface="+mj-lt"/>
              <a:buAutoNum type="arabicPeriod"/>
            </a:pPr>
            <a:r>
              <a:rPr lang="ru-RU" sz="2400" dirty="0" smtClean="0">
                <a:latin typeface="Times New Roman" pitchFamily="18" charset="0"/>
                <a:cs typeface="Times New Roman" pitchFamily="18" charset="0"/>
              </a:rPr>
              <a:t>Опишите особенности шоссейных велосипедов</a:t>
            </a:r>
          </a:p>
          <a:p>
            <a:pPr marL="457200" indent="-457200">
              <a:buFont typeface="+mj-lt"/>
              <a:buAutoNum type="arabicPeriod"/>
            </a:pPr>
            <a:r>
              <a:rPr lang="ru-RU" sz="2400" dirty="0" smtClean="0">
                <a:latin typeface="Times New Roman" pitchFamily="18" charset="0"/>
                <a:cs typeface="Times New Roman" pitchFamily="18" charset="0"/>
              </a:rPr>
              <a:t>Что такое </a:t>
            </a:r>
            <a:r>
              <a:rPr lang="en-US" sz="2400" dirty="0" smtClean="0">
                <a:latin typeface="Times New Roman" pitchFamily="18" charset="0"/>
                <a:cs typeface="Times New Roman" pitchFamily="18" charset="0"/>
              </a:rPr>
              <a:t>BMX</a:t>
            </a:r>
            <a:r>
              <a:rPr lang="ru-RU" sz="2400" dirty="0" smtClean="0">
                <a:latin typeface="Times New Roman" pitchFamily="18" charset="0"/>
                <a:cs typeface="Times New Roman" pitchFamily="18" charset="0"/>
              </a:rPr>
              <a:t>?</a:t>
            </a:r>
          </a:p>
          <a:p>
            <a:pPr marL="457200" indent="-457200">
              <a:buFont typeface="+mj-lt"/>
              <a:buAutoNum type="arabicPeriod"/>
            </a:pPr>
            <a:r>
              <a:rPr lang="ru-RU" sz="2400" dirty="0" smtClean="0">
                <a:latin typeface="Times New Roman" pitchFamily="18" charset="0"/>
                <a:cs typeface="Times New Roman" pitchFamily="18" charset="0"/>
              </a:rPr>
              <a:t>Изложите требования к качеству велосипедов</a:t>
            </a:r>
            <a:endParaRPr lang="ru-RU" sz="2400" dirty="0">
              <a:latin typeface="Times New Roman" pitchFamily="18" charset="0"/>
              <a:cs typeface="Times New Roman" pitchFamily="18" charset="0"/>
            </a:endParaRPr>
          </a:p>
        </p:txBody>
      </p:sp>
      <p:pic>
        <p:nvPicPr>
          <p:cNvPr id="18434" name="Picture 2" descr="C:\Users\User\Desktop\ЭУМК ТОТ\images (8).jpe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2012" y="2011231"/>
            <a:ext cx="2982408" cy="3188565"/>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00809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4406" y="417185"/>
            <a:ext cx="3863415" cy="3863415"/>
          </a:xfrm>
          <a:prstGeom prst="rect">
            <a:avLst/>
          </a:prstGeom>
        </p:spPr>
      </p:pic>
      <p:sp>
        <p:nvSpPr>
          <p:cNvPr id="3" name="TextBox 2"/>
          <p:cNvSpPr txBox="1"/>
          <p:nvPr/>
        </p:nvSpPr>
        <p:spPr>
          <a:xfrm>
            <a:off x="4371594" y="2103096"/>
            <a:ext cx="7820406" cy="1384995"/>
          </a:xfrm>
          <a:prstGeom prst="rect">
            <a:avLst/>
          </a:prstGeom>
          <a:noFill/>
        </p:spPr>
        <p:txBody>
          <a:bodyPr wrap="square" rtlCol="0">
            <a:spAutoFit/>
          </a:bodyPr>
          <a:lstStyle/>
          <a:p>
            <a:r>
              <a:rPr lang="ru-RU" sz="2800" dirty="0" err="1">
                <a:latin typeface="Times New Roman" pitchFamily="18" charset="0"/>
                <a:cs typeface="Times New Roman" pitchFamily="18" charset="0"/>
              </a:rPr>
              <a:t>Сыцко</a:t>
            </a:r>
            <a:r>
              <a:rPr lang="ru-RU" sz="2800" dirty="0">
                <a:latin typeface="Times New Roman" pitchFamily="18" charset="0"/>
                <a:cs typeface="Times New Roman" pitchFamily="18" charset="0"/>
              </a:rPr>
              <a:t>, В.Е. Товароведение непродовольственных товаров: / В.Е. </a:t>
            </a:r>
            <a:r>
              <a:rPr lang="ru-RU" sz="2800" dirty="0" err="1">
                <a:latin typeface="Times New Roman" pitchFamily="18" charset="0"/>
                <a:cs typeface="Times New Roman" pitchFamily="18" charset="0"/>
              </a:rPr>
              <a:t>Сыцко</a:t>
            </a:r>
            <a:r>
              <a:rPr lang="ru-RU" sz="2800" dirty="0">
                <a:latin typeface="Times New Roman" pitchFamily="18" charset="0"/>
                <a:cs typeface="Times New Roman" pitchFamily="18" charset="0"/>
              </a:rPr>
              <a:t>, М.И. Дрозд. – Минск: </a:t>
            </a:r>
            <a:r>
              <a:rPr lang="ru-RU" sz="2800" dirty="0" err="1">
                <a:latin typeface="Times New Roman" pitchFamily="18" charset="0"/>
                <a:cs typeface="Times New Roman" pitchFamily="18" charset="0"/>
              </a:rPr>
              <a:t>Выш.школа</a:t>
            </a:r>
            <a:r>
              <a:rPr lang="ru-RU" sz="2800" dirty="0">
                <a:latin typeface="Times New Roman" pitchFamily="18" charset="0"/>
                <a:cs typeface="Times New Roman" pitchFamily="18" charset="0"/>
              </a:rPr>
              <a:t>, 2005. – стр</a:t>
            </a:r>
            <a:r>
              <a:rPr lang="ru-RU" sz="2800" dirty="0" smtClean="0">
                <a:latin typeface="Times New Roman" pitchFamily="18" charset="0"/>
                <a:cs typeface="Times New Roman" pitchFamily="18" charset="0"/>
              </a:rPr>
              <a:t>. </a:t>
            </a:r>
            <a:r>
              <a:rPr lang="ru-RU" sz="2800" smtClean="0">
                <a:latin typeface="Times New Roman" pitchFamily="18" charset="0"/>
                <a:cs typeface="Times New Roman" pitchFamily="18" charset="0"/>
              </a:rPr>
              <a:t>607-618</a:t>
            </a:r>
            <a:endParaRPr lang="ru-RU" sz="2800" dirty="0">
              <a:latin typeface="Times New Roman" pitchFamily="18" charset="0"/>
              <a:cs typeface="Times New Roman" pitchFamily="18" charset="0"/>
            </a:endParaRPr>
          </a:p>
        </p:txBody>
      </p:sp>
      <p:pic>
        <p:nvPicPr>
          <p:cNvPr id="4" name="Рисунок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27326" y="70505"/>
            <a:ext cx="564594" cy="693361"/>
          </a:xfrm>
          <a:prstGeom prst="rect">
            <a:avLst/>
          </a:prstGeom>
        </p:spPr>
      </p:pic>
      <p:sp>
        <p:nvSpPr>
          <p:cNvPr id="5" name="Прямоугольник 4"/>
          <p:cNvSpPr/>
          <p:nvPr/>
        </p:nvSpPr>
        <p:spPr>
          <a:xfrm>
            <a:off x="4644549" y="749148"/>
            <a:ext cx="6423769" cy="923330"/>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ru-RU" sz="54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Литература:</a:t>
            </a:r>
            <a:endParaRPr lang="ru-RU" sz="5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pic>
        <p:nvPicPr>
          <p:cNvPr id="19458" name="Picture 2" descr="C:\Users\User\Desktop\ЭУМК ТОТ\images (7).jpe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03057" y="3846159"/>
            <a:ext cx="2493147" cy="2438232"/>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2006221" y="5609230"/>
            <a:ext cx="6905768" cy="523220"/>
          </a:xfrm>
          <a:prstGeom prst="rect">
            <a:avLst/>
          </a:prstGeom>
          <a:noFill/>
        </p:spPr>
        <p:txBody>
          <a:bodyPr wrap="square" rtlCol="0">
            <a:spAutoFit/>
          </a:bodyPr>
          <a:lstStyle/>
          <a:p>
            <a:pPr algn="r"/>
            <a:r>
              <a:rPr lang="ru-RU" sz="2800" b="1" dirty="0" smtClean="0">
                <a:solidFill>
                  <a:srgbClr val="FF0000"/>
                </a:solidFill>
                <a:latin typeface="Times New Roman" pitchFamily="18" charset="0"/>
                <a:cs typeface="Times New Roman" pitchFamily="18" charset="0"/>
              </a:rPr>
              <a:t>Выполните задания теста по Модулю 22</a:t>
            </a:r>
            <a:endParaRPr lang="ru-RU" sz="28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20183658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27326" y="70505"/>
            <a:ext cx="564594" cy="693361"/>
          </a:xfrm>
          <a:prstGeom prst="rect">
            <a:avLst/>
          </a:prstGeom>
        </p:spPr>
      </p:pic>
      <p:pic>
        <p:nvPicPr>
          <p:cNvPr id="1026" name="Picture 2" descr="C:\Users\User\Desktop\IMG_20180701_195215.jpg"/>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25000"/>
                    </a14:imgEffect>
                    <a14:imgEffect>
                      <a14:colorTemperature colorTemp="8800"/>
                    </a14:imgEffect>
                  </a14:imgLayer>
                </a14:imgProps>
              </a:ext>
              <a:ext uri="{28A0092B-C50C-407E-A947-70E740481C1C}">
                <a14:useLocalDpi xmlns:a14="http://schemas.microsoft.com/office/drawing/2010/main" val="0"/>
              </a:ext>
            </a:extLst>
          </a:blip>
          <a:srcRect l="19491" t="36364" r="41721" b="24778"/>
          <a:stretch/>
        </p:blipFill>
        <p:spPr bwMode="auto">
          <a:xfrm>
            <a:off x="4748380" y="980888"/>
            <a:ext cx="2588565" cy="3457584"/>
          </a:xfrm>
          <a:prstGeom prst="rect">
            <a:avLst/>
          </a:prstGeom>
          <a:noFill/>
          <a:ln w="38100">
            <a:solidFill>
              <a:schemeClr val="accent1"/>
            </a:solidFill>
          </a:ln>
          <a:extLst>
            <a:ext uri="{909E8E84-426E-40DD-AFC4-6F175D3DCCD1}">
              <a14:hiddenFill xmlns:a14="http://schemas.microsoft.com/office/drawing/2010/main">
                <a:solidFill>
                  <a:srgbClr val="FFFFFF"/>
                </a:solidFill>
              </a14:hiddenFill>
            </a:ext>
          </a:extLst>
        </p:spPr>
      </p:pic>
      <p:sp>
        <p:nvSpPr>
          <p:cNvPr id="10" name="Заголовок 1"/>
          <p:cNvSpPr txBox="1">
            <a:spLocks/>
          </p:cNvSpPr>
          <p:nvPr/>
        </p:nvSpPr>
        <p:spPr>
          <a:xfrm>
            <a:off x="1181577" y="441266"/>
            <a:ext cx="9722173" cy="368492"/>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800" kern="1200" cap="all" baseline="0">
                <a:solidFill>
                  <a:schemeClr val="tx1"/>
                </a:solidFill>
                <a:latin typeface="+mj-lt"/>
                <a:ea typeface="+mj-ea"/>
                <a:cs typeface="+mj-cs"/>
              </a:defRPr>
            </a:lvl1pPr>
          </a:lstStyle>
          <a:p>
            <a:pPr algn="ctr">
              <a:lnSpc>
                <a:spcPct val="110000"/>
              </a:lnSpc>
            </a:pPr>
            <a:r>
              <a:rPr lang="ru-RU" sz="1100" dirty="0" smtClean="0">
                <a:solidFill>
                  <a:schemeClr val="tx2">
                    <a:lumMod val="60000"/>
                    <a:lumOff val="40000"/>
                  </a:schemeClr>
                </a:solidFill>
                <a:latin typeface="Times New Roman" panose="02020603050405020304" pitchFamily="18" charset="0"/>
                <a:cs typeface="Times New Roman" panose="02020603050405020304" pitchFamily="18" charset="0"/>
              </a:rPr>
              <a:t>МИНСКИЙ ФИЛИАЛ </a:t>
            </a:r>
          </a:p>
          <a:p>
            <a:pPr algn="ctr">
              <a:lnSpc>
                <a:spcPct val="110000"/>
              </a:lnSpc>
            </a:pPr>
            <a:r>
              <a:rPr lang="ru-RU" sz="1100" dirty="0" err="1" smtClean="0">
                <a:solidFill>
                  <a:schemeClr val="tx2">
                    <a:lumMod val="60000"/>
                    <a:lumOff val="40000"/>
                  </a:schemeClr>
                </a:solidFill>
                <a:latin typeface="Times New Roman" panose="02020603050405020304" pitchFamily="18" charset="0"/>
                <a:cs typeface="Times New Roman" panose="02020603050405020304" pitchFamily="18" charset="0"/>
              </a:rPr>
              <a:t>УО</a:t>
            </a:r>
            <a:r>
              <a:rPr lang="ru-RU" sz="1100" dirty="0" smtClean="0">
                <a:solidFill>
                  <a:schemeClr val="tx2">
                    <a:lumMod val="60000"/>
                    <a:lumOff val="40000"/>
                  </a:schemeClr>
                </a:solidFill>
                <a:latin typeface="Times New Roman" panose="02020603050405020304" pitchFamily="18" charset="0"/>
                <a:cs typeface="Times New Roman" panose="02020603050405020304" pitchFamily="18" charset="0"/>
              </a:rPr>
              <a:t> «Белорусский торгово-экономический университет потребительской кооперации»</a:t>
            </a:r>
            <a:endParaRPr lang="ru-RU" sz="1100" dirty="0">
              <a:solidFill>
                <a:schemeClr val="tx2">
                  <a:lumMod val="60000"/>
                  <a:lumOff val="40000"/>
                </a:schemeClr>
              </a:solidFill>
              <a:latin typeface="Times New Roman" panose="02020603050405020304" pitchFamily="18" charset="0"/>
              <a:cs typeface="Times New Roman" panose="02020603050405020304" pitchFamily="18" charset="0"/>
            </a:endParaRPr>
          </a:p>
        </p:txBody>
      </p:sp>
      <p:sp>
        <p:nvSpPr>
          <p:cNvPr id="9" name="TextBox 8"/>
          <p:cNvSpPr txBox="1"/>
          <p:nvPr/>
        </p:nvSpPr>
        <p:spPr>
          <a:xfrm>
            <a:off x="140677" y="4694830"/>
            <a:ext cx="12051323" cy="1692771"/>
          </a:xfrm>
          <a:prstGeom prst="rect">
            <a:avLst/>
          </a:prstGeom>
          <a:noFill/>
        </p:spPr>
        <p:txBody>
          <a:bodyPr wrap="square" rtlCol="0">
            <a:spAutoFit/>
          </a:bodyPr>
          <a:lstStyle/>
          <a:p>
            <a:pPr algn="ctr"/>
            <a:r>
              <a:rPr lang="ru-RU" sz="2400" dirty="0" smtClean="0">
                <a:solidFill>
                  <a:srgbClr val="FF0000"/>
                </a:solidFill>
                <a:latin typeface="Times New Roman" pitchFamily="18" charset="0"/>
                <a:cs typeface="Times New Roman" pitchFamily="18" charset="0"/>
              </a:rPr>
              <a:t>Автор:</a:t>
            </a:r>
            <a:r>
              <a:rPr lang="ru-RU" sz="2400" dirty="0" smtClean="0">
                <a:latin typeface="Times New Roman" pitchFamily="18" charset="0"/>
                <a:cs typeface="Times New Roman" pitchFamily="18" charset="0"/>
              </a:rPr>
              <a:t> </a:t>
            </a:r>
          </a:p>
          <a:p>
            <a:pPr algn="ctr"/>
            <a:r>
              <a:rPr lang="ru-RU" sz="3200" b="1" dirty="0" err="1" smtClean="0">
                <a:solidFill>
                  <a:schemeClr val="accent2">
                    <a:lumMod val="75000"/>
                  </a:schemeClr>
                </a:solidFill>
                <a:latin typeface="Times New Roman" pitchFamily="18" charset="0"/>
                <a:cs typeface="Times New Roman" pitchFamily="18" charset="0"/>
              </a:rPr>
              <a:t>Машкович</a:t>
            </a:r>
            <a:r>
              <a:rPr lang="ru-RU" sz="3200" b="1" dirty="0" smtClean="0">
                <a:solidFill>
                  <a:schemeClr val="accent2">
                    <a:lumMod val="75000"/>
                  </a:schemeClr>
                </a:solidFill>
                <a:latin typeface="Times New Roman" pitchFamily="18" charset="0"/>
                <a:cs typeface="Times New Roman" pitchFamily="18" charset="0"/>
              </a:rPr>
              <a:t> Татьяна Васильевна, </a:t>
            </a:r>
          </a:p>
          <a:p>
            <a:pPr algn="ctr"/>
            <a:r>
              <a:rPr lang="ru-RU" sz="2400" dirty="0" smtClean="0">
                <a:latin typeface="Times New Roman" pitchFamily="18" charset="0"/>
                <a:cs typeface="Times New Roman" pitchFamily="18" charset="0"/>
              </a:rPr>
              <a:t>преподаватель высшей квалификационной категории</a:t>
            </a:r>
          </a:p>
          <a:p>
            <a:pPr algn="ctr"/>
            <a:r>
              <a:rPr lang="en-US" sz="2400" i="1" dirty="0" smtClean="0">
                <a:solidFill>
                  <a:schemeClr val="accent2">
                    <a:lumMod val="75000"/>
                  </a:schemeClr>
                </a:solidFill>
                <a:latin typeface="Times New Roman" pitchFamily="18" charset="0"/>
                <a:cs typeface="Times New Roman" pitchFamily="18" charset="0"/>
              </a:rPr>
              <a:t>E-mail</a:t>
            </a:r>
            <a:r>
              <a:rPr lang="ru-RU" sz="2400" i="1" dirty="0" smtClean="0">
                <a:solidFill>
                  <a:schemeClr val="accent2">
                    <a:lumMod val="75000"/>
                  </a:schemeClr>
                </a:solidFill>
                <a:latin typeface="Times New Roman" pitchFamily="18" charset="0"/>
                <a:cs typeface="Times New Roman" pitchFamily="18" charset="0"/>
              </a:rPr>
              <a:t>:</a:t>
            </a:r>
            <a:r>
              <a:rPr lang="en-US" sz="2400" i="1" dirty="0" smtClean="0">
                <a:solidFill>
                  <a:schemeClr val="accent2">
                    <a:lumMod val="75000"/>
                  </a:schemeClr>
                </a:solidFill>
                <a:latin typeface="Times New Roman" pitchFamily="18" charset="0"/>
                <a:cs typeface="Times New Roman" pitchFamily="18" charset="0"/>
              </a:rPr>
              <a:t> mashkovich1978@mail.ru</a:t>
            </a:r>
            <a:endParaRPr lang="ru-RU" sz="2400" i="1" dirty="0">
              <a:solidFill>
                <a:schemeClr val="accent2">
                  <a:lumMod val="75000"/>
                </a:schemeClr>
              </a:solidFill>
              <a:latin typeface="Times New Roman" pitchFamily="18" charset="0"/>
              <a:cs typeface="Times New Roman" pitchFamily="18" charset="0"/>
            </a:endParaRPr>
          </a:p>
        </p:txBody>
      </p:sp>
    </p:spTree>
    <p:extLst>
      <p:ext uri="{BB962C8B-B14F-4D97-AF65-F5344CB8AC3E}">
        <p14:creationId xmlns:p14="http://schemas.microsoft.com/office/powerpoint/2010/main" val="39418744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ULTRA_SCORM_COURSE_ID" val="36A18B81-3B7D-4611-A001-48C6370A9F31"/>
  <p:tag name="ISPRING_SCORM_RATE_SLIDES" val="1"/>
  <p:tag name="ISPRING_SCORM_PASSING_SCORE" val="100.0000000000"/>
  <p:tag name="ISPRING_SCORM_ENDPOINT" val="&lt;endpoint&gt;&lt;enable&gt;0&lt;/enable&gt;&lt;lrs&gt;http://&lt;/lrs&gt;&lt;auth&gt;0&lt;/auth&gt;&lt;login&gt;&lt;/login&gt;&lt;password&gt;&lt;/password&gt;&lt;key&gt;&lt;/key&gt;&lt;name&gt;&lt;/name&gt;&lt;email&gt;&lt;/email&gt;&lt;/endpoint&gt;&#10;"/>
  <p:tag name="ISPRINGONLINEFOLDERID" val="0"/>
  <p:tag name="ISPRINGONLINEFOLDERPATH" val="Каталог"/>
  <p:tag name="ISPRINGCLOUDFOLDERID" val="0"/>
  <p:tag name="ISPRINGCLOUDFOLDERPATH" val="Каталог"/>
  <p:tag name="ISPRING_PLAYERS_CUSTOMIZATION" val="UEsDBBQAAgAIAIeT10aKJOKo+gIAALAIAAAUAAAAdW5pdmVyc2FsL3BsYXllci54bWytVU1v2zAMPafA/oOhe6WkXdc2sFt0BYId1qFA1m23QLUZW4u/Jsl1018/yvL3nG4FdkhgU3yPFPlIu9fPSew8gVQiSz2yoHPiQOpngUhDjzx8XR1fkOurd0duHvM9SEcEHilSYQA8Jk4Aypci1wi+5zrySM9AkZk4uRSZFHqP3GfI3UW6JO+OZuiSKo9EWudLxsqypEIhIg1VFheGRFE/S1guQUGqQTKbBnEa7FL/HY2/JEuZ3uegeshcvz1wTdJyPCsxIClPaSZDdjKfL9iPu89rP4KEH4tUaZ76QBys5Kwq5SP3d3dZUMSgjG3m2iTXoLVJorLNXL0Ui4vUUdL3iHXYJKAUD0HROA0Js1g2AXa3MVdRzaMGtIZX7UTNW/ltzPumcas6xzrnvHiMhYrwqA/prJNAlw2jukl13UpBD42CVoaJOBJ+FUJCUL1+ayUyXxAbsFVclSdVpY8H+LTivs7k/hZhqKK6g7RtGrVNoxWo5aBt9HVHQZrbboHrQkJTqpn7JALIvnApuZHFlZYFuGxkrLFsCHaZvXLdpK4hbqST+OwfemP8Rq35qV7rTAX4H435hERtTUQawPNKoI+GBGuqAYttbFTnMTUxu5xU8Zj0dD0w2RzrpuBFHM1lCDiGAdecdXZ2CAqSK3TxCznC9g4OgiMRRjH+9CTD+PQgTcLlbpKhd3AQHGf+bgLamtsysnEdR2JqFeSyiXXi+oXSWSJeKnkO9oxeVjp8beSao5tctAfn8z9GcRCjGcwtmVhd5qm3r5rDezOnWnU+m9xaBmrFeQBd5NarmYUiH/kEsOVFrG/7OTX7sAcd5Tw1HdNc31HvWbkWL+CUIjBfusWpqUkERjMe+XBx2mPAfuJ2GYSvTIcibrO0qQOlrHqz/1VFmy1ft852/VCHXazhk4DSYuxMfUR1hDIr0mDUQ5p3HxEV4067kcCdGLZ4o8UJijTLPfIeH+o7X55ddlc+x084631r7m1gm8sbVnqdcKcgVuu6vYhb7wZ8/A1QSwMEFAACAAgAN0ftRvsXeQzGMgAARFEAABcAAAB1bml2ZXJzYWwvdW5pdmVyc2FsLnBuZ+28e1jS5/8/bmUr11ZNa6ulYuWhsjR1ecgDa3MV5qF0ZeaBNjHfpUCiiKhAWVv5LsWkJPPAOqqZkjohQCVXiUTJKpUMkRogKSIJASICX7CttcP7+v5+1+f6Xtfn8/3uDy/gfr5e9/28H/fz8Hjer9tX4c7IbR++/+n7VlZWH4K2h0ZbWVnbWFnNPj3/PXNL4fUXP5s/ZmVGb/vCqrHHfsT8wzp1S8QWK6sm/ILpb+aaf9sc3h6XaWW18I7lbxYLXguxsto5AArd8nVOklwAxqcPYD7GMq+1HWk7sr1j1tq9J1d8hpof0bgfYvvNxuKx7c9tzuzqPt5NgRSt7CzIuBK65733XJx95nOO7oJszBk79bRZ9DT5lwmml69BH3xOVXVjQCVvp8uytHW71egrePohU107g55WtS/K/JvXV0KaFrvFAqce4RuH8lUPjwGmn88z63h7eV0Abtg0MqurbbctJIXqY2473PF43tcLXTrxuGlR9pfmhufTVz/xP2ttUpgMzOw5lgbEFUAOEb/c/NVqZN6Q+g7AeDPRDI5VQvHrOYrRPZZ24jbQqyNKcPj0C4DxG0bxk+FU83gJs10653g/SiCSHMzj2IxfcZ7s3haiXAieekx8BvUc+DL8M+ZEETzB8AhgeBQ4iQ6qPjE5gMRXTAcFV1tZHTmBcHPpjDL0RiUaprmm6W+8CWSgvgWYt1dTF4W5LjBGB98N9SGwcROexnv89wssEzhBFmgGH3w5PaY8P+Ao+hIwtZNhb55AyGAc6GbV3StOk+UkXTl1AyNrUZztaY6yZadtULXbLlsxoszwOsr0uh2wwsrKabzBudYmMhE3WlezkMeZ9Di2bklzm2toIrsEtbY38GNEnrr4O7m8fWq0Hh6vbcJjxm4G6b+CxlKkueDIq86TcqFRfsfXRRtbBtcaxG5AXT+WVpRBqkWCdfdjF/L7lekVKchAQUdctYGl+hRPkoi4P/ZLZEPoIeIJDxul17Fpo2mQaxh8gWovw/PvalCbFUHdyWv4KabBHk3TJ8gKWqUhDe0IplXl3uiTb4V5AgnPsHpVHf+6TH2+uDLGUJ1SYc/UFKXHgKnNmB4kI4rtK8JEj/oL/HcJ86AV+rXSvVKSjKZIYyY0QlmSXdRyTFpccbmcAqzfB3RMy/PYBSQNoIfTKA0kdO9mKyv/rqpz1uUneYRnteyIfikoq/oznoake5C6MOqQ6jjVQ5oGjSdUrCcXftUo9aclRVFYbgMDbkSfgOWk0NREB3cO3e3nAVcqNRHLc7zu3H0FnVCm/9H1Ec2ENfBwhlGckWvS9WtoRsuXgARHtxHP9teP+bDVMpbMPNkE6idrV3aB9LcUmmWibD5ygNy/2+YMlMIvkqLBjnTnbsWIP5ssEfm2Jhoia5y6RTccfdAfHIijQsXZiLwBD1YdK2FceIMjyeDTk6RlhkOYsiI8Y53qEKbnctex9WROin5yBVPaLZGHpOSRztq7yUaDmiOK7GhBji0h/bv4/c7McWICV5Es1t+YWEclyAYOTHc0B1HjvtrRiE/ej92KnJbTQjEmPpKveiAxw/+gBdwwx+pIssXmWqtuiNmI4JGioKbIphK3dq+hpH6pzP9Rt92L3NKqFJHdeLd6zA8Wi3BUO3f0JCeQZAHSjAFMzsnC4VSgfuAOZqMHR33htFTpfxEffrsFHNERs0ysWCZOgxIMzdi2kMhXqxWO3b7lnxfJEPE0Uya68rlU6v3xpyJ6k3Ptqv3xtlkWkJrN9gxxgFduTNXt7S7Cnwk/kqb8lMaVeS0baKQUjZH49aQIcZP/UJKcJOoVfSZLa96nT+FPJIxOJErLSSkUrjylIretbILy7XT1amIaaSJ/tb6YX7a551Z6EMyhBcZwfUoz3FiBj2GiBg604Vfrh/MEWDAN32y4BYW1BGIxiySu0vIUGolFmri10MqqOAMO8FsmKUxz/Ui3+f7dlWByXnR81L8zaRSuJJ0kE1HM7kGPlo2m9awlstx+0Y6sdL2w6aIjschuKqEHUhMPJijG5Xq+oYsfPlKCWg35qdqm95bHoV8AyNMJPeIQvSS/BdMe7yRDBFMJoN1lqfwbHGPeGyC6FdN7KyWo1uIq6KFL/saFeD0PG29BIZ1haOdO5Z743EMadOhxAtBEr0onklCudbQETstDTdAOswsMFnOo0jMpIm0pR90+vLcV3J+oxaTyn10T55bhhXk9PtK+Bv59X35yH9YLC959FlIxeCJAMQiDglm1oj5sK7xMUZVaJpH5Uw4w95njIyunpNQpqpgFihKzYa4OAnoQu8EGVG0lpajEqASS2wNk8KhNVvVZOC+luZzfjRXZvVxPziT/ioiuGgFMJ/ZBNgPmPm3kQhhYx00gALB0Ma1oqrxXPXggYojF3LKTYEzogUL4+/wcV3uj7zd3M5YfSjxnvUt6BtkqR1owMXtkqCdTRQMfQpf1NVHxrROozfgzE7vHB6NECr1Gy8QqWMmSpr18iKlyB/Y9dGW/LzIwYM9Q8GLzWhvMpl9MTE6pyI8S0eUiuMU+WBgEDAlOVxBKRQl+kb1YUYBUkxkgo2p3UMj6leA0tNhXpgdwM9qqBskizPmUOCIH6dHqMaoXBnITeuTiSd1ycchy3iyr216OV5y77V6Gf3oIcYFMq3Zr5SNp1YUgeYVbGy3kY5u4suR+gppelNDI/rJhBf6cQQmhV+dLEecW891GtC863C7ozKGgR1vJcXH53DW9/OfURNf+TXVkWVysPhXtOoRO/VwAM0cvB3ct3FVJqxqLsbueQEbNg8RROE2yhOvzl+34ztsRSK3ig+p2yVoaYTWBXP3rnS5bepMv9h5voiznrmY+2bT2gSLT9bS6pVv9klI01U6GjjaZb2L1JEMqX+GpBOSZZIvVlEpoScRMBi2BgmdO5BUn9Bh1n66d0xKF/YSiBbEzmhtXuDVj+ouk/pE3VcF9hlL1gIeeB+3FfM2T6RU9XrLoxaeBpxIakW+QIlWldhRL7rzxJTeXLdXnYW6+8ehfLrgxzrg9F2nyZIdsS8giDfqxfRyRLAop/1lcmGfOMf6gblpxM1iMkOPA43mXygszIyAU7xeN+o12r9JXlO/nHQ8Gt0AFSeOsXLfPXWVrbQ8lhh2hczNpME/+tfndHQGRMGbPxSs/dvPoDTPIcERemcH8BFQ10hASFAoqEXbm5k2tmRsn4KkD42UIYC9mF+FR7voU/oW9MGrRhSP9xzfh2zMwcoKEn9Ka6Hhq01oHIkoazcQNHNCPX/zVgFoe1haf44goKfDKWv4K3LWAA4ID/Tzso3NnvYpjB1BBzFqECx/CHyN4rQVKB4EB2KodAmyvFiyjqx4YypEibs60oznpL0NF2w7W5CKCPTiE13LC6FKzgj9vwF/4Oks2viOs4KkHF33D9wz6ZOnzixI9+0prfKx3uQN4Fph9XWRtZRUEcku07XU/qqMnNjrn1MS424ye+1mubLNzUoQ89QCmEPfYilEu+Ja20fZRbYOzma7wA3WlP+Tpka4bBWJVb5UoVBVdKeJ6wGOY43nXS38Y8mBe2s0y06ac0kij6D1pKOimBzDQrKftGguXOjLHZZaFjf3gbKFTC89aW+ja0VLLD/+dtpaPeWGzLWTseSJO6YZDWCjn//baz0GWH/b/nwa4falj8p5nUrtxShYrNIyjyKGh3h9Dwruf/ly03O+iZYJzMUYViZmreugHiPgwNNS4bvkK761ZyazTlk4+fv0JbuIT/LU5q1YpwrtOwsbO77J0WhAaemCkq3i5Zez120MhZf8I/psKIEVtE10rYj3bXv3UlyfUDx3TtkmDYxVYLSMqrKeux1N6IbNMtd0v+4HFmvZvQUyxIfqRGhLMbbhmvfTGGn/8W0twriGlkjCUquNkJ6mHrGZF4AGLsd10CjBU/rJtAWydFBuelD9xbxtRvORxkYOPxVT3llRi6WxtGKxiiTVrzE1LfKuW+HVLVRZ52Leu4DlFzzZce6e303bju4zzjsaCMepHe6I8yO2aZy8S6JmnKw6snw9rIQ3i6E3JWy0esKD0Cdc/w7Fqn0UIiV88mAVEn39XXbmYVmkRxtELnrvq2XeuvjNKlt1L/9Ys6bI8WqPT/ICqd2+DzXaoKRu3F9HHllqvrCG8o/OTiB9EvY+rkrPK/5MkPZNQ4CTO+gMANlkzWnj5bZj/RaSb4KnX5Rm3Y4/UVHzOqrsayKodvPYfdFhNg25ZjNj8+9JGAgXWmyM3CAK6vOZu6R658tcZTfr/7fD59n/bTcjCvx0XcKIy8h2Yo/yOFsfsQBXjv/xb/XM0A6l8ic/fDrAVEb7L6W+h+hoWv+RvZ7AsGRbzHyT8wR/XlDwBvWOuI64/Zxwa6fGiD175D5JGzo3/INE0x/6HcVoS/pPED/RnSbobV/LdJ0k5P94jcE95djytTh78jH/p8z8glVrpT37pu/zU7D+infFT+yX+tX//qbWGhJ1ysFPsFg/iQX+WSUm4jqojf/HAGR+PClZ/HWgDTAmQVjJukN6JAJBmw9FF+T9UnSZdqqwveJ7/u3mc7F7/VsvCkw/+rxCwg8CmKR45CaPuo1pwwfefTNj6uzGjq3FGXT2KqRcoXo21cEOefSFue/K2oweE0uftCozichqunJeUJ9+5pG1aycGXnayEv9MFvdQJPTVSs0hWmu980SM2KefFd/WfgPMnHrXW39m2tPnhGs465AoBHcLAUYScW9DlhMx6SQBvInlJ3B4q6YsrGnnHiWVcl3ugDVw5zGc8tnQ85MHEKLabN2F8oDug30dCImn9feiHPSDNu5oVpmgjCyzhG15xe7hq7jl6yHgsNYbQV1OdO/pqE/uKLw/46uiittZEDTejNFf6hZyE3wzRtzPxJXLZ3gFsEDP8bGYwR5YTkO0iG83jaOMADd0U5FDKoC8vTZ8wNARDCNBQxZ0rlHoOrT2skQd1QQqdAw40xk5sDHQbiHrrQN5REVup1XnjtG3xbZkFFYVZ6W6tmwojukBQh+TK16nR8Xq8Yl/taT1qOTc1iGlvLi2/JUEG9ub2Tp212b3YOWBoMthFBE1RJt7b6u1I9U4C8FD84Rx1cDGrRwzk7/nmTK/hjEhqvD4oroQA31lWkfgz9nEfOJhr3TpED4kMStPLseU3DjDCoDHE+vlrBjpgPmAWhiCX49kBxbIuFQNWGlQd1S/N4zQ33XpZTAumhj+XXf5AFDi3tF11Xflt5c9S39HKrmRpR52sNYSY2XaDb2w42Z5pXt/fl7qLPXI+fHPMEudNAw2xYp9HgnGi7Q8hq0npbreQGHc2FG834WxmqGHeIEfhrI2RXSxOcpeKPRVOSQ48KHTMDKIuWaAzptmSUPGnWc8Cyc56ca4AQEuQfs3qCaEJM8F4aYL+7l7bBz2g4d+j53Ade8R3ky78UHOFzavs6Ior9rVfXCxFtkI1K9y4IFepOvK7sUDjo44r/JpSiUgjgrQlNQEWnIIEbe1PJU05ygTWAswu/rAGgV6/FJGHHIQo2tbRqujt9vA83HBQS8hyxR16pUg4XAmp/j1MVIcH+Xg95O1y5apRNoeaAz+eNeBqxwv/uiXRtXugUVw1N67MJkcONherK0wLt3QUK0K7NQFYM+iN7uVjeIKkMtYhcKBs1oCvXpKLUQz46SFCr1ZoRI9s9/RYBf9Bc0KPb4vqmSvLQXEsvSKzNstlSynqQ/HUWKX4HeoyzL4bbNfTMLF0Inxry3o7YVh/jX333U12crlxF2HY2W7gwu2tSxefu+C87f1jE5PJzR2BezRsnrOdOPyKTNOcX1mL52ViB3ylBIkoXkfI4F94va1Dup7bQSuqqOT56hxl+ge8dL/I8czIVmxbJbQZGnbOvOAVvzMDmgmCAJMPwwmFY4lRe3yWj1vK3eW4k5WjaHbQ78ZoSM3flF/RNhXcUYD7hAb7qUqULqx6VRLQp3rHemw/Kv+944/OxP0j+H9L8IOFZuOvzfpT7TRTkBkmWUDsZw6LP9LVQ9K7lz36Lc73ftLx6rt6Bc6kx1+bu2pV7Amvlclf+h0YPP5frAP/7qb931i27Bs7DHI4GKNlCINLQoA6dtQQHd+hqlIkYCTuYNrUtBQoHKqhTgQyVYGxAMPLbeSQ6ReLANM/eU7/1OfDDbpTvAjz8ku4AExTYE1aHLMdjvaemX3t2TmI/Gj7fFWFMF3BLw9PF5qMWiphP0yxGqDr7pOGaGmajuFv1s7kFLRLwrgrWP+M90w/udmzY/IS6oPBY0vmCgwP70TPgIZ9dQwQdOGX+4nOV3eggHCJg/X7BXpVGlOTJjf03PmVW8IIeMdBMXyJOPO1QFzGIKAOZWmDF335JpQzuCTDAKlVi2SLWyt6EdTou1la4O9CPPb1ZU2HB9o9369OMt6uvO8u5x7R18y4e8PZRfnP5+A9EhODtYOZsRZ+AUgMbBczz46NK6YlBpg3xzDZIJxq0EhvG2JmdNlz31Jt1Vu4XAO5pnKaWiowGH5a4PkjIW78hGnkOfuNysWgpE6cui9W2PxwBbxtgqK+bGEdj/bAoxoU3o0cIy3I8TLiiai/ub1XmyPQDTkLABvzK4F7z+PXngUbJWAYtdAC/wmoUk1HCqYGDzRYhtUWp8THEeV05NWelkY8y51WJOvR0SXUMyh4Om7hIHAm1r6ksPnTli0B5sO8IVU1KvwnKv9s24L9FRl6mDJJ1iXGm6BE4etbremeXKBpOlDDgFJMDt+GAIQR36Z6PzIatUzTyz2mdbSHMP1UnFiWLVAYhhQO/S58Ayu59ziW7Mymp1OJm0+EOcj8cCo/wAYdJ7kPLUmD2pGZxlzGtK9yvGhCevvOzDZFAYyQ8W01c1FJYZbrI5qxNyYq+Nko2VUWVwb9ZSCV1J79OFG2ikitQ55rS3a6dzdbF4FnCMg7NIJxFD9fGihE8zFVXBaK8LT8Qi1OXQ8ODi9jFRprgIYRKrQidpCVDj4K0Eas3cmJCT09UGZNMoylCjdns0OBVDCvJaK00HArAlZTykEWB2CLCShbCN8ZLKs8FOftwdxg4nQS3uyUCFzL81N/acO0Ajkqv9mHvogjqDMKBBt2eL/gKge3CrBlRezm2nThw520kQyqHkk7Veq0HIh4ZUaKWXW3BzKb5L2/8lXNxu0Ul07AdCfAvozHXcVjqTdNNBpkIqtW8AZhmTUSE0UBNXOzE12ImT2g2Pm9zflkUeAKxxrn+WZF7ryxLtiF8Gnvgz2h2DL+WWu0e06ZNC3CmIkOL/uqlLm0hLN7Ta9STHHZ0v9VxHHW4G7QTkDApEFoMmQrc0+3KatjZT6FjUyHnc03ytxoQY1kdk77KNjly/tHB4cpS2plAx6crfzk1Dhvd5vR1dYiI790f37sF8pbLp3bgFOPUNPjmcw34a1imA7CEisi+wkTgjm8pR/FfQzScCVEMFYH5RA2d02CXbJZDQaK8qPvlyxlJ56zVp85Fh7NYMugfVeCCSbLgz14fCxJRUYt6uVSh5SATcu5HSBKHdWUypSFFXi0RtBAoJ3LuWu7Sn+A1YQknQmCgUpQGb2KoF+9ln5w/LLzMqIE0Sv8tFsS1rht6Zzds3uVYQ1ca+ZjB6qGk32Gz2G5HEIPNRyONdMNvL29ftexhrZLJFBO+08hkb1pX5BscsrwgOBa6KHHVWo17HiuHqep59fyG2QodWTB5hp71PTk3b3vnQZ8d6u+1Enpt4nOstL+NvoofB7ElhkR4lgCQrryQH5eirIi3M3DadNzvm9dr9jYPSHzb217jEn4huz81JUPQbsSUHG2+S8WgP/l1oC/PLRpp50y1+82ss5Gt9e29zgmX29CumxJFGYSSp2IMq0HYG2tGpmE9FDDTjLW2yCwfCFuHD9TCGZV9DrnVh5P/eIWRs10Hc6D68mPV44uNURzZIuW9aufUaLNBYjjpqYI2D5b8V71oxPrgil6hwqgSQWEuzX4nbNBJKEBbqPqUVxENwv1IUQfrb2X/biKf/3SSrY4SJam39yvmapOJ/QGFK2jBX38KZKBTAJ18HKJX2zg8ugNrAkaF9OIsT+sfWMHfGcC88LJVKW9SO1MHuZB8ip/hrvJyk9Kp/Y6f928Xnb9dLeke9vsrl7lhLJ6cza1sTdw6Xiz8/aQyc5FFEJ/RW0hwpWrW957N7iOuaMECTLA5141pt25AYC7E1Thd913r0rfcXRib+Kof8aTUqdRFJnisKNgAr5hEAkqEdbJk4/of3VPX/S9YDtpRnQV/r3eeuNam+aQ0eRZINdjcXtwyzaambex+LZvXBnSbIf09tyaL66WuSE9WtPTKl/BeefO2iF7dN1byvp0ITDlfZzfwfa63JrPXcjTPMhmgmqQqUPDtKfWc6fSY3GoH+4f3xdLPSc6LZNNIUeXncE033j/xKNs/TNfZU/BZvLE6vm7OCpkAvbGItzkHbjhrcNkssd2mwam9JHGZWC/g5IXM1km+Sjj6oz6VTsi2523O0pXzxusmkadFbwVsO9czVsRssjT5JCi3fsc9iZjKg/XmbYccfPEZV7KCzqMesNE0E+nOTidJx/kvsgdd7fpXUG6KRcY1TOTdb06BW9irviFqkPbTq76UXnTUsP+QQA3PmQedGsImpmDPLmAcfFXXaStvKQ0s6AtNgl9FZPwavLXEbx1z+cBn0buQ++1sAQ+ay4+6ldGNDDMMOeZF8yx6V8+YT4tXvHrvnPhyQSinzBfNaoimfIDf6suV63K051iTp7K/j+wGapRXjbrNsoXGjV9MjITq07FaVJvl7OTA/ETQf3at/sJPycZLUcTRi25tK8C3qH7V+HJyhjl057kILy6/e1+zI/EtsdrVklJA8ntbylf+xqbUI/Vll6e7/cMm32Gc9Jyqf/TU6Wfi70vWcjZQs0l58W005bZHjn258ufcC1w11s2P0epOD1VqCzn5g+PLgBP/nR5w7BlFlbz8tCVpU52RDJWXc+b6kF1qP6146MAX7Q9ZiwZwMgdp0n3mTRCI39b/Pg2ywLYj0kywgra/l3O5kyOHmCLJb5kxL+7AwmrPFw+d4yyJMJFPPe1i5Swght5I1eJjhvaQ37VBx9jC/n2cUSkN5p9V1IhnB6+7LIKER79wdg5q+TCEpRi7Kvf+w+PVAaMQDumJZ4A1w3nzr434GFXvYxz7Aan2Qs97yf/F3Xc5FTGhMBm4EBeMOvjAGKQaVp1AiU7rXB66srU+qH9jr7BidPkssV1A689t5ydH4IogTDCEUrKy/XcUFc70oXXECXTEI7s50GAVJKhBazheqUlCg6UqmlV4/mheyKwQlnTj8SK9Jo3OCPSQTcx1Nvnw/cYX+KNLw8H2OmW+XTMWSmjkI8MZ6sWHlu3rAs1T1w1B8nf7fr1mZvaQ/Xd/57BGAXzZJVZo+cCCa89ym+meoNxFU5gFsQ7RmFVC3Xf9CKqOV/vcSysnbCS2rLBNrTHRWfgKnRJs/Z8l3gulfcbLE/Ny2SQB1qXXmiTKhZCfiJx+JC4/pSKZ5RSEE4AG/rmsOBujetW9cRcnPOuHi90UK8CTQwaur79fPB7Fmu63ZlUvMHGe20das7p5aeOrpvV1dscDqPbrlS8X8t3EGaUiB1s4sowLW1DSQIMZIs4Idrlc8N4rHJv2JYy5Bl5l5r/q5HZx9j2hgIJ09Audp535JQPmxt6rTHWTAu2dYcC+Tz5cKI5N3+/bv71D7ol9Kr89SupPpElzelBeGdqrN55IIT/IOnoUnQpW3Hw3zfXzdGMLZ37q4WwzOyjHufKE0CcCa8mmF89sA7iH5hNmL0/gdgrrgnxLpEhGZsKyTY/3/Igskq/zQuWNmFQW2Bp0/y5AyGc0D3bg8fDsMyY7yUZu/FnbjWu2fnGwAOuOS8+8wR0v7VpTbdkXOD1u3+oY77qRM7d8r93pP8/fmemo1N9WnMk3MYLFdsTWDmOsry3AeRfnjPnrTomiuD2SSnWPTGOIvQNxf+kkvSCRG8uvfpwk4tML0bBhnocUh1lGgG2T30Hnpy7PwO9XupVxcp2FLW8E9jgWFVFLDdI9aDvSRTww8q6oC7VXuGOt1uAebq7biGPItcdUZWyppLejvTsFOqj2yndyRjPtzsl8qsV4VbSg39o2P6XhrtgfRquyIdnGAyAvwu9IHSVd+F0P7XjXvnU6xqgwPhX+VlraQTocLnmneBNLwxdY9NTUfrcW/57Ld6eZVe407bSz6Uz5dk7Exlxtb3o7A8PK+D8+PvTKc3jCOcvQIeHzloT/6To8dLnbWttPJ68M+cdfmfmu3SiY2wTrr2bGmCrPgorUF1zvhX+j8L/KPw/WWGNv0unW8hE4TGYoN80BTbVqx/v8GzlA49X6smmKTLAg2mmsYq9OLAyGKh64DOPNNVb8ww6zv9r/4EU526xr65KqKvKNuxRujOV7nBCIfrfBTD9iRJQbtWX5+YuekHEjhCHNsM8UPxB6l+VyQ4HvRKa9Djm1BOg4ckdnrn+5acMoNbbeH/TOHul3WQGI0HYqN9meglw6P/KVUcLGY8hbmttg9WXpZpkQ0vP8BvkLBDGIe9rWXPihhVwPyJLFT4QLfXCAlMGNR5/xZqaHFZwYQ0vNJvR8cRQnCJcZ+MdZxzSdqBy3LFlNcdrRc4DjcWxegjC8NAcMxsktAQ7pTOYeggtJ3DMFdDT5G92RW8XZ6vu4yjc7N3RzsjAMxD0+ydkPe6s2mgnvsuAK4+hqKG0p/3VJOQZRtctEQcYyHiBYq+moVDnf6Y4/P5qImFiqTq816ezxzq38mls5059r3LXBgA3WHGyW57lsoWynOvOcuCc2heSRM6sl4iarjtvf1SyyvmQQKOvg8qmEv/GdGqibbOW84r0KWjNQ2v60KzFoIjrhPUc5zYKAF7fE2w3tY9ERp4uTeFF9MoodBk6NVRTdKUYTI39bmsjj76e/C1kkNIovPo3yxXm0pmNAY1uMJ4pxCUJuNZ0DX4waWipRemxCrGDFQhaUZg71LkTt2B/W0NzVa1UiQQcrJUhHQUsb0Te2sWIQXqSTLlJhqD1W+qeI3ktv/VMdNkSQWFBw7SBZdC0b5Nw1k33jyyZVX5XioimVoAyDYlHoKAS1NxecWCdhHfOmlZFF0wkbC3/UTo4Klq4qY7bJKOEJXJ9Nw1wmzIrp5KaPXhpSjCVyNm9V4xosGyzWGkPvF0JM4G+FIJNAhJehaebx6QG6fvFAYSR8C731qDStg+BbGtG0kWyqOiQIBsd8SwzAJw5ltAY/W0QsWFztnekRpa44CosMOUrl5RtxYmA1d1G0bb3Ee09Vwm9FNTfeGdwJOjVTg0WyP3q/aMwHQaj+Nt48WkXCnJ69PJ8FPSvPTTstB3kSZWeA391wviLzs/H/4mC/yj8j8L/FYXX2viDcSL4dJFG2oPmvzMoerg89Rnb+nCS8m8Y85o/M2aOH1MXoXA94kP8U9lRZk5vZo5+Dqw7l42YdWMDXh7Ulfp/4rjYy/PTNabXJP/MVclv1drsWh6KlcULfwnHTD0hYV8TPtZx3k4/K3xmWZz4/7T80/I/s0V+vvS5DGya6jvl2ZGjnlZxAW2aZ2n4/gSSZRsAzg6xnJe8vGlRhbQ6b3y0yG/IP6c2s9sQw7rPs9effXso52evXW8YouUIzk7btqnR+hM2OFdjS5teoAhJB1djp0budCyqCn9KwmgG7gQIrwzeqr9i3+0VE12Z+46zWegMv9TJbjq8mXXF6nwK4yHHkznd3zyRaOOi2LNdeT1v6QL1+/nthJXgNIGvmc261WHWld9C6V3XLqZQz5D5qgfQPcrgPuU6p2burYiyVEyKvh3PD6n706wzTK5bXFtZbYQfkh5GHbpUiVoDQXvwjgdxDs2u4tey9ZbngNShop1659bGshRTbj2umKgGnVvSKjyfHsN66G5CVouUy5gnEriSfUR+j7YEc6jCWZog2V6KRDaK5MHsP48XVhD+1OdgY+xDbWlhhuvtM5zybriWQ79w140mz10KrCvMiuh3p1VdyEk1TB7KpzxsKqUb2lavJKhlIcoSOYXVgPoMkpjSVg3twiD4cUBYDCDgaZn1gOvAkJEQ9ja2skLN4dyyU/YR8+CWktN2oiuuGhFgYoXbA3Y26UIoijCSHtgIiKHGyJTjR8JHM9vdbcxdp+MDk7jaXQrrWtQCCAZKmL1Sy5v0OnWl34XPx0W/Ex7N6Ybv5bLl/YK2zcAORMgOv4me4/52ovuaXM3yHcfDb1pOXdlT2KFtpdBmaI8b9Yx8XZxfB8GJPMxjLEYYXF22dAjtMwMLAWQelIcplYlCAhT0qgmNbLBULgf+eY0oLltcO8vF/QCDe2tjRZbbQOpgiB5vJ77i2n8u/IZM4z0Q5VUy24kv1lz/oBY115kmGIslqNvoYNPlzylsL9ky2lCVQnNrwI11H4onTA5GJnJ1vYx1XSqOZAzM76M7X93SQ/YeGiKE/xE/WLxtbyjane1M84C3CEIIoomlJmeCbkK0YPcHkGiHTRlcyGZOWmLHAX4YjKFhH2f2SzQsELox9VLHw5zB8FctERi4zuget2duaEcx6wHtAP+Zp7TyNE9V/D0dGFaGvHfvy7enfH9IvmROy3jViQWkryMlS7UsUMeJxg+6vS2Av3IqLpzJw9XhyoyTuajO8+tlZUDIH72F8i2oBD/nNGBHCSPij9PYs95GjP2jg/q5HE3/p+Wflv9mLSDQbd0U2aRmhkyBTk2n/HN26h/BP4J/BP+ckfxvc0ayTTYPONm51HLnf6Fn/+vOkxoqE6NmMPWMWOZUPTNX3bkI+2q0PLU6ICCAXAnu8ZHyMQDztTX/qsxEqqoyCQofo4CpR1EvMFP4YzHmLxiYEjMkDdL2u3TyOjSt9dp2BUbOrr5eCe9h6LHmWyPZROa0hIDx0qyEGMv0PzDgWwcOtNJGEu8ruiPGa/h0JOgVOwrbHNwZQ1SNd5BY6roozOgP8VS1CmhSxVoOgg41TS8yvVpEDlGewdvnjyUD8li549x6csdUP8ZkOYYAlXWRdlBW8IqUPvVyywPRNmjiBuYIV00XnmH4d6UzLEcRGUKp6FP+K8bkNsVT1IKARVbPz0ruPWTkwG7SLUcs5Qaf+76CDqIz0x1lKJhs2FGwu+JCJUprCCoOp2BHa7CjGydG++HB6t4Yxd6ygpUcn5VFJF05KSBfAGMZujEkhJNWxzUMctt3L4GsSgKemhwgGQbSFlSPEckDfmZ+O50E+aUKiUQPUp8YigfveWkoHO0FPleB6MfrBef02HnRML3rscsqM2Rx/zZa/qPNoDXYIrWPavlSWwlq2APsbMbq56redXSFdG/51ynNZeTyLCT/tHfnmOthtCSn8ryEAkPkBXUMKkTHA8mXapZ1S+Shm7/bid1Dq/y2Bntgt3dvtg5TiyqDPA7uGDVZnlNAH+1s1DsEaJbpHEeVQ9m6aplW1xFWcCJn3uOIoQ3iIKsjMWUo62xTI/j6eMinSH3C9enxLO0jr7PW265TU4RZ0STQsP8jRjHKNqhyOpwCZIRfUyHjh8SI9vukwvyIxz4DjdBLWID3LGGHuxNPi6XwDMX2eacTehQj6Yx1C7pSUPIQ8CbPgK2osTOWme8OiR8yVGDZdP3BXnlmnXJQ0WgMOVr63KvveEO83333VpG5KgsPl/UdGgdrW+pL9wd+02OeZOAhfTR1AAqsOA7WBipvsW6NZLeo8uwFoomQLJYjUj94YvzpZRhJ/7PDCiv/YHT9LeaXryIFmE2jGhpE93QLCigo+22MZ5GPt5YvO9Be8PwbJJDhFmebRQWEFVTIioPNFy8SNG0ThPAklmOjfDn8UqCv1eHc6VkdSShwER3jkWgM7B7voH/o0pl83Sae2ijeIOZBCQVOpLmKkFM9hvvb3uv69sB0hXVcEmDtyQm47elmTHsicFQxFxIn2DOgr7DOY67G552ugGmv7Jh5v0jszP/eqp+lkR2CvcbfUSHRscbp5PhTq9sH0ToJkY9j7bK1l+FNk3i+Xnatei/o5sMIXnDxuB6d4LfWJtoqQQvmpPwSh9vYmO4GH8QPcsvX87iuwFPrZnvbcLkuLpFLA3Z/Kk6LuMbCIAJF4kA7VQZJHor5zGwaw8t07W0PaUF1pc+JOB3R7HR95JDcH00pWIUWSxZkXwvU1PJTh+mZILrkkUNer7zlYZO2s9aCzOZxPS5oXyKKZMYmZ9o0EgZ6dd77xXU2D0mBqz3UXscaBuQZKARYKp/edfXzBs7dtn5Jn35fiPHFT+sWH2JMpMbaTa3n8tptcrDjAqW/Zhnt4TpHGMIj76t7olFH/JlZY2oeGPd6O3NzwvgQ6NVIFG7qpgdHa1wpn0EqsphgVkrN24CfWXxoh8mgALx/FsavGC3+0KqymKVTLFQV/KQJeEI2PCM7lEllt4K4Krp8hzy2Ma/nnCSOxOc3nprw3cqDAp8IUs1dlNM9N/OgeQIDRcDs1eSxrpN2CWqqJvZS1f44kjnsDjLGJ5ZtsonSvPdT/gffPLC8UiN7tsAh70eBcfPyH31A5NOy0VyMfMYkv1a270YszLvaHY5Kt3r+mbhFJGAK/c6Jab231nNrSuWq6xO6e9k/VX+STBdf/kGUPUAu5a/gnZM1b9gAu84QbhWE+AQQZc2CbAX2lCwaSGxP7uP+Kz+k7WHOjWR7vdbmrPXtdpkj/mCEO8/wZUwjRwO4bYYhg9/Qnk5dwcymJ+PpmNJDVSy9K+CeP2XNSzMkQWiTCDeN1wjH+dth+2xPe2ITYp16F2xUB0Hy+MnlhwULlrNvgau4a8usRYadduoMxlOG8FI0T0aRhbwsbkUKmhRhWB5dD8OXWt1CCURNQw4l+I/GIgqefItn7686SknLZCTjKXy8JlrGIFfNrMq6+WHGiz3aT1nYsR/MNvNKLLhnOlCS7qbctBbgdnXTCBkP77rF3VNNdOF/ktEMrib2yqEkRijCw6UzYpwalgi8V+rETBNgqNvewL9Xdww4eSwbs1w4fE58Tg1jvLTYwtq8OrWAF4ka20WNcpPcbpq7JYv1nlV127hQzn/G8V/b8MkBbx0ZNScdGLbTPEhayi+bQ+axJVeqqVfXPw1xq8evrswF7SSY4kCHCfqGaB7Z3Ybei4lmDR1oAwBiUUL5LtuxScvTX7DlHP4J8OSuspRE6iJzjBE1NfNubO1P/bwRByn9qzbciJQPRstQ9OQ5VlFJWoUG6lJ+I9U7TnkIFc0lK9tWso/78XxeNGC6+OtacR3Fdr/It9mOogf8dWSbicnZO6kCaJZWYPa/az0Hp40InDPScE0bf7WRh9nJ71MPkuJ8r+u9iQT51MCCg9RHAlTeWeuiJVa6ezlTIzVk7AgROzJKMqlwRl/m5Clmjhpl7BEGpF9ef4RmBpI2YnVevk4w9VeVxYCX03NaMahOTe7IjNlYXvfExzHgq9kQRMIeu+frbLqYq28+RHoG9VoH1EmXoY2PUqa3f+FQX+xQs9e2N9C6K/O+4XyvumIIfo6OTQRtHHKL5ycLW6cbkVqBo0tnF7VD3VDP1GqNQxfnb2dkVQkni4T+6QRoSxQq/jbY7PubnLJJilHxBiibMHWr85ZgsvWJJfb4xJi6nZN3lZBpHYKQGVCHdni29xr5mBXsG861qPcgjGhu3eh3F8JPypaqoq9+Xo3r5auo5O95vuhzwfosgiJmvc1oGytFh+1K8aPNGLduHwVABrLfmtnNM6j3p4/hXi169u0P72ikXhTZ7Hd4q2Pauekv+6F2M1G6ampeg3djvUz9RrtMOxGmDPcc0a4/0Wixv8g7ZOMomWLCCr+OJjyK5n6j3OTp7MyHetdFKe1X8WSXrXfP7oX4y1qgfjp8LjG1uqJIMfkAevZCutSXnCcVVY9jVyD1Y8uZ1Ikgme5rD6EYy/GNI52ey0G6dFL2F65bgQgYaMQnj7fswrLoeuhW0MYcdV/sIsDqpx/P8sHJ4IaGepzlvVt9OD3cVHRvuh9u6H+R7JLgeSxGm0MrMgcz9aJtiMRdJay9Hw6q8bupiTOhK8HtWK4DNR4nUM7YBq2uac2yJ1C+Jbd+KDRqqCgS7wHENqDjugO6ukSiu8DO85Caw1qEGB3bL9FFLp0lUjVf6E1NpPA7njgpKfobO9glZPTQWXL8Ji9h2Qd+jwRwc2QIBvl9g58ywhHMPl++/HpQLWlHoqLXV/esAc9aa6Ns4Sj2opgP19i8pzt2XLfCWrcFr+S8slhziJn2TOGUUUZ2H9DIMt2qOo6Yohd6wXnBSbDLeUFb3+u4cNJNt80Z3xT9EOmCp45nh83YdfXUiaZ4YhbnsiWjSX0RwvQnUJ5lUg464BgDdyc2hvAMlth+AbvOZUv1NqRsVLebCvsKN83CDQ6l+k3cDStwu6jHbsVpFUbBHU/FXqsrLs8i17WkD7rCRZMVOBW8Izmw/+eIf6PNYQqxwhwZrnzX+L2OfmX7LTZw/Yy9aC/ODH2Nci/sKp9iSaH7sFoUjmpA5bugN+XrG7+PJl8DqK7noHDmlKoRByk9Tpk1WnA5nnohCqskyA3ImLCCzpioYDWFjcsi3H8K0/JMU2A4VfQaSfh2qDGvbXCrNsdeslR/Fi7iD5YmcIH+PINa0PAbPZqxUt5SaxAVY0lLr4P0Yy1ypoTYyCCbMw7Rw1TR2QTwWRNWYOZk3u902bbo3QmEzFg311IQ3DnlKmBKiTfe3D/OARsReWDB96X7f8YMOpEiBmYA6mJ92N//GzCLJvBJxWYmMUM+z3FLUKZr4OZxrIV8NhPBWFo7CbYDtLEbl/LU8OIn0yTAJIq3u58w1MgFeDzAfecfGRS3zW/tsJzO4kDFmbsEyUoPgbgltmeOlX/Kogn7b1wEmM/MNvs1SjeoMBctX7bNzgbAlNefuZPbEOcXQ3ccKWcaqCZNH9PIM9GrjiCeGS0H1xXnF6uyZ3xFY1ZRa/iYPpj9Vkkiai3K1AG+kE/pYOC2Dlzjax+LUdcYuGKkrHR/X7bs2sP7wOkTplejlleW8L3fRg229PK4CNA+OAwNyZNYOsoWerre+MVV5adou0X65AQs0fbG5I68isBxd7Du/gu4XZuZwcB3HFWuYE6sOAFthmpGYAvMBR8lehKM2HX4iY5/9ZN1uiGF6N7FeKJ1Bph8RHAiOWk35woQR3KCt/TwoFtecY0DwMC2DwNlSyzneBPjD/YgibBAXCZQreWIzBXhrSWWt6G9MKVycUX+95tvyDTm+vHI7rV/U0z++ma+Wb+9mW/qER7b22ipMD22TR1FWd5FdzDWUpESVxtuMxqNphy/mWsbX89mX3TebrS88E/+vaUg1YUBdqLrnbdjp0UAcLtuuEIeOdPcPQ0Mvg2WjI6a5pRclPS/8GyYGRn0VWRo4xf7C/4XUEsDBBQAAgAIADdH7UYPEy3PTAAAAGoAAAAbAAAAdW5pdmVyc2FsL3VuaXZlcnNhbC5wbmcueG1ss7GvyM1RKEstKs7Mz7NVMtQzULK34+WyKShKLctMLVeoAIoBBSFASaHSVsnECMEtz0wpybBVMjdGUpKRmpmeUWKrZGpiARfUBxoJAFBLAQIAABQAAgAIAIeT10aKJOKo+gIAALAIAAAUAAAAAAAAAAEAAAAAAAAAAAB1bml2ZXJzYWwvcGxheWVyLnhtbFBLAQIAABQAAgAIADdH7Ub7F3kMxjIAAERRAAAXAAAAAAAAAAAAAAAAACwDAAB1bml2ZXJzYWwvdW5pdmVyc2FsLnBuZ1BLAQIAABQAAgAIADdH7UYPEy3PTAAAAGoAAAAbAAAAAAAAAAEAAAAAACc2AAB1bml2ZXJzYWwvdW5pdmVyc2FsLnBuZy54bWxQSwUGAAAAAAMAAwDQAAAArDYAAAAA"/>
  <p:tag name="ISPRING_PRESENTATION_TITLE" val="Пример оформления модуля курса в PowerPoint.docx"/>
  <p:tag name="ISPRING_RESOURCE_PATHS_HASH_PRESENTER" val="8e8134037eecfa06f839ece71cee9b077e262"/>
</p:tagLst>
</file>

<file path=ppt/theme/theme1.xml><?xml version="1.0" encoding="utf-8"?>
<a:theme xmlns:a="http://schemas.openxmlformats.org/drawingml/2006/main" name="Тема1">
  <a:themeElements>
    <a:clrScheme name="Синий II">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fontScheme name="Book Antiqua">
      <a:majorFont>
        <a:latin typeface="Book Antiqua"/>
        <a:ea typeface=""/>
        <a:cs typeface=""/>
      </a:majorFont>
      <a:minorFont>
        <a:latin typeface="Book Antiqua"/>
        <a:ea typeface=""/>
        <a:cs typeface=""/>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Тема1" id="{12EC6DDA-7CB2-4B25-BEF5-23B1CA9A11F1}" vid="{5A52B5CC-7990-45C0-BC3F-3943285A93E1}"/>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1467</TotalTime>
  <Words>3157</Words>
  <Application>Microsoft Office PowerPoint</Application>
  <PresentationFormat>Широкоэкранный</PresentationFormat>
  <Paragraphs>362</Paragraphs>
  <Slides>93</Slides>
  <Notes>24</Notes>
  <HiddenSlides>0</HiddenSlides>
  <MMClips>0</MMClips>
  <ScaleCrop>false</ScaleCrop>
  <HeadingPairs>
    <vt:vector size="6" baseType="variant">
      <vt:variant>
        <vt:lpstr>Использованные шрифты</vt:lpstr>
      </vt:variant>
      <vt:variant>
        <vt:i4>7</vt:i4>
      </vt:variant>
      <vt:variant>
        <vt:lpstr>Тема</vt:lpstr>
      </vt:variant>
      <vt:variant>
        <vt:i4>1</vt:i4>
      </vt:variant>
      <vt:variant>
        <vt:lpstr>Заголовки слайдов</vt:lpstr>
      </vt:variant>
      <vt:variant>
        <vt:i4>93</vt:i4>
      </vt:variant>
    </vt:vector>
  </HeadingPairs>
  <TitlesOfParts>
    <vt:vector size="101" baseType="lpstr">
      <vt:lpstr>Aero</vt:lpstr>
      <vt:lpstr>Arial</vt:lpstr>
      <vt:lpstr>Book Antiqua</vt:lpstr>
      <vt:lpstr>Calibri</vt:lpstr>
      <vt:lpstr>Symbol</vt:lpstr>
      <vt:lpstr>Times New Roman</vt:lpstr>
      <vt:lpstr>Wingdings</vt:lpstr>
      <vt:lpstr>Тема1</vt:lpstr>
      <vt:lpstr>ТОВАРОВЕДЕНИЕ НЕПРОДОВОЛЬСТВЕННЫХ ТОВАРОВ</vt:lpstr>
      <vt:lpstr>СОДЕРЖАНИЕ МОДУЛЯ</vt:lpstr>
      <vt:lpstr>Презентация PowerPoint</vt:lpstr>
      <vt:lpstr>22.1 Общие сведения о велотоварах,  устройство велосипеда</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22.2 Потребительские свойства велосипедов</vt:lpstr>
      <vt:lpstr>Презентация PowerPoint</vt:lpstr>
      <vt:lpstr>Презентация PowerPoint</vt:lpstr>
      <vt:lpstr>Презентация PowerPoint</vt:lpstr>
      <vt:lpstr>Презентация PowerPoint</vt:lpstr>
      <vt:lpstr>22.3 Классификация ассортимента велосипедов</vt:lpstr>
      <vt:lpstr>Классификация ассортимента велосипедов:</vt:lpstr>
      <vt:lpstr>Транспортные велосипеды:</vt:lpstr>
      <vt:lpstr>Спортивные велосипеды:</vt:lpstr>
      <vt:lpstr>Специальные велосипеды:</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22.4 Характеристика ассортимента велосипедов</vt:lpstr>
      <vt:lpstr>Характеристика ассортимента велосипедов:</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22.5 Контроль качества, маркировка, упаковка, хранение велосипедов</vt:lpstr>
      <vt:lpstr>Презентация PowerPoint</vt:lpstr>
      <vt:lpstr>Презентация PowerPoint</vt:lpstr>
      <vt:lpstr>Презентация PowerPoint</vt:lpstr>
    </vt:vector>
  </TitlesOfParts>
  <Company>SPecialiST RePack</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Пример оформления модуля курса в PowerPoint.docx</dc:title>
  <dc:creator>Пользователь</dc:creator>
  <cp:lastModifiedBy>Машенька</cp:lastModifiedBy>
  <cp:revision>176</cp:revision>
  <dcterms:created xsi:type="dcterms:W3CDTF">2014-06-06T09:13:21Z</dcterms:created>
  <dcterms:modified xsi:type="dcterms:W3CDTF">2021-02-09T08:48:06Z</dcterms:modified>
</cp:coreProperties>
</file>