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42"/>
  </p:notesMasterIdLst>
  <p:sldIdLst>
    <p:sldId id="256" r:id="rId2"/>
    <p:sldId id="258" r:id="rId3"/>
    <p:sldId id="322" r:id="rId4"/>
    <p:sldId id="273" r:id="rId5"/>
    <p:sldId id="331" r:id="rId6"/>
    <p:sldId id="459" r:id="rId7"/>
    <p:sldId id="460" r:id="rId8"/>
    <p:sldId id="461" r:id="rId9"/>
    <p:sldId id="326" r:id="rId10"/>
    <p:sldId id="337" r:id="rId11"/>
    <p:sldId id="443" r:id="rId12"/>
    <p:sldId id="444" r:id="rId13"/>
    <p:sldId id="445" r:id="rId14"/>
    <p:sldId id="339" r:id="rId15"/>
    <p:sldId id="340" r:id="rId16"/>
    <p:sldId id="448" r:id="rId17"/>
    <p:sldId id="449" r:id="rId18"/>
    <p:sldId id="327" r:id="rId19"/>
    <p:sldId id="344" r:id="rId20"/>
    <p:sldId id="450" r:id="rId21"/>
    <p:sldId id="451" r:id="rId22"/>
    <p:sldId id="452" r:id="rId23"/>
    <p:sldId id="453" r:id="rId24"/>
    <p:sldId id="454" r:id="rId25"/>
    <p:sldId id="455" r:id="rId26"/>
    <p:sldId id="347" r:id="rId27"/>
    <p:sldId id="328" r:id="rId28"/>
    <p:sldId id="348" r:id="rId29"/>
    <p:sldId id="361" r:id="rId30"/>
    <p:sldId id="362" r:id="rId31"/>
    <p:sldId id="349" r:id="rId32"/>
    <p:sldId id="329" r:id="rId33"/>
    <p:sldId id="363" r:id="rId34"/>
    <p:sldId id="456" r:id="rId35"/>
    <p:sldId id="457" r:id="rId36"/>
    <p:sldId id="369" r:id="rId37"/>
    <p:sldId id="325" r:id="rId38"/>
    <p:sldId id="458" r:id="rId39"/>
    <p:sldId id="324" r:id="rId40"/>
    <p:sldId id="323" r:id="rId41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C733"/>
    <a:srgbClr val="B5D96D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r>
            <a:rPr lang="ru-RU" sz="25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20.1 Общие сведения о рыболовных товарах</a:t>
          </a:r>
          <a:endParaRPr lang="ru-RU" sz="2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47A668-DF35-41C4-B393-1A9AD803F57D}">
      <dgm:prSet custT="1"/>
      <dgm:spPr/>
      <dgm:t>
        <a:bodyPr/>
        <a:lstStyle/>
        <a:p>
          <a:r>
            <a:rPr lang="ru-RU" sz="25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20.2 Принадлежности для оснащения удилищ</a:t>
          </a:r>
          <a:endParaRPr lang="ru-RU" sz="2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6110BC-74D2-4430-9A56-0E7147BF2A62}" type="parTrans" cxnId="{52C22FDC-AEC7-4899-BE99-8FCE4C75C9F0}">
      <dgm:prSet/>
      <dgm:spPr/>
      <dgm:t>
        <a:bodyPr/>
        <a:lstStyle/>
        <a:p>
          <a:endParaRPr lang="ru-RU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5F540D-9E8C-4220-8989-89E673D3C077}" type="sibTrans" cxnId="{52C22FDC-AEC7-4899-BE99-8FCE4C75C9F0}">
      <dgm:prSet/>
      <dgm:spPr/>
      <dgm:t>
        <a:bodyPr/>
        <a:lstStyle/>
        <a:p>
          <a:endParaRPr lang="ru-RU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4DBE91-87D5-42F3-95B0-56F5EEF6651D}">
      <dgm:prSet custT="1"/>
      <dgm:spPr/>
      <dgm:t>
        <a:bodyPr/>
        <a:lstStyle/>
        <a:p>
          <a:r>
            <a:rPr lang="ru-RU" sz="25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20.3 Удилища</a:t>
          </a:r>
          <a:endParaRPr lang="ru-RU" sz="2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5212FD-96DE-4F42-8413-BB7852054EA4}" type="parTrans" cxnId="{40097A8C-F9C3-4567-B3F5-9930ECB7985B}">
      <dgm:prSet/>
      <dgm:spPr/>
      <dgm:t>
        <a:bodyPr/>
        <a:lstStyle/>
        <a:p>
          <a:endParaRPr lang="ru-RU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39DFE5-54CC-406F-AD3C-556D74CBAFE6}" type="sibTrans" cxnId="{40097A8C-F9C3-4567-B3F5-9930ECB7985B}">
      <dgm:prSet/>
      <dgm:spPr/>
      <dgm:t>
        <a:bodyPr/>
        <a:lstStyle/>
        <a:p>
          <a:endParaRPr lang="ru-RU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EE2C92-5170-46EA-AEAF-40D58B26F3B7}">
      <dgm:prSet custT="1"/>
      <dgm:spPr/>
      <dgm:t>
        <a:bodyPr/>
        <a:lstStyle/>
        <a:p>
          <a:r>
            <a:rPr lang="ru-RU" sz="25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20.4 Безудилищная </a:t>
          </a:r>
          <a:r>
            <a:rPr lang="ru-RU" sz="2500" b="0" i="0" u="none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крючковая</a:t>
          </a:r>
          <a:r>
            <a:rPr lang="ru-RU" sz="25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рыболовная снасть</a:t>
          </a:r>
          <a:endParaRPr lang="ru-RU" sz="2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738EFF-F42E-4657-BA09-3C2933116A0D}" type="parTrans" cxnId="{E359E1B7-40EE-47C6-AFB1-9512FBE3DFB5}">
      <dgm:prSet/>
      <dgm:spPr/>
      <dgm:t>
        <a:bodyPr/>
        <a:lstStyle/>
        <a:p>
          <a:endParaRPr lang="ru-RU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B1B630-8939-484F-882B-A9437203B7E9}" type="sibTrans" cxnId="{E359E1B7-40EE-47C6-AFB1-9512FBE3DFB5}">
      <dgm:prSet/>
      <dgm:spPr/>
      <dgm:t>
        <a:bodyPr/>
        <a:lstStyle/>
        <a:p>
          <a:endParaRPr lang="ru-RU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2F3A95-D12E-428C-9A2D-7DD9C0FE78BF}">
      <dgm:prSet custT="1"/>
      <dgm:spPr/>
      <dgm:t>
        <a:bodyPr/>
        <a:lstStyle/>
        <a:p>
          <a:r>
            <a:rPr lang="ru-RU" sz="25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20.5 Вспомогательные рыболовные принадлежности</a:t>
          </a:r>
          <a:endParaRPr lang="ru-RU" sz="2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7AA151-1B11-4F93-A81C-2917D2633D5A}" type="parTrans" cxnId="{F657908B-A4C1-49CE-82AC-184B3DC22DED}">
      <dgm:prSet/>
      <dgm:spPr/>
      <dgm:t>
        <a:bodyPr/>
        <a:lstStyle/>
        <a:p>
          <a:endParaRPr lang="ru-RU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99B3D4-5381-430C-8CA0-BAAB41EF6E32}" type="sibTrans" cxnId="{F657908B-A4C1-49CE-82AC-184B3DC22DED}">
      <dgm:prSet/>
      <dgm:spPr/>
      <dgm:t>
        <a:bodyPr/>
        <a:lstStyle/>
        <a:p>
          <a:endParaRPr lang="ru-RU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4E4E77-FE92-44CD-8B8E-43F436CD8B4F}">
      <dgm:prSet custT="1"/>
      <dgm:spPr/>
      <dgm:t>
        <a:bodyPr/>
        <a:lstStyle/>
        <a:p>
          <a:pPr marL="631825" indent="-631825"/>
          <a:r>
            <a:rPr lang="ru-RU" sz="25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20.6 Маркировка, упаковка, транспортирование и хранение рыболовных товаров</a:t>
          </a:r>
          <a:endParaRPr lang="ru-RU" sz="2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E1CBD7-8E2B-4C51-A6A4-FBA0F362A932}" type="parTrans" cxnId="{AE0F9385-4367-4D43-999C-6F28083DC4E4}">
      <dgm:prSet/>
      <dgm:spPr/>
      <dgm:t>
        <a:bodyPr/>
        <a:lstStyle/>
        <a:p>
          <a:endParaRPr lang="ru-RU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DB243-9034-4B80-89AA-6407CDDF13BA}" type="sibTrans" cxnId="{AE0F9385-4367-4D43-999C-6F28083DC4E4}">
      <dgm:prSet/>
      <dgm:spPr/>
      <dgm:t>
        <a:bodyPr/>
        <a:lstStyle/>
        <a:p>
          <a:endParaRPr lang="ru-RU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6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6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6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6" custScaleY="102916" custLinFactNeighborX="-242" custLinFactNeighborY="-117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6"/>
      <dgm:spPr/>
      <dgm:t>
        <a:bodyPr/>
        <a:lstStyle/>
        <a:p>
          <a:endParaRPr lang="ru-RU"/>
        </a:p>
      </dgm:t>
    </dgm:pt>
    <dgm:pt modelId="{4784F716-DF5A-409A-B4E1-FF66ED5E4C4C}" type="pres">
      <dgm:prSet presAssocID="{A747A668-DF35-41C4-B393-1A9AD803F57D}" presName="text_2" presStyleLbl="node1" presStyleIdx="1" presStyleCnt="6" custScaleY="102916" custLinFactNeighborX="-254" custLinFactNeighborY="-107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98099D-0820-4F5A-B3A5-CA9C69FC0D9E}" type="pres">
      <dgm:prSet presAssocID="{A747A668-DF35-41C4-B393-1A9AD803F57D}" presName="accent_2" presStyleCnt="0"/>
      <dgm:spPr/>
    </dgm:pt>
    <dgm:pt modelId="{805943D0-E04E-4E13-BD19-756DEC212ADF}" type="pres">
      <dgm:prSet presAssocID="{A747A668-DF35-41C4-B393-1A9AD803F57D}" presName="accentRepeatNode" presStyleLbl="solidFgAcc1" presStyleIdx="1" presStyleCnt="6"/>
      <dgm:spPr/>
    </dgm:pt>
    <dgm:pt modelId="{21CA5810-86AB-4FF3-BC26-DECA483AD743}" type="pres">
      <dgm:prSet presAssocID="{774DBE91-87D5-42F3-95B0-56F5EEF6651D}" presName="text_3" presStyleLbl="node1" presStyleIdx="2" presStyleCnt="6" custScaleY="102916" custLinFactNeighborX="-260" custLinFactNeighborY="-107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481CD0-F48B-4DB5-A01B-73B374CE4525}" type="pres">
      <dgm:prSet presAssocID="{774DBE91-87D5-42F3-95B0-56F5EEF6651D}" presName="accent_3" presStyleCnt="0"/>
      <dgm:spPr/>
    </dgm:pt>
    <dgm:pt modelId="{6D030C9D-790A-4685-85EF-5831F9CA7D17}" type="pres">
      <dgm:prSet presAssocID="{774DBE91-87D5-42F3-95B0-56F5EEF6651D}" presName="accentRepeatNode" presStyleLbl="solidFgAcc1" presStyleIdx="2" presStyleCnt="6"/>
      <dgm:spPr/>
    </dgm:pt>
    <dgm:pt modelId="{649F39C6-26C1-4D1A-9D5E-DCAF714970BF}" type="pres">
      <dgm:prSet presAssocID="{D5EE2C92-5170-46EA-AEAF-40D58B26F3B7}" presName="text_4" presStyleLbl="node1" presStyleIdx="3" presStyleCnt="6" custScaleY="102916" custLinFactNeighborX="-260" custLinFactNeighborY="-107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7B534B-BA1C-432D-94DB-8E20C852FCC9}" type="pres">
      <dgm:prSet presAssocID="{D5EE2C92-5170-46EA-AEAF-40D58B26F3B7}" presName="accent_4" presStyleCnt="0"/>
      <dgm:spPr/>
    </dgm:pt>
    <dgm:pt modelId="{940004A8-E7E0-43E4-BB33-871EFFAE089D}" type="pres">
      <dgm:prSet presAssocID="{D5EE2C92-5170-46EA-AEAF-40D58B26F3B7}" presName="accentRepeatNode" presStyleLbl="solidFgAcc1" presStyleIdx="3" presStyleCnt="6"/>
      <dgm:spPr/>
    </dgm:pt>
    <dgm:pt modelId="{0DE72DEF-3C8F-4454-B87F-BF4AE1C98E1B}" type="pres">
      <dgm:prSet presAssocID="{992F3A95-D12E-428C-9A2D-7DD9C0FE78BF}" presName="text_5" presStyleLbl="node1" presStyleIdx="4" presStyleCnt="6" custScaleY="102916" custLinFactNeighborX="-254" custLinFactNeighborY="-107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FB784-F0CC-4255-B8CB-4BF11CB3F88C}" type="pres">
      <dgm:prSet presAssocID="{992F3A95-D12E-428C-9A2D-7DD9C0FE78BF}" presName="accent_5" presStyleCnt="0"/>
      <dgm:spPr/>
    </dgm:pt>
    <dgm:pt modelId="{E723D786-1ED4-4067-A8C2-B22BAF06E37E}" type="pres">
      <dgm:prSet presAssocID="{992F3A95-D12E-428C-9A2D-7DD9C0FE78BF}" presName="accentRepeatNode" presStyleLbl="solidFgAcc1" presStyleIdx="4" presStyleCnt="6"/>
      <dgm:spPr/>
    </dgm:pt>
    <dgm:pt modelId="{A1DD1D98-DC75-4C99-8134-F900BFDDFC0D}" type="pres">
      <dgm:prSet presAssocID="{4E4E4E77-FE92-44CD-8B8E-43F436CD8B4F}" presName="text_6" presStyleLbl="node1" presStyleIdx="5" presStyleCnt="6" custScaleY="1029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D12BCC-4D54-4399-A215-583EDD549BA4}" type="pres">
      <dgm:prSet presAssocID="{4E4E4E77-FE92-44CD-8B8E-43F436CD8B4F}" presName="accent_6" presStyleCnt="0"/>
      <dgm:spPr/>
    </dgm:pt>
    <dgm:pt modelId="{ADFC385C-8584-4A6A-8B4C-45F9B80C195F}" type="pres">
      <dgm:prSet presAssocID="{4E4E4E77-FE92-44CD-8B8E-43F436CD8B4F}" presName="accentRepeatNode" presStyleLbl="solidFgAcc1" presStyleIdx="5" presStyleCnt="6"/>
      <dgm:spPr/>
    </dgm:pt>
  </dgm:ptLst>
  <dgm:cxnLst>
    <dgm:cxn modelId="{AE0F9385-4367-4D43-999C-6F28083DC4E4}" srcId="{CF845803-1717-4F48-B710-F7F1B43013F3}" destId="{4E4E4E77-FE92-44CD-8B8E-43F436CD8B4F}" srcOrd="5" destOrd="0" parTransId="{CDE1CBD7-8E2B-4C51-A6A4-FBA0F362A932}" sibTransId="{AE7DB243-9034-4B80-89AA-6407CDDF13BA}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40097A8C-F9C3-4567-B3F5-9930ECB7985B}" srcId="{CF845803-1717-4F48-B710-F7F1B43013F3}" destId="{774DBE91-87D5-42F3-95B0-56F5EEF6651D}" srcOrd="2" destOrd="0" parTransId="{6E5212FD-96DE-4F42-8413-BB7852054EA4}" sibTransId="{A039DFE5-54CC-406F-AD3C-556D74CBAFE6}"/>
    <dgm:cxn modelId="{8235529B-BDEC-4F23-AE49-B762C1124EA2}" type="presOf" srcId="{A747A668-DF35-41C4-B393-1A9AD803F57D}" destId="{4784F716-DF5A-409A-B4E1-FF66ED5E4C4C}" srcOrd="0" destOrd="0" presId="urn:microsoft.com/office/officeart/2008/layout/VerticalCurvedList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95A9C5FC-D457-41E1-8DA3-BECA448E4BA5}" type="presOf" srcId="{4E4E4E77-FE92-44CD-8B8E-43F436CD8B4F}" destId="{A1DD1D98-DC75-4C99-8134-F900BFDDFC0D}" srcOrd="0" destOrd="0" presId="urn:microsoft.com/office/officeart/2008/layout/VerticalCurvedList"/>
    <dgm:cxn modelId="{52C22FDC-AEC7-4899-BE99-8FCE4C75C9F0}" srcId="{CF845803-1717-4F48-B710-F7F1B43013F3}" destId="{A747A668-DF35-41C4-B393-1A9AD803F57D}" srcOrd="1" destOrd="0" parTransId="{886110BC-74D2-4430-9A56-0E7147BF2A62}" sibTransId="{DC5F540D-9E8C-4220-8989-89E673D3C077}"/>
    <dgm:cxn modelId="{ED94AE08-8B53-484A-94B7-2B0AAE99CF2E}" type="presOf" srcId="{D5EE2C92-5170-46EA-AEAF-40D58B26F3B7}" destId="{649F39C6-26C1-4D1A-9D5E-DCAF714970BF}" srcOrd="0" destOrd="0" presId="urn:microsoft.com/office/officeart/2008/layout/VerticalCurvedList"/>
    <dgm:cxn modelId="{E359E1B7-40EE-47C6-AFB1-9512FBE3DFB5}" srcId="{CF845803-1717-4F48-B710-F7F1B43013F3}" destId="{D5EE2C92-5170-46EA-AEAF-40D58B26F3B7}" srcOrd="3" destOrd="0" parTransId="{B5738EFF-F42E-4657-BA09-3C2933116A0D}" sibTransId="{DBB1B630-8939-484F-882B-A9437203B7E9}"/>
    <dgm:cxn modelId="{F657908B-A4C1-49CE-82AC-184B3DC22DED}" srcId="{CF845803-1717-4F48-B710-F7F1B43013F3}" destId="{992F3A95-D12E-428C-9A2D-7DD9C0FE78BF}" srcOrd="4" destOrd="0" parTransId="{987AA151-1B11-4F93-A81C-2917D2633D5A}" sibTransId="{F399B3D4-5381-430C-8CA0-BAAB41EF6E32}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48521BD3-3B1F-4235-B1C9-EFC78AC27940}" type="presOf" srcId="{774DBE91-87D5-42F3-95B0-56F5EEF6651D}" destId="{21CA5810-86AB-4FF3-BC26-DECA483AD743}" srcOrd="0" destOrd="0" presId="urn:microsoft.com/office/officeart/2008/layout/VerticalCurvedList"/>
    <dgm:cxn modelId="{D0C7BBD1-25FF-4D12-A8D6-AE2772635C96}" type="presOf" srcId="{992F3A95-D12E-428C-9A2D-7DD9C0FE78BF}" destId="{0DE72DEF-3C8F-4454-B87F-BF4AE1C98E1B}" srcOrd="0" destOrd="0" presId="urn:microsoft.com/office/officeart/2008/layout/VerticalCurvedList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50CF916A-0C69-4252-A9D4-5E63E8CA4620}" type="presParOf" srcId="{962C2BD0-517B-4E9C-A037-D4A0806612C4}" destId="{4784F716-DF5A-409A-B4E1-FF66ED5E4C4C}" srcOrd="3" destOrd="0" presId="urn:microsoft.com/office/officeart/2008/layout/VerticalCurvedList"/>
    <dgm:cxn modelId="{51F4BF70-7045-4D97-AAF2-27E9CAFC7CCC}" type="presParOf" srcId="{962C2BD0-517B-4E9C-A037-D4A0806612C4}" destId="{FC98099D-0820-4F5A-B3A5-CA9C69FC0D9E}" srcOrd="4" destOrd="0" presId="urn:microsoft.com/office/officeart/2008/layout/VerticalCurvedList"/>
    <dgm:cxn modelId="{0C9EB022-BEDB-48E3-93FA-E48267724E34}" type="presParOf" srcId="{FC98099D-0820-4F5A-B3A5-CA9C69FC0D9E}" destId="{805943D0-E04E-4E13-BD19-756DEC212ADF}" srcOrd="0" destOrd="0" presId="urn:microsoft.com/office/officeart/2008/layout/VerticalCurvedList"/>
    <dgm:cxn modelId="{8B0142B2-63C0-4AEF-B222-81D068288E9A}" type="presParOf" srcId="{962C2BD0-517B-4E9C-A037-D4A0806612C4}" destId="{21CA5810-86AB-4FF3-BC26-DECA483AD743}" srcOrd="5" destOrd="0" presId="urn:microsoft.com/office/officeart/2008/layout/VerticalCurvedList"/>
    <dgm:cxn modelId="{A4C4B5AA-9153-4825-A235-3BDC2ED4563D}" type="presParOf" srcId="{962C2BD0-517B-4E9C-A037-D4A0806612C4}" destId="{FC481CD0-F48B-4DB5-A01B-73B374CE4525}" srcOrd="6" destOrd="0" presId="urn:microsoft.com/office/officeart/2008/layout/VerticalCurvedList"/>
    <dgm:cxn modelId="{9C1C8E7C-7558-46C0-949E-8234E242C3EE}" type="presParOf" srcId="{FC481CD0-F48B-4DB5-A01B-73B374CE4525}" destId="{6D030C9D-790A-4685-85EF-5831F9CA7D17}" srcOrd="0" destOrd="0" presId="urn:microsoft.com/office/officeart/2008/layout/VerticalCurvedList"/>
    <dgm:cxn modelId="{CE7D2597-701A-44A0-9B0F-AEA9AC08A8C6}" type="presParOf" srcId="{962C2BD0-517B-4E9C-A037-D4A0806612C4}" destId="{649F39C6-26C1-4D1A-9D5E-DCAF714970BF}" srcOrd="7" destOrd="0" presId="urn:microsoft.com/office/officeart/2008/layout/VerticalCurvedList"/>
    <dgm:cxn modelId="{77283BE2-3769-4F24-AC55-84C2823198F3}" type="presParOf" srcId="{962C2BD0-517B-4E9C-A037-D4A0806612C4}" destId="{677B534B-BA1C-432D-94DB-8E20C852FCC9}" srcOrd="8" destOrd="0" presId="urn:microsoft.com/office/officeart/2008/layout/VerticalCurvedList"/>
    <dgm:cxn modelId="{C3477723-39C5-45BF-B0FE-10081F7BC44A}" type="presParOf" srcId="{677B534B-BA1C-432D-94DB-8E20C852FCC9}" destId="{940004A8-E7E0-43E4-BB33-871EFFAE089D}" srcOrd="0" destOrd="0" presId="urn:microsoft.com/office/officeart/2008/layout/VerticalCurvedList"/>
    <dgm:cxn modelId="{F4039953-2556-476D-9B52-9FE03D175830}" type="presParOf" srcId="{962C2BD0-517B-4E9C-A037-D4A0806612C4}" destId="{0DE72DEF-3C8F-4454-B87F-BF4AE1C98E1B}" srcOrd="9" destOrd="0" presId="urn:microsoft.com/office/officeart/2008/layout/VerticalCurvedList"/>
    <dgm:cxn modelId="{D867A5BC-D3A8-4E87-8A76-8B9D8A0B7C9F}" type="presParOf" srcId="{962C2BD0-517B-4E9C-A037-D4A0806612C4}" destId="{E4DFB784-F0CC-4255-B8CB-4BF11CB3F88C}" srcOrd="10" destOrd="0" presId="urn:microsoft.com/office/officeart/2008/layout/VerticalCurvedList"/>
    <dgm:cxn modelId="{06EDCD6E-C866-4AEF-8888-A1272ECAF667}" type="presParOf" srcId="{E4DFB784-F0CC-4255-B8CB-4BF11CB3F88C}" destId="{E723D786-1ED4-4067-A8C2-B22BAF06E37E}" srcOrd="0" destOrd="0" presId="urn:microsoft.com/office/officeart/2008/layout/VerticalCurvedList"/>
    <dgm:cxn modelId="{D82A9D23-318A-4E8E-A149-4138007B54EC}" type="presParOf" srcId="{962C2BD0-517B-4E9C-A037-D4A0806612C4}" destId="{A1DD1D98-DC75-4C99-8134-F900BFDDFC0D}" srcOrd="11" destOrd="0" presId="urn:microsoft.com/office/officeart/2008/layout/VerticalCurvedList"/>
    <dgm:cxn modelId="{EEEE1CCD-6D5C-4428-8411-AD8E43D07B9C}" type="presParOf" srcId="{962C2BD0-517B-4E9C-A037-D4A0806612C4}" destId="{69D12BCC-4D54-4399-A215-583EDD549BA4}" srcOrd="12" destOrd="0" presId="urn:microsoft.com/office/officeart/2008/layout/VerticalCurvedList"/>
    <dgm:cxn modelId="{38A9CF85-D51E-4620-992A-12DC236F7CBD}" type="presParOf" srcId="{69D12BCC-4D54-4399-A215-583EDD549BA4}" destId="{ADFC385C-8584-4A6A-8B4C-45F9B80C195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6500599" y="-994210"/>
          <a:ext cx="7737320" cy="7737320"/>
        </a:xfrm>
        <a:prstGeom prst="blockArc">
          <a:avLst>
            <a:gd name="adj1" fmla="val 18900000"/>
            <a:gd name="adj2" fmla="val 2700000"/>
            <a:gd name="adj3" fmla="val 27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434343" y="222584"/>
          <a:ext cx="10735478" cy="62289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04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20.1 Общие сведения о рыболовных товарах</a:t>
          </a:r>
          <a:endParaRPr lang="ru-RU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4343" y="222584"/>
        <a:ext cx="10735478" cy="622893"/>
      </dsp:txXfrm>
    </dsp:sp>
    <dsp:sp modelId="{C7628E09-A5D0-43AC-834B-E8990AEC2BF8}">
      <dsp:nvSpPr>
        <dsp:cNvPr id="0" name=""/>
        <dsp:cNvSpPr/>
      </dsp:nvSpPr>
      <dsp:spPr>
        <a:xfrm>
          <a:off x="82045" y="227081"/>
          <a:ext cx="756555" cy="756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784F716-DF5A-409A-B4E1-FF66ED5E4C4C}">
      <dsp:nvSpPr>
        <dsp:cNvPr id="0" name=""/>
        <dsp:cNvSpPr/>
      </dsp:nvSpPr>
      <dsp:spPr>
        <a:xfrm>
          <a:off x="932174" y="1136842"/>
          <a:ext cx="10237624" cy="62289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04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20.2 Принадлежности для оснащения удилищ</a:t>
          </a:r>
          <a:endParaRPr lang="ru-RU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2174" y="1136842"/>
        <a:ext cx="10237624" cy="622893"/>
      </dsp:txXfrm>
    </dsp:sp>
    <dsp:sp modelId="{805943D0-E04E-4E13-BD19-756DEC212ADF}">
      <dsp:nvSpPr>
        <dsp:cNvPr id="0" name=""/>
        <dsp:cNvSpPr/>
      </dsp:nvSpPr>
      <dsp:spPr>
        <a:xfrm>
          <a:off x="579900" y="1134832"/>
          <a:ext cx="756555" cy="756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1CA5810-86AB-4FF3-BC26-DECA483AD743}">
      <dsp:nvSpPr>
        <dsp:cNvPr id="0" name=""/>
        <dsp:cNvSpPr/>
      </dsp:nvSpPr>
      <dsp:spPr>
        <a:xfrm>
          <a:off x="1159808" y="2044593"/>
          <a:ext cx="10009967" cy="62289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04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20.3 Удилища</a:t>
          </a:r>
          <a:endParaRPr lang="ru-RU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59808" y="2044593"/>
        <a:ext cx="10009967" cy="622893"/>
      </dsp:txXfrm>
    </dsp:sp>
    <dsp:sp modelId="{6D030C9D-790A-4685-85EF-5831F9CA7D17}">
      <dsp:nvSpPr>
        <dsp:cNvPr id="0" name=""/>
        <dsp:cNvSpPr/>
      </dsp:nvSpPr>
      <dsp:spPr>
        <a:xfrm>
          <a:off x="807556" y="2042583"/>
          <a:ext cx="756555" cy="756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49F39C6-26C1-4D1A-9D5E-DCAF714970BF}">
      <dsp:nvSpPr>
        <dsp:cNvPr id="0" name=""/>
        <dsp:cNvSpPr/>
      </dsp:nvSpPr>
      <dsp:spPr>
        <a:xfrm>
          <a:off x="1159808" y="2951769"/>
          <a:ext cx="10009967" cy="62289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04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20.4 Безудилищная </a:t>
          </a:r>
          <a:r>
            <a:rPr lang="ru-RU" sz="2500" b="0" i="0" u="none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крючковая</a:t>
          </a:r>
          <a:r>
            <a:rPr lang="ru-RU" sz="25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рыболовная снасть</a:t>
          </a:r>
          <a:endParaRPr lang="ru-RU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59808" y="2951769"/>
        <a:ext cx="10009967" cy="622893"/>
      </dsp:txXfrm>
    </dsp:sp>
    <dsp:sp modelId="{940004A8-E7E0-43E4-BB33-871EFFAE089D}">
      <dsp:nvSpPr>
        <dsp:cNvPr id="0" name=""/>
        <dsp:cNvSpPr/>
      </dsp:nvSpPr>
      <dsp:spPr>
        <a:xfrm>
          <a:off x="807556" y="2949760"/>
          <a:ext cx="756555" cy="756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DE72DEF-3C8F-4454-B87F-BF4AE1C98E1B}">
      <dsp:nvSpPr>
        <dsp:cNvPr id="0" name=""/>
        <dsp:cNvSpPr/>
      </dsp:nvSpPr>
      <dsp:spPr>
        <a:xfrm>
          <a:off x="932174" y="3859520"/>
          <a:ext cx="10237624" cy="62289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0412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20.5 Вспомогательные рыболовные принадлежности</a:t>
          </a:r>
          <a:endParaRPr lang="ru-RU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2174" y="3859520"/>
        <a:ext cx="10237624" cy="622893"/>
      </dsp:txXfrm>
    </dsp:sp>
    <dsp:sp modelId="{E723D786-1ED4-4067-A8C2-B22BAF06E37E}">
      <dsp:nvSpPr>
        <dsp:cNvPr id="0" name=""/>
        <dsp:cNvSpPr/>
      </dsp:nvSpPr>
      <dsp:spPr>
        <a:xfrm>
          <a:off x="579900" y="3857511"/>
          <a:ext cx="756555" cy="756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1DD1D98-DC75-4C99-8134-F900BFDDFC0D}">
      <dsp:nvSpPr>
        <dsp:cNvPr id="0" name=""/>
        <dsp:cNvSpPr/>
      </dsp:nvSpPr>
      <dsp:spPr>
        <a:xfrm>
          <a:off x="460323" y="4832093"/>
          <a:ext cx="10735478" cy="62289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0412" tIns="63500" rIns="63500" bIns="63500" numCol="1" spcCol="1270" anchor="ctr" anchorCtr="0">
          <a:noAutofit/>
        </a:bodyPr>
        <a:lstStyle/>
        <a:p>
          <a:pPr marL="631825" lvl="0" indent="-631825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20.6 Маркировка, упаковка, транспортирование и хранение рыболовных товаров</a:t>
          </a:r>
          <a:endParaRPr lang="ru-RU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0323" y="4832093"/>
        <a:ext cx="10735478" cy="622893"/>
      </dsp:txXfrm>
    </dsp:sp>
    <dsp:sp modelId="{ADFC385C-8584-4A6A-8B4C-45F9B80C195F}">
      <dsp:nvSpPr>
        <dsp:cNvPr id="0" name=""/>
        <dsp:cNvSpPr/>
      </dsp:nvSpPr>
      <dsp:spPr>
        <a:xfrm>
          <a:off x="82045" y="4765262"/>
          <a:ext cx="756555" cy="756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766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234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507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39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871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527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229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630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184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4725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1483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5791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3380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9380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9064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5667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3490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5653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839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4057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408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3982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2528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1018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494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57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137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15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057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494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26" Type="http://schemas.openxmlformats.org/officeDocument/2006/relationships/image" Target="../media/image35.jpeg"/><Relationship Id="rId3" Type="http://schemas.openxmlformats.org/officeDocument/2006/relationships/image" Target="../media/image1.png"/><Relationship Id="rId21" Type="http://schemas.openxmlformats.org/officeDocument/2006/relationships/image" Target="../media/image30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5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5.jpe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24" Type="http://schemas.openxmlformats.org/officeDocument/2006/relationships/image" Target="../media/image33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23" Type="http://schemas.openxmlformats.org/officeDocument/2006/relationships/image" Target="../media/image32.jpeg"/><Relationship Id="rId10" Type="http://schemas.openxmlformats.org/officeDocument/2006/relationships/image" Target="../media/image19.jpeg"/><Relationship Id="rId19" Type="http://schemas.openxmlformats.org/officeDocument/2006/relationships/image" Target="../media/image28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Relationship Id="rId22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18" Type="http://schemas.openxmlformats.org/officeDocument/2006/relationships/image" Target="../media/image50.jpeg"/><Relationship Id="rId3" Type="http://schemas.openxmlformats.org/officeDocument/2006/relationships/image" Target="../media/image1.png"/><Relationship Id="rId21" Type="http://schemas.openxmlformats.org/officeDocument/2006/relationships/image" Target="../media/image53.jpe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17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8.jpeg"/><Relationship Id="rId20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5" Type="http://schemas.openxmlformats.org/officeDocument/2006/relationships/image" Target="../media/image47.jpeg"/><Relationship Id="rId10" Type="http://schemas.openxmlformats.org/officeDocument/2006/relationships/image" Target="../media/image42.jpeg"/><Relationship Id="rId19" Type="http://schemas.openxmlformats.org/officeDocument/2006/relationships/image" Target="../media/image51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18" Type="http://schemas.openxmlformats.org/officeDocument/2006/relationships/image" Target="../media/image68.jpeg"/><Relationship Id="rId3" Type="http://schemas.openxmlformats.org/officeDocument/2006/relationships/image" Target="../media/image1.pn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17" Type="http://schemas.openxmlformats.org/officeDocument/2006/relationships/image" Target="../media/image67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5" Type="http://schemas.openxmlformats.org/officeDocument/2006/relationships/image" Target="../media/image6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Relationship Id="rId14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1.pn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hyperlink" Target="http://www.fishingtime.ru/2008/06/01/kruzhok-plavuchaya-zherlitsa-postavusha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13" Type="http://schemas.openxmlformats.org/officeDocument/2006/relationships/image" Target="../media/image126.jpeg"/><Relationship Id="rId18" Type="http://schemas.openxmlformats.org/officeDocument/2006/relationships/image" Target="../media/image131.jpeg"/><Relationship Id="rId26" Type="http://schemas.openxmlformats.org/officeDocument/2006/relationships/image" Target="../media/image139.jpeg"/><Relationship Id="rId3" Type="http://schemas.openxmlformats.org/officeDocument/2006/relationships/image" Target="../media/image1.png"/><Relationship Id="rId21" Type="http://schemas.openxmlformats.org/officeDocument/2006/relationships/image" Target="../media/image134.jpeg"/><Relationship Id="rId7" Type="http://schemas.openxmlformats.org/officeDocument/2006/relationships/image" Target="../media/image120.jpeg"/><Relationship Id="rId12" Type="http://schemas.openxmlformats.org/officeDocument/2006/relationships/image" Target="../media/image125.jpeg"/><Relationship Id="rId17" Type="http://schemas.openxmlformats.org/officeDocument/2006/relationships/image" Target="../media/image130.jpeg"/><Relationship Id="rId25" Type="http://schemas.openxmlformats.org/officeDocument/2006/relationships/image" Target="../media/image138.jpe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29.jpeg"/><Relationship Id="rId20" Type="http://schemas.openxmlformats.org/officeDocument/2006/relationships/image" Target="../media/image1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jpeg"/><Relationship Id="rId11" Type="http://schemas.openxmlformats.org/officeDocument/2006/relationships/image" Target="../media/image124.jpeg"/><Relationship Id="rId24" Type="http://schemas.openxmlformats.org/officeDocument/2006/relationships/image" Target="../media/image137.jpeg"/><Relationship Id="rId5" Type="http://schemas.openxmlformats.org/officeDocument/2006/relationships/image" Target="../media/image118.jpeg"/><Relationship Id="rId15" Type="http://schemas.openxmlformats.org/officeDocument/2006/relationships/image" Target="../media/image128.jpeg"/><Relationship Id="rId23" Type="http://schemas.openxmlformats.org/officeDocument/2006/relationships/image" Target="../media/image136.jpeg"/><Relationship Id="rId10" Type="http://schemas.openxmlformats.org/officeDocument/2006/relationships/image" Target="../media/image123.jpeg"/><Relationship Id="rId19" Type="http://schemas.openxmlformats.org/officeDocument/2006/relationships/image" Target="../media/image132.jpeg"/><Relationship Id="rId4" Type="http://schemas.openxmlformats.org/officeDocument/2006/relationships/image" Target="../media/image9.jpeg"/><Relationship Id="rId9" Type="http://schemas.openxmlformats.org/officeDocument/2006/relationships/image" Target="../media/image122.jpeg"/><Relationship Id="rId14" Type="http://schemas.openxmlformats.org/officeDocument/2006/relationships/image" Target="../media/image127.jpeg"/><Relationship Id="rId22" Type="http://schemas.openxmlformats.org/officeDocument/2006/relationships/image" Target="../media/image13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13" Type="http://schemas.openxmlformats.org/officeDocument/2006/relationships/image" Target="../media/image149.jpeg"/><Relationship Id="rId18" Type="http://schemas.openxmlformats.org/officeDocument/2006/relationships/image" Target="../media/image154.jpeg"/><Relationship Id="rId3" Type="http://schemas.openxmlformats.org/officeDocument/2006/relationships/image" Target="../media/image1.png"/><Relationship Id="rId21" Type="http://schemas.openxmlformats.org/officeDocument/2006/relationships/image" Target="../media/image157.jpeg"/><Relationship Id="rId7" Type="http://schemas.openxmlformats.org/officeDocument/2006/relationships/image" Target="../media/image143.jpeg"/><Relationship Id="rId12" Type="http://schemas.openxmlformats.org/officeDocument/2006/relationships/image" Target="../media/image148.jpeg"/><Relationship Id="rId17" Type="http://schemas.openxmlformats.org/officeDocument/2006/relationships/image" Target="../media/image153.jpe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52.jpeg"/><Relationship Id="rId20" Type="http://schemas.openxmlformats.org/officeDocument/2006/relationships/image" Target="../media/image15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2.jpeg"/><Relationship Id="rId11" Type="http://schemas.openxmlformats.org/officeDocument/2006/relationships/image" Target="../media/image147.jpeg"/><Relationship Id="rId24" Type="http://schemas.openxmlformats.org/officeDocument/2006/relationships/image" Target="../media/image160.jpeg"/><Relationship Id="rId5" Type="http://schemas.openxmlformats.org/officeDocument/2006/relationships/image" Target="../media/image141.jpeg"/><Relationship Id="rId15" Type="http://schemas.openxmlformats.org/officeDocument/2006/relationships/image" Target="../media/image151.jpeg"/><Relationship Id="rId23" Type="http://schemas.openxmlformats.org/officeDocument/2006/relationships/image" Target="../media/image159.jpeg"/><Relationship Id="rId10" Type="http://schemas.openxmlformats.org/officeDocument/2006/relationships/image" Target="../media/image146.jpeg"/><Relationship Id="rId19" Type="http://schemas.openxmlformats.org/officeDocument/2006/relationships/image" Target="../media/image155.jpeg"/><Relationship Id="rId4" Type="http://schemas.openxmlformats.org/officeDocument/2006/relationships/image" Target="../media/image140.jpeg"/><Relationship Id="rId9" Type="http://schemas.openxmlformats.org/officeDocument/2006/relationships/image" Target="../media/image145.jpeg"/><Relationship Id="rId14" Type="http://schemas.openxmlformats.org/officeDocument/2006/relationships/image" Target="../media/image150.jpeg"/><Relationship Id="rId22" Type="http://schemas.openxmlformats.org/officeDocument/2006/relationships/image" Target="../media/image15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13" Type="http://schemas.openxmlformats.org/officeDocument/2006/relationships/image" Target="../media/image170.jpeg"/><Relationship Id="rId18" Type="http://schemas.openxmlformats.org/officeDocument/2006/relationships/image" Target="../media/image175.jpeg"/><Relationship Id="rId26" Type="http://schemas.openxmlformats.org/officeDocument/2006/relationships/image" Target="../media/image183.jpeg"/><Relationship Id="rId3" Type="http://schemas.openxmlformats.org/officeDocument/2006/relationships/image" Target="../media/image1.png"/><Relationship Id="rId21" Type="http://schemas.openxmlformats.org/officeDocument/2006/relationships/image" Target="../media/image178.jpeg"/><Relationship Id="rId7" Type="http://schemas.openxmlformats.org/officeDocument/2006/relationships/image" Target="../media/image164.jpeg"/><Relationship Id="rId12" Type="http://schemas.openxmlformats.org/officeDocument/2006/relationships/image" Target="../media/image169.jpeg"/><Relationship Id="rId17" Type="http://schemas.openxmlformats.org/officeDocument/2006/relationships/image" Target="../media/image174.jpeg"/><Relationship Id="rId25" Type="http://schemas.openxmlformats.org/officeDocument/2006/relationships/image" Target="../media/image182.jpe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73.jpeg"/><Relationship Id="rId20" Type="http://schemas.openxmlformats.org/officeDocument/2006/relationships/image" Target="../media/image17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3.jpeg"/><Relationship Id="rId11" Type="http://schemas.openxmlformats.org/officeDocument/2006/relationships/image" Target="../media/image168.jpeg"/><Relationship Id="rId24" Type="http://schemas.openxmlformats.org/officeDocument/2006/relationships/image" Target="../media/image181.jpeg"/><Relationship Id="rId5" Type="http://schemas.openxmlformats.org/officeDocument/2006/relationships/image" Target="../media/image162.jpeg"/><Relationship Id="rId15" Type="http://schemas.openxmlformats.org/officeDocument/2006/relationships/image" Target="../media/image172.jpeg"/><Relationship Id="rId23" Type="http://schemas.openxmlformats.org/officeDocument/2006/relationships/image" Target="../media/image180.jpeg"/><Relationship Id="rId10" Type="http://schemas.openxmlformats.org/officeDocument/2006/relationships/image" Target="../media/image167.jpeg"/><Relationship Id="rId19" Type="http://schemas.openxmlformats.org/officeDocument/2006/relationships/image" Target="../media/image176.jpeg"/><Relationship Id="rId4" Type="http://schemas.openxmlformats.org/officeDocument/2006/relationships/image" Target="../media/image161.jpeg"/><Relationship Id="rId9" Type="http://schemas.openxmlformats.org/officeDocument/2006/relationships/image" Target="../media/image166.jpeg"/><Relationship Id="rId14" Type="http://schemas.openxmlformats.org/officeDocument/2006/relationships/image" Target="../media/image171.jpeg"/><Relationship Id="rId22" Type="http://schemas.openxmlformats.org/officeDocument/2006/relationships/image" Target="../media/image1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4.jpeg"/><Relationship Id="rId4" Type="http://schemas.openxmlformats.org/officeDocument/2006/relationships/image" Target="../media/image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1" y="1894113"/>
            <a:ext cx="10815145" cy="1506421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sz="4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3771816"/>
            <a:ext cx="11898086" cy="108383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20. Рыболовные товары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21229" y="-44480"/>
            <a:ext cx="92855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РЫБОЛОВНЫЕ СНАСТИ</a:t>
            </a:r>
            <a:endParaRPr lang="ru-RU" sz="4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499" y="786517"/>
            <a:ext cx="26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73826" y="766633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2501" y="1232529"/>
            <a:ext cx="2668828" cy="3849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Леска 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061974" y="1155849"/>
            <a:ext cx="5375229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altLang="ru-RU" sz="2400" b="0" dirty="0">
                <a:latin typeface="Times New Roman" panose="02020603050405020304" pitchFamily="18" charset="0"/>
              </a:rPr>
              <a:t>Изготовляется </a:t>
            </a:r>
            <a:r>
              <a:rPr lang="ru-RU" altLang="ru-RU" sz="2400" u="sng" dirty="0">
                <a:latin typeface="Times New Roman" panose="02020603050405020304" pitchFamily="18" charset="0"/>
              </a:rPr>
              <a:t>из капрона</a:t>
            </a:r>
            <a:r>
              <a:rPr lang="ru-RU" altLang="ru-RU" sz="2400" b="0" dirty="0">
                <a:latin typeface="Times New Roman" panose="02020603050405020304" pitchFamily="18" charset="0"/>
              </a:rPr>
              <a:t>.</a:t>
            </a:r>
          </a:p>
          <a:p>
            <a:pPr algn="l" eaLnBrk="1" hangingPunct="1">
              <a:spcBef>
                <a:spcPct val="50000"/>
              </a:spcBef>
            </a:pPr>
            <a:r>
              <a:rPr lang="ru-RU" altLang="ru-RU" sz="2400" b="0" dirty="0">
                <a:latin typeface="Times New Roman" panose="02020603050405020304" pitchFamily="18" charset="0"/>
              </a:rPr>
              <a:t>Бывает </a:t>
            </a:r>
            <a:r>
              <a:rPr lang="ru-RU" altLang="ru-RU" sz="2400" dirty="0">
                <a:latin typeface="Times New Roman" panose="02020603050405020304" pitchFamily="18" charset="0"/>
              </a:rPr>
              <a:t>в виде моноволокна и плетеная</a:t>
            </a:r>
            <a:r>
              <a:rPr lang="ru-RU" altLang="ru-RU" sz="2400" b="0" dirty="0">
                <a:latin typeface="Times New Roman" panose="02020603050405020304" pitchFamily="18" charset="0"/>
              </a:rPr>
              <a:t>.</a:t>
            </a:r>
          </a:p>
          <a:p>
            <a:pPr algn="l" eaLnBrk="1" hangingPunct="1">
              <a:spcBef>
                <a:spcPct val="50000"/>
              </a:spcBef>
            </a:pPr>
            <a:r>
              <a:rPr lang="ru-RU" altLang="ru-RU" sz="2400" b="0" u="sng" dirty="0">
                <a:latin typeface="Times New Roman" panose="02020603050405020304" pitchFamily="18" charset="0"/>
              </a:rPr>
              <a:t>Диаметр</a:t>
            </a:r>
            <a:r>
              <a:rPr lang="ru-RU" altLang="ru-RU" sz="2400" b="0" dirty="0">
                <a:latin typeface="Times New Roman" panose="02020603050405020304" pitchFamily="18" charset="0"/>
              </a:rPr>
              <a:t> 0,08-1 мм.</a:t>
            </a:r>
          </a:p>
          <a:p>
            <a:pPr algn="l" eaLnBrk="1" hangingPunct="1">
              <a:spcBef>
                <a:spcPct val="50000"/>
              </a:spcBef>
            </a:pPr>
            <a:r>
              <a:rPr lang="ru-RU" altLang="ru-RU" sz="2400" b="0" u="sng" dirty="0">
                <a:latin typeface="Times New Roman" panose="02020603050405020304" pitchFamily="18" charset="0"/>
              </a:rPr>
              <a:t>Разрывная нагрузка</a:t>
            </a:r>
            <a:r>
              <a:rPr lang="ru-RU" altLang="ru-RU" sz="2400" b="0" dirty="0">
                <a:latin typeface="Times New Roman" panose="02020603050405020304" pitchFamily="18" charset="0"/>
              </a:rPr>
              <a:t>  0,8- 115 кг.</a:t>
            </a:r>
          </a:p>
          <a:p>
            <a:pPr algn="l" eaLnBrk="1" hangingPunct="1">
              <a:spcBef>
                <a:spcPct val="50000"/>
              </a:spcBef>
            </a:pPr>
            <a:r>
              <a:rPr lang="ru-RU" altLang="ru-RU" sz="2400" b="0" u="sng" dirty="0">
                <a:latin typeface="Times New Roman" panose="02020603050405020304" pitchFamily="18" charset="0"/>
              </a:rPr>
              <a:t>Длина</a:t>
            </a:r>
            <a:r>
              <a:rPr lang="ru-RU" altLang="ru-RU" sz="2400" b="0" dirty="0">
                <a:latin typeface="Times New Roman" panose="02020603050405020304" pitchFamily="18" charset="0"/>
              </a:rPr>
              <a:t> различная (25 м, 100 м, 135 м)</a:t>
            </a:r>
          </a:p>
          <a:p>
            <a:pPr algn="l" eaLnBrk="1" hangingPunct="1">
              <a:spcBef>
                <a:spcPct val="50000"/>
              </a:spcBef>
            </a:pPr>
            <a:r>
              <a:rPr lang="ru-RU" altLang="ru-RU" sz="2400" b="0" dirty="0">
                <a:latin typeface="Times New Roman" panose="02020603050405020304" pitchFamily="18" charset="0"/>
              </a:rPr>
              <a:t>Бывает </a:t>
            </a:r>
            <a:r>
              <a:rPr lang="ru-RU" altLang="ru-RU" sz="2400" dirty="0">
                <a:latin typeface="Times New Roman" panose="02020603050405020304" pitchFamily="18" charset="0"/>
              </a:rPr>
              <a:t>для летней и зимней ловли</a:t>
            </a:r>
            <a:r>
              <a:rPr lang="ru-RU" altLang="ru-RU" sz="2400" b="0" dirty="0">
                <a:latin typeface="Times New Roman" panose="02020603050405020304" pitchFamily="18" charset="0"/>
              </a:rPr>
              <a:t>.</a:t>
            </a:r>
          </a:p>
          <a:p>
            <a:pPr algn="l" eaLnBrk="1" hangingPunct="1">
              <a:spcBef>
                <a:spcPct val="50000"/>
              </a:spcBef>
            </a:pPr>
            <a:r>
              <a:rPr lang="ru-RU" altLang="ru-RU" sz="2400" b="0" u="sng" dirty="0">
                <a:latin typeface="Times New Roman" panose="02020603050405020304" pitchFamily="18" charset="0"/>
              </a:rPr>
              <a:t>Цвет</a:t>
            </a:r>
            <a:r>
              <a:rPr lang="ru-RU" altLang="ru-RU" sz="2400" b="0" dirty="0">
                <a:latin typeface="Times New Roman" panose="02020603050405020304" pitchFamily="18" charset="0"/>
              </a:rPr>
              <a:t> различный: белая, серая, желтая, зеленая и т.д.</a:t>
            </a:r>
          </a:p>
        </p:txBody>
      </p:sp>
      <p:pic>
        <p:nvPicPr>
          <p:cNvPr id="9" name="Picture 6" descr="http://i01.i.aliimg.com/wsphoto/v3/713511451_1/100m-Fishing-PE-braid-line-0-3-0-08mm-4kg-8lb-Green-Yellow-Grey-Red-Wh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5" r="38045" b="35123"/>
          <a:stretch>
            <a:fillRect/>
          </a:stretch>
        </p:blipFill>
        <p:spPr bwMode="auto">
          <a:xfrm>
            <a:off x="8629177" y="931849"/>
            <a:ext cx="3153132" cy="184564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vipsnasti.ru/images/product/l/6004426b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178" y="2837568"/>
            <a:ext cx="3153132" cy="340615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873824" y="763866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2499" y="1694194"/>
            <a:ext cx="2668830" cy="3849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Шнур для нахлыста  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7" descr="http://www.landmark-flyshop.com/repere/airflo_skagit_compac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3"/>
          <a:stretch>
            <a:fillRect/>
          </a:stretch>
        </p:blipFill>
        <p:spPr bwMode="auto">
          <a:xfrm>
            <a:off x="3112885" y="1498652"/>
            <a:ext cx="8622333" cy="462476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61972" y="871771"/>
            <a:ext cx="8596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Применяется при ловле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нахлыстом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вместо лески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73824" y="763866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355" y="2155859"/>
            <a:ext cx="2668830" cy="3849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Крючок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959475" y="761099"/>
            <a:ext cx="901480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altLang="ru-RU" sz="2600" b="0" dirty="0">
                <a:latin typeface="Times New Roman" panose="02020603050405020304" pitchFamily="18" charset="0"/>
              </a:rPr>
              <a:t>служит для укрепления приманки и подцепления рыбы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177789" y="1358680"/>
            <a:ext cx="6659923" cy="48360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59475" y="1383978"/>
            <a:ext cx="2086556" cy="3849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числу поддевов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0" descr="http://keyassets.timeincuk.net/inspirewp/live/wp-content/uploads/sites/15/2013/05/1019_WVhook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6" t="11456" r="27405"/>
          <a:stretch/>
        </p:blipFill>
        <p:spPr bwMode="auto">
          <a:xfrm>
            <a:off x="5380460" y="1495885"/>
            <a:ext cx="2148841" cy="45980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http://img03.taobaocdn.com/bao/uploaded/i3/T1QXS1XiBnXXbljAnb_09462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4" t="7813" r="16797" b="7907"/>
          <a:stretch>
            <a:fillRect/>
          </a:stretch>
        </p:blipFill>
        <p:spPr bwMode="auto">
          <a:xfrm>
            <a:off x="9737387" y="3193647"/>
            <a:ext cx="1984321" cy="26031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721275" y="1495885"/>
            <a:ext cx="326831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числу поддевов:</a:t>
            </a:r>
          </a:p>
          <a:p>
            <a:pPr>
              <a:defRPr/>
            </a:pPr>
            <a:endParaRPr lang="ru-RU" sz="1200" u="sng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одноподдевные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двухподдевные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трехподдевные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2" descr="http://fishtime.com.ua/UserFiles/Image/Logo/hook2_catalo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30" y="3193648"/>
            <a:ext cx="1951674" cy="260317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5177789" y="1358680"/>
            <a:ext cx="6659923" cy="48360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962408" y="1899399"/>
            <a:ext cx="2086556" cy="8780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виду головки для привязывания лески</a:t>
            </a:r>
          </a:p>
        </p:txBody>
      </p:sp>
      <p:grpSp>
        <p:nvGrpSpPr>
          <p:cNvPr id="25" name="Organization Chart 5"/>
          <p:cNvGrpSpPr>
            <a:grpSpLocks/>
          </p:cNvGrpSpPr>
          <p:nvPr/>
        </p:nvGrpSpPr>
        <p:grpSpPr bwMode="auto">
          <a:xfrm>
            <a:off x="5325057" y="1596243"/>
            <a:ext cx="6333543" cy="1154150"/>
            <a:chOff x="1366" y="1298"/>
            <a:chExt cx="1408" cy="669"/>
          </a:xfrm>
        </p:grpSpPr>
        <p:cxnSp>
          <p:nvCxnSpPr>
            <p:cNvPr id="26" name="_s6148"/>
            <p:cNvCxnSpPr>
              <a:cxnSpLocks noChangeShapeType="1"/>
              <a:stCxn id="30" idx="0"/>
              <a:endCxn id="28" idx="2"/>
            </p:cNvCxnSpPr>
            <p:nvPr/>
          </p:nvCxnSpPr>
          <p:spPr bwMode="auto">
            <a:xfrm rot="16200000" flipV="1">
              <a:off x="2191" y="1439"/>
              <a:ext cx="201" cy="44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_s6149"/>
            <p:cNvCxnSpPr>
              <a:cxnSpLocks noChangeShapeType="1"/>
              <a:stCxn id="29" idx="0"/>
              <a:endCxn id="28" idx="2"/>
            </p:cNvCxnSpPr>
            <p:nvPr/>
          </p:nvCxnSpPr>
          <p:spPr bwMode="auto">
            <a:xfrm rot="5400000" flipH="1" flipV="1">
              <a:off x="1758" y="1449"/>
              <a:ext cx="201" cy="424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_s6150"/>
            <p:cNvSpPr>
              <a:spLocks noChangeArrowheads="1"/>
            </p:cNvSpPr>
            <p:nvPr/>
          </p:nvSpPr>
          <p:spPr bwMode="auto">
            <a:xfrm>
              <a:off x="1366" y="1298"/>
              <a:ext cx="1408" cy="262"/>
            </a:xfrm>
            <a:prstGeom prst="roundRect">
              <a:avLst>
                <a:gd name="adj" fmla="val 16667"/>
              </a:avLst>
            </a:prstGeom>
            <a:solidFill>
              <a:srgbClr val="C7E7FD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 b="0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виду головки для привязывания лески</a:t>
              </a:r>
            </a:p>
          </p:txBody>
        </p:sp>
        <p:sp>
          <p:nvSpPr>
            <p:cNvPr id="29" name="_s6151"/>
            <p:cNvSpPr>
              <a:spLocks noChangeArrowheads="1"/>
            </p:cNvSpPr>
            <p:nvPr/>
          </p:nvSpPr>
          <p:spPr bwMode="auto">
            <a:xfrm>
              <a:off x="1391" y="1761"/>
              <a:ext cx="510" cy="206"/>
            </a:xfrm>
            <a:prstGeom prst="roundRect">
              <a:avLst>
                <a:gd name="adj" fmla="val 16667"/>
              </a:avLst>
            </a:prstGeom>
            <a:solidFill>
              <a:srgbClr val="C7E7FD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000" b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 кольцом</a:t>
              </a:r>
            </a:p>
          </p:txBody>
        </p:sp>
        <p:sp>
          <p:nvSpPr>
            <p:cNvPr id="30" name="_s6152"/>
            <p:cNvSpPr>
              <a:spLocks noChangeArrowheads="1"/>
            </p:cNvSpPr>
            <p:nvPr/>
          </p:nvSpPr>
          <p:spPr bwMode="auto">
            <a:xfrm>
              <a:off x="2258" y="1761"/>
              <a:ext cx="510" cy="206"/>
            </a:xfrm>
            <a:prstGeom prst="roundRect">
              <a:avLst>
                <a:gd name="adj" fmla="val 16667"/>
              </a:avLst>
            </a:prstGeom>
            <a:solidFill>
              <a:srgbClr val="C7E7FD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000" b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 лопаткой</a:t>
              </a:r>
            </a:p>
          </p:txBody>
        </p:sp>
      </p:grpSp>
      <p:pic>
        <p:nvPicPr>
          <p:cNvPr id="31" name="Picture 12" descr="http://shop.extour.com.ua/img/goods/126260685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3" r="11507"/>
          <a:stretch>
            <a:fillRect/>
          </a:stretch>
        </p:blipFill>
        <p:spPr bwMode="auto">
          <a:xfrm>
            <a:off x="5471103" y="2928679"/>
            <a:ext cx="2930389" cy="311156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http://new.jj-pro.ru/upload/iblock/88c/orginal_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132" y="2942706"/>
            <a:ext cx="3020400" cy="307939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5189170" y="1355913"/>
            <a:ext cx="6659923" cy="48360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954664" y="2898599"/>
            <a:ext cx="2086556" cy="8780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наличию бокового отгиба жала</a:t>
            </a:r>
          </a:p>
        </p:txBody>
      </p:sp>
      <p:pic>
        <p:nvPicPr>
          <p:cNvPr id="35" name="Picture 16" descr="http://www.rubaku.ru/images/stories/snasti/rubolovnue-kruchki-4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45" y="3016480"/>
            <a:ext cx="4589646" cy="305274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Organization Chart 5"/>
          <p:cNvGrpSpPr>
            <a:grpSpLocks/>
          </p:cNvGrpSpPr>
          <p:nvPr/>
        </p:nvGrpSpPr>
        <p:grpSpPr bwMode="auto">
          <a:xfrm>
            <a:off x="5313776" y="1493118"/>
            <a:ext cx="6344824" cy="1364278"/>
            <a:chOff x="1366" y="1298"/>
            <a:chExt cx="1408" cy="669"/>
          </a:xfrm>
        </p:grpSpPr>
        <p:cxnSp>
          <p:nvCxnSpPr>
            <p:cNvPr id="37" name="_s6148"/>
            <p:cNvCxnSpPr>
              <a:cxnSpLocks noChangeShapeType="1"/>
              <a:stCxn id="41" idx="0"/>
              <a:endCxn id="39" idx="2"/>
            </p:cNvCxnSpPr>
            <p:nvPr/>
          </p:nvCxnSpPr>
          <p:spPr bwMode="auto">
            <a:xfrm rot="16200000" flipV="1">
              <a:off x="2191" y="1439"/>
              <a:ext cx="201" cy="44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_s6149"/>
            <p:cNvCxnSpPr>
              <a:cxnSpLocks noChangeShapeType="1"/>
              <a:stCxn id="40" idx="0"/>
              <a:endCxn id="39" idx="2"/>
            </p:cNvCxnSpPr>
            <p:nvPr/>
          </p:nvCxnSpPr>
          <p:spPr bwMode="auto">
            <a:xfrm rot="5400000" flipH="1" flipV="1">
              <a:off x="1758" y="1449"/>
              <a:ext cx="201" cy="424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" name="_s6150"/>
            <p:cNvSpPr>
              <a:spLocks noChangeArrowheads="1"/>
            </p:cNvSpPr>
            <p:nvPr/>
          </p:nvSpPr>
          <p:spPr bwMode="auto">
            <a:xfrm>
              <a:off x="1366" y="1298"/>
              <a:ext cx="1408" cy="262"/>
            </a:xfrm>
            <a:prstGeom prst="roundRect">
              <a:avLst>
                <a:gd name="adj" fmla="val 16667"/>
              </a:avLst>
            </a:prstGeom>
            <a:solidFill>
              <a:srgbClr val="C7E7FD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 b="0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наличию бокового отгиба жала</a:t>
              </a:r>
            </a:p>
          </p:txBody>
        </p:sp>
        <p:sp>
          <p:nvSpPr>
            <p:cNvPr id="40" name="_s6151"/>
            <p:cNvSpPr>
              <a:spLocks noChangeArrowheads="1"/>
            </p:cNvSpPr>
            <p:nvPr/>
          </p:nvSpPr>
          <p:spPr bwMode="auto">
            <a:xfrm>
              <a:off x="1391" y="1761"/>
              <a:ext cx="510" cy="206"/>
            </a:xfrm>
            <a:prstGeom prst="roundRect">
              <a:avLst>
                <a:gd name="adj" fmla="val 16667"/>
              </a:avLst>
            </a:prstGeom>
            <a:solidFill>
              <a:srgbClr val="C7E7FD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000" b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Одногибые </a:t>
              </a:r>
            </a:p>
          </p:txBody>
        </p:sp>
        <p:sp>
          <p:nvSpPr>
            <p:cNvPr id="41" name="_s6152"/>
            <p:cNvSpPr>
              <a:spLocks noChangeArrowheads="1"/>
            </p:cNvSpPr>
            <p:nvPr/>
          </p:nvSpPr>
          <p:spPr bwMode="auto">
            <a:xfrm>
              <a:off x="2258" y="1761"/>
              <a:ext cx="510" cy="206"/>
            </a:xfrm>
            <a:prstGeom prst="roundRect">
              <a:avLst>
                <a:gd name="adj" fmla="val 16667"/>
              </a:avLst>
            </a:prstGeom>
            <a:solidFill>
              <a:srgbClr val="C7E7FD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000" b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Двугибые 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9363049" y="5697880"/>
            <a:ext cx="1450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одногибый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868418" y="763866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81949" y="2617524"/>
            <a:ext cx="2668830" cy="3849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Поплавок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2892841" y="769400"/>
            <a:ext cx="91480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alt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 для удержания приманки на определенной глубине и подачи сигнала о клёве рыбы</a:t>
            </a:r>
          </a:p>
        </p:txBody>
      </p:sp>
      <p:pic>
        <p:nvPicPr>
          <p:cNvPr id="46" name="Picture 7" descr="http://www.carson.ru/images/5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507" y="1670134"/>
            <a:ext cx="4483100" cy="45735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9" descr="http://www.uralfishing.ru/forum/files/huge_655.jpe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" r="1099"/>
          <a:stretch>
            <a:fillRect/>
          </a:stretch>
        </p:blipFill>
        <p:spPr bwMode="auto">
          <a:xfrm>
            <a:off x="7782508" y="1670134"/>
            <a:ext cx="3970337" cy="45735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2873822" y="761099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87354" y="3095296"/>
            <a:ext cx="2668830" cy="3849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Груз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5"/>
          <p:cNvSpPr txBox="1">
            <a:spLocks noChangeArrowheads="1"/>
          </p:cNvSpPr>
          <p:nvPr/>
        </p:nvSpPr>
        <p:spPr bwMode="auto">
          <a:xfrm>
            <a:off x="3019368" y="787068"/>
            <a:ext cx="88950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altLang="ru-RU" sz="23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Груз – </a:t>
            </a:r>
            <a:r>
              <a:rPr lang="ru-RU" altLang="ru-RU" sz="23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отлитые из мягкого металла шарики  или  пластинки, которые служат  для  погружения приманки  в  воду</a:t>
            </a:r>
          </a:p>
        </p:txBody>
      </p:sp>
      <p:sp>
        <p:nvSpPr>
          <p:cNvPr id="51" name="Text Box 7"/>
          <p:cNvSpPr txBox="1">
            <a:spLocks noChangeArrowheads="1"/>
          </p:cNvSpPr>
          <p:nvPr/>
        </p:nvSpPr>
        <p:spPr bwMode="auto">
          <a:xfrm>
            <a:off x="9333366" y="1732663"/>
            <a:ext cx="2916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dirty="0">
                <a:latin typeface="Times New Roman" panose="02020603050405020304" pitchFamily="18" charset="0"/>
              </a:rPr>
              <a:t>Масса 0,02-500 г</a:t>
            </a:r>
          </a:p>
        </p:txBody>
      </p:sp>
      <p:pic>
        <p:nvPicPr>
          <p:cNvPr id="52" name="Picture 8" descr="http://plotka.ru/wp-content/uploads/2015/08/karas-5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87" y="3564411"/>
            <a:ext cx="8570913" cy="2625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" descr="груз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507" y="1617120"/>
            <a:ext cx="1830388" cy="18462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груз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20" y="1629820"/>
            <a:ext cx="1943100" cy="18478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http://xn--80aeybodcb.com.ua/image/cache/data/Osnastka/1007-ST120_100-640x480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9" t="740" r="8969" b="-740"/>
          <a:stretch>
            <a:fillRect/>
          </a:stretch>
        </p:blipFill>
        <p:spPr bwMode="auto">
          <a:xfrm>
            <a:off x="7191782" y="1629820"/>
            <a:ext cx="2020888" cy="18478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2876880" y="763571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102499" y="3564411"/>
            <a:ext cx="2668830" cy="3849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Груз-головка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18"/>
          <p:cNvSpPr>
            <a:spLocks noChangeArrowheads="1"/>
          </p:cNvSpPr>
          <p:nvPr/>
        </p:nvSpPr>
        <p:spPr bwMode="auto">
          <a:xfrm>
            <a:off x="2990248" y="705808"/>
            <a:ext cx="89241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/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Груз-головка (джиг-головка) служит </a:t>
            </a:r>
            <a:r>
              <a:rPr lang="ru-RU" alt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огрузки и присоединения различных приманок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0" name="Picture 15" descr="http://osta-ufa.ru/files/01dg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573" y="1617120"/>
            <a:ext cx="5029200" cy="46656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7" descr="http://allfisher.com/uploads/posts/2013-03/1364195260_0dgig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" t="-406" r="26294" b="406"/>
          <a:stretch>
            <a:fillRect/>
          </a:stretch>
        </p:blipFill>
        <p:spPr bwMode="auto">
          <a:xfrm>
            <a:off x="8209949" y="1620296"/>
            <a:ext cx="3589337" cy="46815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2883562" y="758037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81949" y="4042183"/>
            <a:ext cx="2668830" cy="3849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Поводок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 Box 6"/>
          <p:cNvSpPr txBox="1">
            <a:spLocks noChangeArrowheads="1"/>
          </p:cNvSpPr>
          <p:nvPr/>
        </p:nvSpPr>
        <p:spPr bwMode="auto">
          <a:xfrm>
            <a:off x="3011530" y="812745"/>
            <a:ext cx="58601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служит для предохранения лески от перекусывания хищной рыбой</a:t>
            </a:r>
          </a:p>
        </p:txBody>
      </p:sp>
      <p:pic>
        <p:nvPicPr>
          <p:cNvPr id="65" name="Picture 2" descr="http://www.fes-shop.ru/catalog/127606535822557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960" y="1743930"/>
            <a:ext cx="4951412" cy="45053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kentavr.by/imagesrybolov/set-pov-ak-f60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047" y="895556"/>
            <a:ext cx="2728804" cy="53509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Прямоугольник 66"/>
          <p:cNvSpPr/>
          <p:nvPr/>
        </p:nvSpPr>
        <p:spPr>
          <a:xfrm>
            <a:off x="2875349" y="759568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85679" y="4511298"/>
            <a:ext cx="2668830" cy="7465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Карабин (вертлюжок)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 Box 5"/>
          <p:cNvSpPr txBox="1">
            <a:spLocks noChangeArrowheads="1"/>
          </p:cNvSpPr>
          <p:nvPr/>
        </p:nvSpPr>
        <p:spPr bwMode="auto">
          <a:xfrm>
            <a:off x="2925187" y="681350"/>
            <a:ext cx="7488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служит для предохранения лески от перекручивания</a:t>
            </a:r>
          </a:p>
        </p:txBody>
      </p:sp>
      <p:pic>
        <p:nvPicPr>
          <p:cNvPr id="70" name="Picture 2" descr="http://xn--90ac0albi1f4a.xn--p1ai/upload/resize_cache/iblock/abb/550_1000_1/6eb719de-c23a-11e0-b6b5-001fe254206d_9284b66c-fb02-11e0-8c45-00221556101f.jpe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9" t="9052" r="14970" b="8972"/>
          <a:stretch>
            <a:fillRect/>
          </a:stretch>
        </p:blipFill>
        <p:spPr bwMode="auto">
          <a:xfrm>
            <a:off x="3340501" y="1248665"/>
            <a:ext cx="4613559" cy="50249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http://cdn.fishelandia.ru/wa-data/public/shop/products/40/79/17940/images/21184/21184.1200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763" y="4630581"/>
            <a:ext cx="1439863" cy="14398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" descr="http://fishelandia.ru/wa-data/public/shop/products/20/80/18020/images/21244/21244.1200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12" y="1665131"/>
            <a:ext cx="1397000" cy="1397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8" descr="http://0.cs-ellpic.yandex.net/market_pW-g2S3wAgFWFIOUmj1L1w_600x800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762" y="1248665"/>
            <a:ext cx="3359388" cy="502497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  <p:bldP spid="11" grpId="0" animBg="1"/>
      <p:bldP spid="12" grpId="0" animBg="1"/>
      <p:bldP spid="2" grpId="0"/>
      <p:bldP spid="14" grpId="0" animBg="1"/>
      <p:bldP spid="15" grpId="0" animBg="1"/>
      <p:bldP spid="16" grpId="0"/>
      <p:bldP spid="17" grpId="0" animBg="1"/>
      <p:bldP spid="18" grpId="0" animBg="1"/>
      <p:bldP spid="21" grpId="0"/>
      <p:bldP spid="23" grpId="0" animBg="1"/>
      <p:bldP spid="24" grpId="0" animBg="1"/>
      <p:bldP spid="33" grpId="0" animBg="1"/>
      <p:bldP spid="34" grpId="0" animBg="1"/>
      <p:bldP spid="42" grpId="0"/>
      <p:bldP spid="43" grpId="0" animBg="1"/>
      <p:bldP spid="44" grpId="0" animBg="1"/>
      <p:bldP spid="45" grpId="0"/>
      <p:bldP spid="48" grpId="0" animBg="1"/>
      <p:bldP spid="49" grpId="0" animBg="1"/>
      <p:bldP spid="50" grpId="0"/>
      <p:bldP spid="51" grpId="0"/>
      <p:bldP spid="56" grpId="0" animBg="1"/>
      <p:bldP spid="57" grpId="0" animBg="1"/>
      <p:bldP spid="59" grpId="0"/>
      <p:bldP spid="62" grpId="0" animBg="1"/>
      <p:bldP spid="63" grpId="0" animBg="1"/>
      <p:bldP spid="64" grpId="0"/>
      <p:bldP spid="67" grpId="0" animBg="1"/>
      <p:bldP spid="68" grpId="0" animBg="1"/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5731" y="-44480"/>
            <a:ext cx="119661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РЫБОЛОВНЫЕ СНАСТИ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731" y="936774"/>
            <a:ext cx="26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28514" y="1087031"/>
            <a:ext cx="9100457" cy="52949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5731" y="1456363"/>
            <a:ext cx="2571749" cy="3724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Блесна 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18672" y="440700"/>
            <a:ext cx="55661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искусственные приманки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2972430" y="1115226"/>
            <a:ext cx="83185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alt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Блесна имитирует </a:t>
            </a:r>
            <a:r>
              <a:rPr lang="ru-RU" alt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движущуюся рыбку</a:t>
            </a:r>
          </a:p>
        </p:txBody>
      </p:sp>
      <p:grpSp>
        <p:nvGrpSpPr>
          <p:cNvPr id="10" name="Organization Chart 25"/>
          <p:cNvGrpSpPr>
            <a:grpSpLocks/>
          </p:cNvGrpSpPr>
          <p:nvPr/>
        </p:nvGrpSpPr>
        <p:grpSpPr bwMode="auto">
          <a:xfrm>
            <a:off x="3201563" y="1938960"/>
            <a:ext cx="8642350" cy="1884362"/>
            <a:chOff x="1136" y="1353"/>
            <a:chExt cx="2880" cy="554"/>
          </a:xfrm>
        </p:grpSpPr>
        <p:cxnSp>
          <p:nvCxnSpPr>
            <p:cNvPr id="11" name="_s8196"/>
            <p:cNvCxnSpPr>
              <a:cxnSpLocks noChangeShapeType="1"/>
              <a:stCxn id="17" idx="0"/>
              <a:endCxn id="14" idx="2"/>
            </p:cNvCxnSpPr>
            <p:nvPr/>
          </p:nvCxnSpPr>
          <p:spPr bwMode="auto">
            <a:xfrm rot="16200000" flipV="1">
              <a:off x="3003" y="1131"/>
              <a:ext cx="152" cy="1010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_s8197"/>
            <p:cNvCxnSpPr>
              <a:cxnSpLocks noChangeShapeType="1"/>
              <a:stCxn id="16" idx="0"/>
              <a:endCxn id="14" idx="2"/>
            </p:cNvCxnSpPr>
            <p:nvPr/>
          </p:nvCxnSpPr>
          <p:spPr bwMode="auto">
            <a:xfrm flipH="1" flipV="1">
              <a:off x="2574" y="1560"/>
              <a:ext cx="2" cy="152"/>
            </a:xfrm>
            <a:prstGeom prst="straightConnector1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_s8198"/>
            <p:cNvCxnSpPr>
              <a:cxnSpLocks noChangeShapeType="1"/>
              <a:stCxn id="15" idx="0"/>
              <a:endCxn id="14" idx="2"/>
            </p:cNvCxnSpPr>
            <p:nvPr/>
          </p:nvCxnSpPr>
          <p:spPr bwMode="auto">
            <a:xfrm rot="5400000" flipH="1" flipV="1">
              <a:off x="1995" y="1133"/>
              <a:ext cx="152" cy="1006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_s8199"/>
            <p:cNvSpPr>
              <a:spLocks noChangeArrowheads="1"/>
            </p:cNvSpPr>
            <p:nvPr/>
          </p:nvSpPr>
          <p:spPr bwMode="auto">
            <a:xfrm>
              <a:off x="2142" y="1353"/>
              <a:ext cx="864" cy="207"/>
            </a:xfrm>
            <a:prstGeom prst="roundRect">
              <a:avLst>
                <a:gd name="adj" fmla="val 16667"/>
              </a:avLst>
            </a:prstGeom>
            <a:solidFill>
              <a:srgbClr val="FBFB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 i="1" u="sng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конструкции</a:t>
              </a:r>
            </a:p>
          </p:txBody>
        </p:sp>
        <p:sp>
          <p:nvSpPr>
            <p:cNvPr id="15" name="_s8200"/>
            <p:cNvSpPr>
              <a:spLocks noChangeArrowheads="1"/>
            </p:cNvSpPr>
            <p:nvPr/>
          </p:nvSpPr>
          <p:spPr bwMode="auto">
            <a:xfrm>
              <a:off x="1136" y="1712"/>
              <a:ext cx="864" cy="195"/>
            </a:xfrm>
            <a:prstGeom prst="roundRect">
              <a:avLst>
                <a:gd name="adj" fmla="val 16667"/>
              </a:avLst>
            </a:prstGeom>
            <a:solidFill>
              <a:srgbClr val="FBFB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Колеблющиеся</a:t>
              </a:r>
            </a:p>
          </p:txBody>
        </p:sp>
        <p:sp>
          <p:nvSpPr>
            <p:cNvPr id="16" name="_s8201"/>
            <p:cNvSpPr>
              <a:spLocks noChangeArrowheads="1"/>
            </p:cNvSpPr>
            <p:nvPr/>
          </p:nvSpPr>
          <p:spPr bwMode="auto">
            <a:xfrm>
              <a:off x="2144" y="1712"/>
              <a:ext cx="864" cy="195"/>
            </a:xfrm>
            <a:prstGeom prst="roundRect">
              <a:avLst>
                <a:gd name="adj" fmla="val 16667"/>
              </a:avLst>
            </a:prstGeom>
            <a:solidFill>
              <a:srgbClr val="FBFB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Вращающиеся</a:t>
              </a:r>
            </a:p>
          </p:txBody>
        </p:sp>
        <p:sp>
          <p:nvSpPr>
            <p:cNvPr id="17" name="_s8202"/>
            <p:cNvSpPr>
              <a:spLocks noChangeArrowheads="1"/>
            </p:cNvSpPr>
            <p:nvPr/>
          </p:nvSpPr>
          <p:spPr bwMode="auto">
            <a:xfrm>
              <a:off x="3152" y="1712"/>
              <a:ext cx="864" cy="195"/>
            </a:xfrm>
            <a:prstGeom prst="roundRect">
              <a:avLst>
                <a:gd name="adj" fmla="val 16667"/>
              </a:avLst>
            </a:prstGeom>
            <a:solidFill>
              <a:srgbClr val="FBFB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Ныряющие</a:t>
              </a:r>
            </a:p>
          </p:txBody>
        </p:sp>
      </p:grpSp>
      <p:pic>
        <p:nvPicPr>
          <p:cNvPr id="18" name="Picture 17" descr="http://riba-riba.ru/images/review/r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856" y="4123836"/>
            <a:ext cx="3152234" cy="175916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9" descr="http://new.jj-pro.ru/upload/iblock/c6b/39510_detai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4" b="18823"/>
          <a:stretch>
            <a:fillRect/>
          </a:stretch>
        </p:blipFill>
        <p:spPr bwMode="auto">
          <a:xfrm>
            <a:off x="6408123" y="4123836"/>
            <a:ext cx="2398518" cy="176425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1" descr="http://www.novofish.ru/images/product_images/popup_images/i8244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280" y="4123836"/>
            <a:ext cx="2931342" cy="175916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928514" y="1087031"/>
            <a:ext cx="9100457" cy="52949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25731" y="1902995"/>
            <a:ext cx="2571749" cy="7400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Силиконовые приманки 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6" descr="http://rybalka-s-dushoy.ru/Skrini_34/Skrini_37/357bsfdjnk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5"/>
          <a:stretch>
            <a:fillRect/>
          </a:stretch>
        </p:blipFill>
        <p:spPr bwMode="auto">
          <a:xfrm>
            <a:off x="3156200" y="1227329"/>
            <a:ext cx="4405001" cy="245086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://www.classicbass.com/v1/images/articles/Swimbait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151" y="1227329"/>
            <a:ext cx="3870325" cy="28384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http://www.zarybalku.ru/published/publicdata/ZARYBA47ESHOP/attachments/SC/products_pictures/8738_GL07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64" b="30292"/>
          <a:stretch>
            <a:fillRect/>
          </a:stretch>
        </p:blipFill>
        <p:spPr bwMode="auto">
          <a:xfrm>
            <a:off x="7831389" y="4205479"/>
            <a:ext cx="3875087" cy="16446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http://www.eufishing.com/file_comp/produse/twister-mikado-7.1cm-11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3" b="24152"/>
          <a:stretch>
            <a:fillRect/>
          </a:stretch>
        </p:blipFill>
        <p:spPr bwMode="auto">
          <a:xfrm>
            <a:off x="3156200" y="3790300"/>
            <a:ext cx="4405001" cy="22071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999049" y="5596469"/>
            <a:ext cx="2447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ТВИСТЕР</a:t>
            </a: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8022314" y="5931392"/>
            <a:ext cx="38614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РИППЕР (</a:t>
            </a:r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виброхвост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928514" y="1087031"/>
            <a:ext cx="9100457" cy="52949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25730" y="2717239"/>
            <a:ext cx="2571749" cy="3574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Воблер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2964891" y="1039657"/>
            <a:ext cx="88790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altLang="ru-RU" sz="2400" b="0" dirty="0" smtClean="0">
                <a:latin typeface="Times New Roman" panose="02020603050405020304" pitchFamily="18" charset="0"/>
              </a:rPr>
              <a:t>Воблер по </a:t>
            </a:r>
            <a:r>
              <a:rPr lang="ru-RU" altLang="ru-RU" sz="2400" b="0" dirty="0">
                <a:latin typeface="Times New Roman" panose="02020603050405020304" pitchFamily="18" charset="0"/>
              </a:rPr>
              <a:t>внешнему виду похож на живую рыбку</a:t>
            </a:r>
          </a:p>
        </p:txBody>
      </p:sp>
      <p:pic>
        <p:nvPicPr>
          <p:cNvPr id="32" name="Picture 8" descr="http://new.spincasting.ru/resources/images/blob_cache/9152319b2e7e2bc9d957f3c4ed3112f2.800x60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559" y="1569864"/>
            <a:ext cx="7404357" cy="33139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http://top-fish.ru/published/publicdata/TOPFIS45FISH/attachments/SC/images/Booby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32" y="4382283"/>
            <a:ext cx="2373599" cy="18207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http://www.pf-fishing.ru/published/publicdata/PFFISHINGDB/attachments/SC/products_pictures/r968_cmtsa0_enl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 t="16222" r="6194" b="11710"/>
          <a:stretch>
            <a:fillRect/>
          </a:stretch>
        </p:blipFill>
        <p:spPr bwMode="auto">
          <a:xfrm>
            <a:off x="5903054" y="4771743"/>
            <a:ext cx="3341815" cy="14179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http://ohota-hm.ru/images/stories/2012/ryba/voblercrank-x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242" y="4552300"/>
            <a:ext cx="2334977" cy="164455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2928512" y="1087031"/>
            <a:ext cx="9100457" cy="52949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25729" y="3152454"/>
            <a:ext cx="2571749" cy="3574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Мушка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6346463" y="1114852"/>
            <a:ext cx="572642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Мушки имитируют </a:t>
            </a:r>
            <a:r>
              <a:rPr lang="ru-RU" alt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насекомых (стрекоз, комаров и т.п.).</a:t>
            </a:r>
            <a:r>
              <a:rPr lang="ru-RU" altLang="ru-RU" sz="2400" b="0" dirty="0">
                <a:latin typeface="Times New Roman" panose="02020603050405020304" pitchFamily="18" charset="0"/>
              </a:rPr>
              <a:t> Подразделяются на  мокрые и сухие.</a:t>
            </a:r>
            <a:endParaRPr lang="ru-RU" altLang="ru-RU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9" descr="http://img1.postila.ru/storage/8992000/8964665/7102c12bb5e70b1b64467febe21c4b89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b="20096"/>
          <a:stretch>
            <a:fillRect/>
          </a:stretch>
        </p:blipFill>
        <p:spPr bwMode="auto">
          <a:xfrm>
            <a:off x="3098103" y="1180686"/>
            <a:ext cx="3139238" cy="149494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1" descr="http://menushki.ru/images/b/8/lovlja-chehoni-na-bombardu_5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9"/>
          <a:stretch/>
        </p:blipFill>
        <p:spPr bwMode="auto">
          <a:xfrm>
            <a:off x="6832086" y="2399715"/>
            <a:ext cx="4703457" cy="383224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3" descr="http://lovisnami.ru/images/items/big/28969-big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5" b="12677"/>
          <a:stretch>
            <a:fillRect/>
          </a:stretch>
        </p:blipFill>
        <p:spPr bwMode="auto">
          <a:xfrm>
            <a:off x="3100198" y="2794625"/>
            <a:ext cx="3137143" cy="18622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ttp://www.ribak-mag.ru/image/cache/prod/3db05f188e0268624ac8b518e33e20a7_0-500x500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0" b="25365"/>
          <a:stretch>
            <a:fillRect/>
          </a:stretch>
        </p:blipFill>
        <p:spPr bwMode="auto">
          <a:xfrm>
            <a:off x="3089836" y="4793414"/>
            <a:ext cx="3142777" cy="14695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2919546" y="1088046"/>
            <a:ext cx="9100457" cy="52949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25729" y="3584080"/>
            <a:ext cx="2571749" cy="3574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Мормышка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5"/>
          <p:cNvSpPr>
            <a:spLocks noChangeArrowheads="1"/>
          </p:cNvSpPr>
          <p:nvPr/>
        </p:nvSpPr>
        <p:spPr bwMode="auto">
          <a:xfrm>
            <a:off x="3012252" y="1096981"/>
            <a:ext cx="87798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Мормышка – </a:t>
            </a:r>
            <a:r>
              <a:rPr lang="ru-RU" alt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небольшой крючок, впаянный в кусочек тяжелого металла (олово или свинец). </a:t>
            </a:r>
          </a:p>
        </p:txBody>
      </p:sp>
      <p:pic>
        <p:nvPicPr>
          <p:cNvPr id="46" name="Picture 2" descr="http://lovimkarpa.at.ua/foto_statei/mormiska/mormyshki_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465" y="5012382"/>
            <a:ext cx="7674803" cy="127936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naribalky.ru/uploads/posts/2011-12/1323090032_mormyshka_raznye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90"/>
          <a:stretch>
            <a:fillRect/>
          </a:stretch>
        </p:blipFill>
        <p:spPr bwMode="auto">
          <a:xfrm>
            <a:off x="3614536" y="1917240"/>
            <a:ext cx="4745040" cy="30253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http://zakluet.ru/images/6/c/mormyshka-formy-tsveta-i-ves-mormys_2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9" r="25912"/>
          <a:stretch>
            <a:fillRect/>
          </a:stretch>
        </p:blipFill>
        <p:spPr bwMode="auto">
          <a:xfrm>
            <a:off x="8494931" y="1927978"/>
            <a:ext cx="2831482" cy="302724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65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2" grpId="0"/>
      <p:bldP spid="9" grpId="0"/>
      <p:bldP spid="21" grpId="0" animBg="1"/>
      <p:bldP spid="22" grpId="0" animBg="1"/>
      <p:bldP spid="23" grpId="0"/>
      <p:bldP spid="26" grpId="0"/>
      <p:bldP spid="29" grpId="0" animBg="1"/>
      <p:bldP spid="30" grpId="0" animBg="1"/>
      <p:bldP spid="31" grpId="0"/>
      <p:bldP spid="36" grpId="0" animBg="1"/>
      <p:bldP spid="37" grpId="0" animBg="1"/>
      <p:bldP spid="38" grpId="0"/>
      <p:bldP spid="43" grpId="0" animBg="1"/>
      <p:bldP spid="44" grpId="0" animBg="1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21229" y="-44480"/>
            <a:ext cx="92855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РЫБОЛОВНЫЕ СНАСТИ</a:t>
            </a:r>
            <a:endParaRPr lang="ru-RU" sz="4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731" y="936774"/>
            <a:ext cx="26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19546" y="936774"/>
            <a:ext cx="9100457" cy="54462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4271" y="1456363"/>
            <a:ext cx="2571749" cy="3574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Кольца заводные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968086" y="890607"/>
            <a:ext cx="82561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служат для соединения элементов снасти</a:t>
            </a:r>
          </a:p>
        </p:txBody>
      </p:sp>
      <p:pic>
        <p:nvPicPr>
          <p:cNvPr id="9" name="Picture 2" descr="http://www.ciakimba.lt/app/webroot/uploads/userfiles/images/Ring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401042"/>
            <a:ext cx="3626850" cy="271149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ages.spinningline.ru/00114389_LARGE-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6"/>
          <a:stretch>
            <a:fillRect/>
          </a:stretch>
        </p:blipFill>
        <p:spPr bwMode="auto">
          <a:xfrm>
            <a:off x="3132247" y="4036033"/>
            <a:ext cx="3702982" cy="221135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erakala.fi/image_view.php?name=3/laajakuva_Kuusamon_vuosiuistin_2013_16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8"/>
          <a:stretch>
            <a:fillRect/>
          </a:stretch>
        </p:blipFill>
        <p:spPr bwMode="auto">
          <a:xfrm>
            <a:off x="8658125" y="1097280"/>
            <a:ext cx="3199636" cy="51501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919546" y="936774"/>
            <a:ext cx="9100457" cy="54462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4271" y="1964051"/>
            <a:ext cx="2571749" cy="6762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Кольца пропускные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http://www.hermansmarine.nl/theme/hermans/img/uploads/1330893926_herschaalde_kopie_van_mitchell-naikai-bolognese-classic-bolognese-henge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855" y="1312456"/>
            <a:ext cx="8739779" cy="432054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www.ooo-badis.ru/upload/iblock/4e7/4e74955a2e6315ffaa3d2c8aea1f078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15" y="1314331"/>
            <a:ext cx="2256796" cy="17568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919546" y="936774"/>
            <a:ext cx="9100457" cy="54462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4270" y="2733024"/>
            <a:ext cx="2571749" cy="3381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Тюльпан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4" descr="http://poplovok.ru/6367-thickbox_default/SalmoSIC0622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6" t="15652" r="26985" b="14330"/>
          <a:stretch>
            <a:fillRect/>
          </a:stretch>
        </p:blipFill>
        <p:spPr bwMode="auto">
          <a:xfrm>
            <a:off x="3172494" y="1104250"/>
            <a:ext cx="3011136" cy="51473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ae01.alicdn.com/kf/HTB1PHpmQbvpK1RjSZFqq6AXUVXaX/-.jpg_q50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0"/>
          <a:stretch/>
        </p:blipFill>
        <p:spPr bwMode="auto">
          <a:xfrm>
            <a:off x="6334619" y="1104250"/>
            <a:ext cx="5427538" cy="514313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919546" y="949220"/>
            <a:ext cx="9100457" cy="54462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74269" y="3181310"/>
            <a:ext cx="2571749" cy="3381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Сигнализатор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 descr="http://xn----7sbababs6ccgf5c8b6f.xn--p1ai/uploads/image/image/5336/63de3764-b46c-11dc-5c97-000423b802be_332ad86d-f449-11dd-a6ab-000423afa918.resize1.jpe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8" t="7298" r="10379" b="4890"/>
          <a:stretch>
            <a:fillRect/>
          </a:stretch>
        </p:blipFill>
        <p:spPr bwMode="auto">
          <a:xfrm>
            <a:off x="3413262" y="1097280"/>
            <a:ext cx="2561191" cy="282364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www.naribalku.com.ua/10340-9784-thickbox/bubenchik-odinarnyy-pod-svetljachok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0" b="4703"/>
          <a:stretch>
            <a:fillRect/>
          </a:stretch>
        </p:blipFill>
        <p:spPr bwMode="auto">
          <a:xfrm>
            <a:off x="3413263" y="4057811"/>
            <a:ext cx="2561190" cy="224387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admin.solinepro.ru/dupletarms/upload/images/8b855f01e13a11529ffbca1bca3e26ed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15" y="1099485"/>
            <a:ext cx="5409570" cy="52021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2919546" y="949220"/>
            <a:ext cx="9100457" cy="54462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74269" y="3612144"/>
            <a:ext cx="2571749" cy="3381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Кормушка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" descr="http://bigopt.com/modules/goods/images/827915_559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" t="15414" r="11716" b="20013"/>
          <a:stretch>
            <a:fillRect/>
          </a:stretch>
        </p:blipFill>
        <p:spPr bwMode="auto">
          <a:xfrm>
            <a:off x="3291838" y="1058173"/>
            <a:ext cx="3069293" cy="207075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://www.foxfishing.ru/uploads/images/large/foxfishing-236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4" b="14955"/>
          <a:stretch>
            <a:fillRect/>
          </a:stretch>
        </p:blipFill>
        <p:spPr bwMode="auto">
          <a:xfrm>
            <a:off x="3291839" y="3250040"/>
            <a:ext cx="3069293" cy="303470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://avtomisha.ru/image/cache/data/ribalka/fider2-600x600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8" t="7370" r="16991"/>
          <a:stretch>
            <a:fillRect/>
          </a:stretch>
        </p:blipFill>
        <p:spPr bwMode="auto">
          <a:xfrm>
            <a:off x="6706991" y="1058173"/>
            <a:ext cx="2335429" cy="207075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http://sibactive.ru/upload/resize_cache/iblock/e66/240_190_140cd750bba9870f18aada2478b24840a/e66eb86f428921df7d6111b999da4c4d.jpe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6"/>
          <a:stretch>
            <a:fillRect/>
          </a:stretch>
        </p:blipFill>
        <p:spPr bwMode="auto">
          <a:xfrm>
            <a:off x="9287276" y="1035948"/>
            <a:ext cx="2488818" cy="207075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http://karpodrom.ru/image/cache/data/Cormoran/49-46021-600x600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5" b="19185"/>
          <a:stretch>
            <a:fillRect/>
          </a:stretch>
        </p:blipFill>
        <p:spPr bwMode="auto">
          <a:xfrm>
            <a:off x="6851091" y="3250041"/>
            <a:ext cx="4925003" cy="303470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96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  <p:bldP spid="12" grpId="0" animBg="1"/>
      <p:bldP spid="13" grpId="0" animBg="1"/>
      <p:bldP spid="16" grpId="0" animBg="1"/>
      <p:bldP spid="17" grpId="0" animBg="1"/>
      <p:bldP spid="19" grpId="0" animBg="1"/>
      <p:bldP spid="20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41813" y="70505"/>
            <a:ext cx="92855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КАТУШКИ</a:t>
            </a:r>
            <a:endParaRPr lang="ru-RU" sz="6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883072" y="1098384"/>
            <a:ext cx="8644254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0" dirty="0">
                <a:latin typeface="Times New Roman" panose="02020603050405020304" pitchFamily="18" charset="0"/>
              </a:rPr>
              <a:t>служат для намотки лески и используются для удилищ, оснащенных «бегучей» снастью</a:t>
            </a:r>
          </a:p>
        </p:txBody>
      </p:sp>
      <p:grpSp>
        <p:nvGrpSpPr>
          <p:cNvPr id="5" name="Organization Chart 5"/>
          <p:cNvGrpSpPr>
            <a:grpSpLocks/>
          </p:cNvGrpSpPr>
          <p:nvPr/>
        </p:nvGrpSpPr>
        <p:grpSpPr bwMode="auto">
          <a:xfrm>
            <a:off x="2945143" y="2043091"/>
            <a:ext cx="8520112" cy="1516062"/>
            <a:chOff x="1134" y="1272"/>
            <a:chExt cx="2880" cy="421"/>
          </a:xfrm>
        </p:grpSpPr>
        <p:cxnSp>
          <p:nvCxnSpPr>
            <p:cNvPr id="6" name="_s25613"/>
            <p:cNvCxnSpPr>
              <a:cxnSpLocks noChangeShapeType="1"/>
              <a:stCxn id="13" idx="0"/>
              <a:endCxn id="10" idx="2"/>
            </p:cNvCxnSpPr>
            <p:nvPr/>
          </p:nvCxnSpPr>
          <p:spPr bwMode="auto">
            <a:xfrm rot="16200000" flipV="1">
              <a:off x="3029" y="977"/>
              <a:ext cx="95" cy="1010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_s25614"/>
            <p:cNvCxnSpPr>
              <a:cxnSpLocks noChangeShapeType="1"/>
              <a:stCxn id="12" idx="0"/>
              <a:endCxn id="10" idx="2"/>
            </p:cNvCxnSpPr>
            <p:nvPr/>
          </p:nvCxnSpPr>
          <p:spPr bwMode="auto">
            <a:xfrm flipH="1" flipV="1">
              <a:off x="2572" y="1435"/>
              <a:ext cx="2" cy="95"/>
            </a:xfrm>
            <a:prstGeom prst="straightConnector1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_s25615"/>
            <p:cNvCxnSpPr>
              <a:cxnSpLocks noChangeShapeType="1"/>
              <a:stCxn id="11" idx="0"/>
              <a:endCxn id="10" idx="2"/>
            </p:cNvCxnSpPr>
            <p:nvPr/>
          </p:nvCxnSpPr>
          <p:spPr bwMode="auto">
            <a:xfrm rot="5400000" flipH="1" flipV="1">
              <a:off x="2021" y="980"/>
              <a:ext cx="95" cy="1006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_s25616"/>
            <p:cNvSpPr>
              <a:spLocks noChangeArrowheads="1"/>
            </p:cNvSpPr>
            <p:nvPr/>
          </p:nvSpPr>
          <p:spPr bwMode="auto">
            <a:xfrm>
              <a:off x="2070" y="1272"/>
              <a:ext cx="1003" cy="16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назначению</a:t>
              </a:r>
            </a:p>
          </p:txBody>
        </p:sp>
        <p:sp>
          <p:nvSpPr>
            <p:cNvPr id="11" name="_s25617"/>
            <p:cNvSpPr>
              <a:spLocks noChangeArrowheads="1"/>
            </p:cNvSpPr>
            <p:nvPr/>
          </p:nvSpPr>
          <p:spPr bwMode="auto">
            <a:xfrm>
              <a:off x="1134" y="1530"/>
              <a:ext cx="864" cy="16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проводочные</a:t>
              </a:r>
            </a:p>
          </p:txBody>
        </p:sp>
        <p:sp>
          <p:nvSpPr>
            <p:cNvPr id="12" name="_s25618"/>
            <p:cNvSpPr>
              <a:spLocks noChangeArrowheads="1"/>
            </p:cNvSpPr>
            <p:nvPr/>
          </p:nvSpPr>
          <p:spPr bwMode="auto">
            <a:xfrm>
              <a:off x="2142" y="1530"/>
              <a:ext cx="864" cy="16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спиннинговые</a:t>
              </a:r>
            </a:p>
          </p:txBody>
        </p:sp>
        <p:sp>
          <p:nvSpPr>
            <p:cNvPr id="13" name="_s25619"/>
            <p:cNvSpPr>
              <a:spLocks noChangeArrowheads="1"/>
            </p:cNvSpPr>
            <p:nvPr/>
          </p:nvSpPr>
          <p:spPr bwMode="auto">
            <a:xfrm>
              <a:off x="3150" y="1530"/>
              <a:ext cx="864" cy="16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нахлыстовые</a:t>
              </a:r>
            </a:p>
          </p:txBody>
        </p:sp>
      </p:grpSp>
      <p:grpSp>
        <p:nvGrpSpPr>
          <p:cNvPr id="14" name="Organization Chart 20"/>
          <p:cNvGrpSpPr>
            <a:grpSpLocks/>
          </p:cNvGrpSpPr>
          <p:nvPr/>
        </p:nvGrpSpPr>
        <p:grpSpPr bwMode="auto">
          <a:xfrm>
            <a:off x="3309220" y="4012313"/>
            <a:ext cx="7777163" cy="1727200"/>
            <a:chOff x="1134" y="1272"/>
            <a:chExt cx="2880" cy="617"/>
          </a:xfrm>
        </p:grpSpPr>
        <p:cxnSp>
          <p:nvCxnSpPr>
            <p:cNvPr id="15" name="_s25622"/>
            <p:cNvCxnSpPr>
              <a:cxnSpLocks noChangeShapeType="1"/>
              <a:stCxn id="21" idx="0"/>
              <a:endCxn id="18" idx="2"/>
            </p:cNvCxnSpPr>
            <p:nvPr/>
          </p:nvCxnSpPr>
          <p:spPr bwMode="auto">
            <a:xfrm rot="16200000" flipV="1">
              <a:off x="2955" y="1077"/>
              <a:ext cx="247" cy="1008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_s25623"/>
            <p:cNvCxnSpPr>
              <a:cxnSpLocks noChangeShapeType="1"/>
              <a:stCxn id="20" idx="0"/>
              <a:endCxn id="18" idx="2"/>
            </p:cNvCxnSpPr>
            <p:nvPr/>
          </p:nvCxnSpPr>
          <p:spPr bwMode="auto">
            <a:xfrm flipH="1" flipV="1">
              <a:off x="2574" y="1457"/>
              <a:ext cx="4" cy="247"/>
            </a:xfrm>
            <a:prstGeom prst="straightConnector1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_s25624"/>
            <p:cNvCxnSpPr>
              <a:cxnSpLocks noChangeShapeType="1"/>
              <a:stCxn id="19" idx="0"/>
              <a:endCxn id="18" idx="2"/>
            </p:cNvCxnSpPr>
            <p:nvPr/>
          </p:nvCxnSpPr>
          <p:spPr bwMode="auto">
            <a:xfrm rot="5400000" flipH="1" flipV="1">
              <a:off x="1947" y="1076"/>
              <a:ext cx="247" cy="1008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_s25625"/>
            <p:cNvSpPr>
              <a:spLocks noChangeArrowheads="1"/>
            </p:cNvSpPr>
            <p:nvPr/>
          </p:nvSpPr>
          <p:spPr bwMode="auto">
            <a:xfrm>
              <a:off x="1849" y="1272"/>
              <a:ext cx="1450" cy="18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конструкции</a:t>
              </a:r>
            </a:p>
          </p:txBody>
        </p:sp>
        <p:sp>
          <p:nvSpPr>
            <p:cNvPr id="19" name="_s25626"/>
            <p:cNvSpPr>
              <a:spLocks noChangeArrowheads="1"/>
            </p:cNvSpPr>
            <p:nvPr/>
          </p:nvSpPr>
          <p:spPr bwMode="auto">
            <a:xfrm>
              <a:off x="1134" y="1704"/>
              <a:ext cx="864" cy="18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инерционные</a:t>
              </a:r>
            </a:p>
          </p:txBody>
        </p:sp>
        <p:sp>
          <p:nvSpPr>
            <p:cNvPr id="20" name="_s25627"/>
            <p:cNvSpPr>
              <a:spLocks noChangeArrowheads="1"/>
            </p:cNvSpPr>
            <p:nvPr/>
          </p:nvSpPr>
          <p:spPr bwMode="auto">
            <a:xfrm>
              <a:off x="2105" y="1704"/>
              <a:ext cx="946" cy="18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безинерционные</a:t>
              </a:r>
              <a:r>
                <a:rPr lang="ru-RU" altLang="ru-RU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1" name="_s25628"/>
            <p:cNvSpPr>
              <a:spLocks noChangeArrowheads="1"/>
            </p:cNvSpPr>
            <p:nvPr/>
          </p:nvSpPr>
          <p:spPr bwMode="auto">
            <a:xfrm>
              <a:off x="3150" y="1704"/>
              <a:ext cx="864" cy="18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универсальные</a:t>
              </a:r>
            </a:p>
          </p:txBody>
        </p:sp>
      </p:grpSp>
      <p:pic>
        <p:nvPicPr>
          <p:cNvPr id="22" name="Picture 5" descr="катуш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73" y="70505"/>
            <a:ext cx="2420132" cy="262927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катушка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66" y="2845641"/>
            <a:ext cx="2384261" cy="34007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7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9486" y="163701"/>
            <a:ext cx="11287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СПИННИНГОВЫЕ </a:t>
            </a:r>
            <a:r>
              <a:rPr lang="ru-RU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КАТУШКИ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21920" y="686921"/>
            <a:ext cx="114054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Вмещают большой запас лески (100-500 м в зависимости от диаметра лески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20" y="1599714"/>
            <a:ext cx="26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15735" y="1612160"/>
            <a:ext cx="9100457" cy="46743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1920" y="2050842"/>
            <a:ext cx="2571749" cy="4523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Инерционные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006632" y="1612160"/>
            <a:ext cx="891866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Инерционные катушки: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них сход лески происходит при вращающемся барабане, что может вызвать запутывание лески (образование так называемой «бороды»).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ttp://www.w.w.w.master-tao.com/images/x/55d978a915c960116da58b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116" y="2627823"/>
            <a:ext cx="4304004" cy="34961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21920" y="1081345"/>
            <a:ext cx="5134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i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конструкции</a:t>
            </a: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подразделяются на: </a:t>
            </a:r>
          </a:p>
        </p:txBody>
      </p:sp>
      <p:pic>
        <p:nvPicPr>
          <p:cNvPr id="2050" name="Picture 2" descr="https://yt3.ggpht.com/a/AGF-l78E0yfFTRwz4XbkvhT2ruOn5gZTgpmslnXfmw=s900-c-k-c0xffffffff-no-rj-m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017" y="2627823"/>
            <a:ext cx="3496130" cy="34961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921078" y="1617663"/>
            <a:ext cx="9100457" cy="46743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16577" y="2595319"/>
            <a:ext cx="2571749" cy="4523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Безинерционные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2921078" y="1650732"/>
            <a:ext cx="41312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Безынерционные катушки: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2972886" y="2083911"/>
            <a:ext cx="898615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686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686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686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686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686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686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686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686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686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86300" algn="l"/>
              </a:tabLst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ней при сходе лески барабан не вращается, что практически полностью исключает возможность запутывания лески и образования «бороды».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86300" algn="l"/>
              </a:tabLst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Безынерционные катушки бывают с открытой, полузакрытой и закрытой шпулей. 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6" descr="катушка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632" y="3407350"/>
            <a:ext cx="1953098" cy="278575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100150" y="3360685"/>
            <a:ext cx="674132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686300" algn="l"/>
              </a:tabLst>
            </a:pPr>
            <a:r>
              <a:rPr lang="ru-RU" altLang="ru-RU" sz="2000" i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Классы катушек</a:t>
            </a:r>
            <a:r>
              <a:rPr lang="ru-RU" altLang="ru-RU" sz="20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легкий, средний и высокий. Катушки легкого класса предназначены для работы с тонкими лесками (0,10-0,25мм). 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686300" algn="l"/>
              </a:tabLst>
            </a:pPr>
            <a:r>
              <a:rPr lang="ru-RU" altLang="ru-RU" sz="20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Катушки различаются числом шарикоподшипников (должны иметь не менее 4-х).</a:t>
            </a:r>
            <a:r>
              <a:rPr lang="ru-RU" alt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Блок-схема: магнитный диск 22"/>
          <p:cNvSpPr/>
          <p:nvPr/>
        </p:nvSpPr>
        <p:spPr>
          <a:xfrm>
            <a:off x="6709410" y="5177790"/>
            <a:ext cx="2800350" cy="82296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ВАЖНО!!!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915734" y="1612160"/>
            <a:ext cx="9100457" cy="46743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7340476" y="1756496"/>
            <a:ext cx="4442184" cy="439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8255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55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корпусе безынерционной катушки содержатся некоторые данные, которые нужно уметь расшифровать:</a:t>
            </a:r>
          </a:p>
          <a:p>
            <a:pPr marL="0" marR="8255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Char char="1"/>
              <a:tabLst/>
            </a:pPr>
            <a:r>
              <a:rPr kumimoji="0" lang="ru-RU" altLang="ru-RU" sz="155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соотношение между диаметром лески и ее количеством, которое может быть использовано на данной катушке (например, 0,125-150 – это означает, что леска сечением 0,125мм может быть размещена в количестве 150м).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Char char="2"/>
              <a:tabLst/>
            </a:pPr>
            <a:r>
              <a:rPr kumimoji="0" lang="ru-RU" altLang="ru-RU" sz="155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соотношение между весом заброса и его возможной дальностью.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Char char="3"/>
              <a:tabLst/>
            </a:pPr>
            <a:r>
              <a:rPr kumimoji="0" lang="ru-RU" altLang="ru-RU" sz="155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передаточное число редуктора.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Char char="4"/>
              <a:tabLst/>
            </a:pPr>
            <a:r>
              <a:rPr kumimoji="0" lang="ru-RU" altLang="ru-RU" sz="155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надпись «</a:t>
            </a:r>
            <a:r>
              <a:rPr kumimoji="0" lang="ru-RU" altLang="ru-RU" sz="155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  <a:r>
              <a:rPr kumimoji="0" lang="ru-RU" altLang="ru-RU" sz="155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55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Cast</a:t>
            </a:r>
            <a:r>
              <a:rPr kumimoji="0" lang="ru-RU" altLang="ru-RU" sz="155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значит, что конструкция катушки рассчитана на сверхдальний заброс.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Char char="5"/>
              <a:tabLst/>
            </a:pPr>
            <a:r>
              <a:rPr kumimoji="0" lang="ru-RU" altLang="ru-RU" sz="155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Надпись «АТS» означает, что катушка снабжена системой, уменьшающей закручивание лески, - </a:t>
            </a:r>
            <a:r>
              <a:rPr kumimoji="0" lang="ru-RU" altLang="ru-RU" sz="155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антитвистовой</a:t>
            </a:r>
            <a:r>
              <a:rPr kumimoji="0" lang="ru-RU" altLang="ru-RU" sz="155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системой.</a:t>
            </a:r>
            <a:endParaRPr kumimoji="0" lang="ru-RU" altLang="ru-RU" sz="15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ae01.alicdn.com/kf/HTB1A9viabY1gK0jSZTEq6xDQVXah/Sougayilang-13-1BB-1000-7000.jpg_q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057" y="1888556"/>
            <a:ext cx="4114946" cy="411494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2926421" y="1623166"/>
            <a:ext cx="9100457" cy="46743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006631" y="1768105"/>
            <a:ext cx="8834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57400" indent="-2057400" algn="just">
              <a:spcAft>
                <a:spcPts val="0"/>
              </a:spcAft>
            </a:pPr>
            <a:r>
              <a:rPr lang="ru-RU" sz="24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Универсальные катушки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имеют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поворотное основание, благодаря чему их можно использовать и как инерционные, и как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безинерционные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повернув ось барабана параллельно или поперек оси удилища.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10454" y="3134521"/>
            <a:ext cx="2571749" cy="4523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Универсальные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90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 animBg="1"/>
      <p:bldP spid="13" grpId="0" animBg="1"/>
      <p:bldP spid="14" grpId="0"/>
      <p:bldP spid="16" grpId="0"/>
      <p:bldP spid="18" grpId="0" animBg="1"/>
      <p:bldP spid="19" grpId="0" animBg="1"/>
      <p:bldP spid="20" grpId="0"/>
      <p:bldP spid="21" grpId="0"/>
      <p:bldP spid="17" grpId="0"/>
      <p:bldP spid="23" grpId="0" animBg="1"/>
      <p:bldP spid="25" grpId="0" animBg="1"/>
      <p:bldP spid="26" grpId="0"/>
      <p:bldP spid="29" grpId="0" animBg="1"/>
      <p:bldP spid="30" grpId="0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7269" y="211445"/>
            <a:ext cx="11776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075180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настоящее время большое распространение получили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075180" algn="just">
              <a:spcAft>
                <a:spcPts val="0"/>
              </a:spcAft>
            </a:pPr>
            <a:r>
              <a:rPr lang="ru-RU" sz="2000" b="1" i="1" u="sng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мультипликаторные</a:t>
            </a:r>
            <a:r>
              <a:rPr lang="ru-RU" sz="2000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катушки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4818" name="Picture 2" descr="катушка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68" y="1667763"/>
            <a:ext cx="2613081" cy="2311396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840480" y="1667763"/>
            <a:ext cx="8122920" cy="46758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4445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7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</a:t>
            </a:r>
            <a:r>
              <a:rPr kumimoji="0" lang="ru-RU" altLang="ru-RU" sz="17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мультипликаторные</a:t>
            </a:r>
            <a:r>
              <a:rPr kumimoji="0" lang="ru-RU" altLang="ru-RU" sz="17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катушки имеют многочисленные системы управления с автоматическим </a:t>
            </a:r>
            <a:r>
              <a:rPr kumimoji="0" lang="ru-RU" altLang="ru-RU" sz="17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подтормаживанием</a:t>
            </a:r>
            <a:r>
              <a:rPr kumimoji="0" lang="ru-RU" altLang="ru-RU" sz="17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для предотвращения запутывания лески, торможением обратного хода, автоматической намоткой лески и так далее, вплоть до встроенного в катушку компьютера. Некоторые модели, самые современные и самые дорогие, снабжены даже определителем местоположения удильщика при помощи систем космической навигации.</a:t>
            </a:r>
          </a:p>
          <a:p>
            <a:pPr marL="0" marR="4445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7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</a:t>
            </a:r>
            <a:r>
              <a:rPr kumimoji="0" lang="ru-RU" altLang="ru-RU" sz="17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мультипликаторная</a:t>
            </a:r>
            <a:r>
              <a:rPr kumimoji="0" lang="ru-RU" altLang="ru-RU" sz="17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катушка, по легкости и дальности заброса почти сравнялась с безынерционной, а по мощности и надежности не имеет себе равных. Цена этих катушек остается довольно высокой.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7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техническая характеристика </a:t>
            </a:r>
            <a:r>
              <a:rPr kumimoji="0" lang="ru-RU" altLang="ru-RU" sz="17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мультипликаторных</a:t>
            </a:r>
            <a:r>
              <a:rPr kumimoji="0" lang="ru-RU" altLang="ru-RU" sz="17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катушек - передаточное число - это числовое соотношение между количеством оборотов рукоятки и количеством оборотов шпули (3-7).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7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Мультипликаторная</a:t>
            </a:r>
            <a:r>
              <a:rPr kumimoji="0" lang="ru-RU" altLang="ru-RU" sz="17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катушка является надежной и мощной, что позволяет извлекать из воды даже морскую рыбу больших и сверхбольших размеров. Она  может применяться практически на всех снастях, где нужна надежность, мощность и качество.</a:t>
            </a:r>
            <a:endParaRPr kumimoji="0" lang="ru-RU" alt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vladivostok.kiwi-market.ru/upload/medialibrary/cc7/cc7a57d1f00c7514735c1d6be36a512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69" y="4104395"/>
            <a:ext cx="3367461" cy="223925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2978" y="919331"/>
            <a:ext cx="118104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Они являются разновидностью инерционной спиннинговой катушки.  Они имеют мультипликатор, то есть редуктор, ускоряющий вращение шпули. </a:t>
            </a:r>
            <a:endParaRPr lang="ru-RU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66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39486" y="163701"/>
            <a:ext cx="11287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ПРОВОДОЧНЫЕ КАТУШКИ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8693" y="763866"/>
            <a:ext cx="1189856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Проводочные</a:t>
            </a:r>
            <a:r>
              <a:rPr kumimoji="0" lang="ru-RU" altLang="ru-RU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катушки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разновидность инерционной катушки. Они обычно имеют небольшую шпулю, не превышающую 50-60 мм (или 120-200 мм - для хранения сомовых шнуров, а иногда и более), они меньше по размерам и более легкие. 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www.fishexp.com.ua/image/cache/data/zima/katushki/p600a-500x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3" t="9508" r="17102" b="11925"/>
          <a:stretch>
            <a:fillRect/>
          </a:stretch>
        </p:blipFill>
        <p:spPr bwMode="auto">
          <a:xfrm>
            <a:off x="239485" y="3241466"/>
            <a:ext cx="2565863" cy="302217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digitsale.ru/image/cache/data-smt-katushki-pirs-pk-50-0-600x6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" r="4611"/>
          <a:stretch>
            <a:fillRect/>
          </a:stretch>
        </p:blipFill>
        <p:spPr bwMode="auto">
          <a:xfrm>
            <a:off x="2922950" y="3241466"/>
            <a:ext cx="2761136" cy="302925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122" name="Picture 2" descr="http://nrb.by/img/big/96042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9" b="22949"/>
          <a:stretch/>
        </p:blipFill>
        <p:spPr bwMode="auto">
          <a:xfrm>
            <a:off x="5801688" y="3241467"/>
            <a:ext cx="6155569" cy="3022174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693" y="1872725"/>
            <a:ext cx="118985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Проводочные катушки могут иметь глухой тормоз, предназначенный для фиксации положения барабана, и фрикционный тормоз, обеспечивающий принудительный сход лески с барабана. Иногда инерционная катушка оснащается трещоткой, или тормозом обратного хода. Это простейший механизм, позволяющий производить намотку лески, но «мертво» тормозящий ее спуск с барабана катушки.</a:t>
            </a:r>
            <a:endParaRPr lang="ru-RU" alt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90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9486" y="163701"/>
            <a:ext cx="11287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НАХЛЫСТОВЫЕ КАТУШКИ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4" descr="катушка нахлыс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06" y="163702"/>
            <a:ext cx="2320834" cy="2492113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880360" y="957261"/>
            <a:ext cx="900684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Они применяются для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нахлыстовых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удилищ, Предназначенных для ловли на искусственную мушку с помощью шнура. Они могут быть как инерционными, так и безынерционными. 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Они имеют большие размеры, чтобы вместить достаточное количество шнура.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maek-mir.ru/image/data/blog/Rybolovnye-snast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140" y="2474095"/>
            <a:ext cx="7222740" cy="3849721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ae01.alicdn.com/kf/H4245c12ef28247e697377de85e174370q.jpg?width=1000&amp;height=1000&amp;hash=20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06" y="2849209"/>
            <a:ext cx="3474607" cy="347460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93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20.3 Удилища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604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212045" y="170090"/>
            <a:ext cx="3529012" cy="7921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 dirty="0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Удилища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827690" y="348734"/>
            <a:ext cx="753699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alt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предназначены для заброса снасти, подсечки и </a:t>
            </a:r>
            <a:r>
              <a:rPr lang="ru-RU" altLang="ru-RU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вываживания</a:t>
            </a:r>
            <a:r>
              <a:rPr lang="ru-RU" alt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рыбы</a:t>
            </a:r>
          </a:p>
        </p:txBody>
      </p:sp>
      <p:pic>
        <p:nvPicPr>
          <p:cNvPr id="5" name="Picture 21" descr="удилища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85" y="1178997"/>
            <a:ext cx="11680144" cy="15691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212045" y="2747401"/>
            <a:ext cx="26225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</a:t>
            </a:r>
            <a:r>
              <a:rPr lang="ru-RU" altLang="ru-RU" sz="24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удилищ:</a:t>
            </a:r>
            <a:endParaRPr lang="ru-RU" altLang="ru-RU" sz="24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26421" y="1178997"/>
            <a:ext cx="9100457" cy="51185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10454" y="3578397"/>
            <a:ext cx="2724186" cy="7381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материалу изготовления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Organization Chart 7"/>
          <p:cNvGrpSpPr>
            <a:grpSpLocks/>
          </p:cNvGrpSpPr>
          <p:nvPr/>
        </p:nvGrpSpPr>
        <p:grpSpPr bwMode="auto">
          <a:xfrm>
            <a:off x="3192464" y="1395741"/>
            <a:ext cx="8569325" cy="2235200"/>
            <a:chOff x="1137" y="1272"/>
            <a:chExt cx="3888" cy="588"/>
          </a:xfrm>
        </p:grpSpPr>
        <p:cxnSp>
          <p:nvCxnSpPr>
            <p:cNvPr id="12" name="_s12292"/>
            <p:cNvCxnSpPr>
              <a:cxnSpLocks noChangeShapeType="1"/>
              <a:stCxn id="20" idx="0"/>
              <a:endCxn id="16" idx="2"/>
            </p:cNvCxnSpPr>
            <p:nvPr/>
          </p:nvCxnSpPr>
          <p:spPr bwMode="auto">
            <a:xfrm rot="16200000" flipV="1">
              <a:off x="3817" y="795"/>
              <a:ext cx="156" cy="1397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_s12293"/>
            <p:cNvCxnSpPr>
              <a:cxnSpLocks noChangeShapeType="1"/>
              <a:stCxn id="19" idx="0"/>
              <a:endCxn id="16" idx="2"/>
            </p:cNvCxnSpPr>
            <p:nvPr/>
          </p:nvCxnSpPr>
          <p:spPr bwMode="auto">
            <a:xfrm rot="16200000" flipV="1">
              <a:off x="3313" y="1299"/>
              <a:ext cx="156" cy="389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_s12294"/>
            <p:cNvCxnSpPr>
              <a:cxnSpLocks noChangeShapeType="1"/>
              <a:stCxn id="18" idx="0"/>
              <a:endCxn id="16" idx="2"/>
            </p:cNvCxnSpPr>
            <p:nvPr/>
          </p:nvCxnSpPr>
          <p:spPr bwMode="auto">
            <a:xfrm rot="5400000" flipH="1" flipV="1">
              <a:off x="2785" y="1161"/>
              <a:ext cx="156" cy="665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_s12295"/>
            <p:cNvCxnSpPr>
              <a:cxnSpLocks noChangeShapeType="1"/>
              <a:stCxn id="17" idx="0"/>
              <a:endCxn id="16" idx="2"/>
            </p:cNvCxnSpPr>
            <p:nvPr/>
          </p:nvCxnSpPr>
          <p:spPr bwMode="auto">
            <a:xfrm rot="5400000" flipH="1" flipV="1">
              <a:off x="2304" y="680"/>
              <a:ext cx="156" cy="1627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_s12296"/>
            <p:cNvSpPr>
              <a:spLocks noChangeArrowheads="1"/>
            </p:cNvSpPr>
            <p:nvPr/>
          </p:nvSpPr>
          <p:spPr bwMode="auto">
            <a:xfrm>
              <a:off x="2375" y="1272"/>
              <a:ext cx="1642" cy="14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материалу изготовления</a:t>
              </a:r>
            </a:p>
          </p:txBody>
        </p:sp>
        <p:sp>
          <p:nvSpPr>
            <p:cNvPr id="17" name="_s12297"/>
            <p:cNvSpPr>
              <a:spLocks noChangeArrowheads="1"/>
            </p:cNvSpPr>
            <p:nvPr/>
          </p:nvSpPr>
          <p:spPr bwMode="auto">
            <a:xfrm>
              <a:off x="1137" y="157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бамбуковые</a:t>
              </a:r>
            </a:p>
          </p:txBody>
        </p:sp>
        <p:sp>
          <p:nvSpPr>
            <p:cNvPr id="18" name="_s12298"/>
            <p:cNvSpPr>
              <a:spLocks noChangeArrowheads="1"/>
            </p:cNvSpPr>
            <p:nvPr/>
          </p:nvSpPr>
          <p:spPr bwMode="auto">
            <a:xfrm>
              <a:off x="2052" y="1572"/>
              <a:ext cx="957" cy="28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пластмассовые</a:t>
              </a:r>
            </a:p>
          </p:txBody>
        </p:sp>
        <p:sp>
          <p:nvSpPr>
            <p:cNvPr id="19" name="_s12299"/>
            <p:cNvSpPr>
              <a:spLocks noChangeArrowheads="1"/>
            </p:cNvSpPr>
            <p:nvPr/>
          </p:nvSpPr>
          <p:spPr bwMode="auto">
            <a:xfrm>
              <a:off x="3153" y="157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стекло-</a:t>
              </a:r>
            </a:p>
            <a:p>
              <a:pPr algn="ctr" eaLnBrk="1" hangingPunct="1"/>
              <a:r>
                <a:rPr lang="ru-RU" altLang="ru-RU" sz="2400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пластиковые</a:t>
              </a:r>
            </a:p>
          </p:txBody>
        </p:sp>
        <p:sp>
          <p:nvSpPr>
            <p:cNvPr id="20" name="_s12300"/>
            <p:cNvSpPr>
              <a:spLocks noChangeArrowheads="1"/>
            </p:cNvSpPr>
            <p:nvPr/>
          </p:nvSpPr>
          <p:spPr bwMode="auto">
            <a:xfrm>
              <a:off x="4161" y="157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угле-</a:t>
              </a:r>
            </a:p>
            <a:p>
              <a:pPr algn="ctr" eaLnBrk="1" hangingPunct="1"/>
              <a:r>
                <a:rPr lang="ru-RU" altLang="ru-RU" sz="2400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пластиковые</a:t>
              </a:r>
            </a:p>
          </p:txBody>
        </p:sp>
      </p:grpSp>
      <p:pic>
        <p:nvPicPr>
          <p:cNvPr id="21" name="Picture 14" descr="http://www.champions-team.de/_bilder/Kick-Tipp/matrix-horizon-feeder-4-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3988130"/>
            <a:ext cx="8520113" cy="12160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2926103" y="1178996"/>
            <a:ext cx="9100457" cy="51185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10454" y="4428405"/>
            <a:ext cx="2724186" cy="4522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конструкции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Organization Chart 4"/>
          <p:cNvGrpSpPr>
            <a:grpSpLocks/>
          </p:cNvGrpSpPr>
          <p:nvPr/>
        </p:nvGrpSpPr>
        <p:grpSpPr bwMode="auto">
          <a:xfrm>
            <a:off x="3063559" y="1268151"/>
            <a:ext cx="8785225" cy="1426708"/>
            <a:chOff x="1134" y="1272"/>
            <a:chExt cx="2880" cy="427"/>
          </a:xfrm>
        </p:grpSpPr>
        <p:cxnSp>
          <p:nvCxnSpPr>
            <p:cNvPr id="25" name="_s13316"/>
            <p:cNvCxnSpPr>
              <a:cxnSpLocks noChangeShapeType="1"/>
              <a:stCxn id="31" idx="0"/>
              <a:endCxn id="28" idx="2"/>
            </p:cNvCxnSpPr>
            <p:nvPr/>
          </p:nvCxnSpPr>
          <p:spPr bwMode="auto">
            <a:xfrm rot="16200000" flipV="1">
              <a:off x="3020" y="981"/>
              <a:ext cx="117" cy="1008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_s13317"/>
            <p:cNvCxnSpPr>
              <a:cxnSpLocks noChangeShapeType="1"/>
              <a:stCxn id="30" idx="0"/>
              <a:endCxn id="28" idx="2"/>
            </p:cNvCxnSpPr>
            <p:nvPr/>
          </p:nvCxnSpPr>
          <p:spPr bwMode="auto">
            <a:xfrm flipV="1">
              <a:off x="2574" y="1427"/>
              <a:ext cx="0" cy="117"/>
            </a:xfrm>
            <a:prstGeom prst="straightConnector1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_s13318"/>
            <p:cNvCxnSpPr>
              <a:cxnSpLocks noChangeShapeType="1"/>
              <a:stCxn id="29" idx="0"/>
              <a:endCxn id="28" idx="2"/>
            </p:cNvCxnSpPr>
            <p:nvPr/>
          </p:nvCxnSpPr>
          <p:spPr bwMode="auto">
            <a:xfrm rot="5400000" flipH="1" flipV="1">
              <a:off x="2011" y="982"/>
              <a:ext cx="117" cy="1008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_s13319"/>
            <p:cNvSpPr>
              <a:spLocks noChangeArrowheads="1"/>
            </p:cNvSpPr>
            <p:nvPr/>
          </p:nvSpPr>
          <p:spPr bwMode="auto">
            <a:xfrm>
              <a:off x="2142" y="1272"/>
              <a:ext cx="864" cy="15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30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конструкции</a:t>
              </a:r>
            </a:p>
          </p:txBody>
        </p:sp>
        <p:sp>
          <p:nvSpPr>
            <p:cNvPr id="29" name="_s13320"/>
            <p:cNvSpPr>
              <a:spLocks noChangeArrowheads="1"/>
            </p:cNvSpPr>
            <p:nvPr/>
          </p:nvSpPr>
          <p:spPr bwMode="auto">
            <a:xfrm>
              <a:off x="1134" y="1544"/>
              <a:ext cx="864" cy="15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300">
                  <a:latin typeface="Times New Roman" panose="02020603050405020304" pitchFamily="18" charset="0"/>
                  <a:cs typeface="Times New Roman" panose="02020603050405020304" pitchFamily="18" charset="0"/>
                </a:rPr>
                <a:t>цельные</a:t>
              </a:r>
            </a:p>
          </p:txBody>
        </p:sp>
        <p:sp>
          <p:nvSpPr>
            <p:cNvPr id="30" name="_s13321"/>
            <p:cNvSpPr>
              <a:spLocks noChangeArrowheads="1"/>
            </p:cNvSpPr>
            <p:nvPr/>
          </p:nvSpPr>
          <p:spPr bwMode="auto">
            <a:xfrm>
              <a:off x="2142" y="1544"/>
              <a:ext cx="864" cy="15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30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разборные</a:t>
              </a:r>
            </a:p>
          </p:txBody>
        </p:sp>
        <p:sp>
          <p:nvSpPr>
            <p:cNvPr id="31" name="_s13322"/>
            <p:cNvSpPr>
              <a:spLocks noChangeArrowheads="1"/>
            </p:cNvSpPr>
            <p:nvPr/>
          </p:nvSpPr>
          <p:spPr bwMode="auto">
            <a:xfrm>
              <a:off x="3150" y="1544"/>
              <a:ext cx="864" cy="15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30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телескопические</a:t>
              </a:r>
            </a:p>
          </p:txBody>
        </p:sp>
      </p:grpSp>
      <p:pic>
        <p:nvPicPr>
          <p:cNvPr id="32" name="Picture 21" descr="http://rsn-ural.ru/uploadedFiles/eshopimages/big/AERegent2_2_2_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" r="5759"/>
          <a:stretch>
            <a:fillRect/>
          </a:stretch>
        </p:blipFill>
        <p:spPr bwMode="auto">
          <a:xfrm rot="18506384">
            <a:off x="6046367" y="3425041"/>
            <a:ext cx="2551257" cy="224718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3" descr="http://sbtu.ru/assets/images/imageDump/SimaLand/9/3/3/8764af9fb142b7287224807eb3181ab18ae93/016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0" r="16750"/>
          <a:stretch>
            <a:fillRect/>
          </a:stretch>
        </p:blipFill>
        <p:spPr bwMode="auto">
          <a:xfrm>
            <a:off x="9071700" y="2867900"/>
            <a:ext cx="2292985" cy="336146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5" descr="http://zabava-prime.ru/upload/iblock/851/851be444738de9d58ee9189a53519115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9" b="2965"/>
          <a:stretch>
            <a:fillRect/>
          </a:stretch>
        </p:blipFill>
        <p:spPr bwMode="auto">
          <a:xfrm>
            <a:off x="3532914" y="2867900"/>
            <a:ext cx="1860391" cy="336146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2932635" y="1178995"/>
            <a:ext cx="9100457" cy="51185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10454" y="4992477"/>
            <a:ext cx="2724186" cy="4522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сезону лова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7" name="Organization Chart 17"/>
          <p:cNvGrpSpPr>
            <a:grpSpLocks/>
          </p:cNvGrpSpPr>
          <p:nvPr/>
        </p:nvGrpSpPr>
        <p:grpSpPr bwMode="auto">
          <a:xfrm>
            <a:off x="3156404" y="1285598"/>
            <a:ext cx="8785225" cy="1311275"/>
            <a:chOff x="1134" y="1352"/>
            <a:chExt cx="2880" cy="345"/>
          </a:xfrm>
        </p:grpSpPr>
        <p:cxnSp>
          <p:nvCxnSpPr>
            <p:cNvPr id="38" name="_s30724"/>
            <p:cNvCxnSpPr>
              <a:cxnSpLocks noChangeShapeType="1"/>
              <a:stCxn id="44" idx="0"/>
              <a:endCxn id="41" idx="2"/>
            </p:cNvCxnSpPr>
            <p:nvPr/>
          </p:nvCxnSpPr>
          <p:spPr bwMode="auto">
            <a:xfrm rot="16200000" flipV="1">
              <a:off x="3035" y="1020"/>
              <a:ext cx="87" cy="1008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_s30725"/>
            <p:cNvCxnSpPr>
              <a:cxnSpLocks noChangeShapeType="1"/>
              <a:stCxn id="43" idx="0"/>
              <a:endCxn id="41" idx="2"/>
            </p:cNvCxnSpPr>
            <p:nvPr/>
          </p:nvCxnSpPr>
          <p:spPr bwMode="auto">
            <a:xfrm flipV="1">
              <a:off x="2574" y="1481"/>
              <a:ext cx="0" cy="87"/>
            </a:xfrm>
            <a:prstGeom prst="straightConnector1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_s30726"/>
            <p:cNvCxnSpPr>
              <a:cxnSpLocks noChangeShapeType="1"/>
              <a:stCxn id="42" idx="0"/>
              <a:endCxn id="41" idx="2"/>
            </p:cNvCxnSpPr>
            <p:nvPr/>
          </p:nvCxnSpPr>
          <p:spPr bwMode="auto">
            <a:xfrm rot="5400000" flipH="1" flipV="1">
              <a:off x="2027" y="1021"/>
              <a:ext cx="87" cy="1008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" name="_s30727"/>
            <p:cNvSpPr>
              <a:spLocks noChangeArrowheads="1"/>
            </p:cNvSpPr>
            <p:nvPr/>
          </p:nvSpPr>
          <p:spPr bwMode="auto">
            <a:xfrm>
              <a:off x="2142" y="1352"/>
              <a:ext cx="864" cy="12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30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сезону лова</a:t>
              </a:r>
            </a:p>
          </p:txBody>
        </p:sp>
        <p:sp>
          <p:nvSpPr>
            <p:cNvPr id="42" name="_s30728"/>
            <p:cNvSpPr>
              <a:spLocks noChangeArrowheads="1"/>
            </p:cNvSpPr>
            <p:nvPr/>
          </p:nvSpPr>
          <p:spPr bwMode="auto">
            <a:xfrm>
              <a:off x="1134" y="1568"/>
              <a:ext cx="864" cy="12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300">
                  <a:latin typeface="Times New Roman" panose="02020603050405020304" pitchFamily="18" charset="0"/>
                  <a:cs typeface="Times New Roman" panose="02020603050405020304" pitchFamily="18" charset="0"/>
                </a:rPr>
                <a:t>летние</a:t>
              </a:r>
            </a:p>
          </p:txBody>
        </p:sp>
        <p:sp>
          <p:nvSpPr>
            <p:cNvPr id="43" name="_s30729"/>
            <p:cNvSpPr>
              <a:spLocks noChangeArrowheads="1"/>
            </p:cNvSpPr>
            <p:nvPr/>
          </p:nvSpPr>
          <p:spPr bwMode="auto">
            <a:xfrm>
              <a:off x="2142" y="1568"/>
              <a:ext cx="864" cy="12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30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зимние</a:t>
              </a:r>
            </a:p>
          </p:txBody>
        </p:sp>
        <p:sp>
          <p:nvSpPr>
            <p:cNvPr id="44" name="_s30730"/>
            <p:cNvSpPr>
              <a:spLocks noChangeArrowheads="1"/>
            </p:cNvSpPr>
            <p:nvPr/>
          </p:nvSpPr>
          <p:spPr bwMode="auto">
            <a:xfrm>
              <a:off x="3150" y="1568"/>
              <a:ext cx="864" cy="12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300">
                  <a:latin typeface="Times New Roman" panose="02020603050405020304" pitchFamily="18" charset="0"/>
                  <a:cs typeface="Times New Roman" panose="02020603050405020304" pitchFamily="18" charset="0"/>
                </a:rPr>
                <a:t>универсальные</a:t>
              </a:r>
            </a:p>
          </p:txBody>
        </p:sp>
      </p:grpSp>
      <p:pic>
        <p:nvPicPr>
          <p:cNvPr id="45" name="Picture 12" descr="http://img.ava.ua/img/products/413/413903/312919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699" y="2727692"/>
            <a:ext cx="3413445" cy="341344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6" descr="http://kak-vybrat-vse.ru/wp-content/uploads/2012/08/cztushka_spi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9" r="12634"/>
          <a:stretch>
            <a:fillRect/>
          </a:stretch>
        </p:blipFill>
        <p:spPr bwMode="auto">
          <a:xfrm>
            <a:off x="3216275" y="2728969"/>
            <a:ext cx="3401943" cy="34121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2919571" y="1178995"/>
            <a:ext cx="9100457" cy="51185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12563" y="5535258"/>
            <a:ext cx="2724186" cy="4522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способу лова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9" name="Diagram 21"/>
          <p:cNvGrpSpPr>
            <a:grpSpLocks/>
          </p:cNvGrpSpPr>
          <p:nvPr/>
        </p:nvGrpSpPr>
        <p:grpSpPr bwMode="auto">
          <a:xfrm>
            <a:off x="3063558" y="1268151"/>
            <a:ext cx="8791759" cy="4833611"/>
            <a:chOff x="1457" y="776"/>
            <a:chExt cx="2802" cy="2715"/>
          </a:xfrm>
        </p:grpSpPr>
        <p:sp>
          <p:nvSpPr>
            <p:cNvPr id="50" name="_s14340"/>
            <p:cNvSpPr>
              <a:spLocks noChangeShapeType="1"/>
            </p:cNvSpPr>
            <p:nvPr/>
          </p:nvSpPr>
          <p:spPr bwMode="auto">
            <a:xfrm flipH="1" flipV="1">
              <a:off x="2378" y="1653"/>
              <a:ext cx="241" cy="241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51" name="_s14341"/>
            <p:cNvSpPr>
              <a:spLocks noChangeArrowheads="1"/>
            </p:cNvSpPr>
            <p:nvPr/>
          </p:nvSpPr>
          <p:spPr bwMode="auto">
            <a:xfrm>
              <a:off x="1755" y="1074"/>
              <a:ext cx="766" cy="67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универсальные</a:t>
              </a:r>
            </a:p>
          </p:txBody>
        </p:sp>
        <p:sp>
          <p:nvSpPr>
            <p:cNvPr id="52" name="_s14342"/>
            <p:cNvSpPr>
              <a:spLocks noChangeShapeType="1"/>
            </p:cNvSpPr>
            <p:nvPr/>
          </p:nvSpPr>
          <p:spPr bwMode="auto">
            <a:xfrm flipH="1">
              <a:off x="2179" y="2133"/>
              <a:ext cx="341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53" name="_s14343"/>
            <p:cNvSpPr>
              <a:spLocks noChangeArrowheads="1"/>
            </p:cNvSpPr>
            <p:nvPr/>
          </p:nvSpPr>
          <p:spPr bwMode="auto">
            <a:xfrm>
              <a:off x="1457" y="1794"/>
              <a:ext cx="766" cy="67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нахлыстовые</a:t>
              </a:r>
            </a:p>
          </p:txBody>
        </p:sp>
        <p:sp>
          <p:nvSpPr>
            <p:cNvPr id="54" name="_s14344"/>
            <p:cNvSpPr>
              <a:spLocks noChangeShapeType="1"/>
            </p:cNvSpPr>
            <p:nvPr/>
          </p:nvSpPr>
          <p:spPr bwMode="auto">
            <a:xfrm flipH="1">
              <a:off x="2378" y="2372"/>
              <a:ext cx="241" cy="241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55" name="_s14345"/>
            <p:cNvSpPr>
              <a:spLocks noChangeArrowheads="1"/>
            </p:cNvSpPr>
            <p:nvPr/>
          </p:nvSpPr>
          <p:spPr bwMode="auto">
            <a:xfrm>
              <a:off x="1755" y="2514"/>
              <a:ext cx="766" cy="67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донные</a:t>
              </a:r>
            </a:p>
          </p:txBody>
        </p:sp>
        <p:sp>
          <p:nvSpPr>
            <p:cNvPr id="56" name="_s14346"/>
            <p:cNvSpPr>
              <a:spLocks noChangeShapeType="1"/>
            </p:cNvSpPr>
            <p:nvPr/>
          </p:nvSpPr>
          <p:spPr bwMode="auto">
            <a:xfrm>
              <a:off x="2858" y="2471"/>
              <a:ext cx="0" cy="341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57" name="_s14347"/>
            <p:cNvSpPr>
              <a:spLocks noChangeArrowheads="1"/>
            </p:cNvSpPr>
            <p:nvPr/>
          </p:nvSpPr>
          <p:spPr bwMode="auto">
            <a:xfrm>
              <a:off x="2475" y="2812"/>
              <a:ext cx="766" cy="67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для отвесного </a:t>
              </a:r>
            </a:p>
            <a:p>
              <a:pPr algn="ctr" eaLnBrk="1" hangingPunct="1"/>
              <a:r>
                <a: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блеснения</a:t>
              </a:r>
            </a:p>
          </p:txBody>
        </p:sp>
        <p:sp>
          <p:nvSpPr>
            <p:cNvPr id="58" name="_s14348"/>
            <p:cNvSpPr>
              <a:spLocks noChangeShapeType="1"/>
            </p:cNvSpPr>
            <p:nvPr/>
          </p:nvSpPr>
          <p:spPr bwMode="auto">
            <a:xfrm>
              <a:off x="3097" y="2372"/>
              <a:ext cx="241" cy="241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59" name="_s14349"/>
            <p:cNvSpPr>
              <a:spLocks noChangeArrowheads="1"/>
            </p:cNvSpPr>
            <p:nvPr/>
          </p:nvSpPr>
          <p:spPr bwMode="auto">
            <a:xfrm>
              <a:off x="3195" y="2514"/>
              <a:ext cx="766" cy="67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мормышечные</a:t>
              </a:r>
            </a:p>
          </p:txBody>
        </p:sp>
        <p:sp>
          <p:nvSpPr>
            <p:cNvPr id="60" name="_s14350"/>
            <p:cNvSpPr>
              <a:spLocks noChangeShapeType="1"/>
            </p:cNvSpPr>
            <p:nvPr/>
          </p:nvSpPr>
          <p:spPr bwMode="auto">
            <a:xfrm>
              <a:off x="3196" y="2133"/>
              <a:ext cx="341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61" name="_s14351"/>
            <p:cNvSpPr>
              <a:spLocks noChangeArrowheads="1"/>
            </p:cNvSpPr>
            <p:nvPr/>
          </p:nvSpPr>
          <p:spPr bwMode="auto">
            <a:xfrm>
              <a:off x="3493" y="1794"/>
              <a:ext cx="766" cy="67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спиннинговые</a:t>
              </a:r>
            </a:p>
          </p:txBody>
        </p:sp>
        <p:sp>
          <p:nvSpPr>
            <p:cNvPr id="62" name="_s14352"/>
            <p:cNvSpPr>
              <a:spLocks noChangeShapeType="1"/>
            </p:cNvSpPr>
            <p:nvPr/>
          </p:nvSpPr>
          <p:spPr bwMode="auto">
            <a:xfrm flipV="1">
              <a:off x="3097" y="1653"/>
              <a:ext cx="241" cy="241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63" name="_s14353"/>
            <p:cNvSpPr>
              <a:spLocks noChangeArrowheads="1"/>
            </p:cNvSpPr>
            <p:nvPr/>
          </p:nvSpPr>
          <p:spPr bwMode="auto">
            <a:xfrm>
              <a:off x="3195" y="1074"/>
              <a:ext cx="766" cy="67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проводочные</a:t>
              </a:r>
            </a:p>
          </p:txBody>
        </p:sp>
        <p:sp>
          <p:nvSpPr>
            <p:cNvPr id="64" name="_s14354"/>
            <p:cNvSpPr>
              <a:spLocks noChangeShapeType="1"/>
            </p:cNvSpPr>
            <p:nvPr/>
          </p:nvSpPr>
          <p:spPr bwMode="auto">
            <a:xfrm flipV="1">
              <a:off x="2858" y="1454"/>
              <a:ext cx="0" cy="341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65" name="_s14355"/>
            <p:cNvSpPr>
              <a:spLocks noChangeArrowheads="1"/>
            </p:cNvSpPr>
            <p:nvPr/>
          </p:nvSpPr>
          <p:spPr bwMode="auto">
            <a:xfrm>
              <a:off x="2475" y="776"/>
              <a:ext cx="766" cy="67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поплавочные</a:t>
              </a:r>
            </a:p>
          </p:txBody>
        </p:sp>
        <p:sp>
          <p:nvSpPr>
            <p:cNvPr id="66" name="_s14356"/>
            <p:cNvSpPr>
              <a:spLocks noChangeArrowheads="1"/>
            </p:cNvSpPr>
            <p:nvPr/>
          </p:nvSpPr>
          <p:spPr bwMode="auto">
            <a:xfrm>
              <a:off x="2475" y="1795"/>
              <a:ext cx="766" cy="67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способу </a:t>
              </a:r>
            </a:p>
            <a:p>
              <a:pPr algn="ctr" eaLnBrk="1" hangingPunct="1"/>
              <a:r>
                <a:rPr lang="ru-RU" altLang="ru-RU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лова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30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 animBg="1"/>
      <p:bldP spid="10" grpId="0" animBg="1"/>
      <p:bldP spid="22" grpId="0" animBg="1"/>
      <p:bldP spid="23" grpId="0" animBg="1"/>
      <p:bldP spid="35" grpId="0" animBg="1"/>
      <p:bldP spid="36" grpId="0" animBg="1"/>
      <p:bldP spid="47" grpId="0" animBg="1"/>
      <p:bldP spid="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6676" y="0"/>
            <a:ext cx="9905998" cy="65190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78761748"/>
              </p:ext>
            </p:extLst>
          </p:nvPr>
        </p:nvGraphicFramePr>
        <p:xfrm>
          <a:off x="532023" y="651901"/>
          <a:ext cx="11277600" cy="5748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53989" y="642502"/>
            <a:ext cx="119379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Оснащаются </a:t>
            </a:r>
            <a:r>
              <a:rPr lang="ru-RU" alt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глухой </a:t>
            </a:r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снастью, в комлевой части имеют </a:t>
            </a:r>
            <a:r>
              <a:rPr lang="ru-RU" altLang="ru-RU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мотовильце</a:t>
            </a:r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запаса лески. Оснастка включает леску, поплавок, груз и крючок. Длина 4-7м.</a:t>
            </a:r>
            <a:endParaRPr lang="ru-RU" altLang="ru-RU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www.picshare.ru/uploads/130211/5XXW5E2ZD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80142" y="3267189"/>
            <a:ext cx="4785674" cy="138117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ribalovkin.ru/wa-data/public/shop/products/02/38/3802/images/4835/4835.750x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8395" y="3393644"/>
            <a:ext cx="4785674" cy="11282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" y="-3908"/>
            <a:ext cx="61721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Удилища поплавочные</a:t>
            </a:r>
            <a:endParaRPr lang="ru-RU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avatars.mds.yandex.net/get-pdb/2349661/76b8890d-47ee-4c86-9c98-73d0a61601a5/s1200?webp=fals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8" b="11609"/>
          <a:stretch/>
        </p:blipFill>
        <p:spPr bwMode="auto">
          <a:xfrm>
            <a:off x="3239182" y="1564937"/>
            <a:ext cx="8419616" cy="478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08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" y="-3908"/>
            <a:ext cx="61721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Удилища проводочные</a:t>
            </a:r>
            <a:endParaRPr lang="ru-RU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37160" y="763866"/>
            <a:ext cx="1185290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Оснащаются </a:t>
            </a:r>
            <a:r>
              <a:rPr lang="ru-RU" alt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«бегучей» </a:t>
            </a:r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снастью. В комлевой части имеют катушкодержатель для крепления катушки, по всей длине пропускные кольца, на вершинке тюльпан. Оснастка и размеры аналогичны поплавочному удилищу.</a:t>
            </a:r>
            <a:endParaRPr lang="ru-RU" altLang="ru-RU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www.pxel.ru/images/products/.tmb/thumb_f88ca9fdc666790253c6f1804cc77b5d_resizenew_588_4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0" b="17268"/>
          <a:stretch>
            <a:fillRect/>
          </a:stretch>
        </p:blipFill>
        <p:spPr bwMode="auto">
          <a:xfrm rot="5400000">
            <a:off x="-766636" y="3111944"/>
            <a:ext cx="4278629" cy="22152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avatars.mds.yandex.net/get-pdb/879261/44aac387-79ec-41c6-8522-d8df9a5428e9/s120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8" b="11576"/>
          <a:stretch/>
        </p:blipFill>
        <p:spPr bwMode="auto">
          <a:xfrm>
            <a:off x="2666487" y="2080260"/>
            <a:ext cx="9211623" cy="42786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89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0505"/>
            <a:ext cx="65722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Удилища спиннинговые</a:t>
            </a:r>
            <a:endParaRPr lang="ru-RU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86234" y="932459"/>
            <a:ext cx="3952418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Предназначены для ловли хищной рыбы на блесну, </a:t>
            </a:r>
            <a:r>
              <a:rPr lang="ru-RU" altLang="ru-RU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воблер</a:t>
            </a:r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силиконовые приманки, живца. 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2400" b="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Оснащаются </a:t>
            </a:r>
            <a:r>
              <a:rPr lang="ru-RU" altLang="ru-RU" sz="2400" b="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«бегучей» </a:t>
            </a:r>
            <a:r>
              <a:rPr lang="ru-RU" altLang="ru-RU" sz="2400" b="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снастью и спиннинговой катушкой. 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Бывают одноручные и двуручные. 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Длина 1,4-4,5м.</a:t>
            </a:r>
            <a:endParaRPr lang="ru-RU" altLang="ru-RU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www.fishing-service.com.ua/assets/images/All/tiboron_vorschau_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8" b="11766"/>
          <a:stretch>
            <a:fillRect/>
          </a:stretch>
        </p:blipFill>
        <p:spPr bwMode="auto">
          <a:xfrm>
            <a:off x="4089579" y="900113"/>
            <a:ext cx="4270373" cy="23955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firsat35.com/blog/wp-content/uploads/2015/10/fishing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578" y="3594100"/>
            <a:ext cx="4270373" cy="276156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g01.a.alicdn.com/kf/HTB1o8ZlHVXXXXbNXpXXq6xXFXXXV/Surf-font-b-Fishing-b-font-Rod-Reel-Freshwater-and-font-b-Saltwater-b-font-Rod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7" b="5424"/>
          <a:stretch>
            <a:fillRect/>
          </a:stretch>
        </p:blipFill>
        <p:spPr bwMode="auto">
          <a:xfrm>
            <a:off x="8461803" y="900113"/>
            <a:ext cx="3528266" cy="23955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g03.a.alicdn.com/kf/HTB1_.uRJXXXXXbqXVXXq6xXFXXXz/Portable-Travel-Fishing-Rod-and-Reel-Combos-Telescopic-Spinning-Fishing-Pole-Saltwater-Fishing-Tackle-Kit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3" b="7457"/>
          <a:stretch>
            <a:fillRect/>
          </a:stretch>
        </p:blipFill>
        <p:spPr bwMode="auto">
          <a:xfrm>
            <a:off x="8461803" y="3594100"/>
            <a:ext cx="3528266" cy="276156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18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0505"/>
            <a:ext cx="65722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Удилища </a:t>
            </a:r>
            <a:r>
              <a:rPr lang="ru-RU" sz="4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мормышечные</a:t>
            </a:r>
            <a:endParaRPr lang="ru-RU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samara.emotion-box.ru/static/images/emotions/original/4586a9b91e631aa319f7f2d9b17e0ebb/74fa848f5d30c5c8e81c5257a95a4a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2"/>
          <a:stretch>
            <a:fillRect/>
          </a:stretch>
        </p:blipFill>
        <p:spPr bwMode="auto">
          <a:xfrm>
            <a:off x="5486400" y="2575142"/>
            <a:ext cx="4660832" cy="378247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fes-shop.ru/catalog/13212220981929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4"/>
          <a:stretch>
            <a:fillRect/>
          </a:stretch>
        </p:blipFill>
        <p:spPr bwMode="auto">
          <a:xfrm>
            <a:off x="10332970" y="956945"/>
            <a:ext cx="1758950" cy="53990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0" y="839946"/>
            <a:ext cx="1014723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Предназначены для зимнего подледного лова, в том числе на блесну. </a:t>
            </a:r>
          </a:p>
          <a:p>
            <a:pPr algn="just" eaLnBrk="1" hangingPunct="1">
              <a:spcBef>
                <a:spcPct val="50000"/>
              </a:spcBef>
            </a:pPr>
            <a:r>
              <a:rPr lang="ru-RU" altLang="ru-RU" sz="2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 небольшую длину (в зависимости от конструкции до 1м)</a:t>
            </a:r>
          </a:p>
          <a:p>
            <a:pPr algn="just" eaLnBrk="1" hangingPunct="1">
              <a:spcBef>
                <a:spcPct val="50000"/>
              </a:spcBef>
            </a:pPr>
            <a:r>
              <a:rPr lang="ru-RU" altLang="ru-RU" sz="2200" b="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быть с катушкой или </a:t>
            </a:r>
            <a:r>
              <a:rPr lang="ru-RU" altLang="ru-RU" sz="2200" b="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мотовильцем</a:t>
            </a:r>
            <a:r>
              <a:rPr lang="ru-RU" altLang="ru-RU" sz="2200" b="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лески. </a:t>
            </a:r>
          </a:p>
        </p:txBody>
      </p:sp>
      <p:pic>
        <p:nvPicPr>
          <p:cNvPr id="4098" name="Picture 2" descr="https://www.xlplaza.ru/image/cache/data/product/partner/bemal/620026853-600x600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47" y="2286496"/>
            <a:ext cx="2391444" cy="23914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ovisnami.ru/images/items/super/52656-sup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10" y="3605144"/>
            <a:ext cx="3667852" cy="27508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0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0505"/>
            <a:ext cx="91325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Удилища для отвесного </a:t>
            </a:r>
            <a:r>
              <a:rPr lang="ru-RU" sz="4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блеснения</a:t>
            </a:r>
            <a:endParaRPr lang="ru-RU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beluga42.ru/image/cache/data/udochki/zima/502-500x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2626678"/>
            <a:ext cx="3600450" cy="36004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fishing.org.ua/riby/sud04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r="32057"/>
          <a:stretch>
            <a:fillRect/>
          </a:stretch>
        </p:blipFill>
        <p:spPr bwMode="auto">
          <a:xfrm>
            <a:off x="7177088" y="1032828"/>
            <a:ext cx="4805362" cy="5213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dam.ru/shop/catalog/images/products/202-06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" t="12050" r="156" b="12050"/>
          <a:stretch>
            <a:fillRect/>
          </a:stretch>
        </p:blipFill>
        <p:spPr bwMode="auto">
          <a:xfrm>
            <a:off x="3367088" y="1032828"/>
            <a:ext cx="3600450" cy="1365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0" y="907539"/>
            <a:ext cx="3268980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Предназначены для ловли с мостов и лодок. 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2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 небольшую длину и «бегучую» снасть</a:t>
            </a:r>
          </a:p>
        </p:txBody>
      </p:sp>
    </p:spTree>
    <p:extLst>
      <p:ext uri="{BB962C8B-B14F-4D97-AF65-F5344CB8AC3E}">
        <p14:creationId xmlns:p14="http://schemas.microsoft.com/office/powerpoint/2010/main" val="56718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0505"/>
            <a:ext cx="61150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Удилища нахлыстовые</a:t>
            </a:r>
            <a:endParaRPr lang="ru-RU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s3-ap-southeast-2.amazonaws.com/shopfrontpro/487/images/detailed/0/2288555f46b1c30da30fefeb3b84106241349400471506e3797447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2" y="3600450"/>
            <a:ext cx="4233342" cy="253936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1158369"/>
            <a:ext cx="464058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Предназначены для ловли с поверхности водоема на мушку. Оснащаются «бегучей» снастью, </a:t>
            </a:r>
            <a:r>
              <a:rPr lang="ru-RU" altLang="ru-RU" sz="2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нахлыстовой</a:t>
            </a:r>
            <a:r>
              <a:rPr lang="ru-RU" altLang="ru-RU" sz="2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катушкой. Вместо лески используется специальный эластичный шнур для нахлыста.</a:t>
            </a:r>
          </a:p>
        </p:txBody>
      </p:sp>
      <p:pic>
        <p:nvPicPr>
          <p:cNvPr id="6146" name="Picture 2" descr="https://www.salmon-fish-scotland.com/pubd/images/5afb9d84-The-Dunkeld-Spey-Casting-Schoo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115" y="983619"/>
            <a:ext cx="7182995" cy="538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90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0505"/>
            <a:ext cx="61150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Удилища донные</a:t>
            </a:r>
            <a:endParaRPr lang="ru-RU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3.bp.blogspot.com/-LSqQCCHzwO0/Tz01GASFivI/AAAAAAAAABU/gf2-99DJb0I/s400/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620" y="3720784"/>
            <a:ext cx="3810000" cy="25622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vlasenko.ru/183-nnn/522-r0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334" y="3720784"/>
            <a:ext cx="4302125" cy="25812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poradu.pp.ua/uploads/posts/2015-06/yak-zloviti-koropa-na-vudku-hitrosch-lovu-krupnogo-koropa_511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620" y="971234"/>
            <a:ext cx="381000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http://ng-74.ru/media/k2/items/cache/7ab0e5f593a61c9cf529dbac399acf7a_X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2"/>
          <a:stretch>
            <a:fillRect/>
          </a:stretch>
        </p:blipFill>
        <p:spPr bwMode="auto">
          <a:xfrm>
            <a:off x="7613334" y="971234"/>
            <a:ext cx="4302125" cy="25368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1906" y="971234"/>
            <a:ext cx="341471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Донная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снасть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применяется для ловли рыбы со дна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непосредственной близости от него.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особенностью донки является отсутствие поплавка.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поклевке рыболов узнает по натяжению лески или по резким ударам сторожка.</a:t>
            </a:r>
          </a:p>
        </p:txBody>
      </p:sp>
    </p:spTree>
    <p:extLst>
      <p:ext uri="{BB962C8B-B14F-4D97-AF65-F5344CB8AC3E}">
        <p14:creationId xmlns:p14="http://schemas.microsoft.com/office/powerpoint/2010/main" val="372906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4814" y="696644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20.4 Безудилищная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крючковая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рыболовная снасть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605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1514" y="-16709"/>
            <a:ext cx="1128848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hlinkClick r:id="rId4"/>
              </a:rPr>
              <a:t>Кружок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популярная снасть для ловли хищных рыб на живца. Он представляет собой основу для хранения лески в форме круга из пенопласта, в качестве оси используется коническая мачта.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ребру кружка прокладывается канавка для хранения запаса лески.  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41514" y="2748782"/>
            <a:ext cx="7025096" cy="34691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Размеры кружков: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диаметр круга 150-180мм, толщина 25-35мм, отверстие для мачты – 20мм, длина мачты должна равняться диаметру кружка, диметр ее – от 20мм в нижней части до 10мм на вершине, комель – шар диаметром 35-50мм.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Т.к. ловля на кружок происходит на больших площадях, ее раскраска играет существенную роль. Обычно его низ красят в белый, голубой или серый цвет. На комель наносят 1-2 черные вертикальные полоски, это даст возможность видеть его вращение издалека. Верх кружка красят в цвета, которые заметны с большого расстояния: красный, оранжевый или желтый.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Кружки устанавливаются в местах ловли только с лодки. Ловля на них производится как на водоемах с течением, так и на стоячей воде. Самое успешное время ловли на кружок – это конец лета, начало осени, когда у хищников начинается нагул жира.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://i.ytimg.com/vi/ZZpuwOGGNjE/maxres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7" r="8093"/>
          <a:stretch>
            <a:fillRect/>
          </a:stretch>
        </p:blipFill>
        <p:spPr bwMode="auto">
          <a:xfrm>
            <a:off x="7313564" y="1177289"/>
            <a:ext cx="4669658" cy="52052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rujo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450" y="1311736"/>
            <a:ext cx="2001838" cy="2057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1514" y="1303661"/>
            <a:ext cx="90596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039620" algn="just">
              <a:spcAft>
                <a:spcPts val="0"/>
              </a:spcAft>
            </a:pP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2000" i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оснастки кружка</a:t>
            </a: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используют мягкую леску сечением до 0,30 мм, стальной поводок длиной 150мм, двухподдевный или трехподдевный крючок, груз. При ловле щуки используются крючки не менее №8-10.</a:t>
            </a:r>
          </a:p>
        </p:txBody>
      </p:sp>
    </p:spTree>
    <p:extLst>
      <p:ext uri="{BB962C8B-B14F-4D97-AF65-F5344CB8AC3E}">
        <p14:creationId xmlns:p14="http://schemas.microsoft.com/office/powerpoint/2010/main" val="32158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35609" y="70505"/>
            <a:ext cx="1183160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sng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Жерлицы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подразделяются на зимние и летние. 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sng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Зимние жерлицы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применяются для ловли хищной рыбы на живца в лунке. 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льду зимние жерлицы могут крепиться двумя способами: вмораживаются в лед около лунки или располагаются поперек лунки.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ribolov-centr.ru/wp-content/uploads/2015/02/1640062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4" r="18604"/>
          <a:stretch>
            <a:fillRect/>
          </a:stretch>
        </p:blipFill>
        <p:spPr bwMode="auto">
          <a:xfrm>
            <a:off x="135609" y="1824831"/>
            <a:ext cx="4080066" cy="44985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rybalkaspb.ru/d/950829/d/%D0%97%D0%B8%D0%BC%D0%BD%D1%8F%D1%8F_%D0%B6%D0%B5%D1%80%D0%BB%D0%B8%D1%86%D0%B0_%D0%BD%D0%B0_%D1%89%D1%83%D0%BA%D1%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15"/>
          <a:stretch>
            <a:fillRect/>
          </a:stretch>
        </p:blipFill>
        <p:spPr bwMode="auto">
          <a:xfrm>
            <a:off x="4392965" y="1824831"/>
            <a:ext cx="3333927" cy="44985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7841828" y="1912814"/>
            <a:ext cx="4350172" cy="2200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Летняя жерлица</a:t>
            </a:r>
            <a:r>
              <a:rPr kumimoji="0" lang="ru-RU" altLang="ru-RU" sz="20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редставляет собой рогульку с запасом шнура или лески, поводком с живцом, зажатым в рогульке, которая втыкается в дно. Кол для установки жерлицы должен иметь длину, соответствующую месту ужения. 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194" name="Picture 2" descr="https://schuka.org/wp-content/uploads/2020/01/2019-11-12-17-49-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865" y="4201399"/>
            <a:ext cx="2829243" cy="212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61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0" y="2383666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6392" y="2175916"/>
            <a:ext cx="73468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классификацию ассортимента рыболовных товаров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Характеризовать видовой ассортимент рыболовных товаров по группам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Описывать требования к качеству, маркировке, упаковке и хранению рыболовных товаров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8044" y="70505"/>
            <a:ext cx="11369282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sng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Дорожка</a:t>
            </a:r>
            <a:endParaRPr kumimoji="0" lang="ru-RU" altLang="ru-RU" sz="2000" b="1" i="0" u="sng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способ ужения хищной рыбы с лодки на блесну,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воблер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твистер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т.п. искусственные приманки. В основном дорожку используют для ловли щуки, судака, окуня.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 descr="P1010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0" t="9033" r="5214"/>
          <a:stretch>
            <a:fillRect/>
          </a:stretch>
        </p:blipFill>
        <p:spPr bwMode="auto">
          <a:xfrm>
            <a:off x="146614" y="3298363"/>
            <a:ext cx="3396769" cy="288526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46614" y="1213735"/>
            <a:ext cx="1180916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Состоит дорожка из </a:t>
            </a:r>
            <a:r>
              <a:rPr kumimoji="0" lang="ru-RU" altLang="ru-RU" sz="2000" b="0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мотовильца</a:t>
            </a: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на которое наматывается плетеный капроновый шнур или прочная леска диаметром 0,5—0,7 мм, на конце шнура крепится груз-</a:t>
            </a:r>
            <a:r>
              <a:rPr kumimoji="0" lang="ru-RU" altLang="ru-RU" sz="2000" b="0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противозакручиватель</a:t>
            </a: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поводок, вертлюжок, а затем блесна или </a:t>
            </a:r>
            <a:r>
              <a:rPr kumimoji="0" lang="ru-RU" altLang="ru-RU" sz="2000" b="0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снасточка</a:t>
            </a: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 мертвой рыбкой. </a:t>
            </a:r>
          </a:p>
          <a:p>
            <a:pPr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ловле на дорожку приманку тянут на шнуре или леске за плывущей лодкой. </a:t>
            </a:r>
          </a:p>
          <a:p>
            <a:pPr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Дорожкой ловят на </a:t>
            </a:r>
            <a:r>
              <a:rPr kumimoji="0" lang="ru-RU" altLang="ru-RU" sz="2000" b="0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незакоряженных</a:t>
            </a: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участках водоема с почти ровным дном — иначе будут частые зацепы блесны за коряги и т. п.</a:t>
            </a:r>
            <a:endParaRPr kumimoji="0" lang="ru-RU" altLang="ru-RU" sz="2000" b="0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792805" y="3298362"/>
            <a:ext cx="8060105" cy="25309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Дорожковая снасть будет более удобной, если вместо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мотовильца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применить спиннинговое удилище с катушкой. За границей такой способ лова называется </a:t>
            </a:r>
            <a:r>
              <a:rPr kumimoji="0" lang="ru-RU" altLang="ru-RU" sz="2000" b="1" i="0" u="sng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троллинг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Trolling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это ловля на блесну с движущейся лодки).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несколько видов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троллинга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речной, морской, озерный, океанский. Каждый из них требует определенного вида снастей и снаряжения. Эффект этого способа ловли состоит в том, что ведется облов большей части акватории водоема за единицу времени.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22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0330" y="40591"/>
            <a:ext cx="1124373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27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sng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Перемёт</a:t>
            </a:r>
            <a:endParaRPr kumimoji="0" lang="ru-RU" altLang="ru-RU" sz="2000" b="0" i="0" u="sng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Перемет делается из крепкого просмоленного шнура, к которому подвязывают длинные (1 —1,5 м) поводки с крючками: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270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" descr="переме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985" y="1208543"/>
            <a:ext cx="6654065" cy="509489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21381" y="1208543"/>
            <a:ext cx="4992554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27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270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Обычно перемет ставится поперек реки, с берега на берег. При этом переметы бывают «донные», когда насадка находится у самого дна, и «верховые», когда шнур идет над водой или погружен в нее очень неглубоко и крючки с насадкой находятся в верхней половине глубины воды.</a:t>
            </a:r>
            <a:endParaRPr kumimoji="0" lang="ru-RU" altLang="ru-RU" sz="2000" b="0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270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Донные переметы ставят специально для ловли налимов и сомов, а верховыми переметами ловится всякая иная рыба.</a:t>
            </a:r>
            <a:endParaRPr kumimoji="0" lang="ru-RU" altLang="ru-RU" sz="2000" b="0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270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ловли рыбы применяются самые разнообразные насадки — от небольших живцов до линючего рака, навозного червя, опарыша, пареного гороха, овса и т. п. </a:t>
            </a:r>
            <a:endParaRPr kumimoji="0" lang="ru-RU" altLang="ru-RU" sz="2000" b="0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16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4814" y="655519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20.5 Вспомогательные рыболовные принадлежности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605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2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010" y="-24417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Вспомогательные рыболовные принадлежности</a:t>
            </a:r>
            <a:endParaRPr lang="ru-RU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7" y="763866"/>
            <a:ext cx="26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83180" y="801842"/>
            <a:ext cx="9508741" cy="5553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0010" y="1293992"/>
            <a:ext cx="2304778" cy="4523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Подсачек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631846" y="763866"/>
            <a:ext cx="94600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alt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служит для извлечения из воды подтянутой к берегу рыбы</a:t>
            </a:r>
          </a:p>
        </p:txBody>
      </p:sp>
      <p:pic>
        <p:nvPicPr>
          <p:cNvPr id="9" name="Picture 2" descr="http://www.bookin.org.ru/book/28707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3" r="16768"/>
          <a:stretch>
            <a:fillRect/>
          </a:stretch>
        </p:blipFill>
        <p:spPr bwMode="auto">
          <a:xfrm>
            <a:off x="2777489" y="1303253"/>
            <a:ext cx="3348991" cy="493075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catcher.fish/wp-content/uploads/2017/09/wm_12-1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7" b="3735"/>
          <a:stretch/>
        </p:blipFill>
        <p:spPr bwMode="auto">
          <a:xfrm>
            <a:off x="6320789" y="1314450"/>
            <a:ext cx="5626129" cy="491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583180" y="801841"/>
            <a:ext cx="9508741" cy="5553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0010" y="1907114"/>
            <a:ext cx="2304778" cy="4523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Багорик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722433" y="747272"/>
            <a:ext cx="52905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altLang="ru-RU" sz="2400" b="0" dirty="0">
                <a:latin typeface="Times New Roman" panose="02020603050405020304" pitchFamily="18" charset="0"/>
              </a:rPr>
              <a:t>служит для </a:t>
            </a:r>
            <a:r>
              <a:rPr lang="ru-RU" altLang="ru-RU" sz="2400" b="0" dirty="0" err="1">
                <a:latin typeface="Times New Roman" panose="02020603050405020304" pitchFamily="18" charset="0"/>
              </a:rPr>
              <a:t>подцепливания</a:t>
            </a:r>
            <a:r>
              <a:rPr lang="ru-RU" altLang="ru-RU" sz="2400" b="0" dirty="0">
                <a:latin typeface="Times New Roman" panose="02020603050405020304" pitchFamily="18" charset="0"/>
              </a:rPr>
              <a:t> рыбы</a:t>
            </a:r>
          </a:p>
        </p:txBody>
      </p:sp>
      <p:pic>
        <p:nvPicPr>
          <p:cNvPr id="15" name="Picture 2" descr="http://volfish.ru/photo/shop/items/bagori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429" y="3824446"/>
            <a:ext cx="2436807" cy="24368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fishing-price.ru/contentimg/pic161/size1/grfish_90022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45" y="3824446"/>
            <a:ext cx="2924469" cy="24368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arsenalribaka.ru/d/157607/d/image_12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62"/>
          <a:stretch>
            <a:fillRect/>
          </a:stretch>
        </p:blipFill>
        <p:spPr bwMode="auto">
          <a:xfrm>
            <a:off x="3001429" y="1216598"/>
            <a:ext cx="8370033" cy="253012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ukosterka.ru/images/photos/b92d99f5cfce124568c2a8eece31b3f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0"/>
          <a:stretch>
            <a:fillRect/>
          </a:stretch>
        </p:blipFill>
        <p:spPr bwMode="auto">
          <a:xfrm>
            <a:off x="8698083" y="3824447"/>
            <a:ext cx="2646020" cy="243680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583179" y="801840"/>
            <a:ext cx="9508741" cy="5553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0010" y="2483012"/>
            <a:ext cx="2304778" cy="4523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Садок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7139769" y="1016000"/>
            <a:ext cx="478832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служит для хранения в воде пойманной рыбы</a:t>
            </a:r>
          </a:p>
        </p:txBody>
      </p:sp>
      <p:pic>
        <p:nvPicPr>
          <p:cNvPr id="22" name="Picture 4" descr="http://global-collars.com/images/55fdec73c5ff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1"/>
          <a:stretch>
            <a:fillRect/>
          </a:stretch>
        </p:blipFill>
        <p:spPr bwMode="auto">
          <a:xfrm>
            <a:off x="2673767" y="1016000"/>
            <a:ext cx="4237037" cy="52562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atlantik001.ru/images/product_images/popup_images/402_2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7"/>
          <a:stretch/>
        </p:blipFill>
        <p:spPr bwMode="auto">
          <a:xfrm>
            <a:off x="7086837" y="2183130"/>
            <a:ext cx="4817809" cy="40702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2583178" y="801838"/>
            <a:ext cx="9508741" cy="5553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0010" y="3054580"/>
            <a:ext cx="2304778" cy="4523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Зевник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2589352" y="914748"/>
            <a:ext cx="94831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alt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служит для извлечения крючка из пасти хищной рыбы</a:t>
            </a:r>
          </a:p>
        </p:txBody>
      </p:sp>
      <p:pic>
        <p:nvPicPr>
          <p:cNvPr id="10244" name="Picture 4" descr="https://schukar.info/wp-content/uploads/2019/01/zevnik-dlya-shuki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764" y="1656114"/>
            <a:ext cx="5191396" cy="422666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condor-nsk.ru/upload/iblock/829/82910009a2892285c9709986c5116d0e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118" y="1635035"/>
            <a:ext cx="3876021" cy="424774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2583178" y="801838"/>
            <a:ext cx="9508741" cy="5553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0010" y="3617422"/>
            <a:ext cx="2304778" cy="4523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Экстрактор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6522838" y="1122572"/>
            <a:ext cx="51617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служит для извлечения крючка из пасти мелкой рыбы</a:t>
            </a:r>
          </a:p>
        </p:txBody>
      </p:sp>
      <p:pic>
        <p:nvPicPr>
          <p:cNvPr id="34" name="Picture 2" descr="http://cdn1.rf-sp.ru/1e/2a/1e2a8973d45a3d4dfc0345201af44a24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26021" y="2914609"/>
            <a:ext cx="4991103" cy="131402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ulovanet.ru/wp-content/uploads/2012/06/ekstraktor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6722" y="2701293"/>
            <a:ext cx="4987993" cy="17539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http://harp.valor.ua/fishlib/articles/Colonel/vokrugpoplavka/04/0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9" b="16412"/>
          <a:stretch>
            <a:fillRect/>
          </a:stretch>
        </p:blipFill>
        <p:spPr bwMode="auto">
          <a:xfrm>
            <a:off x="6165427" y="2221486"/>
            <a:ext cx="5727722" cy="383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2592866" y="795003"/>
            <a:ext cx="9508741" cy="5553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84091" y="4180264"/>
            <a:ext cx="2304778" cy="4523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Кукан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7635524" y="1107503"/>
            <a:ext cx="43503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служит для хранения и переноски пойманной рыбы</a:t>
            </a:r>
          </a:p>
        </p:txBody>
      </p:sp>
      <p:pic>
        <p:nvPicPr>
          <p:cNvPr id="40" name="Picture 6" descr="http://fion.ru/images/handmade/746c8f06054660bdcc6daeba8cfb98a6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9" r="13248" b="3320"/>
          <a:stretch/>
        </p:blipFill>
        <p:spPr bwMode="auto">
          <a:xfrm>
            <a:off x="2688314" y="913029"/>
            <a:ext cx="5003254" cy="53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http://forschuka.ru/0249274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577" y="2277969"/>
            <a:ext cx="4983045" cy="370339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2586586" y="798151"/>
            <a:ext cx="9508741" cy="5553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6353" y="4743106"/>
            <a:ext cx="2304778" cy="6634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Стойка под удилище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2" descr="http://img03.taobaocdn.com/bao/uploaded/i3/TB1lW49FXXXXXbHbFXXXXXXXXXX_!!0-item_pic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3" t="3259" r="8362"/>
          <a:stretch>
            <a:fillRect/>
          </a:stretch>
        </p:blipFill>
        <p:spPr bwMode="auto">
          <a:xfrm>
            <a:off x="3443076" y="3066232"/>
            <a:ext cx="3357562" cy="31988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blesna-dv.ru/images/stories/virtuemart/product/348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715" y="946708"/>
            <a:ext cx="3355975" cy="20431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http://img02.taobaocdn.com/bao/uploaded/i2/15983034725140439/T1phWvXyBcXXXXXXXX_!!0-item_pic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0" b="6979"/>
          <a:stretch>
            <a:fillRect/>
          </a:stretch>
        </p:blipFill>
        <p:spPr bwMode="auto">
          <a:xfrm>
            <a:off x="7019714" y="3066232"/>
            <a:ext cx="3954463" cy="31988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http://www.gonefishinguk.co.uk/image/cache/data/catalog/angle%20tilt%20side-900x900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0" r="23238"/>
          <a:stretch>
            <a:fillRect/>
          </a:stretch>
        </p:blipFill>
        <p:spPr bwMode="auto">
          <a:xfrm>
            <a:off x="10427526" y="946707"/>
            <a:ext cx="1081088" cy="20447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http://reidstackle.co.uk/reids/images/offbox42_box_tuberest_large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915" y="946708"/>
            <a:ext cx="1501775" cy="20431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2" descr="http://g03.a.alicdn.com/kf/HTB1fUvRJFXXXXXTXXXXq6xXFXXX8/-font-b-fishing-b-font-rod-bracket-with-stainless-steel-insert-battery-support-telescopic-portable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902" y="946708"/>
            <a:ext cx="2043113" cy="20431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2580306" y="801838"/>
            <a:ext cx="9508741" cy="5553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77387" y="5517022"/>
            <a:ext cx="2304778" cy="6634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Подставка для удилищ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" name="Picture 4" descr="http://zooma.com.ua/image/data/2015/11/podstavka-pod-udilisha-strategy-strat-3-pod-131x122x143cm1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112" y="928099"/>
            <a:ext cx="8761413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" descr="http://www.angelplatz.de/img/products/1300x/zd0005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" t="40" r="11302" b="-40"/>
          <a:stretch>
            <a:fillRect/>
          </a:stretch>
        </p:blipFill>
        <p:spPr bwMode="auto">
          <a:xfrm>
            <a:off x="3067162" y="4528549"/>
            <a:ext cx="2303463" cy="15097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00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/>
      <p:bldP spid="12" grpId="0" animBg="1"/>
      <p:bldP spid="13" grpId="0" animBg="1"/>
      <p:bldP spid="14" grpId="0"/>
      <p:bldP spid="19" grpId="0" animBg="1"/>
      <p:bldP spid="20" grpId="0" animBg="1"/>
      <p:bldP spid="21" grpId="0"/>
      <p:bldP spid="24" grpId="0" animBg="1"/>
      <p:bldP spid="25" grpId="0" animBg="1"/>
      <p:bldP spid="26" grpId="0"/>
      <p:bldP spid="31" grpId="0" animBg="1"/>
      <p:bldP spid="32" grpId="0" animBg="1"/>
      <p:bldP spid="33" grpId="0"/>
      <p:bldP spid="37" grpId="0" animBg="1"/>
      <p:bldP spid="38" grpId="0" animBg="1"/>
      <p:bldP spid="39" grpId="0"/>
      <p:bldP spid="42" grpId="0" animBg="1"/>
      <p:bldP spid="43" grpId="0" animBg="1"/>
      <p:bldP spid="50" grpId="0" animBg="1"/>
      <p:bldP spid="5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010" y="-24417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Вспомогательные рыболовные принадлежности</a:t>
            </a:r>
            <a:endParaRPr lang="ru-RU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7" y="763866"/>
            <a:ext cx="26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54630" y="801838"/>
            <a:ext cx="9334417" cy="5553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0009" y="1213595"/>
            <a:ext cx="2593757" cy="6837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Инструмент для снятия и перемещения груза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http://www.rybnadzor.com/forums/attachments/rashodnye-materialy-i-montazhi/8068d1357227433-gruzila-ogruzka-poplavka-podpaski-antenny-i-vse-chto-s-etim-svyazano-image_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13313" r="13487" b="13699"/>
          <a:stretch>
            <a:fillRect/>
          </a:stretch>
        </p:blipFill>
        <p:spPr bwMode="auto">
          <a:xfrm>
            <a:off x="3357838" y="958290"/>
            <a:ext cx="8128000" cy="52403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754630" y="801837"/>
            <a:ext cx="9334417" cy="5553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0009" y="1977778"/>
            <a:ext cx="2593757" cy="6837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Приспособление для огрузки поплавка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 descr="приспособ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581" y="958290"/>
            <a:ext cx="4005862" cy="52403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nwportal.ru/file/images/kak-samomu-sdelat-zimniy-poplavok-6177-lar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9" r="34909"/>
          <a:stretch>
            <a:fillRect/>
          </a:stretch>
        </p:blipFill>
        <p:spPr bwMode="auto">
          <a:xfrm>
            <a:off x="3033785" y="962178"/>
            <a:ext cx="4544305" cy="523644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754629" y="801836"/>
            <a:ext cx="9334417" cy="5553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0009" y="2741961"/>
            <a:ext cx="2593757" cy="4127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Ледобур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4" descr="ледобур бензин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781" y="924947"/>
            <a:ext cx="2679700" cy="4403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8802943" y="5335022"/>
            <a:ext cx="298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Бензоледобур</a:t>
            </a:r>
            <a:endParaRPr lang="ru-RU" altLang="ru-RU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http://www.rybolov-sportsmen.ru/upload/medialibrary/678/barnaul-tornad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681" y="902722"/>
            <a:ext cx="1479550" cy="52736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ww.xsochi.ru/wp-content/uploads/2012/12/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5" r="14346"/>
          <a:stretch>
            <a:fillRect/>
          </a:stretch>
        </p:blipFill>
        <p:spPr bwMode="auto">
          <a:xfrm>
            <a:off x="4946907" y="924947"/>
            <a:ext cx="3621087" cy="52736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754628" y="801606"/>
            <a:ext cx="9334417" cy="5553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0009" y="3235077"/>
            <a:ext cx="2593757" cy="4127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Черпак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2765877" y="769158"/>
            <a:ext cx="5507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alt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служит для удаления льда из лунки</a:t>
            </a:r>
          </a:p>
        </p:txBody>
      </p:sp>
      <p:pic>
        <p:nvPicPr>
          <p:cNvPr id="23" name="Picture 4" descr="http://www.zvejys.lt/images/detailed/45/cherpak.jpg?t=144507957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27" y="1292560"/>
            <a:ext cx="8334172" cy="22233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www.rybolov-sportsmen.ru/upload/iblock/624/ded070cd-caf4-11df-b51b-000ffeac0be2_ded070d0-caf4-11df-b51b-000ffeac0be2.jpe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989" y="3592263"/>
            <a:ext cx="2602111" cy="261261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://www.porose.ru/files/products/_enl.600x600.jpg@f2ccbf96a6ed5547d9f3cd4e05f8bd5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733" y="5103475"/>
            <a:ext cx="4205812" cy="109369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s://im0-tub-by.yandex.net/i?id=0c888103b71bfba4541bbd1813ab341d&amp;n=33&amp;h=215&amp;w=44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2" b="15871"/>
          <a:stretch>
            <a:fillRect/>
          </a:stretch>
        </p:blipFill>
        <p:spPr bwMode="auto">
          <a:xfrm>
            <a:off x="6018838" y="3592752"/>
            <a:ext cx="4246707" cy="138025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http://fishelandia.ru/wa-data/public/shop/products/51/77/7751/images/7233/7233.1200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9" r="30666"/>
          <a:stretch>
            <a:fillRect/>
          </a:stretch>
        </p:blipFill>
        <p:spPr bwMode="auto">
          <a:xfrm>
            <a:off x="10473508" y="3594413"/>
            <a:ext cx="1105973" cy="26351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2754628" y="801606"/>
            <a:ext cx="9334417" cy="5553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81338" y="3728193"/>
            <a:ext cx="2593757" cy="7180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Коробки рыболовные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" descr="http://www.spinnakerpesca.it/files/full_4700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069" y="884480"/>
            <a:ext cx="4537075" cy="29559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://neva-fishing.ru/image/cache/data/yaschiki-i-korobochk/7/v-org-box-avr-2side-%09800x600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044" y="849555"/>
            <a:ext cx="3984625" cy="29876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neva-fishing.ru/image/cache/data/yaschiki-i-korobochk/5/v-org-box-avr-a5-%09800x600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3" r="5713"/>
          <a:stretch>
            <a:fillRect/>
          </a:stretch>
        </p:blipFill>
        <p:spPr bwMode="auto">
          <a:xfrm>
            <a:off x="3057781" y="3980104"/>
            <a:ext cx="2692400" cy="22796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http://img.sellercube.com/Uploadfile/6/SKU086238/20130809173251173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818" y="3980104"/>
            <a:ext cx="2279650" cy="22796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http://www.budsgunshop.com/catalog/images/hiRes/717014310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994" y="3980104"/>
            <a:ext cx="3241675" cy="22796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2759282" y="807507"/>
            <a:ext cx="9334417" cy="5553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1338" y="4526668"/>
            <a:ext cx="2593757" cy="4154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Ящик рыболовный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2" descr="http://www.nipos.de/media/images/org/PLA1362-00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9" t="6953" r="11945" b="4881"/>
          <a:stretch>
            <a:fillRect/>
          </a:stretch>
        </p:blipFill>
        <p:spPr bwMode="auto">
          <a:xfrm>
            <a:off x="3033785" y="970915"/>
            <a:ext cx="4905375" cy="5286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www.fmagazin.ru/_files/editor/images/pic/aelita/rybolovnyi_yashik_plastik_b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559" y="977265"/>
            <a:ext cx="3708400" cy="5286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2749974" y="801369"/>
            <a:ext cx="9334417" cy="5553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86012" y="5019782"/>
            <a:ext cx="2593757" cy="6865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Тубусы и чехлы для удилищ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Picture 2" descr="http://www.dmazay.ru/products_pictures/kv-6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781" y="4150916"/>
            <a:ext cx="8569325" cy="19446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://www.zoo-angeln-teich.com/images/produkte/i12/1226-69-20085-1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781" y="982266"/>
            <a:ext cx="8569325" cy="27638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2765604" y="807263"/>
            <a:ext cx="9334417" cy="5553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88139" y="5798667"/>
            <a:ext cx="2593757" cy="3985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Малявочник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2" descr="http://www.nevsky60.spb.ru/foto/2598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601" y="1005101"/>
            <a:ext cx="7777162" cy="51895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93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9" grpId="0" animBg="1"/>
      <p:bldP spid="10" grpId="0" animBg="1"/>
      <p:bldP spid="14" grpId="0" animBg="1"/>
      <p:bldP spid="15" grpId="0" animBg="1"/>
      <p:bldP spid="17" grpId="0"/>
      <p:bldP spid="20" grpId="0" animBg="1"/>
      <p:bldP spid="21" grpId="0" animBg="1"/>
      <p:bldP spid="22" grpId="0"/>
      <p:bldP spid="28" grpId="0" animBg="1"/>
      <p:bldP spid="29" grpId="0" animBg="1"/>
      <p:bldP spid="35" grpId="0" animBg="1"/>
      <p:bldP spid="36" grpId="0" animBg="1"/>
      <p:bldP spid="39" grpId="0" animBg="1"/>
      <p:bldP spid="40" grpId="0" animBg="1"/>
      <p:bldP spid="43" grpId="0" animBg="1"/>
      <p:bldP spid="4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010" y="-24417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Вспомогательные рыболовные принадлежности</a:t>
            </a:r>
            <a:endParaRPr lang="ru-RU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7" y="763866"/>
            <a:ext cx="26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65604" y="807263"/>
            <a:ext cx="9334417" cy="5553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473" y="1213595"/>
            <a:ext cx="2593757" cy="7180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Пояс с упором под удилище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http://www.grancanaria7c.com/wp-content/uploads/2013/11/DSF-720x48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6"/>
          <a:stretch/>
        </p:blipFill>
        <p:spPr bwMode="auto">
          <a:xfrm>
            <a:off x="3213710" y="978644"/>
            <a:ext cx="8479179" cy="52312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15.img.avito.st/1280x960/9048999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893" y="4345285"/>
            <a:ext cx="2689860" cy="176955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765604" y="807263"/>
            <a:ext cx="9334417" cy="5553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472" y="2012067"/>
            <a:ext cx="2593757" cy="3996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Рогатка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345893" y="840222"/>
            <a:ext cx="5111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alt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служит для заброса подкормки</a:t>
            </a:r>
          </a:p>
        </p:txBody>
      </p:sp>
      <p:pic>
        <p:nvPicPr>
          <p:cNvPr id="13" name="Picture 2" descr="http://traper.by/img/large/85/231/rogatka-dlya-prikormki-sredney-moshchnosti$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823" y="1339725"/>
            <a:ext cx="4910291" cy="48701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voenpro.ru/img/images/rogatka-s-uporom-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993" y="1053724"/>
            <a:ext cx="3867150" cy="5156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765604" y="807262"/>
            <a:ext cx="9334417" cy="5553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2472" y="2492127"/>
            <a:ext cx="2593757" cy="6396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Электронный сигнализатор клёва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4" descr="http://www.foxint.com/uploads/catalogues/catalogue1/section14/nxr-backgroun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095" y="901114"/>
            <a:ext cx="8705433" cy="538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 descr="http://luckyfisher.com.ua/image/cache/data/Carp%20Zoom/large_CZ_Bait_Alarm_Set-600x60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8" b="10809"/>
          <a:stretch>
            <a:fillRect/>
          </a:stretch>
        </p:blipFill>
        <p:spPr bwMode="auto">
          <a:xfrm>
            <a:off x="8855277" y="3946318"/>
            <a:ext cx="2774950" cy="21685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765604" y="792531"/>
            <a:ext cx="9334417" cy="5553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2472" y="3212217"/>
            <a:ext cx="2593757" cy="3653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Фонарь налобный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https://nitecore-ua.com/img/Osenniya_rubalka/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00" y="901113"/>
            <a:ext cx="7977687" cy="530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media3.alltricks.fr/hd/5641c5ee73939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727" y="1094063"/>
            <a:ext cx="2689283" cy="171746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2769844" y="796874"/>
            <a:ext cx="9334417" cy="5553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8232" y="3657987"/>
            <a:ext cx="2593757" cy="6872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Комбинезоны рыбацкие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" descr="http://maxston.ru/catalogs/main/images/1398666535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2" r="30550"/>
          <a:stretch>
            <a:fillRect/>
          </a:stretch>
        </p:blipFill>
        <p:spPr bwMode="auto">
          <a:xfrm>
            <a:off x="3220614" y="886383"/>
            <a:ext cx="2590411" cy="53863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://j.sprosus.ru/1011/534/605/9f0a612whzd7uz97/l--kombinezon_rybatskij_pvh_s_kapyushonom_picN11534605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277" y="886383"/>
            <a:ext cx="2835850" cy="53863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://trifonshop.ru/published/publicdata/ELEMENTALTRIFON/attachments/SC/products_pictures/%D0%A0%D1%8B%D0%B1%D0%B0%D1%86%D0%BA%D0%B8%D0%B9_%D0%BF%D0%BE%D0%BB%D1%83%D0%BA%D0%BE%D0%BC%D0%B1%D0%B8%D0%BD%D0%B5%D0%B7%D0%BE%D0%BD_%D0%9F%D0%92%D0%A5_enl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9" r="16792"/>
          <a:stretch>
            <a:fillRect/>
          </a:stretch>
        </p:blipFill>
        <p:spPr bwMode="auto">
          <a:xfrm>
            <a:off x="6156587" y="886383"/>
            <a:ext cx="2362715" cy="53863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2774084" y="801217"/>
            <a:ext cx="9334417" cy="5553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8232" y="4441676"/>
            <a:ext cx="2593757" cy="4297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Шипы на обувь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2" descr="http://media.nn.ru/data/forum/images/2011-03/33040841-store_apendix_big19720_2604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914" y="1038994"/>
            <a:ext cx="3732213" cy="51212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www.naribalku.com.ua/8573-10343-thickbox/shipy-dlja-obuvi-zimney-norfin-505504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9" b="17488"/>
          <a:stretch>
            <a:fillRect/>
          </a:stretch>
        </p:blipFill>
        <p:spPr bwMode="auto">
          <a:xfrm>
            <a:off x="7301688" y="1038993"/>
            <a:ext cx="4349750" cy="30210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http://mancompany-spb.ru/engine/modules/catalog/images/upload/4875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052" y="4275906"/>
            <a:ext cx="4410075" cy="18843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2765604" y="807261"/>
            <a:ext cx="9334417" cy="5553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2471" y="4950703"/>
            <a:ext cx="2593757" cy="4297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Мебель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2" descr="http://mywishlist.ru/pic/i/wish/orig/003/734/842.jpe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17" y="990655"/>
            <a:ext cx="2987675" cy="22399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://g01.a.alicdn.com/kf/HTB1XtECIXXXXXb9XpXXq6xXFXXXT/Outdoor-aluminum-alloy-Portable-Folding-stool-Lawn-camping-fishing-Portable-Pocket-Folding-font-b-Chair-b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9" b="3639"/>
          <a:stretch>
            <a:fillRect/>
          </a:stretch>
        </p:blipFill>
        <p:spPr bwMode="auto">
          <a:xfrm>
            <a:off x="6372167" y="990655"/>
            <a:ext cx="2881313" cy="22590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http://fishing-24.ru/image/data/Greenell/FC7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354" y="990655"/>
            <a:ext cx="2259012" cy="22590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http://www.lukass.lv/userfiles/img/c/877/039343b815246ade113e3691bd937595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101" y="3322665"/>
            <a:ext cx="3727450" cy="29495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http://www.redfoxmsk.ru/components/com_virtuemart/shop_image/product/_________________531ec09bc95c9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114" y="3303615"/>
            <a:ext cx="3275013" cy="29495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2771964" y="799754"/>
            <a:ext cx="9334417" cy="5553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43001" y="5476870"/>
            <a:ext cx="2593757" cy="4297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Палатка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2" descr="http://rybalka-v-rossii.ru/uploads/posts/2014-12/1419338360_10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6"/>
          <a:stretch>
            <a:fillRect/>
          </a:stretch>
        </p:blipFill>
        <p:spPr bwMode="auto">
          <a:xfrm>
            <a:off x="3012265" y="3180116"/>
            <a:ext cx="8750300" cy="30330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http://g03.a.alicdn.com/kf/HTB1VTmiIXXXXXc8XFXXq6xXFXXX3/Beach-sun-shading-outdoor-camping-tent-water-resistant-fishing-tent-1-person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6" t="14337" b="5775"/>
          <a:stretch>
            <a:fillRect/>
          </a:stretch>
        </p:blipFill>
        <p:spPr bwMode="auto">
          <a:xfrm>
            <a:off x="3012265" y="913530"/>
            <a:ext cx="2989262" cy="22066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www.carpelit.com.ua/fotky35083/fotos/_vyrp11_107Fox-poluzont-Supa-Brolly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428" y="913530"/>
            <a:ext cx="3311525" cy="22066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http://olsamara.ru/images/palatka/mal_f2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r="24242"/>
          <a:stretch>
            <a:fillRect/>
          </a:stretch>
        </p:blipFill>
        <p:spPr bwMode="auto">
          <a:xfrm>
            <a:off x="9673415" y="911942"/>
            <a:ext cx="2089150" cy="22082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99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10" grpId="0" animBg="1"/>
      <p:bldP spid="11" grpId="0" animBg="1"/>
      <p:bldP spid="12" grpId="0"/>
      <p:bldP spid="15" grpId="0" animBg="1"/>
      <p:bldP spid="16" grpId="0" animBg="1"/>
      <p:bldP spid="21" grpId="0" animBg="1"/>
      <p:bldP spid="22" grpId="0" animBg="1"/>
      <p:bldP spid="24" grpId="0" animBg="1"/>
      <p:bldP spid="25" grpId="0" animBg="1"/>
      <p:bldP spid="29" grpId="0" animBg="1"/>
      <p:bldP spid="30" grpId="0" animBg="1"/>
      <p:bldP spid="34" grpId="0" animBg="1"/>
      <p:bldP spid="35" grpId="0" animBg="1"/>
      <p:bldP spid="41" grpId="0" animBg="1"/>
      <p:bldP spid="4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83967" y="655519"/>
            <a:ext cx="9858239" cy="1412067"/>
          </a:xfrm>
        </p:spPr>
        <p:txBody>
          <a:bodyPr>
            <a:normAutofit fontScale="90000"/>
          </a:bodyPr>
          <a:lstStyle/>
          <a:p>
            <a:pPr marL="631825" lvl="0" indent="-631825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20.6 Маркировка, упаковка, транспортирование и хранение рыболовных товаров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1808016" cy="19546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2178" y="4754358"/>
            <a:ext cx="9325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Изучите данный вопрос самостоятельно, используя материал учебника: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Сыцко,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В.Е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Товароведение непродовольственных товаров: /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В.Е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Сыцко,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М.И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605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350295" y="4508700"/>
            <a:ext cx="2093179" cy="17010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30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0798" y="1931483"/>
            <a:ext cx="83976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группы рыболовных товаров по назначению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виды рыболовных снастей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Укажите назначение поплавка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чего предназначен поводок?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чем отличие инерционных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безинерционных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катушек?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классификацию удилищ по способу лова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чем отличие удилищ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проводочных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от поплавочных?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вспомогательные рыболовные принадлежности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Укажите назначение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подсачека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011231"/>
            <a:ext cx="2982408" cy="3188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9" y="1546981"/>
            <a:ext cx="4166977" cy="45868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05252" y="436603"/>
            <a:ext cx="7381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Практическое задание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9546" y="1883392"/>
            <a:ext cx="71787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Выполните задание по Модулю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20,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которое находится в практическом разделе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Формат выполнения задания 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файл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word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ЭУМК ТОТ\images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227" y="3469943"/>
            <a:ext cx="1699360" cy="16993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7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6" y="417185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1594" y="2103096"/>
            <a:ext cx="78204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602-605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4549" y="749148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8" name="Picture 2" descr="C:\Users\User\Desktop\ЭУМК ТОТ\images (7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57" y="3846159"/>
            <a:ext cx="2493147" cy="24382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6221" y="5609230"/>
            <a:ext cx="690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Выполните задания теста по Модулю 20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1208313"/>
            <a:ext cx="9858239" cy="750925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20.1 Общие сведения о рыболовных товарах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602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pSp>
        <p:nvGrpSpPr>
          <p:cNvPr id="22" name="Diagram 6"/>
          <p:cNvGrpSpPr>
            <a:grpSpLocks/>
          </p:cNvGrpSpPr>
          <p:nvPr/>
        </p:nvGrpSpPr>
        <p:grpSpPr bwMode="auto">
          <a:xfrm>
            <a:off x="357624" y="667433"/>
            <a:ext cx="11451999" cy="5291137"/>
            <a:chOff x="1501" y="776"/>
            <a:chExt cx="2715" cy="2715"/>
          </a:xfrm>
        </p:grpSpPr>
        <p:sp>
          <p:nvSpPr>
            <p:cNvPr id="23" name="_s1028"/>
            <p:cNvSpPr>
              <a:spLocks noChangeShapeType="1"/>
            </p:cNvSpPr>
            <p:nvPr/>
          </p:nvSpPr>
          <p:spPr bwMode="auto">
            <a:xfrm flipH="1" flipV="1">
              <a:off x="2378" y="1653"/>
              <a:ext cx="241" cy="241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_s1029"/>
            <p:cNvSpPr>
              <a:spLocks noChangeArrowheads="1"/>
            </p:cNvSpPr>
            <p:nvPr/>
          </p:nvSpPr>
          <p:spPr bwMode="auto">
            <a:xfrm>
              <a:off x="1799" y="1074"/>
              <a:ext cx="679" cy="679"/>
            </a:xfrm>
            <a:prstGeom prst="ellipse">
              <a:avLst/>
            </a:prstGeom>
            <a:solidFill>
              <a:srgbClr val="FBFB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Вид изделия</a:t>
              </a:r>
            </a:p>
          </p:txBody>
        </p:sp>
        <p:sp>
          <p:nvSpPr>
            <p:cNvPr id="25" name="_s1030"/>
            <p:cNvSpPr>
              <a:spLocks noChangeShapeType="1"/>
            </p:cNvSpPr>
            <p:nvPr/>
          </p:nvSpPr>
          <p:spPr bwMode="auto">
            <a:xfrm flipH="1">
              <a:off x="2179" y="2133"/>
              <a:ext cx="341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_s1031"/>
            <p:cNvSpPr>
              <a:spLocks noChangeArrowheads="1"/>
            </p:cNvSpPr>
            <p:nvPr/>
          </p:nvSpPr>
          <p:spPr bwMode="auto">
            <a:xfrm>
              <a:off x="1501" y="1794"/>
              <a:ext cx="679" cy="679"/>
            </a:xfrm>
            <a:prstGeom prst="ellipse">
              <a:avLst/>
            </a:prstGeom>
            <a:solidFill>
              <a:srgbClr val="FBFB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Размеры, масса</a:t>
              </a:r>
            </a:p>
          </p:txBody>
        </p:sp>
        <p:sp>
          <p:nvSpPr>
            <p:cNvPr id="27" name="_s1032"/>
            <p:cNvSpPr>
              <a:spLocks noChangeShapeType="1"/>
            </p:cNvSpPr>
            <p:nvPr/>
          </p:nvSpPr>
          <p:spPr bwMode="auto">
            <a:xfrm flipH="1">
              <a:off x="2378" y="2372"/>
              <a:ext cx="241" cy="241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_s1033"/>
            <p:cNvSpPr>
              <a:spLocks noChangeArrowheads="1"/>
            </p:cNvSpPr>
            <p:nvPr/>
          </p:nvSpPr>
          <p:spPr bwMode="auto">
            <a:xfrm>
              <a:off x="1799" y="2514"/>
              <a:ext cx="679" cy="679"/>
            </a:xfrm>
            <a:prstGeom prst="ellipse">
              <a:avLst/>
            </a:prstGeom>
            <a:solidFill>
              <a:srgbClr val="FBFB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Конструкция</a:t>
              </a:r>
            </a:p>
          </p:txBody>
        </p:sp>
        <p:sp>
          <p:nvSpPr>
            <p:cNvPr id="29" name="_s1034"/>
            <p:cNvSpPr>
              <a:spLocks noChangeShapeType="1"/>
            </p:cNvSpPr>
            <p:nvPr/>
          </p:nvSpPr>
          <p:spPr bwMode="auto">
            <a:xfrm>
              <a:off x="2858" y="2471"/>
              <a:ext cx="0" cy="341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_s1035"/>
            <p:cNvSpPr>
              <a:spLocks noChangeArrowheads="1"/>
            </p:cNvSpPr>
            <p:nvPr/>
          </p:nvSpPr>
          <p:spPr bwMode="auto">
            <a:xfrm>
              <a:off x="2519" y="2812"/>
              <a:ext cx="679" cy="679"/>
            </a:xfrm>
            <a:prstGeom prst="ellipse">
              <a:avLst/>
            </a:prstGeom>
            <a:solidFill>
              <a:srgbClr val="FBFB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Отделка </a:t>
              </a:r>
            </a:p>
          </p:txBody>
        </p:sp>
        <p:sp>
          <p:nvSpPr>
            <p:cNvPr id="31" name="_s1036"/>
            <p:cNvSpPr>
              <a:spLocks noChangeShapeType="1"/>
            </p:cNvSpPr>
            <p:nvPr/>
          </p:nvSpPr>
          <p:spPr bwMode="auto">
            <a:xfrm>
              <a:off x="3097" y="2372"/>
              <a:ext cx="241" cy="241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_s1037"/>
            <p:cNvSpPr>
              <a:spLocks noChangeArrowheads="1"/>
            </p:cNvSpPr>
            <p:nvPr/>
          </p:nvSpPr>
          <p:spPr bwMode="auto">
            <a:xfrm>
              <a:off x="3239" y="2514"/>
              <a:ext cx="679" cy="679"/>
            </a:xfrm>
            <a:prstGeom prst="ellipse">
              <a:avLst/>
            </a:prstGeom>
            <a:solidFill>
              <a:srgbClr val="FBFB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Материал </a:t>
              </a:r>
            </a:p>
            <a:p>
              <a:pPr algn="ctr" eaLnBrk="1" hangingPunct="1"/>
              <a:r>
                <a:rPr lang="ru-RU" altLang="ru-RU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изготовления</a:t>
              </a:r>
            </a:p>
          </p:txBody>
        </p:sp>
        <p:sp>
          <p:nvSpPr>
            <p:cNvPr id="33" name="_s1038"/>
            <p:cNvSpPr>
              <a:spLocks noChangeShapeType="1"/>
            </p:cNvSpPr>
            <p:nvPr/>
          </p:nvSpPr>
          <p:spPr bwMode="auto">
            <a:xfrm>
              <a:off x="3196" y="2133"/>
              <a:ext cx="341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_s1039"/>
            <p:cNvSpPr>
              <a:spLocks noChangeArrowheads="1"/>
            </p:cNvSpPr>
            <p:nvPr/>
          </p:nvSpPr>
          <p:spPr bwMode="auto">
            <a:xfrm>
              <a:off x="3537" y="1794"/>
              <a:ext cx="679" cy="679"/>
            </a:xfrm>
            <a:prstGeom prst="ellipse">
              <a:avLst/>
            </a:prstGeom>
            <a:solidFill>
              <a:srgbClr val="FBFB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Сезонность </a:t>
              </a:r>
            </a:p>
            <a:p>
              <a:pPr algn="ctr" eaLnBrk="1" hangingPunct="1"/>
              <a:r>
                <a:rPr lang="ru-RU" altLang="ru-RU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использования</a:t>
              </a:r>
            </a:p>
          </p:txBody>
        </p:sp>
        <p:sp>
          <p:nvSpPr>
            <p:cNvPr id="35" name="_s1040"/>
            <p:cNvSpPr>
              <a:spLocks noChangeShapeType="1"/>
            </p:cNvSpPr>
            <p:nvPr/>
          </p:nvSpPr>
          <p:spPr bwMode="auto">
            <a:xfrm flipV="1">
              <a:off x="3097" y="1653"/>
              <a:ext cx="241" cy="241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_s1041"/>
            <p:cNvSpPr>
              <a:spLocks noChangeArrowheads="1"/>
            </p:cNvSpPr>
            <p:nvPr/>
          </p:nvSpPr>
          <p:spPr bwMode="auto">
            <a:xfrm>
              <a:off x="3239" y="1074"/>
              <a:ext cx="679" cy="679"/>
            </a:xfrm>
            <a:prstGeom prst="ellipse">
              <a:avLst/>
            </a:prstGeom>
            <a:solidFill>
              <a:srgbClr val="FBFB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Способ лова</a:t>
              </a:r>
            </a:p>
          </p:txBody>
        </p:sp>
        <p:sp>
          <p:nvSpPr>
            <p:cNvPr id="37" name="_s1042"/>
            <p:cNvSpPr>
              <a:spLocks noChangeShapeType="1"/>
            </p:cNvSpPr>
            <p:nvPr/>
          </p:nvSpPr>
          <p:spPr bwMode="auto">
            <a:xfrm flipV="1">
              <a:off x="2858" y="1454"/>
              <a:ext cx="0" cy="341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_s1043"/>
            <p:cNvSpPr>
              <a:spLocks noChangeArrowheads="1"/>
            </p:cNvSpPr>
            <p:nvPr/>
          </p:nvSpPr>
          <p:spPr bwMode="auto">
            <a:xfrm>
              <a:off x="2519" y="776"/>
              <a:ext cx="679" cy="679"/>
            </a:xfrm>
            <a:prstGeom prst="ellipse">
              <a:avLst/>
            </a:prstGeom>
            <a:solidFill>
              <a:srgbClr val="FBFB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Назначение</a:t>
              </a:r>
            </a:p>
          </p:txBody>
        </p:sp>
        <p:sp>
          <p:nvSpPr>
            <p:cNvPr id="39" name="_s1044"/>
            <p:cNvSpPr>
              <a:spLocks noChangeArrowheads="1"/>
            </p:cNvSpPr>
            <p:nvPr/>
          </p:nvSpPr>
          <p:spPr bwMode="auto">
            <a:xfrm>
              <a:off x="2450" y="1795"/>
              <a:ext cx="855" cy="679"/>
            </a:xfrm>
            <a:prstGeom prst="ellipse">
              <a:avLst/>
            </a:prstGeom>
            <a:solidFill>
              <a:srgbClr val="FBFB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ПРИЗНАКИ</a:t>
              </a:r>
              <a:r>
                <a:rPr lang="ru-RU" altLang="ru-RU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eaLnBrk="1" hangingPunct="1"/>
              <a:r>
                <a:rPr lang="ru-RU" altLang="ru-RU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КЛАССИФИКАЦИИ </a:t>
              </a:r>
            </a:p>
            <a:p>
              <a:pPr algn="ctr" eaLnBrk="1" hangingPunct="1"/>
              <a:r>
                <a:rPr lang="ru-RU" altLang="ru-RU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РЫБОЛОВНЫХ </a:t>
              </a:r>
            </a:p>
            <a:p>
              <a:pPr algn="ctr" eaLnBrk="1" hangingPunct="1"/>
              <a:r>
                <a:rPr lang="ru-RU" altLang="ru-RU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ТОВАРОВ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81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pSp>
        <p:nvGrpSpPr>
          <p:cNvPr id="3" name="Organization Chart 5"/>
          <p:cNvGrpSpPr>
            <a:grpSpLocks/>
          </p:cNvGrpSpPr>
          <p:nvPr/>
        </p:nvGrpSpPr>
        <p:grpSpPr bwMode="auto">
          <a:xfrm>
            <a:off x="239487" y="260351"/>
            <a:ext cx="11767456" cy="3473449"/>
            <a:chOff x="1134" y="1272"/>
            <a:chExt cx="3888" cy="1152"/>
          </a:xfrm>
        </p:grpSpPr>
        <p:cxnSp>
          <p:nvCxnSpPr>
            <p:cNvPr id="4" name="_s2052"/>
            <p:cNvCxnSpPr>
              <a:cxnSpLocks noChangeShapeType="1"/>
              <a:stCxn id="17" idx="0"/>
              <a:endCxn id="13" idx="2"/>
            </p:cNvCxnSpPr>
            <p:nvPr/>
          </p:nvCxnSpPr>
          <p:spPr bwMode="auto">
            <a:xfrm rot="5400000" flipH="1">
              <a:off x="2754" y="1812"/>
              <a:ext cx="144" cy="504"/>
            </a:xfrm>
            <a:prstGeom prst="bentConnector3">
              <a:avLst>
                <a:gd name="adj1" fmla="val 20111"/>
              </a:avLst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_s2053"/>
            <p:cNvCxnSpPr>
              <a:cxnSpLocks noChangeShapeType="1"/>
              <a:stCxn id="16" idx="0"/>
              <a:endCxn id="13" idx="2"/>
            </p:cNvCxnSpPr>
            <p:nvPr/>
          </p:nvCxnSpPr>
          <p:spPr bwMode="auto">
            <a:xfrm rot="-5400000">
              <a:off x="2250" y="1812"/>
              <a:ext cx="144" cy="504"/>
            </a:xfrm>
            <a:prstGeom prst="bentConnector3">
              <a:avLst>
                <a:gd name="adj1" fmla="val 20111"/>
              </a:avLst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_s2054"/>
            <p:cNvCxnSpPr>
              <a:cxnSpLocks noChangeShapeType="1"/>
              <a:stCxn id="15" idx="0"/>
              <a:endCxn id="11" idx="2"/>
            </p:cNvCxnSpPr>
            <p:nvPr/>
          </p:nvCxnSpPr>
          <p:spPr bwMode="auto">
            <a:xfrm rot="16200000" flipV="1">
              <a:off x="3787" y="901"/>
              <a:ext cx="144" cy="1461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_s2055"/>
            <p:cNvCxnSpPr>
              <a:cxnSpLocks noChangeShapeType="1"/>
              <a:stCxn id="14" idx="0"/>
              <a:endCxn id="11" idx="2"/>
            </p:cNvCxnSpPr>
            <p:nvPr/>
          </p:nvCxnSpPr>
          <p:spPr bwMode="auto">
            <a:xfrm rot="16200000" flipV="1">
              <a:off x="3283" y="1405"/>
              <a:ext cx="144" cy="453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_s2056"/>
            <p:cNvCxnSpPr>
              <a:cxnSpLocks noChangeShapeType="1"/>
              <a:stCxn id="13" idx="0"/>
              <a:endCxn id="11" idx="2"/>
            </p:cNvCxnSpPr>
            <p:nvPr/>
          </p:nvCxnSpPr>
          <p:spPr bwMode="auto">
            <a:xfrm rot="5400000" flipH="1" flipV="1">
              <a:off x="2779" y="1355"/>
              <a:ext cx="144" cy="555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_s2057"/>
            <p:cNvCxnSpPr>
              <a:cxnSpLocks noChangeShapeType="1"/>
              <a:stCxn id="12" idx="0"/>
              <a:endCxn id="11" idx="2"/>
            </p:cNvCxnSpPr>
            <p:nvPr/>
          </p:nvCxnSpPr>
          <p:spPr bwMode="auto">
            <a:xfrm rot="5400000" flipH="1" flipV="1">
              <a:off x="2275" y="851"/>
              <a:ext cx="144" cy="1563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_s2058"/>
            <p:cNvSpPr>
              <a:spLocks noChangeArrowheads="1"/>
            </p:cNvSpPr>
            <p:nvPr/>
          </p:nvSpPr>
          <p:spPr bwMode="auto">
            <a:xfrm>
              <a:off x="2574" y="1272"/>
              <a:ext cx="1109" cy="288"/>
            </a:xfrm>
            <a:prstGeom prst="roundRect">
              <a:avLst>
                <a:gd name="adj" fmla="val 16667"/>
              </a:avLst>
            </a:prstGeom>
            <a:solidFill>
              <a:srgbClr val="FBFB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назначению</a:t>
              </a:r>
            </a:p>
          </p:txBody>
        </p:sp>
        <p:sp>
          <p:nvSpPr>
            <p:cNvPr id="12" name="_s2059"/>
            <p:cNvSpPr>
              <a:spLocks noChangeArrowheads="1"/>
            </p:cNvSpPr>
            <p:nvPr/>
          </p:nvSpPr>
          <p:spPr bwMode="auto">
            <a:xfrm>
              <a:off x="1134" y="170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BFB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удилища</a:t>
              </a:r>
            </a:p>
          </p:txBody>
        </p:sp>
        <p:sp>
          <p:nvSpPr>
            <p:cNvPr id="13" name="_s2060"/>
            <p:cNvSpPr>
              <a:spLocks noChangeArrowheads="1"/>
            </p:cNvSpPr>
            <p:nvPr/>
          </p:nvSpPr>
          <p:spPr bwMode="auto">
            <a:xfrm>
              <a:off x="2142" y="170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BFB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принадлежности </a:t>
              </a:r>
            </a:p>
            <a:p>
              <a:pPr algn="ctr" eaLnBrk="1" hangingPunct="1"/>
              <a:r>
                <a:rPr lang="ru-RU" altLang="ru-RU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для оснащения </a:t>
              </a:r>
            </a:p>
            <a:p>
              <a:pPr algn="ctr" eaLnBrk="1" hangingPunct="1"/>
              <a:r>
                <a:rPr lang="ru-RU" altLang="ru-RU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удилищ</a:t>
              </a:r>
            </a:p>
          </p:txBody>
        </p:sp>
        <p:sp>
          <p:nvSpPr>
            <p:cNvPr id="14" name="_s2061"/>
            <p:cNvSpPr>
              <a:spLocks noChangeArrowheads="1"/>
            </p:cNvSpPr>
            <p:nvPr/>
          </p:nvSpPr>
          <p:spPr bwMode="auto">
            <a:xfrm>
              <a:off x="3150" y="170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BFB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безудилищная </a:t>
              </a:r>
            </a:p>
            <a:p>
              <a:pPr algn="ctr" eaLnBrk="1" hangingPunct="1"/>
              <a:r>
                <a:rPr lang="ru-RU" altLang="ru-RU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рыболовная </a:t>
              </a:r>
            </a:p>
            <a:p>
              <a:pPr algn="ctr" eaLnBrk="1" hangingPunct="1"/>
              <a:r>
                <a:rPr lang="ru-RU" altLang="ru-RU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снасть</a:t>
              </a:r>
            </a:p>
          </p:txBody>
        </p:sp>
        <p:sp>
          <p:nvSpPr>
            <p:cNvPr id="15" name="_s2062"/>
            <p:cNvSpPr>
              <a:spLocks noChangeArrowheads="1"/>
            </p:cNvSpPr>
            <p:nvPr/>
          </p:nvSpPr>
          <p:spPr bwMode="auto">
            <a:xfrm>
              <a:off x="4158" y="170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BFB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вспомогательные </a:t>
              </a:r>
            </a:p>
            <a:p>
              <a:pPr algn="ctr" eaLnBrk="1" hangingPunct="1"/>
              <a:r>
                <a:rPr lang="ru-RU" altLang="ru-RU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рыболовные </a:t>
              </a:r>
            </a:p>
            <a:p>
              <a:pPr algn="ctr" eaLnBrk="1" hangingPunct="1"/>
              <a:r>
                <a:rPr lang="ru-RU" altLang="ru-RU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принадлежности</a:t>
              </a:r>
            </a:p>
          </p:txBody>
        </p:sp>
        <p:sp>
          <p:nvSpPr>
            <p:cNvPr id="16" name="_s2063"/>
            <p:cNvSpPr>
              <a:spLocks noChangeArrowheads="1"/>
            </p:cNvSpPr>
            <p:nvPr/>
          </p:nvSpPr>
          <p:spPr bwMode="auto">
            <a:xfrm>
              <a:off x="1638" y="2136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BFB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рыболовные </a:t>
              </a:r>
            </a:p>
            <a:p>
              <a:pPr algn="ctr" eaLnBrk="1" hangingPunct="1"/>
              <a:r>
                <a:rPr lang="ru-RU" altLang="ru-RU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снасти</a:t>
              </a:r>
            </a:p>
          </p:txBody>
        </p:sp>
        <p:sp>
          <p:nvSpPr>
            <p:cNvPr id="17" name="_s2064"/>
            <p:cNvSpPr>
              <a:spLocks noChangeArrowheads="1"/>
            </p:cNvSpPr>
            <p:nvPr/>
          </p:nvSpPr>
          <p:spPr bwMode="auto">
            <a:xfrm>
              <a:off x="2646" y="2136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BFB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катушки</a:t>
              </a:r>
            </a:p>
          </p:txBody>
        </p:sp>
      </p:grpSp>
      <p:pic>
        <p:nvPicPr>
          <p:cNvPr id="18" name="Picture 18" descr="http://i01.i.aliimg.com/wsphoto/v1/32235633699/%D0%92%D1%8B%D1%81%D0%BE%D0%BA%D0%BE%D0%B5-%D0%BA%D0%B0%D1%87%D0%B5%D1%81%D1%82%D0%B2%D0%BE-LIESHA-%D1%80%D1%8B%D0%B1%D0%BE%D0%BB%D0%BE%D0%B2%D0%BB%D1%8F-%D0%BA%D0%B0%D1%80%D0%B1%D0%BE%D0%BD-%D1%81%D0%B2%D0%B5%D1%80%D1%85%D1%82%D0%B2%D0%B5%D1%80%D0%B4%D1%8B%D1%85-%D0%BF%D1%80%D0%B8%D0%BC%D0%B0%D0%BD%D0%BA%D0%B0-%D1%81%D0%BD%D0%B0%D1%81%D1%82%D0%B8-%D1%82%D0%B5%D0%BB%D0%B5%D1%81%D0%BA%D0%BE%D0%BF%D0%B8%D1%87%D0%B5%D1%81%D0%BA%D0%B8%D0%BC-%D0%B1%D0%B5%D1%81%D0%BF%D0%BB%D0%B0%D1%82%D0%BD%D0%B0%D1%8F-%D0%B4%D0%BE%D1%81%D1%82%D0%B0%D0%B2%D0%BA%D0%B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54" y="3999594"/>
            <a:ext cx="2928470" cy="23595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http://www.ribachokopt.ru/files/le/5/21111_0_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0" r="23219"/>
          <a:stretch>
            <a:fillRect/>
          </a:stretch>
        </p:blipFill>
        <p:spPr bwMode="auto">
          <a:xfrm>
            <a:off x="3258745" y="3999591"/>
            <a:ext cx="1919925" cy="23595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2" descr="http://aboutfishing.ru/image/data/22/katushka-bezinercionnaya-balzer-syntia-3300-br-5-2-1-2-1-ball-bearings-baitranner-38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991" y="3999591"/>
            <a:ext cx="2357122" cy="23595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4" descr="http://2kruchka.ru/components/com_jshopping/files/img_products/full_Krugok_osnasheni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434" y="3999591"/>
            <a:ext cx="2359511" cy="23595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6" descr="http://www.bookin.org.ru/book/287076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11881"/>
          <a:stretch/>
        </p:blipFill>
        <p:spPr bwMode="auto">
          <a:xfrm>
            <a:off x="10221686" y="3999591"/>
            <a:ext cx="1785257" cy="23595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5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pSp>
        <p:nvGrpSpPr>
          <p:cNvPr id="3" name="Organization Chart 4"/>
          <p:cNvGrpSpPr>
            <a:grpSpLocks/>
          </p:cNvGrpSpPr>
          <p:nvPr/>
        </p:nvGrpSpPr>
        <p:grpSpPr bwMode="auto">
          <a:xfrm>
            <a:off x="1703389" y="242888"/>
            <a:ext cx="8785225" cy="1636712"/>
            <a:chOff x="1134" y="1272"/>
            <a:chExt cx="2880" cy="682"/>
          </a:xfrm>
        </p:grpSpPr>
        <p:cxnSp>
          <p:nvCxnSpPr>
            <p:cNvPr id="4" name="_s3076"/>
            <p:cNvCxnSpPr>
              <a:cxnSpLocks noChangeShapeType="1"/>
            </p:cNvCxnSpPr>
            <p:nvPr/>
          </p:nvCxnSpPr>
          <p:spPr bwMode="auto">
            <a:xfrm rot="5400000" flipH="1">
              <a:off x="3006" y="1078"/>
              <a:ext cx="144" cy="1008"/>
            </a:xfrm>
            <a:prstGeom prst="bentConnector3">
              <a:avLst>
                <a:gd name="adj1" fmla="val 12588"/>
              </a:avLst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_s3077"/>
            <p:cNvCxnSpPr>
              <a:cxnSpLocks noChangeShapeType="1"/>
              <a:stCxn id="10" idx="0"/>
              <a:endCxn id="7" idx="2"/>
            </p:cNvCxnSpPr>
            <p:nvPr/>
          </p:nvCxnSpPr>
          <p:spPr bwMode="auto">
            <a:xfrm flipV="1">
              <a:off x="2574" y="1560"/>
              <a:ext cx="0" cy="106"/>
            </a:xfrm>
            <a:prstGeom prst="straightConnector1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_s3078"/>
            <p:cNvCxnSpPr>
              <a:cxnSpLocks noChangeShapeType="1"/>
            </p:cNvCxnSpPr>
            <p:nvPr/>
          </p:nvCxnSpPr>
          <p:spPr bwMode="auto">
            <a:xfrm rot="-5400000">
              <a:off x="1999" y="1078"/>
              <a:ext cx="144" cy="1008"/>
            </a:xfrm>
            <a:prstGeom prst="bentConnector3">
              <a:avLst>
                <a:gd name="adj1" fmla="val 12588"/>
              </a:avLst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_s3079"/>
            <p:cNvSpPr>
              <a:spLocks noChangeArrowheads="1"/>
            </p:cNvSpPr>
            <p:nvPr/>
          </p:nvSpPr>
          <p:spPr bwMode="auto">
            <a:xfrm>
              <a:off x="2142" y="127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BFB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сезону лова</a:t>
              </a:r>
            </a:p>
          </p:txBody>
        </p:sp>
        <p:sp>
          <p:nvSpPr>
            <p:cNvPr id="9" name="_s3080"/>
            <p:cNvSpPr>
              <a:spLocks noChangeArrowheads="1"/>
            </p:cNvSpPr>
            <p:nvPr/>
          </p:nvSpPr>
          <p:spPr bwMode="auto">
            <a:xfrm>
              <a:off x="1134" y="1666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BFB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для зимней ловли</a:t>
              </a:r>
            </a:p>
          </p:txBody>
        </p:sp>
        <p:sp>
          <p:nvSpPr>
            <p:cNvPr id="10" name="_s3081"/>
            <p:cNvSpPr>
              <a:spLocks noChangeArrowheads="1"/>
            </p:cNvSpPr>
            <p:nvPr/>
          </p:nvSpPr>
          <p:spPr bwMode="auto">
            <a:xfrm>
              <a:off x="2142" y="1666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BFB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для летней ловли</a:t>
              </a:r>
            </a:p>
          </p:txBody>
        </p:sp>
        <p:sp>
          <p:nvSpPr>
            <p:cNvPr id="11" name="_s3082"/>
            <p:cNvSpPr>
              <a:spLocks noChangeArrowheads="1"/>
            </p:cNvSpPr>
            <p:nvPr/>
          </p:nvSpPr>
          <p:spPr bwMode="auto">
            <a:xfrm>
              <a:off x="3150" y="1666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BFB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универсальные</a:t>
              </a:r>
            </a:p>
          </p:txBody>
        </p:sp>
      </p:grpSp>
      <p:grpSp>
        <p:nvGrpSpPr>
          <p:cNvPr id="12" name="Organization Chart 20"/>
          <p:cNvGrpSpPr>
            <a:grpSpLocks/>
          </p:cNvGrpSpPr>
          <p:nvPr/>
        </p:nvGrpSpPr>
        <p:grpSpPr bwMode="auto">
          <a:xfrm>
            <a:off x="1991520" y="4449446"/>
            <a:ext cx="8208962" cy="1805622"/>
            <a:chOff x="1134" y="1240"/>
            <a:chExt cx="3888" cy="752"/>
          </a:xfrm>
        </p:grpSpPr>
        <p:cxnSp>
          <p:nvCxnSpPr>
            <p:cNvPr id="13" name="_s3085"/>
            <p:cNvCxnSpPr>
              <a:cxnSpLocks noChangeShapeType="1"/>
              <a:stCxn id="21" idx="0"/>
              <a:endCxn id="17" idx="2"/>
            </p:cNvCxnSpPr>
            <p:nvPr/>
          </p:nvCxnSpPr>
          <p:spPr bwMode="auto">
            <a:xfrm rot="16200000" flipV="1">
              <a:off x="3732" y="845"/>
              <a:ext cx="207" cy="1510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_s3086"/>
            <p:cNvCxnSpPr>
              <a:cxnSpLocks noChangeShapeType="1"/>
              <a:stCxn id="20" idx="0"/>
              <a:endCxn id="17" idx="2"/>
            </p:cNvCxnSpPr>
            <p:nvPr/>
          </p:nvCxnSpPr>
          <p:spPr bwMode="auto">
            <a:xfrm rot="16200000" flipV="1">
              <a:off x="3228" y="1349"/>
              <a:ext cx="207" cy="502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_s3087"/>
            <p:cNvCxnSpPr>
              <a:cxnSpLocks noChangeShapeType="1"/>
              <a:stCxn id="19" idx="0"/>
              <a:endCxn id="17" idx="2"/>
            </p:cNvCxnSpPr>
            <p:nvPr/>
          </p:nvCxnSpPr>
          <p:spPr bwMode="auto">
            <a:xfrm rot="5400000" flipH="1" flipV="1">
              <a:off x="2724" y="1347"/>
              <a:ext cx="207" cy="506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_s3088"/>
            <p:cNvCxnSpPr>
              <a:cxnSpLocks noChangeShapeType="1"/>
              <a:stCxn id="18" idx="0"/>
              <a:endCxn id="17" idx="2"/>
            </p:cNvCxnSpPr>
            <p:nvPr/>
          </p:nvCxnSpPr>
          <p:spPr bwMode="auto">
            <a:xfrm rot="5400000" flipH="1" flipV="1">
              <a:off x="2219" y="844"/>
              <a:ext cx="207" cy="1514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_s3089"/>
            <p:cNvSpPr>
              <a:spLocks noChangeArrowheads="1"/>
            </p:cNvSpPr>
            <p:nvPr/>
          </p:nvSpPr>
          <p:spPr bwMode="auto">
            <a:xfrm>
              <a:off x="2002" y="1240"/>
              <a:ext cx="2156" cy="257"/>
            </a:xfrm>
            <a:prstGeom prst="roundRect">
              <a:avLst>
                <a:gd name="adj" fmla="val 16667"/>
              </a:avLst>
            </a:prstGeom>
            <a:solidFill>
              <a:srgbClr val="FBFB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</a:t>
              </a:r>
              <a:r>
                <a:rPr lang="ru-RU" altLang="ru-RU" sz="2400" u="sng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материалу изготовления</a:t>
              </a:r>
              <a:endParaRPr lang="ru-RU" altLang="ru-RU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_s3090"/>
            <p:cNvSpPr>
              <a:spLocks noChangeArrowheads="1"/>
            </p:cNvSpPr>
            <p:nvPr/>
          </p:nvSpPr>
          <p:spPr bwMode="auto">
            <a:xfrm>
              <a:off x="1134" y="170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BFB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пластмассовые</a:t>
              </a:r>
            </a:p>
          </p:txBody>
        </p:sp>
        <p:sp>
          <p:nvSpPr>
            <p:cNvPr id="19" name="_s3091"/>
            <p:cNvSpPr>
              <a:spLocks noChangeArrowheads="1"/>
            </p:cNvSpPr>
            <p:nvPr/>
          </p:nvSpPr>
          <p:spPr bwMode="auto">
            <a:xfrm>
              <a:off x="2142" y="170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BFB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металлические</a:t>
              </a:r>
            </a:p>
          </p:txBody>
        </p:sp>
        <p:sp>
          <p:nvSpPr>
            <p:cNvPr id="20" name="_s3092"/>
            <p:cNvSpPr>
              <a:spLocks noChangeArrowheads="1"/>
            </p:cNvSpPr>
            <p:nvPr/>
          </p:nvSpPr>
          <p:spPr bwMode="auto">
            <a:xfrm>
              <a:off x="3150" y="170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BFB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деревянные</a:t>
              </a:r>
            </a:p>
          </p:txBody>
        </p:sp>
        <p:sp>
          <p:nvSpPr>
            <p:cNvPr id="21" name="_s3093"/>
            <p:cNvSpPr>
              <a:spLocks noChangeArrowheads="1"/>
            </p:cNvSpPr>
            <p:nvPr/>
          </p:nvSpPr>
          <p:spPr bwMode="auto">
            <a:xfrm>
              <a:off x="4158" y="170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BFB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ru-RU" altLang="ru-RU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из текстильных </a:t>
              </a:r>
            </a:p>
            <a:p>
              <a:pPr algn="ctr" eaLnBrk="1" hangingPunct="1"/>
              <a:r>
                <a:rPr lang="ru-RU" altLang="ru-RU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материалов</a:t>
              </a:r>
            </a:p>
          </p:txBody>
        </p:sp>
      </p:grpSp>
      <p:pic>
        <p:nvPicPr>
          <p:cNvPr id="22" name="Picture 24" descr="http://zakluet.ru/images/a/b/rybolovnye-krjuchk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20" y="2063270"/>
            <a:ext cx="1831975" cy="21605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6" descr="http://ulov68.ru/upload/medialibrary/a8a/a8a6205498d7efdb81242eb0343676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" r="7381"/>
          <a:stretch>
            <a:fillRect/>
          </a:stretch>
        </p:blipFill>
        <p:spPr bwMode="auto">
          <a:xfrm>
            <a:off x="4037806" y="2063270"/>
            <a:ext cx="2833688" cy="21605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0" descr="http://fb.ru/misc/i/gallery/13127/16292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345" y="2063270"/>
            <a:ext cx="3240087" cy="21605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10270017" y="5948681"/>
            <a:ext cx="7556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</a:p>
        </p:txBody>
      </p:sp>
    </p:spTree>
    <p:extLst>
      <p:ext uri="{BB962C8B-B14F-4D97-AF65-F5344CB8AC3E}">
        <p14:creationId xmlns:p14="http://schemas.microsoft.com/office/powerpoint/2010/main" val="66186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5750" y="969606"/>
            <a:ext cx="115328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способу лова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подразделяются удилища: поплавочные, проводочные, спиннинговые,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мормышечные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т.д. (см. вопрос 20.3).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5750" y="2067898"/>
            <a:ext cx="115328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зависит от материала изготовления.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</a:t>
            </a: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деревянные детали могут быть покрыты лакокрасочным покрытием, металлические – хромированные, никелированные, пластмассовые – окрашенные в массе и т.д</a:t>
            </a: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6753" y="4058096"/>
            <a:ext cx="1153287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Конструкция и размеры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зависят от вида изделия.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</a:t>
            </a: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 конструкции удилища подразделяются на цельные, разборные и телескопические, крючки по числу поддевов – на одно-, двух- и </a:t>
            </a:r>
            <a:r>
              <a:rPr lang="ru-RU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трехподдевные</a:t>
            </a: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т.д. Размер крючков обозначается условным номером, размеры удилищ определяются по длине.</a:t>
            </a:r>
            <a:endParaRPr lang="ru-RU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56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48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20.2 Принадлежности для оснащения удилищ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603-604, 605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1826</TotalTime>
  <Words>2536</Words>
  <Application>Microsoft Office PowerPoint</Application>
  <PresentationFormat>Широкоэкранный</PresentationFormat>
  <Paragraphs>380</Paragraphs>
  <Slides>40</Slides>
  <Notes>35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Arial</vt:lpstr>
      <vt:lpstr>Book Antiqua</vt:lpstr>
      <vt:lpstr>Calibri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20.1 Общие сведения о рыболовных товарах</vt:lpstr>
      <vt:lpstr>Презентация PowerPoint</vt:lpstr>
      <vt:lpstr>Презентация PowerPoint</vt:lpstr>
      <vt:lpstr>Презентация PowerPoint</vt:lpstr>
      <vt:lpstr>Презентация PowerPoint</vt:lpstr>
      <vt:lpstr>20.2 Принадлежности для оснащения удилищ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20.3 Удилища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20.4 Безудилищная крючковая рыболовная снасть</vt:lpstr>
      <vt:lpstr>Презентация PowerPoint</vt:lpstr>
      <vt:lpstr>Презентация PowerPoint</vt:lpstr>
      <vt:lpstr>Презентация PowerPoint</vt:lpstr>
      <vt:lpstr>Презентация PowerPoint</vt:lpstr>
      <vt:lpstr>20.5 Вспомогательные рыболовные принадлежности</vt:lpstr>
      <vt:lpstr>Презентация PowerPoint</vt:lpstr>
      <vt:lpstr>Презентация PowerPoint</vt:lpstr>
      <vt:lpstr>Презентация PowerPoint</vt:lpstr>
      <vt:lpstr>20.6 Маркировка, упаковка, транспортирование и хранение рыболовных товаров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188</cp:revision>
  <dcterms:created xsi:type="dcterms:W3CDTF">2014-06-06T09:13:21Z</dcterms:created>
  <dcterms:modified xsi:type="dcterms:W3CDTF">2020-06-23T06:12:36Z</dcterms:modified>
</cp:coreProperties>
</file>