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50"/>
  </p:notesMasterIdLst>
  <p:sldIdLst>
    <p:sldId id="256" r:id="rId2"/>
    <p:sldId id="258" r:id="rId3"/>
    <p:sldId id="322" r:id="rId4"/>
    <p:sldId id="273" r:id="rId5"/>
    <p:sldId id="331" r:id="rId6"/>
    <p:sldId id="333" r:id="rId7"/>
    <p:sldId id="327" r:id="rId8"/>
    <p:sldId id="344" r:id="rId9"/>
    <p:sldId id="374" r:id="rId10"/>
    <p:sldId id="341" r:id="rId11"/>
    <p:sldId id="342" r:id="rId12"/>
    <p:sldId id="343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345" r:id="rId21"/>
    <p:sldId id="346" r:id="rId22"/>
    <p:sldId id="328" r:id="rId23"/>
    <p:sldId id="349" r:id="rId24"/>
    <p:sldId id="504" r:id="rId25"/>
    <p:sldId id="505" r:id="rId26"/>
    <p:sldId id="506" r:id="rId27"/>
    <p:sldId id="507" r:id="rId28"/>
    <p:sldId id="329" r:id="rId29"/>
    <p:sldId id="350" r:id="rId30"/>
    <p:sldId id="351" r:id="rId31"/>
    <p:sldId id="352" r:id="rId32"/>
    <p:sldId id="353" r:id="rId33"/>
    <p:sldId id="508" r:id="rId34"/>
    <p:sldId id="509" r:id="rId35"/>
    <p:sldId id="510" r:id="rId36"/>
    <p:sldId id="511" r:id="rId37"/>
    <p:sldId id="369" r:id="rId38"/>
    <p:sldId id="365" r:id="rId39"/>
    <p:sldId id="512" r:id="rId40"/>
    <p:sldId id="513" r:id="rId41"/>
    <p:sldId id="514" r:id="rId42"/>
    <p:sldId id="496" r:id="rId43"/>
    <p:sldId id="366" r:id="rId44"/>
    <p:sldId id="524" r:id="rId45"/>
    <p:sldId id="370" r:id="rId46"/>
    <p:sldId id="325" r:id="rId47"/>
    <p:sldId id="324" r:id="rId48"/>
    <p:sldId id="323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446088" indent="-446088"/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18.1 Общие сведения о музыкальных товарах, классификация ассортимента музыкальных инструментов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FB07DC-FE11-4548-BB34-32B7788CC05B}">
      <dgm:prSet custT="1"/>
      <dgm:spPr/>
      <dgm:t>
        <a:bodyPr/>
        <a:lstStyle/>
        <a:p>
          <a:r>
            <a:rPr lang="ru-RU" sz="2000" b="0" i="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18.2 Струнные музыкальные инструменты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B662B-6FA6-43DB-801E-87B3E3F0A857}" type="parTrans" cxnId="{42296142-9679-4126-BC5D-F82CAA3ED92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3ED30-80F1-41EE-AFEC-89BE5F66823D}" type="sibTrans" cxnId="{42296142-9679-4126-BC5D-F82CAA3ED92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E64CAE-D4A9-4E51-9E2D-840C80FED3CF}">
      <dgm:prSet custT="1"/>
      <dgm:spPr/>
      <dgm:t>
        <a:bodyPr/>
        <a:lstStyle/>
        <a:p>
          <a:r>
            <a:rPr lang="ru-RU" sz="2000" b="0" i="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18.3 Язычковые музыкальные инструменты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BF3E82-C039-47C2-BD59-B9204C0093C2}" type="parTrans" cxnId="{49E77EE8-B131-4AFE-98A1-B96CA547A6A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031C78-9006-4DEE-B2A8-E7F2F84FE5F4}" type="sibTrans" cxnId="{49E77EE8-B131-4AFE-98A1-B96CA547A6A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1CC5DD-B475-4E2C-AC34-D816B7FB7AA0}">
      <dgm:prSet custT="1"/>
      <dgm:spPr/>
      <dgm:t>
        <a:bodyPr/>
        <a:lstStyle/>
        <a:p>
          <a:r>
            <a:rPr lang="ru-RU" sz="2000" b="0" i="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18.4 Духовые музыкальные инструменты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624A7-EDE4-4254-8CB4-E75BB9C0FA3A}" type="parTrans" cxnId="{61B727B6-12FC-4812-9F0A-471EFBE9241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BAA4F-95F2-449B-B51D-BFD57A690ADB}" type="sibTrans" cxnId="{61B727B6-12FC-4812-9F0A-471EFBE9241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5F50A-6002-41FF-A22F-923793281ADE}">
      <dgm:prSet custT="1"/>
      <dgm:spPr/>
      <dgm:t>
        <a:bodyPr/>
        <a:lstStyle/>
        <a:p>
          <a:r>
            <a:rPr lang="ru-RU" sz="2000" b="0" i="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18.5 Ударные музыкальные инструменты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46767-703C-4097-8C8D-F7E81508335E}" type="parTrans" cxnId="{3308CBEF-D243-44B2-A7B3-3C18458420D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E1155-CE90-4239-971B-3DB06826ED13}" type="sibTrans" cxnId="{3308CBEF-D243-44B2-A7B3-3C18458420D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0B0A49-F8DD-4A62-8177-869D1219B814}">
      <dgm:prSet custT="1"/>
      <dgm:spPr/>
      <dgm:t>
        <a:bodyPr/>
        <a:lstStyle/>
        <a:p>
          <a:r>
            <a:rPr lang="ru-RU" sz="20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18.6. Электромузыкальные инструменты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CD0CAF-FF1E-435C-8601-BA40E8E0DC1F}" type="parTrans" cxnId="{F6D4D0D8-16F8-4138-A333-28CA86945E9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04802-14FD-46CF-A43C-E53A73F460DD}" type="sibTrans" cxnId="{F6D4D0D8-16F8-4138-A333-28CA86945E9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E6D95-BEA2-4401-A312-E039FFE500C7}">
      <dgm:prSet custT="1"/>
      <dgm:spPr/>
      <dgm:t>
        <a:bodyPr/>
        <a:lstStyle/>
        <a:p>
          <a:r>
            <a:rPr lang="ru-RU" sz="2000" b="0" i="0" u="none" smtClean="0">
              <a:latin typeface="Times New Roman" panose="02020603050405020304" pitchFamily="18" charset="0"/>
              <a:cs typeface="Times New Roman" panose="02020603050405020304" pitchFamily="18" charset="0"/>
            </a:rPr>
            <a:t>18.7  Маркировка, упаковка, транспортирование и хранение музыкальных инструментов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F070EF-9935-4FEF-B634-C7C651A0DB8B}" type="parTrans" cxnId="{52676FE6-2299-4965-B073-1966ADA584E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686032-1D50-45E3-8F68-850072E2729A}" type="sibTrans" cxnId="{52676FE6-2299-4965-B073-1966ADA584E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7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7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7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7" custScaleY="11669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D0E4B51-2296-41B0-B07F-98025C8F334F}" type="pres">
      <dgm:prSet presAssocID="{B2FB07DC-FE11-4548-BB34-32B7788CC05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C7F50-7BAE-403C-A03E-31BC518B1B78}" type="pres">
      <dgm:prSet presAssocID="{B2FB07DC-FE11-4548-BB34-32B7788CC05B}" presName="accent_2" presStyleCnt="0"/>
      <dgm:spPr/>
    </dgm:pt>
    <dgm:pt modelId="{FA76C787-8F6A-4951-A245-AEBE6FB558F4}" type="pres">
      <dgm:prSet presAssocID="{B2FB07DC-FE11-4548-BB34-32B7788CC05B}" presName="accentRepeatNode" presStyleLbl="solidFgAcc1" presStyleIdx="1" presStyleCnt="7"/>
      <dgm:spPr/>
    </dgm:pt>
    <dgm:pt modelId="{74568B51-052D-4C66-8955-EF5C2EE7B0E5}" type="pres">
      <dgm:prSet presAssocID="{F9E64CAE-D4A9-4E51-9E2D-840C80FED3C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C5D7F-EFA8-45B3-ACD8-64B2E22C53A7}" type="pres">
      <dgm:prSet presAssocID="{F9E64CAE-D4A9-4E51-9E2D-840C80FED3CF}" presName="accent_3" presStyleCnt="0"/>
      <dgm:spPr/>
    </dgm:pt>
    <dgm:pt modelId="{FC42E4BC-FE78-43B7-9985-DB09DD51534C}" type="pres">
      <dgm:prSet presAssocID="{F9E64CAE-D4A9-4E51-9E2D-840C80FED3CF}" presName="accentRepeatNode" presStyleLbl="solidFgAcc1" presStyleIdx="2" presStyleCnt="7"/>
      <dgm:spPr/>
    </dgm:pt>
    <dgm:pt modelId="{1629F9AB-00BE-40C7-9E4F-0EB4540F7D75}" type="pres">
      <dgm:prSet presAssocID="{681CC5DD-B475-4E2C-AC34-D816B7FB7AA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E803B-84E4-4803-9739-B074EDFEBCBC}" type="pres">
      <dgm:prSet presAssocID="{681CC5DD-B475-4E2C-AC34-D816B7FB7AA0}" presName="accent_4" presStyleCnt="0"/>
      <dgm:spPr/>
    </dgm:pt>
    <dgm:pt modelId="{1F4A810E-7D5D-41D9-952C-738ED71108DF}" type="pres">
      <dgm:prSet presAssocID="{681CC5DD-B475-4E2C-AC34-D816B7FB7AA0}" presName="accentRepeatNode" presStyleLbl="solidFgAcc1" presStyleIdx="3" presStyleCnt="7"/>
      <dgm:spPr/>
    </dgm:pt>
    <dgm:pt modelId="{55EBD838-C2E3-4CD4-908C-A6C99BCC2871}" type="pres">
      <dgm:prSet presAssocID="{4145F50A-6002-41FF-A22F-923793281AD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1D19B-2BB9-4E20-BBB8-3242E1EA8CD3}" type="pres">
      <dgm:prSet presAssocID="{4145F50A-6002-41FF-A22F-923793281ADE}" presName="accent_5" presStyleCnt="0"/>
      <dgm:spPr/>
    </dgm:pt>
    <dgm:pt modelId="{6337FCC7-538C-41C4-B530-78D51D586110}" type="pres">
      <dgm:prSet presAssocID="{4145F50A-6002-41FF-A22F-923793281ADE}" presName="accentRepeatNode" presStyleLbl="solidFgAcc1" presStyleIdx="4" presStyleCnt="7"/>
      <dgm:spPr/>
    </dgm:pt>
    <dgm:pt modelId="{F903C24A-BECE-4EF9-AABD-05F29BBE323C}" type="pres">
      <dgm:prSet presAssocID="{9D0B0A49-F8DD-4A62-8177-869D1219B814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EC586-4350-4672-81F0-8F84F2F9BDA7}" type="pres">
      <dgm:prSet presAssocID="{9D0B0A49-F8DD-4A62-8177-869D1219B814}" presName="accent_6" presStyleCnt="0"/>
      <dgm:spPr/>
    </dgm:pt>
    <dgm:pt modelId="{2A6F2123-F3CE-4F37-B407-AAB6E6BBD935}" type="pres">
      <dgm:prSet presAssocID="{9D0B0A49-F8DD-4A62-8177-869D1219B814}" presName="accentRepeatNode" presStyleLbl="solidFgAcc1" presStyleIdx="5" presStyleCnt="7"/>
      <dgm:spPr/>
    </dgm:pt>
    <dgm:pt modelId="{DE5B8758-6F99-47F3-B073-6C97AF1EC28F}" type="pres">
      <dgm:prSet presAssocID="{59DE6D95-BEA2-4401-A312-E039FFE500C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023F1-A56F-4DA5-9E47-8139BDF872D6}" type="pres">
      <dgm:prSet presAssocID="{59DE6D95-BEA2-4401-A312-E039FFE500C7}" presName="accent_7" presStyleCnt="0"/>
      <dgm:spPr/>
    </dgm:pt>
    <dgm:pt modelId="{668FE7D5-1B9C-46EC-8089-61A245C479DB}" type="pres">
      <dgm:prSet presAssocID="{59DE6D95-BEA2-4401-A312-E039FFE500C7}" presName="accentRepeatNode" presStyleLbl="solidFgAcc1" presStyleIdx="6" presStyleCnt="7"/>
      <dgm:spPr/>
    </dgm:pt>
  </dgm:ptLst>
  <dgm:cxnLst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2D088A60-9513-4D02-8D1F-B44B11971EBE}" type="presOf" srcId="{9D0B0A49-F8DD-4A62-8177-869D1219B814}" destId="{F903C24A-BECE-4EF9-AABD-05F29BBE323C}" srcOrd="0" destOrd="0" presId="urn:microsoft.com/office/officeart/2008/layout/VerticalCurvedList"/>
    <dgm:cxn modelId="{61B727B6-12FC-4812-9F0A-471EFBE9241F}" srcId="{CF845803-1717-4F48-B710-F7F1B43013F3}" destId="{681CC5DD-B475-4E2C-AC34-D816B7FB7AA0}" srcOrd="3" destOrd="0" parTransId="{3CB624A7-EDE4-4254-8CB4-E75BB9C0FA3A}" sibTransId="{9FDBAA4F-95F2-449B-B51D-BFD57A690ADB}"/>
    <dgm:cxn modelId="{0A7ABF54-8919-4D3F-B0F7-15FEF1EC5D14}" type="presOf" srcId="{59DE6D95-BEA2-4401-A312-E039FFE500C7}" destId="{DE5B8758-6F99-47F3-B073-6C97AF1EC28F}" srcOrd="0" destOrd="0" presId="urn:microsoft.com/office/officeart/2008/layout/VerticalCurvedList"/>
    <dgm:cxn modelId="{3308CBEF-D243-44B2-A7B3-3C18458420DF}" srcId="{CF845803-1717-4F48-B710-F7F1B43013F3}" destId="{4145F50A-6002-41FF-A22F-923793281ADE}" srcOrd="4" destOrd="0" parTransId="{16346767-703C-4097-8C8D-F7E81508335E}" sibTransId="{BE6E1155-CE90-4239-971B-3DB06826ED13}"/>
    <dgm:cxn modelId="{42296142-9679-4126-BC5D-F82CAA3ED928}" srcId="{CF845803-1717-4F48-B710-F7F1B43013F3}" destId="{B2FB07DC-FE11-4548-BB34-32B7788CC05B}" srcOrd="1" destOrd="0" parTransId="{44AB662B-6FA6-43DB-801E-87B3E3F0A857}" sibTransId="{4E93ED30-80F1-41EE-AFEC-89BE5F66823D}"/>
    <dgm:cxn modelId="{CDB633A7-1A77-49C3-A529-97E183ED9C38}" type="presOf" srcId="{B2FB07DC-FE11-4548-BB34-32B7788CC05B}" destId="{CD0E4B51-2296-41B0-B07F-98025C8F334F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52676FE6-2299-4965-B073-1966ADA584E5}" srcId="{CF845803-1717-4F48-B710-F7F1B43013F3}" destId="{59DE6D95-BEA2-4401-A312-E039FFE500C7}" srcOrd="6" destOrd="0" parTransId="{4CF070EF-9935-4FEF-B634-C7C651A0DB8B}" sibTransId="{6E686032-1D50-45E3-8F68-850072E2729A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0BD45183-E5A4-4767-B2EF-73CA362120A8}" type="presOf" srcId="{681CC5DD-B475-4E2C-AC34-D816B7FB7AA0}" destId="{1629F9AB-00BE-40C7-9E4F-0EB4540F7D75}" srcOrd="0" destOrd="0" presId="urn:microsoft.com/office/officeart/2008/layout/VerticalCurvedList"/>
    <dgm:cxn modelId="{7EDD9946-5ECE-4485-8998-681AAD2D1F62}" type="presOf" srcId="{F9E64CAE-D4A9-4E51-9E2D-840C80FED3CF}" destId="{74568B51-052D-4C66-8955-EF5C2EE7B0E5}" srcOrd="0" destOrd="0" presId="urn:microsoft.com/office/officeart/2008/layout/VerticalCurvedList"/>
    <dgm:cxn modelId="{F6D4D0D8-16F8-4138-A333-28CA86945E93}" srcId="{CF845803-1717-4F48-B710-F7F1B43013F3}" destId="{9D0B0A49-F8DD-4A62-8177-869D1219B814}" srcOrd="5" destOrd="0" parTransId="{90CD0CAF-FF1E-435C-8601-BA40E8E0DC1F}" sibTransId="{65D04802-14FD-46CF-A43C-E53A73F460DD}"/>
    <dgm:cxn modelId="{DE080E38-9A7A-431D-83E9-43610850DF18}" type="presOf" srcId="{4145F50A-6002-41FF-A22F-923793281ADE}" destId="{55EBD838-C2E3-4CD4-908C-A6C99BCC2871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49E77EE8-B131-4AFE-98A1-B96CA547A6AF}" srcId="{CF845803-1717-4F48-B710-F7F1B43013F3}" destId="{F9E64CAE-D4A9-4E51-9E2D-840C80FED3CF}" srcOrd="2" destOrd="0" parTransId="{59BF3E82-C039-47C2-BD59-B9204C0093C2}" sibTransId="{C2031C78-9006-4DEE-B2A8-E7F2F84FE5F4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3DBFD434-75C8-4D4D-A7CF-E0A494D7B7D3}" type="presParOf" srcId="{962C2BD0-517B-4E9C-A037-D4A0806612C4}" destId="{CD0E4B51-2296-41B0-B07F-98025C8F334F}" srcOrd="3" destOrd="0" presId="urn:microsoft.com/office/officeart/2008/layout/VerticalCurvedList"/>
    <dgm:cxn modelId="{D44D8E66-F581-483E-BD1C-D4A229E93717}" type="presParOf" srcId="{962C2BD0-517B-4E9C-A037-D4A0806612C4}" destId="{301C7F50-7BAE-403C-A03E-31BC518B1B78}" srcOrd="4" destOrd="0" presId="urn:microsoft.com/office/officeart/2008/layout/VerticalCurvedList"/>
    <dgm:cxn modelId="{D1082D8D-7555-4158-8947-1F9ED8F7E5EE}" type="presParOf" srcId="{301C7F50-7BAE-403C-A03E-31BC518B1B78}" destId="{FA76C787-8F6A-4951-A245-AEBE6FB558F4}" srcOrd="0" destOrd="0" presId="urn:microsoft.com/office/officeart/2008/layout/VerticalCurvedList"/>
    <dgm:cxn modelId="{DE3B9047-12E3-4F4D-9D8A-1A7C20F74D21}" type="presParOf" srcId="{962C2BD0-517B-4E9C-A037-D4A0806612C4}" destId="{74568B51-052D-4C66-8955-EF5C2EE7B0E5}" srcOrd="5" destOrd="0" presId="urn:microsoft.com/office/officeart/2008/layout/VerticalCurvedList"/>
    <dgm:cxn modelId="{728FDEFF-60D5-4818-BC93-3DBBBDCD96A4}" type="presParOf" srcId="{962C2BD0-517B-4E9C-A037-D4A0806612C4}" destId="{CCCC5D7F-EFA8-45B3-ACD8-64B2E22C53A7}" srcOrd="6" destOrd="0" presId="urn:microsoft.com/office/officeart/2008/layout/VerticalCurvedList"/>
    <dgm:cxn modelId="{E560596B-85E5-4CF4-93B8-5DCB39D66519}" type="presParOf" srcId="{CCCC5D7F-EFA8-45B3-ACD8-64B2E22C53A7}" destId="{FC42E4BC-FE78-43B7-9985-DB09DD51534C}" srcOrd="0" destOrd="0" presId="urn:microsoft.com/office/officeart/2008/layout/VerticalCurvedList"/>
    <dgm:cxn modelId="{7E9B9828-CD81-4531-9686-33113601550E}" type="presParOf" srcId="{962C2BD0-517B-4E9C-A037-D4A0806612C4}" destId="{1629F9AB-00BE-40C7-9E4F-0EB4540F7D75}" srcOrd="7" destOrd="0" presId="urn:microsoft.com/office/officeart/2008/layout/VerticalCurvedList"/>
    <dgm:cxn modelId="{AF5EF32B-85AB-445E-8F08-030BA262F828}" type="presParOf" srcId="{962C2BD0-517B-4E9C-A037-D4A0806612C4}" destId="{4B0E803B-84E4-4803-9739-B074EDFEBCBC}" srcOrd="8" destOrd="0" presId="urn:microsoft.com/office/officeart/2008/layout/VerticalCurvedList"/>
    <dgm:cxn modelId="{9B3940D5-3C9D-4BBB-AA87-1E54FFDB6737}" type="presParOf" srcId="{4B0E803B-84E4-4803-9739-B074EDFEBCBC}" destId="{1F4A810E-7D5D-41D9-952C-738ED71108DF}" srcOrd="0" destOrd="0" presId="urn:microsoft.com/office/officeart/2008/layout/VerticalCurvedList"/>
    <dgm:cxn modelId="{A072C16C-18E8-4B6A-A8BF-0CEAD09D49C3}" type="presParOf" srcId="{962C2BD0-517B-4E9C-A037-D4A0806612C4}" destId="{55EBD838-C2E3-4CD4-908C-A6C99BCC2871}" srcOrd="9" destOrd="0" presId="urn:microsoft.com/office/officeart/2008/layout/VerticalCurvedList"/>
    <dgm:cxn modelId="{8513977F-F55A-472A-90E2-941F18AEAFFB}" type="presParOf" srcId="{962C2BD0-517B-4E9C-A037-D4A0806612C4}" destId="{27B1D19B-2BB9-4E20-BBB8-3242E1EA8CD3}" srcOrd="10" destOrd="0" presId="urn:microsoft.com/office/officeart/2008/layout/VerticalCurvedList"/>
    <dgm:cxn modelId="{90F4A629-B52B-4E01-AD09-93E2CEBA0DF2}" type="presParOf" srcId="{27B1D19B-2BB9-4E20-BBB8-3242E1EA8CD3}" destId="{6337FCC7-538C-41C4-B530-78D51D586110}" srcOrd="0" destOrd="0" presId="urn:microsoft.com/office/officeart/2008/layout/VerticalCurvedList"/>
    <dgm:cxn modelId="{52F3C4C7-BF98-4B75-A9FB-C3F7C34C5F70}" type="presParOf" srcId="{962C2BD0-517B-4E9C-A037-D4A0806612C4}" destId="{F903C24A-BECE-4EF9-AABD-05F29BBE323C}" srcOrd="11" destOrd="0" presId="urn:microsoft.com/office/officeart/2008/layout/VerticalCurvedList"/>
    <dgm:cxn modelId="{73CDD9FC-CA9F-4A13-B568-DF8A39F9CEC2}" type="presParOf" srcId="{962C2BD0-517B-4E9C-A037-D4A0806612C4}" destId="{A6CEC586-4350-4672-81F0-8F84F2F9BDA7}" srcOrd="12" destOrd="0" presId="urn:microsoft.com/office/officeart/2008/layout/VerticalCurvedList"/>
    <dgm:cxn modelId="{6E90A489-8CF0-4AFE-933E-27577F90B334}" type="presParOf" srcId="{A6CEC586-4350-4672-81F0-8F84F2F9BDA7}" destId="{2A6F2123-F3CE-4F37-B407-AAB6E6BBD935}" srcOrd="0" destOrd="0" presId="urn:microsoft.com/office/officeart/2008/layout/VerticalCurvedList"/>
    <dgm:cxn modelId="{479B20A0-C215-486D-89CA-C9DD3136BA3D}" type="presParOf" srcId="{962C2BD0-517B-4E9C-A037-D4A0806612C4}" destId="{DE5B8758-6F99-47F3-B073-6C97AF1EC28F}" srcOrd="13" destOrd="0" presId="urn:microsoft.com/office/officeart/2008/layout/VerticalCurvedList"/>
    <dgm:cxn modelId="{5A9FFBCA-F7F6-45CC-A764-14C33EC105F7}" type="presParOf" srcId="{962C2BD0-517B-4E9C-A037-D4A0806612C4}" destId="{92C023F1-A56F-4DA5-9E47-8139BDF872D6}" srcOrd="14" destOrd="0" presId="urn:microsoft.com/office/officeart/2008/layout/VerticalCurvedList"/>
    <dgm:cxn modelId="{63DC2356-FE6F-4F54-B763-A69CD179927A}" type="presParOf" srcId="{92C023F1-A56F-4DA5-9E47-8139BDF872D6}" destId="{668FE7D5-1B9C-46EC-8089-61A245C479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Музыкальные товары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Музыкальные инструменты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022B1-8D91-4AF0-A15A-718426465548}">
      <dgm:prSet phldrT="[Текст]" custT="1"/>
      <dgm:spPr/>
      <dgm:t>
        <a:bodyPr/>
        <a:lstStyle/>
        <a:p>
          <a:r>
            <a:rPr lang="ru-RU" sz="22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Запасные части и принадлежности для музыкальных инструментов</a:t>
          </a:r>
          <a:endParaRPr lang="ru-RU" sz="22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56EA3-436C-4EE1-8AA2-13C8C923526B}" type="parTrans" cxnId="{1E2747D7-6EC2-4C55-BF1B-BCA981413880}">
      <dgm:prSet/>
      <dgm:spPr/>
      <dgm:t>
        <a:bodyPr/>
        <a:lstStyle/>
        <a:p>
          <a:endParaRPr lang="ru-RU"/>
        </a:p>
      </dgm:t>
    </dgm:pt>
    <dgm:pt modelId="{CC202E74-7DC6-46F2-96D7-5D18BED2962F}" type="sibTrans" cxnId="{1E2747D7-6EC2-4C55-BF1B-BCA981413880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172609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89CECA30-D113-4498-BD55-75E6E30A4516}" type="pres">
      <dgm:prSet presAssocID="{71956EA3-436C-4EE1-8AA2-13C8C923526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652DFA71-6423-42E9-AEED-FCD25E863672}" type="pres">
      <dgm:prSet presAssocID="{9CF022B1-8D91-4AF0-A15A-718426465548}" presName="hierRoot2" presStyleCnt="0"/>
      <dgm:spPr/>
    </dgm:pt>
    <dgm:pt modelId="{89A7D8A0-AB4B-4479-B5AB-4ECDCA86548E}" type="pres">
      <dgm:prSet presAssocID="{9CF022B1-8D91-4AF0-A15A-718426465548}" presName="composite2" presStyleCnt="0"/>
      <dgm:spPr/>
    </dgm:pt>
    <dgm:pt modelId="{D6DCD0EE-CC0E-4D98-80C9-D2C5E52210FC}" type="pres">
      <dgm:prSet presAssocID="{9CF022B1-8D91-4AF0-A15A-718426465548}" presName="background2" presStyleLbl="node2" presStyleIdx="1" presStyleCnt="2"/>
      <dgm:spPr/>
    </dgm:pt>
    <dgm:pt modelId="{27641E0D-7519-4032-913B-4B9B37E5A805}" type="pres">
      <dgm:prSet presAssocID="{9CF022B1-8D91-4AF0-A15A-718426465548}" presName="text2" presStyleLbl="fgAcc2" presStyleIdx="1" presStyleCnt="2" custScaleX="331027" custLinFactNeighborX="83697" custLinFactNeighborY="-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C5D66F-ED18-451A-9286-8DCF2EA2D719}" type="pres">
      <dgm:prSet presAssocID="{9CF022B1-8D91-4AF0-A15A-718426465548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1E2747D7-6EC2-4C55-BF1B-BCA981413880}" srcId="{3B414F73-02DB-4D01-8676-7D083DE81811}" destId="{9CF022B1-8D91-4AF0-A15A-718426465548}" srcOrd="1" destOrd="0" parTransId="{71956EA3-436C-4EE1-8AA2-13C8C923526B}" sibTransId="{CC202E74-7DC6-46F2-96D7-5D18BED2962F}"/>
    <dgm:cxn modelId="{A6B7AAC3-B399-43D1-9EAA-1AAACA040E08}" type="presOf" srcId="{71956EA3-436C-4EE1-8AA2-13C8C923526B}" destId="{89CECA30-D113-4498-BD55-75E6E30A4516}" srcOrd="0" destOrd="0" presId="urn:microsoft.com/office/officeart/2005/8/layout/hierarchy1"/>
    <dgm:cxn modelId="{A27B8F0D-F9D1-40DA-8C9F-F7C796878756}" type="presOf" srcId="{9CF022B1-8D91-4AF0-A15A-718426465548}" destId="{27641E0D-7519-4032-913B-4B9B37E5A805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FA0C4DDC-35A6-4A59-93F9-AED7B298CC4E}" type="presParOf" srcId="{F5C980D1-3357-4A7C-A27E-9C2DD4ADAFEB}" destId="{89CECA30-D113-4498-BD55-75E6E30A4516}" srcOrd="2" destOrd="0" presId="urn:microsoft.com/office/officeart/2005/8/layout/hierarchy1"/>
    <dgm:cxn modelId="{8EB92E36-0F66-4C61-B263-7DEFB6EC7151}" type="presParOf" srcId="{F5C980D1-3357-4A7C-A27E-9C2DD4ADAFEB}" destId="{652DFA71-6423-42E9-AEED-FCD25E863672}" srcOrd="3" destOrd="0" presId="urn:microsoft.com/office/officeart/2005/8/layout/hierarchy1"/>
    <dgm:cxn modelId="{498B7FAB-0AEE-4ED1-A33E-F07439D61FA7}" type="presParOf" srcId="{652DFA71-6423-42E9-AEED-FCD25E863672}" destId="{89A7D8A0-AB4B-4479-B5AB-4ECDCA86548E}" srcOrd="0" destOrd="0" presId="urn:microsoft.com/office/officeart/2005/8/layout/hierarchy1"/>
    <dgm:cxn modelId="{9772C19D-ABB7-49B8-9645-165EC82E58E1}" type="presParOf" srcId="{89A7D8A0-AB4B-4479-B5AB-4ECDCA86548E}" destId="{D6DCD0EE-CC0E-4D98-80C9-D2C5E52210FC}" srcOrd="0" destOrd="0" presId="urn:microsoft.com/office/officeart/2005/8/layout/hierarchy1"/>
    <dgm:cxn modelId="{75A5EF8D-0F4A-49E3-B6A6-47D16B481F88}" type="presParOf" srcId="{89A7D8A0-AB4B-4479-B5AB-4ECDCA86548E}" destId="{27641E0D-7519-4032-913B-4B9B37E5A805}" srcOrd="1" destOrd="0" presId="urn:microsoft.com/office/officeart/2005/8/layout/hierarchy1"/>
    <dgm:cxn modelId="{2E34C917-0CC0-41B0-9F3A-617AE28AEAD2}" type="presParOf" srcId="{652DFA71-6423-42E9-AEED-FCD25E863672}" destId="{CFC5D66F-ED18-451A-9286-8DCF2EA2D7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извлечения звука: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Амбушюрные</a:t>
          </a:r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C278D-4B98-474D-AC81-CB365AAB3376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Лингвальные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0A5F3-F54C-4CCA-AFD8-019B8AB56DCC}" type="par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B396-9568-4548-AFEB-B68A9898AD82}" type="sib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551A34-1298-49A1-923C-072389E600CB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Лабиальные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DB396-2CB6-4107-925C-9AC60C109CEE}" type="par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F7BF2-08B9-4E3C-90AF-0C0486E44B3F}" type="sib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72609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320CE1A0-62E7-4C25-9EE4-FC978BAB4541}" type="pres">
      <dgm:prSet presAssocID="{AB40A5F3-F54C-4CCA-AFD8-019B8AB56DC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24B9331-EA63-45B7-817B-C29EADA53F91}" type="pres">
      <dgm:prSet presAssocID="{19CC278D-4B98-474D-AC81-CB365AAB3376}" presName="hierRoot2" presStyleCnt="0"/>
      <dgm:spPr/>
    </dgm:pt>
    <dgm:pt modelId="{078BBB97-67F8-420B-96DC-224468E0309E}" type="pres">
      <dgm:prSet presAssocID="{19CC278D-4B98-474D-AC81-CB365AAB3376}" presName="composite2" presStyleCnt="0"/>
      <dgm:spPr/>
    </dgm:pt>
    <dgm:pt modelId="{2E8CEB14-2372-42F5-B75B-4BB192B9120E}" type="pres">
      <dgm:prSet presAssocID="{19CC278D-4B98-474D-AC81-CB365AAB3376}" presName="background2" presStyleLbl="node2" presStyleIdx="1" presStyleCnt="3"/>
      <dgm:spPr/>
    </dgm:pt>
    <dgm:pt modelId="{949EE173-9F0D-4227-9434-D729E1E027E0}" type="pres">
      <dgm:prSet presAssocID="{19CC278D-4B98-474D-AC81-CB365AAB3376}" presName="text2" presStyleLbl="fgAcc2" presStyleIdx="1" presStyleCnt="3" custScaleX="1914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923488-C427-4F0D-8F90-52748588A670}" type="pres">
      <dgm:prSet presAssocID="{19CC278D-4B98-474D-AC81-CB365AAB3376}" presName="hierChild3" presStyleCnt="0"/>
      <dgm:spPr/>
    </dgm:pt>
    <dgm:pt modelId="{C38099E0-EA88-4E06-975F-2F0698487937}" type="pres">
      <dgm:prSet presAssocID="{F76DB396-2CB6-4107-925C-9AC60C109CE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6638982-8AD4-44C5-92C0-C179B937724F}" type="pres">
      <dgm:prSet presAssocID="{8E551A34-1298-49A1-923C-072389E600CB}" presName="hierRoot2" presStyleCnt="0"/>
      <dgm:spPr/>
    </dgm:pt>
    <dgm:pt modelId="{B876704F-221C-4C12-BABD-83495EEDCE78}" type="pres">
      <dgm:prSet presAssocID="{8E551A34-1298-49A1-923C-072389E600CB}" presName="composite2" presStyleCnt="0"/>
      <dgm:spPr/>
    </dgm:pt>
    <dgm:pt modelId="{34349BB6-14E2-4327-9276-3DFC32AFD357}" type="pres">
      <dgm:prSet presAssocID="{8E551A34-1298-49A1-923C-072389E600CB}" presName="background2" presStyleLbl="node2" presStyleIdx="2" presStyleCnt="3"/>
      <dgm:spPr/>
    </dgm:pt>
    <dgm:pt modelId="{68EBD652-6524-4B0F-9D5A-00C91E5E715C}" type="pres">
      <dgm:prSet presAssocID="{8E551A34-1298-49A1-923C-072389E600CB}" presName="text2" presStyleLbl="fgAcc2" presStyleIdx="2" presStyleCnt="3" custScaleX="1649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D34E5B-27D3-415A-9C6E-E57DE35E355A}" type="pres">
      <dgm:prSet presAssocID="{8E551A34-1298-49A1-923C-072389E600CB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DD571E16-44FC-4F0E-8B6A-DFCA1DEAEB09}" type="presOf" srcId="{8E551A34-1298-49A1-923C-072389E600CB}" destId="{68EBD652-6524-4B0F-9D5A-00C91E5E715C}" srcOrd="0" destOrd="0" presId="urn:microsoft.com/office/officeart/2005/8/layout/hierarchy1"/>
    <dgm:cxn modelId="{FBDACAA9-CF9A-4FB8-959C-851A01B51D5A}" srcId="{3B414F73-02DB-4D01-8676-7D083DE81811}" destId="{8E551A34-1298-49A1-923C-072389E600CB}" srcOrd="2" destOrd="0" parTransId="{F76DB396-2CB6-4107-925C-9AC60C109CEE}" sibTransId="{3BBF7BF2-08B9-4E3C-90AF-0C0486E44B3F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4A86DDD1-C9DD-4A78-BC2C-3905796FB5AF}" type="presOf" srcId="{AB40A5F3-F54C-4CCA-AFD8-019B8AB56DCC}" destId="{320CE1A0-62E7-4C25-9EE4-FC978BAB4541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9C677343-8C38-46ED-9090-9D4AA49F2401}" type="presOf" srcId="{19CC278D-4B98-474D-AC81-CB365AAB3376}" destId="{949EE173-9F0D-4227-9434-D729E1E027E0}" srcOrd="0" destOrd="0" presId="urn:microsoft.com/office/officeart/2005/8/layout/hierarchy1"/>
    <dgm:cxn modelId="{205527F5-79D0-4F13-B715-BA38D6376E3A}" srcId="{3B414F73-02DB-4D01-8676-7D083DE81811}" destId="{19CC278D-4B98-474D-AC81-CB365AAB3376}" srcOrd="1" destOrd="0" parTransId="{AB40A5F3-F54C-4CCA-AFD8-019B8AB56DCC}" sibTransId="{BD14B396-9568-4548-AFEB-B68A9898AD82}"/>
    <dgm:cxn modelId="{28BE1DD9-1CE7-447A-82F8-0C43565F969F}" type="presOf" srcId="{F76DB396-2CB6-4107-925C-9AC60C109CEE}" destId="{C38099E0-EA88-4E06-975F-2F0698487937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0DE90359-5707-48AA-95BD-B79CFC054EB2}" type="presParOf" srcId="{F5C980D1-3357-4A7C-A27E-9C2DD4ADAFEB}" destId="{320CE1A0-62E7-4C25-9EE4-FC978BAB4541}" srcOrd="2" destOrd="0" presId="urn:microsoft.com/office/officeart/2005/8/layout/hierarchy1"/>
    <dgm:cxn modelId="{96AE5480-7365-4A24-A64C-114036E5357D}" type="presParOf" srcId="{F5C980D1-3357-4A7C-A27E-9C2DD4ADAFEB}" destId="{924B9331-EA63-45B7-817B-C29EADA53F91}" srcOrd="3" destOrd="0" presId="urn:microsoft.com/office/officeart/2005/8/layout/hierarchy1"/>
    <dgm:cxn modelId="{B19A84C4-5661-4D1F-BBD9-51A4770D76D4}" type="presParOf" srcId="{924B9331-EA63-45B7-817B-C29EADA53F91}" destId="{078BBB97-67F8-420B-96DC-224468E0309E}" srcOrd="0" destOrd="0" presId="urn:microsoft.com/office/officeart/2005/8/layout/hierarchy1"/>
    <dgm:cxn modelId="{FA9E54C4-8E52-4E99-8DE8-EBC855773275}" type="presParOf" srcId="{078BBB97-67F8-420B-96DC-224468E0309E}" destId="{2E8CEB14-2372-42F5-B75B-4BB192B9120E}" srcOrd="0" destOrd="0" presId="urn:microsoft.com/office/officeart/2005/8/layout/hierarchy1"/>
    <dgm:cxn modelId="{4BC133C9-AC3D-48AF-8FC6-4A031CDF68DC}" type="presParOf" srcId="{078BBB97-67F8-420B-96DC-224468E0309E}" destId="{949EE173-9F0D-4227-9434-D729E1E027E0}" srcOrd="1" destOrd="0" presId="urn:microsoft.com/office/officeart/2005/8/layout/hierarchy1"/>
    <dgm:cxn modelId="{8024481A-D9ED-46E2-B481-446C3485B47D}" type="presParOf" srcId="{924B9331-EA63-45B7-817B-C29EADA53F91}" destId="{34923488-C427-4F0D-8F90-52748588A670}" srcOrd="1" destOrd="0" presId="urn:microsoft.com/office/officeart/2005/8/layout/hierarchy1"/>
    <dgm:cxn modelId="{821DB616-CDC1-498A-9A71-AD8152B42A4B}" type="presParOf" srcId="{F5C980D1-3357-4A7C-A27E-9C2DD4ADAFEB}" destId="{C38099E0-EA88-4E06-975F-2F0698487937}" srcOrd="4" destOrd="0" presId="urn:microsoft.com/office/officeart/2005/8/layout/hierarchy1"/>
    <dgm:cxn modelId="{6FE1F9B3-CD62-4064-8035-F642946C6FC1}" type="presParOf" srcId="{F5C980D1-3357-4A7C-A27E-9C2DD4ADAFEB}" destId="{C6638982-8AD4-44C5-92C0-C179B937724F}" srcOrd="5" destOrd="0" presId="urn:microsoft.com/office/officeart/2005/8/layout/hierarchy1"/>
    <dgm:cxn modelId="{EBDAA71E-96A9-4D3F-84DB-832D0805C5FD}" type="presParOf" srcId="{C6638982-8AD4-44C5-92C0-C179B937724F}" destId="{B876704F-221C-4C12-BABD-83495EEDCE78}" srcOrd="0" destOrd="0" presId="urn:microsoft.com/office/officeart/2005/8/layout/hierarchy1"/>
    <dgm:cxn modelId="{4D3A07D9-0637-4D03-BADC-E7147AB70ECF}" type="presParOf" srcId="{B876704F-221C-4C12-BABD-83495EEDCE78}" destId="{34349BB6-14E2-4327-9276-3DFC32AFD357}" srcOrd="0" destOrd="0" presId="urn:microsoft.com/office/officeart/2005/8/layout/hierarchy1"/>
    <dgm:cxn modelId="{2E6FC8C5-F893-4864-B8A5-59CD500A90E2}" type="presParOf" srcId="{B876704F-221C-4C12-BABD-83495EEDCE78}" destId="{68EBD652-6524-4B0F-9D5A-00C91E5E715C}" srcOrd="1" destOrd="0" presId="urn:microsoft.com/office/officeart/2005/8/layout/hierarchy1"/>
    <dgm:cxn modelId="{5C70CD4E-1F55-4439-BFA3-7F2965A5EAF9}" type="presParOf" srcId="{C6638982-8AD4-44C5-92C0-C179B937724F}" destId="{DDD34E5B-27D3-415A-9C6E-E57DE35E35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изменения высоты звука</a:t>
          </a:r>
          <a:endParaRPr lang="ru-RU" sz="2400" b="1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Вентильные 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C278D-4B98-474D-AC81-CB365AAB3376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Безвентильные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0A5F3-F54C-4CCA-AFD8-019B8AB56DCC}" type="par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B396-9568-4548-AFEB-B68A9898AD82}" type="sib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551A34-1298-49A1-923C-072389E600CB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Цуговые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DB396-2CB6-4107-925C-9AC60C109CEE}" type="par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F7BF2-08B9-4E3C-90AF-0C0486E44B3F}" type="sib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54681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252318" custLinFactX="-8821" custLinFactNeighborX="-100000" custLinFactNeighborY="-34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320CE1A0-62E7-4C25-9EE4-FC978BAB4541}" type="pres">
      <dgm:prSet presAssocID="{AB40A5F3-F54C-4CCA-AFD8-019B8AB56DCC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24B9331-EA63-45B7-817B-C29EADA53F91}" type="pres">
      <dgm:prSet presAssocID="{19CC278D-4B98-474D-AC81-CB365AAB3376}" presName="hierRoot2" presStyleCnt="0"/>
      <dgm:spPr/>
    </dgm:pt>
    <dgm:pt modelId="{078BBB97-67F8-420B-96DC-224468E0309E}" type="pres">
      <dgm:prSet presAssocID="{19CC278D-4B98-474D-AC81-CB365AAB3376}" presName="composite2" presStyleCnt="0"/>
      <dgm:spPr/>
    </dgm:pt>
    <dgm:pt modelId="{2E8CEB14-2372-42F5-B75B-4BB192B9120E}" type="pres">
      <dgm:prSet presAssocID="{19CC278D-4B98-474D-AC81-CB365AAB3376}" presName="background2" presStyleLbl="node2" presStyleIdx="1" presStyleCnt="3"/>
      <dgm:spPr/>
    </dgm:pt>
    <dgm:pt modelId="{949EE173-9F0D-4227-9434-D729E1E027E0}" type="pres">
      <dgm:prSet presAssocID="{19CC278D-4B98-474D-AC81-CB365AAB3376}" presName="text2" presStyleLbl="fgAcc2" presStyleIdx="1" presStyleCnt="3" custScaleX="279901" custLinFactNeighborX="-16020" custLinFactNeighborY="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923488-C427-4F0D-8F90-52748588A670}" type="pres">
      <dgm:prSet presAssocID="{19CC278D-4B98-474D-AC81-CB365AAB3376}" presName="hierChild3" presStyleCnt="0"/>
      <dgm:spPr/>
    </dgm:pt>
    <dgm:pt modelId="{C38099E0-EA88-4E06-975F-2F0698487937}" type="pres">
      <dgm:prSet presAssocID="{F76DB396-2CB6-4107-925C-9AC60C109CE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6638982-8AD4-44C5-92C0-C179B937724F}" type="pres">
      <dgm:prSet presAssocID="{8E551A34-1298-49A1-923C-072389E600CB}" presName="hierRoot2" presStyleCnt="0"/>
      <dgm:spPr/>
    </dgm:pt>
    <dgm:pt modelId="{B876704F-221C-4C12-BABD-83495EEDCE78}" type="pres">
      <dgm:prSet presAssocID="{8E551A34-1298-49A1-923C-072389E600CB}" presName="composite2" presStyleCnt="0"/>
      <dgm:spPr/>
    </dgm:pt>
    <dgm:pt modelId="{34349BB6-14E2-4327-9276-3DFC32AFD357}" type="pres">
      <dgm:prSet presAssocID="{8E551A34-1298-49A1-923C-072389E600CB}" presName="background2" presStyleLbl="node2" presStyleIdx="2" presStyleCnt="3"/>
      <dgm:spPr/>
    </dgm:pt>
    <dgm:pt modelId="{68EBD652-6524-4B0F-9D5A-00C91E5E715C}" type="pres">
      <dgm:prSet presAssocID="{8E551A34-1298-49A1-923C-072389E600CB}" presName="text2" presStyleLbl="fgAcc2" presStyleIdx="2" presStyleCnt="3" custScaleX="241099" custLinFactX="30324" custLinFactNeighborX="100000" custLinFactNeighborY="-31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D34E5B-27D3-415A-9C6E-E57DE35E355A}" type="pres">
      <dgm:prSet presAssocID="{8E551A34-1298-49A1-923C-072389E600CB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DD571E16-44FC-4F0E-8B6A-DFCA1DEAEB09}" type="presOf" srcId="{8E551A34-1298-49A1-923C-072389E600CB}" destId="{68EBD652-6524-4B0F-9D5A-00C91E5E715C}" srcOrd="0" destOrd="0" presId="urn:microsoft.com/office/officeart/2005/8/layout/hierarchy1"/>
    <dgm:cxn modelId="{FBDACAA9-CF9A-4FB8-959C-851A01B51D5A}" srcId="{3B414F73-02DB-4D01-8676-7D083DE81811}" destId="{8E551A34-1298-49A1-923C-072389E600CB}" srcOrd="2" destOrd="0" parTransId="{F76DB396-2CB6-4107-925C-9AC60C109CEE}" sibTransId="{3BBF7BF2-08B9-4E3C-90AF-0C0486E44B3F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4A86DDD1-C9DD-4A78-BC2C-3905796FB5AF}" type="presOf" srcId="{AB40A5F3-F54C-4CCA-AFD8-019B8AB56DCC}" destId="{320CE1A0-62E7-4C25-9EE4-FC978BAB4541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9C677343-8C38-46ED-9090-9D4AA49F2401}" type="presOf" srcId="{19CC278D-4B98-474D-AC81-CB365AAB3376}" destId="{949EE173-9F0D-4227-9434-D729E1E027E0}" srcOrd="0" destOrd="0" presId="urn:microsoft.com/office/officeart/2005/8/layout/hierarchy1"/>
    <dgm:cxn modelId="{205527F5-79D0-4F13-B715-BA38D6376E3A}" srcId="{3B414F73-02DB-4D01-8676-7D083DE81811}" destId="{19CC278D-4B98-474D-AC81-CB365AAB3376}" srcOrd="1" destOrd="0" parTransId="{AB40A5F3-F54C-4CCA-AFD8-019B8AB56DCC}" sibTransId="{BD14B396-9568-4548-AFEB-B68A9898AD82}"/>
    <dgm:cxn modelId="{28BE1DD9-1CE7-447A-82F8-0C43565F969F}" type="presOf" srcId="{F76DB396-2CB6-4107-925C-9AC60C109CEE}" destId="{C38099E0-EA88-4E06-975F-2F0698487937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0DE90359-5707-48AA-95BD-B79CFC054EB2}" type="presParOf" srcId="{F5C980D1-3357-4A7C-A27E-9C2DD4ADAFEB}" destId="{320CE1A0-62E7-4C25-9EE4-FC978BAB4541}" srcOrd="2" destOrd="0" presId="urn:microsoft.com/office/officeart/2005/8/layout/hierarchy1"/>
    <dgm:cxn modelId="{96AE5480-7365-4A24-A64C-114036E5357D}" type="presParOf" srcId="{F5C980D1-3357-4A7C-A27E-9C2DD4ADAFEB}" destId="{924B9331-EA63-45B7-817B-C29EADA53F91}" srcOrd="3" destOrd="0" presId="urn:microsoft.com/office/officeart/2005/8/layout/hierarchy1"/>
    <dgm:cxn modelId="{B19A84C4-5661-4D1F-BBD9-51A4770D76D4}" type="presParOf" srcId="{924B9331-EA63-45B7-817B-C29EADA53F91}" destId="{078BBB97-67F8-420B-96DC-224468E0309E}" srcOrd="0" destOrd="0" presId="urn:microsoft.com/office/officeart/2005/8/layout/hierarchy1"/>
    <dgm:cxn modelId="{FA9E54C4-8E52-4E99-8DE8-EBC855773275}" type="presParOf" srcId="{078BBB97-67F8-420B-96DC-224468E0309E}" destId="{2E8CEB14-2372-42F5-B75B-4BB192B9120E}" srcOrd="0" destOrd="0" presId="urn:microsoft.com/office/officeart/2005/8/layout/hierarchy1"/>
    <dgm:cxn modelId="{4BC133C9-AC3D-48AF-8FC6-4A031CDF68DC}" type="presParOf" srcId="{078BBB97-67F8-420B-96DC-224468E0309E}" destId="{949EE173-9F0D-4227-9434-D729E1E027E0}" srcOrd="1" destOrd="0" presId="urn:microsoft.com/office/officeart/2005/8/layout/hierarchy1"/>
    <dgm:cxn modelId="{8024481A-D9ED-46E2-B481-446C3485B47D}" type="presParOf" srcId="{924B9331-EA63-45B7-817B-C29EADA53F91}" destId="{34923488-C427-4F0D-8F90-52748588A670}" srcOrd="1" destOrd="0" presId="urn:microsoft.com/office/officeart/2005/8/layout/hierarchy1"/>
    <dgm:cxn modelId="{821DB616-CDC1-498A-9A71-AD8152B42A4B}" type="presParOf" srcId="{F5C980D1-3357-4A7C-A27E-9C2DD4ADAFEB}" destId="{C38099E0-EA88-4E06-975F-2F0698487937}" srcOrd="4" destOrd="0" presId="urn:microsoft.com/office/officeart/2005/8/layout/hierarchy1"/>
    <dgm:cxn modelId="{6FE1F9B3-CD62-4064-8035-F642946C6FC1}" type="presParOf" srcId="{F5C980D1-3357-4A7C-A27E-9C2DD4ADAFEB}" destId="{C6638982-8AD4-44C5-92C0-C179B937724F}" srcOrd="5" destOrd="0" presId="urn:microsoft.com/office/officeart/2005/8/layout/hierarchy1"/>
    <dgm:cxn modelId="{EBDAA71E-96A9-4D3F-84DB-832D0805C5FD}" type="presParOf" srcId="{C6638982-8AD4-44C5-92C0-C179B937724F}" destId="{B876704F-221C-4C12-BABD-83495EEDCE78}" srcOrd="0" destOrd="0" presId="urn:microsoft.com/office/officeart/2005/8/layout/hierarchy1"/>
    <dgm:cxn modelId="{4D3A07D9-0637-4D03-BADC-E7147AB70ECF}" type="presParOf" srcId="{B876704F-221C-4C12-BABD-83495EEDCE78}" destId="{34349BB6-14E2-4327-9276-3DFC32AFD357}" srcOrd="0" destOrd="0" presId="urn:microsoft.com/office/officeart/2005/8/layout/hierarchy1"/>
    <dgm:cxn modelId="{2E6FC8C5-F893-4864-B8A5-59CD500A90E2}" type="presParOf" srcId="{B876704F-221C-4C12-BABD-83495EEDCE78}" destId="{68EBD652-6524-4B0F-9D5A-00C91E5E715C}" srcOrd="1" destOrd="0" presId="urn:microsoft.com/office/officeart/2005/8/layout/hierarchy1"/>
    <dgm:cxn modelId="{5C70CD4E-1F55-4439-BFA3-7F2965A5EAF9}" type="presParOf" srcId="{C6638982-8AD4-44C5-92C0-C179B937724F}" destId="{DDD34E5B-27D3-415A-9C6E-E57DE35E35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источнику звука: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1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перепончатые </a:t>
          </a:r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49B9C-0CED-4678-A703-16EAC7C2A2D9}">
      <dgm:prSet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пластинчатые</a:t>
          </a:r>
        </a:p>
      </dgm:t>
    </dgm:pt>
    <dgm:pt modelId="{F368FCA0-D503-486C-8CA0-260B824D46C6}" type="parTrans" cxnId="{BDB7EE34-811C-47B1-A729-2B5256BD021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D31DCB-49F0-4F61-AC61-1EBEA29AC605}" type="sibTrans" cxnId="{BDB7EE34-811C-47B1-A729-2B5256BD021B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A0AC4-209A-45F6-98C7-2D52EE7A2D46}">
      <dgm:prSet custT="1"/>
      <dgm:spPr/>
      <dgm:t>
        <a:bodyPr/>
        <a:lstStyle/>
        <a:p>
          <a:r>
            <a:rPr lang="ru-RU" sz="2400" b="1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самозвучащие</a:t>
          </a:r>
          <a:endParaRPr lang="ru-RU" sz="2400" b="1" dirty="0" smtClean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48104-955C-4934-85F4-10ADA0FA0199}" type="parTrans" cxnId="{C868A5E9-F769-40C9-8186-924D9086260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BD3AF-5319-48AD-A462-AB6C7CFBDCB4}" type="sibTrans" cxnId="{C868A5E9-F769-40C9-8186-924D9086260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72609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CB665F90-554E-446E-B77C-791480C7B0EF}" type="pres">
      <dgm:prSet presAssocID="{F368FCA0-D503-486C-8CA0-260B824D46C6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7000E0D-9FAB-465F-A0EE-F8035530C4D8}" type="pres">
      <dgm:prSet presAssocID="{D0C49B9C-0CED-4678-A703-16EAC7C2A2D9}" presName="hierRoot2" presStyleCnt="0"/>
      <dgm:spPr/>
    </dgm:pt>
    <dgm:pt modelId="{99F4ED2E-CB87-4BE0-BD6A-ED4D5868E284}" type="pres">
      <dgm:prSet presAssocID="{D0C49B9C-0CED-4678-A703-16EAC7C2A2D9}" presName="composite2" presStyleCnt="0"/>
      <dgm:spPr/>
    </dgm:pt>
    <dgm:pt modelId="{857BC9A5-9755-49E5-B12D-72A3BC2D9832}" type="pres">
      <dgm:prSet presAssocID="{D0C49B9C-0CED-4678-A703-16EAC7C2A2D9}" presName="background2" presStyleLbl="node2" presStyleIdx="1" presStyleCnt="3"/>
      <dgm:spPr/>
    </dgm:pt>
    <dgm:pt modelId="{5BE4C365-FB8D-457C-ABA9-48DFFF457E1A}" type="pres">
      <dgm:prSet presAssocID="{D0C49B9C-0CED-4678-A703-16EAC7C2A2D9}" presName="text2" presStyleLbl="fgAcc2" presStyleIdx="1" presStyleCnt="3" custScaleX="179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B309C3-AF33-44ED-925B-67D772562FF8}" type="pres">
      <dgm:prSet presAssocID="{D0C49B9C-0CED-4678-A703-16EAC7C2A2D9}" presName="hierChild3" presStyleCnt="0"/>
      <dgm:spPr/>
    </dgm:pt>
    <dgm:pt modelId="{98C89B05-47AE-4AE1-949D-E031091931F9}" type="pres">
      <dgm:prSet presAssocID="{7C148104-955C-4934-85F4-10ADA0FA019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7B38761-25DE-43CF-90A7-D5057E3B7C84}" type="pres">
      <dgm:prSet presAssocID="{A42A0AC4-209A-45F6-98C7-2D52EE7A2D46}" presName="hierRoot2" presStyleCnt="0"/>
      <dgm:spPr/>
    </dgm:pt>
    <dgm:pt modelId="{55C52292-BA38-4E16-A7F0-8F065A9AB6F1}" type="pres">
      <dgm:prSet presAssocID="{A42A0AC4-209A-45F6-98C7-2D52EE7A2D46}" presName="composite2" presStyleCnt="0"/>
      <dgm:spPr/>
    </dgm:pt>
    <dgm:pt modelId="{C4823309-3C02-45F1-AE43-7D4811662132}" type="pres">
      <dgm:prSet presAssocID="{A42A0AC4-209A-45F6-98C7-2D52EE7A2D46}" presName="background2" presStyleLbl="node2" presStyleIdx="2" presStyleCnt="3"/>
      <dgm:spPr/>
    </dgm:pt>
    <dgm:pt modelId="{2EDD45FC-95E3-44A3-A147-F440E1E8EBA9}" type="pres">
      <dgm:prSet presAssocID="{A42A0AC4-209A-45F6-98C7-2D52EE7A2D46}" presName="text2" presStyleLbl="fgAcc2" presStyleIdx="2" presStyleCnt="3" custScaleX="179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1CAC61-145F-4919-861A-EF2A1B889DD6}" type="pres">
      <dgm:prSet presAssocID="{A42A0AC4-209A-45F6-98C7-2D52EE7A2D46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BDB7EE34-811C-47B1-A729-2B5256BD021B}" srcId="{3B414F73-02DB-4D01-8676-7D083DE81811}" destId="{D0C49B9C-0CED-4678-A703-16EAC7C2A2D9}" srcOrd="1" destOrd="0" parTransId="{F368FCA0-D503-486C-8CA0-260B824D46C6}" sibTransId="{75D31DCB-49F0-4F61-AC61-1EBEA29AC605}"/>
    <dgm:cxn modelId="{AB41E742-F817-4C29-8958-C63341E551CF}" type="presOf" srcId="{F368FCA0-D503-486C-8CA0-260B824D46C6}" destId="{CB665F90-554E-446E-B77C-791480C7B0EF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C868A5E9-F769-40C9-8186-924D90862600}" srcId="{3B414F73-02DB-4D01-8676-7D083DE81811}" destId="{A42A0AC4-209A-45F6-98C7-2D52EE7A2D46}" srcOrd="2" destOrd="0" parTransId="{7C148104-955C-4934-85F4-10ADA0FA0199}" sibTransId="{99CBD3AF-5319-48AD-A462-AB6C7CFBDCB4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A1E8E392-3419-4D1F-9B57-8BCD1CB8D5FB}" type="presOf" srcId="{A42A0AC4-209A-45F6-98C7-2D52EE7A2D46}" destId="{2EDD45FC-95E3-44A3-A147-F440E1E8EBA9}" srcOrd="0" destOrd="0" presId="urn:microsoft.com/office/officeart/2005/8/layout/hierarchy1"/>
    <dgm:cxn modelId="{0BA52907-819A-4DEE-B88D-4E027FED53AC}" type="presOf" srcId="{D0C49B9C-0CED-4678-A703-16EAC7C2A2D9}" destId="{5BE4C365-FB8D-457C-ABA9-48DFFF457E1A}" srcOrd="0" destOrd="0" presId="urn:microsoft.com/office/officeart/2005/8/layout/hierarchy1"/>
    <dgm:cxn modelId="{C137C9F7-6BB0-4A53-A4A0-62DCA86875A9}" type="presOf" srcId="{7C148104-955C-4934-85F4-10ADA0FA0199}" destId="{98C89B05-47AE-4AE1-949D-E031091931F9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5D75833E-8F16-4C52-9A2D-E1797CC2CE60}" type="presParOf" srcId="{F5C980D1-3357-4A7C-A27E-9C2DD4ADAFEB}" destId="{CB665F90-554E-446E-B77C-791480C7B0EF}" srcOrd="2" destOrd="0" presId="urn:microsoft.com/office/officeart/2005/8/layout/hierarchy1"/>
    <dgm:cxn modelId="{7C442A7A-3F08-4B8B-93B2-4D0A9046023F}" type="presParOf" srcId="{F5C980D1-3357-4A7C-A27E-9C2DD4ADAFEB}" destId="{D7000E0D-9FAB-465F-A0EE-F8035530C4D8}" srcOrd="3" destOrd="0" presId="urn:microsoft.com/office/officeart/2005/8/layout/hierarchy1"/>
    <dgm:cxn modelId="{A0BCCBB7-0669-4B63-8C4C-5BAADBC9E4C1}" type="presParOf" srcId="{D7000E0D-9FAB-465F-A0EE-F8035530C4D8}" destId="{99F4ED2E-CB87-4BE0-BD6A-ED4D5868E284}" srcOrd="0" destOrd="0" presId="urn:microsoft.com/office/officeart/2005/8/layout/hierarchy1"/>
    <dgm:cxn modelId="{CCA3F3FC-14A1-46A3-822A-A0D3C1BC67E8}" type="presParOf" srcId="{99F4ED2E-CB87-4BE0-BD6A-ED4D5868E284}" destId="{857BC9A5-9755-49E5-B12D-72A3BC2D9832}" srcOrd="0" destOrd="0" presId="urn:microsoft.com/office/officeart/2005/8/layout/hierarchy1"/>
    <dgm:cxn modelId="{D7CF34CE-462F-4517-8238-87EF7BB34CE3}" type="presParOf" srcId="{99F4ED2E-CB87-4BE0-BD6A-ED4D5868E284}" destId="{5BE4C365-FB8D-457C-ABA9-48DFFF457E1A}" srcOrd="1" destOrd="0" presId="urn:microsoft.com/office/officeart/2005/8/layout/hierarchy1"/>
    <dgm:cxn modelId="{77A4CF28-B07F-49EF-8E19-3E981DB42232}" type="presParOf" srcId="{D7000E0D-9FAB-465F-A0EE-F8035530C4D8}" destId="{DEB309C3-AF33-44ED-925B-67D772562FF8}" srcOrd="1" destOrd="0" presId="urn:microsoft.com/office/officeart/2005/8/layout/hierarchy1"/>
    <dgm:cxn modelId="{C908C4D6-B32F-42A1-921F-1DF3C4F4A8E0}" type="presParOf" srcId="{F5C980D1-3357-4A7C-A27E-9C2DD4ADAFEB}" destId="{98C89B05-47AE-4AE1-949D-E031091931F9}" srcOrd="4" destOrd="0" presId="urn:microsoft.com/office/officeart/2005/8/layout/hierarchy1"/>
    <dgm:cxn modelId="{4D806AE2-350C-441E-B57B-BF117DCA0667}" type="presParOf" srcId="{F5C980D1-3357-4A7C-A27E-9C2DD4ADAFEB}" destId="{77B38761-25DE-43CF-90A7-D5057E3B7C84}" srcOrd="5" destOrd="0" presId="urn:microsoft.com/office/officeart/2005/8/layout/hierarchy1"/>
    <dgm:cxn modelId="{847FF6AA-1A6F-4902-BFF6-AD05820406B7}" type="presParOf" srcId="{77B38761-25DE-43CF-90A7-D5057E3B7C84}" destId="{55C52292-BA38-4E16-A7F0-8F065A9AB6F1}" srcOrd="0" destOrd="0" presId="urn:microsoft.com/office/officeart/2005/8/layout/hierarchy1"/>
    <dgm:cxn modelId="{08F942D5-A4A1-433A-BC62-1D65CF53E27D}" type="presParOf" srcId="{55C52292-BA38-4E16-A7F0-8F065A9AB6F1}" destId="{C4823309-3C02-45F1-AE43-7D4811662132}" srcOrd="0" destOrd="0" presId="urn:microsoft.com/office/officeart/2005/8/layout/hierarchy1"/>
    <dgm:cxn modelId="{D7D89111-B92A-4123-8625-958E4478DB18}" type="presParOf" srcId="{55C52292-BA38-4E16-A7F0-8F065A9AB6F1}" destId="{2EDD45FC-95E3-44A3-A147-F440E1E8EBA9}" srcOrd="1" destOrd="0" presId="urn:microsoft.com/office/officeart/2005/8/layout/hierarchy1"/>
    <dgm:cxn modelId="{3F9925C0-7F65-426D-B1B0-168E69F55B8F}" type="presParOf" srcId="{77B38761-25DE-43CF-90A7-D5057E3B7C84}" destId="{A61CAC61-145F-4919-861A-EF2A1B889D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580172" y="-1007103"/>
          <a:ext cx="7838063" cy="7838063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408543" y="214887"/>
          <a:ext cx="10791307" cy="61762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marL="446088" lvl="0" indent="-446088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18.1 Общие сведения о музыкальных товарах, классификация ассортимента музыкальных инструментов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543" y="214887"/>
        <a:ext cx="10791307" cy="617623"/>
      </dsp:txXfrm>
    </dsp:sp>
    <dsp:sp modelId="{C7628E09-A5D0-43AC-834B-E8990AEC2BF8}">
      <dsp:nvSpPr>
        <dsp:cNvPr id="0" name=""/>
        <dsp:cNvSpPr/>
      </dsp:nvSpPr>
      <dsp:spPr>
        <a:xfrm>
          <a:off x="77748" y="198593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0E4B51-2296-41B0-B07F-98025C8F334F}">
      <dsp:nvSpPr>
        <dsp:cNvPr id="0" name=""/>
        <dsp:cNvSpPr/>
      </dsp:nvSpPr>
      <dsp:spPr>
        <a:xfrm>
          <a:off x="887846" y="1059126"/>
          <a:ext cx="10312004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18.2 Струнные музыкальные инструменты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846" y="1059126"/>
        <a:ext cx="10312004" cy="529272"/>
      </dsp:txXfrm>
    </dsp:sp>
    <dsp:sp modelId="{FA76C787-8F6A-4951-A245-AEBE6FB558F4}">
      <dsp:nvSpPr>
        <dsp:cNvPr id="0" name=""/>
        <dsp:cNvSpPr/>
      </dsp:nvSpPr>
      <dsp:spPr>
        <a:xfrm>
          <a:off x="557051" y="992967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568B51-052D-4C66-8955-EF5C2EE7B0E5}">
      <dsp:nvSpPr>
        <dsp:cNvPr id="0" name=""/>
        <dsp:cNvSpPr/>
      </dsp:nvSpPr>
      <dsp:spPr>
        <a:xfrm>
          <a:off x="1150502" y="1852918"/>
          <a:ext cx="10049348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18.3 Язычковые музыкальные инструменты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0502" y="1852918"/>
        <a:ext cx="10049348" cy="529272"/>
      </dsp:txXfrm>
    </dsp:sp>
    <dsp:sp modelId="{FC42E4BC-FE78-43B7-9985-DB09DD51534C}">
      <dsp:nvSpPr>
        <dsp:cNvPr id="0" name=""/>
        <dsp:cNvSpPr/>
      </dsp:nvSpPr>
      <dsp:spPr>
        <a:xfrm>
          <a:off x="819707" y="1786759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29F9AB-00BE-40C7-9E4F-0EB4540F7D75}">
      <dsp:nvSpPr>
        <dsp:cNvPr id="0" name=""/>
        <dsp:cNvSpPr/>
      </dsp:nvSpPr>
      <dsp:spPr>
        <a:xfrm>
          <a:off x="1234366" y="2647292"/>
          <a:ext cx="9965485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18.4 Духовые музыкальные инструменты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4366" y="2647292"/>
        <a:ext cx="9965485" cy="529272"/>
      </dsp:txXfrm>
    </dsp:sp>
    <dsp:sp modelId="{1F4A810E-7D5D-41D9-952C-738ED71108DF}">
      <dsp:nvSpPr>
        <dsp:cNvPr id="0" name=""/>
        <dsp:cNvSpPr/>
      </dsp:nvSpPr>
      <dsp:spPr>
        <a:xfrm>
          <a:off x="903571" y="2581133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EBD838-C2E3-4CD4-908C-A6C99BCC2871}">
      <dsp:nvSpPr>
        <dsp:cNvPr id="0" name=""/>
        <dsp:cNvSpPr/>
      </dsp:nvSpPr>
      <dsp:spPr>
        <a:xfrm>
          <a:off x="1150502" y="3441666"/>
          <a:ext cx="10049348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18.5 Ударные музыкальные инструменты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0502" y="3441666"/>
        <a:ext cx="10049348" cy="529272"/>
      </dsp:txXfrm>
    </dsp:sp>
    <dsp:sp modelId="{6337FCC7-538C-41C4-B530-78D51D586110}">
      <dsp:nvSpPr>
        <dsp:cNvPr id="0" name=""/>
        <dsp:cNvSpPr/>
      </dsp:nvSpPr>
      <dsp:spPr>
        <a:xfrm>
          <a:off x="819707" y="3375507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03C24A-BECE-4EF9-AABD-05F29BBE323C}">
      <dsp:nvSpPr>
        <dsp:cNvPr id="0" name=""/>
        <dsp:cNvSpPr/>
      </dsp:nvSpPr>
      <dsp:spPr>
        <a:xfrm>
          <a:off x="887846" y="4235458"/>
          <a:ext cx="10312004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18.6. Электромузыкальные инструменты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7846" y="4235458"/>
        <a:ext cx="10312004" cy="529272"/>
      </dsp:txXfrm>
    </dsp:sp>
    <dsp:sp modelId="{2A6F2123-F3CE-4F37-B407-AAB6E6BBD935}">
      <dsp:nvSpPr>
        <dsp:cNvPr id="0" name=""/>
        <dsp:cNvSpPr/>
      </dsp:nvSpPr>
      <dsp:spPr>
        <a:xfrm>
          <a:off x="557051" y="4169299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5B8758-6F99-47F3-B073-6C97AF1EC28F}">
      <dsp:nvSpPr>
        <dsp:cNvPr id="0" name=""/>
        <dsp:cNvSpPr/>
      </dsp:nvSpPr>
      <dsp:spPr>
        <a:xfrm>
          <a:off x="408543" y="5029832"/>
          <a:ext cx="10791307" cy="52927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201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none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18.7  Маркировка, упаковка, транспортирование и хранение музыкальных инструментов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543" y="5029832"/>
        <a:ext cx="10791307" cy="529272"/>
      </dsp:txXfrm>
    </dsp:sp>
    <dsp:sp modelId="{668FE7D5-1B9C-46EC-8089-61A245C479DB}">
      <dsp:nvSpPr>
        <dsp:cNvPr id="0" name=""/>
        <dsp:cNvSpPr/>
      </dsp:nvSpPr>
      <dsp:spPr>
        <a:xfrm>
          <a:off x="77748" y="4963673"/>
          <a:ext cx="661590" cy="6615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ECA30-D113-4498-BD55-75E6E30A4516}">
      <dsp:nvSpPr>
        <dsp:cNvPr id="0" name=""/>
        <dsp:cNvSpPr/>
      </dsp:nvSpPr>
      <dsp:spPr>
        <a:xfrm>
          <a:off x="5957691" y="717834"/>
          <a:ext cx="2877581" cy="45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20"/>
              </a:lnTo>
              <a:lnTo>
                <a:pt x="2877581" y="304920"/>
              </a:lnTo>
              <a:lnTo>
                <a:pt x="2877581" y="4521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173183" y="717834"/>
          <a:ext cx="2784507" cy="462994"/>
        </a:xfrm>
        <a:custGeom>
          <a:avLst/>
          <a:gdLst/>
          <a:ahLst/>
          <a:cxnLst/>
          <a:rect l="0" t="0" r="0" b="0"/>
          <a:pathLst>
            <a:path>
              <a:moveTo>
                <a:pt x="2784507" y="0"/>
              </a:moveTo>
              <a:lnTo>
                <a:pt x="2784507" y="315806"/>
              </a:lnTo>
              <a:lnTo>
                <a:pt x="0" y="315806"/>
              </a:lnTo>
              <a:lnTo>
                <a:pt x="0" y="46299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677500" y="912"/>
          <a:ext cx="6560382" cy="716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854037" y="168622"/>
          <a:ext cx="6560382" cy="7169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Музыкальные товары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5035" y="189620"/>
        <a:ext cx="6518386" cy="674925"/>
      </dsp:txXfrm>
    </dsp:sp>
    <dsp:sp modelId="{7A6A7358-5BBC-4B56-AC5D-12937FB9BF8F}">
      <dsp:nvSpPr>
        <dsp:cNvPr id="0" name=""/>
        <dsp:cNvSpPr/>
      </dsp:nvSpPr>
      <dsp:spPr>
        <a:xfrm>
          <a:off x="1801946" y="1180828"/>
          <a:ext cx="2742473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978483" y="1348539"/>
          <a:ext cx="2742473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Музыкальные инструменты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8033" y="1378089"/>
        <a:ext cx="2683373" cy="949810"/>
      </dsp:txXfrm>
    </dsp:sp>
    <dsp:sp modelId="{D6DCD0EE-CC0E-4D98-80C9-D2C5E52210FC}">
      <dsp:nvSpPr>
        <dsp:cNvPr id="0" name=""/>
        <dsp:cNvSpPr/>
      </dsp:nvSpPr>
      <dsp:spPr>
        <a:xfrm>
          <a:off x="6205535" y="1169942"/>
          <a:ext cx="5259475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641E0D-7519-4032-913B-4B9B37E5A805}">
      <dsp:nvSpPr>
        <dsp:cNvPr id="0" name=""/>
        <dsp:cNvSpPr/>
      </dsp:nvSpPr>
      <dsp:spPr>
        <a:xfrm>
          <a:off x="6382072" y="1337652"/>
          <a:ext cx="5259475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Запасные части и принадлежности для музыкальных инструментов</a:t>
          </a:r>
          <a:endParaRPr lang="ru-RU" sz="22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1622" y="1367202"/>
        <a:ext cx="5200375" cy="949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099E0-EA88-4E06-975F-2F0698487937}">
      <dsp:nvSpPr>
        <dsp:cNvPr id="0" name=""/>
        <dsp:cNvSpPr/>
      </dsp:nvSpPr>
      <dsp:spPr>
        <a:xfrm>
          <a:off x="5742437" y="717891"/>
          <a:ext cx="3245048" cy="462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58"/>
              </a:lnTo>
              <a:lnTo>
                <a:pt x="3245048" y="314858"/>
              </a:lnTo>
              <a:lnTo>
                <a:pt x="3245048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CE1A0-62E7-4C25-9EE4-FC978BAB4541}">
      <dsp:nvSpPr>
        <dsp:cNvPr id="0" name=""/>
        <dsp:cNvSpPr/>
      </dsp:nvSpPr>
      <dsp:spPr>
        <a:xfrm>
          <a:off x="5696717" y="717891"/>
          <a:ext cx="91440" cy="4620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858"/>
              </a:lnTo>
              <a:lnTo>
                <a:pt x="106683" y="314858"/>
              </a:lnTo>
              <a:lnTo>
                <a:pt x="106683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580117" y="717891"/>
          <a:ext cx="3162319" cy="462936"/>
        </a:xfrm>
        <a:custGeom>
          <a:avLst/>
          <a:gdLst/>
          <a:ahLst/>
          <a:cxnLst/>
          <a:rect l="0" t="0" r="0" b="0"/>
          <a:pathLst>
            <a:path>
              <a:moveTo>
                <a:pt x="3162319" y="0"/>
              </a:moveTo>
              <a:lnTo>
                <a:pt x="3162319" y="315766"/>
              </a:lnTo>
              <a:lnTo>
                <a:pt x="0" y="315766"/>
              </a:lnTo>
              <a:lnTo>
                <a:pt x="0" y="46293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462657" y="1059"/>
          <a:ext cx="6559560" cy="716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639172" y="168749"/>
          <a:ext cx="6559560" cy="71683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извлечения звука: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0167" y="189744"/>
        <a:ext cx="6517570" cy="674842"/>
      </dsp:txXfrm>
    </dsp:sp>
    <dsp:sp modelId="{7A6A7358-5BBC-4B56-AC5D-12937FB9BF8F}">
      <dsp:nvSpPr>
        <dsp:cNvPr id="0" name=""/>
        <dsp:cNvSpPr/>
      </dsp:nvSpPr>
      <dsp:spPr>
        <a:xfrm>
          <a:off x="1209052" y="1180828"/>
          <a:ext cx="2742129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385567" y="1348517"/>
          <a:ext cx="2742129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Амбушюрные</a:t>
          </a: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5113" y="1378063"/>
        <a:ext cx="2683037" cy="949692"/>
      </dsp:txXfrm>
    </dsp:sp>
    <dsp:sp modelId="{2E8CEB14-2372-42F5-B75B-4BB192B9120E}">
      <dsp:nvSpPr>
        <dsp:cNvPr id="0" name=""/>
        <dsp:cNvSpPr/>
      </dsp:nvSpPr>
      <dsp:spPr>
        <a:xfrm>
          <a:off x="4282448" y="1179920"/>
          <a:ext cx="3041905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EE173-9F0D-4227-9434-D729E1E027E0}">
      <dsp:nvSpPr>
        <dsp:cNvPr id="0" name=""/>
        <dsp:cNvSpPr/>
      </dsp:nvSpPr>
      <dsp:spPr>
        <a:xfrm>
          <a:off x="4458963" y="1347609"/>
          <a:ext cx="3041905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Лингвальные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8509" y="1377155"/>
        <a:ext cx="2982813" cy="949692"/>
      </dsp:txXfrm>
    </dsp:sp>
    <dsp:sp modelId="{34349BB6-14E2-4327-9276-3DFC32AFD357}">
      <dsp:nvSpPr>
        <dsp:cNvPr id="0" name=""/>
        <dsp:cNvSpPr/>
      </dsp:nvSpPr>
      <dsp:spPr>
        <a:xfrm>
          <a:off x="7677384" y="1179920"/>
          <a:ext cx="2620201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EBD652-6524-4B0F-9D5A-00C91E5E715C}">
      <dsp:nvSpPr>
        <dsp:cNvPr id="0" name=""/>
        <dsp:cNvSpPr/>
      </dsp:nvSpPr>
      <dsp:spPr>
        <a:xfrm>
          <a:off x="7853899" y="1347609"/>
          <a:ext cx="2620201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Лабиальные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83445" y="1377155"/>
        <a:ext cx="2561109" cy="949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099E0-EA88-4E06-975F-2F0698487937}">
      <dsp:nvSpPr>
        <dsp:cNvPr id="0" name=""/>
        <dsp:cNvSpPr/>
      </dsp:nvSpPr>
      <dsp:spPr>
        <a:xfrm>
          <a:off x="5636969" y="448526"/>
          <a:ext cx="4157532" cy="268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830"/>
              </a:lnTo>
              <a:lnTo>
                <a:pt x="4157532" y="176830"/>
              </a:lnTo>
              <a:lnTo>
                <a:pt x="4157532" y="26882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CE1A0-62E7-4C25-9EE4-FC978BAB4541}">
      <dsp:nvSpPr>
        <dsp:cNvPr id="0" name=""/>
        <dsp:cNvSpPr/>
      </dsp:nvSpPr>
      <dsp:spPr>
        <a:xfrm>
          <a:off x="5533586" y="448526"/>
          <a:ext cx="103383" cy="289247"/>
        </a:xfrm>
        <a:custGeom>
          <a:avLst/>
          <a:gdLst/>
          <a:ahLst/>
          <a:cxnLst/>
          <a:rect l="0" t="0" r="0" b="0"/>
          <a:pathLst>
            <a:path>
              <a:moveTo>
                <a:pt x="103383" y="0"/>
              </a:moveTo>
              <a:lnTo>
                <a:pt x="103383" y="197250"/>
              </a:lnTo>
              <a:lnTo>
                <a:pt x="0" y="197250"/>
              </a:lnTo>
              <a:lnTo>
                <a:pt x="0" y="28924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748682" y="448526"/>
          <a:ext cx="3888287" cy="267364"/>
        </a:xfrm>
        <a:custGeom>
          <a:avLst/>
          <a:gdLst/>
          <a:ahLst/>
          <a:cxnLst/>
          <a:rect l="0" t="0" r="0" b="0"/>
          <a:pathLst>
            <a:path>
              <a:moveTo>
                <a:pt x="3888287" y="0"/>
              </a:moveTo>
              <a:lnTo>
                <a:pt x="3888287" y="175367"/>
              </a:lnTo>
              <a:lnTo>
                <a:pt x="0" y="175367"/>
              </a:lnTo>
              <a:lnTo>
                <a:pt x="0" y="2673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882792" y="430"/>
          <a:ext cx="5508355" cy="448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993132" y="105254"/>
          <a:ext cx="5508355" cy="44809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способу изменения высоты звука</a:t>
          </a:r>
          <a:endParaRPr lang="ru-RU" sz="2400" b="1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6256" y="118378"/>
        <a:ext cx="5482107" cy="421848"/>
      </dsp:txXfrm>
    </dsp:sp>
    <dsp:sp modelId="{7A6A7358-5BBC-4B56-AC5D-12937FB9BF8F}">
      <dsp:nvSpPr>
        <dsp:cNvPr id="0" name=""/>
        <dsp:cNvSpPr/>
      </dsp:nvSpPr>
      <dsp:spPr>
        <a:xfrm>
          <a:off x="495838" y="715891"/>
          <a:ext cx="2505687" cy="630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606179" y="820714"/>
          <a:ext cx="2505687" cy="6305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Вентильные 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649" y="839184"/>
        <a:ext cx="2468747" cy="593657"/>
      </dsp:txXfrm>
    </dsp:sp>
    <dsp:sp modelId="{2E8CEB14-2372-42F5-B75B-4BB192B9120E}">
      <dsp:nvSpPr>
        <dsp:cNvPr id="0" name=""/>
        <dsp:cNvSpPr/>
      </dsp:nvSpPr>
      <dsp:spPr>
        <a:xfrm>
          <a:off x="4143783" y="737774"/>
          <a:ext cx="2779605" cy="630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EE173-9F0D-4227-9434-D729E1E027E0}">
      <dsp:nvSpPr>
        <dsp:cNvPr id="0" name=""/>
        <dsp:cNvSpPr/>
      </dsp:nvSpPr>
      <dsp:spPr>
        <a:xfrm>
          <a:off x="4254124" y="842598"/>
          <a:ext cx="2779605" cy="6305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Безвентильные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2594" y="861068"/>
        <a:ext cx="2742665" cy="593657"/>
      </dsp:txXfrm>
    </dsp:sp>
    <dsp:sp modelId="{34349BB6-14E2-4327-9276-3DFC32AFD357}">
      <dsp:nvSpPr>
        <dsp:cNvPr id="0" name=""/>
        <dsp:cNvSpPr/>
      </dsp:nvSpPr>
      <dsp:spPr>
        <a:xfrm>
          <a:off x="8597364" y="717354"/>
          <a:ext cx="2394275" cy="630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EBD652-6524-4B0F-9D5A-00C91E5E715C}">
      <dsp:nvSpPr>
        <dsp:cNvPr id="0" name=""/>
        <dsp:cNvSpPr/>
      </dsp:nvSpPr>
      <dsp:spPr>
        <a:xfrm>
          <a:off x="8707705" y="822177"/>
          <a:ext cx="2394275" cy="6305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Цуговые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26175" y="840647"/>
        <a:ext cx="2357335" cy="5936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89B05-47AE-4AE1-949D-E031091931F9}">
      <dsp:nvSpPr>
        <dsp:cNvPr id="0" name=""/>
        <dsp:cNvSpPr/>
      </dsp:nvSpPr>
      <dsp:spPr>
        <a:xfrm>
          <a:off x="5753825" y="625006"/>
          <a:ext cx="2746696" cy="402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231"/>
              </a:lnTo>
              <a:lnTo>
                <a:pt x="2746696" y="274231"/>
              </a:lnTo>
              <a:lnTo>
                <a:pt x="2746696" y="40241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65F90-554E-446E-B77C-791480C7B0EF}">
      <dsp:nvSpPr>
        <dsp:cNvPr id="0" name=""/>
        <dsp:cNvSpPr/>
      </dsp:nvSpPr>
      <dsp:spPr>
        <a:xfrm>
          <a:off x="5657194" y="625006"/>
          <a:ext cx="91440" cy="402411"/>
        </a:xfrm>
        <a:custGeom>
          <a:avLst/>
          <a:gdLst/>
          <a:ahLst/>
          <a:cxnLst/>
          <a:rect l="0" t="0" r="0" b="0"/>
          <a:pathLst>
            <a:path>
              <a:moveTo>
                <a:pt x="96631" y="0"/>
              </a:moveTo>
              <a:lnTo>
                <a:pt x="96631" y="274231"/>
              </a:lnTo>
              <a:lnTo>
                <a:pt x="45720" y="274231"/>
              </a:lnTo>
              <a:lnTo>
                <a:pt x="45720" y="40241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975173" y="625006"/>
          <a:ext cx="2778651" cy="403080"/>
        </a:xfrm>
        <a:custGeom>
          <a:avLst/>
          <a:gdLst/>
          <a:ahLst/>
          <a:cxnLst/>
          <a:rect l="0" t="0" r="0" b="0"/>
          <a:pathLst>
            <a:path>
              <a:moveTo>
                <a:pt x="2778651" y="0"/>
              </a:moveTo>
              <a:lnTo>
                <a:pt x="2778651" y="274900"/>
              </a:lnTo>
              <a:lnTo>
                <a:pt x="0" y="274900"/>
              </a:lnTo>
              <a:lnTo>
                <a:pt x="0" y="40308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897242" y="668"/>
          <a:ext cx="5713165" cy="62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050981" y="146720"/>
          <a:ext cx="5713165" cy="62433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источнику звука: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9267" y="165006"/>
        <a:ext cx="5676593" cy="587765"/>
      </dsp:txXfrm>
    </dsp:sp>
    <dsp:sp modelId="{7A6A7358-5BBC-4B56-AC5D-12937FB9BF8F}">
      <dsp:nvSpPr>
        <dsp:cNvPr id="0" name=""/>
        <dsp:cNvSpPr/>
      </dsp:nvSpPr>
      <dsp:spPr>
        <a:xfrm>
          <a:off x="1781020" y="1028086"/>
          <a:ext cx="2388306" cy="878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934759" y="1174138"/>
          <a:ext cx="2388306" cy="87861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перепончатые </a:t>
          </a:r>
          <a:endParaRPr lang="ru-RU" sz="24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0493" y="1199872"/>
        <a:ext cx="2336838" cy="827150"/>
      </dsp:txXfrm>
    </dsp:sp>
    <dsp:sp modelId="{857BC9A5-9755-49E5-B12D-72A3BC2D9832}">
      <dsp:nvSpPr>
        <dsp:cNvPr id="0" name=""/>
        <dsp:cNvSpPr/>
      </dsp:nvSpPr>
      <dsp:spPr>
        <a:xfrm>
          <a:off x="4457849" y="1027417"/>
          <a:ext cx="2490129" cy="878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E4C365-FB8D-457C-ABA9-48DFFF457E1A}">
      <dsp:nvSpPr>
        <dsp:cNvPr id="0" name=""/>
        <dsp:cNvSpPr/>
      </dsp:nvSpPr>
      <dsp:spPr>
        <a:xfrm>
          <a:off x="4611588" y="1173469"/>
          <a:ext cx="2490129" cy="87861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пластинчатые</a:t>
          </a:r>
        </a:p>
      </dsp:txBody>
      <dsp:txXfrm>
        <a:off x="4637322" y="1199203"/>
        <a:ext cx="2438661" cy="827150"/>
      </dsp:txXfrm>
    </dsp:sp>
    <dsp:sp modelId="{C4823309-3C02-45F1-AE43-7D4811662132}">
      <dsp:nvSpPr>
        <dsp:cNvPr id="0" name=""/>
        <dsp:cNvSpPr/>
      </dsp:nvSpPr>
      <dsp:spPr>
        <a:xfrm>
          <a:off x="7255456" y="1027417"/>
          <a:ext cx="2490129" cy="8786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DD45FC-95E3-44A3-A147-F440E1E8EBA9}">
      <dsp:nvSpPr>
        <dsp:cNvPr id="0" name=""/>
        <dsp:cNvSpPr/>
      </dsp:nvSpPr>
      <dsp:spPr>
        <a:xfrm>
          <a:off x="7409195" y="1173469"/>
          <a:ext cx="2490129" cy="87861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самозвучащие</a:t>
          </a:r>
          <a:endParaRPr lang="ru-RU" sz="2400" b="1" kern="1200" dirty="0" smtClean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34929" y="1199203"/>
        <a:ext cx="2438661" cy="827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7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8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52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899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20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93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54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872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822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17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573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30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3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86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123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3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86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613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96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43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24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13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410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99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3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1.pn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11" Type="http://schemas.openxmlformats.org/officeDocument/2006/relationships/image" Target="../media/image77.jpeg"/><Relationship Id="rId5" Type="http://schemas.openxmlformats.org/officeDocument/2006/relationships/image" Target="../media/image72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microsoft.com/office/2007/relationships/hdphoto" Target="../media/hdphoto3.wdp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00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99.jpeg"/><Relationship Id="rId4" Type="http://schemas.openxmlformats.org/officeDocument/2006/relationships/diagramData" Target="../diagrams/data3.xml"/><Relationship Id="rId9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01.jpeg"/><Relationship Id="rId9" Type="http://schemas.microsoft.com/office/2007/relationships/diagramDrawing" Target="../diagrams/drawing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.pn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99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00.jpeg"/><Relationship Id="rId10" Type="http://schemas.openxmlformats.org/officeDocument/2006/relationships/image" Target="../media/image133.jpeg"/><Relationship Id="rId4" Type="http://schemas.openxmlformats.org/officeDocument/2006/relationships/image" Target="../media/image128.jpeg"/><Relationship Id="rId9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5.xml"/><Relationship Id="rId9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18" Type="http://schemas.openxmlformats.org/officeDocument/2006/relationships/image" Target="../media/image153.jpeg"/><Relationship Id="rId3" Type="http://schemas.openxmlformats.org/officeDocument/2006/relationships/image" Target="../media/image1.png"/><Relationship Id="rId21" Type="http://schemas.openxmlformats.org/officeDocument/2006/relationships/image" Target="../media/image156.jpe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17" Type="http://schemas.openxmlformats.org/officeDocument/2006/relationships/image" Target="../media/image152.jpe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51.jpeg"/><Relationship Id="rId20" Type="http://schemas.openxmlformats.org/officeDocument/2006/relationships/image" Target="../media/image1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5" Type="http://schemas.openxmlformats.org/officeDocument/2006/relationships/image" Target="../media/image150.jpeg"/><Relationship Id="rId23" Type="http://schemas.openxmlformats.org/officeDocument/2006/relationships/image" Target="../media/image158.jpeg"/><Relationship Id="rId10" Type="http://schemas.openxmlformats.org/officeDocument/2006/relationships/image" Target="../media/image145.jpeg"/><Relationship Id="rId19" Type="http://schemas.openxmlformats.org/officeDocument/2006/relationships/image" Target="../media/image154.jpeg"/><Relationship Id="rId4" Type="http://schemas.openxmlformats.org/officeDocument/2006/relationships/image" Target="../media/image139.gif"/><Relationship Id="rId9" Type="http://schemas.openxmlformats.org/officeDocument/2006/relationships/image" Target="../media/image144.jpeg"/><Relationship Id="rId14" Type="http://schemas.openxmlformats.org/officeDocument/2006/relationships/image" Target="../media/image149.jpeg"/><Relationship Id="rId22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37.jpeg"/><Relationship Id="rId9" Type="http://schemas.openxmlformats.org/officeDocument/2006/relationships/image" Target="../media/image16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jpeg"/><Relationship Id="rId18" Type="http://schemas.openxmlformats.org/officeDocument/2006/relationships/image" Target="../media/image178.jpeg"/><Relationship Id="rId26" Type="http://schemas.openxmlformats.org/officeDocument/2006/relationships/image" Target="../media/image185.jpeg"/><Relationship Id="rId3" Type="http://schemas.openxmlformats.org/officeDocument/2006/relationships/image" Target="../media/image1.png"/><Relationship Id="rId21" Type="http://schemas.openxmlformats.org/officeDocument/2006/relationships/image" Target="../media/image181.jpeg"/><Relationship Id="rId34" Type="http://schemas.openxmlformats.org/officeDocument/2006/relationships/image" Target="../media/image193.jpeg"/><Relationship Id="rId7" Type="http://schemas.openxmlformats.org/officeDocument/2006/relationships/image" Target="../media/image167.jpeg"/><Relationship Id="rId12" Type="http://schemas.openxmlformats.org/officeDocument/2006/relationships/image" Target="../media/image172.jpeg"/><Relationship Id="rId17" Type="http://schemas.openxmlformats.org/officeDocument/2006/relationships/image" Target="../media/image177.jpeg"/><Relationship Id="rId25" Type="http://schemas.microsoft.com/office/2007/relationships/hdphoto" Target="../media/hdphoto4.wdp"/><Relationship Id="rId33" Type="http://schemas.openxmlformats.org/officeDocument/2006/relationships/image" Target="../media/image192.jpe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76.jpeg"/><Relationship Id="rId20" Type="http://schemas.openxmlformats.org/officeDocument/2006/relationships/image" Target="../media/image180.jpeg"/><Relationship Id="rId29" Type="http://schemas.openxmlformats.org/officeDocument/2006/relationships/image" Target="../media/image1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jpeg"/><Relationship Id="rId11" Type="http://schemas.openxmlformats.org/officeDocument/2006/relationships/image" Target="../media/image171.jpeg"/><Relationship Id="rId24" Type="http://schemas.openxmlformats.org/officeDocument/2006/relationships/image" Target="../media/image184.jpeg"/><Relationship Id="rId32" Type="http://schemas.openxmlformats.org/officeDocument/2006/relationships/image" Target="../media/image191.jpeg"/><Relationship Id="rId5" Type="http://schemas.openxmlformats.org/officeDocument/2006/relationships/image" Target="../media/image165.jpeg"/><Relationship Id="rId15" Type="http://schemas.openxmlformats.org/officeDocument/2006/relationships/image" Target="../media/image175.jpeg"/><Relationship Id="rId23" Type="http://schemas.openxmlformats.org/officeDocument/2006/relationships/image" Target="../media/image183.jpeg"/><Relationship Id="rId28" Type="http://schemas.openxmlformats.org/officeDocument/2006/relationships/image" Target="../media/image187.jpeg"/><Relationship Id="rId10" Type="http://schemas.openxmlformats.org/officeDocument/2006/relationships/image" Target="../media/image170.jpeg"/><Relationship Id="rId19" Type="http://schemas.openxmlformats.org/officeDocument/2006/relationships/image" Target="../media/image179.jpeg"/><Relationship Id="rId31" Type="http://schemas.openxmlformats.org/officeDocument/2006/relationships/image" Target="../media/image190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Relationship Id="rId14" Type="http://schemas.openxmlformats.org/officeDocument/2006/relationships/image" Target="../media/image174.jpeg"/><Relationship Id="rId22" Type="http://schemas.openxmlformats.org/officeDocument/2006/relationships/image" Target="../media/image182.jpeg"/><Relationship Id="rId27" Type="http://schemas.openxmlformats.org/officeDocument/2006/relationships/image" Target="../media/image186.jpeg"/><Relationship Id="rId30" Type="http://schemas.openxmlformats.org/officeDocument/2006/relationships/image" Target="../media/image1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18. Музыкальные товары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854343" y="2036620"/>
            <a:ext cx="7955280" cy="2417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Балалайка имеет резкий, пронзительный тембр звучания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1½ - 2½ октавы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Содержимое 3" descr="91dc65d45226e6cc8b91dae63b2ae3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292" y="1893863"/>
            <a:ext cx="3346578" cy="434305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5207" y="857727"/>
            <a:ext cx="2957588" cy="654821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Балалайка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5210" y="916154"/>
            <a:ext cx="9126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корпус треугольной формы, состоящий из деки, ребристого дна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задинки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92" y="876968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балалаек: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74956" y="1480602"/>
            <a:ext cx="8489436" cy="4756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трехструнные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четырехструнные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шестиструнные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8632" y="1935983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числу струн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8632" y="138916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pilotmusic.ru/images/cms/data/import_files/44/balalajker_3s-s_balalajka_tradicionnaya_trehstrunnaya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6540"/>
          <a:stretch/>
        </p:blipFill>
        <p:spPr bwMode="auto">
          <a:xfrm>
            <a:off x="3634369" y="2708910"/>
            <a:ext cx="2264247" cy="33604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olysound.ru/upload/resize_cache/iblock/b1c/2000_1400_101a9461d51526113595f057e89280f5a/o_1do8en02ef5224u1hfunic16qoj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r="30504"/>
          <a:stretch/>
        </p:blipFill>
        <p:spPr bwMode="auto">
          <a:xfrm>
            <a:off x="6001115" y="2708910"/>
            <a:ext cx="1968600" cy="33604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ebayimg.com/images/g/w1IAAOSwLmlbNTRC/s-l16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r="11926"/>
          <a:stretch/>
        </p:blipFill>
        <p:spPr bwMode="auto">
          <a:xfrm>
            <a:off x="8072214" y="2708910"/>
            <a:ext cx="2023110" cy="336042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www.avito.ru/img/share/auto/506780258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27500" r="25277" b="4000"/>
          <a:stretch/>
        </p:blipFill>
        <p:spPr bwMode="auto">
          <a:xfrm>
            <a:off x="9817041" y="3122039"/>
            <a:ext cx="2174706" cy="1465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www.muztang.ru/upload/iblock/808/7b01d0db69ba65da428cdec2e19a51a2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22396" r="57386" b="37425"/>
          <a:stretch/>
        </p:blipFill>
        <p:spPr bwMode="auto">
          <a:xfrm>
            <a:off x="9719672" y="1605634"/>
            <a:ext cx="2232570" cy="1475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479390" y="1476708"/>
            <a:ext cx="8489436" cy="4756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обыкновенного качества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повышенного качества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4198" y="2493440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звучания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78723" y="1472814"/>
            <a:ext cx="8489436" cy="4756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55986" y="3076450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87602" y="1465026"/>
            <a:ext cx="8489436" cy="4756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64198" y="3619549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длине мензуры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62321"/>
              </p:ext>
            </p:extLst>
          </p:nvPr>
        </p:nvGraphicFramePr>
        <p:xfrm>
          <a:off x="3657080" y="1560360"/>
          <a:ext cx="8179689" cy="441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8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9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балалайки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Тембр звучания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мензуры, мм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звучания, октавы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ладов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8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прима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резкий, пронзительный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435-450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¾ и 2½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98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секунда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слегка приглушенный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475-490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½ и 1¾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98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 мягкий и сочный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490-535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1½ и 2¼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98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750-780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1½ и 2¼</a:t>
                      </a:r>
                      <a:endParaRPr lang="ru-RU" sz="20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3,6-3,9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98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контрабас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низкий, глуховатый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1100-1180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2½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7,3-9,1</a:t>
                      </a:r>
                      <a:endParaRPr lang="ru-RU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82792" y="882544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D:\Мои документы\Работа бук\Лекции и раздаточные\Товароведение\Культтовары\Музыкальные\фото\group.jpg"/>
          <p:cNvPicPr>
            <a:picLocks noChangeAspect="1" noChangeArrowheads="1"/>
          </p:cNvPicPr>
          <p:nvPr/>
        </p:nvPicPr>
        <p:blipFill rotWithShape="1">
          <a:blip r:embed="rId10" cstate="print"/>
          <a:srcRect t="4104" b="3692"/>
          <a:stretch/>
        </p:blipFill>
        <p:spPr bwMode="auto">
          <a:xfrm>
            <a:off x="185292" y="981551"/>
            <a:ext cx="7275051" cy="5284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4" name="Picture 2" descr="http://culture.natm.ru/tinybrowser/images/festivali/parad-orkestrov-polozhenie/2015/_full/_orni-arenskogo-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01" y="970510"/>
            <a:ext cx="8600849" cy="52980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2" grpId="0"/>
      <p:bldP spid="14" grpId="0" animBg="1"/>
      <p:bldP spid="15" grpId="0" animBg="1"/>
      <p:bldP spid="16" grpId="0" animBg="1"/>
      <p:bldP spid="1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" y="901026"/>
            <a:ext cx="1954530" cy="654821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Домра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9324" y="997603"/>
            <a:ext cx="1018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корпус полушаровидной формы и головку с завитком. </a:t>
            </a:r>
          </a:p>
        </p:txBody>
      </p:sp>
      <p:pic>
        <p:nvPicPr>
          <p:cNvPr id="7" name="Picture 2" descr="http://i10.pixs.ru/storage/7/0/6/wwwbarynya_2120873_20121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4" y="1784008"/>
            <a:ext cx="3546824" cy="45488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18281" y="2104048"/>
            <a:ext cx="3982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2½ - 3½ октавы</a:t>
            </a:r>
          </a:p>
        </p:txBody>
      </p:sp>
      <p:pic>
        <p:nvPicPr>
          <p:cNvPr id="10" name="Picture 4" descr="http://jazz-shop.ru/wa-data/public/shop/products/31/65/6531/images/7529/7529.1000x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6919"/>
          <a:stretch/>
        </p:blipFill>
        <p:spPr bwMode="auto">
          <a:xfrm>
            <a:off x="4065241" y="1784008"/>
            <a:ext cx="3823687" cy="45488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792" y="876968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домр: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32" y="138916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9216" y="1013421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трехструнные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четырехструнные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3-хструнная домра имеет мягкий, певучий тембр звучания,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4-хструнная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более яркий и мягкий.</a:t>
            </a:r>
          </a:p>
          <a:p>
            <a:pPr lvl="0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632" y="1850826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числу струн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music123.ru/upload/iblock/459/459670a3e238a6071911f5c8bb7bfb2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37" y="2739312"/>
            <a:ext cx="3827605" cy="33415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chenikspb.ru/images/cms/data/dormy/doff_f304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r="22593"/>
          <a:stretch/>
        </p:blipFill>
        <p:spPr bwMode="auto">
          <a:xfrm>
            <a:off x="8870638" y="2739312"/>
            <a:ext cx="1828800" cy="33415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13264" y="1013421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8632" y="2461648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длине мензуры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09123"/>
              </p:ext>
            </p:extLst>
          </p:nvPr>
        </p:nvGraphicFramePr>
        <p:xfrm>
          <a:off x="3610614" y="1490570"/>
          <a:ext cx="8294735" cy="435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1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4715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домры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мензуры, мм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ладов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715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3-струнная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4-струнная</a:t>
                      </a:r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пикколо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260-280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прима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380-400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490-505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тенор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685-715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1,7-1,9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71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контрабас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82792" y="871392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D:\Мои документы\Работа бук\Лекции и раздаточные\Товароведение\Культтовары\Музыкальные\фото\group.jpg"/>
          <p:cNvPicPr>
            <a:picLocks noChangeAspect="1" noChangeArrowheads="1"/>
          </p:cNvPicPr>
          <p:nvPr/>
        </p:nvPicPr>
        <p:blipFill rotWithShape="1">
          <a:blip r:embed="rId8" cstate="print"/>
          <a:srcRect t="4104" b="3692"/>
          <a:stretch/>
        </p:blipFill>
        <p:spPr bwMode="auto">
          <a:xfrm>
            <a:off x="185292" y="981551"/>
            <a:ext cx="7275051" cy="5284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" name="Picture 2" descr="http://culture.natm.ru/tinybrowser/images/festivali/parad-orkestrov-polozhenie/2015/_full/_orni-arenskogo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01" y="970510"/>
            <a:ext cx="8600849" cy="52980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3326" y="904231"/>
            <a:ext cx="3208533" cy="6548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Мандолина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1410" y="1014216"/>
            <a:ext cx="882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итальянский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инструмент.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4 парные струны, звук извлекается с помощью медиатора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45879" y="2204204"/>
            <a:ext cx="445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3½ октавы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media.escola.britannica.com.br/eb-media/66/142066-004-5F88F4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3" y="2022039"/>
            <a:ext cx="6508617" cy="424835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2792" y="876968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мандолин: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632" y="138916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9216" y="1389161"/>
            <a:ext cx="8489436" cy="4840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полуовальные</a:t>
            </a:r>
          </a:p>
          <a:p>
            <a:pPr>
              <a:buFont typeface="Wingdings" panose="05000000000000000000" pitchFamily="2" charset="2"/>
              <a:buChar char="ü"/>
              <a:tabLst>
                <a:tab pos="6183313" algn="l"/>
              </a:tabLs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овальные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8632" y="1839926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корпуса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Mandolina M1085 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4036" y="1845213"/>
            <a:ext cx="1619344" cy="420156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Picture 2" descr="http://static1.keep4u.ru/2007/05/31/09c6266ec82250dd7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4383"/>
          <a:stretch/>
        </p:blipFill>
        <p:spPr bwMode="auto">
          <a:xfrm>
            <a:off x="6166739" y="1836675"/>
            <a:ext cx="3841094" cy="421010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4190" y="2930333"/>
            <a:ext cx="22986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6183313" algn="l"/>
              </a:tabLs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Овальная мандолина имеет наиболее приятное, мягкое, </a:t>
            </a:r>
          </a:p>
          <a:p>
            <a:pPr algn="ctr">
              <a:tabLst>
                <a:tab pos="6183313" algn="l"/>
              </a:tabLs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певучее звучание. Полуовальная звучит резко, плоская – </a:t>
            </a:r>
          </a:p>
          <a:p>
            <a:pPr algn="ctr">
              <a:tabLst>
                <a:tab pos="6183313" algn="l"/>
              </a:tabLst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резче.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99258" y="1380383"/>
            <a:ext cx="8489436" cy="4840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8632" y="2435482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99216" y="1397939"/>
            <a:ext cx="8489436" cy="4840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 (335-350мм)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пикколо (350мм)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 (мандола) (425-435мм)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виолончель (люта) (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555-575мм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контрабас (990-1000мм)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8632" y="3041659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длине мензуры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92" y="871392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D:\Мои документы\Работа бук\Лекции и раздаточные\Товароведение\Культтовары\Музыкальные\фото\group.jpg"/>
          <p:cNvPicPr>
            <a:picLocks noChangeAspect="1" noChangeArrowheads="1"/>
          </p:cNvPicPr>
          <p:nvPr/>
        </p:nvPicPr>
        <p:blipFill rotWithShape="1">
          <a:blip r:embed="rId7" cstate="print"/>
          <a:srcRect t="4104" b="3692"/>
          <a:stretch/>
        </p:blipFill>
        <p:spPr bwMode="auto">
          <a:xfrm>
            <a:off x="185292" y="981551"/>
            <a:ext cx="7275051" cy="5284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5" name="Picture 2" descr="http://culture.natm.ru/tinybrowser/images/festivali/parad-orkestrov-polozhenie/2015/_full/_orni-arenskogo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01" y="970510"/>
            <a:ext cx="8600849" cy="529807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2" grpId="0"/>
      <p:bldP spid="12" grpId="0" animBg="1"/>
      <p:bldP spid="13" grpId="0"/>
      <p:bldP spid="14" grpId="0" animBg="1"/>
      <p:bldP spid="15" grpId="0" animBg="1"/>
      <p:bldP spid="3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8611" y="683856"/>
            <a:ext cx="8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ИНСТРУМЕНТЫ: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13" y="1207076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4660" y="1207076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65225" indent="-1165225" algn="just">
              <a:buNone/>
              <a:tabLst>
                <a:tab pos="2236788" algn="l"/>
              </a:tabLs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Бандура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украинский народный инструмент, состоит из широкого и неглубокого ковшеобразного корпуса и шейки с завитком. Имеет 56 струн. Звуки извлекают щипками.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5631" y="1644710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Бандура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D:\Мои документы\Работа бук\Лекции и раздаточные\Товароведение\Культтовары\Музыкальные\фото\бандура 56 струн.jpg"/>
          <p:cNvPicPr>
            <a:picLocks noChangeAspect="1" noChangeArrowheads="1"/>
          </p:cNvPicPr>
          <p:nvPr/>
        </p:nvPicPr>
        <p:blipFill>
          <a:blip r:embed="rId4" cstate="print"/>
          <a:srcRect l="7692" r="5128"/>
          <a:stretch>
            <a:fillRect/>
          </a:stretch>
        </p:blipFill>
        <p:spPr bwMode="auto">
          <a:xfrm>
            <a:off x="3209689" y="2240280"/>
            <a:ext cx="2296018" cy="40382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" name="Picture 2" descr="http://www.stihi.ru/pics/2011/02/26/1099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4200" r="8923" b="4445"/>
          <a:stretch/>
        </p:blipFill>
        <p:spPr bwMode="auto">
          <a:xfrm>
            <a:off x="5631719" y="2254963"/>
            <a:ext cx="3823142" cy="40236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94660" y="1212652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12800" indent="-8128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Гусли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- древнейший музыкальный щипковый инструмент, разновидностью которого является арфа. 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60667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славян название этого инструмента связано со звучанием тетивы, которая натягивалась на лук. В глубокой древности упругая струна лука называлась иначе - "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гусла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". От этого слова произошли современные названия: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гусле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— у сербов и болгар,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gusle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guzla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gusli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— у хорватов,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gosle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— у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словенов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gusli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ć — у поляков,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housle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('скрипка')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y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чехов и гусли у русских.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3673" y="2022229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Гусли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://trubadur-ufa.ru/assets/files/2015/01/wpid-190a1773d510b1f057f6a7ca39e866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48" y="3665341"/>
            <a:ext cx="3364732" cy="252354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i.ytimg.com/vi/Oeqo80UqShk/maxres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3" r="12404"/>
          <a:stretch/>
        </p:blipFill>
        <p:spPr bwMode="auto">
          <a:xfrm>
            <a:off x="3174701" y="1999369"/>
            <a:ext cx="2394012" cy="418952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994660" y="1201500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12800" indent="-8128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Арфа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щипковый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инструмент древнего происхождения. 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Имеет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46 струн,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натянутых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вертикально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раме с резонатором.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Арфа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предназначена для сольного, оркестрового исполнения, аккомпанирования и учебных целей.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                6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½ октавы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  <a:p>
            <a:pPr marL="2606675"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3673" y="2399748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Арфа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D:\Мои документы\Работа бук\Лекции и раздаточные\Товароведение\Культтовары\Музыкальные\фото\арфа.jpg"/>
          <p:cNvPicPr>
            <a:picLocks noChangeAspect="1" noChangeArrowheads="1"/>
          </p:cNvPicPr>
          <p:nvPr/>
        </p:nvPicPr>
        <p:blipFill>
          <a:blip r:embed="rId8" cstate="print"/>
          <a:srcRect l="18750" r="8455"/>
          <a:stretch>
            <a:fillRect/>
          </a:stretch>
        </p:blipFill>
        <p:spPr bwMode="auto">
          <a:xfrm>
            <a:off x="6925389" y="2302724"/>
            <a:ext cx="2894197" cy="39758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9" name="Picture 2" descr="http://i.ytimg.com/vi/Oeqo80UqShk/maxresdefaul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11924" r="64187"/>
          <a:stretch/>
        </p:blipFill>
        <p:spPr bwMode="auto">
          <a:xfrm>
            <a:off x="9955531" y="2302724"/>
            <a:ext cx="2000444" cy="397584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94660" y="1195924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82663" indent="-982663" algn="just">
              <a:tabLst>
                <a:tab pos="982663" algn="l"/>
              </a:tabLst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Домбра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казахский двухструнный щипковый музыкальный инструмент, родственник русских домры и балалайки.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6050" algn="just">
              <a:tabLst>
                <a:tab pos="354013" algn="l"/>
              </a:tabLs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Встречается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 Узбекистане (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думбыра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думбрак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Башкирии (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думбыра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Звук у домбры тихий, мягкий. Извлекается щипком, ударом кисти или медиатора.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3673" y="2777267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Домбра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D:\Мои документы\Работа бук\Лекции и раздаточные\Товароведение\Культтовары\Музыкальные\фото\домбр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83766" y="2906458"/>
            <a:ext cx="4763959" cy="33083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3" name="Picture 2" descr="http://cs11043.vk.me/u11467192/-14/x_00ecfe1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35551"/>
          <a:stretch/>
        </p:blipFill>
        <p:spPr bwMode="auto">
          <a:xfrm>
            <a:off x="3180758" y="1946927"/>
            <a:ext cx="2387955" cy="426783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3006618" y="1201500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Дутар - туркменский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2-хструнный инструмент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3673" y="3154786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Дутар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 descr="http://cs5.pikabu.ru/images/big_size_comm/2015-11_5/14482812321253905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98" y="1681594"/>
            <a:ext cx="6123522" cy="39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coolplaylist.ru/uploads/images/turkmen_bagshylary_dutar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r="33103"/>
          <a:stretch/>
        </p:blipFill>
        <p:spPr bwMode="auto">
          <a:xfrm>
            <a:off x="3185685" y="2777267"/>
            <a:ext cx="3564940" cy="351397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3006618" y="1195924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13673" y="3544170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Банджо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D:\Мои документы\Работа бук\Лекции и раздаточные\Товароведение\Культтовары\Музыкальные\фото\банджо.jpg"/>
          <p:cNvPicPr>
            <a:picLocks noChangeAspect="1" noChangeArrowheads="1"/>
          </p:cNvPicPr>
          <p:nvPr/>
        </p:nvPicPr>
        <p:blipFill>
          <a:blip r:embed="rId13" cstate="print"/>
          <a:srcRect t="17949" b="20513"/>
          <a:stretch>
            <a:fillRect/>
          </a:stretch>
        </p:blipFill>
        <p:spPr bwMode="auto">
          <a:xfrm rot="16200000">
            <a:off x="2095238" y="2793002"/>
            <a:ext cx="4923247" cy="2011715"/>
          </a:xfrm>
          <a:prstGeom prst="rect">
            <a:avLst/>
          </a:prstGeom>
          <a:noFill/>
        </p:spPr>
      </p:pic>
      <p:pic>
        <p:nvPicPr>
          <p:cNvPr id="41" name="Picture 2" descr="http://www.banjoshrink.com/new%20banj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90" y="1337235"/>
            <a:ext cx="5436599" cy="492324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001638" y="1212652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Лютня арабская (уд) 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струнный щипковый инструмент, предшественник европейской лютни, один из наиболее древних инструментов, распространенных в странах Средней Азии, на Кавказе и Ближнем Востоке. 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6695" y="3933554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Лютня арабская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3" descr="D:\Мои документы\Работа бук\Лекции и раздаточные\Товароведение\Культтовары\Музыкальные\фото\лютня арабская.jpg"/>
          <p:cNvPicPr>
            <a:picLocks noChangeAspect="1" noChangeArrowheads="1"/>
          </p:cNvPicPr>
          <p:nvPr/>
        </p:nvPicPr>
        <p:blipFill>
          <a:blip r:embed="rId15" cstate="print"/>
          <a:srcRect t="7214" b="5022"/>
          <a:stretch>
            <a:fillRect/>
          </a:stretch>
        </p:blipFill>
        <p:spPr bwMode="auto">
          <a:xfrm>
            <a:off x="3667005" y="2319656"/>
            <a:ext cx="1874113" cy="4032516"/>
          </a:xfrm>
          <a:prstGeom prst="rect">
            <a:avLst/>
          </a:prstGeom>
          <a:noFill/>
        </p:spPr>
      </p:pic>
      <p:pic>
        <p:nvPicPr>
          <p:cNvPr id="45" name="Picture 2" descr="http://www.kamalballan.com/i/kamal&amp;lutnya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-545" r="20474" b="545"/>
          <a:stretch/>
        </p:blipFill>
        <p:spPr bwMode="auto">
          <a:xfrm>
            <a:off x="6050092" y="2260353"/>
            <a:ext cx="5531466" cy="40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006618" y="1195924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 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струнный щипковый инструмент, распространенный у многих народов Кавказа и Закавказья, также в Иране, Афганистане, Египте и других странах Востока.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 4-10.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98611" y="4311073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http://furyaavm.com/public_depo/resimler/gorsel_linkler/513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5262" y="3690146"/>
            <a:ext cx="3798175" cy="1086605"/>
          </a:xfrm>
          <a:prstGeom prst="rect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</p:pic>
      <p:pic>
        <p:nvPicPr>
          <p:cNvPr id="49" name="Picture 4" descr="http://mskcc.ru/Images/ccecf514-0894-4273-97d4-0486aca7ca64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/>
          <a:stretch/>
        </p:blipFill>
        <p:spPr bwMode="auto">
          <a:xfrm>
            <a:off x="5815353" y="2334057"/>
            <a:ext cx="4126825" cy="379848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2994660" y="119034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Ситар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самый известный индийский струнный щипковый инструмент. Имеет семь основных струн, и тринадцать резонирующих стальных или бронзовых струн, расположенных под этими семью и придающих звучанию специфический, характерный для каждого лада оттенок.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98611" y="4688592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Ситар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2" descr="http://worth1000.s3.amazonaws.com/submissions/319000/319152_d648_1024x2000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1"/>
          <a:stretch/>
        </p:blipFill>
        <p:spPr bwMode="auto">
          <a:xfrm>
            <a:off x="4267088" y="2535237"/>
            <a:ext cx="3179665" cy="36966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://www.ethnicmusicalinstruments.com/assets/images/Mid-East/STRUDG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377" y="2535236"/>
            <a:ext cx="2475130" cy="369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2997911" y="120416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Танбур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струнный щипковый инструмент, распространенный в арабских странах, а также странах Ближнего Востока и Средней Азии.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04395" y="5066111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Танбур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2" descr="http://cdn.saunter.it/artist/mugshot/727116/a0c085f36781f765d7fc551c44b6bfbe_full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12" y="1918471"/>
            <a:ext cx="3533090" cy="43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www.vkoem.kz/images/stories/content/fond/muzykalnye-instrumenty/DSC_4850+.jpg?107bd9f3adf30a656732e5f946a8dcab=874e8a3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55" y="1929284"/>
            <a:ext cx="2810879" cy="43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3001638" y="119725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азербайджанский, иранский, армянский, дагестанский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чонгур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грузинский (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струнный щипковый инструмент. Имеет корпус в виде двух чаш из тутового дерева, затянутых заменяющей деку мембраной из животного пузыря или рыбьей кожи, длинную шейку и головку из орехового дерева. Древний тар имел 4-6 струн, современный тар - 11-струнный.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09439" y="5443630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" descr="http://img.day.az/lady/0e/b/2745286_original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23" y="3027489"/>
            <a:ext cx="5157666" cy="32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://gomap.az/info/common/images/kultura/s4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"/>
          <a:stretch/>
        </p:blipFill>
        <p:spPr bwMode="auto">
          <a:xfrm>
            <a:off x="8434754" y="3425264"/>
            <a:ext cx="3541377" cy="285313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  <p:bldP spid="9" grpId="0" animBg="1"/>
      <p:bldP spid="22" grpId="0" animBg="1"/>
      <p:bldP spid="23" grpId="0" animBg="1"/>
      <p:bldP spid="26" grpId="0" animBg="1"/>
      <p:bldP spid="27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2" grpId="0" animBg="1"/>
      <p:bldP spid="43" grpId="0" animBg="1"/>
      <p:bldP spid="46" grpId="0" animBg="1"/>
      <p:bldP spid="47" grpId="0" animBg="1"/>
      <p:bldP spid="50" grpId="0" animBg="1"/>
      <p:bldP spid="51" grpId="0" animBg="1"/>
      <p:bldP spid="54" grpId="0" animBg="1"/>
      <p:bldP spid="55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Мои документы\Работа бук\Лекции и раздаточные\Товароведение\Культтовары\Музыкальные\фото\skripk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1598" y="937239"/>
            <a:ext cx="6643734" cy="49828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933234" y="2937502"/>
            <a:ext cx="571504" cy="3571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04738" y="265175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V="1">
            <a:off x="10255101" y="2901783"/>
            <a:ext cx="500066" cy="4286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005068" y="250887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8647746" y="3151816"/>
            <a:ext cx="428628" cy="2857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61994" y="286606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0800000">
            <a:off x="8361994" y="1437304"/>
            <a:ext cx="500066" cy="1428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76242" y="122299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6933234" y="1508742"/>
            <a:ext cx="428628" cy="21431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61862" y="129442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5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6647482" y="2294560"/>
            <a:ext cx="428628" cy="1428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76110" y="208024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6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6933234" y="3937634"/>
            <a:ext cx="857256" cy="7143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218854" y="3937634"/>
            <a:ext cx="1571636" cy="50006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90490" y="372332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7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6576044" y="4866328"/>
            <a:ext cx="1071570" cy="2857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47614" y="465201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8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0800000">
            <a:off x="5575912" y="5366394"/>
            <a:ext cx="428628" cy="714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61598" y="5152080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9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9362126" y="4151948"/>
            <a:ext cx="285752" cy="28575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647878" y="386619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030" y="5894627"/>
            <a:ext cx="1195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СКРИПКИ: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дека, 2 – дно, 3 – обечайка, 4 – головка, 5 – колки, 6 – гриф, 7 – резонаторные отверстия (эфы),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подструнник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 – подбородник, 10 - подставка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" y="937239"/>
            <a:ext cx="515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 инструменты имеют сходное устройство, 4 струны (сольный контрабас может иметь 5 струн).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Различаются тембром звучания, размерами, способом игры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1182669805_412pxviolinvio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634" y="2562576"/>
            <a:ext cx="1482513" cy="249686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0" name="Picture 2" descr="D:\Мои документы\Работа бук\Лекции и раздаточные\Товароведение\Культтовары\Музыкальные\фото\виолонч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9743" y="2561972"/>
            <a:ext cx="1646558" cy="24974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1" name="Picture 3" descr="D:\Мои документы\Работа бук\Лекции и раздаточные\Товароведение\Культтовары\Музыкальные\фото\контрабас.jpg"/>
          <p:cNvPicPr>
            <a:picLocks noChangeAspect="1" noChangeArrowheads="1"/>
          </p:cNvPicPr>
          <p:nvPr/>
        </p:nvPicPr>
        <p:blipFill>
          <a:blip r:embed="rId7" cstate="print"/>
          <a:srcRect l="41560"/>
          <a:stretch>
            <a:fillRect/>
          </a:stretch>
        </p:blipFill>
        <p:spPr bwMode="auto">
          <a:xfrm>
            <a:off x="3690970" y="2561973"/>
            <a:ext cx="1070320" cy="24974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37160" y="5009204"/>
            <a:ext cx="503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скрипка альт          виолончель        контрабас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2" grpId="0"/>
      <p:bldP spid="14" grpId="0"/>
      <p:bldP spid="16" grpId="0"/>
      <p:bldP spid="18" grpId="0"/>
      <p:bldP spid="21" grpId="0"/>
      <p:bldP spid="23" grpId="0"/>
      <p:bldP spid="25" grpId="0"/>
      <p:bldP spid="27" grpId="0"/>
      <p:bldP spid="28" grpId="0"/>
      <p:bldP spid="4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763866"/>
            <a:ext cx="2080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Скрипка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5502" y="940837"/>
            <a:ext cx="9856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самый маленький по размерам смычковый инструмент. Имеет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высокое звучание.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игры скрипку держат у плеча.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4½ октавы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static.music123.com/derivates/19/001/244/638/DV020_Jpg_Jumbo_470000.206_3-4_with_case_he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2" y="2318276"/>
            <a:ext cx="4043746" cy="404374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dp.mycdn.me/getImage?id=30937385662&amp;idx=10&amp;thumbType=3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10526"/>
          <a:stretch/>
        </p:blipFill>
        <p:spPr bwMode="auto">
          <a:xfrm>
            <a:off x="4534507" y="2312561"/>
            <a:ext cx="5406390" cy="405479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imgur.com/TYPDmN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20424"/>
          <a:stretch/>
        </p:blipFill>
        <p:spPr bwMode="auto">
          <a:xfrm>
            <a:off x="10066626" y="2312561"/>
            <a:ext cx="1742997" cy="404946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792" y="876968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az31353.vo.msecnd.net/pub/qxhkccv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81" y="713194"/>
            <a:ext cx="7547419" cy="56488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57916" y="1063930"/>
            <a:ext cx="4269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качеству звучания: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сольные, </a:t>
            </a:r>
          </a:p>
          <a:p>
            <a:pPr>
              <a:buFontTx/>
              <a:buChar char="-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5032" y="460754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полномерные (4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маломерные (3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34304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 animBg="1"/>
      <p:bldP spid="7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349" y="763866"/>
            <a:ext cx="134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avatars.mds.yandex.net/get-pdb/909745/b5f11b92-f8a0-469e-8cf2-2c770a05ff3f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67" y="1748790"/>
            <a:ext cx="6720839" cy="44805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375410" y="928672"/>
            <a:ext cx="10626090" cy="8201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напоминает скрипку, но отличается большим размером и глуховатым тембром звучания.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musiclife.kiev.ua/components/com_virtuemart/shop_image/product/_____Yamaha_VA5S_532c36f1ce8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792" y="1748790"/>
            <a:ext cx="1697923" cy="448056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722" y="1694588"/>
            <a:ext cx="29756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Альты выпускаются 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полномерные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основном для игры в составе оркестра, для сольных выступлений этот инструмент не применяется.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октавы</a:t>
            </a:r>
          </a:p>
        </p:txBody>
      </p:sp>
    </p:spTree>
    <p:extLst>
      <p:ext uri="{BB962C8B-B14F-4D97-AF65-F5344CB8AC3E}">
        <p14:creationId xmlns:p14="http://schemas.microsoft.com/office/powerpoint/2010/main" val="22680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84582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Виолончель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2890770" y="992085"/>
            <a:ext cx="9201150" cy="1000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тличается от альта большим размером корпуса, имеет выдвижной шпиль для упора в пол во время игры.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98989" y="2138482"/>
            <a:ext cx="2192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октавы</a:t>
            </a:r>
          </a:p>
        </p:txBody>
      </p:sp>
      <p:pic>
        <p:nvPicPr>
          <p:cNvPr id="7" name="Содержимое 3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78396" y="1720945"/>
            <a:ext cx="6220593" cy="466544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9" name="Picture 2" descr="D:\Мои документы\Работа бук\Лекции и раздаточные\Товароведение\Культтовары\Музыкальные\фото\ви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4999"/>
          <a:stretch>
            <a:fillRect/>
          </a:stretch>
        </p:blipFill>
        <p:spPr bwMode="auto">
          <a:xfrm>
            <a:off x="182880" y="1744350"/>
            <a:ext cx="3257550" cy="46420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699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3866"/>
            <a:ext cx="264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Контрабас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28600" y="961802"/>
            <a:ext cx="6697980" cy="169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39963" algn="just"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самый крупный по размерам смычковый инструмент со шпилем для упора. Имеет самое низкое звучание.</a:t>
            </a:r>
          </a:p>
          <a:p>
            <a:pPr>
              <a:lnSpc>
                <a:spcPct val="10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240928"/>
            <a:ext cx="6377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октавы</a:t>
            </a:r>
          </a:p>
        </p:txBody>
      </p:sp>
      <p:pic>
        <p:nvPicPr>
          <p:cNvPr id="7" name="Picture 3" descr="D:\Мои документы\Работа бук\Лекции и раздаточные\Товароведение\Культтовары\Музыкальные\фото\контрабас.jpg"/>
          <p:cNvPicPr>
            <a:picLocks noChangeAspect="1" noChangeArrowheads="1"/>
          </p:cNvPicPr>
          <p:nvPr/>
        </p:nvPicPr>
        <p:blipFill>
          <a:blip r:embed="rId4" cstate="print"/>
          <a:srcRect l="41560"/>
          <a:stretch>
            <a:fillRect/>
          </a:stretch>
        </p:blipFill>
        <p:spPr bwMode="auto">
          <a:xfrm>
            <a:off x="7108669" y="961802"/>
            <a:ext cx="2327708" cy="5431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Picture 2" descr="http://www.pfaelzische-musikschule.de/img/kurse/kontrabassg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924" r="19155" b="3441"/>
          <a:stretch/>
        </p:blipFill>
        <p:spPr bwMode="auto">
          <a:xfrm>
            <a:off x="9521191" y="961803"/>
            <a:ext cx="2484414" cy="543143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8765" y="3525344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Сольный контрабас может иметь 5 струн</a:t>
            </a:r>
          </a:p>
        </p:txBody>
      </p:sp>
    </p:spTree>
    <p:extLst>
      <p:ext uri="{BB962C8B-B14F-4D97-AF65-F5344CB8AC3E}">
        <p14:creationId xmlns:p14="http://schemas.microsoft.com/office/powerpoint/2010/main" val="25554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8611" y="683856"/>
            <a:ext cx="8309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ИНСТРУМЕНТЫ: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13" y="1207076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1638" y="119725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82675" indent="-1082675" algn="just"/>
            <a:r>
              <a:rPr lang="ru-RU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Эрху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китайский смычковый двухструнный музыкальный инструмент, основная разновидность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хуциня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613" y="1720298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Эрху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75952" y="2367953"/>
            <a:ext cx="41677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Родственные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хучир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(монгольский),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бызанчи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(тувинский),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огочон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манчжурский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дуучэкэ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(нанайский),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дзюлянки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удэгейский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тынгрынг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(нивхский).</a:t>
            </a:r>
          </a:p>
        </p:txBody>
      </p:sp>
      <p:pic>
        <p:nvPicPr>
          <p:cNvPr id="10" name="Picture 2" descr="http://www.coupleebe.ru/uploads/images/n/a/r/narodnaja_kitajskaja_muzik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b="26003"/>
          <a:stretch/>
        </p:blipFill>
        <p:spPr bwMode="auto">
          <a:xfrm>
            <a:off x="3253450" y="2144486"/>
            <a:ext cx="4170690" cy="40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01638" y="1191682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93875" indent="-179387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Колёсная лира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— народный струнный музыкальный инструмент с крупным удлинённым корпусом, иначе называемым, например, на Украине «рыле», а в Белоруссии –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лёра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65775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Французское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название,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Vielle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` </a:t>
            </a:r>
            <a:r>
              <a:rPr lang="en-US" sz="2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roue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колесная скрипка),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описывает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метод, которым извлекается звук.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Скрипичный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смычок заменен колесом, которое вращается при помощи ручки.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55657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Колесо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касается струн и заставляет их колебаться.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613" y="2131930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Колёсная лира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ic.pics.livejournal.com/the_na/24697892/166608/166608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10" y="2478873"/>
            <a:ext cx="5213310" cy="34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01638" y="119725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Кеманча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– струнно-смычковый инструмент. Исторически она была распространена среди армян, так же как других народов Кавказа и Передней Азии. Имеет  4 струны.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612" y="2543562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Кеманча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santoori.com/ir/images/kamancheh/kamanche1/kamancheh01_ma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85" y="2479507"/>
            <a:ext cx="2196776" cy="37655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fiddlingaround.co.uk/Resources/Munis_Sharifov_Kamancha_play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b="3612"/>
          <a:stretch/>
        </p:blipFill>
        <p:spPr bwMode="auto">
          <a:xfrm>
            <a:off x="7344500" y="2473195"/>
            <a:ext cx="2943721" cy="37781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001638" y="1186106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Кобыз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смычковый музыкальный инструмент с двумя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волосяны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струнами. Он относится к древнейшему виду смычковых инструментов, которые сохранились у народов Сибири, Средней Азии, Поволжья, Закавказья и других.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611" y="2955194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Кобыз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www.empire.kz/up_catalog/original/255_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r="23327" b="2726"/>
          <a:stretch/>
        </p:blipFill>
        <p:spPr bwMode="auto">
          <a:xfrm>
            <a:off x="4177208" y="2723072"/>
            <a:ext cx="1932145" cy="34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time.kz/up_img/11-2_9b9ef07c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8" t="9849" r="22158" b="-131"/>
          <a:stretch/>
        </p:blipFill>
        <p:spPr bwMode="auto">
          <a:xfrm>
            <a:off x="6307814" y="2723072"/>
            <a:ext cx="1600635" cy="3460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kzlive.vectorinfo.ru/upload/iblock/aea/DSC_622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64" y="2746279"/>
            <a:ext cx="2271166" cy="34370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01638" y="1205280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92175" indent="-892175" algn="just"/>
            <a:r>
              <a:rPr lang="ru-RU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ребека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старинный (XII в.) 3-струнный смычковый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популярный на Среднем Востоке.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6448" y="3409571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http://ok-t.ru/studopedia/baza18/269387207623.files/image00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40" y="2097845"/>
            <a:ext cx="6834189" cy="42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audioknigi-onlajn.ru/uploads/images/anatolij_mariengof_noch_kak_sleza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9079" r="14657"/>
          <a:stretch/>
        </p:blipFill>
        <p:spPr bwMode="auto">
          <a:xfrm>
            <a:off x="9467708" y="3669083"/>
            <a:ext cx="2319183" cy="25759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010801" y="1197258"/>
            <a:ext cx="9097260" cy="5193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Чианури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чунири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грузинский национальный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смычковый 3-хструнный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6448" y="3848825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Чианури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D:\Мои документы\Работа бук\Лекции и раздаточные\Товароведение\Культтовары\Музыкальные\фото\чианури груз смыч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04110" y="2157443"/>
            <a:ext cx="4439547" cy="31964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" name="Picture 2" descr="http://www.hangebi.ge/images/gallery-instruments/chuniri-description-wide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78" y="2061563"/>
            <a:ext cx="4160555" cy="41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upload.wikimedia.org/wikipedia/commons/thumb/9/97/Chuniri,Tbilisi1.jpg/220px-Chuniri,Tbilisi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83" y="3496769"/>
            <a:ext cx="1825376" cy="27297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9" grpId="0"/>
      <p:bldP spid="11" grpId="0" animBg="1"/>
      <p:bldP spid="12" grpId="0" animBg="1"/>
      <p:bldP spid="14" grpId="0" animBg="1"/>
      <p:bldP spid="15" grpId="0" animBg="1"/>
      <p:bldP spid="18" grpId="0" animBg="1"/>
      <p:bldP spid="19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6676" y="123892"/>
            <a:ext cx="9905998" cy="58658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63517277"/>
              </p:ext>
            </p:extLst>
          </p:nvPr>
        </p:nvGraphicFramePr>
        <p:xfrm>
          <a:off x="532023" y="587829"/>
          <a:ext cx="11277600" cy="5823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115273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УДАРНО-КЛАВИШНЫЕ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845820"/>
            <a:ext cx="213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Пианино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266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103" y="2494936"/>
            <a:ext cx="4423759" cy="36719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9780" y="968365"/>
            <a:ext cx="9942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прямоугольный корпус и вертикальное расположение струн, деки и опорных конструкций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1361" y="2494936"/>
            <a:ext cx="321055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7¼ октавы</a:t>
            </a:r>
            <a:endParaRPr lang="ru-RU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mag.pianotut.ru/i/mag.pianotut.ru/ipi/201bb32d95f59a72e3adfa9fe71ac1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71" y="2504420"/>
            <a:ext cx="3910450" cy="36758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880" y="1767453"/>
            <a:ext cx="10866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кабинетные, малогабаритные, мини-пианино</a:t>
            </a: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115273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УДАРНО-КЛАВИШНЫЕ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845820"/>
            <a:ext cx="1520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Рояль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864" y="965153"/>
            <a:ext cx="1055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форму крыла, расположенного в горизонтальной плоскости, и горизонтальное расположение струн, опорных конструкций и деки.</a:t>
            </a:r>
          </a:p>
        </p:txBody>
      </p:sp>
      <p:pic>
        <p:nvPicPr>
          <p:cNvPr id="6" name="Picture 2" descr="http://www.photoshopdb.ru/3dmodels/images/img/11790037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9777"/>
          <a:stretch/>
        </p:blipFill>
        <p:spPr bwMode="auto">
          <a:xfrm>
            <a:off x="182880" y="2558853"/>
            <a:ext cx="3867490" cy="35927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s629112.vk.me/v629112774/1fda/D3VwQGE2kW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"/>
          <a:stretch/>
        </p:blipFill>
        <p:spPr bwMode="auto">
          <a:xfrm>
            <a:off x="4323055" y="2558853"/>
            <a:ext cx="4331744" cy="36094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880" y="1894785"/>
            <a:ext cx="1190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концертные, салонные, кабинетные и миньон.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54799" y="2759084"/>
            <a:ext cx="3537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¼ октавы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18.3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Язычковые музыкальные инструменты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516-517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0080" y="0"/>
            <a:ext cx="10584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Язычковые 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90558" y="763866"/>
            <a:ext cx="11799512" cy="1000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служат упругие металлические язычки, которые под действием струи воздуха, образующейся при движении мехов, приходят в колебательное движение.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3" descr="g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3428" y="1674518"/>
            <a:ext cx="1741112" cy="13058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Содержимое 5" descr="baja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93429" y="3254672"/>
            <a:ext cx="1741112" cy="13058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Содержимое 3" descr="44881141_FR3_l_cifrovoy_akkordeon_Pol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3428" y="4834827"/>
            <a:ext cx="1741112" cy="13058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75521" y="2924245"/>
            <a:ext cx="111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гармонь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3804" y="4465495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баян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521" y="6045649"/>
            <a:ext cx="1271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аккордеон</a:t>
            </a:r>
          </a:p>
        </p:txBody>
      </p:sp>
      <p:pic>
        <p:nvPicPr>
          <p:cNvPr id="26" name="Picture 3" descr="D:\Мои документы\Работа бук\Лекции и раздаточные\Товароведение\Культтовары\Музыкальные\фото\1f7588f06e0465f593d98cec9c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915" y="1829812"/>
            <a:ext cx="5415986" cy="44337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 flipV="1">
            <a:off x="7369331" y="2035219"/>
            <a:ext cx="288037" cy="30651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11936" y="1836566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3727983" y="2526060"/>
            <a:ext cx="42816" cy="181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09301" y="1974789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8504" y="4646844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2868093" y="4258705"/>
            <a:ext cx="259764" cy="49875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05034" y="4629617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7287345" y="3767059"/>
            <a:ext cx="425166" cy="1718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57368" y="3795034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056947" y="4901646"/>
            <a:ext cx="442981" cy="77286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485179" y="5330274"/>
            <a:ext cx="3014749" cy="36018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433599" y="5534819"/>
            <a:ext cx="33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68837" y="2205898"/>
            <a:ext cx="3956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ЯЗЫЧКОВЫХ ИНСТРУМЕНТОВ: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корпус: 1 – левая коробка, 2 – правая коробка;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меховая камера,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– клавиатура мелодий,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клавиатура аккомпанемента,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регистровые переключатели</a:t>
            </a:r>
            <a:endParaRPr lang="ru-RU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3149603" y="2243120"/>
            <a:ext cx="647184" cy="2935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292687" y="3072469"/>
            <a:ext cx="1258177" cy="17153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10" grpId="0"/>
      <p:bldP spid="11" grpId="0"/>
      <p:bldP spid="28" grpId="0"/>
      <p:bldP spid="30" grpId="0"/>
      <p:bldP spid="32" grpId="0"/>
      <p:bldP spid="34" grpId="0"/>
      <p:bldP spid="36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8590" y="117535"/>
            <a:ext cx="20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Гармонь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8830" y="285729"/>
            <a:ext cx="9063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диатонический звукоряд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исполнения несложных мелодий</a:t>
            </a:r>
          </a:p>
        </p:txBody>
      </p:sp>
      <p:pic>
        <p:nvPicPr>
          <p:cNvPr id="21" name="Picture 4" descr="http://tub.rutube.ru/thumbs-wide/8f/f4/8ff43cfd3ec57bff793b8802d0f53b40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15"/>
          <a:stretch/>
        </p:blipFill>
        <p:spPr bwMode="auto">
          <a:xfrm>
            <a:off x="288414" y="1284920"/>
            <a:ext cx="4455036" cy="30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0" y="4308340"/>
            <a:ext cx="5006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клавиатуре мелодий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ряда кнопок, 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клавиатуре аккомпанемента –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ряда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7613" y="5203511"/>
            <a:ext cx="4142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2½ октавы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5031864" y="1315796"/>
            <a:ext cx="7060056" cy="1873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звукоизвлечению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гармони-хромки: при сжатии и растяжении мехов издают одинаковые по высоте звуки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гармони-венки: при сжатии и растяжении мехов издают разные по высоте звуки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http://www.music-hummer.ru/upload/iblock/ac0/ac00e7d53dded2ca6c719aa58a05fc8d_thumb_15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6399"/>
          <a:stretch/>
        </p:blipFill>
        <p:spPr bwMode="auto">
          <a:xfrm>
            <a:off x="5167928" y="3406770"/>
            <a:ext cx="3310703" cy="28386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music-hummer.ru/upload/iblock/af1/af10452956cb449c7dc5803470dcda95_thumb_1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 b="7453"/>
          <a:stretch/>
        </p:blipFill>
        <p:spPr bwMode="auto">
          <a:xfrm>
            <a:off x="8640219" y="3388040"/>
            <a:ext cx="3325792" cy="28527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" y="117535"/>
            <a:ext cx="139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5386" y="248581"/>
            <a:ext cx="1004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хроматический звукоряд и большие музыкальные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5" descr="baja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5256" y="894912"/>
            <a:ext cx="4257674" cy="31932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7628" y="4088167"/>
            <a:ext cx="4592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клавиатуре мелодий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4, 5 рядов кнопок, в клавиатуре аккомпанемента – 4-7  рядов.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334017"/>
            <a:ext cx="4616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5½ октавы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4169" y="1425621"/>
            <a:ext cx="71608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устройству левой клавиатуры: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готовым аккомпанементом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 нажатии на кнопки левой клавиатуры извлекаются готовые аккорды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выборным аккомпанементом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 нажатии на кнопки левой клавиатуры извлекаются отдельные звуки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готово-выборным аккомпанементом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имеются специальные переключатели с готовых аккордов на отдельные звуки.</a:t>
            </a:r>
          </a:p>
        </p:txBody>
      </p:sp>
      <p:pic>
        <p:nvPicPr>
          <p:cNvPr id="10" name="Picture 2" descr="http://ne-boleu.ru/pars_docs/refs/25/24210/24210_html_2adf2a3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r="9719"/>
          <a:stretch/>
        </p:blipFill>
        <p:spPr bwMode="auto">
          <a:xfrm>
            <a:off x="197841" y="874910"/>
            <a:ext cx="4532503" cy="43480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" y="117535"/>
            <a:ext cx="249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Аккордеон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0330" y="285729"/>
            <a:ext cx="8709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специфический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гнусоватый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тембр звучания из-за особой настройки язычков</a:t>
            </a:r>
          </a:p>
        </p:txBody>
      </p:sp>
      <p:pic>
        <p:nvPicPr>
          <p:cNvPr id="6" name="Picture 2" descr="http://lol54.ru/uploads/posts/2008-08/1219654377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68"/>
          <a:stretch/>
        </p:blipFill>
        <p:spPr bwMode="auto">
          <a:xfrm>
            <a:off x="247249" y="1184417"/>
            <a:ext cx="3398921" cy="5032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44881240_Cifrovoy_akkordeon_Roland_FR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8142" y="2675723"/>
            <a:ext cx="4721305" cy="35409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51247" y="1183230"/>
            <a:ext cx="801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Клавиатура мелодий идентична клавиатуре рояля, в правой и левой клавиатурах имеются переключатели регистров, левая клавиатура имеет готовые аккорды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31419" y="2802923"/>
            <a:ext cx="3236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3½ октавы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3" descr="44881141_FR3_l_cifrovoy_akkordeon_Polan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8142" y="2673160"/>
            <a:ext cx="4724722" cy="3543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31419" y="4093044"/>
            <a:ext cx="34605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 звукового диапазона:</a:t>
            </a:r>
          </a:p>
          <a:p>
            <a:pPr marL="342900" indent="-342900" algn="just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41 клавиша в мелодии и 120 кнопок в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аккомпанементе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Неполные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2" descr="http://cache.osta.ee/iv2/auctions/1_1_18668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25" y="2673160"/>
            <a:ext cx="4788568" cy="35435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1346" y="0"/>
            <a:ext cx="83007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 </a:t>
            </a:r>
          </a:p>
          <a:p>
            <a:pPr algn="ctr"/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язычковых инструментов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1158" y="2000241"/>
            <a:ext cx="84080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41×120 – </a:t>
            </a: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13</a:t>
            </a: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720" y="3143248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1                   2                        3                       4         5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" y="3716562"/>
            <a:ext cx="11555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число кнопок (клавиш) в клавиатуре мелодий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число кнопок в клавиатуре аккомпанемента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голосность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число регистровых переключателей в клавиатуре мелодий</a:t>
            </a:r>
          </a:p>
          <a:p>
            <a:pPr marL="623888" indent="-623888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число регистровых переключателей в клавиатуре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аккомпанемента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18.4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Духовые музыкальные инструменты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517-521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0080" y="0"/>
            <a:ext cx="10584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Духовые 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" y="605016"/>
            <a:ext cx="11784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служит столб воздуха, заключенный в канале музыкального инструмента.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55401401"/>
              </p:ext>
            </p:extLst>
          </p:nvPr>
        </p:nvGraphicFramePr>
        <p:xfrm>
          <a:off x="100080" y="1559123"/>
          <a:ext cx="1166139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Содержимое 3" descr="1235390682_tub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932" y="4155613"/>
            <a:ext cx="3636157" cy="2045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Содержимое 3" descr="1235416804_clarne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39640" y="4155613"/>
            <a:ext cx="2727136" cy="2045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 descr="D:\Мои документы\Работа бук\Лекции и раздаточные\Товароведение\Культтовары\Музыкальные\фото\пикколо малая флейт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16264" y="4155613"/>
            <a:ext cx="2486750" cy="2045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92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991250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музыкальных инструментов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виды инструментов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отличительные особенности различных видов музыкальных инструментов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Излагать требования к маркировке, упаковке и хранению музыкальных инструментов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09191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АМБУШЮРНЫЕ ИНСТРУМЕНТЫ</a:t>
            </a:r>
          </a:p>
        </p:txBody>
      </p:sp>
      <p:pic>
        <p:nvPicPr>
          <p:cNvPr id="4" name="Picture 2" descr="D:\Мои документы\Работа бук\Лекции и раздаточные\Товароведение\Культтовары\Музыкальные\фото\барит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835071" y="-551143"/>
            <a:ext cx="3025904" cy="61284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5526126" y="1500178"/>
            <a:ext cx="60574" cy="4940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998196" y="1500178"/>
            <a:ext cx="500066" cy="4286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2403103" y="1237275"/>
            <a:ext cx="571504" cy="714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1129145" y="2909501"/>
            <a:ext cx="1559711" cy="7405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24057" y="1179129"/>
            <a:ext cx="3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7" y="3511339"/>
            <a:ext cx="26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4607" y="1022961"/>
            <a:ext cx="26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8262" y="1214426"/>
            <a:ext cx="26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815" y="4240330"/>
            <a:ext cx="6128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корпус, 2 – раструб, 3 – мундштук, 4 – вентильный механизм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3681" y="1022961"/>
            <a:ext cx="53835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Звукоизвлечение заключается в пери-одическом вдувании воздуха в канал через воронкообразный мундштук, плотно прижимаемый к губам музы-канта.</a:t>
            </a:r>
          </a:p>
          <a:p>
            <a:pPr algn="just"/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Амбушюрные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инструменты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изготавли-ваются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медных сплавов, имеют корпус, закрученный в несколько оборотов для удобства игры, мундштук в виде воронки, оркестровые имеют вентильный механизм.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83772" y="935414"/>
            <a:ext cx="11840590" cy="54291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991492203"/>
              </p:ext>
            </p:extLst>
          </p:nvPr>
        </p:nvGraphicFramePr>
        <p:xfrm>
          <a:off x="425343" y="1060290"/>
          <a:ext cx="11384280" cy="1473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03806" y="2710198"/>
            <a:ext cx="3749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изменения высоты звука используется вентильный механизм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САКСГОРНЫ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ВАЛТОРНА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4758" y="2651186"/>
            <a:ext cx="420772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имеют вентильного механизма и возможности изменения высоты звука (сигнальные инструменты)</a:t>
            </a:r>
          </a:p>
          <a:p>
            <a:pPr algn="ctr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ФАНФАРА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КАВАЛЕРИЙСКАЯ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РОЖОК ПЕХОТНЫЙ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83931" y="2687188"/>
            <a:ext cx="327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изменения высоты звука используется выдвижная трубка – кулиса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ЦУГ-ТРОМБОН</a:t>
            </a:r>
          </a:p>
        </p:txBody>
      </p:sp>
    </p:spTree>
    <p:extLst>
      <p:ext uri="{BB962C8B-B14F-4D97-AF65-F5344CB8AC3E}">
        <p14:creationId xmlns:p14="http://schemas.microsoft.com/office/powerpoint/2010/main" val="34982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26" grpId="0"/>
      <p:bldP spid="33" grpId="0" animBg="1"/>
      <p:bldGraphic spid="34" grpId="0">
        <p:bldAsOne/>
      </p:bldGraphic>
      <p:bldP spid="35" grpId="0"/>
      <p:bldP spid="36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Вентильные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335" y="941223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0801" y="941223"/>
            <a:ext cx="8956409" cy="5368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высокого регистра, имеет корпус, свернутый в полтора оборота. Длина инструмента 460-490мм, масса 1кг.</a:t>
            </a:r>
          </a:p>
          <a:p>
            <a:pPr algn="ctr"/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2¾ октавы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35" y="1574670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Мои документы\Работа бук\Лекции и раздаточные\Товароведение\Культтовары\Музыкальные\фото\корнет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0290" y="3107814"/>
            <a:ext cx="7859222" cy="24700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10800" y="941223"/>
            <a:ext cx="8956409" cy="5368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Саксгорны (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корнет, альт, тенор, баритон, туба)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сходны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собой по устройству (имеют корпус, конусообразно расширяющийся от мундштука, свернутый в два оборота), отличаются друг от друга размерами и тембром звучания.</a:t>
            </a:r>
          </a:p>
          <a:p>
            <a:pPr algn="ctr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2¾ октавы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2335" y="2149272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Саксгорны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tubastas.ru/thumb/2/DLzvn8yQnvPhQh3Q_thysw/r/d/dukh-i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"/>
          <a:stretch/>
        </p:blipFill>
        <p:spPr bwMode="auto">
          <a:xfrm>
            <a:off x="3135970" y="3095582"/>
            <a:ext cx="8747862" cy="31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44717"/>
              </p:ext>
            </p:extLst>
          </p:nvPr>
        </p:nvGraphicFramePr>
        <p:xfrm>
          <a:off x="3166007" y="3095582"/>
          <a:ext cx="4030878" cy="2868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1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8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59051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Корнет 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Альт 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Тенор 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Баритон 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Туба 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62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длина, мм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765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925-1000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2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кг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5,4-7,5</a:t>
                      </a:r>
                      <a:endParaRPr lang="ru-RU" sz="1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2" descr="D:\Мои документы\Работа бук\Лекции и раздаточные\Товароведение\Культтовары\Музыкальные\фото\DSCN1630_thumb.jpg"/>
          <p:cNvPicPr>
            <a:picLocks noChangeAspect="1" noChangeArrowheads="1"/>
          </p:cNvPicPr>
          <p:nvPr/>
        </p:nvPicPr>
        <p:blipFill rotWithShape="1">
          <a:blip r:embed="rId6" cstate="print"/>
          <a:srcRect l="33919" r="39511" b="30564"/>
          <a:stretch/>
        </p:blipFill>
        <p:spPr bwMode="auto">
          <a:xfrm>
            <a:off x="9953711" y="2508477"/>
            <a:ext cx="1882582" cy="3698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Блок-схема: узел 1"/>
          <p:cNvSpPr/>
          <p:nvPr/>
        </p:nvSpPr>
        <p:spPr>
          <a:xfrm>
            <a:off x="8787851" y="2862245"/>
            <a:ext cx="777240" cy="74100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10799" y="941222"/>
            <a:ext cx="8956409" cy="5368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Сузафон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медный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духовой инструмент басового звучания, разновидность тубы. Сконструирован таким образом, что «надевается» на тело музыканта, и удерживается на левом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плече.</a:t>
            </a:r>
            <a:r>
              <a:rPr lang="ru-RU" sz="2000" dirty="0"/>
              <a:t> </a:t>
            </a:r>
            <a:endParaRPr lang="ru-RU" sz="2000" dirty="0" smtClean="0"/>
          </a:p>
          <a:p>
            <a:pPr marL="5018088" algn="just">
              <a:tabLst>
                <a:tab pos="2149475" algn="l"/>
                <a:tab pos="3143250" algn="l"/>
                <a:tab pos="3771900" algn="l"/>
                <a:tab pos="4035425" algn="l"/>
                <a:tab pos="4572000" algn="l"/>
                <a:tab pos="4664075" algn="l"/>
                <a:tab pos="4846638" algn="l"/>
                <a:tab pos="5108575" algn="l"/>
              </a:tabLs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Бас-геликон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низкий по звучанию медный духовой инструмент, применяется только в военных оркестрах. Музыкант может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нём верхом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лошади — изогнутая трубка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геликона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вешается на левое плечо, и руки остаются свободными. </a:t>
            </a:r>
          </a:p>
          <a:p>
            <a:pPr marL="2239963" algn="just">
              <a:tabLst>
                <a:tab pos="2149475" algn="l"/>
              </a:tabLst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D:\Мои документы\Работа бук\Лекции и раздаточные\Товароведение\Культтовары\Музыкальные\фото\сузафон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3509" y="1928438"/>
            <a:ext cx="1865160" cy="4146342"/>
          </a:xfrm>
          <a:prstGeom prst="rect">
            <a:avLst/>
          </a:prstGeom>
          <a:noFill/>
        </p:spPr>
      </p:pic>
      <p:pic>
        <p:nvPicPr>
          <p:cNvPr id="18" name="Picture 2" descr="http://www.online-utility.org/image/ImageCache?file=e/ea/French_Republican_Guard_cavalry_fanfare_DSC03125.JPG/800px-French_Republican_Guard_cavalry_fanfare_DSC0312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5" t="-1411" r="23389" b="1411"/>
          <a:stretch/>
        </p:blipFill>
        <p:spPr bwMode="auto">
          <a:xfrm>
            <a:off x="5235766" y="1875030"/>
            <a:ext cx="2734449" cy="41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010799" y="941221"/>
            <a:ext cx="8956409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Валторна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длинный и узкий корпус, свернутый в форме обруча в три оборота, заканчивающийся широким раструбом. </a:t>
            </a:r>
          </a:p>
          <a:p>
            <a:pPr marL="1349375" indent="-1349375"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2334" y="2680001"/>
            <a:ext cx="2478319" cy="341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Валторна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D:\Мои документы\Работа бук\Лекции и раздаточные\Товароведение\Культтовары\Музыкальные\фото\меллофо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56182" y="2462135"/>
            <a:ext cx="3722246" cy="339913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856575" y="2236436"/>
            <a:ext cx="5099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трубки 3650мм, масса 1,8кг. </a:t>
            </a:r>
          </a:p>
          <a:p>
            <a:pPr algn="ctr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3½ октавы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Рисунок 25" descr="a720aaa420de.jpg"/>
          <p:cNvPicPr>
            <a:picLocks noChangeAspect="1"/>
          </p:cNvPicPr>
          <p:nvPr/>
        </p:nvPicPr>
        <p:blipFill>
          <a:blip r:embed="rId10" cstate="print"/>
          <a:srcRect t="2667" b="10666"/>
          <a:stretch>
            <a:fillRect/>
          </a:stretch>
        </p:blipFill>
        <p:spPr>
          <a:xfrm>
            <a:off x="7541928" y="3814817"/>
            <a:ext cx="3712172" cy="2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9" grpId="0" animBg="1"/>
      <p:bldP spid="10" grpId="0" animBg="1"/>
      <p:bldP spid="2" grpId="0" animBg="1"/>
      <p:bldP spid="14" grpId="0" animBg="1"/>
      <p:bldP spid="21" grpId="0" animBg="1"/>
      <p:bldP spid="22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Безвентильные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335" y="941223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0799" y="941221"/>
            <a:ext cx="8956409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35" y="1574670"/>
            <a:ext cx="2478319" cy="8027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 (труба пионерская)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ои документы\Работа бук\Лекции и раздаточные\Товароведение\Культтовары\Музыкальные\фото\горн пион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4969" y="1053817"/>
            <a:ext cx="2627771" cy="5255542"/>
          </a:xfrm>
          <a:prstGeom prst="rect">
            <a:avLst/>
          </a:prstGeom>
          <a:noFill/>
        </p:spPr>
      </p:pic>
      <p:pic>
        <p:nvPicPr>
          <p:cNvPr id="9" name="Picture 2" descr="http://img-fotki.yandex.ru/get/9502/14576209.141/0_e270d_fc4ff266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95" y="1164453"/>
            <a:ext cx="3279629" cy="50219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10799" y="941221"/>
            <a:ext cx="8956409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2334" y="2513524"/>
            <a:ext cx="2478319" cy="435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Фанфара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D:\Мои документы\Работа бук\Лекции и раздаточные\Товароведение\Культтовары\Музыкальные\фото\фанфара.jpg"/>
          <p:cNvPicPr>
            <a:picLocks noChangeAspect="1" noChangeArrowheads="1"/>
          </p:cNvPicPr>
          <p:nvPr/>
        </p:nvPicPr>
        <p:blipFill>
          <a:blip r:embed="rId6" cstate="print"/>
          <a:srcRect l="16887" r="27035"/>
          <a:stretch>
            <a:fillRect/>
          </a:stretch>
        </p:blipFill>
        <p:spPr bwMode="auto">
          <a:xfrm rot="5400000">
            <a:off x="6481935" y="-1944559"/>
            <a:ext cx="2014136" cy="864399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010799" y="941221"/>
            <a:ext cx="8956409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2334" y="3086256"/>
            <a:ext cx="2478319" cy="435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Рожок пехотный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D:\Мои документы\Работа бук\Лекции и раздаточные\Товароведение\Культтовары\Музыкальные\фото\рожок пехотны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8666" y="1341334"/>
            <a:ext cx="4053227" cy="3375310"/>
          </a:xfrm>
          <a:prstGeom prst="rect">
            <a:avLst/>
          </a:prstGeom>
          <a:noFill/>
        </p:spPr>
      </p:pic>
      <p:pic>
        <p:nvPicPr>
          <p:cNvPr id="20" name="Picture 5" descr="D:\Мои документы\Работа бук\Лекции и раздаточные\Товароведение\Культтовары\Музыкальные\фото\рожок1.jpg"/>
          <p:cNvPicPr>
            <a:picLocks noChangeAspect="1" noChangeArrowheads="1"/>
          </p:cNvPicPr>
          <p:nvPr/>
        </p:nvPicPr>
        <p:blipFill>
          <a:blip r:embed="rId8" cstate="print"/>
          <a:srcRect r="6994"/>
          <a:stretch>
            <a:fillRect/>
          </a:stretch>
        </p:blipFill>
        <p:spPr bwMode="auto">
          <a:xfrm>
            <a:off x="7611029" y="1475066"/>
            <a:ext cx="3667899" cy="3371867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010799" y="941221"/>
            <a:ext cx="8956409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2334" y="3685714"/>
            <a:ext cx="2478319" cy="771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Труба кавалерийская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kuehnl-hoyer.de/wp-content/uploads/2015/07/Nr.-304-01-Es-Kavallerie-Trompete-Modell-1201-e14383348312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36" y="1545851"/>
            <a:ext cx="8520576" cy="3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0" grpId="0" animBg="1"/>
      <p:bldP spid="11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Цуговые инструменты</a:t>
            </a:r>
          </a:p>
        </p:txBody>
      </p:sp>
      <p:pic>
        <p:nvPicPr>
          <p:cNvPr id="5" name="Содержимое 3" descr="Trombone_CG_Bach42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5629" y="1057042"/>
            <a:ext cx="6942129" cy="5206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3830" y="2121457"/>
            <a:ext cx="4716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звука изменяется путем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выдвижения специальной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кулисы.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830" y="3685460"/>
            <a:ext cx="47167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Длина инструмента 1170мм, масса 1,4кг. </a:t>
            </a:r>
          </a:p>
          <a:p>
            <a:pPr algn="ctr"/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¾ октавы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" y="1057042"/>
            <a:ext cx="35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Цуг-тромбон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upload.wikimedia.org/wikipedia/commons/thumb/e/e9/A_trombonist.jpg/1200px-A_trombonis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/>
          <a:stretch/>
        </p:blipFill>
        <p:spPr bwMode="auto">
          <a:xfrm>
            <a:off x="4789271" y="1057042"/>
            <a:ext cx="7302649" cy="52317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5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671" y="0"/>
            <a:ext cx="99541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ЛИНГВАЛЬНЫЕ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90" y="763866"/>
            <a:ext cx="11852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Звукообразование происходит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колебания трости,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верхней части инструмента</a:t>
            </a:r>
          </a:p>
        </p:txBody>
      </p:sp>
      <p:pic>
        <p:nvPicPr>
          <p:cNvPr id="5" name="Picture 2" descr="D:\Мои документы\Работа бук\Лекции и раздаточные\Товароведение\Культтовары\Музыкальные\фото\кларн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785235" y="-716412"/>
            <a:ext cx="3299241" cy="8572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16200000" flipV="1">
            <a:off x="3506176" y="2848925"/>
            <a:ext cx="571504" cy="4286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6200000" flipV="1">
            <a:off x="720094" y="2991801"/>
            <a:ext cx="571504" cy="1428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7506704" y="3134677"/>
            <a:ext cx="428628" cy="14287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2363168" y="3634743"/>
            <a:ext cx="785818" cy="3571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91862" y="2420297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3168" y="4206247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580" y="2634611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094" y="2420297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590" y="5289958"/>
            <a:ext cx="8572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корпус, 2 – раструб, 3 – мундштук,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клапанно-рычажный механизм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21120" y="1920232"/>
            <a:ext cx="337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Лингвальные инструменты имеют прямой деревянный или пластмассовый корпус, состоящий из нескольких колен, мундштук клювообразной формы или вместо мундштука тонкую трубку (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эску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клапанно-рычажный механизм, трость, закрепленную в верхней части инструмента. 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 – саксофон.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097" y="5754282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5938" y="941221"/>
            <a:ext cx="8751270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Кларнет имеет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мягкий, певучий, выразительный тембр звучания.</a:t>
            </a: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¼ октавы</a:t>
            </a:r>
          </a:p>
          <a:p>
            <a:pPr marL="1349375" indent="-1349375" algn="just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2334" y="2012228"/>
            <a:ext cx="2478319" cy="422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Кларнет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9" y="240646"/>
            <a:ext cx="493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трости: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24" y="1131543"/>
            <a:ext cx="284930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Однотростевые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мундштучного типа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Содержимое 3" descr="1235416804_clarn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5948" y="2402872"/>
            <a:ext cx="3458681" cy="2594010"/>
          </a:xfrm>
          <a:prstGeom prst="rect">
            <a:avLst/>
          </a:prstGeom>
        </p:spPr>
      </p:pic>
      <p:pic>
        <p:nvPicPr>
          <p:cNvPr id="11" name="Содержимое 3" descr="12357229157b7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48622" y="2223409"/>
            <a:ext cx="5161001" cy="38707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2" name="Picture 2" descr="D:\Мои документы\Работа бук\Лекции и раздаточные\Товароведение\Культтовары\Музыкальные\фото\кларнет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5948" y="3929489"/>
            <a:ext cx="1920145" cy="234257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15938" y="941221"/>
            <a:ext cx="8751270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Саксофон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обладает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 и выразительным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гнусоватым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тембром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звучания.</a:t>
            </a:r>
          </a:p>
          <a:p>
            <a:pPr algn="just"/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сопранино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альт, баритон, контрабас, сопрано, тенор, бас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2334" y="2513983"/>
            <a:ext cx="2478319" cy="422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Саксофон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Содержимое 3" descr="13.jpg"/>
          <p:cNvPicPr>
            <a:picLocks noChangeAspect="1"/>
          </p:cNvPicPr>
          <p:nvPr/>
        </p:nvPicPr>
        <p:blipFill>
          <a:blip r:embed="rId7" cstate="print"/>
          <a:srcRect l="13793" r="14176"/>
          <a:stretch>
            <a:fillRect/>
          </a:stretch>
        </p:blipFill>
        <p:spPr>
          <a:xfrm>
            <a:off x="5373677" y="2434590"/>
            <a:ext cx="1894643" cy="3659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2" descr="http://jrmk.net/im/bc4/a7e/680/adff69fa82ed46a7840da7d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243" r="13921" b="5956"/>
          <a:stretch/>
        </p:blipFill>
        <p:spPr bwMode="auto">
          <a:xfrm>
            <a:off x="7466079" y="2434591"/>
            <a:ext cx="2128639" cy="36595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324" y="2868880"/>
            <a:ext cx="322658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Двухтростевые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безмундштучного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7010" y="941221"/>
            <a:ext cx="8751270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нежным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певучим тембром звучания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2334" y="3740038"/>
            <a:ext cx="2478319" cy="422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Гобой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1235418132_gobo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64683" y="1531652"/>
            <a:ext cx="5940171" cy="4455128"/>
          </a:xfrm>
          <a:prstGeom prst="rect">
            <a:avLst/>
          </a:prstGeom>
        </p:spPr>
      </p:pic>
      <p:pic>
        <p:nvPicPr>
          <p:cNvPr id="21" name="Picture 2" descr="http://bar-hitov.ru/uploads/images/fransua_leljo_chimaroza_kontsert_dlja_goboja_s_orkestrom_i_chas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20866" r="12894"/>
          <a:stretch/>
        </p:blipFill>
        <p:spPr bwMode="auto">
          <a:xfrm>
            <a:off x="7848183" y="3384989"/>
            <a:ext cx="3961440" cy="27091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15938" y="932810"/>
            <a:ext cx="8751270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рожок –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гобоя, имеет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длинный и широкий канал, раструб грушевидной формы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2334" y="4221136"/>
            <a:ext cx="2478319" cy="7757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рожок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D:\Мои документы\Работа бук\Лекции и раздаточные\Товароведение\Культтовары\Музыкальные\фото\5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3713161" y="1875477"/>
            <a:ext cx="4204384" cy="4264673"/>
          </a:xfrm>
          <a:prstGeom prst="rect">
            <a:avLst/>
          </a:prstGeom>
          <a:noFill/>
        </p:spPr>
      </p:pic>
      <p:pic>
        <p:nvPicPr>
          <p:cNvPr id="25" name="Picture 2" descr="http://www.marigaux.fr/wp-content/uploads/2010/06/20100510-_DSC3956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10721"/>
          <a:stretch/>
        </p:blipFill>
        <p:spPr bwMode="auto">
          <a:xfrm>
            <a:off x="6912213" y="3385876"/>
            <a:ext cx="4899190" cy="27435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215938" y="946612"/>
            <a:ext cx="8751270" cy="5368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Фагот –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низкого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регистра, имеет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глуховатый, сумрачный тембр звучания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2334" y="5072302"/>
            <a:ext cx="2478319" cy="524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Фагот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Содержимое 3" descr="1_23.jpg"/>
          <p:cNvPicPr>
            <a:picLocks noChangeAspect="1"/>
          </p:cNvPicPr>
          <p:nvPr/>
        </p:nvPicPr>
        <p:blipFill>
          <a:blip r:embed="rId13" cstate="print">
            <a:lum bright="-10000"/>
          </a:blip>
          <a:stretch>
            <a:fillRect/>
          </a:stretch>
        </p:blipFill>
        <p:spPr>
          <a:xfrm>
            <a:off x="3755283" y="1854772"/>
            <a:ext cx="4534637" cy="4255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" descr="http://www.millermarketingco.com/vonk/images/TheVon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18" y="1489214"/>
            <a:ext cx="2944105" cy="46207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  <p:bldP spid="9" grpId="0"/>
      <p:bldP spid="13" grpId="0" animBg="1"/>
      <p:bldP spid="14" grpId="0" animBg="1"/>
      <p:bldP spid="17" grpId="0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1" y="-3314"/>
            <a:ext cx="9218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ЛАБИАЛЬНЫЕ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533033"/>
            <a:ext cx="1183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извлекается путем вдувания воздуха непосредственно в канал инструмента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1" y="1057116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35" y="1574670"/>
            <a:ext cx="3901025" cy="414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материалу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14800" y="1112761"/>
            <a:ext cx="7852408" cy="5196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 металлические</a:t>
            </a: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Мои документы\Работа бук\Лекции и раздаточные\Товароведение\Культтовары\Музыкальные\фото\блок флей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913" y="3040737"/>
            <a:ext cx="3904997" cy="2928747"/>
          </a:xfrm>
          <a:prstGeom prst="rect">
            <a:avLst/>
          </a:prstGeom>
          <a:noFill/>
        </p:spPr>
      </p:pic>
      <p:pic>
        <p:nvPicPr>
          <p:cNvPr id="9" name="Picture 2" descr="D:\Мои документы\Работа бук\Лекции и раздаточные\Товароведение\Культтовары\Музыкальные\фото\пикколо малая флей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0792" y="1988819"/>
            <a:ext cx="3790667" cy="3117825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22335" y="2057586"/>
            <a:ext cx="3901025" cy="414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14800" y="1112761"/>
            <a:ext cx="7852408" cy="5196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indent="-1349375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(системы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Бема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альт и малые (пикколо)</a:t>
            </a:r>
          </a:p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D:\Мои документы\Работа бук\Лекции и раздаточные\Товароведение\Культтовары\Музыкальные\фото\альт флейта.jpg"/>
          <p:cNvPicPr>
            <a:picLocks noChangeAspect="1" noChangeArrowheads="1"/>
          </p:cNvPicPr>
          <p:nvPr/>
        </p:nvPicPr>
        <p:blipFill>
          <a:blip r:embed="rId6" cstate="print"/>
          <a:srcRect t="18951" b="10817"/>
          <a:stretch>
            <a:fillRect/>
          </a:stretch>
        </p:blipFill>
        <p:spPr bwMode="auto">
          <a:xfrm rot="16200000">
            <a:off x="7380892" y="2994957"/>
            <a:ext cx="3929089" cy="2071702"/>
          </a:xfrm>
          <a:prstGeom prst="rect">
            <a:avLst/>
          </a:prstGeom>
          <a:noFill/>
        </p:spPr>
      </p:pic>
      <p:pic>
        <p:nvPicPr>
          <p:cNvPr id="14" name="Picture 4" descr="D:\Мои документы\Работа бук\Лекции и раздаточные\Товароведение\Культтовары\Музыкальные\фото\бас флей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1029" y="2632548"/>
            <a:ext cx="4300763" cy="3225572"/>
          </a:xfrm>
          <a:prstGeom prst="rect">
            <a:avLst/>
          </a:prstGeom>
          <a:noFill/>
        </p:spPr>
      </p:pic>
      <p:pic>
        <p:nvPicPr>
          <p:cNvPr id="15" name="Picture 2" descr="http://www.muzigzag.fr/media/catalog/product/cache/1/image/1024x768/9df78eab33525d08d6e5fb8d27136e95/p/i/piccolo_yamaha_ypc62_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9" r="30786"/>
          <a:stretch/>
        </p:blipFill>
        <p:spPr bwMode="auto">
          <a:xfrm>
            <a:off x="9866966" y="2066263"/>
            <a:ext cx="1957367" cy="3938420"/>
          </a:xfrm>
          <a:prstGeom prst="rect">
            <a:avLst/>
          </a:prstGeom>
          <a:solidFill>
            <a:srgbClr val="FBFFFB"/>
          </a:solidFill>
        </p:spPr>
      </p:pic>
      <p:sp>
        <p:nvSpPr>
          <p:cNvPr id="16" name="Скругленный прямоугольник 15"/>
          <p:cNvSpPr/>
          <p:nvPr/>
        </p:nvSpPr>
        <p:spPr>
          <a:xfrm>
            <a:off x="125390" y="2540502"/>
            <a:ext cx="3901025" cy="414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14800" y="1112760"/>
            <a:ext cx="7852408" cy="51965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1207" y="1137463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58119" y="1625637"/>
            <a:ext cx="1834071" cy="414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Продольные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4300" y="3152074"/>
            <a:ext cx="11852908" cy="3181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D:\Мои документы\Работа бук\Лекции и раздаточные\Товароведение\Культтовары\Музыкальные\фото\блок флей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6927" y="4629112"/>
            <a:ext cx="2156078" cy="161705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37324" y="3315281"/>
            <a:ext cx="4628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Блокфлейта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разновидность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флейты,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музыкальный инструмент из семейства свистковых.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48630" y="3304781"/>
            <a:ext cx="68757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Панфлейта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(флейта Пана)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многоствольчатая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флейта, состоящая из нескольких (3 и больше) бамбуковых, тростниковых, костяных или металлических пустотелых трубок ступенчато уменьшающейся длины, закрытых снизу. </a:t>
            </a:r>
          </a:p>
        </p:txBody>
      </p:sp>
      <p:pic>
        <p:nvPicPr>
          <p:cNvPr id="23" name="Picture 4" descr="D:\Мои документы\Работа бук\Лекции и раздаточные\Товароведение\Культтовары\Музыкальные\фото\панфлейт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80748" y="4637477"/>
            <a:ext cx="2189719" cy="1622383"/>
          </a:xfrm>
          <a:prstGeom prst="rect">
            <a:avLst/>
          </a:prstGeom>
          <a:noFill/>
        </p:spPr>
      </p:pic>
      <p:pic>
        <p:nvPicPr>
          <p:cNvPr id="24" name="Picture 4" descr="http://www.tunnel.ru/i/post/17/174515/229422/at67377980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"/>
          <a:stretch/>
        </p:blipFill>
        <p:spPr bwMode="auto">
          <a:xfrm>
            <a:off x="6294718" y="4646331"/>
            <a:ext cx="1398192" cy="14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258119" y="2111998"/>
            <a:ext cx="1834071" cy="414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Поперечные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4300" y="3161755"/>
            <a:ext cx="11852908" cy="3181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217988" algn="just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http://a445.net/images/560e4a89c705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107" y="3342743"/>
            <a:ext cx="2876188" cy="2876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Мои документы\Работа бук\Лекции и раздаточные\Товароведение\Культтовары\Музыкальные\фото\пикколо малая флей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6615" y="3468054"/>
            <a:ext cx="3246596" cy="2670325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86772" y="4454677"/>
            <a:ext cx="54292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высоким и холодным тембром звучания</a:t>
            </a: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звучания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октавы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9972" y="3547413"/>
            <a:ext cx="489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боковое овальное отверстие на головке для вдувания воздуха</a:t>
            </a:r>
          </a:p>
        </p:txBody>
      </p:sp>
      <p:sp>
        <p:nvSpPr>
          <p:cNvPr id="31" name="Овал 30"/>
          <p:cNvSpPr/>
          <p:nvPr/>
        </p:nvSpPr>
        <p:spPr>
          <a:xfrm>
            <a:off x="8743211" y="1760220"/>
            <a:ext cx="1999621" cy="10515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Волынка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2335" y="1112759"/>
            <a:ext cx="11852908" cy="52309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217988" algn="just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Волынка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4 игровых трубок, которые соединены с резервуаром, изготавливаемым из овечьей или козьей шкуры мехом внутрь. </a:t>
            </a:r>
          </a:p>
          <a:p>
            <a:pPr marL="4217988" algn="just"/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 вдувает воздух через специальную трубку и, нажимая локтем левой руки на резервуар, заполненный воздухом, правой начинает играть на игровой трубке. </a:t>
            </a:r>
          </a:p>
          <a:p>
            <a:pPr marL="4217988" algn="just"/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7988"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большие трубки звучат самостоятельно, давая постоянный протяжный звук</a:t>
            </a:r>
          </a:p>
        </p:txBody>
      </p:sp>
      <p:pic>
        <p:nvPicPr>
          <p:cNvPr id="33" name="Picture 2" descr="http://sanalpazar24.net/wp-content/uploads/2015/06/gayda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596" r="25227" b="-596"/>
          <a:stretch/>
        </p:blipFill>
        <p:spPr bwMode="auto">
          <a:xfrm>
            <a:off x="339137" y="1217752"/>
            <a:ext cx="3508523" cy="502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 animBg="1"/>
      <p:bldP spid="20" grpId="0" animBg="1"/>
      <p:bldP spid="2" grpId="0"/>
      <p:bldP spid="22" grpId="0"/>
      <p:bldP spid="25" grpId="0" animBg="1"/>
      <p:bldP spid="26" grpId="0" animBg="1"/>
      <p:bldP spid="29" grpId="0"/>
      <p:bldP spid="30" grpId="0"/>
      <p:bldP spid="31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18.5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Ударные музыкальные инструменты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521-523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0080" y="0"/>
            <a:ext cx="10584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Ударные 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7160" y="627876"/>
            <a:ext cx="11954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indent="3175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извлекается за счет удара какого-либо приспособления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138" indent="3175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частей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о друга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41636124"/>
              </p:ext>
            </p:extLst>
          </p:nvPr>
        </p:nvGraphicFramePr>
        <p:xfrm>
          <a:off x="100080" y="1559123"/>
          <a:ext cx="11661390" cy="205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Содержимое 3" descr="ph102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02970" y="3804720"/>
            <a:ext cx="3223260" cy="2417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2" descr="D:\Мои документы\Работа бук\Лекции и раздаточные\Товароведение\Культтовары\Музыкальные\фото\71133_1ub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4878056" y="3409871"/>
            <a:ext cx="2417444" cy="32071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http://www.hudebniny-shop.cz/fotky10976/fotos/2501395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28" y="3789407"/>
            <a:ext cx="3633298" cy="24327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670" y="0"/>
            <a:ext cx="108813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ПЕРЕПОНЧАТЫЕ 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" y="754886"/>
            <a:ext cx="119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служит натянутая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укрепленная на корпусе перепонка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81075"/>
            <a:ext cx="2926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Перестраивающиеся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22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11962"/>
            <a:ext cx="3638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(можно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изменять высоту звука путем изменения натяжения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перепонки)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607592"/>
            <a:ext cx="31429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Неперестраивающиеся</a:t>
            </a:r>
            <a:endParaRPr lang="ru-RU" sz="22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98758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8208" y="1216550"/>
            <a:ext cx="8329000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Литавра представляет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медный или латунный котел диаметром 55 – 70 см, укрепленный на треножнике и обтянутый сверху кожаной перепонкой. Звук извлекается ударами деревянных колотушек с шарообразными наконечниками из войлока.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этот инструмент только в больших симфонических оркестрах.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конструкции:</a:t>
            </a:r>
          </a:p>
          <a:p>
            <a:pPr marL="342900" indent="-342900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литавры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натяжение перепонки изменяется вручную.</a:t>
            </a:r>
          </a:p>
          <a:p>
            <a:pPr marL="3860800" indent="-3860800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литавры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натяжение перепонки изменяется поворотом колеса.</a:t>
            </a:r>
          </a:p>
          <a:p>
            <a:pPr marL="3411538" indent="-3411538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Педальные литавры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натяжение перепонки изменяется нажатием на педаль.</a:t>
            </a:r>
          </a:p>
          <a:p>
            <a:pPr algn="just"/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97" y="3040863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Литавры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D:\Мои документы\Работа бук\Лекции и раздаточные\Товароведение\Культтовары\Музыкальные\фото\литавры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999" y="4389120"/>
            <a:ext cx="4945089" cy="1780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Рисунок 12" descr="1235415972_litav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2249" y="4389120"/>
            <a:ext cx="1875599" cy="17802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638208" y="1216549"/>
            <a:ext cx="8329000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круглый деревянный корпус с натянутой с двух сторон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перепонкой.</a:t>
            </a:r>
          </a:p>
          <a:p>
            <a:pPr algn="just"/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размерам:</a:t>
            </a:r>
            <a:endParaRPr 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4097" y="4178224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907" y="3765648"/>
            <a:ext cx="1813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</a:t>
            </a:r>
          </a:p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07038" y="1725931"/>
            <a:ext cx="6145872" cy="4443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61938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барабан издает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низкий и глухой звук, извлекаемый ударами деревянной колотушки с шарообразным наконечником из войлока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0256" y="2310968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://media.musiciansfriend.com/is/image/MMGS7/Vision-Birch-Bass-Drum-Wine-Red-22x18/H71967000003002-00-500x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77" y="3170492"/>
            <a:ext cx="2185906" cy="21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vseomusic.ucoz.net/bolshoy-baraban-f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07" y="2965065"/>
            <a:ext cx="3564374" cy="24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712496" y="1725931"/>
            <a:ext cx="6145872" cy="4443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барабан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натянутые капроновые струны поверх нижней перепонки; издает резкий, сухой  и трескучий звук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Звук извлекается деревянными палочками.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93103" y="2817302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www.slami.ru/info/big_pic/CNT614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62" y="2953916"/>
            <a:ext cx="2421591" cy="181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woodbrass.com/images/woodbrass/PEARL+PICCOLO+SNARE+B133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37" y="4623588"/>
            <a:ext cx="2493930" cy="12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sfw.so/uploads/posts/2008-11/thumbs/1225652731_l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5659"/>
          <a:stretch/>
        </p:blipFill>
        <p:spPr bwMode="auto">
          <a:xfrm>
            <a:off x="8504634" y="2965065"/>
            <a:ext cx="3165395" cy="30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707035" y="1725931"/>
            <a:ext cx="6145872" cy="4443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00255" y="3314147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Пионерский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http://kpu-konotop.at.ua/pioner/izobrazhenie-02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87" y="1969248"/>
            <a:ext cx="5784594" cy="40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Содержимое 3" descr="e9416c7c-4cb3-4798-84a2-f3a7237ff48f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92731" y="1581075"/>
            <a:ext cx="6171095" cy="4612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Picture 2" descr="http://user.vse42.ru/files/P_S1280x623q80/Wnone/ui-5618ac357a9a85.77219076.jpe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r="32426"/>
          <a:stretch/>
        </p:blipFill>
        <p:spPr bwMode="auto">
          <a:xfrm>
            <a:off x="5692728" y="1575207"/>
            <a:ext cx="6171098" cy="46201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638208" y="1216548"/>
            <a:ext cx="8329000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Бубен –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узкий деревянный обруч, на одну сторону которого натянута кожаная перепонка, в прорезях обруча укреплены металлические пластины или колокольчики.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извлекаются ударами ладони или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потряхиванием.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24096" y="4667965"/>
            <a:ext cx="194473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Бубен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Содержимое 3" descr="233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969978" y="2773862"/>
            <a:ext cx="3816424" cy="286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Рисунок 34" descr="4256.jpg"/>
          <p:cNvPicPr>
            <a:picLocks noChangeAspect="1"/>
          </p:cNvPicPr>
          <p:nvPr/>
        </p:nvPicPr>
        <p:blipFill rotWithShape="1">
          <a:blip r:embed="rId15" cstate="print"/>
          <a:srcRect t="15384" b="20763"/>
          <a:stretch/>
        </p:blipFill>
        <p:spPr>
          <a:xfrm>
            <a:off x="7888087" y="2438867"/>
            <a:ext cx="3905670" cy="3573313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638208" y="1214973"/>
            <a:ext cx="8329000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4096" y="5467845"/>
            <a:ext cx="2264775" cy="8054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инструменты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38208" y="120011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47617" y="1598868"/>
            <a:ext cx="6116210" cy="4609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Бонги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из двух небольших барабанов разного диаметра, соединенных друг с другом. Барабан большего диаметра называется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от исп. женщина, самка), а меньший – «мачо» - от исп. самец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722050" y="1663305"/>
            <a:ext cx="1970675" cy="409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Бонги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 descr="D:\Мои документы\Работа бук\Лекции и раздаточные\Товароведение\Культтовары\Музыкальные\фото\бонги1.jpg"/>
          <p:cNvPicPr>
            <a:picLocks noChangeAspect="1" noChangeArrowheads="1"/>
          </p:cNvPicPr>
          <p:nvPr/>
        </p:nvPicPr>
        <p:blipFill>
          <a:blip r:embed="rId16" cstate="print"/>
          <a:srcRect t="20139" b="5208"/>
          <a:stretch>
            <a:fillRect/>
          </a:stretch>
        </p:blipFill>
        <p:spPr bwMode="auto">
          <a:xfrm>
            <a:off x="6078396" y="2976060"/>
            <a:ext cx="5174474" cy="2897187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5752059" y="1591728"/>
            <a:ext cx="6116210" cy="4609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Джемб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традиционным ударным инструментом народов Западной Африки. Он представляет собой деревянную основу, имеющую форму песочных часов, полую внутри с натянутой на нее кожей животного (в основном козы, реже зебры и др.) при помощи специальной системы веревок и узлов.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727923" y="2168765"/>
            <a:ext cx="1970675" cy="409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Джемб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 descr="D:\Мои документы\Работа бук\Лекции и раздаточные\Товароведение\Культтовары\Музыкальные\фото\барабан джемб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968509" y="3843765"/>
            <a:ext cx="1280260" cy="22617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5" name="Picture 2" descr="http://cs624324.vk.me/v624324679/f931/9T7YwRODxP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72" y="3843766"/>
            <a:ext cx="3389881" cy="22617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5755695" y="1584006"/>
            <a:ext cx="6116210" cy="4609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Дарбука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барабан, широко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распростра-нённый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Ближнем Востоке, Египте, странах Магриба, в Закавказье и на Балканах.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изготовляется из глины и козлиной кожи, сейчас также распространены металлические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дарбуки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Имеет два отверстия, одно из которых (широкое) закрыто мембраной.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722047" y="2674225"/>
            <a:ext cx="1970675" cy="409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Дарбука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2" descr="D:\Мои документы\Работа бук\Лекции и раздаточные\Товароведение\Культтовары\Музыкальные\фото\дарбука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81167" y="3922870"/>
            <a:ext cx="1619820" cy="2166983"/>
          </a:xfrm>
          <a:prstGeom prst="rect">
            <a:avLst/>
          </a:prstGeom>
          <a:noFill/>
        </p:spPr>
      </p:pic>
      <p:pic>
        <p:nvPicPr>
          <p:cNvPr id="51" name="Picture 2" descr="http://izzah.ru/wp-content/uploads/2014/10/darbouka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93" y="3935249"/>
            <a:ext cx="1611630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://media.musiciansfriend.com/is/image/MMGS7/584885000756000-00-1000x100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5" t="-122" r="18051" b="122"/>
          <a:stretch/>
        </p:blipFill>
        <p:spPr bwMode="auto">
          <a:xfrm>
            <a:off x="10300933" y="3946449"/>
            <a:ext cx="1395128" cy="21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5759331" y="1587576"/>
            <a:ext cx="6116210" cy="46094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узкий высокий кубинский барабан с африканскими корнями.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24474" y="3181830"/>
            <a:ext cx="1970675" cy="409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 descr="http://img.etonals.com/p/large/MC_LPA646-AW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381" y="2366957"/>
            <a:ext cx="2245260" cy="36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http://cachepe.samedaymusic.com/media/quality,85/brand,sameday/Synergy_congas_RD2-1314a2c9a5e9434cff78ecf8d25c058b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"/>
          <a:stretch/>
        </p:blipFill>
        <p:spPr bwMode="auto">
          <a:xfrm>
            <a:off x="8930231" y="2435178"/>
            <a:ext cx="2585931" cy="36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" grpId="0"/>
      <p:bldP spid="9" grpId="0"/>
      <p:bldP spid="10" grpId="0" animBg="1"/>
      <p:bldP spid="11" grpId="0" animBg="1"/>
      <p:bldP spid="14" grpId="0" animBg="1"/>
      <p:bldP spid="15" grpId="0" animBg="1"/>
      <p:bldP spid="16" grpId="0"/>
      <p:bldP spid="17" grpId="0" animBg="1"/>
      <p:bldP spid="18" grpId="0" animBg="1"/>
      <p:bldP spid="21" grpId="0" animBg="1"/>
      <p:bldP spid="22" grpId="0" animBg="1"/>
      <p:bldP spid="26" grpId="0" animBg="1"/>
      <p:bldP spid="27" grpId="0" animBg="1"/>
      <p:bldP spid="31" grpId="0" animBg="1"/>
      <p:bldP spid="32" grpId="0" animBg="1"/>
      <p:bldP spid="36" grpId="0" animBg="1"/>
      <p:bldP spid="37" grpId="0" animBg="1"/>
      <p:bldP spid="38" grpId="0"/>
      <p:bldP spid="39" grpId="0" animBg="1"/>
      <p:bldP spid="40" grpId="0" animBg="1"/>
      <p:bldP spid="42" grpId="0" animBg="1"/>
      <p:bldP spid="43" grpId="0" animBg="1"/>
      <p:bldP spid="48" grpId="0" animBg="1"/>
      <p:bldP spid="49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972" y="763867"/>
            <a:ext cx="11920376" cy="1195372"/>
          </a:xfrm>
        </p:spPr>
        <p:txBody>
          <a:bodyPr>
            <a:normAutofit fontScale="90000"/>
          </a:bodyPr>
          <a:lstStyle/>
          <a:p>
            <a:pPr marL="446088" lvl="0" indent="-44608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18.1 Общие сведения о музыкальных товарах, классификация ассортимента музыкальных инструментов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505-510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670" y="0"/>
            <a:ext cx="108813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ПЛАСТИНЧАТЫЕ 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654" y="763866"/>
            <a:ext cx="1176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служат металлические или деревянные пластинки или трубочки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24248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0360" y="1360170"/>
            <a:ext cx="9086848" cy="4953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Ксилофон состоит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набора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хроматически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настроенных деревянных пластинок разных размеров, расположенных в 3-4 ряда на соломенных жгутах или толстых жильных струнах. Тембр звучания резкий, щелкающий. Звук извлекается ударами деревянных палочек по пластинам.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9019" y="2028185"/>
            <a:ext cx="2119963" cy="4871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Ксилофон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Мои документы\Работа бук\Лекции и раздаточные\Товароведение\Культтовары\Музыкальные\фото\71133_1u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8436" y="2793552"/>
            <a:ext cx="2548890" cy="3381528"/>
          </a:xfrm>
          <a:prstGeom prst="rect">
            <a:avLst/>
          </a:prstGeom>
          <a:noFill/>
        </p:spPr>
      </p:pic>
      <p:pic>
        <p:nvPicPr>
          <p:cNvPr id="10" name="Picture 2" descr="D:\Мои документы\Работа бук\Лекции и раздаточные\Товароведение\Культтовары\Музыкальные\фото\ксилоф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598" y="3135522"/>
            <a:ext cx="4559368" cy="303955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91791" y="1360170"/>
            <a:ext cx="9086848" cy="4953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Металлофон по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аналогичен ксилофону, но пластинки или трубки изготавливаются из стали, реже из бронзы. Тембр звучания резкий, металлический, звенящий.</a:t>
            </a: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9019" y="2587094"/>
            <a:ext cx="2119963" cy="4871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Металлофон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://www.raffaeleinghilterra.it/public/immagini/prodotti/m6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655460"/>
            <a:ext cx="7585796" cy="34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91791" y="1360170"/>
            <a:ext cx="9086848" cy="4953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Маримба – разновидность ксилофона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металлическими резонаторными трубками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9019" y="3158090"/>
            <a:ext cx="2119963" cy="4871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Маримба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i.ytimg.com/vi/2eOnm2tYJHs/maxresdefaul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99" y="2312004"/>
            <a:ext cx="6569197" cy="369517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891791" y="1360170"/>
            <a:ext cx="9086848" cy="4953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Челеста внешне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 миниатюрное пианино, но источником звука являются не струны, а набор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хроматически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настроенных стальных пластинок. Тембр звучания нежный,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напоминающий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колокольчиков.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0840" y="3729086"/>
            <a:ext cx="2119963" cy="4871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Челеста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www.psudoterad.ru/img/picture/Nov/08/b43996b19805657e3a9d1d414a7f8409/mini_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8208"/>
          <a:stretch/>
        </p:blipFill>
        <p:spPr bwMode="auto">
          <a:xfrm>
            <a:off x="3462532" y="2614936"/>
            <a:ext cx="3806687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lh4.googleusercontent.com/-KPEDk2th3wk/UWV8wTH5ctI/AAAAAAAADg4/aXnoqKnE_9Q/s800/05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7167"/>
          <a:stretch/>
        </p:blipFill>
        <p:spPr bwMode="auto">
          <a:xfrm>
            <a:off x="7407773" y="2465337"/>
            <a:ext cx="4262256" cy="37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670" y="0"/>
            <a:ext cx="108813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САМОЗВУЧАЩИЕ 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6386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является сам инструмент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целом 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корпус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81075"/>
            <a:ext cx="2926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Настроенные: 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ru-RU" sz="22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72" y="2725186"/>
            <a:ext cx="2284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Ненастроенные:</a:t>
            </a:r>
            <a:endParaRPr lang="ru-RU" sz="22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98758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4097" y="2156246"/>
            <a:ext cx="269911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Колокола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3250" y="1273935"/>
            <a:ext cx="8936354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еталлическая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деревянная стойка с подвешенными на высоте 2м металлическими трубками в количестве 12-18 шт.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извлекаются ударами молоточков по трубкам.</a:t>
            </a:r>
          </a:p>
        </p:txBody>
      </p:sp>
      <p:pic>
        <p:nvPicPr>
          <p:cNvPr id="12" name="Picture 2" descr="http://www.normans.co.uk/blog/wp-content/uploads/2014/10/tubular-bells-559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84" y="2315156"/>
            <a:ext cx="2123556" cy="38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new.stihi.ru/pics/2011/08/09/49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777" r="48085" b="50000"/>
          <a:stretch/>
        </p:blipFill>
        <p:spPr bwMode="auto">
          <a:xfrm>
            <a:off x="6278880" y="2573895"/>
            <a:ext cx="5071110" cy="337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7335" y="3287119"/>
            <a:ext cx="2699113" cy="417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Гонг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43250" y="1273934"/>
            <a:ext cx="8936354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Гонг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ударный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инструмент, который используется в симфоническом оркестре. Представляет из себя свободно подвешенный вогнутый металлический диск сравнительно большого размера. </a:t>
            </a:r>
          </a:p>
        </p:txBody>
      </p:sp>
      <p:pic>
        <p:nvPicPr>
          <p:cNvPr id="16" name="Picture 3" descr="D:\Мои документы\Работа бук\Лекции и раздаточные\Товароведение\Культтовары\Музыкальные\фото\гонг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6324" y="2415117"/>
            <a:ext cx="3940296" cy="384330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7409694" y="2999413"/>
            <a:ext cx="44882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гонге осуществляется ударами колотушки. В результате своего долго резонирующего звучания, гонг традиционно используется в качестве финального аккорда в некоторых симфонических произведениях.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7335" y="3812870"/>
            <a:ext cx="2715875" cy="7362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Оркестровые тарелки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55566" y="1263770"/>
            <a:ext cx="8936354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Оркестровые тарелки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 выпуклой формы, изготовленный из особых сплавов (например, латуни) путем литья и последующей ковки. В центре тарелки имеется отверстие, предназначенное для закрепления инструмента на специальной стойке или для прикрепления ремня.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5566" y="2500863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17315" y="2999413"/>
            <a:ext cx="2037307" cy="395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парные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446778" y="2939211"/>
            <a:ext cx="6543292" cy="3319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из двух выпуклых дисков, к которым прикреплены кожаные ремни. Звук извлекается в результате удара тарелки о тарелку</a:t>
            </a:r>
          </a:p>
        </p:txBody>
      </p:sp>
      <p:pic>
        <p:nvPicPr>
          <p:cNvPr id="23" name="Picture 2" descr="http://www.ymak.de/images/product_images/popup_images/13955.jpg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213" y="4316548"/>
            <a:ext cx="3206160" cy="18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s308423.vk.me/v308423481/6e64/MWtMP-ehE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74" y="4127198"/>
            <a:ext cx="1975232" cy="197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3322093" y="3523010"/>
            <a:ext cx="2037307" cy="395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подвесные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51556" y="2944293"/>
            <a:ext cx="6543292" cy="3319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устанавливаются на стойки</a:t>
            </a:r>
          </a:p>
        </p:txBody>
      </p:sp>
      <p:pic>
        <p:nvPicPr>
          <p:cNvPr id="28" name="Picture 8" descr="https://soundmaster.ua/media/catalog/product/cache/1/image/1024x1024/352b76f7f65f990e646469bc7ca42082/s/t/zil-by-zalizo-zil-14-hh-16-crash-20-ride-ba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/>
          <a:stretch/>
        </p:blipFill>
        <p:spPr bwMode="auto">
          <a:xfrm>
            <a:off x="9031030" y="3127952"/>
            <a:ext cx="2274570" cy="3060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324776" y="4003800"/>
            <a:ext cx="2037307" cy="395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хай-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хэт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63872" y="2949375"/>
            <a:ext cx="6543292" cy="3319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349375"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 тарелок на общей стойке, управляемая педалью</a:t>
            </a:r>
          </a:p>
        </p:txBody>
      </p:sp>
      <p:pic>
        <p:nvPicPr>
          <p:cNvPr id="31" name="Picture 10" descr="https://soundmaster.ua/media/catalog/product/cache/1/image/1024x1024/352b76f7f65f990e646469bc7ca42082/s/t/zil-by-zalizo-zil-14-hh-16-crash-20-ride-bag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 r="69902"/>
          <a:stretch/>
        </p:blipFill>
        <p:spPr bwMode="auto">
          <a:xfrm>
            <a:off x="5646881" y="3156073"/>
            <a:ext cx="1014259" cy="2999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87399" y="4655591"/>
            <a:ext cx="2715875" cy="7362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Оркестровый треугольник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55566" y="1253605"/>
            <a:ext cx="8936354" cy="509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Оркестровый  треугольник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вид стального стержня, изогнутого в виде треугольника, свободно подвешенного за одну вершину. Звук извлекается ударами металлической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http://mytoysgroup.scene7.com/is/image/myToys/ext/3561261-01.jpg$x$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6938"/>
          <a:stretch/>
        </p:blipFill>
        <p:spPr bwMode="auto">
          <a:xfrm>
            <a:off x="4366527" y="2295411"/>
            <a:ext cx="2164647" cy="3807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static.musiciansfriend.com/derivates/19/001/241/077/DV020_Jpg_Jumbo_464425.901_7i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29" y="2295411"/>
            <a:ext cx="3807019" cy="38070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105671" y="5468907"/>
            <a:ext cx="2715875" cy="7362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инструменты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7399" y="1258855"/>
            <a:ext cx="12005808" cy="51210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0909" y="1319455"/>
            <a:ext cx="287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93826" y="1901617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Кастаньеты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62689" y="1399075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Кастаньеты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раковины из древесины твердых пород, связанные шнурком по одной или по две пары. Звуки резкие, щелкающие, извлекаются постукиванием одной раковины о другую.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D:\Мои документы\Работа бук\Лекции и раздаточные\Товароведение\Культтовары\Музыкальные\фото\Kastagnetten-Holz-522-0.jpg"/>
          <p:cNvPicPr>
            <a:picLocks noChangeAspect="1" noChangeArrowheads="1"/>
          </p:cNvPicPr>
          <p:nvPr/>
        </p:nvPicPr>
        <p:blipFill rotWithShape="1">
          <a:blip r:embed="rId13" cstate="print"/>
          <a:srcRect t="8235" r="42055" b="7421"/>
          <a:stretch/>
        </p:blipFill>
        <p:spPr bwMode="auto">
          <a:xfrm>
            <a:off x="3306324" y="2495950"/>
            <a:ext cx="3257060" cy="35872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2" name="Picture 2" descr="http://s3.lonestarpercussion.com/resize/images/product-image/Black-Swamp-PCC3-GD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10127"/>
          <a:stretch/>
        </p:blipFill>
        <p:spPr bwMode="auto">
          <a:xfrm>
            <a:off x="6773285" y="2495950"/>
            <a:ext cx="2848328" cy="35872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www.sinkopa.ru/images/dictionary/Castanets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21" y="2495204"/>
            <a:ext cx="2088232" cy="35880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/>
          <p:nvPr/>
        </p:nvSpPr>
        <p:spPr>
          <a:xfrm>
            <a:off x="190187" y="2269351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Маракасы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077787" y="1390910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Маракасы –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латиноамериканский инструмент индейского происхождения.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европейскую музыку маракас пришел из кубинских танцевальных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оркестров.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маракасы делают из тонкостенных деревянных, пластмассовых или металлических пустых шаров, засыпанных горохом или дробью. Для игры употребляются обычно два маракаса; держат их за рукоятки в обеих руках. </a:t>
            </a:r>
          </a:p>
          <a:p>
            <a:pPr algn="just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3" descr="D:\Мои документы\Работа бук\Лекции и раздаточные\Товароведение\Культтовары\Музыкальные\фото\maracas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83779" y="3083159"/>
            <a:ext cx="2575822" cy="29814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7" name="Picture 2" descr="http://cs622326.vk.me/v622326115/34992/BokCwHdvISQ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48" y="3083469"/>
            <a:ext cx="2981463" cy="29814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www.jumpingbeansmusic.com/applications/EventListingManager/images/marac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75" y="3080208"/>
            <a:ext cx="2487749" cy="29915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189248" y="2637191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Погремушки «Румба»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069490" y="1391153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Погремушки «Румба»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собой деревянную или пластмассовую рукоятку с закрепленными в прорезях металлическими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тарелочками.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4" descr="http://www.pxel.ru/images/products/.tmb/thumb_5cd9f3a862475cf408e8c36da0b6ee0f_resizenew_588_448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4" b="29916"/>
          <a:stretch/>
        </p:blipFill>
        <p:spPr bwMode="auto">
          <a:xfrm>
            <a:off x="3799047" y="2668411"/>
            <a:ext cx="7454664" cy="28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Скругленный прямоугольник 51"/>
          <p:cNvSpPr/>
          <p:nvPr/>
        </p:nvSpPr>
        <p:spPr>
          <a:xfrm>
            <a:off x="193280" y="3022144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062688" y="1393306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самый простой, самый колоритный и распространенный инструмент русского народа. </a:t>
            </a:r>
          </a:p>
          <a:p>
            <a:pPr algn="just"/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750204" y="5732426"/>
            <a:ext cx="283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 веерные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975728" y="5755574"/>
            <a:ext cx="2283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 в станке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2" descr="http://cs9504.vk.me/u232940/106886951/z_e584003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85" y="3329722"/>
            <a:ext cx="4744217" cy="24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mpkmi.ru/wp-content/uploads/%D0%BB%D0%BE%D0%B6%D0%BA%D0%B8-3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797" y="2011962"/>
            <a:ext cx="3415208" cy="37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193280" y="3391081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Трещотка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066855" y="1385962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99081" y="1361204"/>
            <a:ext cx="2617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Трещотка веерная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170083" y="1336279"/>
            <a:ext cx="261789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Трещотка-вертушка</a:t>
            </a:r>
          </a:p>
        </p:txBody>
      </p:sp>
      <p:pic>
        <p:nvPicPr>
          <p:cNvPr id="62" name="Picture 2" descr="http://static12.insales.ru/images/products/1/6093/1595341/large_IMG_9977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09" y="1871544"/>
            <a:ext cx="2968834" cy="19792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://s60.radikal.ru/i168/0904/1c/21f37044906c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32" y="1825967"/>
            <a:ext cx="2835037" cy="23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http://media1.fanparty.ru/fanclubs/slavyanin/gallery/722618_slavyanin_pic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72" y="4014832"/>
            <a:ext cx="2968211" cy="20283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http://guitarmall.ru/images/base/guitar99014496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b="10172"/>
          <a:stretch/>
        </p:blipFill>
        <p:spPr bwMode="auto">
          <a:xfrm>
            <a:off x="8064262" y="4421678"/>
            <a:ext cx="2849822" cy="15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кругленный прямоугольник 65"/>
          <p:cNvSpPr/>
          <p:nvPr/>
        </p:nvSpPr>
        <p:spPr>
          <a:xfrm>
            <a:off x="187008" y="3768546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Рубель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061193" y="1390667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2" descr="http://ribalych.ru/wp-content/uploads/2013/07/45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r="30290"/>
          <a:stretch/>
        </p:blipFill>
        <p:spPr bwMode="auto">
          <a:xfrm rot="16200000">
            <a:off x="5465865" y="128290"/>
            <a:ext cx="3894233" cy="768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Скругленный прямоугольник 68"/>
          <p:cNvSpPr/>
          <p:nvPr/>
        </p:nvSpPr>
        <p:spPr>
          <a:xfrm>
            <a:off x="179729" y="4151313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Шархуны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065568" y="1393208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4" descr="http://www.musik-thoss.de/images/Gewa%20Schlittenschellen%20t001732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3" b="21150"/>
          <a:stretch/>
        </p:blipFill>
        <p:spPr bwMode="auto">
          <a:xfrm rot="16200000">
            <a:off x="2554509" y="2922570"/>
            <a:ext cx="4222737" cy="20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http://www.audioworks.cz/28881-thickbox/gewa-sankove-zvonky.jp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2" b="28476"/>
          <a:stretch/>
        </p:blipFill>
        <p:spPr bwMode="auto">
          <a:xfrm rot="16200000">
            <a:off x="5097346" y="3015950"/>
            <a:ext cx="4216162" cy="18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Скругленный прямоугольник 72"/>
          <p:cNvSpPr/>
          <p:nvPr/>
        </p:nvSpPr>
        <p:spPr>
          <a:xfrm>
            <a:off x="193280" y="4530601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Цымбалы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069603" y="1385962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Цымбалы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ударный струнный или щипковый народный инструмент.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деку трапециевидной формы с закрепленными на ней струнами (обычно их 34).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извлекается ударами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молоточков 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обтянутыми кожей головками.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2" descr="http://belclass.net/school/lesson3014/SiteAssets/SitePages/%D0%A3%D1%80%D0%BE%D0%BA/Cimbalom_small_001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64" y="2464050"/>
            <a:ext cx="529258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D:\Мои документы\Работа бук\Лекции и раздаточные\Товароведение\Культтовары\Музыкальные\фото\Cymbalistka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028197" y="2464050"/>
            <a:ext cx="2521315" cy="3528392"/>
          </a:xfrm>
          <a:prstGeom prst="rect">
            <a:avLst/>
          </a:prstGeom>
          <a:noFill/>
        </p:spPr>
      </p:pic>
      <p:sp>
        <p:nvSpPr>
          <p:cNvPr id="77" name="Скругленный прямоугольник 76"/>
          <p:cNvSpPr/>
          <p:nvPr/>
        </p:nvSpPr>
        <p:spPr>
          <a:xfrm>
            <a:off x="186481" y="4911162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Гуиро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074636" y="1402097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Гуиро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бутыль из тыквы - латиноамериканский инструмент индейского происхождения, широко распространен на Кубе, в Пуэрто-Рико и Перу, а также на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Карибах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2" descr="http://www.music-on.ru/pict/instuments/guiro_01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14" y="2568749"/>
            <a:ext cx="6019585" cy="354486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78501" y="5304118"/>
            <a:ext cx="2690440" cy="3295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Кабаца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079571" y="1393993"/>
            <a:ext cx="8927381" cy="4806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Кабаца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латиноамериканский инструмент. Изготавливается из высушенной тыквы; снаружи оплетается сеткой из бус так, чтобы шар мог свободно вращаться. </a:t>
            </a:r>
          </a:p>
        </p:txBody>
      </p:sp>
      <p:pic>
        <p:nvPicPr>
          <p:cNvPr id="82" name="Picture 2" descr="http://s4.lonestarpercussion.com/resize/images/Latin%20Percussion/LP-LP480-full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6" y="2433700"/>
            <a:ext cx="3467371" cy="34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http://www.guitaraudio.com/media/catalog/product/cache/1/image/1200x1200/9df78eab33525d08d6e5fb8d27136e95/r/t/rt8000_hqw_3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35" y="2433700"/>
            <a:ext cx="3467371" cy="34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 animBg="1"/>
      <p:bldP spid="11" grpId="0" animBg="1"/>
      <p:bldP spid="14" grpId="0" animBg="1"/>
      <p:bldP spid="15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38" grpId="0"/>
      <p:bldP spid="39" grpId="0" animBg="1"/>
      <p:bldP spid="40" grpId="0" animBg="1"/>
      <p:bldP spid="44" grpId="0" animBg="1"/>
      <p:bldP spid="45" grpId="0" animBg="1"/>
      <p:bldP spid="49" grpId="0" animBg="1"/>
      <p:bldP spid="50" grpId="0" animBg="1"/>
      <p:bldP spid="52" grpId="0" animBg="1"/>
      <p:bldP spid="53" grpId="0" animBg="1"/>
      <p:bldP spid="54" grpId="0"/>
      <p:bldP spid="55" grpId="0"/>
      <p:bldP spid="58" grpId="0" animBg="1"/>
      <p:bldP spid="59" grpId="0" animBg="1"/>
      <p:bldP spid="60" grpId="0"/>
      <p:bldP spid="61" grpId="0"/>
      <p:bldP spid="66" grpId="0" animBg="1"/>
      <p:bldP spid="67" grpId="0" animBg="1"/>
      <p:bldP spid="69" grpId="0" animBg="1"/>
      <p:bldP spid="70" grpId="0" animBg="1"/>
      <p:bldP spid="73" grpId="0" animBg="1"/>
      <p:bldP spid="74" grpId="0" animBg="1"/>
      <p:bldP spid="77" grpId="0" animBg="1"/>
      <p:bldP spid="78" grpId="0" animBg="1"/>
      <p:bldP spid="80" grpId="0" animBg="1"/>
      <p:bldP spid="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696644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18.6. Электромузыкальные инструменты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523-525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0"/>
            <a:ext cx="11692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Адаптеризованные</a:t>
            </a: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795958"/>
            <a:ext cx="11909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возникает в результате колебаний какого-либо источника звука (например, струн), которые воспринимаются звукоснимателем (адаптером) и преобразуются в электрические колебания. Далее электрические колебания усиливаются и передаются на динамики.</a:t>
            </a:r>
          </a:p>
        </p:txBody>
      </p:sp>
      <p:pic>
        <p:nvPicPr>
          <p:cNvPr id="5" name="Picture 3" descr="D:\Мои документы\Работа бук\Лекции и раздаточные\Товароведение\Культтовары\Музыкальные\Электромуз. инструменты\Гитары\Бас-гитара Fender Precision B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526" y="2126992"/>
            <a:ext cx="3230626" cy="38307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68017" y="5957772"/>
            <a:ext cx="342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Электрогитара </a:t>
            </a:r>
            <a:endParaRPr lang="ru-RU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my-svadba.ru/photos/company_photo/e7/5a/f8/d8/203203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01" y="2126992"/>
            <a:ext cx="2564069" cy="383078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51860" y="5957771"/>
            <a:ext cx="326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Электробаян</a:t>
            </a:r>
            <a:r>
              <a:rPr lang="ru-RU" sz="24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D:\Мои документы\Работа бук\Лекции и раздаточные\Товароведение\Культтовары\Музыкальные\Электромуз. инструменты\Электроскрипка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0118" y="2126992"/>
            <a:ext cx="5107703" cy="383077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482938" y="5957770"/>
            <a:ext cx="326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Электроскрипка</a:t>
            </a:r>
            <a:endParaRPr lang="ru-RU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4000" y="1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инструменты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" y="769441"/>
            <a:ext cx="11830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электрический звуковой генератор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является электрический колебательный контур – генератор тона, возбуждающий электрические колебания звуковой частоты. Генератор подключен к делителю частоты, который позволяет получить электрические колебания всего диапазона частот музыкальных звуков.</a:t>
            </a:r>
          </a:p>
        </p:txBody>
      </p:sp>
      <p:pic>
        <p:nvPicPr>
          <p:cNvPr id="5" name="Picture 2" descr="D:\Мои документы\Работа бук\Лекции и раздаточные\Товароведение\Культтовары\Музыкальные\Электромуз. инструменты\Электроорганы\VK-88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42" y="2708434"/>
            <a:ext cx="3224813" cy="33172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2" descr="http://cdn.muziker.cz/media/a501/image/file/2/0019/BHck.clanordc2o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77" y="2721921"/>
            <a:ext cx="3184812" cy="330374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848" y="6025668"/>
            <a:ext cx="326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Электроорган</a:t>
            </a:r>
            <a:endParaRPr lang="ru-RU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pop-music.su/gimg/888880000378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06" y="2708432"/>
            <a:ext cx="4452664" cy="331723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58198" y="6025667"/>
            <a:ext cx="326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Синтезатор</a:t>
            </a:r>
            <a:endParaRPr lang="ru-RU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4607" y="696644"/>
            <a:ext cx="10200524" cy="1412067"/>
          </a:xfrm>
        </p:spPr>
        <p:txBody>
          <a:bodyPr>
            <a:normAutofit fontScale="90000"/>
          </a:bodyPr>
          <a:lstStyle/>
          <a:p>
            <a:pPr marL="631825" lvl="0" indent="-631825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18.7  Маркировка, упаковка, транспортирование и хранение музыкальных инструментов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58" y="2258184"/>
            <a:ext cx="2112272" cy="2283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6632" y="5223987"/>
            <a:ext cx="10395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528-529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56335" y="4974009"/>
            <a:ext cx="1289288" cy="13463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060" y="1503130"/>
            <a:ext cx="93258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и подгруппы музыкальных инструментов по источнику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извлечения звука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является источником звука в струнных инструментах?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отличия гитары от балалайки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смычковые инструменты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рояля от пианино?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отличается гармонь от баяна?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является источником звука в духовых инструментах?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инструменты называются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амбушюрными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особенности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лингвальных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духовых инструментов?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является источником звука в ударных инструментах?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самозвучащие ударные инструменты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электронных инструментов от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адаптеризованных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388421"/>
            <a:ext cx="2298983" cy="24578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505-529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18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8083" y="2848029"/>
            <a:ext cx="6200060" cy="3466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78775506"/>
              </p:ext>
            </p:extLst>
          </p:nvPr>
        </p:nvGraphicFramePr>
        <p:xfrm>
          <a:off x="168083" y="309482"/>
          <a:ext cx="1209192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43789" y="4375484"/>
            <a:ext cx="4765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Ассортимент можете изучить самостоятельно, используя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525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8660255" y="2848029"/>
            <a:ext cx="1289288" cy="13463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6466847" y="5165365"/>
            <a:ext cx="576942" cy="3592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ae01.alicdn.com/kf/HLB1mXfhde3tHKVjSZSgq6x4QFXaV.jpg_q5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3294" r="11402" b="14206"/>
          <a:stretch/>
        </p:blipFill>
        <p:spPr bwMode="auto">
          <a:xfrm>
            <a:off x="276940" y="2941155"/>
            <a:ext cx="1492781" cy="14343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usic123.ru/upload/iblock/6e8/6e847608afa997d9e9bb93b15335e1f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8" y="2936783"/>
            <a:ext cx="1194980" cy="14387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naudio.ru/image/cache/catalog/flight/b2739efa6a5dc3dce84f863a6dcca13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27268"/>
          <a:stretch/>
        </p:blipFill>
        <p:spPr bwMode="auto">
          <a:xfrm>
            <a:off x="4662427" y="2936783"/>
            <a:ext cx="1603297" cy="32556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legato.su/products_pictures/L026383_b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1" b="36147"/>
          <a:stretch/>
        </p:blipFill>
        <p:spPr bwMode="auto">
          <a:xfrm>
            <a:off x="276940" y="5682343"/>
            <a:ext cx="3312675" cy="5007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uzakkord.ru/wa-data/public/shop/products/61/86/2158661/images/168355/168355.750x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2" b="14548"/>
          <a:stretch/>
        </p:blipFill>
        <p:spPr bwMode="auto">
          <a:xfrm>
            <a:off x="276940" y="4430600"/>
            <a:ext cx="1601638" cy="1165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.klykva.ru/upload/klykva_1/2/item_205550/shop_items_catalog_image20555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r="20248"/>
          <a:stretch/>
        </p:blipFill>
        <p:spPr bwMode="auto">
          <a:xfrm>
            <a:off x="3698472" y="4625696"/>
            <a:ext cx="861536" cy="15573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guitarland.by/images/stories/virtuemart/product/trosti-dlya-klarneta-bb-vandoren-56-rue-lepic-cr50-(3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91" y="2936783"/>
            <a:ext cx="1438701" cy="14387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muz-planeta.ru/upload/iblock/fe0/fe09fe78b24f9c542f797cc56dbb3e27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10" y="4430600"/>
            <a:ext cx="1634143" cy="11650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5" grpId="0">
        <p:bldAsOne/>
      </p:bldGraphic>
      <p:bldP spid="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2813" y="215690"/>
            <a:ext cx="48245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принципу действия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3190723" y="639255"/>
            <a:ext cx="285752" cy="28575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16200000" flipH="1">
            <a:off x="8390586" y="596034"/>
            <a:ext cx="285752" cy="28575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9577" y="947525"/>
            <a:ext cx="54958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Резонаторные (акустические)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6148" y="931356"/>
            <a:ext cx="39687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Электромузыкальные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34803"/>
              </p:ext>
            </p:extLst>
          </p:nvPr>
        </p:nvGraphicFramePr>
        <p:xfrm>
          <a:off x="1068204" y="1887246"/>
          <a:ext cx="5424036" cy="420047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06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19">
                <a:tc rowSpan="3">
                  <a:txBody>
                    <a:bodyPr/>
                    <a:lstStyle/>
                    <a:p>
                      <a:endParaRPr lang="ru-RU" sz="1800" b="0" baseline="0" dirty="0" smtClean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Струнные</a:t>
                      </a:r>
                      <a:endParaRPr lang="ru-RU" sz="18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Щипковые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919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Смычковые 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243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Ударно-клавишные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243">
                <a:tc>
                  <a:txBody>
                    <a:bodyPr/>
                    <a:lstStyle/>
                    <a:p>
                      <a:r>
                        <a:rPr lang="ru-RU" sz="18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Язычковые </a:t>
                      </a:r>
                      <a:endParaRPr lang="ru-RU" sz="18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243">
                <a:tc rowSpan="3">
                  <a:txBody>
                    <a:bodyPr/>
                    <a:lstStyle/>
                    <a:p>
                      <a:endParaRPr lang="ru-RU" sz="1800" b="0" baseline="0" dirty="0" smtClean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Ударные </a:t>
                      </a:r>
                      <a:endParaRPr lang="ru-RU" sz="18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Перепончатые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919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Пластинчатые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919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Самозвучащие 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919">
                <a:tc rowSpan="3">
                  <a:txBody>
                    <a:bodyPr/>
                    <a:lstStyle/>
                    <a:p>
                      <a:endParaRPr lang="ru-RU" sz="1800" b="0" baseline="0" dirty="0" smtClean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Духовые </a:t>
                      </a:r>
                      <a:endParaRPr lang="ru-RU" sz="18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err="1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Амбушюрные</a:t>
                      </a:r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919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Лингвальные 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243">
                <a:tc vMerge="1"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baseline="0" dirty="0" smtClean="0">
                          <a:ln>
                            <a:solidFill>
                              <a:schemeClr val="accent4">
                                <a:lumMod val="10000"/>
                              </a:schemeClr>
                            </a:solidFill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Лабиальные </a:t>
                      </a:r>
                      <a:endParaRPr lang="ru-RU" sz="2000" b="0" baseline="0" dirty="0">
                        <a:ln>
                          <a:solidFill>
                            <a:schemeClr val="accent4">
                              <a:lumMod val="10000"/>
                            </a:schemeClr>
                          </a:solidFill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 rot="5400000">
            <a:off x="-1682158" y="3201211"/>
            <a:ext cx="407196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53825" y="5225637"/>
            <a:ext cx="642942" cy="1155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53825" y="4022748"/>
            <a:ext cx="64294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53825" y="3379806"/>
            <a:ext cx="64294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53825" y="2451112"/>
            <a:ext cx="64294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3825" y="1165228"/>
            <a:ext cx="2857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29640" y="1435257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источнику и способу извлечения звука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19094" y="1444900"/>
            <a:ext cx="353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образования звука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92017"/>
              </p:ext>
            </p:extLst>
          </p:nvPr>
        </p:nvGraphicFramePr>
        <p:xfrm>
          <a:off x="8676338" y="2576845"/>
          <a:ext cx="1404926" cy="351087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0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087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адаптеризованные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rot="5400000">
            <a:off x="8783495" y="2112498"/>
            <a:ext cx="500066" cy="1428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9390718" y="2148217"/>
            <a:ext cx="500066" cy="714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4814" y="655519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18.2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Струнные музыкальные инструменты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стр. 510-516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0080" y="0"/>
            <a:ext cx="105841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Струнные музыкальные инструменты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0" y="707886"/>
            <a:ext cx="12192000" cy="537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indent="-84138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звука служат натянутые и закрепленные в двух точках струны</a:t>
            </a:r>
            <a:endParaRPr lang="ru-RU" sz="32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646" y="1245870"/>
            <a:ext cx="399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извлечения звука:</a:t>
            </a: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235646" y="1757854"/>
            <a:ext cx="3399094" cy="882476"/>
          </a:xfrm>
          <a:prstGeom prst="rightArrowCallout">
            <a:avLst>
              <a:gd name="adj1" fmla="val 7979"/>
              <a:gd name="adj2" fmla="val 27128"/>
              <a:gd name="adj3" fmla="val 30319"/>
              <a:gd name="adj4" fmla="val 86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235646" y="2758185"/>
            <a:ext cx="3399094" cy="830835"/>
          </a:xfrm>
          <a:prstGeom prst="rightArrowCallout">
            <a:avLst>
              <a:gd name="adj1" fmla="val 7979"/>
              <a:gd name="adj2" fmla="val 27128"/>
              <a:gd name="adj3" fmla="val 30319"/>
              <a:gd name="adj4" fmla="val 86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СМЫЧКОВЫЕ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235646" y="3721341"/>
            <a:ext cx="3399094" cy="1074420"/>
          </a:xfrm>
          <a:prstGeom prst="rightArrowCallout">
            <a:avLst>
              <a:gd name="adj1" fmla="val 7979"/>
              <a:gd name="adj2" fmla="val 27128"/>
              <a:gd name="adj3" fmla="val 30319"/>
              <a:gd name="adj4" fmla="val 86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УДАРНО-КЛАВИШНЫЕ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63382" y="1757854"/>
            <a:ext cx="5194868" cy="8643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извлекается путем защипывания струны пальцами или медиатором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63382" y="2736099"/>
            <a:ext cx="5194868" cy="8137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извлекается за счет трения по струне волоска смычка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63382" y="3663764"/>
            <a:ext cx="5194868" cy="25092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извлечения звука используется сложная система клавиш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молоточков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струн. Нажатие на клавишу влечет за собой удар молоточков по струнам, в результате чего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звук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949690" y="2080260"/>
            <a:ext cx="297180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8949690" y="4098531"/>
            <a:ext cx="297180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8949690" y="2982957"/>
            <a:ext cx="297180" cy="32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92590" y="1757854"/>
            <a:ext cx="2799330" cy="86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Гитара, балалайка, домра, мандолина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292590" y="2685519"/>
            <a:ext cx="2799330" cy="86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Скрипка, виолончель, альт, контрабас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92590" y="3721341"/>
            <a:ext cx="2799330" cy="864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Пианино, рояль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2" y="833676"/>
            <a:ext cx="2097924" cy="654821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Гитара</a:t>
            </a:r>
          </a:p>
        </p:txBody>
      </p:sp>
      <p:pic>
        <p:nvPicPr>
          <p:cNvPr id="1026" name="Picture 2" descr="D:\Мои документы\Работа бук\Лекции и раздаточные\Товароведение\Культтовары\Музыкальные\фото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778" y="961928"/>
            <a:ext cx="4341845" cy="53286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00250" y="961928"/>
            <a:ext cx="4827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корпус в виде восьмерки с большим нижним овалом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92" y="1833197"/>
            <a:ext cx="716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75" indent="-1793875" algn="just"/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МЕНЗУРА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рабочая длина струны – расстояние от верхнего порожка до подставки (нижнего порожка) в мм</a:t>
            </a:r>
            <a:endParaRPr lang="ru-RU" sz="24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1" y="1"/>
            <a:ext cx="92188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ЩИПКОВЫЕ ИНСТРУМЕНТЫ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82880" y="3073798"/>
            <a:ext cx="7067916" cy="1452482"/>
          </a:xfrm>
          <a:prstGeom prst="rect">
            <a:avLst/>
          </a:prstGeom>
        </p:spPr>
        <p:txBody>
          <a:bodyPr/>
          <a:lstStyle/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Гитара имеет сочный, бархатистый, мягкий и глубокий тембр звучания. </a:t>
            </a:r>
            <a:endParaRPr lang="ru-RU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defRPr/>
            </a:pPr>
            <a:r>
              <a:rPr lang="ru-RU" sz="2400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</a:t>
            </a:r>
            <a:r>
              <a:rPr lang="ru-RU" sz="24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звучания</a:t>
            </a:r>
            <a:r>
              <a:rPr lang="ru-RU" sz="20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½ октавы</a:t>
            </a:r>
            <a:endParaRPr lang="ru-RU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792" y="876968"/>
            <a:ext cx="12009128" cy="54985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гитар: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632" y="138916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9204" y="1013423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шестиструнные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семиструнные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двенадцатиструнные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muzdevice.ru/464-thickbox_default/gitara-detskaya-6-strunnaya-klassicheskaya-hohner-hc-02-dlya-samykh-malenkik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1" t="9680" r="32217" b="11501"/>
          <a:stretch/>
        </p:blipFill>
        <p:spPr bwMode="auto">
          <a:xfrm>
            <a:off x="3716838" y="2342750"/>
            <a:ext cx="1643832" cy="36753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82880" y="1894673"/>
            <a:ext cx="3124200" cy="4135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числу струн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2" name="Picture 4" descr="https://3tone.me/upload/iblock/eb7/eb70247f842157dfe7340d76b491e1ed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9534"/>
          <a:stretch/>
        </p:blipFill>
        <p:spPr bwMode="auto">
          <a:xfrm>
            <a:off x="5453694" y="2342749"/>
            <a:ext cx="1554480" cy="36753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lassikashop.ru/upload/iblock/802/802840474f7f05a7ece0a206cef72f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r="14989"/>
          <a:stretch/>
        </p:blipFill>
        <p:spPr bwMode="auto">
          <a:xfrm>
            <a:off x="7121162" y="2346804"/>
            <a:ext cx="1645920" cy="367130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klassikashop.ru/upload/iblock/802/802840474f7f05a7ece0a206cef72f7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3" t="64304" r="39373" b="27793"/>
          <a:stretch/>
        </p:blipFill>
        <p:spPr bwMode="auto">
          <a:xfrm>
            <a:off x="8843256" y="4091941"/>
            <a:ext cx="3042188" cy="19261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.shopify.com/s/files/1/1369/1865/products/yamaha-gl1-guitar-ukulele-91606.jpg?v=154146357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0" t="40" r="8" b="70568"/>
          <a:stretch/>
        </p:blipFill>
        <p:spPr bwMode="auto">
          <a:xfrm>
            <a:off x="8843256" y="1628815"/>
            <a:ext cx="2966367" cy="2213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89204" y="1013423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обыкновенные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гавайские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Гавайская гитара имеет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гриф коробчатой формы, порожек и подставка высокие (5-6мм). При игре гитару держат на коленях. Тембр звучания более резкий, звук вибрирующий, певучий. Вместо медиатора используют специальные наконечники, надеваемые на три пальца правой руки.</a:t>
            </a:r>
          </a:p>
          <a:p>
            <a:pPr algn="just"/>
            <a:endParaRPr lang="ru-RU" sz="24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6612" y="2373091"/>
            <a:ext cx="3124200" cy="4135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5" name="Picture 2" descr="D:\Мои документы\Работа бук\Лекции и раздаточные\Товароведение\Культтовары\Музыкальные\фото\гавай.JPG"/>
          <p:cNvPicPr>
            <a:picLocks noChangeAspect="1" noChangeArrowheads="1"/>
          </p:cNvPicPr>
          <p:nvPr/>
        </p:nvPicPr>
        <p:blipFill rotWithShape="1">
          <a:blip r:embed="rId8" cstate="print"/>
          <a:srcRect t="3534" b="22748"/>
          <a:stretch/>
        </p:blipFill>
        <p:spPr bwMode="auto">
          <a:xfrm>
            <a:off x="3595986" y="3099148"/>
            <a:ext cx="3079134" cy="30264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6780874" y="3026672"/>
            <a:ext cx="5244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2175" indent="-892175" algn="just">
              <a:tabLst>
                <a:tab pos="1800225" algn="l"/>
              </a:tabLst>
            </a:pPr>
            <a:r>
              <a:rPr lang="ru-RU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Укулеле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миниатюрная четырехструнная версия гитары, изобретенная в конце XIX века на Гавайских островах.</a:t>
            </a:r>
          </a:p>
        </p:txBody>
      </p:sp>
      <p:pic>
        <p:nvPicPr>
          <p:cNvPr id="27" name="Picture 2" descr="D:\Мои документы\Работа бук\Лекции и раздаточные\Товароведение\Культтовары\Музыкальные\фото\гавайская укулел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00832" y="4021941"/>
            <a:ext cx="1780676" cy="20996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8" name="Picture 3" descr="D:\Мои документы\Работа бук\Лекции и раздаточные\Товароведение\Культтовары\Музыкальные\фото\гавайска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85210" y="4021041"/>
            <a:ext cx="1720210" cy="21111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9" name="Прямоугольник 28"/>
          <p:cNvSpPr/>
          <p:nvPr/>
        </p:nvSpPr>
        <p:spPr>
          <a:xfrm>
            <a:off x="3482948" y="1013422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обыкновенного качества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повышенного качества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качества</a:t>
            </a:r>
          </a:p>
          <a:p>
            <a:pPr lvl="0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1382" y="2845352"/>
            <a:ext cx="3124200" cy="7280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качеству звучания и внешней отделке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499216" y="1013421"/>
            <a:ext cx="8489436" cy="52159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уменьшенные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(485-540мм)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нормальные (610мм)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увеличенные (650мм)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6612" y="3632083"/>
            <a:ext cx="3124200" cy="4784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длине мензуры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5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4" grpId="0" animBg="1"/>
      <p:bldP spid="15" grpId="0"/>
      <p:bldP spid="17" grpId="0" animBg="1"/>
      <p:bldP spid="16" grpId="0" animBg="1"/>
      <p:bldP spid="23" grpId="0" animBg="1"/>
      <p:bldP spid="24" grpId="0" animBg="1"/>
      <p:bldP spid="26" grpId="0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4211</Words>
  <Application>Microsoft Office PowerPoint</Application>
  <PresentationFormat>Широкоэкранный</PresentationFormat>
  <Paragraphs>760</Paragraphs>
  <Slides>48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18.1 Общие сведения о музыкальных товарах, классификация ассортимента музыкальных инструментов</vt:lpstr>
      <vt:lpstr>Презентация PowerPoint</vt:lpstr>
      <vt:lpstr>Презентация PowerPoint</vt:lpstr>
      <vt:lpstr>18.2 Струнные музыкальные инструменты</vt:lpstr>
      <vt:lpstr>Презентация PowerPoint</vt:lpstr>
      <vt:lpstr>Гитара</vt:lpstr>
      <vt:lpstr>Балалайка</vt:lpstr>
      <vt:lpstr>Домра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18.3 Язычковые музыкальные 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18.4 Духовые музыкальные 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18.5 Ударные музыкальные 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18.6. Электромузыкальные инструменты</vt:lpstr>
      <vt:lpstr>Презентация PowerPoint</vt:lpstr>
      <vt:lpstr>Презентация PowerPoint</vt:lpstr>
      <vt:lpstr>18.7  Маркировка, упаковка, транспортирование и хранение музыкальных инструментов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229</cp:revision>
  <dcterms:created xsi:type="dcterms:W3CDTF">2014-06-06T09:13:21Z</dcterms:created>
  <dcterms:modified xsi:type="dcterms:W3CDTF">2020-06-23T08:52:32Z</dcterms:modified>
</cp:coreProperties>
</file>