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29"/>
  </p:notesMasterIdLst>
  <p:sldIdLst>
    <p:sldId id="256" r:id="rId2"/>
    <p:sldId id="258" r:id="rId3"/>
    <p:sldId id="322" r:id="rId4"/>
    <p:sldId id="273" r:id="rId5"/>
    <p:sldId id="331" r:id="rId6"/>
    <p:sldId id="333" r:id="rId7"/>
    <p:sldId id="326" r:id="rId8"/>
    <p:sldId id="337" r:id="rId9"/>
    <p:sldId id="407" r:id="rId10"/>
    <p:sldId id="327" r:id="rId11"/>
    <p:sldId id="344" r:id="rId12"/>
    <p:sldId id="342" r:id="rId13"/>
    <p:sldId id="343" r:id="rId14"/>
    <p:sldId id="408" r:id="rId15"/>
    <p:sldId id="328" r:id="rId16"/>
    <p:sldId id="409" r:id="rId17"/>
    <p:sldId id="410" r:id="rId18"/>
    <p:sldId id="411" r:id="rId19"/>
    <p:sldId id="412" r:id="rId20"/>
    <p:sldId id="329" r:id="rId21"/>
    <p:sldId id="349" r:id="rId22"/>
    <p:sldId id="413" r:id="rId23"/>
    <p:sldId id="350" r:id="rId24"/>
    <p:sldId id="351" r:id="rId25"/>
    <p:sldId id="325" r:id="rId26"/>
    <p:sldId id="324" r:id="rId27"/>
    <p:sldId id="323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96D"/>
    <a:srgbClr val="96C733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64" autoAdjust="0"/>
    <p:restoredTop sz="94660"/>
  </p:normalViewPr>
  <p:slideViewPr>
    <p:cSldViewPr snapToGrid="0">
      <p:cViewPr varScale="1">
        <p:scale>
          <a:sx n="88" d="100"/>
          <a:sy n="88" d="100"/>
        </p:scale>
        <p:origin x="56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r>
            <a:rPr lang="ru-RU" sz="26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14.1. Общие сведения о радиоэлектронных товарах</a:t>
          </a:r>
          <a:endParaRPr lang="ru-RU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A8B7D6-3979-445F-AF98-DB7469BC7483}">
      <dgm:prSet custT="1"/>
      <dgm:spPr/>
      <dgm:t>
        <a:bodyPr/>
        <a:lstStyle/>
        <a:p>
          <a:pPr marL="631825" indent="-631825"/>
          <a:r>
            <a:rPr lang="ru-RU" sz="26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14.2 Аппаратура для усиления и регулирования электрических сигналов</a:t>
          </a:r>
          <a:endParaRPr lang="ru-RU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5028DE-0C88-492A-A724-4B84668BE95E}" type="parTrans" cxnId="{BBF2FFA5-8292-45A9-85BC-55D50DEB2F79}">
      <dgm:prSet/>
      <dgm:spPr/>
      <dgm:t>
        <a:bodyPr/>
        <a:lstStyle/>
        <a:p>
          <a:endParaRPr lang="ru-RU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FBC634-371C-4BB1-BAAC-9BE5C28A6A53}" type="sibTrans" cxnId="{BBF2FFA5-8292-45A9-85BC-55D50DEB2F79}">
      <dgm:prSet/>
      <dgm:spPr/>
      <dgm:t>
        <a:bodyPr/>
        <a:lstStyle/>
        <a:p>
          <a:endParaRPr lang="ru-RU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D3CD7A-9693-40D8-9756-B357279AFCB1}">
      <dgm:prSet custT="1"/>
      <dgm:spPr/>
      <dgm:t>
        <a:bodyPr/>
        <a:lstStyle/>
        <a:p>
          <a:r>
            <a:rPr lang="ru-RU" sz="26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14.3 Электроакустическая аппаратура</a:t>
          </a:r>
          <a:endParaRPr lang="ru-RU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D421BD-FFCF-450B-A154-D241CC835FDA}" type="parTrans" cxnId="{9C3BA8FC-3603-4079-A939-4F06056FF177}">
      <dgm:prSet/>
      <dgm:spPr/>
      <dgm:t>
        <a:bodyPr/>
        <a:lstStyle/>
        <a:p>
          <a:endParaRPr lang="ru-RU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8436FA-1A66-4FB3-B2FC-CBB138187219}" type="sibTrans" cxnId="{9C3BA8FC-3603-4079-A939-4F06056FF177}">
      <dgm:prSet/>
      <dgm:spPr/>
      <dgm:t>
        <a:bodyPr/>
        <a:lstStyle/>
        <a:p>
          <a:endParaRPr lang="ru-RU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0688E7-CEF7-4FBE-8156-D487C17111BC}">
      <dgm:prSet custT="1"/>
      <dgm:spPr/>
      <dgm:t>
        <a:bodyPr/>
        <a:lstStyle/>
        <a:p>
          <a:r>
            <a:rPr lang="ru-RU" sz="26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14.4 Потребительские свойства радиоприёмной аппаратуры</a:t>
          </a:r>
          <a:endParaRPr lang="ru-RU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5517C1-BB71-4380-ADBE-89E86EE2B7CA}" type="parTrans" cxnId="{D74EED68-AA4A-43A3-9C61-769031B688CE}">
      <dgm:prSet/>
      <dgm:spPr/>
      <dgm:t>
        <a:bodyPr/>
        <a:lstStyle/>
        <a:p>
          <a:endParaRPr lang="ru-RU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84565D-4B2E-4A72-9E45-C09E6EFECF44}" type="sibTrans" cxnId="{D74EED68-AA4A-43A3-9C61-769031B688CE}">
      <dgm:prSet/>
      <dgm:spPr/>
      <dgm:t>
        <a:bodyPr/>
        <a:lstStyle/>
        <a:p>
          <a:endParaRPr lang="ru-RU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F9C22C-C846-419F-B139-57E093DF61D7}">
      <dgm:prSet custT="1"/>
      <dgm:spPr/>
      <dgm:t>
        <a:bodyPr/>
        <a:lstStyle/>
        <a:p>
          <a:pPr marL="631825" indent="-631825"/>
          <a:r>
            <a:rPr lang="ru-RU" sz="26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14.5 Классификация и характеристика ассортимента радиоприемной аппаратуры</a:t>
          </a:r>
          <a:endParaRPr lang="ru-RU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B2584E-1347-4A0F-B339-C44F2FB46C5A}" type="parTrans" cxnId="{56E5A74E-7D9F-4BF3-A008-740282A2E10A}">
      <dgm:prSet/>
      <dgm:spPr/>
      <dgm:t>
        <a:bodyPr/>
        <a:lstStyle/>
        <a:p>
          <a:endParaRPr lang="ru-RU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2D8262-86DB-4C7E-A978-EDAA26FA228C}" type="sibTrans" cxnId="{56E5A74E-7D9F-4BF3-A008-740282A2E10A}">
      <dgm:prSet/>
      <dgm:spPr/>
      <dgm:t>
        <a:bodyPr/>
        <a:lstStyle/>
        <a:p>
          <a:endParaRPr lang="ru-RU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5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5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5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5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5"/>
      <dgm:spPr/>
      <dgm:t>
        <a:bodyPr/>
        <a:lstStyle/>
        <a:p>
          <a:endParaRPr lang="ru-RU"/>
        </a:p>
      </dgm:t>
    </dgm:pt>
    <dgm:pt modelId="{1724A6A8-0811-4B5B-A524-263C64A5453E}" type="pres">
      <dgm:prSet presAssocID="{30A8B7D6-3979-445F-AF98-DB7469BC7483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D088D4-8893-450E-9BC8-7B90AB6F6A37}" type="pres">
      <dgm:prSet presAssocID="{30A8B7D6-3979-445F-AF98-DB7469BC7483}" presName="accent_2" presStyleCnt="0"/>
      <dgm:spPr/>
    </dgm:pt>
    <dgm:pt modelId="{89CBAEF6-DA75-4A1A-AF86-5E3D7DAF667E}" type="pres">
      <dgm:prSet presAssocID="{30A8B7D6-3979-445F-AF98-DB7469BC7483}" presName="accentRepeatNode" presStyleLbl="solidFgAcc1" presStyleIdx="1" presStyleCnt="5"/>
      <dgm:spPr/>
    </dgm:pt>
    <dgm:pt modelId="{4E7D9059-6EBB-469E-B448-51BCB7E64953}" type="pres">
      <dgm:prSet presAssocID="{16D3CD7A-9693-40D8-9756-B357279AFCB1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72EBFD-7945-468E-AC79-C715C2DFB330}" type="pres">
      <dgm:prSet presAssocID="{16D3CD7A-9693-40D8-9756-B357279AFCB1}" presName="accent_3" presStyleCnt="0"/>
      <dgm:spPr/>
    </dgm:pt>
    <dgm:pt modelId="{D2C53B84-0924-46CA-BDAC-755DE75D6A56}" type="pres">
      <dgm:prSet presAssocID="{16D3CD7A-9693-40D8-9756-B357279AFCB1}" presName="accentRepeatNode" presStyleLbl="solidFgAcc1" presStyleIdx="2" presStyleCnt="5"/>
      <dgm:spPr/>
    </dgm:pt>
    <dgm:pt modelId="{25C4181C-D42A-4FFA-882E-B128A17088E0}" type="pres">
      <dgm:prSet presAssocID="{610688E7-CEF7-4FBE-8156-D487C17111BC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06C79-FEAC-4ECB-BA87-10D3ADEB7BD2}" type="pres">
      <dgm:prSet presAssocID="{610688E7-CEF7-4FBE-8156-D487C17111BC}" presName="accent_4" presStyleCnt="0"/>
      <dgm:spPr/>
    </dgm:pt>
    <dgm:pt modelId="{81631ACA-2345-4614-BEC0-538EB722CC2D}" type="pres">
      <dgm:prSet presAssocID="{610688E7-CEF7-4FBE-8156-D487C17111BC}" presName="accentRepeatNode" presStyleLbl="solidFgAcc1" presStyleIdx="3" presStyleCnt="5"/>
      <dgm:spPr/>
    </dgm:pt>
    <dgm:pt modelId="{31980261-41B8-45CD-89DD-030699ABA379}" type="pres">
      <dgm:prSet presAssocID="{89F9C22C-C846-419F-B139-57E093DF61D7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095F70-2C96-4FDB-AF45-1B1E5A97D067}" type="pres">
      <dgm:prSet presAssocID="{89F9C22C-C846-419F-B139-57E093DF61D7}" presName="accent_5" presStyleCnt="0"/>
      <dgm:spPr/>
    </dgm:pt>
    <dgm:pt modelId="{341A807B-4BC9-48C6-B299-EEB06282E444}" type="pres">
      <dgm:prSet presAssocID="{89F9C22C-C846-419F-B139-57E093DF61D7}" presName="accentRepeatNode" presStyleLbl="solidFgAcc1" presStyleIdx="4" presStyleCnt="5"/>
      <dgm:spPr/>
    </dgm:pt>
  </dgm:ptLst>
  <dgm:cxnLst>
    <dgm:cxn modelId="{6BF93AAC-D03C-4E56-A464-8B85E7F28E24}" type="presOf" srcId="{30A8B7D6-3979-445F-AF98-DB7469BC7483}" destId="{1724A6A8-0811-4B5B-A524-263C64A5453E}" srcOrd="0" destOrd="0" presId="urn:microsoft.com/office/officeart/2008/layout/VerticalCurvedList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B0EA5C3E-83C1-454E-A512-53BD67990BEA}" type="presOf" srcId="{610688E7-CEF7-4FBE-8156-D487C17111BC}" destId="{25C4181C-D42A-4FFA-882E-B128A17088E0}" srcOrd="0" destOrd="0" presId="urn:microsoft.com/office/officeart/2008/layout/VerticalCurvedList"/>
    <dgm:cxn modelId="{F0B8A6E3-3DD9-4E86-B86F-3C242D64C1D6}" type="presOf" srcId="{16D3CD7A-9693-40D8-9756-B357279AFCB1}" destId="{4E7D9059-6EBB-469E-B448-51BCB7E64953}" srcOrd="0" destOrd="0" presId="urn:microsoft.com/office/officeart/2008/layout/VerticalCurvedList"/>
    <dgm:cxn modelId="{BBF2FFA5-8292-45A9-85BC-55D50DEB2F79}" srcId="{CF845803-1717-4F48-B710-F7F1B43013F3}" destId="{30A8B7D6-3979-445F-AF98-DB7469BC7483}" srcOrd="1" destOrd="0" parTransId="{9D5028DE-0C88-492A-A724-4B84668BE95E}" sibTransId="{B4FBC634-371C-4BB1-BAAC-9BE5C28A6A53}"/>
    <dgm:cxn modelId="{56E5A74E-7D9F-4BF3-A008-740282A2E10A}" srcId="{CF845803-1717-4F48-B710-F7F1B43013F3}" destId="{89F9C22C-C846-419F-B139-57E093DF61D7}" srcOrd="4" destOrd="0" parTransId="{21B2584E-1347-4A0F-B339-C44F2FB46C5A}" sibTransId="{D72D8262-86DB-4C7E-A978-EDAA26FA228C}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9C3BA8FC-3603-4079-A939-4F06056FF177}" srcId="{CF845803-1717-4F48-B710-F7F1B43013F3}" destId="{16D3CD7A-9693-40D8-9756-B357279AFCB1}" srcOrd="2" destOrd="0" parTransId="{97D421BD-FFCF-450B-A154-D241CC835FDA}" sibTransId="{408436FA-1A66-4FB3-B2FC-CBB138187219}"/>
    <dgm:cxn modelId="{68FDF777-04E5-4A6B-838E-769F7CB07334}" type="presOf" srcId="{89F9C22C-C846-419F-B139-57E093DF61D7}" destId="{31980261-41B8-45CD-89DD-030699ABA379}" srcOrd="0" destOrd="0" presId="urn:microsoft.com/office/officeart/2008/layout/VerticalCurvedList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D74EED68-AA4A-43A3-9C61-769031B688CE}" srcId="{CF845803-1717-4F48-B710-F7F1B43013F3}" destId="{610688E7-CEF7-4FBE-8156-D487C17111BC}" srcOrd="3" destOrd="0" parTransId="{A25517C1-BB71-4380-ADBE-89E86EE2B7CA}" sibTransId="{5A84565D-4B2E-4A72-9E45-C09E6EFECF44}"/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24A0BC84-3AF4-4CF3-8692-4AB857F3630A}" type="presParOf" srcId="{962C2BD0-517B-4E9C-A037-D4A0806612C4}" destId="{1724A6A8-0811-4B5B-A524-263C64A5453E}" srcOrd="3" destOrd="0" presId="urn:microsoft.com/office/officeart/2008/layout/VerticalCurvedList"/>
    <dgm:cxn modelId="{668BFD57-1E5F-4798-90F9-DF9D6F0637ED}" type="presParOf" srcId="{962C2BD0-517B-4E9C-A037-D4A0806612C4}" destId="{E6D088D4-8893-450E-9BC8-7B90AB6F6A37}" srcOrd="4" destOrd="0" presId="urn:microsoft.com/office/officeart/2008/layout/VerticalCurvedList"/>
    <dgm:cxn modelId="{9AAE0824-EF3D-4B4C-9927-8686E309A145}" type="presParOf" srcId="{E6D088D4-8893-450E-9BC8-7B90AB6F6A37}" destId="{89CBAEF6-DA75-4A1A-AF86-5E3D7DAF667E}" srcOrd="0" destOrd="0" presId="urn:microsoft.com/office/officeart/2008/layout/VerticalCurvedList"/>
    <dgm:cxn modelId="{72FFFBAE-BD26-4DD5-A615-424222D2D8E7}" type="presParOf" srcId="{962C2BD0-517B-4E9C-A037-D4A0806612C4}" destId="{4E7D9059-6EBB-469E-B448-51BCB7E64953}" srcOrd="5" destOrd="0" presId="urn:microsoft.com/office/officeart/2008/layout/VerticalCurvedList"/>
    <dgm:cxn modelId="{0A1ED5F1-B4B5-49C5-8A4C-90886AE6C32B}" type="presParOf" srcId="{962C2BD0-517B-4E9C-A037-D4A0806612C4}" destId="{AF72EBFD-7945-468E-AC79-C715C2DFB330}" srcOrd="6" destOrd="0" presId="urn:microsoft.com/office/officeart/2008/layout/VerticalCurvedList"/>
    <dgm:cxn modelId="{44C79068-7956-47CF-AE83-D88EE5F1AC62}" type="presParOf" srcId="{AF72EBFD-7945-468E-AC79-C715C2DFB330}" destId="{D2C53B84-0924-46CA-BDAC-755DE75D6A56}" srcOrd="0" destOrd="0" presId="urn:microsoft.com/office/officeart/2008/layout/VerticalCurvedList"/>
    <dgm:cxn modelId="{E6E80101-451D-4517-ABAF-E4A71699B0BA}" type="presParOf" srcId="{962C2BD0-517B-4E9C-A037-D4A0806612C4}" destId="{25C4181C-D42A-4FFA-882E-B128A17088E0}" srcOrd="7" destOrd="0" presId="urn:microsoft.com/office/officeart/2008/layout/VerticalCurvedList"/>
    <dgm:cxn modelId="{91C032C9-1CE5-4838-A096-94C577E7346A}" type="presParOf" srcId="{962C2BD0-517B-4E9C-A037-D4A0806612C4}" destId="{83006C79-FEAC-4ECB-BA87-10D3ADEB7BD2}" srcOrd="8" destOrd="0" presId="urn:microsoft.com/office/officeart/2008/layout/VerticalCurvedList"/>
    <dgm:cxn modelId="{2FEF1C17-5EB8-4599-8FC9-0168E7F9F4E7}" type="presParOf" srcId="{83006C79-FEAC-4ECB-BA87-10D3ADEB7BD2}" destId="{81631ACA-2345-4614-BEC0-538EB722CC2D}" srcOrd="0" destOrd="0" presId="urn:microsoft.com/office/officeart/2008/layout/VerticalCurvedList"/>
    <dgm:cxn modelId="{0432AC7A-9A74-4620-8656-6336D3446B14}" type="presParOf" srcId="{962C2BD0-517B-4E9C-A037-D4A0806612C4}" destId="{31980261-41B8-45CD-89DD-030699ABA379}" srcOrd="9" destOrd="0" presId="urn:microsoft.com/office/officeart/2008/layout/VerticalCurvedList"/>
    <dgm:cxn modelId="{B0DD87B8-FEEC-4316-BF74-9C00322B5235}" type="presParOf" srcId="{962C2BD0-517B-4E9C-A037-D4A0806612C4}" destId="{A9095F70-2C96-4FDB-AF45-1B1E5A97D067}" srcOrd="10" destOrd="0" presId="urn:microsoft.com/office/officeart/2008/layout/VerticalCurvedList"/>
    <dgm:cxn modelId="{D94C4E1C-ADDC-40ED-879C-BFDEB16B8DBE}" type="presParOf" srcId="{A9095F70-2C96-4FDB-AF45-1B1E5A97D067}" destId="{341A807B-4BC9-48C6-B299-EEB06282E44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6176870" y="-944995"/>
          <a:ext cx="7352753" cy="73527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513792" y="333970"/>
          <a:ext cx="10686529" cy="68306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42182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14.1. Общие сведения о радиоэлектронных товарах</a:t>
          </a:r>
          <a:endParaRPr lang="ru-RU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3792" y="333970"/>
        <a:ext cx="10686529" cy="683063"/>
      </dsp:txXfrm>
    </dsp:sp>
    <dsp:sp modelId="{C7628E09-A5D0-43AC-834B-E8990AEC2BF8}">
      <dsp:nvSpPr>
        <dsp:cNvPr id="0" name=""/>
        <dsp:cNvSpPr/>
      </dsp:nvSpPr>
      <dsp:spPr>
        <a:xfrm>
          <a:off x="86877" y="255930"/>
          <a:ext cx="853829" cy="8538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724A6A8-0811-4B5B-A524-263C64A5453E}">
      <dsp:nvSpPr>
        <dsp:cNvPr id="0" name=""/>
        <dsp:cNvSpPr/>
      </dsp:nvSpPr>
      <dsp:spPr>
        <a:xfrm>
          <a:off x="1003255" y="1365581"/>
          <a:ext cx="10197065" cy="68306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42182" tIns="66040" rIns="66040" bIns="66040" numCol="1" spcCol="1270" anchor="ctr" anchorCtr="0">
          <a:noAutofit/>
        </a:bodyPr>
        <a:lstStyle/>
        <a:p>
          <a:pPr marL="631825" lvl="0" indent="-631825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14.2 Аппаратура для усиления и регулирования электрических сигналов</a:t>
          </a:r>
          <a:endParaRPr lang="ru-RU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3255" y="1365581"/>
        <a:ext cx="10197065" cy="683063"/>
      </dsp:txXfrm>
    </dsp:sp>
    <dsp:sp modelId="{89CBAEF6-DA75-4A1A-AF86-5E3D7DAF667E}">
      <dsp:nvSpPr>
        <dsp:cNvPr id="0" name=""/>
        <dsp:cNvSpPr/>
      </dsp:nvSpPr>
      <dsp:spPr>
        <a:xfrm>
          <a:off x="576341" y="1280198"/>
          <a:ext cx="853829" cy="8538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E7D9059-6EBB-469E-B448-51BCB7E64953}">
      <dsp:nvSpPr>
        <dsp:cNvPr id="0" name=""/>
        <dsp:cNvSpPr/>
      </dsp:nvSpPr>
      <dsp:spPr>
        <a:xfrm>
          <a:off x="1153481" y="2389849"/>
          <a:ext cx="10046839" cy="68306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42182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14.3 Электроакустическая аппаратура</a:t>
          </a:r>
          <a:endParaRPr lang="ru-RU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53481" y="2389849"/>
        <a:ext cx="10046839" cy="683063"/>
      </dsp:txXfrm>
    </dsp:sp>
    <dsp:sp modelId="{D2C53B84-0924-46CA-BDAC-755DE75D6A56}">
      <dsp:nvSpPr>
        <dsp:cNvPr id="0" name=""/>
        <dsp:cNvSpPr/>
      </dsp:nvSpPr>
      <dsp:spPr>
        <a:xfrm>
          <a:off x="726567" y="2304466"/>
          <a:ext cx="853829" cy="8538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C4181C-D42A-4FFA-882E-B128A17088E0}">
      <dsp:nvSpPr>
        <dsp:cNvPr id="0" name=""/>
        <dsp:cNvSpPr/>
      </dsp:nvSpPr>
      <dsp:spPr>
        <a:xfrm>
          <a:off x="1003255" y="3414117"/>
          <a:ext cx="10197065" cy="68306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42182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14.4 Потребительские свойства радиоприёмной аппаратуры</a:t>
          </a:r>
          <a:endParaRPr lang="ru-RU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3255" y="3414117"/>
        <a:ext cx="10197065" cy="683063"/>
      </dsp:txXfrm>
    </dsp:sp>
    <dsp:sp modelId="{81631ACA-2345-4614-BEC0-538EB722CC2D}">
      <dsp:nvSpPr>
        <dsp:cNvPr id="0" name=""/>
        <dsp:cNvSpPr/>
      </dsp:nvSpPr>
      <dsp:spPr>
        <a:xfrm>
          <a:off x="576341" y="3328734"/>
          <a:ext cx="853829" cy="8538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980261-41B8-45CD-89DD-030699ABA379}">
      <dsp:nvSpPr>
        <dsp:cNvPr id="0" name=""/>
        <dsp:cNvSpPr/>
      </dsp:nvSpPr>
      <dsp:spPr>
        <a:xfrm>
          <a:off x="513792" y="4438385"/>
          <a:ext cx="10686529" cy="68306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42182" tIns="66040" rIns="66040" bIns="66040" numCol="1" spcCol="1270" anchor="ctr" anchorCtr="0">
          <a:noAutofit/>
        </a:bodyPr>
        <a:lstStyle/>
        <a:p>
          <a:pPr marL="631825" lvl="0" indent="-631825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14.5 Классификация и характеристика ассортимента радиоприемной аппаратуры</a:t>
          </a:r>
          <a:endParaRPr lang="ru-RU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3792" y="4438385"/>
        <a:ext cx="10686529" cy="683063"/>
      </dsp:txXfrm>
    </dsp:sp>
    <dsp:sp modelId="{341A807B-4BC9-48C6-B299-EEB06282E444}">
      <dsp:nvSpPr>
        <dsp:cNvPr id="0" name=""/>
        <dsp:cNvSpPr/>
      </dsp:nvSpPr>
      <dsp:spPr>
        <a:xfrm>
          <a:off x="86877" y="4353002"/>
          <a:ext cx="853829" cy="8538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630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139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230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019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566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2840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8758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9611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435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74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405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2512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5738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830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57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603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494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712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12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1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18" Type="http://schemas.openxmlformats.org/officeDocument/2006/relationships/image" Target="../media/image63.jpeg"/><Relationship Id="rId3" Type="http://schemas.openxmlformats.org/officeDocument/2006/relationships/image" Target="../media/image1.png"/><Relationship Id="rId21" Type="http://schemas.openxmlformats.org/officeDocument/2006/relationships/image" Target="../media/image66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17" Type="http://schemas.openxmlformats.org/officeDocument/2006/relationships/image" Target="../media/image62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1.jpeg"/><Relationship Id="rId20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hyperlink" Target="https://commons.wikimedia.org/wiki/File:Altavoz_de_2_v%C3%ADas.png?uselang=ru" TargetMode="External"/><Relationship Id="rId15" Type="http://schemas.openxmlformats.org/officeDocument/2006/relationships/image" Target="../media/image60.jpeg"/><Relationship Id="rId10" Type="http://schemas.openxmlformats.org/officeDocument/2006/relationships/image" Target="../media/image55.jpeg"/><Relationship Id="rId19" Type="http://schemas.openxmlformats.org/officeDocument/2006/relationships/image" Target="../media/image64.jpeg"/><Relationship Id="rId4" Type="http://schemas.openxmlformats.org/officeDocument/2006/relationships/image" Target="../media/image50.jpe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Relationship Id="rId22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18" Type="http://schemas.openxmlformats.org/officeDocument/2006/relationships/image" Target="../media/image81.jpeg"/><Relationship Id="rId3" Type="http://schemas.openxmlformats.org/officeDocument/2006/relationships/image" Target="../media/image1.pn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17" Type="http://schemas.openxmlformats.org/officeDocument/2006/relationships/image" Target="../media/image80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5" Type="http://schemas.openxmlformats.org/officeDocument/2006/relationships/image" Target="../media/image78.jpeg"/><Relationship Id="rId10" Type="http://schemas.openxmlformats.org/officeDocument/2006/relationships/image" Target="../media/image73.jpeg"/><Relationship Id="rId19" Type="http://schemas.openxmlformats.org/officeDocument/2006/relationships/image" Target="../media/image82.jpeg"/><Relationship Id="rId4" Type="http://schemas.openxmlformats.org/officeDocument/2006/relationships/hyperlink" Target="https://ru.wikipedia.org/wiki/%D0%93%D0%BE%D0%BB%D0%BE%D0%B2%D0%BD%D0%B0%D1%8F_%D0%B3%D0%B0%D1%80%D0%BD%D0%B8%D1%82%D1%83%D1%80%D0%B0" TargetMode="External"/><Relationship Id="rId9" Type="http://schemas.openxmlformats.org/officeDocument/2006/relationships/image" Target="../media/image72.jpeg"/><Relationship Id="rId14" Type="http://schemas.openxmlformats.org/officeDocument/2006/relationships/image" Target="../media/image7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9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87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1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1.pn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3" Type="http://schemas.openxmlformats.org/officeDocument/2006/relationships/image" Target="../media/image1.png"/><Relationship Id="rId21" Type="http://schemas.openxmlformats.org/officeDocument/2006/relationships/image" Target="../media/image22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jpe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24" Type="http://schemas.openxmlformats.org/officeDocument/2006/relationships/image" Target="../media/image25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23" Type="http://schemas.openxmlformats.org/officeDocument/2006/relationships/image" Target="../media/image24.jpeg"/><Relationship Id="rId10" Type="http://schemas.openxmlformats.org/officeDocument/2006/relationships/image" Target="../media/image11.jpeg"/><Relationship Id="rId19" Type="http://schemas.openxmlformats.org/officeDocument/2006/relationships/image" Target="../media/image20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Relationship Id="rId22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.png"/><Relationship Id="rId7" Type="http://schemas.openxmlformats.org/officeDocument/2006/relationships/image" Target="../media/image33.jpe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11" Type="http://schemas.openxmlformats.org/officeDocument/2006/relationships/image" Target="../media/image36.jpeg"/><Relationship Id="rId5" Type="http://schemas.openxmlformats.org/officeDocument/2006/relationships/image" Target="../media/image31.jpeg"/><Relationship Id="rId10" Type="http://schemas.openxmlformats.org/officeDocument/2006/relationships/image" Target="../media/image35.jpeg"/><Relationship Id="rId4" Type="http://schemas.openxmlformats.org/officeDocument/2006/relationships/image" Target="../media/image30.jpeg"/><Relationship Id="rId9" Type="http://schemas.openxmlformats.org/officeDocument/2006/relationships/hyperlink" Target="http://thedifference.ru/otlichie-dvd-r-ot-dvd-rw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1" y="1894113"/>
            <a:ext cx="10815145" cy="1506421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sz="4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35" y="3771816"/>
            <a:ext cx="11898086" cy="108383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14. Усилительная, электроакустическая и радиоприемная аппаратура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14.3 Электроакустическая аппаратура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537-538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46686" y="205484"/>
            <a:ext cx="3430904" cy="43690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МИКРОФОН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680460" y="222310"/>
            <a:ext cx="730377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400" dirty="0">
                <a:latin typeface="Times New Roman" panose="02020603050405020304" pitchFamily="18" charset="0"/>
              </a:rPr>
              <a:t>служит для преобразования звуковых колебаний в электрические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.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  <p:pic>
        <p:nvPicPr>
          <p:cNvPr id="5" name="Picture 7" descr="Электретный микрофон OLIMPUS M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" y="2285062"/>
            <a:ext cx="2282825" cy="33131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Микрофон-клипса Olympus M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285062"/>
            <a:ext cx="2205924" cy="33131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Микрофон Behringer ECM 80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505" y="2285063"/>
            <a:ext cx="366391" cy="33131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904240" y="5753191"/>
            <a:ext cx="38163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Электретные микрофоны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9364" y="1164624"/>
            <a:ext cx="120025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4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Различают микрофоны электродинамические и конденсаторные (в том числе электретные), шнуровые и радиомикрофоны.</a:t>
            </a:r>
          </a:p>
        </p:txBody>
      </p:sp>
      <p:pic>
        <p:nvPicPr>
          <p:cNvPr id="10" name="Picture 5" descr="Динамический микрофон Ritmix RWM-2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9" y="2285062"/>
            <a:ext cx="4458010" cy="33131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Динамический микрофон Panasonic RP-VK21E-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01302" y="3090832"/>
            <a:ext cx="3313112" cy="17015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117545" y="5753191"/>
            <a:ext cx="50403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Электродинамические  микрофоны</a:t>
            </a:r>
          </a:p>
        </p:txBody>
      </p:sp>
    </p:spTree>
    <p:extLst>
      <p:ext uri="{BB962C8B-B14F-4D97-AF65-F5344CB8AC3E}">
        <p14:creationId xmlns:p14="http://schemas.microsoft.com/office/powerpoint/2010/main" val="36530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2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Picture 4" descr="ДИНАМ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4" y="1570355"/>
            <a:ext cx="6683375" cy="4667250"/>
          </a:xfrm>
          <a:prstGeom prst="rect">
            <a:avLst/>
          </a:prstGeom>
          <a:noFill/>
          <a:ln w="12700" cmpd="tri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140333" y="417185"/>
            <a:ext cx="6683375" cy="52383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ЭЛЕКТРОДИНАМИЧЕСКАЯ ГОЛОВКА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915150" y="240031"/>
            <a:ext cx="461217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400" dirty="0">
                <a:latin typeface="Times New Roman" panose="02020603050405020304" pitchFamily="18" charset="0"/>
              </a:rPr>
              <a:t>служит для преобразования электрических колебаний низкой частоты в звук</a:t>
            </a:r>
          </a:p>
        </p:txBody>
      </p:sp>
      <p:pic>
        <p:nvPicPr>
          <p:cNvPr id="6146" name="Picture 2" descr="https://a.d-cd.net/D8AAAgAC8OA-96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9"/>
          <a:stretch/>
        </p:blipFill>
        <p:spPr bwMode="auto">
          <a:xfrm>
            <a:off x="6915150" y="1558731"/>
            <a:ext cx="5116193" cy="467887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80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WordArt 8"/>
          <p:cNvSpPr>
            <a:spLocks noChangeArrowheads="1" noChangeShapeType="1" noTextEdit="1"/>
          </p:cNvSpPr>
          <p:nvPr/>
        </p:nvSpPr>
        <p:spPr bwMode="auto">
          <a:xfrm>
            <a:off x="197253" y="217170"/>
            <a:ext cx="5712057" cy="45163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АКУСТИЧЕСКАЯ СИСТЕМА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067810" y="253304"/>
            <a:ext cx="945951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3943350" algn="just" eaLnBrk="1" hangingPunct="1">
              <a:spcBef>
                <a:spcPct val="50000"/>
              </a:spcBef>
            </a:pPr>
            <a:r>
              <a:rPr lang="ru-RU" altLang="ru-RU" sz="2400" dirty="0" smtClean="0">
                <a:latin typeface="Times New Roman" panose="02020603050405020304" pitchFamily="18" charset="0"/>
              </a:rPr>
              <a:t>– корпус </a:t>
            </a:r>
            <a:r>
              <a:rPr lang="ru-RU" altLang="ru-RU" sz="2400" dirty="0">
                <a:latin typeface="Times New Roman" panose="02020603050405020304" pitchFamily="18" charset="0"/>
              </a:rPr>
              <a:t>с вмонтированными на 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передней </a:t>
            </a:r>
            <a:r>
              <a:rPr lang="ru-RU" altLang="ru-RU" sz="2400" dirty="0">
                <a:latin typeface="Times New Roman" panose="02020603050405020304" pitchFamily="18" charset="0"/>
              </a:rPr>
              <a:t>панели 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электродинамическими </a:t>
            </a:r>
            <a:r>
              <a:rPr lang="ru-RU" altLang="ru-RU" sz="2400" dirty="0">
                <a:latin typeface="Times New Roman" panose="02020603050405020304" pitchFamily="18" charset="0"/>
              </a:rPr>
              <a:t>головками (одной или несколькими)</a:t>
            </a:r>
            <a:endParaRPr lang="ru-RU" altLang="ru-RU" sz="2400" b="1" dirty="0">
              <a:latin typeface="Times New Roman" panose="02020603050405020304" pitchFamily="18" charset="0"/>
            </a:endParaRPr>
          </a:p>
        </p:txBody>
      </p:sp>
      <p:pic>
        <p:nvPicPr>
          <p:cNvPr id="5" name="Picture 11" descr="Акустическая система Yamaha NS-F1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53" y="843876"/>
            <a:ext cx="1714987" cy="55569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95414" y="1424879"/>
            <a:ext cx="6903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Акустические системы классифицируются:</a:t>
            </a:r>
            <a:endParaRPr lang="ru-RU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438" y="1453633"/>
            <a:ext cx="3376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82797" y="1459623"/>
            <a:ext cx="8309123" cy="48713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1. </a:t>
            </a:r>
            <a:r>
              <a:rPr lang="ru-RU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широкополосные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 (одна динамическая головка)</a:t>
            </a:r>
          </a:p>
          <a:p>
            <a:pPr marL="263525" indent="-263525" algn="just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2. </a:t>
            </a:r>
            <a:r>
              <a:rPr lang="ru-RU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многополосные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 (две и более головок, каждая из которых создаёт излучение в определенном диапазоне частот).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hlinkClick r:id="rId5"/>
              </a:rPr>
              <a:t> 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06509" y="1882497"/>
            <a:ext cx="3296629" cy="6097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числу динамических головок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13" name="Picture 10" descr="Фронтальный  / тыловой громкоговоритель Dali IKON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668" y="2638573"/>
            <a:ext cx="3520122" cy="3546045"/>
          </a:xfrm>
          <a:prstGeom prst="rect">
            <a:avLst/>
          </a:prstGeom>
          <a:noFill/>
          <a:ln w="38100" cmpd="dbl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7581549" y="2582301"/>
            <a:ext cx="4392612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В </a:t>
            </a:r>
            <a:r>
              <a:rPr lang="ru-RU" altLang="ru-RU" sz="20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многополосных системах</a:t>
            </a:r>
            <a:r>
              <a:rPr lang="ru-RU" altLang="ru-RU" sz="20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 </a:t>
            </a:r>
            <a:endParaRPr lang="ru-RU" altLang="ru-RU" sz="2000" i="1" dirty="0" smtClean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спектр </a:t>
            </a:r>
            <a:r>
              <a:rPr lang="ru-RU" altLang="ru-RU" sz="20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слышимых человеком звуковых частот разбивается на несколько перекрываемых между собой диапазонов, каждый диапазон подаётся на свою динамическую головку, которая имеет наилучшие характеристики в этом диапазоне. Таким образом достигается наиболее высококачественное воспроизведение слышимых человеком звуковых частот (20—20 000 Гц</a:t>
            </a:r>
            <a:r>
              <a:rPr lang="ru-RU" alt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).</a:t>
            </a:r>
            <a:endParaRPr lang="ru-RU" altLang="ru-RU" sz="2000" i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82797" y="1453633"/>
            <a:ext cx="8309123" cy="48713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ct val="50000"/>
              </a:spcBef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1.</a:t>
            </a: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пассивные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 (состоят только из излучателя) </a:t>
            </a:r>
          </a:p>
          <a:p>
            <a:pPr>
              <a:spcBef>
                <a:spcPct val="50000"/>
              </a:spcBef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2. </a:t>
            </a:r>
            <a:r>
              <a:rPr lang="ru-RU" altLang="ru-RU" sz="2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активные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 (содержат также усилитель мощности). 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06509" y="2582301"/>
            <a:ext cx="3296629" cy="3780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устройству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17" name="Picture 7" descr="Акустическая система LARS &amp; VAENSOON LV-2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263" y="2463500"/>
            <a:ext cx="1570581" cy="371284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Акустическая система Dali Zensor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414" y="2463501"/>
            <a:ext cx="2129044" cy="371284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Акустическая система Monitor Supreme 200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689" y="2463501"/>
            <a:ext cx="2239515" cy="371284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782797" y="1444986"/>
            <a:ext cx="8309123" cy="48713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08878" y="3086458"/>
            <a:ext cx="3296629" cy="3780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месту установки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22" name="Picture 6" descr="Акустическая система Yamaha NS-F15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954" y="1615664"/>
            <a:ext cx="1498284" cy="416686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075040" y="5780349"/>
            <a:ext cx="15192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Напольные </a:t>
            </a:r>
          </a:p>
        </p:txBody>
      </p:sp>
      <p:pic>
        <p:nvPicPr>
          <p:cNvPr id="24" name="Picture 9" descr="Акустический комплект KEF KHT100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740" y="1625652"/>
            <a:ext cx="2219913" cy="157365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3739" y="3256481"/>
            <a:ext cx="2609144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Настольные (полочные)</a:t>
            </a:r>
          </a:p>
        </p:txBody>
      </p:sp>
      <p:pic>
        <p:nvPicPr>
          <p:cNvPr id="26" name="Picture 6" descr="Наружный громкоговоритель Paradigm Stylus 470 S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208" y="3900924"/>
            <a:ext cx="2347207" cy="188456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6716259" y="5789285"/>
            <a:ext cx="1642069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Подвесные </a:t>
            </a:r>
          </a:p>
        </p:txBody>
      </p:sp>
      <p:pic>
        <p:nvPicPr>
          <p:cNvPr id="28" name="Picture 11" descr="Акустическая система Kef Ci3-80Q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632" y="1607645"/>
            <a:ext cx="3180258" cy="156472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8615504" y="3272394"/>
            <a:ext cx="3241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Встраиваемые в потолок</a:t>
            </a:r>
          </a:p>
        </p:txBody>
      </p:sp>
      <p:pic>
        <p:nvPicPr>
          <p:cNvPr id="30" name="Picture 16" descr="Встраиваемая акустическая система Jamo IW 40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908" y="3872429"/>
            <a:ext cx="1271302" cy="191010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 descr="Встраиваемая акустика SpeakerCraft AIM Cinema Thre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292" y="3900924"/>
            <a:ext cx="559154" cy="188836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9015701" y="5806277"/>
            <a:ext cx="295846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Встраиваемые в стену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790519" y="1453633"/>
            <a:ext cx="8309123" cy="48713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63525" indent="-263525" algn="just">
              <a:buAutoNum type="arabicPeriod"/>
            </a:pPr>
            <a:r>
              <a:rPr lang="ru-RU" altLang="ru-RU" sz="2000" b="1" dirty="0" smtClean="0">
                <a:solidFill>
                  <a:srgbClr val="F71A03"/>
                </a:solidFill>
                <a:latin typeface="Times New Roman" panose="02020603050405020304" pitchFamily="18" charset="0"/>
              </a:rPr>
              <a:t>Отдельные колонки: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фронтальные, тыловые, центральные, сабвуферы (низкочастотные АС) </a:t>
            </a:r>
          </a:p>
          <a:p>
            <a:pPr marL="263525" indent="-263525" algn="just">
              <a:buAutoNum type="arabicPeriod"/>
            </a:pPr>
            <a:r>
              <a:rPr lang="ru-RU" altLang="ru-RU" sz="2000" b="1" dirty="0" smtClean="0">
                <a:solidFill>
                  <a:srgbClr val="F71A03"/>
                </a:solidFill>
                <a:latin typeface="Times New Roman" panose="02020603050405020304" pitchFamily="18" charset="0"/>
              </a:rPr>
              <a:t>Комплекты</a:t>
            </a:r>
            <a:endParaRPr lang="ru-RU" altLang="ru-RU" sz="2000" b="1" dirty="0">
              <a:solidFill>
                <a:srgbClr val="F71A03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98787" y="3594365"/>
            <a:ext cx="3296629" cy="3780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комплектности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35" name="Picture 12" descr="Центральный громкоговоритель JBL EC2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946" y="2517083"/>
            <a:ext cx="3137286" cy="163941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3" descr="Пассивный сабвуфер Yamaha SW115V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966" y="4265220"/>
            <a:ext cx="1632324" cy="19077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Фронтальный громкоговоритель Monitor Audio Silver RX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547" y="4236438"/>
            <a:ext cx="1414488" cy="193363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9" descr="Акустическая система LARS &amp; VAENSOON LV-2110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613" y="2789708"/>
            <a:ext cx="4576735" cy="300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3790519" y="1453633"/>
            <a:ext cx="8309123" cy="48713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63525" indent="-263525" algn="just">
              <a:spcBef>
                <a:spcPts val="600"/>
              </a:spcBef>
              <a:buFont typeface="+mj-lt"/>
              <a:buAutoNum type="arabicPeriod"/>
            </a:pPr>
            <a:r>
              <a:rPr lang="ru-RU" alt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бытовые</a:t>
            </a:r>
            <a:r>
              <a:rPr lang="ru-RU" altLang="ru-RU" sz="2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(для аудиоаппаратуры, для домашнего кинотеатра, компьютерные), </a:t>
            </a:r>
            <a:endParaRPr lang="ru-RU" altLang="ru-RU" sz="22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263525" indent="-263525" algn="just">
              <a:spcBef>
                <a:spcPts val="600"/>
              </a:spcBef>
              <a:buFont typeface="+mj-lt"/>
              <a:buAutoNum type="arabicPeriod"/>
            </a:pPr>
            <a:r>
              <a:rPr lang="ru-RU" alt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профессиональные</a:t>
            </a:r>
            <a:r>
              <a:rPr lang="ru-RU" altLang="ru-RU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endParaRPr lang="ru-RU" altLang="ru-RU" sz="22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263525" indent="-263525" algn="just">
              <a:spcBef>
                <a:spcPts val="600"/>
              </a:spcBef>
              <a:buFont typeface="+mj-lt"/>
              <a:buAutoNum type="arabicPeriod"/>
            </a:pPr>
            <a:r>
              <a:rPr lang="ru-RU" alt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автомобильные</a:t>
            </a:r>
            <a:endParaRPr lang="ru-RU" altLang="ru-RU" sz="2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87183" y="4098522"/>
            <a:ext cx="3296629" cy="3780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назначению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41" name="Picture 7" descr="Активная акустическая система Microlab B-1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946" y="3214013"/>
            <a:ext cx="1902534" cy="228212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1" descr="Домашний кинотеатр LG BH9540TW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433" y="3212856"/>
            <a:ext cx="3483167" cy="22688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1" descr="Автоакустика Morel Tempo 6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4"/>
          <a:stretch/>
        </p:blipFill>
        <p:spPr bwMode="auto">
          <a:xfrm>
            <a:off x="9548602" y="3218204"/>
            <a:ext cx="2447625" cy="227374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98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  <p:bldP spid="11" grpId="0" animBg="1"/>
      <p:bldP spid="12" grpId="0" animBg="1"/>
      <p:bldP spid="14" grpId="0"/>
      <p:bldP spid="15" grpId="0" animBg="1"/>
      <p:bldP spid="16" grpId="0" animBg="1"/>
      <p:bldP spid="20" grpId="0" animBg="1"/>
      <p:bldP spid="21" grpId="0" animBg="1"/>
      <p:bldP spid="23" grpId="0"/>
      <p:bldP spid="25" grpId="0"/>
      <p:bldP spid="27" grpId="0"/>
      <p:bldP spid="29" grpId="0"/>
      <p:bldP spid="32" grpId="0"/>
      <p:bldP spid="33" grpId="0" animBg="1"/>
      <p:bldP spid="34" grpId="0" animBg="1"/>
      <p:bldP spid="39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62560" y="205740"/>
            <a:ext cx="6192520" cy="49957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НАУШНИКИ  (головные телефоны)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629150" y="1119623"/>
            <a:ext cx="728091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400" i="1" dirty="0" smtClean="0">
                <a:latin typeface="Times New Roman" panose="02020603050405020304" pitchFamily="18" charset="0"/>
              </a:rPr>
              <a:t>В </a:t>
            </a:r>
            <a:r>
              <a:rPr lang="ru-RU" altLang="ru-RU" sz="2400" i="1" dirty="0">
                <a:latin typeface="Times New Roman" panose="02020603050405020304" pitchFamily="18" charset="0"/>
              </a:rPr>
              <a:t>комплекте с микрофоном могут служить </a:t>
            </a:r>
            <a:r>
              <a:rPr lang="ru-RU" altLang="ru-RU" sz="2400" i="1" dirty="0">
                <a:latin typeface="Times New Roman" panose="02020603050405020304" pitchFamily="18" charset="0"/>
                <a:hlinkClick r:id="rId4" tooltip="Головная гарнитура"/>
              </a:rPr>
              <a:t>головной гарнитурой</a:t>
            </a:r>
            <a:r>
              <a:rPr lang="ru-RU" altLang="ru-RU" sz="2400" i="1" dirty="0">
                <a:latin typeface="Times New Roman" panose="02020603050405020304" pitchFamily="18" charset="0"/>
              </a:rPr>
              <a:t> — средством для ведения переговоров по телефону. Кроме того, наушники используются в звукозаписывающих студиях для точного контроля записываемого трека. </a:t>
            </a:r>
          </a:p>
        </p:txBody>
      </p:sp>
      <p:pic>
        <p:nvPicPr>
          <p:cNvPr id="5" name="Picture 7" descr="Наушники Philips SHC8535/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" y="1078180"/>
            <a:ext cx="4244598" cy="50940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55079" y="247183"/>
            <a:ext cx="57368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ru-RU" altLang="ru-RU" sz="2400" dirty="0" smtClean="0">
                <a:latin typeface="Times New Roman" panose="02020603050405020304" pitchFamily="18" charset="0"/>
              </a:rPr>
              <a:t>это </a:t>
            </a:r>
            <a:r>
              <a:rPr lang="ru-RU" altLang="ru-RU" sz="2400" dirty="0">
                <a:latin typeface="Times New Roman" panose="02020603050405020304" pitchFamily="18" charset="0"/>
              </a:rPr>
              <a:t>устройство для 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персонального</a:t>
            </a:r>
          </a:p>
          <a:p>
            <a:pPr algn="just"/>
            <a:r>
              <a:rPr lang="ru-RU" altLang="ru-RU" sz="2400" dirty="0" smtClean="0">
                <a:latin typeface="Times New Roman" panose="02020603050405020304" pitchFamily="18" charset="0"/>
              </a:rPr>
              <a:t> </a:t>
            </a:r>
            <a:r>
              <a:rPr lang="ru-RU" altLang="ru-RU" sz="2400" dirty="0">
                <a:latin typeface="Times New Roman" panose="02020603050405020304" pitchFamily="18" charset="0"/>
              </a:rPr>
              <a:t>прослушивания 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звуковой </a:t>
            </a:r>
            <a:r>
              <a:rPr lang="ru-RU" altLang="ru-RU" sz="2400" dirty="0">
                <a:latin typeface="Times New Roman" panose="02020603050405020304" pitchFamily="18" charset="0"/>
              </a:rPr>
              <a:t>информации. </a:t>
            </a:r>
          </a:p>
        </p:txBody>
      </p:sp>
      <p:pic>
        <p:nvPicPr>
          <p:cNvPr id="7172" name="Picture 4" descr="https://i.ebayimg.com/images/i/264298168479-0-1/s-l100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0" b="23013"/>
          <a:stretch/>
        </p:blipFill>
        <p:spPr bwMode="auto">
          <a:xfrm>
            <a:off x="6272420" y="3100058"/>
            <a:ext cx="4205169" cy="307214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2560" y="847347"/>
            <a:ext cx="453771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Наушники классифицируются: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438" y="1453633"/>
            <a:ext cx="3376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90519" y="1453633"/>
            <a:ext cx="8309123" cy="48713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Bef>
                <a:spcPts val="600"/>
              </a:spcBef>
            </a:pPr>
            <a:endParaRPr lang="ru-RU" altLang="ru-RU" sz="2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0186" y="1895541"/>
            <a:ext cx="3547314" cy="3780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spc="-55" dirty="0">
                <a:solidFill>
                  <a:srgbClr val="0070C0"/>
                </a:solidFill>
                <a:latin typeface="Times New Roman" panose="02020603050405020304" pitchFamily="18" charset="0"/>
              </a:rPr>
              <a:t>П</a:t>
            </a:r>
            <a:r>
              <a:rPr lang="ru-RU" altLang="ru-RU" sz="2000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о </a:t>
            </a:r>
            <a:r>
              <a:rPr lang="ru-RU" altLang="ru-RU" sz="2000" dirty="0">
                <a:solidFill>
                  <a:schemeClr val="accent2"/>
                </a:solidFill>
                <a:latin typeface="Times New Roman" panose="02020603050405020304" pitchFamily="18" charset="0"/>
              </a:rPr>
              <a:t>способу передачи сигнала 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13" name="Picture 12" descr="Наушники Sony MDR-ZX3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886" y="1581288"/>
            <a:ext cx="2412522" cy="430834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Наушники Philips SHD9200/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599" y="1581288"/>
            <a:ext cx="3134685" cy="430834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4640822" y="5889634"/>
            <a:ext cx="31686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Проводные </a:t>
            </a: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8437605" y="5889634"/>
            <a:ext cx="20875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Беспроводные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807645" y="1455558"/>
            <a:ext cx="8309123" cy="48713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63525" indent="-263525" algn="just">
              <a:spcBef>
                <a:spcPct val="50000"/>
              </a:spcBef>
              <a:buFont typeface="+mj-lt"/>
              <a:buAutoNum type="arabicPeriod"/>
            </a:pP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монофонические, </a:t>
            </a:r>
          </a:p>
          <a:p>
            <a:pPr marL="263525" indent="-263525" algn="just">
              <a:spcBef>
                <a:spcPct val="50000"/>
              </a:spcBef>
              <a:buFont typeface="+mj-lt"/>
              <a:buAutoNum type="arabicPeriod"/>
            </a:pP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стереофонические, </a:t>
            </a:r>
          </a:p>
          <a:p>
            <a:pPr marL="263525" indent="-263525" algn="just">
              <a:spcBef>
                <a:spcPct val="50000"/>
              </a:spcBef>
              <a:buFont typeface="+mj-lt"/>
              <a:buAutoNum type="arabicPeriod"/>
            </a:pP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дополнительными каналами 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(объемным звучанием)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3060" y="2321909"/>
            <a:ext cx="3547314" cy="3780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spc="-55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По количеству каналов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807645" y="1445487"/>
            <a:ext cx="8309123" cy="48713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FontTx/>
              <a:buAutoNum type="arabicPeriod"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вставные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 ( 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«вкладыши»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) — вставляются в ушную раковину;</a:t>
            </a:r>
          </a:p>
          <a:p>
            <a:pPr>
              <a:buFontTx/>
              <a:buAutoNum type="arabicPeriod"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внутриканальные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  — вставляются в ушной канал;</a:t>
            </a:r>
          </a:p>
          <a:p>
            <a:pPr>
              <a:buFontTx/>
              <a:buAutoNum type="arabicPeriod"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накладные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 — накладываются на ухо;</a:t>
            </a:r>
          </a:p>
          <a:p>
            <a:pPr>
              <a:buFontTx/>
              <a:buAutoNum type="arabicPeriod"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полноразмерные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 — полностью обхватывают ухо.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7540" y="2758840"/>
            <a:ext cx="3547314" cy="3780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spc="-55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По типу конструкции (виду)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21" name="Picture 9" descr="Наушники Sven SEB-10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692" y="3455534"/>
            <a:ext cx="1622610" cy="271666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Наушники Cresyn C520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197" y="3455534"/>
            <a:ext cx="1847100" cy="271666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9" descr="Наушники Sven AP-010V (GD-010V)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642" y="3455534"/>
            <a:ext cx="1424330" cy="271520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Наушники Panasonic RP-DJS200E-Y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895" y="3455534"/>
            <a:ext cx="1359388" cy="271553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xtLst/>
        </p:spPr>
      </p:pic>
      <p:sp>
        <p:nvSpPr>
          <p:cNvPr id="25" name="Прямоугольник 24"/>
          <p:cNvSpPr/>
          <p:nvPr/>
        </p:nvSpPr>
        <p:spPr>
          <a:xfrm>
            <a:off x="3807887" y="1451043"/>
            <a:ext cx="8309123" cy="48713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buFontTx/>
              <a:buAutoNum type="arabicPeriod"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оголовье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 — наушники с вертикальной дужкой, которая соединяет две чашечки наушников;</a:t>
            </a:r>
          </a:p>
          <a:p>
            <a:pPr algn="just">
              <a:buFontTx/>
              <a:buAutoNum type="arabicPeriod"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затылочная дужка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 (располагается на затылке);</a:t>
            </a:r>
          </a:p>
          <a:p>
            <a:pPr algn="just">
              <a:buFontTx/>
              <a:buAutoNum type="arabicPeriod"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крепления на ушах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 (с помощью заушины или клипс);</a:t>
            </a:r>
          </a:p>
          <a:p>
            <a:pPr algn="just">
              <a:buFontTx/>
              <a:buAutoNum type="arabicPeriod"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без креплений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 —держатся в ушной раковине или ушном проходе.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90186" y="3182354"/>
            <a:ext cx="3547314" cy="3780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spc="-55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По типу крепления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27" name="Picture 7" descr="Наушники Sennheiser HD205 I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819" y="3764254"/>
            <a:ext cx="1523571" cy="24092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Проводные наушники ALTEC LANSING AHP42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9838"/>
          <a:stretch/>
        </p:blipFill>
        <p:spPr bwMode="auto">
          <a:xfrm>
            <a:off x="5945380" y="3764254"/>
            <a:ext cx="2241645" cy="24092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 descr="Наушники Panasonic RP-HS34E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8"/>
          <a:stretch/>
        </p:blipFill>
        <p:spPr bwMode="auto">
          <a:xfrm>
            <a:off x="8298488" y="3765256"/>
            <a:ext cx="1705907" cy="24082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3" descr="Наушники Defender Juicy MPH-81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691274" y="4195002"/>
            <a:ext cx="2420021" cy="15585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3799082" y="1453633"/>
            <a:ext cx="8309123" cy="48713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buFontTx/>
              <a:buAutoNum type="arabicPeriod"/>
            </a:pPr>
            <a:r>
              <a:rPr lang="ru-RU" altLang="ru-RU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Открытого типа</a:t>
            </a:r>
            <a:r>
              <a:rPr lang="ru-RU" altLang="ru-RU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 — частично пропускают внешние звуки, что позволяет достичь более естественного звучания. Не создают давления на внутреннее ухо.</a:t>
            </a:r>
          </a:p>
          <a:p>
            <a:pPr algn="just">
              <a:buFontTx/>
              <a:buAutoNum type="arabicPeriod"/>
            </a:pPr>
            <a:r>
              <a:rPr lang="ru-RU" altLang="ru-RU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Закрытого типа</a:t>
            </a:r>
            <a:r>
              <a:rPr lang="ru-RU" altLang="ru-RU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 — не пропускают внешние шумы и обеспечивают максимальную звукоизоляцию. Производимое на голову давление, как правило, выше, чем у открытых.</a:t>
            </a:r>
          </a:p>
          <a:p>
            <a:pPr algn="just">
              <a:buFontTx/>
              <a:buAutoNum type="arabicPeriod"/>
            </a:pPr>
            <a:r>
              <a:rPr lang="ru-RU" altLang="ru-RU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Полуоткрытого типа</a:t>
            </a:r>
            <a:r>
              <a:rPr lang="ru-RU" altLang="ru-RU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 (или полузакрытого типа).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81065" y="3602221"/>
            <a:ext cx="3547314" cy="5925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spc="-55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По типу акустического оформления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33" name="Picture 8" descr="Наушники Sennheiser HD 35 TV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731" y="3908192"/>
            <a:ext cx="1728878" cy="227528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Наушники Cresyn C410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242" y="3908192"/>
            <a:ext cx="2217021" cy="22911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Проводная гарнитура Sven AP-940MV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716" y="3908192"/>
            <a:ext cx="1688006" cy="22911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54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5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2" grpId="0"/>
      <p:bldP spid="7" grpId="0" animBg="1"/>
      <p:bldP spid="10" grpId="0"/>
      <p:bldP spid="11" grpId="0" animBg="1"/>
      <p:bldP spid="12" grpId="0" animBg="1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5" grpId="0" animBg="1"/>
      <p:bldP spid="26" grpId="0" animBg="1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4814" y="655519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14.4 Потребительские свойства радиоприёмной аппаратуры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530-536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2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2135188" y="188913"/>
            <a:ext cx="8064500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ru-RU" sz="3600" kern="10" dirty="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Потребительские свойства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935413" y="981075"/>
            <a:ext cx="48244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200" b="1" i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1. ФУНКЦИОНАЛЬНЫЕ</a:t>
            </a:r>
            <a:endParaRPr lang="ru-RU" altLang="ru-RU" sz="3200" b="1" i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25731" y="1556028"/>
            <a:ext cx="11966189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ru-RU" altLang="ru-RU" sz="2400" b="1" dirty="0">
                <a:latin typeface="Times New Roman" panose="02020603050405020304" pitchFamily="18" charset="0"/>
              </a:rPr>
              <a:t> Верность воспроизведения звука (качество звучания)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2400" dirty="0">
                <a:latin typeface="Times New Roman" panose="02020603050405020304" pitchFamily="18" charset="0"/>
              </a:rPr>
              <a:t>Степень соответствия звука, воспроизводимого акустической системой, натуральному звучанию. </a:t>
            </a:r>
            <a:r>
              <a:rPr lang="ru-RU" altLang="ru-RU" sz="2400" u="sng" dirty="0">
                <a:latin typeface="Times New Roman" panose="02020603050405020304" pitchFamily="18" charset="0"/>
              </a:rPr>
              <a:t>Зависит от следующих параметров:</a:t>
            </a:r>
          </a:p>
          <a:p>
            <a:pPr marL="628650" indent="-182563" algn="just" eaLnBrk="1" hangingPunct="1">
              <a:spcBef>
                <a:spcPct val="50000"/>
              </a:spcBef>
              <a:buFontTx/>
              <a:buChar char="•"/>
            </a:pPr>
            <a:r>
              <a:rPr lang="ru-RU" altLang="ru-RU" sz="2400" dirty="0">
                <a:latin typeface="Times New Roman" panose="02020603050405020304" pitchFamily="18" charset="0"/>
              </a:rPr>
              <a:t> </a:t>
            </a:r>
            <a:r>
              <a:rPr lang="ru-RU" altLang="ru-RU" sz="2400" b="1" i="1" u="sng" dirty="0">
                <a:latin typeface="Times New Roman" panose="02020603050405020304" pitchFamily="18" charset="0"/>
              </a:rPr>
              <a:t>Диапазон воспроизводимых частот (Гц)</a:t>
            </a:r>
            <a:r>
              <a:rPr lang="ru-RU" altLang="ru-RU" sz="2400" dirty="0">
                <a:latin typeface="Times New Roman" panose="02020603050405020304" pitchFamily="18" charset="0"/>
              </a:rPr>
              <a:t> показывает, какие электрические колебания могут быть преобразованы в звуковые</a:t>
            </a:r>
          </a:p>
          <a:p>
            <a:pPr marL="628650" indent="-182563" algn="just" eaLnBrk="1" hangingPunct="1">
              <a:spcBef>
                <a:spcPct val="50000"/>
              </a:spcBef>
              <a:buFontTx/>
              <a:buChar char="•"/>
            </a:pPr>
            <a:r>
              <a:rPr lang="ru-RU" altLang="ru-RU" sz="2400" dirty="0">
                <a:latin typeface="Times New Roman" panose="02020603050405020304" pitchFamily="18" charset="0"/>
              </a:rPr>
              <a:t> </a:t>
            </a:r>
            <a:r>
              <a:rPr lang="ru-RU" altLang="ru-RU" sz="2400" b="1" i="1" u="sng" dirty="0">
                <a:latin typeface="Times New Roman" panose="02020603050405020304" pitchFamily="18" charset="0"/>
              </a:rPr>
              <a:t>Коэффициент гармоник (%)</a:t>
            </a:r>
            <a:r>
              <a:rPr lang="ru-RU" altLang="ru-RU" sz="2400" dirty="0">
                <a:latin typeface="Times New Roman" panose="02020603050405020304" pitchFamily="18" charset="0"/>
              </a:rPr>
              <a:t> характеризует естественность тембра звучания</a:t>
            </a:r>
          </a:p>
          <a:p>
            <a:pPr marL="628650" indent="-182563" algn="just" eaLnBrk="1" hangingPunct="1">
              <a:spcBef>
                <a:spcPct val="50000"/>
              </a:spcBef>
              <a:buFontTx/>
              <a:buChar char="•"/>
            </a:pPr>
            <a:r>
              <a:rPr lang="ru-RU" altLang="ru-RU" sz="2400" dirty="0">
                <a:latin typeface="Times New Roman" panose="02020603050405020304" pitchFamily="18" charset="0"/>
              </a:rPr>
              <a:t> </a:t>
            </a:r>
            <a:r>
              <a:rPr lang="ru-RU" altLang="ru-RU" sz="2400" b="1" i="1" u="sng" dirty="0">
                <a:latin typeface="Times New Roman" panose="02020603050405020304" pitchFamily="18" charset="0"/>
              </a:rPr>
              <a:t>Уровень шума (дБ со знаком «-»)</a:t>
            </a:r>
            <a:r>
              <a:rPr lang="ru-RU" altLang="ru-RU" sz="2400" dirty="0">
                <a:latin typeface="Times New Roman" panose="02020603050405020304" pitchFamily="18" charset="0"/>
              </a:rPr>
              <a:t> характеризует помехи в системе усиления сигнала</a:t>
            </a:r>
          </a:p>
          <a:p>
            <a:pPr marL="628650" indent="-182563" algn="just" eaLnBrk="1" hangingPunct="1">
              <a:spcBef>
                <a:spcPct val="50000"/>
              </a:spcBef>
              <a:buFontTx/>
              <a:buChar char="•"/>
            </a:pPr>
            <a:r>
              <a:rPr lang="ru-RU" altLang="ru-RU" sz="2400" dirty="0">
                <a:latin typeface="Times New Roman" panose="02020603050405020304" pitchFamily="18" charset="0"/>
              </a:rPr>
              <a:t> </a:t>
            </a:r>
            <a:r>
              <a:rPr lang="ru-RU" altLang="ru-RU" sz="2400" b="1" i="1" u="sng" dirty="0">
                <a:latin typeface="Times New Roman" panose="02020603050405020304" pitchFamily="18" charset="0"/>
              </a:rPr>
              <a:t>Чувствительность (мкВ)</a:t>
            </a:r>
            <a:r>
              <a:rPr lang="ru-RU" altLang="ru-RU" sz="2400" dirty="0">
                <a:latin typeface="Times New Roman" panose="02020603050405020304" pitchFamily="18" charset="0"/>
              </a:rPr>
              <a:t> – способность принимать слабые сигналы радиостанций</a:t>
            </a:r>
          </a:p>
          <a:p>
            <a:pPr marL="628650" indent="-182563" algn="just" eaLnBrk="1" hangingPunct="1">
              <a:spcBef>
                <a:spcPct val="50000"/>
              </a:spcBef>
              <a:buFontTx/>
              <a:buChar char="•"/>
            </a:pPr>
            <a:r>
              <a:rPr lang="ru-RU" altLang="ru-RU" sz="2400" dirty="0">
                <a:latin typeface="Times New Roman" panose="02020603050405020304" pitchFamily="18" charset="0"/>
              </a:rPr>
              <a:t> </a:t>
            </a:r>
            <a:r>
              <a:rPr lang="ru-RU" altLang="ru-RU" sz="2400" b="1" i="1" u="sng" dirty="0">
                <a:latin typeface="Times New Roman" panose="02020603050405020304" pitchFamily="18" charset="0"/>
              </a:rPr>
              <a:t>Избирательность (дБ)</a:t>
            </a:r>
            <a:r>
              <a:rPr lang="ru-RU" altLang="ru-RU" sz="2400" dirty="0">
                <a:latin typeface="Times New Roman" panose="02020603050405020304" pitchFamily="18" charset="0"/>
              </a:rPr>
              <a:t> – способность выбирать сигнал нужной частоты и отстраиваться от сигналов мешающих станций и помех</a:t>
            </a:r>
            <a:endParaRPr lang="ru-RU" altLang="ru-RU" sz="2400" b="1" i="1" u="sng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59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83198" y="512406"/>
            <a:ext cx="11795442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latin typeface="Times New Roman" panose="02020603050405020304" pitchFamily="18" charset="0"/>
              </a:rPr>
              <a:t>2. Громкость воспроизводимого звука</a:t>
            </a:r>
          </a:p>
          <a:p>
            <a:pPr indent="-79375" eaLnBrk="1" hangingPunct="1"/>
            <a:r>
              <a:rPr lang="ru-RU" altLang="ru-RU" sz="2400" dirty="0">
                <a:latin typeface="Times New Roman" panose="02020603050405020304" pitchFamily="18" charset="0"/>
              </a:rPr>
              <a:t>Зависит от уровня громкости (дБ) или звукового давления (Па).</a:t>
            </a:r>
          </a:p>
          <a:p>
            <a:pPr indent="-79375" eaLnBrk="1" hangingPunct="1"/>
            <a:r>
              <a:rPr lang="ru-RU" altLang="ru-RU" sz="2400" dirty="0">
                <a:latin typeface="Times New Roman" panose="02020603050405020304" pitchFamily="18" charset="0"/>
              </a:rPr>
              <a:t>Определяет возможность озвучивания определенной площади.</a:t>
            </a:r>
          </a:p>
          <a:p>
            <a:pPr eaLnBrk="1" hangingPunct="1"/>
            <a:endParaRPr lang="ru-RU" altLang="ru-RU" sz="2400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ru-RU" altLang="ru-RU" sz="2400" b="1" dirty="0">
                <a:latin typeface="Times New Roman" panose="02020603050405020304" pitchFamily="18" charset="0"/>
              </a:rPr>
              <a:t>3. Количество диапазонов принимаемых волн (</a:t>
            </a:r>
            <a:r>
              <a:rPr lang="ru-RU" altLang="ru-RU" sz="2400" dirty="0">
                <a:latin typeface="Times New Roman" panose="02020603050405020304" pitchFamily="18" charset="0"/>
              </a:rPr>
              <a:t>УКВ, КВ, СВ, ДВ</a:t>
            </a:r>
            <a:r>
              <a:rPr lang="ru-RU" altLang="ru-RU" sz="2400" b="1" dirty="0">
                <a:latin typeface="Times New Roman" panose="02020603050405020304" pitchFamily="18" charset="0"/>
              </a:rPr>
              <a:t>)</a:t>
            </a:r>
          </a:p>
          <a:p>
            <a:pPr eaLnBrk="1" hangingPunct="1"/>
            <a:endParaRPr lang="ru-RU" altLang="ru-RU" sz="2400" b="1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ru-RU" altLang="ru-RU" sz="2400" b="1" dirty="0">
                <a:latin typeface="Times New Roman" panose="02020603050405020304" pitchFamily="18" charset="0"/>
              </a:rPr>
              <a:t>4. Возможность воспроизведения стереосигнала</a:t>
            </a:r>
          </a:p>
          <a:p>
            <a:pPr indent="11113" eaLnBrk="1" hangingPunct="1"/>
            <a:r>
              <a:rPr lang="ru-RU" altLang="ru-RU" sz="2400" dirty="0">
                <a:latin typeface="Times New Roman" panose="02020603050405020304" pitchFamily="18" charset="0"/>
              </a:rPr>
              <a:t>Определяется наличием 2-х звуковых каналов и характеризует возможность создания стереофонического эффекта.</a:t>
            </a:r>
          </a:p>
          <a:p>
            <a:pPr eaLnBrk="1" hangingPunct="1"/>
            <a:endParaRPr lang="ru-RU" altLang="ru-RU" sz="2400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ru-RU" altLang="ru-RU" sz="2400" b="1" dirty="0">
                <a:latin typeface="Times New Roman" panose="02020603050405020304" pitchFamily="18" charset="0"/>
              </a:rPr>
              <a:t>5. Возможность эксплуатации при </a:t>
            </a:r>
            <a:r>
              <a:rPr lang="ru-RU" altLang="ru-RU" sz="2400" b="1" dirty="0" smtClean="0">
                <a:latin typeface="Times New Roman" panose="02020603050405020304" pitchFamily="18" charset="0"/>
              </a:rPr>
              <a:t>ношении</a:t>
            </a:r>
          </a:p>
          <a:p>
            <a:pPr eaLnBrk="1" hangingPunct="1"/>
            <a:endParaRPr lang="ru-RU" altLang="ru-RU" sz="2400" b="1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ru-RU" altLang="ru-RU" sz="2400" b="1" dirty="0">
                <a:latin typeface="Times New Roman" panose="02020603050405020304" pitchFamily="18" charset="0"/>
              </a:rPr>
              <a:t>6. Легкость настройки на нужную </a:t>
            </a:r>
            <a:r>
              <a:rPr lang="ru-RU" altLang="ru-RU" sz="2400" b="1" dirty="0" smtClean="0">
                <a:latin typeface="Times New Roman" panose="02020603050405020304" pitchFamily="18" charset="0"/>
              </a:rPr>
              <a:t>частоту</a:t>
            </a:r>
          </a:p>
          <a:p>
            <a:pPr eaLnBrk="1" hangingPunct="1"/>
            <a:endParaRPr lang="ru-RU" altLang="ru-RU" sz="2400" b="1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ru-RU" altLang="ru-RU" sz="2400" b="1" dirty="0">
                <a:latin typeface="Times New Roman" panose="02020603050405020304" pitchFamily="18" charset="0"/>
              </a:rPr>
              <a:t>7. Возможность фиксированной настройки на несколько станций в диапазоне УКВ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  <p:sp>
        <p:nvSpPr>
          <p:cNvPr id="4" name="Овальная выноска 3">
            <a:hlinkClick r:id="rId4" action="ppaction://hlinksldjump"/>
          </p:cNvPr>
          <p:cNvSpPr/>
          <p:nvPr/>
        </p:nvSpPr>
        <p:spPr>
          <a:xfrm>
            <a:off x="9841230" y="960120"/>
            <a:ext cx="1531620" cy="1497330"/>
          </a:xfrm>
          <a:prstGeom prst="wedgeEllipseCallout">
            <a:avLst>
              <a:gd name="adj1" fmla="val -87370"/>
              <a:gd name="adj2" fmla="val 327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Управляющая кнопка: далее 4">
            <a:hlinkClick r:id="rId5" action="ppaction://hlinksldjump" highlightClick="1"/>
          </p:cNvPr>
          <p:cNvSpPr/>
          <p:nvPr/>
        </p:nvSpPr>
        <p:spPr>
          <a:xfrm>
            <a:off x="11292840" y="6229350"/>
            <a:ext cx="605790" cy="4343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47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8194" name="Picture 2" descr="http://www.physbook.ru/images/7/78/Em-voln-1-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65" y="239712"/>
            <a:ext cx="10738235" cy="21458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tudfiles.net/html/2706/543/html_YsTzu3tLxM.63T7/htmlconvd-a3gPBf7x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31" y="2506662"/>
            <a:ext cx="9986501" cy="377983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ds02.infourok.ru/uploads/ex/0980/00061077-2332bcfc/img1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241101"/>
            <a:ext cx="10747375" cy="604539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назад 1">
            <a:hlinkClick r:id="" action="ppaction://hlinkshowjump?jump=previousslide" highlightClick="1"/>
          </p:cNvPr>
          <p:cNvSpPr/>
          <p:nvPr/>
        </p:nvSpPr>
        <p:spPr>
          <a:xfrm>
            <a:off x="137160" y="6366510"/>
            <a:ext cx="628650" cy="38862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99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409633" y="931535"/>
            <a:ext cx="4824412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200" b="1" i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2. ЭРГОНОМИЧЕСКИЕ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3200" b="1" i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3. ЭСТЕТИЧЕСКИЕ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3200" b="1" i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4. НАДЕЖНОСТЬ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3200" b="1" i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5. БЕЗОПАСНОСТЬ </a:t>
            </a:r>
            <a:endParaRPr lang="ru-RU" altLang="ru-RU" sz="3200" b="1" i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7215" y="4418198"/>
            <a:ext cx="9864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Изучите данные группы свойств самостоятельно, используя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материал учебника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непродовольственных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товаров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:/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536.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230358" y="4187990"/>
            <a:ext cx="1723569" cy="17998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www.e-m.biz/upload/iblock/27c/27c377c1161c8a729f6b4ce2a60be1f8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859" y="1278312"/>
            <a:ext cx="3936929" cy="262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www.trudohrana.ru/images/articles/103432/v_103432/W0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10" b="100000" l="38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38" y="1709281"/>
            <a:ext cx="2266061" cy="199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19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1413" y="89639"/>
            <a:ext cx="9905998" cy="7799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125774941"/>
              </p:ext>
            </p:extLst>
          </p:nvPr>
        </p:nvGraphicFramePr>
        <p:xfrm>
          <a:off x="532023" y="763865"/>
          <a:ext cx="11277600" cy="5462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marL="631825" lvl="0" indent="-631825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14.5 Классификация и характеристика ассортимента радиоприемной аппаратуры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538-542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2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WordArt 8"/>
          <p:cNvSpPr>
            <a:spLocks noChangeArrowheads="1" noChangeShapeType="1" noTextEdit="1"/>
          </p:cNvSpPr>
          <p:nvPr/>
        </p:nvSpPr>
        <p:spPr bwMode="auto">
          <a:xfrm>
            <a:off x="1774826" y="188913"/>
            <a:ext cx="8569325" cy="5762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solidFill>
                  <a:srgbClr val="33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БЫТОВЫЕ РАДИОПРИЕМНЫЕ УСТРОЙСТВА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765176"/>
            <a:ext cx="1219200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200" dirty="0">
                <a:latin typeface="Times New Roman" panose="02020603050405020304" pitchFamily="18" charset="0"/>
              </a:rPr>
              <a:t>предназначены для преобразования электромагнитных волн радиовещательных станций в </a:t>
            </a:r>
            <a:r>
              <a:rPr lang="ru-RU" altLang="ru-RU" sz="2200" dirty="0" smtClean="0">
                <a:latin typeface="Times New Roman" panose="02020603050405020304" pitchFamily="18" charset="0"/>
              </a:rPr>
              <a:t>звуковые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К ним относятся радиоприёмники и тюнеры</a:t>
            </a:r>
            <a:endParaRPr lang="ru-RU" altLang="ru-RU" sz="24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11" descr="Радиоприемник Supra ST-12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18" y="2023935"/>
            <a:ext cx="5375896" cy="416052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xtLst/>
        </p:spPr>
      </p:pic>
      <p:pic>
        <p:nvPicPr>
          <p:cNvPr id="6" name="Picture 9" descr="Тюнер NAD M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073" y="3143250"/>
            <a:ext cx="5985137" cy="21064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16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244475" y="187604"/>
            <a:ext cx="5139055" cy="5762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РАДИОПРИЕМНИКИ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83530" y="152509"/>
            <a:ext cx="614379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лассифицируются по следующим признакам: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065" y="908694"/>
            <a:ext cx="3376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49174" y="908694"/>
            <a:ext cx="8156697" cy="54162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altLang="ru-RU" sz="22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1065" y="1453633"/>
            <a:ext cx="3547314" cy="4208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spc="-55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По характеру исполнения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9" name="Picture 7" descr="Радиоприемник Grundig Music 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679" y="1133842"/>
            <a:ext cx="4530756" cy="46817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060597" y="5810384"/>
            <a:ext cx="45354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Переносные (портативные)</a:t>
            </a:r>
          </a:p>
        </p:txBody>
      </p:sp>
      <p:pic>
        <p:nvPicPr>
          <p:cNvPr id="11" name="Picture 10" descr="Радиоприемник Ritmix RPR-20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229" y="1133842"/>
            <a:ext cx="3276600" cy="46815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8741734" y="5793686"/>
            <a:ext cx="30972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Карманные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749174" y="908693"/>
            <a:ext cx="8156697" cy="54162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altLang="ru-RU" sz="22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1065" y="1981297"/>
            <a:ext cx="3547314" cy="4208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spc="-55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По виду звучания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15" name="Picture 6" descr="Радиоприемник Philips AE1850/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817" y="1407864"/>
            <a:ext cx="4059986" cy="32797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4248724" y="4758953"/>
            <a:ext cx="34575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Монофонические </a:t>
            </a:r>
          </a:p>
        </p:txBody>
      </p:sp>
      <p:pic>
        <p:nvPicPr>
          <p:cNvPr id="17" name="Picture 9" descr="Радиоприемник Сигнал РП-3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055" y="1407864"/>
            <a:ext cx="3706813" cy="32797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8596085" y="4712732"/>
            <a:ext cx="30241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Стереофонические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749173" y="908692"/>
            <a:ext cx="8156697" cy="54162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54013" indent="-250825" algn="just">
              <a:buFont typeface="Wingdings" panose="05000000000000000000" pitchFamily="2" charset="2"/>
              <a:buChar char="§"/>
              <a:tabLst>
                <a:tab pos="354013" algn="l"/>
              </a:tabLst>
            </a:pP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Сетевые</a:t>
            </a:r>
          </a:p>
          <a:p>
            <a:pPr marL="354013" indent="-250825" algn="just">
              <a:buFont typeface="Wingdings" panose="05000000000000000000" pitchFamily="2" charset="2"/>
              <a:buChar char="§"/>
              <a:tabLst>
                <a:tab pos="354013" algn="l"/>
              </a:tabLst>
            </a:pP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Автономные</a:t>
            </a:r>
          </a:p>
          <a:p>
            <a:pPr marL="354013" indent="-250825" algn="just">
              <a:buFont typeface="Wingdings" panose="05000000000000000000" pitchFamily="2" charset="2"/>
              <a:buChar char="§"/>
              <a:tabLst>
                <a:tab pos="354013" algn="l"/>
              </a:tabLst>
            </a:pP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Универсальные 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9460" y="2503322"/>
            <a:ext cx="3547314" cy="4208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spc="-55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По виду питания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10242" name="Picture 2" descr="http://www.digital-max.ru/photos/products/full_Radiopriemnik_Ritmix_RPR_191_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251" y="2282886"/>
            <a:ext cx="3707525" cy="370752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kidka-volgograd.ru/images/prodacts/sourse/10/10816_radiopriemnik-ritmix-rpr-2060-1511280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570" y="2282886"/>
            <a:ext cx="3721702" cy="37217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749173" y="908692"/>
            <a:ext cx="8156697" cy="54162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03188" algn="just">
              <a:tabLst>
                <a:tab pos="354013" algn="l"/>
              </a:tabLst>
            </a:pPr>
            <a:endParaRPr lang="ru-RU" altLang="ru-RU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6530" y="3025347"/>
            <a:ext cx="3547314" cy="67797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spc="-55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По способу обработки сигнала (типу тюнера)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24" name="Picture 5" descr="Портативный радиоприемник Panasonic RF-2400 EE-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986" y="1590006"/>
            <a:ext cx="3578549" cy="332283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4465458" y="4990581"/>
            <a:ext cx="25209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Аналоговые </a:t>
            </a:r>
          </a:p>
        </p:txBody>
      </p:sp>
      <p:pic>
        <p:nvPicPr>
          <p:cNvPr id="26" name="Picture 9" descr="Портативный радиоприемник Vitek VT-358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996" y="1613232"/>
            <a:ext cx="4034783" cy="32995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8713609" y="4990581"/>
            <a:ext cx="23764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Цифровые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749173" y="908690"/>
            <a:ext cx="8156697" cy="54162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1,2, 3,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4-хдиапазонные.</a:t>
            </a:r>
          </a:p>
          <a:p>
            <a:pPr algn="just"/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Основная масса выпускаемых в настоящее время радиоприемников работает в УКВ (</a:t>
            </a:r>
            <a:r>
              <a:rPr lang="en-US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FM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) диапазоне.</a:t>
            </a:r>
            <a:endParaRPr lang="ru-RU" altLang="ru-RU" sz="12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6530" y="3797661"/>
            <a:ext cx="3547314" cy="67797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spc="-55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По числу диапазонов принимаемых волн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749173" y="908688"/>
            <a:ext cx="8156697" cy="54162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Радиоприемники делятся на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группы сложности: 0, 1, 2</a:t>
            </a:r>
            <a:endParaRPr lang="ru-RU" altLang="ru-RU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9460" y="4573800"/>
            <a:ext cx="3547314" cy="9240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spc="-55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По электрическим и электроакустическим параметрам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065" y="5646420"/>
            <a:ext cx="3449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маркам и моделям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69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6" grpId="0" animBg="1"/>
      <p:bldP spid="7" grpId="0" animBg="1"/>
      <p:bldP spid="10" grpId="0"/>
      <p:bldP spid="12" grpId="0"/>
      <p:bldP spid="13" grpId="0" animBg="1"/>
      <p:bldP spid="14" grpId="0" animBg="1"/>
      <p:bldP spid="16" grpId="0"/>
      <p:bldP spid="18" grpId="0"/>
      <p:bldP spid="19" grpId="0" animBg="1"/>
      <p:bldP spid="20" grpId="0" animBg="1"/>
      <p:bldP spid="22" grpId="0" animBg="1"/>
      <p:bldP spid="23" grpId="0" animBg="1"/>
      <p:bldP spid="25" grpId="0"/>
      <p:bldP spid="27" grpId="0"/>
      <p:bldP spid="28" grpId="0" animBg="1"/>
      <p:bldP spid="29" grpId="0" animBg="1"/>
      <p:bldP spid="30" grpId="0" animBg="1"/>
      <p:bldP spid="31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71450" y="188913"/>
            <a:ext cx="11355876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400" dirty="0">
                <a:latin typeface="Times New Roman" panose="02020603050405020304" pitchFamily="18" charset="0"/>
              </a:rPr>
              <a:t>РАДИОПРИЕМНИКИ могут иметь </a:t>
            </a:r>
            <a:r>
              <a:rPr lang="ru-RU" altLang="ru-RU" sz="2400" b="1" dirty="0">
                <a:latin typeface="Times New Roman" panose="02020603050405020304" pitchFamily="18" charset="0"/>
              </a:rPr>
              <a:t>дополнительные функции</a:t>
            </a:r>
            <a:r>
              <a:rPr lang="ru-RU" altLang="ru-RU" sz="2400" dirty="0">
                <a:latin typeface="Times New Roman" panose="02020603050405020304" pitchFamily="18" charset="0"/>
              </a:rPr>
              <a:t> (часы, будильник) и </a:t>
            </a:r>
            <a:r>
              <a:rPr lang="ru-RU" altLang="ru-RU" sz="2400" b="1" dirty="0">
                <a:latin typeface="Times New Roman" panose="02020603050405020304" pitchFamily="18" charset="0"/>
              </a:rPr>
              <a:t>интерфейсы</a:t>
            </a:r>
            <a:r>
              <a:rPr lang="ru-RU" altLang="ru-RU" sz="2400" dirty="0">
                <a:latin typeface="Times New Roman" panose="02020603050405020304" pitchFamily="18" charset="0"/>
              </a:rPr>
              <a:t> (линейный вход, разъем для наушников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, разъем </a:t>
            </a:r>
            <a:r>
              <a:rPr lang="ru-RU" altLang="ru-RU" sz="2400" dirty="0">
                <a:latin typeface="Times New Roman" panose="02020603050405020304" pitchFamily="18" charset="0"/>
              </a:rPr>
              <a:t>для карт памяти, </a:t>
            </a:r>
            <a:r>
              <a:rPr lang="en-US" altLang="ru-RU" sz="2400" dirty="0">
                <a:latin typeface="Times New Roman" panose="02020603050405020304" pitchFamily="18" charset="0"/>
              </a:rPr>
              <a:t>USB</a:t>
            </a:r>
            <a:r>
              <a:rPr lang="ru-RU" altLang="ru-RU" sz="2400" dirty="0">
                <a:latin typeface="Times New Roman" panose="02020603050405020304" pitchFamily="18" charset="0"/>
              </a:rPr>
              <a:t>-порт и т.п.).</a:t>
            </a:r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4352925" y="1255693"/>
            <a:ext cx="3384550" cy="50355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РАДИОЧАСЫ</a:t>
            </a:r>
          </a:p>
        </p:txBody>
      </p:sp>
      <p:pic>
        <p:nvPicPr>
          <p:cNvPr id="5" name="Picture 6" descr="Радиочасы Philips AJ3115/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" y="1900407"/>
            <a:ext cx="3995738" cy="17129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Радиочасы Philips AJ3231/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46" y="3754478"/>
            <a:ext cx="2249165" cy="256631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Радиочасы Vitek VT-35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064" y="1896436"/>
            <a:ext cx="2245056" cy="171688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Радиочасы Sony ICF-C1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840" y="3754478"/>
            <a:ext cx="2420798" cy="256631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Радиочасы Vitek VT-35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006" y="1900406"/>
            <a:ext cx="2088977" cy="171291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Радиочасы Grundig Sonoclock 790 DC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054" y="3754478"/>
            <a:ext cx="1889241" cy="25663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m.logoburg.com/modules/btehnic/img.php?id=404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201" y="1896435"/>
            <a:ext cx="2968673" cy="171688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a.allegroimg.com/original/0362ae/9bd83f4a4deb8159e1fec58ca9a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3" b="6430"/>
          <a:stretch/>
        </p:blipFill>
        <p:spPr bwMode="auto">
          <a:xfrm>
            <a:off x="8004271" y="3750506"/>
            <a:ext cx="2930213" cy="25702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21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5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25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25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81281" y="205740"/>
            <a:ext cx="2387599" cy="37007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ТЮНЕР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654703" y="205740"/>
            <a:ext cx="8686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400" dirty="0" smtClean="0">
                <a:latin typeface="Times New Roman" panose="02020603050405020304" pitchFamily="18" charset="0"/>
              </a:rPr>
              <a:t>– это </a:t>
            </a:r>
            <a:r>
              <a:rPr lang="ru-RU" altLang="ru-RU" sz="2400" dirty="0">
                <a:latin typeface="Times New Roman" panose="02020603050405020304" pitchFamily="18" charset="0"/>
              </a:rPr>
              <a:t>устройство, обеспечивающее прием радиопередач и прослушивание их с помощью наушников или совместно с внешним усилителем и акустической 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системой.</a:t>
            </a:r>
            <a:endParaRPr lang="ru-RU" altLang="ru-RU" sz="2400" b="1" i="1" dirty="0">
              <a:latin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280" y="1444610"/>
            <a:ext cx="12110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400" b="1" i="1" dirty="0">
                <a:latin typeface="Times New Roman" panose="02020603050405020304" pitchFamily="18" charset="0"/>
              </a:rPr>
              <a:t>Тюнеры отличаются от РП</a:t>
            </a:r>
            <a:r>
              <a:rPr lang="ru-RU" altLang="ru-RU" sz="2400" dirty="0">
                <a:latin typeface="Times New Roman" panose="02020603050405020304" pitchFamily="18" charset="0"/>
              </a:rPr>
              <a:t> отсутствием усилителя и акустической 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системы, выпускаются </a:t>
            </a:r>
            <a:r>
              <a:rPr lang="ru-RU" altLang="ru-RU" sz="2400" dirty="0">
                <a:latin typeface="Times New Roman" panose="02020603050405020304" pitchFamily="18" charset="0"/>
              </a:rPr>
              <a:t>стационарными, с сетевым питанием</a:t>
            </a:r>
          </a:p>
        </p:txBody>
      </p:sp>
      <p:pic>
        <p:nvPicPr>
          <p:cNvPr id="7" name="Picture 5" descr="Тюнер Marantz ST7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97" y="2437892"/>
            <a:ext cx="8681086" cy="210898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Тюнер Music Hall t25.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97" y="4686300"/>
            <a:ext cx="8681086" cy="16684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28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1940" y="1583140"/>
            <a:ext cx="839768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группы радиоэлектронных товаров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чего предназначен усилитель?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виды электроакустической аппаратуры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определение акустической системы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классификацию наушников по способу крепления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функциональные потребительские свойства радиоприемной аппаратуры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 такое чувствительность?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 такое уровень шума?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классификацию радиоприемников по виду звучания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Укажите отличия радиоприемника от тюнера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2011231"/>
            <a:ext cx="2982408" cy="31885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6" y="1026785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1594" y="2712696"/>
            <a:ext cx="78204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530-542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4549" y="1358748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45" y="2046209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05942" y="1838459"/>
            <a:ext cx="78921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классификацию ассортимента радиоэлектронных товаров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Называть и описывать ассортимент усилительной и электроакустической аппаратуры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Характеризовать потребительские свойства радиоприемной аппаратуры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классификацию и характеристику ассортимента радиоприемной аппаратуры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41209" y="1208314"/>
            <a:ext cx="9858239" cy="750925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14.1. Общие сведения о радиоэлектронных товарах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стр.530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6829" y="228600"/>
            <a:ext cx="1036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Радиоэлектронные товары включают в себя </a:t>
            </a: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основные группы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778" y="763866"/>
            <a:ext cx="665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1860" y="1341949"/>
            <a:ext cx="8511540" cy="5002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Комплектующие изделия (радиодетали)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розничной торговле в настоящее время представлены в ограниченном ассортименте. </a:t>
            </a:r>
          </a:p>
          <a:p>
            <a:pPr algn="just"/>
            <a:endParaRPr lang="ru-RU" sz="1100" i="1" u="sng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i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ним относятся: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6829" y="1341949"/>
            <a:ext cx="2970711" cy="6925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Комплектующие элементы и изделия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26" name="Picture 2" descr="https://prometey-nn.ru/assets/images/products/586/4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729" y="2703230"/>
            <a:ext cx="1417332" cy="14173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4653" y="4091017"/>
            <a:ext cx="123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Резисторы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el-union.ru/image/cache/catalog/104j-1500x15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59" y="2703233"/>
            <a:ext cx="1417332" cy="14173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67073" y="4091017"/>
            <a:ext cx="1623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Конденсаторы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s://sc01.alicdn.com/kf/HTB1HfZkelfM8KJjSZFOq6xr5XXau/Rectifier-Diode-1N5400-1N5401-1N5402-1N5404-1N54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91" y="2703230"/>
            <a:ext cx="1417334" cy="141733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745933" y="4078265"/>
            <a:ext cx="123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Диоды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http://real-inform.ru/wp-content/uploads/2017/09/tranzisto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334" y="2703230"/>
            <a:ext cx="1431237" cy="143123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132344" y="4079587"/>
            <a:ext cx="158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Транзисторы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https://wallbox.ru/wallpapers/main/201131/mikroshema-chip-mikroshema-elektronika-da3c51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9" r="5871"/>
          <a:stretch/>
        </p:blipFill>
        <p:spPr bwMode="auto">
          <a:xfrm>
            <a:off x="9756180" y="2703230"/>
            <a:ext cx="1977390" cy="143123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840881" y="4078265"/>
            <a:ext cx="2018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Интегральные микросхемы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61191" y="4988933"/>
            <a:ext cx="7162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Более подробно ассортимент радиодеталей можно изучить, используя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материал учебника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непродовольственных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товаров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:/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В.Е.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558-560.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3590729" y="4988933"/>
            <a:ext cx="1020357" cy="10655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451860" y="1329903"/>
            <a:ext cx="8511540" cy="5002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функциональному назначению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РЭА подразделяется на следующие </a:t>
            </a:r>
            <a:r>
              <a:rPr lang="ru-RU" sz="2000" i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группы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536575" lvl="0" indent="-273050" algn="just"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Аппаратура для усиления и регулирования электрических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сигналов</a:t>
            </a:r>
          </a:p>
          <a:p>
            <a:pPr marL="536575" lvl="0" indent="-273050" algn="just">
              <a:buFont typeface="+mj-lt"/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Электроакустическая аппаратура</a:t>
            </a:r>
          </a:p>
          <a:p>
            <a:pPr marL="536575" lvl="0" indent="-273050" algn="just">
              <a:buFont typeface="+mj-lt"/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Радиоприемная аппаратура</a:t>
            </a:r>
          </a:p>
          <a:p>
            <a:pPr marL="536575" lvl="0" indent="-273050" algn="just"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Телевизионная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аппаратура</a:t>
            </a:r>
          </a:p>
          <a:p>
            <a:pPr marL="536575" lvl="0" indent="-273050" algn="just">
              <a:buFont typeface="+mj-lt"/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Аппаратура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записи и воспроизведения звука 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изображения</a:t>
            </a:r>
          </a:p>
          <a:p>
            <a:pPr marL="536575" lvl="0" indent="-273050" algn="just">
              <a:buFont typeface="+mj-lt"/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Комбинированная аппаратура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i="1" u="sng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06828" y="2212513"/>
            <a:ext cx="2970711" cy="6925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Радиоэлектронная аппаратура (РЭА)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36" name="Picture 12" descr="https://cdn.konturclick.ru/content/5c6252e6bb264b00155b8bd6/original/5cefccf388af7490bbc9a852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189" y="3986604"/>
            <a:ext cx="1316526" cy="150914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avatars.mds.yandex.net/get-pdb/245485/1d8cf8de-c8ed-4be8-a20f-6a47adf1f13c/s1200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3" r="8760"/>
          <a:stretch/>
        </p:blipFill>
        <p:spPr bwMode="auto">
          <a:xfrm>
            <a:off x="4944265" y="3986603"/>
            <a:ext cx="1234440" cy="150914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www.proektor74.ru/img_db/img_thumb_big.php?id=53256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3" r="14122"/>
          <a:stretch/>
        </p:blipFill>
        <p:spPr bwMode="auto">
          <a:xfrm>
            <a:off x="6275849" y="3986603"/>
            <a:ext cx="891540" cy="150914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enko.com.ua/upload/shop_1/2/4/1/item_241949/shop_property_file_241949_4528.jpe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564" y="3977332"/>
            <a:ext cx="1527686" cy="152768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images.unicartapp.com/image/occasin/image/data/all_product_images/product-7363/sony_nwe394_r_8gb_nw_e394_series_walkman_123429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3" r="10757"/>
          <a:stretch/>
        </p:blipFill>
        <p:spPr bwMode="auto">
          <a:xfrm>
            <a:off x="8853416" y="3986603"/>
            <a:ext cx="1065022" cy="15203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object.pscloud.io/cms/cms/Photo/img_0_108_90_3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7" r="8428"/>
          <a:stretch/>
        </p:blipFill>
        <p:spPr bwMode="auto">
          <a:xfrm>
            <a:off x="9986978" y="3977332"/>
            <a:ext cx="1872201" cy="151841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3466478" y="1329903"/>
            <a:ext cx="8511540" cy="5002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принадлежностям для РЭА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относятся химические источники тока, антенны, пульты ДУ, соединительные кабели, переходники т.п.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i="1" u="sng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06827" y="3065600"/>
            <a:ext cx="2970711" cy="6925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Принадлежности для РЭА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48" name="Picture 24" descr="http://rybolov-7.ru/image/cache/catalog/Fonari/duracell-aa-2-800x800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9" r="25571"/>
          <a:stretch/>
        </p:blipFill>
        <p:spPr bwMode="auto">
          <a:xfrm>
            <a:off x="3724918" y="2266207"/>
            <a:ext cx="971550" cy="18647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www.isnv.ru/upload/iblock/dcf/foto_antenna_goldmaster_gm_500_dlya_tsifrovogo_tv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2" r="12843"/>
          <a:stretch/>
        </p:blipFill>
        <p:spPr bwMode="auto">
          <a:xfrm>
            <a:off x="4768017" y="2254821"/>
            <a:ext cx="2228850" cy="18647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ae01.alicdn.com/kf/HTB1MJyCmY1YBuNjSszeq6yblFXaO/HD-tv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5" r="31031"/>
          <a:stretch/>
        </p:blipFill>
        <p:spPr bwMode="auto">
          <a:xfrm>
            <a:off x="7070484" y="2249965"/>
            <a:ext cx="687908" cy="187213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ukascom.ru/wp-content/uploads/2014/06/kabel_HDMI-DVI-2-metra_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209" y="2237712"/>
            <a:ext cx="1881888" cy="18818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ae01.alicdn.com/kf/HTB19__maI_vK1RkSmRyq6xwupXa6/MINI-HDMI-3RCA-CVBS-AV-TVVHS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180" y="2237711"/>
            <a:ext cx="1896756" cy="189675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4695787" y="4510008"/>
            <a:ext cx="7162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Более подробно ассортимент принадлежностей для РЭА можно изучить, используя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материал учебника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непродовольственных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товаров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:/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В.Е.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554-557.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3625325" y="4510008"/>
            <a:ext cx="1020357" cy="10655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3459169" y="1317857"/>
            <a:ext cx="8511540" cy="5002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носителям записи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относятся грампластинки, магнитные ленты, компакт-диски, карты памяти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i="1" u="sng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22778" y="3849904"/>
            <a:ext cx="2970711" cy="6925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Носители записи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60" name="Picture 36" descr="https://www.amara.com/static/uploads/images-2/products/x/huge/833997/record-vinyl-floor-mat-735225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223" y="2029797"/>
            <a:ext cx="2089144" cy="20891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://koalaconversion.com/wp-content/uploads/2017/04/cassette_circle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629" y="2037051"/>
            <a:ext cx="2069251" cy="206925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1064" name="Picture 40" descr="http://iksinergia.ru/img/photo_with_data_zoom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" r="35553"/>
          <a:stretch/>
        </p:blipFill>
        <p:spPr bwMode="auto">
          <a:xfrm>
            <a:off x="7913897" y="2032392"/>
            <a:ext cx="2034540" cy="20705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enko.com.ua/upload/shop_1/7/6/8/item_76877/shop_property_file_76877_4528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338" y="2028701"/>
            <a:ext cx="1818690" cy="20902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4695787" y="4664758"/>
            <a:ext cx="7162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Более подробно ассортимент носителей записи можно изучить, используя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материал учебника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непродовольственных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товаров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:/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В.Е.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557-558.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3625325" y="4664758"/>
            <a:ext cx="1020357" cy="10655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1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5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 animBg="1"/>
      <p:bldP spid="3" grpId="0"/>
      <p:bldP spid="10" grpId="0"/>
      <p:bldP spid="12" grpId="0"/>
      <p:bldP spid="14" grpId="0"/>
      <p:bldP spid="16" grpId="0"/>
      <p:bldP spid="17" grpId="0"/>
      <p:bldP spid="19" grpId="0" animBg="1"/>
      <p:bldP spid="20" grpId="0" animBg="1"/>
      <p:bldP spid="28" grpId="0" animBg="1"/>
      <p:bldP spid="29" grpId="0" animBg="1"/>
      <p:bldP spid="35" grpId="0"/>
      <p:bldP spid="37" grpId="0" animBg="1"/>
      <p:bldP spid="38" grpId="0" animBg="1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074" name="Picture 2" descr="/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465" y="1156098"/>
            <a:ext cx="2964815" cy="28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3200" y="70505"/>
            <a:ext cx="11425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Наиболее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крупные производители радиоэлектронных товаров </a:t>
            </a: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Республике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Беларусь: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445348"/>
            <a:ext cx="65478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Производственное унитарное предприятие «Завод электроники и бытовой техники Горизонт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холдинга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«Горизонт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г.Минск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7174" t="6700" r="18392" b="7768"/>
          <a:stretch/>
        </p:blipFill>
        <p:spPr>
          <a:xfrm>
            <a:off x="484273" y="2227680"/>
            <a:ext cx="5431790" cy="40558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078" name="Picture 6" descr="https://www.logobank.ru/images/ph/ru/v/vitayz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4" b="24453"/>
          <a:stretch/>
        </p:blipFill>
        <p:spPr bwMode="auto">
          <a:xfrm>
            <a:off x="7494884" y="1156403"/>
            <a:ext cx="3122930" cy="96810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7211" t="6966" r="6021" b="4638"/>
          <a:stretch/>
        </p:blipFill>
        <p:spPr>
          <a:xfrm>
            <a:off x="6469379" y="2880360"/>
            <a:ext cx="5429251" cy="34031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7623388" y="2227680"/>
            <a:ext cx="2683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ОАО «Витязь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г.Витебск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07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3" y="964129"/>
            <a:ext cx="9858239" cy="1412067"/>
          </a:xfrm>
        </p:spPr>
        <p:txBody>
          <a:bodyPr>
            <a:normAutofit/>
          </a:bodyPr>
          <a:lstStyle/>
          <a:p>
            <a:pPr marL="631825" lvl="0" indent="-631825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14.2 Аппаратура для усиления и регулирования электрических сигналов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602" y="287540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126360" y="304882"/>
            <a:ext cx="3522027" cy="43666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УСИЛИТЕЛЬ</a:t>
            </a:r>
          </a:p>
        </p:txBody>
      </p:sp>
      <p:pic>
        <p:nvPicPr>
          <p:cNvPr id="9" name="Picture 5" descr="Усилитель Yamaha A-S2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65" y="1149597"/>
            <a:ext cx="3431222" cy="1309822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3657600" y="70505"/>
            <a:ext cx="7772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служит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усиления звукового сигнала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принимаемого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какого-либо внешнего источника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166" y="2777874"/>
            <a:ext cx="364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усилителей: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63340" y="1074420"/>
            <a:ext cx="8129714" cy="52505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ПРЕДВАРИТЕЛЬНЫЙ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УСИЛИТЕЛЬ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корректирует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и регулирует предварительный сигнал перед тем, как передать его на усилитель. </a:t>
            </a: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7167" y="3758974"/>
            <a:ext cx="2651759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Предварительный</a:t>
            </a:r>
            <a:endParaRPr lang="ru-RU" sz="2200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7166" y="3239539"/>
            <a:ext cx="3327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Atoll Предварительный усилитель Atoll PR 200 SE - Частное предприятие «Алпекс» в Минск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" t="22601" r="200" b="24999"/>
          <a:stretch/>
        </p:blipFill>
        <p:spPr bwMode="auto">
          <a:xfrm>
            <a:off x="4411249" y="2284243"/>
            <a:ext cx="7033895" cy="368576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863340" y="1074419"/>
            <a:ext cx="8129714" cy="52505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УСИЛИТЕЛЬ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МОЩНОСТИ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усиливает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электрические колебания до соответствующих слышимому человеком звуковому диапазону частот. Все 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усилители мощности звуковой частоты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 повышают уровень поступающих на них электрических сигналов до величины, обеспечивающей нормальную работу динамиков. </a:t>
            </a:r>
          </a:p>
          <a:p>
            <a:pPr marL="5565775" algn="just"/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5565775" algn="just"/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5565775" algn="ctr"/>
            <a:r>
              <a:rPr lang="ru-RU" alt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Усилители </a:t>
            </a:r>
            <a:r>
              <a:rPr lang="ru-RU" altLang="ru-RU" sz="20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звука должны соответствовать требованию усиления </a:t>
            </a:r>
          </a:p>
          <a:p>
            <a:pPr marL="5565775" algn="ctr"/>
            <a:r>
              <a:rPr lang="ru-RU" altLang="ru-RU" sz="20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в диапазоне от 20 до 20 000 Гц по частоте. </a:t>
            </a:r>
          </a:p>
          <a:p>
            <a:pPr marL="5565775" algn="just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17166" y="4266032"/>
            <a:ext cx="2651759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Усилитель мощности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4100" name="Picture 4" descr="https://images.by.prom.st/159182350_w640_h640_usilitel-moschnosti-apar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0" b="22800"/>
          <a:stretch/>
        </p:blipFill>
        <p:spPr bwMode="auto">
          <a:xfrm>
            <a:off x="3983989" y="2914650"/>
            <a:ext cx="5432199" cy="31941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863338" y="1074418"/>
            <a:ext cx="8129714" cy="52505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ИНТЕГРАЛЬНЫЙ (ПОЛНЫЙ)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УСИЛИТЕЛЬ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содержит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в одном корпусе усилитель мощности и предварительный усилитель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"/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"/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"/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"/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"/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"/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altLang="ru-RU" sz="2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Усилитель </a:t>
            </a:r>
            <a:r>
              <a:rPr lang="ru-RU" altLang="ru-RU" sz="2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может быть выполнен в виде самостоятельного устройства, имеющего 1-12 каналов усиления, или использоваться в составе  более сложных устройств. </a:t>
            </a:r>
          </a:p>
          <a:p>
            <a:pPr algn="just"/>
            <a:r>
              <a:rPr lang="ru-RU" altLang="ru-RU" sz="2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Источником сигналов для усилителя могут быть компакт-диски, микрофоны, MP3 плееры, компьютер, автомагнитола, видеокамера, электромузыкальные инструменты и любые устройства, воспроизводящие звук или музыку.  </a:t>
            </a:r>
          </a:p>
          <a:p>
            <a:pPr algn="just"/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17165" y="4754869"/>
            <a:ext cx="2651759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Интегральный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21" name="Picture 6" descr="Интегральный усилитель Atoll IN50 s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813" y="1856840"/>
            <a:ext cx="6862764" cy="184285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15220" y="1074416"/>
            <a:ext cx="11877832" cy="52505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332038" algn="just"/>
            <a:endParaRPr lang="ru-RU" altLang="ru-RU" sz="11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6011863" algn="just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– это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усилитель, оснащенный дополнительным оборудованием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– радио-тюнером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, декодером, другими дополнительными модулями.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Ресивер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является основным звеном в любой серьезной звуковой системе, включая домашние кинотеатры. </a:t>
            </a:r>
          </a:p>
        </p:txBody>
      </p:sp>
      <p:sp>
        <p:nvSpPr>
          <p:cNvPr id="23" name="WordArt 6"/>
          <p:cNvSpPr>
            <a:spLocks noChangeArrowheads="1" noChangeShapeType="1" noTextEdit="1"/>
          </p:cNvSpPr>
          <p:nvPr/>
        </p:nvSpPr>
        <p:spPr bwMode="auto">
          <a:xfrm>
            <a:off x="3863336" y="1232206"/>
            <a:ext cx="2331725" cy="41920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РЕСИВЕР </a:t>
            </a:r>
          </a:p>
        </p:txBody>
      </p:sp>
      <p:pic>
        <p:nvPicPr>
          <p:cNvPr id="24" name="Picture 8" descr="AV Ресивер Yamaha DSP-Z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28" y="1188356"/>
            <a:ext cx="3526341" cy="1710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0957" y="3325959"/>
            <a:ext cx="594765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РЕСИВЕР ДЛЯ ДОМАШНЕГО КИНОТЕАТРА</a:t>
            </a:r>
          </a:p>
          <a:p>
            <a:pPr algn="just"/>
            <a:endParaRPr lang="ru-RU" alt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усилитель для домашнего кинотеатра, который усиливает большое количество каналов, обычно имеет развитую систему входов-выходов для  коммутации, электронное управление,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радио-приёмник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USB-порт для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флеш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-карты, караоке и т.п., а также может включать в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себя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 tooltip="Чем отличается DVD-R от DVD-RW"/>
              </a:rPr>
              <a:t>DVD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-проигрыватель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6" name="Picture 6" descr="AV-ресивер Rotel RSX-106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393" y="3325959"/>
            <a:ext cx="5608230" cy="248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126360" y="1052096"/>
            <a:ext cx="11877832" cy="52728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332038" algn="just"/>
            <a:endParaRPr lang="ru-RU" altLang="ru-RU" sz="11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92075" algn="just"/>
            <a:r>
              <a:rPr lang="ru-RU" altLang="ru-RU" sz="20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КОМБОУСИЛИТЕЛЬ ДЛЯ ЭЛЕКТРОМУЗЫКАЛЬНЫХ </a:t>
            </a:r>
            <a:r>
              <a:rPr lang="ru-RU" altLang="ru-RU" sz="2000" b="1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ИНСТРУМЕНТОВ: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9" name="Picture 8" descr="Roland Micro Cube Red комбоусилитель для электрогитары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3" b="13972"/>
          <a:stretch>
            <a:fillRect/>
          </a:stretch>
        </p:blipFill>
        <p:spPr bwMode="auto">
          <a:xfrm>
            <a:off x="353721" y="1809194"/>
            <a:ext cx="4826916" cy="349553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pp.userapi.com/c840633/v840633194/4b20b/COHwyIP7DJc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393" y="1809194"/>
            <a:ext cx="6550903" cy="436945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9" grpId="0" animBg="1"/>
      <p:bldP spid="20" grpId="0" animBg="1"/>
      <p:bldP spid="22" grpId="0" animBg="1"/>
      <p:bldP spid="23" grpId="0"/>
      <p:bldP spid="2" grpId="0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WordArt 8"/>
          <p:cNvSpPr>
            <a:spLocks noChangeArrowheads="1" noChangeShapeType="1" noTextEdit="1"/>
          </p:cNvSpPr>
          <p:nvPr/>
        </p:nvSpPr>
        <p:spPr bwMode="auto">
          <a:xfrm>
            <a:off x="65405" y="70505"/>
            <a:ext cx="2917189" cy="4803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ЭКВАЛАЙЗЕР</a:t>
            </a:r>
          </a:p>
        </p:txBody>
      </p:sp>
      <p:pic>
        <p:nvPicPr>
          <p:cNvPr id="5" name="Picture 10" descr="Ответы@Mail.Ru: Помогите найти большие GIF картинки ЭКВАЛАЙЗЕРА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1" t="-1627" r="15584"/>
          <a:stretch>
            <a:fillRect/>
          </a:stretch>
        </p:blipFill>
        <p:spPr bwMode="auto">
          <a:xfrm>
            <a:off x="102299" y="673232"/>
            <a:ext cx="2877029" cy="32419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074670" y="463824"/>
            <a:ext cx="8430894" cy="13234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 smtClean="0">
                <a:latin typeface="Times New Roman" panose="02020603050405020304" pitchFamily="18" charset="0"/>
              </a:rPr>
              <a:t>– это устройство, </a:t>
            </a:r>
            <a:r>
              <a:rPr lang="ru-RU" altLang="ru-RU" sz="2000" dirty="0">
                <a:latin typeface="Times New Roman" panose="02020603050405020304" pitchFamily="18" charset="0"/>
              </a:rPr>
              <a:t>позволяющее избирательно корректировать амплитуду (громкость) сигнала в зависимости 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от частоты (</a:t>
            </a:r>
            <a:r>
              <a:rPr lang="ru-RU" altLang="ru-RU" sz="2000" dirty="0">
                <a:latin typeface="Times New Roman" panose="02020603050405020304" pitchFamily="18" charset="0"/>
              </a:rPr>
              <a:t>высоты звука). </a:t>
            </a:r>
          </a:p>
          <a:p>
            <a:pPr algn="just" eaLnBrk="1" hangingPunct="1"/>
            <a:r>
              <a:rPr lang="ru-RU" altLang="ru-RU" sz="2000" dirty="0" smtClean="0">
                <a:latin typeface="Times New Roman" panose="02020603050405020304" pitchFamily="18" charset="0"/>
              </a:rPr>
              <a:t>В </a:t>
            </a:r>
            <a:r>
              <a:rPr lang="ru-RU" altLang="ru-RU" sz="2000" dirty="0">
                <a:latin typeface="Times New Roman" panose="02020603050405020304" pitchFamily="18" charset="0"/>
              </a:rPr>
              <a:t>настоящее время эквалайзер является мощным средством для получения 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разнообразных тембров</a:t>
            </a:r>
            <a:r>
              <a:rPr lang="ru-RU" altLang="ru-RU" sz="2000" dirty="0">
                <a:latin typeface="Times New Roman" panose="02020603050405020304" pitchFamily="18" charset="0"/>
              </a:rPr>
              <a:t> звука (то есть разных оттенков звучания). 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2982594" y="93672"/>
            <a:ext cx="852297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(англ. </a:t>
            </a:r>
            <a:r>
              <a:rPr lang="ru-RU" altLang="ru-RU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equalize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 — «выравнивать», общее сокращение — «EQ»),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462371" y="1787263"/>
            <a:ext cx="634725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Различают графические и параметрические (аналоговые и цифровые) эквалайзеры</a:t>
            </a:r>
          </a:p>
        </p:txBody>
      </p:sp>
      <p:pic>
        <p:nvPicPr>
          <p:cNvPr id="10" name="Picture 13" descr="SAMSON Графический эквалайзер S-Curve 2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372" y="2604073"/>
            <a:ext cx="6347251" cy="174659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65406" y="4550873"/>
            <a:ext cx="4901926" cy="2039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Параметрические эквалайзеры имеют гораздо большие возможности корректировки частотной </a:t>
            </a:r>
            <a:r>
              <a:rPr lang="ru-RU" alt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характери-стики</a:t>
            </a:r>
            <a:r>
              <a:rPr lang="ru-RU" alt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сигнала</a:t>
            </a:r>
          </a:p>
          <a:p>
            <a:pPr algn="just" eaLnBrk="1" hangingPunct="1">
              <a:spcBef>
                <a:spcPct val="50000"/>
              </a:spcBef>
            </a:pPr>
            <a:endParaRPr lang="ru-RU" alt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7" descr="Десятиполосный эквалайзер схем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370" y="4458468"/>
            <a:ext cx="2681269" cy="185535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9" descr="Эквалайзер Technics SH-GE 70 или SH-GE 90, Вологда &quot; Форумы volcod.ru (Вологда, Череповец), Барахолк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915" y="4419292"/>
            <a:ext cx="3453708" cy="18945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static.tildacdn.com/tild3731-3165-4639-b330-623334313534/1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332" y="1874311"/>
            <a:ext cx="7027906" cy="452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92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3129</TotalTime>
  <Words>1519</Words>
  <Application>Microsoft Office PowerPoint</Application>
  <PresentationFormat>Широкоэкранный</PresentationFormat>
  <Paragraphs>271</Paragraphs>
  <Slides>27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Book Antiqua</vt:lpstr>
      <vt:lpstr>Calibri</vt:lpstr>
      <vt:lpstr>Times New Roman</vt:lpstr>
      <vt:lpstr>Wingdings</vt:lpstr>
      <vt:lpstr>Тема1</vt:lpstr>
      <vt:lpstr>ТОВАРОВЕДЕНИЕ НЕПРОДОВОЛЬСТВЕННЫХ ТОВАРОВ</vt:lpstr>
      <vt:lpstr>СОДЕРЖАНИЕ МОДУЛЯ</vt:lpstr>
      <vt:lpstr>Презентация PowerPoint</vt:lpstr>
      <vt:lpstr>14.1. Общие сведения о радиоэлектронных товарах</vt:lpstr>
      <vt:lpstr>Презентация PowerPoint</vt:lpstr>
      <vt:lpstr>Презентация PowerPoint</vt:lpstr>
      <vt:lpstr>14.2 Аппаратура для усиления и регулирования электрических сигналов</vt:lpstr>
      <vt:lpstr>Презентация PowerPoint</vt:lpstr>
      <vt:lpstr>Презентация PowerPoint</vt:lpstr>
      <vt:lpstr>14.3 Электроакустическая аппаратура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14.4 Потребительские свойства радиоприёмной аппаратуры</vt:lpstr>
      <vt:lpstr>Презентация PowerPoint</vt:lpstr>
      <vt:lpstr>Презентация PowerPoint</vt:lpstr>
      <vt:lpstr>Презентация PowerPoint</vt:lpstr>
      <vt:lpstr>Презентация PowerPoint</vt:lpstr>
      <vt:lpstr>14.5 Классификация и характеристика ассортимента радиоприемной аппаратуры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194</cp:revision>
  <dcterms:created xsi:type="dcterms:W3CDTF">2014-06-06T09:13:21Z</dcterms:created>
  <dcterms:modified xsi:type="dcterms:W3CDTF">2020-06-23T08:19:13Z</dcterms:modified>
</cp:coreProperties>
</file>