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0"/>
  </p:notesMasterIdLst>
  <p:sldIdLst>
    <p:sldId id="256" r:id="rId2"/>
    <p:sldId id="258" r:id="rId3"/>
    <p:sldId id="322" r:id="rId4"/>
    <p:sldId id="273" r:id="rId5"/>
    <p:sldId id="331" r:id="rId6"/>
    <p:sldId id="333" r:id="rId7"/>
    <p:sldId id="334" r:id="rId8"/>
    <p:sldId id="335" r:id="rId9"/>
    <p:sldId id="326" r:id="rId10"/>
    <p:sldId id="399" r:id="rId11"/>
    <p:sldId id="337" r:id="rId12"/>
    <p:sldId id="397" r:id="rId13"/>
    <p:sldId id="398" r:id="rId14"/>
    <p:sldId id="393" r:id="rId15"/>
    <p:sldId id="327" r:id="rId16"/>
    <p:sldId id="325" r:id="rId17"/>
    <p:sldId id="324" r:id="rId18"/>
    <p:sldId id="32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8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13.1 Устройство и потребительские свойства часов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CACBA3-13E6-467B-BD67-BF2D289EA7CB}">
      <dgm:prSet custT="1"/>
      <dgm:spPr/>
      <dgm:t>
        <a:bodyPr/>
        <a:lstStyle/>
        <a:p>
          <a:r>
            <a:rPr lang="ru-RU" sz="28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13.2 Классификация и характеристика ассортимента часов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F1409-86F5-4A20-89A0-A12EF8546AB0}" type="parTrans" cxnId="{47D1DF1D-65E5-42FC-9BEE-4951112E487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05A48-760F-4C2B-B448-B64F25A3FA65}" type="sibTrans" cxnId="{47D1DF1D-65E5-42FC-9BEE-4951112E487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D9ADB5-EEC8-4196-8C94-A99C11764619}">
      <dgm:prSet custT="1"/>
      <dgm:spPr/>
      <dgm:t>
        <a:bodyPr/>
        <a:lstStyle/>
        <a:p>
          <a:pPr marL="631825" indent="-631825"/>
          <a:r>
            <a:rPr lang="ru-RU" sz="28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13.3 Контроль качества часов, маркировка, упаковка, транспортирование и хранение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EB4FB-68F1-4F43-A954-00419EF20D13}" type="parTrans" cxnId="{79A52328-E595-4A12-B2E3-DF71DA4AD864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236B2-6A99-496C-9648-2BA2C6AB5963}" type="sibTrans" cxnId="{79A52328-E595-4A12-B2E3-DF71DA4AD864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3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3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3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05D1E140-FE06-4973-9534-D5AE8FCBC1D1}" type="pres">
      <dgm:prSet presAssocID="{21CACBA3-13E6-467B-BD67-BF2D289EA7C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72A42-88FA-4929-BC57-9480FD3A7CF1}" type="pres">
      <dgm:prSet presAssocID="{21CACBA3-13E6-467B-BD67-BF2D289EA7CB}" presName="accent_2" presStyleCnt="0"/>
      <dgm:spPr/>
    </dgm:pt>
    <dgm:pt modelId="{D62BD5AE-4E76-4BF2-B187-781FC436425F}" type="pres">
      <dgm:prSet presAssocID="{21CACBA3-13E6-467B-BD67-BF2D289EA7CB}" presName="accentRepeatNode" presStyleLbl="solidFgAcc1" presStyleIdx="1" presStyleCnt="3"/>
      <dgm:spPr/>
    </dgm:pt>
    <dgm:pt modelId="{349E3F3E-E926-4EC4-88B4-D7EDB5793467}" type="pres">
      <dgm:prSet presAssocID="{DED9ADB5-EEC8-4196-8C94-A99C1176461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E87D-C692-471A-B85B-B7C848D846B3}" type="pres">
      <dgm:prSet presAssocID="{DED9ADB5-EEC8-4196-8C94-A99C11764619}" presName="accent_3" presStyleCnt="0"/>
      <dgm:spPr/>
    </dgm:pt>
    <dgm:pt modelId="{45D42D85-197A-4DC4-9FDD-21F3A97A1743}" type="pres">
      <dgm:prSet presAssocID="{DED9ADB5-EEC8-4196-8C94-A99C11764619}" presName="accentRepeatNode" presStyleLbl="solidFgAcc1" presStyleIdx="2" presStyleCnt="3"/>
      <dgm:spPr/>
    </dgm:pt>
  </dgm:ptLst>
  <dgm:cxnLst>
    <dgm:cxn modelId="{79A52328-E595-4A12-B2E3-DF71DA4AD864}" srcId="{CF845803-1717-4F48-B710-F7F1B43013F3}" destId="{DED9ADB5-EEC8-4196-8C94-A99C11764619}" srcOrd="2" destOrd="0" parTransId="{563EB4FB-68F1-4F43-A954-00419EF20D13}" sibTransId="{3FC236B2-6A99-496C-9648-2BA2C6AB5963}"/>
    <dgm:cxn modelId="{03EFDAFA-DE66-42C0-9A2E-89705C0D7885}" type="presOf" srcId="{21CACBA3-13E6-467B-BD67-BF2D289EA7CB}" destId="{05D1E140-FE06-4973-9534-D5AE8FCBC1D1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7D1DF1D-65E5-42FC-9BEE-4951112E487B}" srcId="{CF845803-1717-4F48-B710-F7F1B43013F3}" destId="{21CACBA3-13E6-467B-BD67-BF2D289EA7CB}" srcOrd="1" destOrd="0" parTransId="{407F1409-86F5-4A20-89A0-A12EF8546AB0}" sibTransId="{D6205A48-760F-4C2B-B448-B64F25A3FA65}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6C5044F7-7EBE-4542-B1F5-EF60195927F4}" type="presOf" srcId="{DED9ADB5-EEC8-4196-8C94-A99C11764619}" destId="{349E3F3E-E926-4EC4-88B4-D7EDB5793467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AEE3D12C-1FFD-4ABE-BDBA-3F7A1778684D}" type="presParOf" srcId="{962C2BD0-517B-4E9C-A037-D4A0806612C4}" destId="{05D1E140-FE06-4973-9534-D5AE8FCBC1D1}" srcOrd="3" destOrd="0" presId="urn:microsoft.com/office/officeart/2008/layout/VerticalCurvedList"/>
    <dgm:cxn modelId="{E7EDAE06-72C5-4D07-95CD-77152366E288}" type="presParOf" srcId="{962C2BD0-517B-4E9C-A037-D4A0806612C4}" destId="{A6072A42-88FA-4929-BC57-9480FD3A7CF1}" srcOrd="4" destOrd="0" presId="urn:microsoft.com/office/officeart/2008/layout/VerticalCurvedList"/>
    <dgm:cxn modelId="{C78EAFAA-79F3-4C05-AF0A-C3C8DFD4613C}" type="presParOf" srcId="{A6072A42-88FA-4929-BC57-9480FD3A7CF1}" destId="{D62BD5AE-4E76-4BF2-B187-781FC436425F}" srcOrd="0" destOrd="0" presId="urn:microsoft.com/office/officeart/2008/layout/VerticalCurvedList"/>
    <dgm:cxn modelId="{86C34D8B-E38A-465E-9A2C-4DFE20B5EB18}" type="presParOf" srcId="{962C2BD0-517B-4E9C-A037-D4A0806612C4}" destId="{349E3F3E-E926-4EC4-88B4-D7EDB5793467}" srcOrd="5" destOrd="0" presId="urn:microsoft.com/office/officeart/2008/layout/VerticalCurvedList"/>
    <dgm:cxn modelId="{0CAC896A-F7F2-4AD4-922A-31287A0EDB60}" type="presParOf" srcId="{962C2BD0-517B-4E9C-A037-D4A0806612C4}" destId="{118CE87D-C692-471A-B85B-B7C848D846B3}" srcOrd="6" destOrd="0" presId="urn:microsoft.com/office/officeart/2008/layout/VerticalCurvedList"/>
    <dgm:cxn modelId="{172EAAC4-C6AD-48E2-B2FE-4ACC988468E7}" type="presParOf" srcId="{118CE87D-C692-471A-B85B-B7C848D846B3}" destId="{45D42D85-197A-4DC4-9FDD-21F3A97A17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6174978" y="-944995"/>
          <a:ext cx="7352753" cy="73527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758231" y="534531"/>
          <a:ext cx="10443982" cy="1092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21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13.1 Устройство и потребительские свойства часов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231" y="534531"/>
        <a:ext cx="10443982" cy="1092552"/>
      </dsp:txXfrm>
    </dsp:sp>
    <dsp:sp modelId="{C7628E09-A5D0-43AC-834B-E8990AEC2BF8}">
      <dsp:nvSpPr>
        <dsp:cNvPr id="0" name=""/>
        <dsp:cNvSpPr/>
      </dsp:nvSpPr>
      <dsp:spPr>
        <a:xfrm>
          <a:off x="75386" y="409707"/>
          <a:ext cx="1365690" cy="136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D1E140-FE06-4973-9534-D5AE8FCBC1D1}">
      <dsp:nvSpPr>
        <dsp:cNvPr id="0" name=""/>
        <dsp:cNvSpPr/>
      </dsp:nvSpPr>
      <dsp:spPr>
        <a:xfrm>
          <a:off x="1155374" y="2185105"/>
          <a:ext cx="10046839" cy="1092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21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13.2 Классификация и характеристика ассортимента часов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5374" y="2185105"/>
        <a:ext cx="10046839" cy="1092552"/>
      </dsp:txXfrm>
    </dsp:sp>
    <dsp:sp modelId="{D62BD5AE-4E76-4BF2-B187-781FC436425F}">
      <dsp:nvSpPr>
        <dsp:cNvPr id="0" name=""/>
        <dsp:cNvSpPr/>
      </dsp:nvSpPr>
      <dsp:spPr>
        <a:xfrm>
          <a:off x="472528" y="2048536"/>
          <a:ext cx="1365690" cy="136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9E3F3E-E926-4EC4-88B4-D7EDB5793467}">
      <dsp:nvSpPr>
        <dsp:cNvPr id="0" name=""/>
        <dsp:cNvSpPr/>
      </dsp:nvSpPr>
      <dsp:spPr>
        <a:xfrm>
          <a:off x="758231" y="3823934"/>
          <a:ext cx="10443982" cy="1092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214" tIns="71120" rIns="71120" bIns="71120" numCol="1" spcCol="1270" anchor="ctr" anchorCtr="0">
          <a:noAutofit/>
        </a:bodyPr>
        <a:lstStyle/>
        <a:p>
          <a:pPr marL="631825" lvl="0" indent="-631825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13.3 Контроль качества часов, маркировка, упаковка, транспортирование и хранение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231" y="3823934"/>
        <a:ext cx="10443982" cy="1092552"/>
      </dsp:txXfrm>
    </dsp:sp>
    <dsp:sp modelId="{45D42D85-197A-4DC4-9FDD-21F3A97A1743}">
      <dsp:nvSpPr>
        <dsp:cNvPr id="0" name=""/>
        <dsp:cNvSpPr/>
      </dsp:nvSpPr>
      <dsp:spPr>
        <a:xfrm>
          <a:off x="75386" y="3687365"/>
          <a:ext cx="1365690" cy="136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59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32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0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8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49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0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../&#1044;&#1086;&#1087;&#1086;&#1083;&#1085;&#1080;&#1090;&#1077;&#1083;&#1100;&#1085;&#1099;&#1077;%20&#1084;&#1072;&#1090;&#1077;&#1088;&#1080;&#1072;&#1083;&#1099;/&#1042;&#1080;&#1076;&#1077;&#1086;/&#1050;&#1072;&#1082;%20&#1088;&#1072;&#1073;&#1086;&#1090;&#1072;&#1102;&#1090;%20&#1084;&#1077;&#1093;&#1072;&#1085;&#1080;&#1095;&#1077;&#1089;&#1082;&#1080;&#1077;%20&#1095;&#1072;&#1089;&#1099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../&#1044;&#1086;&#1087;&#1086;&#1083;&#1085;&#1080;&#1090;&#1077;&#1083;&#1100;&#1085;&#1099;&#1077;%20&#1084;&#1072;&#1090;&#1077;&#1088;&#1080;&#1072;&#1083;&#1099;/&#1042;&#1080;&#1076;&#1077;&#1086;/&#1050;&#1074;&#1072;&#1088;&#1094;&#1077;&#1074;&#1099;&#1077;%20&#1095;&#1072;&#1089;&#1099;,%20&#1082;&#1072;&#1082;%20&#1101;&#1090;&#1086;%20&#1088;&#1072;&#1073;&#1086;&#1090;&#1072;&#1077;&#1090;_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1" y="1894113"/>
            <a:ext cx="10815145" cy="150642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3771816"/>
            <a:ext cx="11898086" cy="10838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Часы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4790" y="70505"/>
            <a:ext cx="11159490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Часы классифицируют по следующим основным признакам: по назначению, способу эксплуатации, источнику энергии, виду индикации, типу колебательной системы, калибру (размеру) каркаса механизма, полу и возрасту потребителя, уровню функциональных свойств.</a:t>
            </a:r>
            <a:endParaRPr lang="ru-RU" sz="1600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790" y="1202225"/>
            <a:ext cx="2740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назначению: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2039" y="1727081"/>
            <a:ext cx="268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порядку: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4790" y="2159604"/>
            <a:ext cx="2740366" cy="766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показа текущего времени</a:t>
            </a:r>
            <a:endParaRPr lang="ru-RU" sz="23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8970" y="1309727"/>
            <a:ext cx="8840176" cy="49424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обычные классические часы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s://avatars.mds.yandex.net/get-zen_doc/249065/pub_5b6416a1a69da800a9345e85_5b641792df147400a87d9550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87" y="1748086"/>
            <a:ext cx="6835141" cy="4436513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24790" y="3038556"/>
            <a:ext cx="2740366" cy="1019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измерения малых промежутков времени</a:t>
            </a:r>
            <a:endParaRPr lang="ru-RU" sz="23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8970" y="1309727"/>
            <a:ext cx="8840176" cy="49424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приборам для </a:t>
            </a:r>
            <a:r>
              <a:rPr lang="ru-RU" sz="20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измерения малых промежутков времени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относят:</a:t>
            </a:r>
          </a:p>
          <a:p>
            <a:pPr marL="720725" indent="-36671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секундомеры (измерение времени более 10 секунд)</a:t>
            </a:r>
          </a:p>
          <a:p>
            <a:pPr marL="720725" indent="-366713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хроноскопы –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сравнения показаний двух часов и для точного измерения коротких интервалов времени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измерение времени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секунд)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ua.all.biz/img/ua/catalog/17651719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r="16515"/>
          <a:stretch/>
        </p:blipFill>
        <p:spPr bwMode="auto">
          <a:xfrm>
            <a:off x="4812029" y="3234690"/>
            <a:ext cx="2443218" cy="283464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pinimg.com/736x/14/6f/7c/146f7c2ab4f81bb0f32888cffcf72fe3--bill-obrien-product-desig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28" y="3234690"/>
            <a:ext cx="2834639" cy="283464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24790" y="4170126"/>
            <a:ext cx="2740366" cy="516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Специальные</a:t>
            </a:r>
            <a:endParaRPr lang="ru-RU" sz="23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83713" y="1309025"/>
            <a:ext cx="8840176" cy="49424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1962" y="1463649"/>
            <a:ext cx="1964528" cy="5161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pc="-5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дайвинга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79481" y="1462127"/>
            <a:ext cx="6373429" cy="4607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дайвинга имеют водонепроницаемый корпус, позволяющий опускаться с аквалангом до 40 м, оснащаются таймером, цифровым компасом, радиомаяком, электронными устройствами, измеряющими температуру воды, глубину погружения, рассчитывающими траекторию движения, подающими сигнал тревоги в случаях погружения на слишком большую глубину или быстрого подъема.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http://www.wellnet.com.au/pics/Seiko%20SBGA029%20Ningaloo%202015-07%20wrist%20shark%2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47" y="3759589"/>
            <a:ext cx="3331334" cy="222088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i.pinimg.com/originals/f3/07/c8/f307c86d47464bb14477f4d0a1131d4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394" y="3759589"/>
            <a:ext cx="2220889" cy="22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351962" y="2070063"/>
            <a:ext cx="1964528" cy="5161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pc="-5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сёрфинга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79481" y="1462127"/>
            <a:ext cx="6373429" cy="4607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Часы для серфинга имеют встроенный цифровой компас, измеритель высоты волны, индикатор траектории движения.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6" name="Picture 12" descr="https://www.alltime.ru/obj/article/image-blog/dlya-pokoritelei-voln/serfing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46" y="2181977"/>
            <a:ext cx="3784944" cy="378494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47940" y="2667993"/>
            <a:ext cx="1964528" cy="5161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pc="-5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Шахматные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83503" y="1455987"/>
            <a:ext cx="6373429" cy="4607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Шахматные часы имеют два циферблата и предназначены для раздельного измерения и суммирования интервалов времени каждого из партнеров, играющих в шахматы.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8" name="Picture 14" descr="https://static-eu.insales.ru/files/1/936/11633576/original/EKcXcvfXsAAvFMk_d2006810f6c2907f37ab2fe5d2a8c9e8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0"/>
          <a:stretch/>
        </p:blipFill>
        <p:spPr bwMode="auto">
          <a:xfrm>
            <a:off x="5930429" y="2611194"/>
            <a:ext cx="5522854" cy="332143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221666" y="4798776"/>
            <a:ext cx="2740366" cy="516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Комбинированные</a:t>
            </a:r>
            <a:endParaRPr lang="ru-RU" sz="2300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85846" y="1324387"/>
            <a:ext cx="8840176" cy="49424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комбинированным часам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относят часы-будильник, часы-кулон,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часы-кольцо, часы-калькулятор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часы-пейджер, часы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фото-видеокамера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часы-радиоприемник и т. п.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60" name="Picture 16" descr="https://otvet.imgsmail.ru/download/u_d7cdb67d6c8465cf1f169d941f54b0f2_80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r="21042"/>
          <a:stretch/>
        </p:blipFill>
        <p:spPr bwMode="auto">
          <a:xfrm>
            <a:off x="3920854" y="2552129"/>
            <a:ext cx="2666990" cy="361596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ae01.alicdn.com/kf/HTB10Jv0PXXXXXcGXpXXq6xXFXXXA/Vintage-Retro-Bronze-Pocket-Watch-Men-Women-Vogue-Quartz-Pendant-Watch-Chain-Necklace-Watches-Flower-Crown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r="14606"/>
          <a:stretch/>
        </p:blipFill>
        <p:spPr bwMode="auto">
          <a:xfrm>
            <a:off x="6704490" y="2552129"/>
            <a:ext cx="2499225" cy="361596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img.mysku.me/uploads/images/00/60/81/2012/06/18/799f34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3" b="5886"/>
          <a:stretch/>
        </p:blipFill>
        <p:spPr bwMode="auto">
          <a:xfrm>
            <a:off x="9332981" y="2552130"/>
            <a:ext cx="2046042" cy="361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500" y="229645"/>
            <a:ext cx="1190142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характеру пользования и месту установки или способу ношения:</a:t>
            </a:r>
          </a:p>
          <a:p>
            <a:pPr marL="628650" indent="-2746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наручные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карманные, часы-кулоны, часы-кольца, </a:t>
            </a:r>
          </a:p>
          <a:p>
            <a:pPr marL="628650" indent="-2746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Коллективного пользования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настенные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настольные,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напольные, шахматные, автомобильные.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get-pdb/750514/366b73f3-8f0e-4f01-82d7-17fd09275c0f/s1200?webp=fal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8" r="10072" b="9416"/>
          <a:stretch/>
        </p:blipFill>
        <p:spPr bwMode="auto">
          <a:xfrm>
            <a:off x="929851" y="1454597"/>
            <a:ext cx="2281979" cy="230019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.pricearchive.org/images/aliexpress.com/33010548925/Roman-digital-quartz-necklace-pocket-watch-vintage-bronze-pocket-watch-carp-pattern-watch-chain-men-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21" y="1454596"/>
            <a:ext cx="2300195" cy="230019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1.sales-partner.ru/img/products/13210-igra-prestolov-glassball-karmannye-chasy-doma-targarienov-totem-tonkij-cepochki-i-ozherelja-unikalnyj-dlja-muzhchin-dlja-zhenschin-kulon-chasy-tverdolobyj-tv-ventiljatory-poda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4207" r="6151" b="2977"/>
          <a:stretch/>
        </p:blipFill>
        <p:spPr bwMode="auto">
          <a:xfrm>
            <a:off x="5802007" y="1454596"/>
            <a:ext cx="2187563" cy="230226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newauctionstatic.com.ua/offer_images/2018/06/02/07/big/8/8wGETq3SRxK/chasy_kolco_tiny_kvarcevye_chasiki_v_forme_kolc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 b="13021"/>
          <a:stretch/>
        </p:blipFill>
        <p:spPr bwMode="auto">
          <a:xfrm>
            <a:off x="8134561" y="1454596"/>
            <a:ext cx="2929679" cy="22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big2/hlr-system/148398892/100024922105b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6309" r="2723" b="2400"/>
          <a:stretch/>
        </p:blipFill>
        <p:spPr bwMode="auto">
          <a:xfrm>
            <a:off x="724111" y="3923254"/>
            <a:ext cx="2264720" cy="223751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ae01.alicdn.com/kf/HTB15RNTb.D.BuNjt_h7q6yNDVXaw/-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80" y="3923254"/>
            <a:ext cx="2237515" cy="223751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vgostinoy.ru/wp-content/uploads/2016/12/chasy-v-interere-gostinoj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67" y="3923253"/>
            <a:ext cx="2237515" cy="223751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static.tildacdn.com/tild6536-6464-4362-b932-313561353239/noroo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31" y="3923252"/>
            <a:ext cx="3357584" cy="22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4790" y="206785"/>
            <a:ext cx="46672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источнику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энергии:</a:t>
            </a:r>
          </a:p>
          <a:p>
            <a:pPr marL="628650" indent="-2746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механические </a:t>
            </a:r>
          </a:p>
          <a:p>
            <a:pPr marL="628650" indent="-2746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электрические часы:</a:t>
            </a:r>
          </a:p>
          <a:p>
            <a:pPr marL="892175" indent="-80963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электронно-механические</a:t>
            </a:r>
          </a:p>
          <a:p>
            <a:pPr marL="892175" indent="-80963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cdn1.ozone.ru/multimedia/103061004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r="14773"/>
          <a:stretch/>
        </p:blipFill>
        <p:spPr bwMode="auto">
          <a:xfrm>
            <a:off x="5157525" y="206785"/>
            <a:ext cx="1668780" cy="243756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odern-hit.ru/wp-content/uploads/2020/04/1409723-2115-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7" y="206785"/>
            <a:ext cx="1523479" cy="243756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residentwatches.ru/media/images/1845/373109/Elektronika1159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468" y="206785"/>
            <a:ext cx="1828175" cy="243756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6338" y="2786737"/>
            <a:ext cx="11995581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механических часах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источником энергии служит спиральная пружина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гиревой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двигатель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типу колебательной системы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они бывают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балансовыми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маятниковыми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Наручные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механические часы подразделяются на часы с ручным заводом пружины и с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автоподзаводом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automatic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"). Механические часы высокого класса отличаются повышенной точностью хода, оснащаются механическим будильником или репетиром, счетчиками секунд, минут, часов, календарным и другими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устройствами.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электрических часах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 энергии — элемент питания или аккумулятор.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Электронно-механические часы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это часы, в которых конструктивно объединены электронный блок, вырабатывающий импульсы управления и некоторые узлы, присущие механическим часам (например, стрелочный механизм).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называют часы, в которых воспроизведение периодической последовательности интервалов времени и отображение временной информации осуществляется средствами электронной техники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070" y="239876"/>
            <a:ext cx="1117092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виду индикации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(способу представления информации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628650" indent="-2746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стрелочной индикацией, </a:t>
            </a:r>
          </a:p>
          <a:p>
            <a:pPr marL="628650" indent="-2746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оптико-электронной (цифровой)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индикацией, </a:t>
            </a:r>
          </a:p>
          <a:p>
            <a:pPr marL="628650" indent="-2746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комбинированной индикацией.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avatars.mds.yandex.net/get-zen_doc/1877575/pub_5e178c54d5bbc300aee7b203_5e178c7442b03d00afa4d2cb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6" y="2114549"/>
            <a:ext cx="2134516" cy="214884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e01.alicdn.com/kf/HTB10XFftNuTBuNkHFNRq6A9qpXaB/6-11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90" y="2114546"/>
            <a:ext cx="2148841" cy="214884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1.unitedgear.ru/img/products/24777-chasy-bez-proekcii-spektr-sk-0610-t-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2971" r="4620" b="24571"/>
          <a:stretch/>
        </p:blipFill>
        <p:spPr bwMode="auto">
          <a:xfrm>
            <a:off x="5199923" y="2114547"/>
            <a:ext cx="3637581" cy="214884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tatic-eu.insales.ru/images/products/1/345/118677849/458.750x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48" y="2114548"/>
            <a:ext cx="2075089" cy="214884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070" y="4483957"/>
            <a:ext cx="1149096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типу колебательной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системы: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746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маятниковые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746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балансовые, </a:t>
            </a:r>
          </a:p>
          <a:p>
            <a:pPr marL="628650" indent="-2746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кварцевые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360" y="70505"/>
            <a:ext cx="11136630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калибру каркаса (платины) механизма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наручные и карманные часы бывают малого и нормального калибра.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" y="978254"/>
            <a:ext cx="11788140" cy="219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калибром круглого механизма понимается посадочный диаметр платины в миллиметрах. Калибр некруглого механизма определяется площадью его платины, приведенной к калибру круглого механизма. Часы малого калибра имеют диаметр платины от 13 до 16 мм (1-я группа), от 16 до 20 мм (2-я группа). Часы нормального калибра — от 20 до 26 мм (3-я группа), свыше 26 мм (4-я группа). У некоторых зарубежных фирм номер калибра соответствует наибольшему габаритному размеру механизма, измеряющемуся в линиях (1 линия = 2,255 мм).</a:t>
            </a:r>
            <a:endParaRPr lang="ru-RU" sz="20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360" y="3171803"/>
            <a:ext cx="491871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половозрастному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признаку: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8650" indent="-2746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мужские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746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женские, </a:t>
            </a:r>
          </a:p>
          <a:p>
            <a:pPr marL="628650" indent="-274638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img.alicdn.com/imgextra/i2/2549841410/TB2ONa1izuhSKJjSspdXXc11XXa_!!25498414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6" t="2877" r="3531" b="18158"/>
          <a:stretch/>
        </p:blipFill>
        <p:spPr bwMode="auto">
          <a:xfrm>
            <a:off x="5132070" y="3386190"/>
            <a:ext cx="2602790" cy="218021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.lmcdn.ru/pi/product/M/I/MI186DWSMN28_4667077_9_v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7" b="11488"/>
          <a:stretch/>
        </p:blipFill>
        <p:spPr bwMode="auto">
          <a:xfrm>
            <a:off x="7868091" y="3386191"/>
            <a:ext cx="2041901" cy="218021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des.rglcdn.com/uploads/pdm-desc-pic/Electronic/image/2018/10/18/1539844092566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/>
          <a:stretch/>
        </p:blipFill>
        <p:spPr bwMode="auto">
          <a:xfrm>
            <a:off x="10047033" y="3386190"/>
            <a:ext cx="1950720" cy="218021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360" y="5830345"/>
            <a:ext cx="1199007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уровню функциональных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свойств: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простого, среднего и высокого класса.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814" y="696644"/>
            <a:ext cx="9858239" cy="1412067"/>
          </a:xfrm>
        </p:spPr>
        <p:txBody>
          <a:bodyPr>
            <a:normAutofit/>
          </a:bodyPr>
          <a:lstStyle/>
          <a:p>
            <a:pPr marL="631825" lvl="0" indent="-631825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13.3 Контроль качества часов, маркировка, упаковка, транспортирование и хранение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161425" cy="2336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6653" y="4662222"/>
            <a:ext cx="932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данный вопрос самостоятельно, используя материал учебника: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Сыцко,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Товароведение непродовольственных товаров: /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Сыцко,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М.И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Дрозд.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490-492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314770" y="4416564"/>
            <a:ext cx="2093179" cy="17010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3380" y="1897353"/>
            <a:ext cx="8397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Назовите функциональные потребительские свойства часов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Что такое точность хода?</a:t>
            </a:r>
            <a:endParaRPr lang="ru-RU" sz="24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основные узлы механических часов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чем отличие электрических часов от механических?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признаки классификации часов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Дайте классификацию часов по характеру пользования и месту установки или способу ношения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Изложите требования к качеству часов</a:t>
            </a: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820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стр.482-492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6221" y="5609230"/>
            <a:ext cx="690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Разделу 3.3.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61504494"/>
              </p:ext>
            </p:extLst>
          </p:nvPr>
        </p:nvGraphicFramePr>
        <p:xfrm>
          <a:off x="532023" y="763865"/>
          <a:ext cx="11277600" cy="546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9" y="1806584"/>
            <a:ext cx="73468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Кратко описывать устройство механических и электрических часов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Характеризовать потребительские свойства часов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классификацию и характеристику ассортимента часов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порядок контроля качества часов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Излагать требования к маркировке, упаковке и хранению часов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1208313"/>
            <a:ext cx="9858239" cy="750925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13.1 Устройство и потребительские свойства часов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483-486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8286" y="163701"/>
            <a:ext cx="97536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сложные приборы, предназначенные для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времени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удовлетворением 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измерении времени они также являются 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украшения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е. удовлетворяют эстетические потребности.</a:t>
            </a:r>
          </a:p>
        </p:txBody>
      </p:sp>
      <p:pic>
        <p:nvPicPr>
          <p:cNvPr id="2050" name="Picture 2" descr="https://avatars.mds.yandex.net/get-zen_doc/111343/pub_5b7fb5813ec28000a956e467_5b7fdc0304a22900a90d759f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1" y="163701"/>
            <a:ext cx="1702526" cy="174171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121" y="2144486"/>
            <a:ext cx="11732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обладают функциональными, эргономическими, эстетическими свойствами, свойствами надежности и безопасности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004" y="3432211"/>
            <a:ext cx="932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потребительские свойства часов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самостоятельно, используя материал учебника: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Сыцко,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Товароведение непродовольственных товаров: /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Сыцко,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М.И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Дрозд.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483-484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274121" y="3186553"/>
            <a:ext cx="2093179" cy="17010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147" y="5305625"/>
            <a:ext cx="11732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Решающее влияние на потребительские свойства часов оказывают такие факторы, как конструкция, материалы и технология производства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99592" y="-41809"/>
            <a:ext cx="47870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часов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6480" y="556361"/>
            <a:ext cx="4573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Механические часы</a:t>
            </a:r>
            <a:endParaRPr lang="ru-RU" sz="36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030" y="1202692"/>
            <a:ext cx="2548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узлы: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55" y="879526"/>
            <a:ext cx="268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порядку: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655" y="1602802"/>
            <a:ext cx="2596158" cy="4867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9538" y="1202692"/>
            <a:ext cx="9242382" cy="5163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в движение механизм часов.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273050" algn="just">
              <a:buFont typeface="Wingdings" panose="05000000000000000000" pitchFamily="2" charset="2"/>
              <a:buChar char="q"/>
              <a:tabLst>
                <a:tab pos="53657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пружинный </a:t>
            </a:r>
          </a:p>
          <a:p>
            <a:pPr marL="536575" algn="just">
              <a:tabLst>
                <a:tab pos="536575" algn="l"/>
              </a:tabLst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механической энергии служит спиральная пружина. Благодаря компактности такой двигатель широко применяют в наручных, карманных и других часах. Однако по мере раскручивания сила энергии пружины падает, поэтому такие часы менее точны, чем гиревые.</a:t>
            </a:r>
            <a:endParaRPr lang="ru-RU" sz="2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273050" algn="just">
              <a:buFont typeface="Wingdings" panose="05000000000000000000" pitchFamily="2" charset="2"/>
              <a:buChar char="q"/>
              <a:tabLst>
                <a:tab pos="53657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гиревой </a:t>
            </a:r>
          </a:p>
          <a:p>
            <a:pPr marL="536575" algn="just">
              <a:tabLst>
                <a:tab pos="536575" algn="l"/>
              </a:tabLst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простотой и стабильностью, так как усилие, передаваемое гирей, не изменяется в процессе ее опускания. Применяют такой двигатель в настенных и напольных часах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55" y="2200129"/>
            <a:ext cx="2596158" cy="10802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заводки двигателя и перевода стрелок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9538" y="1202692"/>
            <a:ext cx="9242382" cy="5163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заводки двигателя и перевода стрелок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для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стрелок в нужное положение, для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заводки пружины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 или поднятия гири.</a:t>
            </a:r>
            <a:endParaRPr lang="ru-RU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655" y="3390971"/>
            <a:ext cx="2596158" cy="7352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Передаточный механизм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9538" y="1202692"/>
            <a:ext cx="9242382" cy="5163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Передаточный механизм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колесная (зубчатая)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передача, обеспечивает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передачу энергии от двигателя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всему механизму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55" y="4236792"/>
            <a:ext cx="2596158" cy="495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9538" y="1202692"/>
            <a:ext cx="9242382" cy="5163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основная часть часового механизма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представляющая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колебательную систему со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строгой периодичностью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колебаний. Таким регулятором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бытовых механических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часах служит маятник (настенные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напольные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часы) и баланс-спираль (наручные,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карманные часы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будильники и др.). Изменяя длину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баланса-спирали (шкала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делениями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≪+≫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≪-≫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можно ускорить или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замедлить ход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655" y="4842581"/>
            <a:ext cx="2596158" cy="495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Спуск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49538" y="1202692"/>
            <a:ext cx="9242382" cy="5163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Спуск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превращает равномерные колебания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регулятора 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равномерное вращение зубчатых колес. В бытовых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часах чаще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применяют анкерный спуск - свободный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несвободный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Часы со свободным анкерным спуском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любом положении, с несвободным - только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вертикальном положении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655" y="5448370"/>
            <a:ext cx="2596158" cy="7009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Стрелочный механизм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49538" y="1203138"/>
            <a:ext cx="9242382" cy="5163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Стрелочный механизм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движение от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колесной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 стрелкам часов. Состоит он из двух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зубчатых пар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вращающих минутную и часовую стрелки.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Часовая стрелка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вращается в 12 раз медленнее, чем минутная.</a:t>
            </a:r>
            <a:endParaRPr lang="ru-RU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25049" y="2846070"/>
            <a:ext cx="8229600" cy="2084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узлы механических часов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противоударные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календарные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секундомерные,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антимагнитные, сигнальные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(механизм боя) устройства,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подзавод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подсвет циферблата и др.</a:t>
            </a:r>
            <a:endParaRPr lang="ru-RU" sz="4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>
            <a:hlinkClick r:id="rId4" action="ppaction://hlinkfile"/>
          </p:cNvPr>
          <p:cNvSpPr/>
          <p:nvPr/>
        </p:nvSpPr>
        <p:spPr>
          <a:xfrm>
            <a:off x="4652010" y="5017770"/>
            <a:ext cx="5166360" cy="11315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работают механические часы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9592" y="-41809"/>
            <a:ext cx="47870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часов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0923" y="556361"/>
            <a:ext cx="46844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Электрические часы</a:t>
            </a:r>
            <a:endParaRPr lang="ru-RU" sz="36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48940" y="1143000"/>
            <a:ext cx="560070" cy="5143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8455252" y="1143000"/>
            <a:ext cx="505868" cy="5143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31520" y="1748790"/>
            <a:ext cx="4720590" cy="78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Электронно-механические часы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00825" y="1748790"/>
            <a:ext cx="4720590" cy="78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часы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686050" y="2628900"/>
            <a:ext cx="405765" cy="262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909685" y="2628900"/>
            <a:ext cx="405765" cy="262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7170" y="3006090"/>
            <a:ext cx="5715000" cy="3280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Электронно-механические часы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совмещают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 устройстве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блок и некоторые узлы,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присущие механическим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часам. В зависимости от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конструкции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бывают балансовые, кварцевые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камертонные.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балансовых электронно-механических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часах пружинный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 заменен на электрическую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батарею 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добавлена электромагнитная система. Остальные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узлы такие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же, как и в механических часах.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кварцевых электронно-механических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часах роль регулятора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кристалл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кварца, в камертонных - камертон.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60770" y="3006090"/>
            <a:ext cx="5931150" cy="3280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часы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механически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движущихся деталей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воспроизведение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периодической последовательности интервалов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и отображение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информации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 осуществляется средствами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техники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730" y="2983230"/>
            <a:ext cx="11966190" cy="33032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часы отличаются от механических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признаками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их не нужно заводить, так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продолжительность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хода от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питания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год и более; они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повышенной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точностью хода за счет стабильности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 источника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тока; применение в ряде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вместо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циферблата и стрелок цифровой индикации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удобство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считывания информации и др.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недостатком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электрических часов является то, что в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большинстве случаев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их хода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сроком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источников питания.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Горизонтальный свиток 15">
            <a:hlinkClick r:id="rId4" action="ppaction://hlinkfile"/>
          </p:cNvPr>
          <p:cNvSpPr/>
          <p:nvPr/>
        </p:nvSpPr>
        <p:spPr>
          <a:xfrm>
            <a:off x="3384754" y="4994910"/>
            <a:ext cx="5094832" cy="9486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работают кварцевые часы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63701"/>
            <a:ext cx="48156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производства часов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650" y="1473399"/>
            <a:ext cx="45529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производства часов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металлы 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сплавы</a:t>
            </a:r>
          </a:p>
          <a:p>
            <a:pPr marL="263525"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стали, сплавы цветных металлов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латунь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мельхиор, нейзильбер и др.),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драгоценные металлы 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сплавы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(золото, серебро, платина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Пластические массы </a:t>
            </a:r>
          </a:p>
          <a:p>
            <a:pPr marL="263525"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оргстекло и поликарбонат для часовых стекол,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полистирол, капрон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рубиновые камни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часовые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масла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материалы.</a:t>
            </a:r>
          </a:p>
        </p:txBody>
      </p:sp>
      <p:pic>
        <p:nvPicPr>
          <p:cNvPr id="3074" name="Picture 2" descr="https://kvikea.ru/storage/photo_n/47dfa0f63a38a966f08f690c46144df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86" y="4783751"/>
            <a:ext cx="1453991" cy="145399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lava.su/image/catalog/01.01.01/1613841-300%20821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86" y="2696993"/>
            <a:ext cx="1453991" cy="193865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e01.alicdn.com/kf/HTB1VFVAJFXXXXXrXFXXq6xXFXXXI/G-D-Wristwatches-Women-Quartz-Watches-Relogio-Feminino-Dress-Watch-Top-Brand-Luxury-Relojes-Mujer-Cloc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r="21511"/>
          <a:stretch/>
        </p:blipFill>
        <p:spPr bwMode="auto">
          <a:xfrm>
            <a:off x="4945786" y="172015"/>
            <a:ext cx="1453991" cy="237687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17599" y="163701"/>
            <a:ext cx="46583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часового производства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29886" y="1436428"/>
            <a:ext cx="54258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часового производства состоит из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этапов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74638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 часов,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74638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обработка, </a:t>
            </a:r>
          </a:p>
          <a:p>
            <a:pPr marL="628650" indent="-274638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74638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подвергаться полированию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хромированию, золочению,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серебрению, оксидированию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  <a:endParaRPr lang="ru-RU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определяется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конструкцией.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технологических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во многом зависит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готовых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изделий.</a:t>
            </a:r>
          </a:p>
        </p:txBody>
      </p:sp>
    </p:spTree>
    <p:extLst>
      <p:ext uri="{BB962C8B-B14F-4D97-AF65-F5344CB8AC3E}">
        <p14:creationId xmlns:p14="http://schemas.microsoft.com/office/powerpoint/2010/main" val="10652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83967" y="655519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13.2 Классификация и характеристика ассортимента часов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486-489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1640</Words>
  <Application>Microsoft Office PowerPoint</Application>
  <PresentationFormat>Широкоэкранный</PresentationFormat>
  <Paragraphs>168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13.1 Устройство и потребительские свойства часов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13.2 Классификация и характеристика ассортимента часов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13.3 Контроль качества часов, маркировка, упаковка, транспортирование и хранение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173</cp:revision>
  <dcterms:created xsi:type="dcterms:W3CDTF">2014-06-06T09:13:21Z</dcterms:created>
  <dcterms:modified xsi:type="dcterms:W3CDTF">2020-06-25T18:26:20Z</dcterms:modified>
</cp:coreProperties>
</file>