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46"/>
  </p:notesMasterIdLst>
  <p:sldIdLst>
    <p:sldId id="256" r:id="rId2"/>
    <p:sldId id="258" r:id="rId3"/>
    <p:sldId id="322" r:id="rId4"/>
    <p:sldId id="273" r:id="rId5"/>
    <p:sldId id="331" r:id="rId6"/>
    <p:sldId id="326" r:id="rId7"/>
    <p:sldId id="337" r:id="rId8"/>
    <p:sldId id="465" r:id="rId9"/>
    <p:sldId id="466" r:id="rId10"/>
    <p:sldId id="467" r:id="rId11"/>
    <p:sldId id="468" r:id="rId12"/>
    <p:sldId id="469" r:id="rId13"/>
    <p:sldId id="470" r:id="rId14"/>
    <p:sldId id="471" r:id="rId15"/>
    <p:sldId id="472" r:id="rId16"/>
    <p:sldId id="400" r:id="rId17"/>
    <p:sldId id="338" r:id="rId18"/>
    <p:sldId id="339" r:id="rId19"/>
    <p:sldId id="327" r:id="rId20"/>
    <p:sldId id="344" r:id="rId21"/>
    <p:sldId id="473" r:id="rId22"/>
    <p:sldId id="474" r:id="rId23"/>
    <p:sldId id="475" r:id="rId24"/>
    <p:sldId id="476" r:id="rId25"/>
    <p:sldId id="477" r:id="rId26"/>
    <p:sldId id="478" r:id="rId27"/>
    <p:sldId id="479" r:id="rId28"/>
    <p:sldId id="348" r:id="rId29"/>
    <p:sldId id="480" r:id="rId30"/>
    <p:sldId id="328" r:id="rId31"/>
    <p:sldId id="351" r:id="rId32"/>
    <p:sldId id="481" r:id="rId33"/>
    <p:sldId id="482" r:id="rId34"/>
    <p:sldId id="483" r:id="rId35"/>
    <p:sldId id="457" r:id="rId36"/>
    <p:sldId id="484" r:id="rId37"/>
    <p:sldId id="485" r:id="rId38"/>
    <p:sldId id="486" r:id="rId39"/>
    <p:sldId id="487" r:id="rId40"/>
    <p:sldId id="488" r:id="rId41"/>
    <p:sldId id="329" r:id="rId42"/>
    <p:sldId id="325" r:id="rId43"/>
    <p:sldId id="324" r:id="rId44"/>
    <p:sldId id="323"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96D"/>
    <a:srgbClr val="96C733"/>
    <a:srgbClr val="B3D86A"/>
    <a:srgbClr val="DD45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84" d="100"/>
          <a:sy n="84" d="100"/>
        </p:scale>
        <p:origin x="10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1" Type="http://schemas.openxmlformats.org/officeDocument/2006/relationships/image" Target="../media/image65.jpeg"/></Relationships>
</file>

<file path=ppt/diagrams/_rels/data6.xml.rels><?xml version="1.0" encoding="UTF-8" standalone="yes"?>
<Relationships xmlns="http://schemas.openxmlformats.org/package/2006/relationships"><Relationship Id="rId1" Type="http://schemas.openxmlformats.org/officeDocument/2006/relationships/image" Target="../media/image199.png"/></Relationships>
</file>

<file path=ppt/diagrams/_rels/data7.xml.rels><?xml version="1.0" encoding="UTF-8" standalone="yes"?>
<Relationships xmlns="http://schemas.openxmlformats.org/package/2006/relationships"><Relationship Id="rId1" Type="http://schemas.openxmlformats.org/officeDocument/2006/relationships/image" Target="../media/image200.png"/></Relationships>
</file>

<file path=ppt/diagrams/_rels/data8.xml.rels><?xml version="1.0" encoding="UTF-8" standalone="yes"?>
<Relationships xmlns="http://schemas.openxmlformats.org/package/2006/relationships"><Relationship Id="rId1" Type="http://schemas.openxmlformats.org/officeDocument/2006/relationships/image" Target="../media/image20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99.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00.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0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45803-1717-4F48-B710-F7F1B43013F3}"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ru-RU"/>
        </a:p>
      </dgm:t>
    </dgm:pt>
    <dgm:pt modelId="{2B71A9FB-D571-4E16-9DEE-5C8D55952890}">
      <dgm:prSet phldrT="[Текст]" custT="1"/>
      <dgm:spPr/>
      <dgm:t>
        <a:bodyPr/>
        <a:lstStyle/>
        <a:p>
          <a:r>
            <a:rPr lang="ru-RU" sz="2600" b="0" i="0" u="none" dirty="0" smtClean="0">
              <a:latin typeface="Times New Roman" panose="02020603050405020304" pitchFamily="18" charset="0"/>
              <a:cs typeface="Times New Roman" panose="02020603050405020304" pitchFamily="18" charset="0"/>
            </a:rPr>
            <a:t>12.1 Общие сведения о ювелирных товарах</a:t>
          </a:r>
          <a:endParaRPr lang="ru-RU" sz="2600" dirty="0">
            <a:latin typeface="Times New Roman" panose="02020603050405020304" pitchFamily="18" charset="0"/>
            <a:cs typeface="Times New Roman" panose="02020603050405020304" pitchFamily="18" charset="0"/>
          </a:endParaRPr>
        </a:p>
      </dgm:t>
    </dgm:pt>
    <dgm:pt modelId="{AB5CE423-EC06-4BC3-9D3F-585E57840550}" type="parTrans" cxnId="{4A177CAD-B738-4D43-A4A7-7280BE01C964}">
      <dgm:prSet/>
      <dgm:spPr/>
      <dgm:t>
        <a:bodyPr/>
        <a:lstStyle/>
        <a:p>
          <a:endParaRPr lang="ru-RU" sz="2600">
            <a:latin typeface="Times New Roman" panose="02020603050405020304" pitchFamily="18" charset="0"/>
            <a:cs typeface="Times New Roman" panose="02020603050405020304" pitchFamily="18" charset="0"/>
          </a:endParaRPr>
        </a:p>
      </dgm:t>
    </dgm:pt>
    <dgm:pt modelId="{CE14E9EE-7142-45C4-B5B4-260682811960}" type="sibTrans" cxnId="{4A177CAD-B738-4D43-A4A7-7280BE01C964}">
      <dgm:prSet/>
      <dgm:spPr/>
      <dgm:t>
        <a:bodyPr/>
        <a:lstStyle/>
        <a:p>
          <a:endParaRPr lang="ru-RU" sz="2600">
            <a:latin typeface="Times New Roman" panose="02020603050405020304" pitchFamily="18" charset="0"/>
            <a:cs typeface="Times New Roman" panose="02020603050405020304" pitchFamily="18" charset="0"/>
          </a:endParaRPr>
        </a:p>
      </dgm:t>
    </dgm:pt>
    <dgm:pt modelId="{5F9FB848-3DCB-4F2B-B4CE-2FC05946ADB9}">
      <dgm:prSet custT="1"/>
      <dgm:spPr/>
      <dgm:t>
        <a:bodyPr/>
        <a:lstStyle/>
        <a:p>
          <a:r>
            <a:rPr lang="ru-RU" sz="2600" b="0" i="0" u="none" dirty="0" smtClean="0">
              <a:latin typeface="Times New Roman" panose="02020603050405020304" pitchFamily="18" charset="0"/>
              <a:cs typeface="Times New Roman" panose="02020603050405020304" pitchFamily="18" charset="0"/>
            </a:rPr>
            <a:t>12.2 Материалы для производства ювелирных изделий</a:t>
          </a:r>
          <a:endParaRPr lang="ru-RU" sz="2600" dirty="0">
            <a:latin typeface="Times New Roman" panose="02020603050405020304" pitchFamily="18" charset="0"/>
            <a:cs typeface="Times New Roman" panose="02020603050405020304" pitchFamily="18" charset="0"/>
          </a:endParaRPr>
        </a:p>
      </dgm:t>
    </dgm:pt>
    <dgm:pt modelId="{9293E20F-6A8D-4081-9D82-07FAF80973A1}" type="parTrans" cxnId="{ED9827D9-A674-4F3A-B019-9BD3FA85607E}">
      <dgm:prSet/>
      <dgm:spPr/>
      <dgm:t>
        <a:bodyPr/>
        <a:lstStyle/>
        <a:p>
          <a:endParaRPr lang="ru-RU" sz="2600">
            <a:latin typeface="Times New Roman" panose="02020603050405020304" pitchFamily="18" charset="0"/>
            <a:cs typeface="Times New Roman" panose="02020603050405020304" pitchFamily="18" charset="0"/>
          </a:endParaRPr>
        </a:p>
      </dgm:t>
    </dgm:pt>
    <dgm:pt modelId="{3E07FC07-C3A1-43B0-BD4B-5BBC44AD4835}" type="sibTrans" cxnId="{ED9827D9-A674-4F3A-B019-9BD3FA85607E}">
      <dgm:prSet/>
      <dgm:spPr/>
      <dgm:t>
        <a:bodyPr/>
        <a:lstStyle/>
        <a:p>
          <a:endParaRPr lang="ru-RU" sz="2600">
            <a:latin typeface="Times New Roman" panose="02020603050405020304" pitchFamily="18" charset="0"/>
            <a:cs typeface="Times New Roman" panose="02020603050405020304" pitchFamily="18" charset="0"/>
          </a:endParaRPr>
        </a:p>
      </dgm:t>
    </dgm:pt>
    <dgm:pt modelId="{99E268B8-9049-48D8-A827-EAA7A3F7CE54}">
      <dgm:prSet custT="1"/>
      <dgm:spPr/>
      <dgm:t>
        <a:bodyPr/>
        <a:lstStyle/>
        <a:p>
          <a:r>
            <a:rPr lang="ru-RU" sz="2600" b="0" i="0" u="none" dirty="0" smtClean="0">
              <a:latin typeface="Times New Roman" panose="02020603050405020304" pitchFamily="18" charset="0"/>
              <a:cs typeface="Times New Roman" panose="02020603050405020304" pitchFamily="18" charset="0"/>
            </a:rPr>
            <a:t>12.3 Производство ювелирных изделий</a:t>
          </a:r>
          <a:endParaRPr lang="ru-RU" sz="2600" dirty="0">
            <a:latin typeface="Times New Roman" panose="02020603050405020304" pitchFamily="18" charset="0"/>
            <a:cs typeface="Times New Roman" panose="02020603050405020304" pitchFamily="18" charset="0"/>
          </a:endParaRPr>
        </a:p>
      </dgm:t>
    </dgm:pt>
    <dgm:pt modelId="{99DC1567-E000-403D-905F-A8254611A553}" type="parTrans" cxnId="{78485E4C-59C6-42ED-A29C-A28A4919BFAE}">
      <dgm:prSet/>
      <dgm:spPr/>
      <dgm:t>
        <a:bodyPr/>
        <a:lstStyle/>
        <a:p>
          <a:endParaRPr lang="ru-RU" sz="2600">
            <a:latin typeface="Times New Roman" panose="02020603050405020304" pitchFamily="18" charset="0"/>
            <a:cs typeface="Times New Roman" panose="02020603050405020304" pitchFamily="18" charset="0"/>
          </a:endParaRPr>
        </a:p>
      </dgm:t>
    </dgm:pt>
    <dgm:pt modelId="{9E1B024B-6DF4-4368-90C9-676632E1726E}" type="sibTrans" cxnId="{78485E4C-59C6-42ED-A29C-A28A4919BFAE}">
      <dgm:prSet/>
      <dgm:spPr/>
      <dgm:t>
        <a:bodyPr/>
        <a:lstStyle/>
        <a:p>
          <a:endParaRPr lang="ru-RU" sz="2600">
            <a:latin typeface="Times New Roman" panose="02020603050405020304" pitchFamily="18" charset="0"/>
            <a:cs typeface="Times New Roman" panose="02020603050405020304" pitchFamily="18" charset="0"/>
          </a:endParaRPr>
        </a:p>
      </dgm:t>
    </dgm:pt>
    <dgm:pt modelId="{DEE056E7-FDEB-4DC3-A7F9-C897FE42E4B2}">
      <dgm:prSet custT="1"/>
      <dgm:spPr/>
      <dgm:t>
        <a:bodyPr/>
        <a:lstStyle/>
        <a:p>
          <a:pPr marL="631825" indent="-631825"/>
          <a:r>
            <a:rPr lang="ru-RU" sz="2600" b="0" i="0" u="none" dirty="0" smtClean="0">
              <a:latin typeface="Times New Roman" panose="02020603050405020304" pitchFamily="18" charset="0"/>
              <a:cs typeface="Times New Roman" panose="02020603050405020304" pitchFamily="18" charset="0"/>
            </a:rPr>
            <a:t>12.4 Классификация и характеристика ассортимента ювелирных товаров</a:t>
          </a:r>
          <a:endParaRPr lang="ru-RU" sz="2600" dirty="0">
            <a:latin typeface="Times New Roman" panose="02020603050405020304" pitchFamily="18" charset="0"/>
            <a:cs typeface="Times New Roman" panose="02020603050405020304" pitchFamily="18" charset="0"/>
          </a:endParaRPr>
        </a:p>
      </dgm:t>
    </dgm:pt>
    <dgm:pt modelId="{E983F64D-43B4-42F8-8EB9-467778783E56}" type="parTrans" cxnId="{9B2D2655-C109-41BE-9A3D-DDE5D25FD9B8}">
      <dgm:prSet/>
      <dgm:spPr/>
      <dgm:t>
        <a:bodyPr/>
        <a:lstStyle/>
        <a:p>
          <a:endParaRPr lang="ru-RU" sz="2600">
            <a:latin typeface="Times New Roman" panose="02020603050405020304" pitchFamily="18" charset="0"/>
            <a:cs typeface="Times New Roman" panose="02020603050405020304" pitchFamily="18" charset="0"/>
          </a:endParaRPr>
        </a:p>
      </dgm:t>
    </dgm:pt>
    <dgm:pt modelId="{054ABC53-C782-4CBE-AA33-D64C222EEA15}" type="sibTrans" cxnId="{9B2D2655-C109-41BE-9A3D-DDE5D25FD9B8}">
      <dgm:prSet/>
      <dgm:spPr/>
      <dgm:t>
        <a:bodyPr/>
        <a:lstStyle/>
        <a:p>
          <a:endParaRPr lang="ru-RU" sz="2600">
            <a:latin typeface="Times New Roman" panose="02020603050405020304" pitchFamily="18" charset="0"/>
            <a:cs typeface="Times New Roman" panose="02020603050405020304" pitchFamily="18" charset="0"/>
          </a:endParaRPr>
        </a:p>
      </dgm:t>
    </dgm:pt>
    <dgm:pt modelId="{7A4B7307-8841-49A2-A220-C7DED9F3740A}">
      <dgm:prSet custT="1"/>
      <dgm:spPr/>
      <dgm:t>
        <a:bodyPr/>
        <a:lstStyle/>
        <a:p>
          <a:pPr marL="719138" indent="-719138"/>
          <a:r>
            <a:rPr lang="ru-RU" sz="2600" b="0" i="0" u="none" dirty="0" smtClean="0">
              <a:latin typeface="Times New Roman" panose="02020603050405020304" pitchFamily="18" charset="0"/>
              <a:cs typeface="Times New Roman" panose="02020603050405020304" pitchFamily="18" charset="0"/>
            </a:rPr>
            <a:t>12.5 Контроль качества ювелирных товаров, маркировка, упаковка, транспортирование и хранение</a:t>
          </a:r>
          <a:endParaRPr lang="ru-RU" sz="2600" dirty="0">
            <a:latin typeface="Times New Roman" panose="02020603050405020304" pitchFamily="18" charset="0"/>
            <a:cs typeface="Times New Roman" panose="02020603050405020304" pitchFamily="18" charset="0"/>
          </a:endParaRPr>
        </a:p>
      </dgm:t>
    </dgm:pt>
    <dgm:pt modelId="{5A2D779F-E165-4B9E-93F4-D0E86E2CFF61}" type="parTrans" cxnId="{88F590F5-3662-4220-9996-F3658CF273FD}">
      <dgm:prSet/>
      <dgm:spPr/>
      <dgm:t>
        <a:bodyPr/>
        <a:lstStyle/>
        <a:p>
          <a:endParaRPr lang="ru-RU" sz="2600">
            <a:latin typeface="Times New Roman" panose="02020603050405020304" pitchFamily="18" charset="0"/>
            <a:cs typeface="Times New Roman" panose="02020603050405020304" pitchFamily="18" charset="0"/>
          </a:endParaRPr>
        </a:p>
      </dgm:t>
    </dgm:pt>
    <dgm:pt modelId="{75C12F14-3A2E-4AA5-B453-9677173E3E83}" type="sibTrans" cxnId="{88F590F5-3662-4220-9996-F3658CF273FD}">
      <dgm:prSet/>
      <dgm:spPr/>
      <dgm:t>
        <a:bodyPr/>
        <a:lstStyle/>
        <a:p>
          <a:endParaRPr lang="ru-RU" sz="2600">
            <a:latin typeface="Times New Roman" panose="02020603050405020304" pitchFamily="18" charset="0"/>
            <a:cs typeface="Times New Roman" panose="02020603050405020304" pitchFamily="18" charset="0"/>
          </a:endParaRPr>
        </a:p>
      </dgm:t>
    </dgm:pt>
    <dgm:pt modelId="{8C3C0CDE-0945-4576-83B9-7F37BA695137}" type="pres">
      <dgm:prSet presAssocID="{CF845803-1717-4F48-B710-F7F1B43013F3}" presName="Name0" presStyleCnt="0">
        <dgm:presLayoutVars>
          <dgm:chMax val="7"/>
          <dgm:chPref val="7"/>
          <dgm:dir/>
        </dgm:presLayoutVars>
      </dgm:prSet>
      <dgm:spPr/>
      <dgm:t>
        <a:bodyPr/>
        <a:lstStyle/>
        <a:p>
          <a:endParaRPr lang="ru-RU"/>
        </a:p>
      </dgm:t>
    </dgm:pt>
    <dgm:pt modelId="{962C2BD0-517B-4E9C-A037-D4A0806612C4}" type="pres">
      <dgm:prSet presAssocID="{CF845803-1717-4F48-B710-F7F1B43013F3}" presName="Name1" presStyleCnt="0"/>
      <dgm:spPr/>
      <dgm:t>
        <a:bodyPr/>
        <a:lstStyle/>
        <a:p>
          <a:endParaRPr lang="ru-RU"/>
        </a:p>
      </dgm:t>
    </dgm:pt>
    <dgm:pt modelId="{69725028-6CCC-4078-BC5F-BBFA67A060B3}" type="pres">
      <dgm:prSet presAssocID="{CF845803-1717-4F48-B710-F7F1B43013F3}" presName="cycle" presStyleCnt="0"/>
      <dgm:spPr/>
      <dgm:t>
        <a:bodyPr/>
        <a:lstStyle/>
        <a:p>
          <a:endParaRPr lang="ru-RU"/>
        </a:p>
      </dgm:t>
    </dgm:pt>
    <dgm:pt modelId="{17BCFDE8-867C-467A-B7F3-9B093F23E13E}" type="pres">
      <dgm:prSet presAssocID="{CF845803-1717-4F48-B710-F7F1B43013F3}" presName="srcNode" presStyleLbl="node1" presStyleIdx="0" presStyleCnt="5"/>
      <dgm:spPr/>
      <dgm:t>
        <a:bodyPr/>
        <a:lstStyle/>
        <a:p>
          <a:endParaRPr lang="ru-RU"/>
        </a:p>
      </dgm:t>
    </dgm:pt>
    <dgm:pt modelId="{BBDD1F15-5D5A-4430-A855-C76E50E51E42}" type="pres">
      <dgm:prSet presAssocID="{CF845803-1717-4F48-B710-F7F1B43013F3}" presName="conn" presStyleLbl="parChTrans1D2" presStyleIdx="0" presStyleCnt="1"/>
      <dgm:spPr/>
      <dgm:t>
        <a:bodyPr/>
        <a:lstStyle/>
        <a:p>
          <a:endParaRPr lang="ru-RU"/>
        </a:p>
      </dgm:t>
    </dgm:pt>
    <dgm:pt modelId="{BA257D16-06AA-4007-B484-5B9A27400F34}" type="pres">
      <dgm:prSet presAssocID="{CF845803-1717-4F48-B710-F7F1B43013F3}" presName="extraNode" presStyleLbl="node1" presStyleIdx="0" presStyleCnt="5"/>
      <dgm:spPr/>
      <dgm:t>
        <a:bodyPr/>
        <a:lstStyle/>
        <a:p>
          <a:endParaRPr lang="ru-RU"/>
        </a:p>
      </dgm:t>
    </dgm:pt>
    <dgm:pt modelId="{9D97D0A5-1934-40AE-A800-FABC8D7408F0}" type="pres">
      <dgm:prSet presAssocID="{CF845803-1717-4F48-B710-F7F1B43013F3}" presName="dstNode" presStyleLbl="node1" presStyleIdx="0" presStyleCnt="5"/>
      <dgm:spPr/>
      <dgm:t>
        <a:bodyPr/>
        <a:lstStyle/>
        <a:p>
          <a:endParaRPr lang="ru-RU"/>
        </a:p>
      </dgm:t>
    </dgm:pt>
    <dgm:pt modelId="{F84282E1-4565-4A17-8095-7AFD756B1AC4}" type="pres">
      <dgm:prSet presAssocID="{2B71A9FB-D571-4E16-9DEE-5C8D55952890}" presName="text_1" presStyleLbl="node1" presStyleIdx="0" presStyleCnt="5" custLinFactNeighborY="-1075">
        <dgm:presLayoutVars>
          <dgm:bulletEnabled val="1"/>
        </dgm:presLayoutVars>
      </dgm:prSet>
      <dgm:spPr/>
      <dgm:t>
        <a:bodyPr/>
        <a:lstStyle/>
        <a:p>
          <a:endParaRPr lang="ru-RU"/>
        </a:p>
      </dgm:t>
    </dgm:pt>
    <dgm:pt modelId="{B2EC6AC5-C87B-4274-A079-DC270768E12A}" type="pres">
      <dgm:prSet presAssocID="{2B71A9FB-D571-4E16-9DEE-5C8D55952890}" presName="accent_1" presStyleCnt="0"/>
      <dgm:spPr/>
      <dgm:t>
        <a:bodyPr/>
        <a:lstStyle/>
        <a:p>
          <a:endParaRPr lang="ru-RU"/>
        </a:p>
      </dgm:t>
    </dgm:pt>
    <dgm:pt modelId="{C7628E09-A5D0-43AC-834B-E8990AEC2BF8}" type="pres">
      <dgm:prSet presAssocID="{2B71A9FB-D571-4E16-9DEE-5C8D55952890}" presName="accentRepeatNode" presStyleLbl="solidFgAcc1" presStyleIdx="0" presStyleCnt="5"/>
      <dgm:spPr/>
      <dgm:t>
        <a:bodyPr/>
        <a:lstStyle/>
        <a:p>
          <a:endParaRPr lang="ru-RU"/>
        </a:p>
      </dgm:t>
    </dgm:pt>
    <dgm:pt modelId="{3D592ECA-3AE9-4400-B97B-CE9B0C91EF22}" type="pres">
      <dgm:prSet presAssocID="{5F9FB848-3DCB-4F2B-B4CE-2FC05946ADB9}" presName="text_2" presStyleLbl="node1" presStyleIdx="1" presStyleCnt="5">
        <dgm:presLayoutVars>
          <dgm:bulletEnabled val="1"/>
        </dgm:presLayoutVars>
      </dgm:prSet>
      <dgm:spPr/>
      <dgm:t>
        <a:bodyPr/>
        <a:lstStyle/>
        <a:p>
          <a:endParaRPr lang="ru-RU"/>
        </a:p>
      </dgm:t>
    </dgm:pt>
    <dgm:pt modelId="{BE47E622-712B-4969-ABAC-0949BF465C2C}" type="pres">
      <dgm:prSet presAssocID="{5F9FB848-3DCB-4F2B-B4CE-2FC05946ADB9}" presName="accent_2" presStyleCnt="0"/>
      <dgm:spPr/>
    </dgm:pt>
    <dgm:pt modelId="{39224384-5409-4DA7-8CDE-49D87CC0C02D}" type="pres">
      <dgm:prSet presAssocID="{5F9FB848-3DCB-4F2B-B4CE-2FC05946ADB9}" presName="accentRepeatNode" presStyleLbl="solidFgAcc1" presStyleIdx="1" presStyleCnt="5"/>
      <dgm:spPr/>
    </dgm:pt>
    <dgm:pt modelId="{CE0BEDFE-348F-4493-8BE0-6FEC8B041D27}" type="pres">
      <dgm:prSet presAssocID="{99E268B8-9049-48D8-A827-EAA7A3F7CE54}" presName="text_3" presStyleLbl="node1" presStyleIdx="2" presStyleCnt="5">
        <dgm:presLayoutVars>
          <dgm:bulletEnabled val="1"/>
        </dgm:presLayoutVars>
      </dgm:prSet>
      <dgm:spPr/>
      <dgm:t>
        <a:bodyPr/>
        <a:lstStyle/>
        <a:p>
          <a:endParaRPr lang="ru-RU"/>
        </a:p>
      </dgm:t>
    </dgm:pt>
    <dgm:pt modelId="{9D225503-B4B3-47F9-8FF3-08824E0D53AF}" type="pres">
      <dgm:prSet presAssocID="{99E268B8-9049-48D8-A827-EAA7A3F7CE54}" presName="accent_3" presStyleCnt="0"/>
      <dgm:spPr/>
    </dgm:pt>
    <dgm:pt modelId="{0FCD0F85-55AC-4EAA-A479-402B00B73E51}" type="pres">
      <dgm:prSet presAssocID="{99E268B8-9049-48D8-A827-EAA7A3F7CE54}" presName="accentRepeatNode" presStyleLbl="solidFgAcc1" presStyleIdx="2" presStyleCnt="5"/>
      <dgm:spPr/>
    </dgm:pt>
    <dgm:pt modelId="{A000B75B-1E68-498C-B87F-CD2D5F78A98E}" type="pres">
      <dgm:prSet presAssocID="{DEE056E7-FDEB-4DC3-A7F9-C897FE42E4B2}" presName="text_4" presStyleLbl="node1" presStyleIdx="3" presStyleCnt="5">
        <dgm:presLayoutVars>
          <dgm:bulletEnabled val="1"/>
        </dgm:presLayoutVars>
      </dgm:prSet>
      <dgm:spPr/>
      <dgm:t>
        <a:bodyPr/>
        <a:lstStyle/>
        <a:p>
          <a:endParaRPr lang="ru-RU"/>
        </a:p>
      </dgm:t>
    </dgm:pt>
    <dgm:pt modelId="{2605656C-A096-4512-85AF-11E34AD8B043}" type="pres">
      <dgm:prSet presAssocID="{DEE056E7-FDEB-4DC3-A7F9-C897FE42E4B2}" presName="accent_4" presStyleCnt="0"/>
      <dgm:spPr/>
    </dgm:pt>
    <dgm:pt modelId="{7BC587A7-2697-4DA8-A666-0D801B11AD8A}" type="pres">
      <dgm:prSet presAssocID="{DEE056E7-FDEB-4DC3-A7F9-C897FE42E4B2}" presName="accentRepeatNode" presStyleLbl="solidFgAcc1" presStyleIdx="3" presStyleCnt="5"/>
      <dgm:spPr/>
    </dgm:pt>
    <dgm:pt modelId="{910E8011-27CB-46F0-B503-06E14CDD5DCA}" type="pres">
      <dgm:prSet presAssocID="{7A4B7307-8841-49A2-A220-C7DED9F3740A}" presName="text_5" presStyleLbl="node1" presStyleIdx="4" presStyleCnt="5">
        <dgm:presLayoutVars>
          <dgm:bulletEnabled val="1"/>
        </dgm:presLayoutVars>
      </dgm:prSet>
      <dgm:spPr/>
      <dgm:t>
        <a:bodyPr/>
        <a:lstStyle/>
        <a:p>
          <a:endParaRPr lang="ru-RU"/>
        </a:p>
      </dgm:t>
    </dgm:pt>
    <dgm:pt modelId="{A5858EE4-6B68-4FE9-9880-984306C1724C}" type="pres">
      <dgm:prSet presAssocID="{7A4B7307-8841-49A2-A220-C7DED9F3740A}" presName="accent_5" presStyleCnt="0"/>
      <dgm:spPr/>
    </dgm:pt>
    <dgm:pt modelId="{F0761D0F-F962-4E49-B400-E71BC56E3F40}" type="pres">
      <dgm:prSet presAssocID="{7A4B7307-8841-49A2-A220-C7DED9F3740A}" presName="accentRepeatNode" presStyleLbl="solidFgAcc1" presStyleIdx="4" presStyleCnt="5"/>
      <dgm:spPr/>
    </dgm:pt>
  </dgm:ptLst>
  <dgm:cxnLst>
    <dgm:cxn modelId="{04F870AE-F458-4E2A-80B5-063B657A1043}" type="presOf" srcId="{5F9FB848-3DCB-4F2B-B4CE-2FC05946ADB9}" destId="{3D592ECA-3AE9-4400-B97B-CE9B0C91EF22}" srcOrd="0" destOrd="0" presId="urn:microsoft.com/office/officeart/2008/layout/VerticalCurvedList"/>
    <dgm:cxn modelId="{D012ACD3-5381-449A-BB21-1147CD2C30CC}" type="presOf" srcId="{CE14E9EE-7142-45C4-B5B4-260682811960}" destId="{BBDD1F15-5D5A-4430-A855-C76E50E51E42}" srcOrd="0" destOrd="0" presId="urn:microsoft.com/office/officeart/2008/layout/VerticalCurvedList"/>
    <dgm:cxn modelId="{F7053D4D-A3BD-4995-B8DC-0D917EFA8109}" type="presOf" srcId="{CF845803-1717-4F48-B710-F7F1B43013F3}" destId="{8C3C0CDE-0945-4576-83B9-7F37BA695137}" srcOrd="0" destOrd="0" presId="urn:microsoft.com/office/officeart/2008/layout/VerticalCurvedList"/>
    <dgm:cxn modelId="{B1808001-8D72-4E77-A817-4586A587EF8D}" type="presOf" srcId="{DEE056E7-FDEB-4DC3-A7F9-C897FE42E4B2}" destId="{A000B75B-1E68-498C-B87F-CD2D5F78A98E}" srcOrd="0" destOrd="0" presId="urn:microsoft.com/office/officeart/2008/layout/VerticalCurvedList"/>
    <dgm:cxn modelId="{9FA53617-7042-430F-AFF1-EFE6AFFE2367}" type="presOf" srcId="{99E268B8-9049-48D8-A827-EAA7A3F7CE54}" destId="{CE0BEDFE-348F-4493-8BE0-6FEC8B041D27}" srcOrd="0" destOrd="0" presId="urn:microsoft.com/office/officeart/2008/layout/VerticalCurvedList"/>
    <dgm:cxn modelId="{4A177CAD-B738-4D43-A4A7-7280BE01C964}" srcId="{CF845803-1717-4F48-B710-F7F1B43013F3}" destId="{2B71A9FB-D571-4E16-9DEE-5C8D55952890}" srcOrd="0" destOrd="0" parTransId="{AB5CE423-EC06-4BC3-9D3F-585E57840550}" sibTransId="{CE14E9EE-7142-45C4-B5B4-260682811960}"/>
    <dgm:cxn modelId="{5062863C-E7B4-4EEA-93C9-8201830D35D3}" type="presOf" srcId="{2B71A9FB-D571-4E16-9DEE-5C8D55952890}" destId="{F84282E1-4565-4A17-8095-7AFD756B1AC4}" srcOrd="0" destOrd="0" presId="urn:microsoft.com/office/officeart/2008/layout/VerticalCurvedList"/>
    <dgm:cxn modelId="{2A82B2DA-A48F-4FE4-836D-E1970A3CDA01}" type="presOf" srcId="{7A4B7307-8841-49A2-A220-C7DED9F3740A}" destId="{910E8011-27CB-46F0-B503-06E14CDD5DCA}" srcOrd="0" destOrd="0" presId="urn:microsoft.com/office/officeart/2008/layout/VerticalCurvedList"/>
    <dgm:cxn modelId="{ED9827D9-A674-4F3A-B019-9BD3FA85607E}" srcId="{CF845803-1717-4F48-B710-F7F1B43013F3}" destId="{5F9FB848-3DCB-4F2B-B4CE-2FC05946ADB9}" srcOrd="1" destOrd="0" parTransId="{9293E20F-6A8D-4081-9D82-07FAF80973A1}" sibTransId="{3E07FC07-C3A1-43B0-BD4B-5BBC44AD4835}"/>
    <dgm:cxn modelId="{9B2D2655-C109-41BE-9A3D-DDE5D25FD9B8}" srcId="{CF845803-1717-4F48-B710-F7F1B43013F3}" destId="{DEE056E7-FDEB-4DC3-A7F9-C897FE42E4B2}" srcOrd="3" destOrd="0" parTransId="{E983F64D-43B4-42F8-8EB9-467778783E56}" sibTransId="{054ABC53-C782-4CBE-AA33-D64C222EEA15}"/>
    <dgm:cxn modelId="{78485E4C-59C6-42ED-A29C-A28A4919BFAE}" srcId="{CF845803-1717-4F48-B710-F7F1B43013F3}" destId="{99E268B8-9049-48D8-A827-EAA7A3F7CE54}" srcOrd="2" destOrd="0" parTransId="{99DC1567-E000-403D-905F-A8254611A553}" sibTransId="{9E1B024B-6DF4-4368-90C9-676632E1726E}"/>
    <dgm:cxn modelId="{88F590F5-3662-4220-9996-F3658CF273FD}" srcId="{CF845803-1717-4F48-B710-F7F1B43013F3}" destId="{7A4B7307-8841-49A2-A220-C7DED9F3740A}" srcOrd="4" destOrd="0" parTransId="{5A2D779F-E165-4B9E-93F4-D0E86E2CFF61}" sibTransId="{75C12F14-3A2E-4AA5-B453-9677173E3E83}"/>
    <dgm:cxn modelId="{27A036CD-2C2E-41FC-A531-5D67559E74F8}" type="presParOf" srcId="{8C3C0CDE-0945-4576-83B9-7F37BA695137}" destId="{962C2BD0-517B-4E9C-A037-D4A0806612C4}" srcOrd="0" destOrd="0" presId="urn:microsoft.com/office/officeart/2008/layout/VerticalCurvedList"/>
    <dgm:cxn modelId="{6C73618E-DBDA-42BA-BD1E-91FDD187E6B2}" type="presParOf" srcId="{962C2BD0-517B-4E9C-A037-D4A0806612C4}" destId="{69725028-6CCC-4078-BC5F-BBFA67A060B3}" srcOrd="0" destOrd="0" presId="urn:microsoft.com/office/officeart/2008/layout/VerticalCurvedList"/>
    <dgm:cxn modelId="{445C05A6-6A30-4C47-936E-01870DD24928}" type="presParOf" srcId="{69725028-6CCC-4078-BC5F-BBFA67A060B3}" destId="{17BCFDE8-867C-467A-B7F3-9B093F23E13E}" srcOrd="0" destOrd="0" presId="urn:microsoft.com/office/officeart/2008/layout/VerticalCurvedList"/>
    <dgm:cxn modelId="{B4B9CB30-AD8C-4B7F-BE79-A87357C09BA8}" type="presParOf" srcId="{69725028-6CCC-4078-BC5F-BBFA67A060B3}" destId="{BBDD1F15-5D5A-4430-A855-C76E50E51E42}" srcOrd="1" destOrd="0" presId="urn:microsoft.com/office/officeart/2008/layout/VerticalCurvedList"/>
    <dgm:cxn modelId="{E30B3152-E848-40DE-9E91-87F43CF6DE27}" type="presParOf" srcId="{69725028-6CCC-4078-BC5F-BBFA67A060B3}" destId="{BA257D16-06AA-4007-B484-5B9A27400F34}" srcOrd="2" destOrd="0" presId="urn:microsoft.com/office/officeart/2008/layout/VerticalCurvedList"/>
    <dgm:cxn modelId="{833C1203-522E-4AA6-9AD2-548484EB342C}" type="presParOf" srcId="{69725028-6CCC-4078-BC5F-BBFA67A060B3}" destId="{9D97D0A5-1934-40AE-A800-FABC8D7408F0}" srcOrd="3" destOrd="0" presId="urn:microsoft.com/office/officeart/2008/layout/VerticalCurvedList"/>
    <dgm:cxn modelId="{BD4AE010-3228-45FA-8060-7B73026EB861}" type="presParOf" srcId="{962C2BD0-517B-4E9C-A037-D4A0806612C4}" destId="{F84282E1-4565-4A17-8095-7AFD756B1AC4}" srcOrd="1" destOrd="0" presId="urn:microsoft.com/office/officeart/2008/layout/VerticalCurvedList"/>
    <dgm:cxn modelId="{68AD624A-2FFC-43E9-A344-2127B671DE34}" type="presParOf" srcId="{962C2BD0-517B-4E9C-A037-D4A0806612C4}" destId="{B2EC6AC5-C87B-4274-A079-DC270768E12A}" srcOrd="2" destOrd="0" presId="urn:microsoft.com/office/officeart/2008/layout/VerticalCurvedList"/>
    <dgm:cxn modelId="{0C764C63-A358-441F-9314-46AF4E4DEE30}" type="presParOf" srcId="{B2EC6AC5-C87B-4274-A079-DC270768E12A}" destId="{C7628E09-A5D0-43AC-834B-E8990AEC2BF8}" srcOrd="0" destOrd="0" presId="urn:microsoft.com/office/officeart/2008/layout/VerticalCurvedList"/>
    <dgm:cxn modelId="{146BDA29-75BB-4D89-A7F7-FF22C51D7D88}" type="presParOf" srcId="{962C2BD0-517B-4E9C-A037-D4A0806612C4}" destId="{3D592ECA-3AE9-4400-B97B-CE9B0C91EF22}" srcOrd="3" destOrd="0" presId="urn:microsoft.com/office/officeart/2008/layout/VerticalCurvedList"/>
    <dgm:cxn modelId="{2373538C-BD6C-4025-8852-C5EA5C9F370A}" type="presParOf" srcId="{962C2BD0-517B-4E9C-A037-D4A0806612C4}" destId="{BE47E622-712B-4969-ABAC-0949BF465C2C}" srcOrd="4" destOrd="0" presId="urn:microsoft.com/office/officeart/2008/layout/VerticalCurvedList"/>
    <dgm:cxn modelId="{94092B69-5E1C-4AEC-8EE8-ADA9055000F5}" type="presParOf" srcId="{BE47E622-712B-4969-ABAC-0949BF465C2C}" destId="{39224384-5409-4DA7-8CDE-49D87CC0C02D}" srcOrd="0" destOrd="0" presId="urn:microsoft.com/office/officeart/2008/layout/VerticalCurvedList"/>
    <dgm:cxn modelId="{645DCF5A-8256-440F-B988-0D07973ACCC5}" type="presParOf" srcId="{962C2BD0-517B-4E9C-A037-D4A0806612C4}" destId="{CE0BEDFE-348F-4493-8BE0-6FEC8B041D27}" srcOrd="5" destOrd="0" presId="urn:microsoft.com/office/officeart/2008/layout/VerticalCurvedList"/>
    <dgm:cxn modelId="{93EDBCEA-922B-440D-8756-E69AF0E65C78}" type="presParOf" srcId="{962C2BD0-517B-4E9C-A037-D4A0806612C4}" destId="{9D225503-B4B3-47F9-8FF3-08824E0D53AF}" srcOrd="6" destOrd="0" presId="urn:microsoft.com/office/officeart/2008/layout/VerticalCurvedList"/>
    <dgm:cxn modelId="{34A0F181-DB0E-470C-8E0F-AF3D2E451E09}" type="presParOf" srcId="{9D225503-B4B3-47F9-8FF3-08824E0D53AF}" destId="{0FCD0F85-55AC-4EAA-A479-402B00B73E51}" srcOrd="0" destOrd="0" presId="urn:microsoft.com/office/officeart/2008/layout/VerticalCurvedList"/>
    <dgm:cxn modelId="{570FE1E0-AC2B-4FFB-9923-3A2BDC66CBB4}" type="presParOf" srcId="{962C2BD0-517B-4E9C-A037-D4A0806612C4}" destId="{A000B75B-1E68-498C-B87F-CD2D5F78A98E}" srcOrd="7" destOrd="0" presId="urn:microsoft.com/office/officeart/2008/layout/VerticalCurvedList"/>
    <dgm:cxn modelId="{0FC89B7F-F796-4D56-9D6D-5D5F1014E3FB}" type="presParOf" srcId="{962C2BD0-517B-4E9C-A037-D4A0806612C4}" destId="{2605656C-A096-4512-85AF-11E34AD8B043}" srcOrd="8" destOrd="0" presId="urn:microsoft.com/office/officeart/2008/layout/VerticalCurvedList"/>
    <dgm:cxn modelId="{3958D0CA-9875-45BE-887A-67E14AAA0C03}" type="presParOf" srcId="{2605656C-A096-4512-85AF-11E34AD8B043}" destId="{7BC587A7-2697-4DA8-A666-0D801B11AD8A}" srcOrd="0" destOrd="0" presId="urn:microsoft.com/office/officeart/2008/layout/VerticalCurvedList"/>
    <dgm:cxn modelId="{4D548FC9-8607-466B-8A13-406920778800}" type="presParOf" srcId="{962C2BD0-517B-4E9C-A037-D4A0806612C4}" destId="{910E8011-27CB-46F0-B503-06E14CDD5DCA}" srcOrd="9" destOrd="0" presId="urn:microsoft.com/office/officeart/2008/layout/VerticalCurvedList"/>
    <dgm:cxn modelId="{257841E9-2246-4117-9623-5BEE3A45BA51}" type="presParOf" srcId="{962C2BD0-517B-4E9C-A037-D4A0806612C4}" destId="{A5858EE4-6B68-4FE9-9880-984306C1724C}" srcOrd="10" destOrd="0" presId="urn:microsoft.com/office/officeart/2008/layout/VerticalCurvedList"/>
    <dgm:cxn modelId="{01EC3743-74FD-45AE-9E35-AEB2C13D28AB}" type="presParOf" srcId="{A5858EE4-6B68-4FE9-9880-984306C1724C}" destId="{F0761D0F-F962-4E49-B400-E71BC56E3F4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ED0D62-6E3A-4D73-BCDA-F06B9F7CAA3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0A0D4E36-78E3-42C2-828E-B4B069C651BF}">
      <dgm:prSet phldrT="[Текст]" custT="1"/>
      <dgm:spPr>
        <a:ln>
          <a:solidFill>
            <a:schemeClr val="accent2">
              <a:lumMod val="50000"/>
            </a:schemeClr>
          </a:solidFill>
        </a:ln>
      </dgm:spPr>
      <dgm:t>
        <a:bodyPr/>
        <a:lstStyle/>
        <a:p>
          <a:r>
            <a:rPr lang="ru-RU" sz="2000" b="1" dirty="0" smtClean="0">
              <a:latin typeface="Times New Roman" pitchFamily="18" charset="0"/>
              <a:cs typeface="Times New Roman" pitchFamily="18" charset="0"/>
            </a:rPr>
            <a:t>По происхождению</a:t>
          </a:r>
          <a:endParaRPr lang="ru-RU" sz="2000" b="1" dirty="0">
            <a:latin typeface="Times New Roman" pitchFamily="18" charset="0"/>
            <a:cs typeface="Times New Roman" pitchFamily="18" charset="0"/>
          </a:endParaRPr>
        </a:p>
      </dgm:t>
    </dgm:pt>
    <dgm:pt modelId="{4EF9FD13-EC91-4181-8822-4C44ED8C67B7}" type="parTrans" cxnId="{A9E4B524-1001-428C-A3CA-C44BD142B631}">
      <dgm:prSet/>
      <dgm:spPr/>
      <dgm:t>
        <a:bodyPr/>
        <a:lstStyle/>
        <a:p>
          <a:endParaRPr lang="ru-RU" sz="2400"/>
        </a:p>
      </dgm:t>
    </dgm:pt>
    <dgm:pt modelId="{8C371A59-25DB-4C29-919C-AA00B656D150}" type="sibTrans" cxnId="{A9E4B524-1001-428C-A3CA-C44BD142B631}">
      <dgm:prSet/>
      <dgm:spPr/>
      <dgm:t>
        <a:bodyPr/>
        <a:lstStyle/>
        <a:p>
          <a:endParaRPr lang="ru-RU" sz="2400"/>
        </a:p>
      </dgm:t>
    </dgm:pt>
    <dgm:pt modelId="{6BFD64B7-0E44-48CD-B216-0E86FD536181}">
      <dgm:prSet phldrT="[Текст]" custT="1"/>
      <dgm:spPr>
        <a:ln>
          <a:solidFill>
            <a:schemeClr val="accent2">
              <a:lumMod val="50000"/>
            </a:schemeClr>
          </a:solidFill>
        </a:ln>
      </dgm:spPr>
      <dgm:t>
        <a:bodyPr/>
        <a:lstStyle/>
        <a:p>
          <a:r>
            <a:rPr lang="ru-RU" sz="1800" dirty="0" smtClean="0">
              <a:latin typeface="Times New Roman" pitchFamily="18" charset="0"/>
              <a:cs typeface="Times New Roman" pitchFamily="18" charset="0"/>
            </a:rPr>
            <a:t>Природные </a:t>
          </a:r>
          <a:endParaRPr lang="ru-RU" sz="1800" dirty="0">
            <a:latin typeface="Times New Roman" pitchFamily="18" charset="0"/>
            <a:cs typeface="Times New Roman" pitchFamily="18" charset="0"/>
          </a:endParaRPr>
        </a:p>
      </dgm:t>
    </dgm:pt>
    <dgm:pt modelId="{C799C825-5332-4758-A11A-2EF8780FD001}" type="parTrans" cxnId="{C701C472-39FA-47DB-AED1-55FF07D8A209}">
      <dgm:prSet/>
      <dgm:spPr>
        <a:ln w="12700">
          <a:solidFill>
            <a:schemeClr val="accent1"/>
          </a:solidFill>
        </a:ln>
      </dgm:spPr>
      <dgm:t>
        <a:bodyPr/>
        <a:lstStyle/>
        <a:p>
          <a:endParaRPr lang="ru-RU" sz="2400"/>
        </a:p>
      </dgm:t>
    </dgm:pt>
    <dgm:pt modelId="{3CC49E6E-7954-4AE9-ABB9-8C3C69DA2DD2}" type="sibTrans" cxnId="{C701C472-39FA-47DB-AED1-55FF07D8A209}">
      <dgm:prSet/>
      <dgm:spPr/>
      <dgm:t>
        <a:bodyPr/>
        <a:lstStyle/>
        <a:p>
          <a:endParaRPr lang="ru-RU" sz="2400"/>
        </a:p>
      </dgm:t>
    </dgm:pt>
    <dgm:pt modelId="{4FEDACE2-E0EF-451F-B96C-B21FB1812E0D}">
      <dgm:prSet phldrT="[Текст]" custT="1"/>
      <dgm:spPr>
        <a:ln>
          <a:solidFill>
            <a:schemeClr val="accent2">
              <a:lumMod val="50000"/>
            </a:schemeClr>
          </a:solidFill>
        </a:ln>
      </dgm:spPr>
      <dgm:t>
        <a:bodyPr/>
        <a:lstStyle/>
        <a:p>
          <a:r>
            <a:rPr lang="ru-RU" sz="1800" dirty="0" smtClean="0">
              <a:latin typeface="Times New Roman" pitchFamily="18" charset="0"/>
              <a:cs typeface="Times New Roman" pitchFamily="18" charset="0"/>
            </a:rPr>
            <a:t>Искусственные </a:t>
          </a:r>
          <a:endParaRPr lang="ru-RU" sz="1800" dirty="0">
            <a:latin typeface="Times New Roman" pitchFamily="18" charset="0"/>
            <a:cs typeface="Times New Roman" pitchFamily="18" charset="0"/>
          </a:endParaRPr>
        </a:p>
      </dgm:t>
    </dgm:pt>
    <dgm:pt modelId="{168FDAAF-996C-4326-9AA8-C7454FE1B6A2}" type="parTrans" cxnId="{1837AFD5-8B7F-463D-BDCF-EE1868518A23}">
      <dgm:prSet/>
      <dgm:spPr>
        <a:ln w="12700">
          <a:solidFill>
            <a:schemeClr val="accent1"/>
          </a:solidFill>
        </a:ln>
      </dgm:spPr>
      <dgm:t>
        <a:bodyPr/>
        <a:lstStyle/>
        <a:p>
          <a:endParaRPr lang="ru-RU" sz="2400"/>
        </a:p>
      </dgm:t>
    </dgm:pt>
    <dgm:pt modelId="{44F4FFF7-3535-4E88-90A7-741E1741753B}" type="sibTrans" cxnId="{1837AFD5-8B7F-463D-BDCF-EE1868518A23}">
      <dgm:prSet/>
      <dgm:spPr/>
      <dgm:t>
        <a:bodyPr/>
        <a:lstStyle/>
        <a:p>
          <a:endParaRPr lang="ru-RU" sz="2400"/>
        </a:p>
      </dgm:t>
    </dgm:pt>
    <dgm:pt modelId="{C16A6F97-7F60-43D8-89EA-152D1CED212D}">
      <dgm:prSet phldrT="[Текст]" custT="1"/>
      <dgm:spPr>
        <a:ln>
          <a:solidFill>
            <a:schemeClr val="accent2">
              <a:lumMod val="50000"/>
            </a:schemeClr>
          </a:solidFill>
        </a:ln>
      </dgm:spPr>
      <dgm:t>
        <a:bodyPr/>
        <a:lstStyle/>
        <a:p>
          <a:r>
            <a:rPr lang="ru-RU" sz="1800" dirty="0" err="1" smtClean="0">
              <a:latin typeface="Times New Roman" pitchFamily="18" charset="0"/>
              <a:cs typeface="Times New Roman" pitchFamily="18" charset="0"/>
            </a:rPr>
            <a:t>Синтети-ческие</a:t>
          </a:r>
          <a:endParaRPr lang="ru-RU" sz="1800" dirty="0">
            <a:latin typeface="Times New Roman" pitchFamily="18" charset="0"/>
            <a:cs typeface="Times New Roman" pitchFamily="18" charset="0"/>
          </a:endParaRPr>
        </a:p>
      </dgm:t>
    </dgm:pt>
    <dgm:pt modelId="{203CEEDE-1EDA-4769-8391-BAE6C199F0CD}" type="parTrans" cxnId="{F0759BC8-7DC5-4CDB-A130-A9ADD8C225D7}">
      <dgm:prSet/>
      <dgm:spPr>
        <a:ln w="9525">
          <a:solidFill>
            <a:schemeClr val="accent1"/>
          </a:solidFill>
        </a:ln>
      </dgm:spPr>
      <dgm:t>
        <a:bodyPr/>
        <a:lstStyle/>
        <a:p>
          <a:endParaRPr lang="ru-RU" sz="2400"/>
        </a:p>
      </dgm:t>
    </dgm:pt>
    <dgm:pt modelId="{C74ECBA9-CF25-493F-ABEB-2530D2DB3869}" type="sibTrans" cxnId="{F0759BC8-7DC5-4CDB-A130-A9ADD8C225D7}">
      <dgm:prSet/>
      <dgm:spPr/>
      <dgm:t>
        <a:bodyPr/>
        <a:lstStyle/>
        <a:p>
          <a:endParaRPr lang="ru-RU" sz="2400"/>
        </a:p>
      </dgm:t>
    </dgm:pt>
    <dgm:pt modelId="{18500DF4-29F6-4DD5-8CA8-BE513A5098A3}">
      <dgm:prSet phldrT="[Текст]" custT="1"/>
      <dgm:spPr>
        <a:ln>
          <a:solidFill>
            <a:schemeClr val="accent2">
              <a:lumMod val="50000"/>
            </a:schemeClr>
          </a:solidFill>
        </a:ln>
      </dgm:spPr>
      <dgm:t>
        <a:bodyPr/>
        <a:lstStyle/>
        <a:p>
          <a:r>
            <a:rPr lang="ru-RU" sz="1800" dirty="0" smtClean="0">
              <a:latin typeface="Times New Roman" pitchFamily="18" charset="0"/>
              <a:cs typeface="Times New Roman" pitchFamily="18" charset="0"/>
            </a:rPr>
            <a:t>Выращенные</a:t>
          </a:r>
          <a:endParaRPr lang="ru-RU" sz="1800" dirty="0">
            <a:latin typeface="Times New Roman" pitchFamily="18" charset="0"/>
            <a:cs typeface="Times New Roman" pitchFamily="18" charset="0"/>
          </a:endParaRPr>
        </a:p>
      </dgm:t>
    </dgm:pt>
    <dgm:pt modelId="{BD3E27ED-BB50-41D5-AFC0-3BA2378FA34C}" type="parTrans" cxnId="{6157151B-CE28-4035-9141-37686E5EA372}">
      <dgm:prSet/>
      <dgm:spPr>
        <a:ln w="9525">
          <a:solidFill>
            <a:schemeClr val="bg1"/>
          </a:solidFill>
        </a:ln>
      </dgm:spPr>
      <dgm:t>
        <a:bodyPr/>
        <a:lstStyle/>
        <a:p>
          <a:endParaRPr lang="ru-RU" sz="2400"/>
        </a:p>
      </dgm:t>
    </dgm:pt>
    <dgm:pt modelId="{7303120D-04F5-4856-9A40-98E642304EF7}" type="sibTrans" cxnId="{6157151B-CE28-4035-9141-37686E5EA372}">
      <dgm:prSet/>
      <dgm:spPr/>
      <dgm:t>
        <a:bodyPr/>
        <a:lstStyle/>
        <a:p>
          <a:endParaRPr lang="ru-RU" sz="2400"/>
        </a:p>
      </dgm:t>
    </dgm:pt>
    <dgm:pt modelId="{8500D40B-9076-4621-8CC6-500295A8EAA5}">
      <dgm:prSet phldrT="[Текст]" custT="1"/>
      <dgm:spPr>
        <a:ln>
          <a:solidFill>
            <a:schemeClr val="accent2">
              <a:lumMod val="50000"/>
            </a:schemeClr>
          </a:solidFill>
        </a:ln>
      </dgm:spPr>
      <dgm:t>
        <a:bodyPr/>
        <a:lstStyle/>
        <a:p>
          <a:r>
            <a:rPr lang="ru-RU" sz="1800" dirty="0" err="1" smtClean="0">
              <a:latin typeface="Times New Roman" pitchFamily="18" charset="0"/>
              <a:cs typeface="Times New Roman" pitchFamily="18" charset="0"/>
            </a:rPr>
            <a:t>Облагоро-женные</a:t>
          </a:r>
          <a:endParaRPr lang="ru-RU" sz="1800" dirty="0">
            <a:latin typeface="Times New Roman" pitchFamily="18" charset="0"/>
            <a:cs typeface="Times New Roman" pitchFamily="18" charset="0"/>
          </a:endParaRPr>
        </a:p>
      </dgm:t>
    </dgm:pt>
    <dgm:pt modelId="{E3CADDD3-3DB4-4E73-91AC-D8C5A557CDB0}" type="parTrans" cxnId="{493E65BB-D855-4AF5-9528-533DCBB0786A}">
      <dgm:prSet/>
      <dgm:spPr>
        <a:ln w="9525">
          <a:solidFill>
            <a:schemeClr val="bg1"/>
          </a:solidFill>
        </a:ln>
      </dgm:spPr>
      <dgm:t>
        <a:bodyPr/>
        <a:lstStyle/>
        <a:p>
          <a:endParaRPr lang="ru-RU" sz="2400"/>
        </a:p>
      </dgm:t>
    </dgm:pt>
    <dgm:pt modelId="{33830498-9ACB-4318-8B31-B2FBAC44E99B}" type="sibTrans" cxnId="{493E65BB-D855-4AF5-9528-533DCBB0786A}">
      <dgm:prSet/>
      <dgm:spPr/>
      <dgm:t>
        <a:bodyPr/>
        <a:lstStyle/>
        <a:p>
          <a:endParaRPr lang="ru-RU" sz="2400"/>
        </a:p>
      </dgm:t>
    </dgm:pt>
    <dgm:pt modelId="{D84CBB29-6E62-42E7-A80F-DAA6F87651A2}">
      <dgm:prSet phldrT="[Текст]" custT="1"/>
      <dgm:spPr>
        <a:ln>
          <a:solidFill>
            <a:schemeClr val="accent2">
              <a:lumMod val="50000"/>
            </a:schemeClr>
          </a:solidFill>
        </a:ln>
      </dgm:spPr>
      <dgm:t>
        <a:bodyPr/>
        <a:lstStyle/>
        <a:p>
          <a:r>
            <a:rPr lang="ru-RU" sz="1800" dirty="0" err="1" smtClean="0">
              <a:latin typeface="Times New Roman" pitchFamily="18" charset="0"/>
              <a:cs typeface="Times New Roman" pitchFamily="18" charset="0"/>
            </a:rPr>
            <a:t>Реконструи-рованные</a:t>
          </a:r>
          <a:endParaRPr lang="ru-RU" sz="1800" dirty="0">
            <a:latin typeface="Times New Roman" pitchFamily="18" charset="0"/>
            <a:cs typeface="Times New Roman" pitchFamily="18" charset="0"/>
          </a:endParaRPr>
        </a:p>
      </dgm:t>
    </dgm:pt>
    <dgm:pt modelId="{D78B3165-7030-4E0C-85E6-E8586407DDDA}" type="parTrans" cxnId="{4BB9E122-1753-4399-8C9A-10F53639DA35}">
      <dgm:prSet/>
      <dgm:spPr>
        <a:ln w="9525">
          <a:solidFill>
            <a:schemeClr val="bg1"/>
          </a:solidFill>
        </a:ln>
      </dgm:spPr>
      <dgm:t>
        <a:bodyPr/>
        <a:lstStyle/>
        <a:p>
          <a:endParaRPr lang="ru-RU" sz="2400"/>
        </a:p>
      </dgm:t>
    </dgm:pt>
    <dgm:pt modelId="{74DC7EE0-ADB5-407F-92CE-B8540F48ECF2}" type="sibTrans" cxnId="{4BB9E122-1753-4399-8C9A-10F53639DA35}">
      <dgm:prSet/>
      <dgm:spPr/>
      <dgm:t>
        <a:bodyPr/>
        <a:lstStyle/>
        <a:p>
          <a:endParaRPr lang="ru-RU" sz="2400"/>
        </a:p>
      </dgm:t>
    </dgm:pt>
    <dgm:pt modelId="{42C63B7B-314D-41BB-8229-1F5EEF788813}">
      <dgm:prSet phldrT="[Текст]" custT="1"/>
      <dgm:spPr>
        <a:ln>
          <a:solidFill>
            <a:schemeClr val="accent2">
              <a:lumMod val="50000"/>
            </a:schemeClr>
          </a:solidFill>
        </a:ln>
      </dgm:spPr>
      <dgm:t>
        <a:bodyPr/>
        <a:lstStyle/>
        <a:p>
          <a:r>
            <a:rPr lang="ru-RU" sz="1800" dirty="0" smtClean="0">
              <a:latin typeface="Times New Roman" pitchFamily="18" charset="0"/>
              <a:cs typeface="Times New Roman" pitchFamily="18" charset="0"/>
            </a:rPr>
            <a:t>Имитации</a:t>
          </a:r>
          <a:endParaRPr lang="ru-RU" sz="1800" dirty="0">
            <a:latin typeface="Times New Roman" pitchFamily="18" charset="0"/>
            <a:cs typeface="Times New Roman" pitchFamily="18" charset="0"/>
          </a:endParaRPr>
        </a:p>
      </dgm:t>
    </dgm:pt>
    <dgm:pt modelId="{8BFA53B9-38FE-49EA-8050-8FC0F255CC8B}" type="parTrans" cxnId="{9CBBE576-E3B3-4666-B7F9-A2F43A929463}">
      <dgm:prSet/>
      <dgm:spPr>
        <a:ln w="9525">
          <a:solidFill>
            <a:schemeClr val="accent1"/>
          </a:solidFill>
        </a:ln>
      </dgm:spPr>
      <dgm:t>
        <a:bodyPr/>
        <a:lstStyle/>
        <a:p>
          <a:endParaRPr lang="ru-RU" sz="2400"/>
        </a:p>
      </dgm:t>
    </dgm:pt>
    <dgm:pt modelId="{D4B78376-EC7E-4B96-AEDB-06EEF784B62F}" type="sibTrans" cxnId="{9CBBE576-E3B3-4666-B7F9-A2F43A929463}">
      <dgm:prSet/>
      <dgm:spPr/>
      <dgm:t>
        <a:bodyPr/>
        <a:lstStyle/>
        <a:p>
          <a:endParaRPr lang="ru-RU" sz="2400"/>
        </a:p>
      </dgm:t>
    </dgm:pt>
    <dgm:pt modelId="{52598709-7D0D-4E25-BB83-DF25452738A0}">
      <dgm:prSet phldrT="[Текст]" custT="1"/>
      <dgm:spPr>
        <a:ln>
          <a:solidFill>
            <a:schemeClr val="accent2">
              <a:lumMod val="50000"/>
            </a:schemeClr>
          </a:solidFill>
        </a:ln>
      </dgm:spPr>
      <dgm:t>
        <a:bodyPr/>
        <a:lstStyle/>
        <a:p>
          <a:r>
            <a:rPr lang="ru-RU" sz="1800" dirty="0" smtClean="0">
              <a:latin typeface="Times New Roman" pitchFamily="18" charset="0"/>
              <a:cs typeface="Times New Roman" pitchFamily="18" charset="0"/>
            </a:rPr>
            <a:t>Составные</a:t>
          </a:r>
          <a:endParaRPr lang="ru-RU" sz="1800" dirty="0">
            <a:latin typeface="Times New Roman" pitchFamily="18" charset="0"/>
            <a:cs typeface="Times New Roman" pitchFamily="18" charset="0"/>
          </a:endParaRPr>
        </a:p>
      </dgm:t>
    </dgm:pt>
    <dgm:pt modelId="{2F5B6CBC-9DFB-42DE-883E-BA008A996AA4}" type="parTrans" cxnId="{99F308F0-80F9-45C1-AAC3-43768FCB969D}">
      <dgm:prSet/>
      <dgm:spPr>
        <a:ln w="12700">
          <a:solidFill>
            <a:schemeClr val="accent1"/>
          </a:solidFill>
        </a:ln>
      </dgm:spPr>
      <dgm:t>
        <a:bodyPr/>
        <a:lstStyle/>
        <a:p>
          <a:endParaRPr lang="ru-RU" sz="2400"/>
        </a:p>
      </dgm:t>
    </dgm:pt>
    <dgm:pt modelId="{51422176-7797-4321-A7D9-27E808672E94}" type="sibTrans" cxnId="{99F308F0-80F9-45C1-AAC3-43768FCB969D}">
      <dgm:prSet/>
      <dgm:spPr/>
      <dgm:t>
        <a:bodyPr/>
        <a:lstStyle/>
        <a:p>
          <a:endParaRPr lang="ru-RU" sz="2400"/>
        </a:p>
      </dgm:t>
    </dgm:pt>
    <dgm:pt modelId="{A6E78B68-A805-43E7-A7E7-771F4D583CB1}" type="pres">
      <dgm:prSet presAssocID="{54ED0D62-6E3A-4D73-BCDA-F06B9F7CAA38}" presName="hierChild1" presStyleCnt="0">
        <dgm:presLayoutVars>
          <dgm:chPref val="1"/>
          <dgm:dir/>
          <dgm:animOne val="branch"/>
          <dgm:animLvl val="lvl"/>
          <dgm:resizeHandles/>
        </dgm:presLayoutVars>
      </dgm:prSet>
      <dgm:spPr/>
      <dgm:t>
        <a:bodyPr/>
        <a:lstStyle/>
        <a:p>
          <a:endParaRPr lang="ru-RU"/>
        </a:p>
      </dgm:t>
    </dgm:pt>
    <dgm:pt modelId="{2D6C71DC-8AD8-43A5-9954-96B0DA56EF68}" type="pres">
      <dgm:prSet presAssocID="{0A0D4E36-78E3-42C2-828E-B4B069C651BF}" presName="hierRoot1" presStyleCnt="0"/>
      <dgm:spPr/>
    </dgm:pt>
    <dgm:pt modelId="{1A47B412-96A3-4DE8-85D5-5532AE0C17E6}" type="pres">
      <dgm:prSet presAssocID="{0A0D4E36-78E3-42C2-828E-B4B069C651BF}" presName="composite" presStyleCnt="0"/>
      <dgm:spPr/>
    </dgm:pt>
    <dgm:pt modelId="{5A5931C2-7CD3-4145-806B-739B8315EA19}" type="pres">
      <dgm:prSet presAssocID="{0A0D4E36-78E3-42C2-828E-B4B069C651BF}" presName="background" presStyleLbl="node0" presStyleIdx="0" presStyleCnt="1"/>
      <dgm:spPr>
        <a:solidFill>
          <a:schemeClr val="tx2">
            <a:lumMod val="90000"/>
          </a:schemeClr>
        </a:solidFill>
        <a:ln>
          <a:solidFill>
            <a:schemeClr val="accent2">
              <a:lumMod val="75000"/>
            </a:schemeClr>
          </a:solidFill>
        </a:ln>
      </dgm:spPr>
    </dgm:pt>
    <dgm:pt modelId="{B6EEB556-9749-4429-B681-CED8B0366325}" type="pres">
      <dgm:prSet presAssocID="{0A0D4E36-78E3-42C2-828E-B4B069C651BF}" presName="text" presStyleLbl="fgAcc0" presStyleIdx="0" presStyleCnt="1" custScaleX="249159" custScaleY="51684" custLinFactNeighborX="92715" custLinFactNeighborY="-47085">
        <dgm:presLayoutVars>
          <dgm:chPref val="3"/>
        </dgm:presLayoutVars>
      </dgm:prSet>
      <dgm:spPr/>
      <dgm:t>
        <a:bodyPr/>
        <a:lstStyle/>
        <a:p>
          <a:endParaRPr lang="ru-RU"/>
        </a:p>
      </dgm:t>
    </dgm:pt>
    <dgm:pt modelId="{F22EF9EC-5E30-46D3-9DAD-DAFACCA84576}" type="pres">
      <dgm:prSet presAssocID="{0A0D4E36-78E3-42C2-828E-B4B069C651BF}" presName="hierChild2" presStyleCnt="0"/>
      <dgm:spPr/>
    </dgm:pt>
    <dgm:pt modelId="{C4057585-68D8-4536-8068-52059BA94E34}" type="pres">
      <dgm:prSet presAssocID="{C799C825-5332-4758-A11A-2EF8780FD001}" presName="Name10" presStyleLbl="parChTrans1D2" presStyleIdx="0" presStyleCnt="2"/>
      <dgm:spPr/>
      <dgm:t>
        <a:bodyPr/>
        <a:lstStyle/>
        <a:p>
          <a:endParaRPr lang="ru-RU"/>
        </a:p>
      </dgm:t>
    </dgm:pt>
    <dgm:pt modelId="{2C6ABC59-4D2B-4231-8D34-432AAD09AEC8}" type="pres">
      <dgm:prSet presAssocID="{6BFD64B7-0E44-48CD-B216-0E86FD536181}" presName="hierRoot2" presStyleCnt="0"/>
      <dgm:spPr/>
    </dgm:pt>
    <dgm:pt modelId="{77E1B721-4C83-4929-A217-EBD6B0F9B8D1}" type="pres">
      <dgm:prSet presAssocID="{6BFD64B7-0E44-48CD-B216-0E86FD536181}" presName="composite2" presStyleCnt="0"/>
      <dgm:spPr/>
    </dgm:pt>
    <dgm:pt modelId="{569E7ACF-61A9-4EBA-87CD-09DA744B72F1}" type="pres">
      <dgm:prSet presAssocID="{6BFD64B7-0E44-48CD-B216-0E86FD536181}" presName="background2" presStyleLbl="node2" presStyleIdx="0" presStyleCnt="2"/>
      <dgm:spPr>
        <a:solidFill>
          <a:schemeClr val="tx2">
            <a:lumMod val="90000"/>
          </a:schemeClr>
        </a:solidFill>
        <a:ln>
          <a:solidFill>
            <a:schemeClr val="accent2">
              <a:lumMod val="75000"/>
            </a:schemeClr>
          </a:solidFill>
        </a:ln>
      </dgm:spPr>
    </dgm:pt>
    <dgm:pt modelId="{DCC98AE2-6DAA-4B7B-9915-BC7C624AC15A}" type="pres">
      <dgm:prSet presAssocID="{6BFD64B7-0E44-48CD-B216-0E86FD536181}" presName="text2" presStyleLbl="fgAcc2" presStyleIdx="0" presStyleCnt="2" custScaleX="152840" custScaleY="70647" custLinFactNeighborX="21386" custLinFactNeighborY="-49976">
        <dgm:presLayoutVars>
          <dgm:chPref val="3"/>
        </dgm:presLayoutVars>
      </dgm:prSet>
      <dgm:spPr/>
      <dgm:t>
        <a:bodyPr/>
        <a:lstStyle/>
        <a:p>
          <a:endParaRPr lang="ru-RU"/>
        </a:p>
      </dgm:t>
    </dgm:pt>
    <dgm:pt modelId="{5BE2111C-8A96-4573-BDE8-F593A156265E}" type="pres">
      <dgm:prSet presAssocID="{6BFD64B7-0E44-48CD-B216-0E86FD536181}" presName="hierChild3" presStyleCnt="0"/>
      <dgm:spPr/>
    </dgm:pt>
    <dgm:pt modelId="{AFC644E6-6673-4893-B508-5BFCD1205868}" type="pres">
      <dgm:prSet presAssocID="{168FDAAF-996C-4326-9AA8-C7454FE1B6A2}" presName="Name10" presStyleLbl="parChTrans1D2" presStyleIdx="1" presStyleCnt="2"/>
      <dgm:spPr/>
      <dgm:t>
        <a:bodyPr/>
        <a:lstStyle/>
        <a:p>
          <a:endParaRPr lang="ru-RU"/>
        </a:p>
      </dgm:t>
    </dgm:pt>
    <dgm:pt modelId="{6D6F4835-F6D2-410D-80AB-81CFCC4E512F}" type="pres">
      <dgm:prSet presAssocID="{4FEDACE2-E0EF-451F-B96C-B21FB1812E0D}" presName="hierRoot2" presStyleCnt="0"/>
      <dgm:spPr/>
    </dgm:pt>
    <dgm:pt modelId="{F49C334C-3677-4980-A0E5-31A6E5031536}" type="pres">
      <dgm:prSet presAssocID="{4FEDACE2-E0EF-451F-B96C-B21FB1812E0D}" presName="composite2" presStyleCnt="0"/>
      <dgm:spPr/>
    </dgm:pt>
    <dgm:pt modelId="{165166C5-6C75-4438-8D6C-0E4420E326BF}" type="pres">
      <dgm:prSet presAssocID="{4FEDACE2-E0EF-451F-B96C-B21FB1812E0D}" presName="background2" presStyleLbl="node2" presStyleIdx="1" presStyleCnt="2"/>
      <dgm:spPr>
        <a:solidFill>
          <a:schemeClr val="tx2">
            <a:lumMod val="90000"/>
          </a:schemeClr>
        </a:solidFill>
        <a:ln>
          <a:solidFill>
            <a:schemeClr val="accent2">
              <a:lumMod val="75000"/>
            </a:schemeClr>
          </a:solidFill>
        </a:ln>
      </dgm:spPr>
    </dgm:pt>
    <dgm:pt modelId="{70A546BE-8A94-439F-8F42-67135AE8C918}" type="pres">
      <dgm:prSet presAssocID="{4FEDACE2-E0EF-451F-B96C-B21FB1812E0D}" presName="text2" presStyleLbl="fgAcc2" presStyleIdx="1" presStyleCnt="2" custScaleX="152840" custScaleY="70647" custLinFactX="39963" custLinFactNeighborX="100000" custLinFactNeighborY="-49976">
        <dgm:presLayoutVars>
          <dgm:chPref val="3"/>
        </dgm:presLayoutVars>
      </dgm:prSet>
      <dgm:spPr/>
      <dgm:t>
        <a:bodyPr/>
        <a:lstStyle/>
        <a:p>
          <a:endParaRPr lang="ru-RU"/>
        </a:p>
      </dgm:t>
    </dgm:pt>
    <dgm:pt modelId="{CCA78267-82A0-4192-AF5E-BC9B133BDF74}" type="pres">
      <dgm:prSet presAssocID="{4FEDACE2-E0EF-451F-B96C-B21FB1812E0D}" presName="hierChild3" presStyleCnt="0"/>
      <dgm:spPr/>
    </dgm:pt>
    <dgm:pt modelId="{42B7C5BC-1355-49B3-BA15-A5F4DBD8C186}" type="pres">
      <dgm:prSet presAssocID="{203CEEDE-1EDA-4769-8391-BAE6C199F0CD}" presName="Name17" presStyleLbl="parChTrans1D3" presStyleIdx="0" presStyleCnt="6"/>
      <dgm:spPr/>
      <dgm:t>
        <a:bodyPr/>
        <a:lstStyle/>
        <a:p>
          <a:endParaRPr lang="ru-RU"/>
        </a:p>
      </dgm:t>
    </dgm:pt>
    <dgm:pt modelId="{57A61325-3F2C-4AD9-9F0E-941383D07C97}" type="pres">
      <dgm:prSet presAssocID="{C16A6F97-7F60-43D8-89EA-152D1CED212D}" presName="hierRoot3" presStyleCnt="0"/>
      <dgm:spPr/>
    </dgm:pt>
    <dgm:pt modelId="{0937D52D-C64F-431C-91B8-B12E57CE5ACE}" type="pres">
      <dgm:prSet presAssocID="{C16A6F97-7F60-43D8-89EA-152D1CED212D}" presName="composite3" presStyleCnt="0"/>
      <dgm:spPr/>
    </dgm:pt>
    <dgm:pt modelId="{926B936B-8F33-4231-8815-9ECAE2260BDB}" type="pres">
      <dgm:prSet presAssocID="{C16A6F97-7F60-43D8-89EA-152D1CED212D}" presName="background3" presStyleLbl="node3" presStyleIdx="0" presStyleCnt="6"/>
      <dgm:spPr>
        <a:solidFill>
          <a:schemeClr val="tx2">
            <a:lumMod val="90000"/>
          </a:schemeClr>
        </a:solidFill>
        <a:ln>
          <a:solidFill>
            <a:schemeClr val="accent2">
              <a:lumMod val="75000"/>
            </a:schemeClr>
          </a:solidFill>
        </a:ln>
      </dgm:spPr>
    </dgm:pt>
    <dgm:pt modelId="{265A563F-CFAD-4312-85AB-9DE00FE83CE1}" type="pres">
      <dgm:prSet presAssocID="{C16A6F97-7F60-43D8-89EA-152D1CED212D}" presName="text3" presStyleLbl="fgAcc3" presStyleIdx="0" presStyleCnt="6">
        <dgm:presLayoutVars>
          <dgm:chPref val="3"/>
        </dgm:presLayoutVars>
      </dgm:prSet>
      <dgm:spPr/>
      <dgm:t>
        <a:bodyPr/>
        <a:lstStyle/>
        <a:p>
          <a:endParaRPr lang="ru-RU"/>
        </a:p>
      </dgm:t>
    </dgm:pt>
    <dgm:pt modelId="{5311E464-5DC2-4774-BD35-FD61A54558F7}" type="pres">
      <dgm:prSet presAssocID="{C16A6F97-7F60-43D8-89EA-152D1CED212D}" presName="hierChild4" presStyleCnt="0"/>
      <dgm:spPr/>
    </dgm:pt>
    <dgm:pt modelId="{7F1B75A2-EDFF-4E33-A3D5-9003AF0BD1AA}" type="pres">
      <dgm:prSet presAssocID="{BD3E27ED-BB50-41D5-AFC0-3BA2378FA34C}" presName="Name17" presStyleLbl="parChTrans1D3" presStyleIdx="1" presStyleCnt="6"/>
      <dgm:spPr/>
      <dgm:t>
        <a:bodyPr/>
        <a:lstStyle/>
        <a:p>
          <a:endParaRPr lang="ru-RU"/>
        </a:p>
      </dgm:t>
    </dgm:pt>
    <dgm:pt modelId="{911D4419-2284-4280-8A49-5F60F892B26B}" type="pres">
      <dgm:prSet presAssocID="{18500DF4-29F6-4DD5-8CA8-BE513A5098A3}" presName="hierRoot3" presStyleCnt="0"/>
      <dgm:spPr/>
    </dgm:pt>
    <dgm:pt modelId="{5A215A0F-1364-42A0-95CF-D6916084A72B}" type="pres">
      <dgm:prSet presAssocID="{18500DF4-29F6-4DD5-8CA8-BE513A5098A3}" presName="composite3" presStyleCnt="0"/>
      <dgm:spPr/>
    </dgm:pt>
    <dgm:pt modelId="{86218BE2-EFF7-4AB2-BFC3-8996F0CDD5C2}" type="pres">
      <dgm:prSet presAssocID="{18500DF4-29F6-4DD5-8CA8-BE513A5098A3}" presName="background3" presStyleLbl="node3" presStyleIdx="1" presStyleCnt="6"/>
      <dgm:spPr>
        <a:solidFill>
          <a:schemeClr val="tx2">
            <a:lumMod val="90000"/>
          </a:schemeClr>
        </a:solidFill>
        <a:ln>
          <a:solidFill>
            <a:schemeClr val="accent2">
              <a:lumMod val="75000"/>
            </a:schemeClr>
          </a:solidFill>
        </a:ln>
      </dgm:spPr>
    </dgm:pt>
    <dgm:pt modelId="{E4F7D089-BA43-43E3-8FAA-6E898BD5F0B6}" type="pres">
      <dgm:prSet presAssocID="{18500DF4-29F6-4DD5-8CA8-BE513A5098A3}" presName="text3" presStyleLbl="fgAcc3" presStyleIdx="1" presStyleCnt="6">
        <dgm:presLayoutVars>
          <dgm:chPref val="3"/>
        </dgm:presLayoutVars>
      </dgm:prSet>
      <dgm:spPr/>
      <dgm:t>
        <a:bodyPr/>
        <a:lstStyle/>
        <a:p>
          <a:endParaRPr lang="ru-RU"/>
        </a:p>
      </dgm:t>
    </dgm:pt>
    <dgm:pt modelId="{411A62F5-6F28-4168-A4AC-C054AA7A5A57}" type="pres">
      <dgm:prSet presAssocID="{18500DF4-29F6-4DD5-8CA8-BE513A5098A3}" presName="hierChild4" presStyleCnt="0"/>
      <dgm:spPr/>
    </dgm:pt>
    <dgm:pt modelId="{2119AB81-2C80-4BB3-9813-42E9FC58F943}" type="pres">
      <dgm:prSet presAssocID="{E3CADDD3-3DB4-4E73-91AC-D8C5A557CDB0}" presName="Name17" presStyleLbl="parChTrans1D3" presStyleIdx="2" presStyleCnt="6"/>
      <dgm:spPr/>
      <dgm:t>
        <a:bodyPr/>
        <a:lstStyle/>
        <a:p>
          <a:endParaRPr lang="ru-RU"/>
        </a:p>
      </dgm:t>
    </dgm:pt>
    <dgm:pt modelId="{10AA4339-C0E8-440D-89CA-A56F3280F414}" type="pres">
      <dgm:prSet presAssocID="{8500D40B-9076-4621-8CC6-500295A8EAA5}" presName="hierRoot3" presStyleCnt="0"/>
      <dgm:spPr/>
    </dgm:pt>
    <dgm:pt modelId="{CC30A81C-9E5D-41D4-8220-9D2D01339546}" type="pres">
      <dgm:prSet presAssocID="{8500D40B-9076-4621-8CC6-500295A8EAA5}" presName="composite3" presStyleCnt="0"/>
      <dgm:spPr/>
    </dgm:pt>
    <dgm:pt modelId="{79105A21-BB15-44E5-8063-1126DE0237C3}" type="pres">
      <dgm:prSet presAssocID="{8500D40B-9076-4621-8CC6-500295A8EAA5}" presName="background3" presStyleLbl="node3" presStyleIdx="2" presStyleCnt="6"/>
      <dgm:spPr>
        <a:solidFill>
          <a:schemeClr val="tx2">
            <a:lumMod val="90000"/>
          </a:schemeClr>
        </a:solidFill>
        <a:ln>
          <a:solidFill>
            <a:schemeClr val="accent2">
              <a:lumMod val="75000"/>
            </a:schemeClr>
          </a:solidFill>
        </a:ln>
      </dgm:spPr>
    </dgm:pt>
    <dgm:pt modelId="{8EC7E72A-D980-4D91-B848-179DD7716113}" type="pres">
      <dgm:prSet presAssocID="{8500D40B-9076-4621-8CC6-500295A8EAA5}" presName="text3" presStyleLbl="fgAcc3" presStyleIdx="2" presStyleCnt="6">
        <dgm:presLayoutVars>
          <dgm:chPref val="3"/>
        </dgm:presLayoutVars>
      </dgm:prSet>
      <dgm:spPr/>
      <dgm:t>
        <a:bodyPr/>
        <a:lstStyle/>
        <a:p>
          <a:endParaRPr lang="ru-RU"/>
        </a:p>
      </dgm:t>
    </dgm:pt>
    <dgm:pt modelId="{2CB5A467-9CF6-418C-82E8-1D49E817C4FF}" type="pres">
      <dgm:prSet presAssocID="{8500D40B-9076-4621-8CC6-500295A8EAA5}" presName="hierChild4" presStyleCnt="0"/>
      <dgm:spPr/>
    </dgm:pt>
    <dgm:pt modelId="{24EAF1AD-D020-4918-88FA-178082E26D9D}" type="pres">
      <dgm:prSet presAssocID="{D78B3165-7030-4E0C-85E6-E8586407DDDA}" presName="Name17" presStyleLbl="parChTrans1D3" presStyleIdx="3" presStyleCnt="6"/>
      <dgm:spPr/>
      <dgm:t>
        <a:bodyPr/>
        <a:lstStyle/>
        <a:p>
          <a:endParaRPr lang="ru-RU"/>
        </a:p>
      </dgm:t>
    </dgm:pt>
    <dgm:pt modelId="{D12F899E-7C11-445D-82E6-E2E11CFB3FD1}" type="pres">
      <dgm:prSet presAssocID="{D84CBB29-6E62-42E7-A80F-DAA6F87651A2}" presName="hierRoot3" presStyleCnt="0"/>
      <dgm:spPr/>
    </dgm:pt>
    <dgm:pt modelId="{1AB4EE22-51B7-4854-BEA5-7C8F9C46D945}" type="pres">
      <dgm:prSet presAssocID="{D84CBB29-6E62-42E7-A80F-DAA6F87651A2}" presName="composite3" presStyleCnt="0"/>
      <dgm:spPr/>
    </dgm:pt>
    <dgm:pt modelId="{8D884B83-B3E1-457A-A142-A23ADADF87A0}" type="pres">
      <dgm:prSet presAssocID="{D84CBB29-6E62-42E7-A80F-DAA6F87651A2}" presName="background3" presStyleLbl="node3" presStyleIdx="3" presStyleCnt="6"/>
      <dgm:spPr>
        <a:solidFill>
          <a:schemeClr val="tx2">
            <a:lumMod val="90000"/>
          </a:schemeClr>
        </a:solidFill>
        <a:ln>
          <a:solidFill>
            <a:schemeClr val="accent2">
              <a:lumMod val="75000"/>
            </a:schemeClr>
          </a:solidFill>
        </a:ln>
      </dgm:spPr>
    </dgm:pt>
    <dgm:pt modelId="{734D2A90-1C81-4013-9028-83EAE34F6D06}" type="pres">
      <dgm:prSet presAssocID="{D84CBB29-6E62-42E7-A80F-DAA6F87651A2}" presName="text3" presStyleLbl="fgAcc3" presStyleIdx="3" presStyleCnt="6">
        <dgm:presLayoutVars>
          <dgm:chPref val="3"/>
        </dgm:presLayoutVars>
      </dgm:prSet>
      <dgm:spPr/>
      <dgm:t>
        <a:bodyPr/>
        <a:lstStyle/>
        <a:p>
          <a:endParaRPr lang="ru-RU"/>
        </a:p>
      </dgm:t>
    </dgm:pt>
    <dgm:pt modelId="{F1FCB39B-D539-430B-9C1C-925C168C10D1}" type="pres">
      <dgm:prSet presAssocID="{D84CBB29-6E62-42E7-A80F-DAA6F87651A2}" presName="hierChild4" presStyleCnt="0"/>
      <dgm:spPr/>
    </dgm:pt>
    <dgm:pt modelId="{630B1E04-7C4C-40D2-A020-003DD1D4737A}" type="pres">
      <dgm:prSet presAssocID="{8BFA53B9-38FE-49EA-8050-8FC0F255CC8B}" presName="Name17" presStyleLbl="parChTrans1D3" presStyleIdx="4" presStyleCnt="6"/>
      <dgm:spPr/>
      <dgm:t>
        <a:bodyPr/>
        <a:lstStyle/>
        <a:p>
          <a:endParaRPr lang="ru-RU"/>
        </a:p>
      </dgm:t>
    </dgm:pt>
    <dgm:pt modelId="{AE2094CA-8452-4E84-992A-BDD04217BE4A}" type="pres">
      <dgm:prSet presAssocID="{42C63B7B-314D-41BB-8229-1F5EEF788813}" presName="hierRoot3" presStyleCnt="0"/>
      <dgm:spPr/>
    </dgm:pt>
    <dgm:pt modelId="{6EBD5080-B160-4F3B-A6B7-EC5EF8AF8177}" type="pres">
      <dgm:prSet presAssocID="{42C63B7B-314D-41BB-8229-1F5EEF788813}" presName="composite3" presStyleCnt="0"/>
      <dgm:spPr/>
    </dgm:pt>
    <dgm:pt modelId="{1A84556B-4C36-4B93-AC1D-EF1CDDDD6172}" type="pres">
      <dgm:prSet presAssocID="{42C63B7B-314D-41BB-8229-1F5EEF788813}" presName="background3" presStyleLbl="node3" presStyleIdx="4" presStyleCnt="6"/>
      <dgm:spPr>
        <a:solidFill>
          <a:schemeClr val="tx2">
            <a:lumMod val="90000"/>
          </a:schemeClr>
        </a:solidFill>
        <a:ln>
          <a:solidFill>
            <a:schemeClr val="accent2">
              <a:lumMod val="75000"/>
            </a:schemeClr>
          </a:solidFill>
        </a:ln>
      </dgm:spPr>
    </dgm:pt>
    <dgm:pt modelId="{001738C4-6CDF-4602-B30F-A700DC0C1A62}" type="pres">
      <dgm:prSet presAssocID="{42C63B7B-314D-41BB-8229-1F5EEF788813}" presName="text3" presStyleLbl="fgAcc3" presStyleIdx="4" presStyleCnt="6">
        <dgm:presLayoutVars>
          <dgm:chPref val="3"/>
        </dgm:presLayoutVars>
      </dgm:prSet>
      <dgm:spPr/>
      <dgm:t>
        <a:bodyPr/>
        <a:lstStyle/>
        <a:p>
          <a:endParaRPr lang="ru-RU"/>
        </a:p>
      </dgm:t>
    </dgm:pt>
    <dgm:pt modelId="{54D6207F-339B-49C2-8CB0-6D4975A0EB20}" type="pres">
      <dgm:prSet presAssocID="{42C63B7B-314D-41BB-8229-1F5EEF788813}" presName="hierChild4" presStyleCnt="0"/>
      <dgm:spPr/>
    </dgm:pt>
    <dgm:pt modelId="{DCF97FA5-9DDB-43D6-BFBB-072BBD288C0B}" type="pres">
      <dgm:prSet presAssocID="{2F5B6CBC-9DFB-42DE-883E-BA008A996AA4}" presName="Name17" presStyleLbl="parChTrans1D3" presStyleIdx="5" presStyleCnt="6"/>
      <dgm:spPr/>
      <dgm:t>
        <a:bodyPr/>
        <a:lstStyle/>
        <a:p>
          <a:endParaRPr lang="ru-RU"/>
        </a:p>
      </dgm:t>
    </dgm:pt>
    <dgm:pt modelId="{8BBB0218-BFF6-4186-AC57-546268AB5FA9}" type="pres">
      <dgm:prSet presAssocID="{52598709-7D0D-4E25-BB83-DF25452738A0}" presName="hierRoot3" presStyleCnt="0"/>
      <dgm:spPr/>
    </dgm:pt>
    <dgm:pt modelId="{5FC9F5B6-C562-4105-BAE6-EE986FA2D635}" type="pres">
      <dgm:prSet presAssocID="{52598709-7D0D-4E25-BB83-DF25452738A0}" presName="composite3" presStyleCnt="0"/>
      <dgm:spPr/>
    </dgm:pt>
    <dgm:pt modelId="{EE0A6D9C-56D8-421B-81EC-4B7E39BBA30A}" type="pres">
      <dgm:prSet presAssocID="{52598709-7D0D-4E25-BB83-DF25452738A0}" presName="background3" presStyleLbl="node3" presStyleIdx="5" presStyleCnt="6"/>
      <dgm:spPr>
        <a:solidFill>
          <a:schemeClr val="tx2">
            <a:lumMod val="90000"/>
          </a:schemeClr>
        </a:solidFill>
        <a:ln>
          <a:solidFill>
            <a:schemeClr val="accent2">
              <a:lumMod val="75000"/>
            </a:schemeClr>
          </a:solidFill>
        </a:ln>
      </dgm:spPr>
    </dgm:pt>
    <dgm:pt modelId="{592D5920-C46F-4BF7-99D7-0B76388303C0}" type="pres">
      <dgm:prSet presAssocID="{52598709-7D0D-4E25-BB83-DF25452738A0}" presName="text3" presStyleLbl="fgAcc3" presStyleIdx="5" presStyleCnt="6">
        <dgm:presLayoutVars>
          <dgm:chPref val="3"/>
        </dgm:presLayoutVars>
      </dgm:prSet>
      <dgm:spPr/>
      <dgm:t>
        <a:bodyPr/>
        <a:lstStyle/>
        <a:p>
          <a:endParaRPr lang="ru-RU"/>
        </a:p>
      </dgm:t>
    </dgm:pt>
    <dgm:pt modelId="{7E92EED7-CDDD-40BB-A02D-547947E4FEBA}" type="pres">
      <dgm:prSet presAssocID="{52598709-7D0D-4E25-BB83-DF25452738A0}" presName="hierChild4" presStyleCnt="0"/>
      <dgm:spPr/>
    </dgm:pt>
  </dgm:ptLst>
  <dgm:cxnLst>
    <dgm:cxn modelId="{9CBBE576-E3B3-4666-B7F9-A2F43A929463}" srcId="{4FEDACE2-E0EF-451F-B96C-B21FB1812E0D}" destId="{42C63B7B-314D-41BB-8229-1F5EEF788813}" srcOrd="4" destOrd="0" parTransId="{8BFA53B9-38FE-49EA-8050-8FC0F255CC8B}" sibTransId="{D4B78376-EC7E-4B96-AEDB-06EEF784B62F}"/>
    <dgm:cxn modelId="{692D18AB-179F-4B86-A427-B994FBCCAE6D}" type="presOf" srcId="{168FDAAF-996C-4326-9AA8-C7454FE1B6A2}" destId="{AFC644E6-6673-4893-B508-5BFCD1205868}" srcOrd="0" destOrd="0" presId="urn:microsoft.com/office/officeart/2005/8/layout/hierarchy1"/>
    <dgm:cxn modelId="{B9403C2E-8FC5-4BF5-A0A2-93A3825F6045}" type="presOf" srcId="{2F5B6CBC-9DFB-42DE-883E-BA008A996AA4}" destId="{DCF97FA5-9DDB-43D6-BFBB-072BBD288C0B}" srcOrd="0" destOrd="0" presId="urn:microsoft.com/office/officeart/2005/8/layout/hierarchy1"/>
    <dgm:cxn modelId="{75F2213C-AB99-49CE-88BD-C89E7DD6A5CD}" type="presOf" srcId="{D84CBB29-6E62-42E7-A80F-DAA6F87651A2}" destId="{734D2A90-1C81-4013-9028-83EAE34F6D06}" srcOrd="0" destOrd="0" presId="urn:microsoft.com/office/officeart/2005/8/layout/hierarchy1"/>
    <dgm:cxn modelId="{950466D4-1410-47D4-8146-FF131260C9F2}" type="presOf" srcId="{8500D40B-9076-4621-8CC6-500295A8EAA5}" destId="{8EC7E72A-D980-4D91-B848-179DD7716113}" srcOrd="0" destOrd="0" presId="urn:microsoft.com/office/officeart/2005/8/layout/hierarchy1"/>
    <dgm:cxn modelId="{F0759BC8-7DC5-4CDB-A130-A9ADD8C225D7}" srcId="{4FEDACE2-E0EF-451F-B96C-B21FB1812E0D}" destId="{C16A6F97-7F60-43D8-89EA-152D1CED212D}" srcOrd="0" destOrd="0" parTransId="{203CEEDE-1EDA-4769-8391-BAE6C199F0CD}" sibTransId="{C74ECBA9-CF25-493F-ABEB-2530D2DB3869}"/>
    <dgm:cxn modelId="{3B20060B-7336-486A-9DD0-F55859113E46}" type="presOf" srcId="{0A0D4E36-78E3-42C2-828E-B4B069C651BF}" destId="{B6EEB556-9749-4429-B681-CED8B0366325}" srcOrd="0" destOrd="0" presId="urn:microsoft.com/office/officeart/2005/8/layout/hierarchy1"/>
    <dgm:cxn modelId="{1837AFD5-8B7F-463D-BDCF-EE1868518A23}" srcId="{0A0D4E36-78E3-42C2-828E-B4B069C651BF}" destId="{4FEDACE2-E0EF-451F-B96C-B21FB1812E0D}" srcOrd="1" destOrd="0" parTransId="{168FDAAF-996C-4326-9AA8-C7454FE1B6A2}" sibTransId="{44F4FFF7-3535-4E88-90A7-741E1741753B}"/>
    <dgm:cxn modelId="{C701C472-39FA-47DB-AED1-55FF07D8A209}" srcId="{0A0D4E36-78E3-42C2-828E-B4B069C651BF}" destId="{6BFD64B7-0E44-48CD-B216-0E86FD536181}" srcOrd="0" destOrd="0" parTransId="{C799C825-5332-4758-A11A-2EF8780FD001}" sibTransId="{3CC49E6E-7954-4AE9-ABB9-8C3C69DA2DD2}"/>
    <dgm:cxn modelId="{4BB9E122-1753-4399-8C9A-10F53639DA35}" srcId="{4FEDACE2-E0EF-451F-B96C-B21FB1812E0D}" destId="{D84CBB29-6E62-42E7-A80F-DAA6F87651A2}" srcOrd="3" destOrd="0" parTransId="{D78B3165-7030-4E0C-85E6-E8586407DDDA}" sibTransId="{74DC7EE0-ADB5-407F-92CE-B8540F48ECF2}"/>
    <dgm:cxn modelId="{99F308F0-80F9-45C1-AAC3-43768FCB969D}" srcId="{4FEDACE2-E0EF-451F-B96C-B21FB1812E0D}" destId="{52598709-7D0D-4E25-BB83-DF25452738A0}" srcOrd="5" destOrd="0" parTransId="{2F5B6CBC-9DFB-42DE-883E-BA008A996AA4}" sibTransId="{51422176-7797-4321-A7D9-27E808672E94}"/>
    <dgm:cxn modelId="{185C9026-06E9-4064-9D82-A6E63E72E99C}" type="presOf" srcId="{D78B3165-7030-4E0C-85E6-E8586407DDDA}" destId="{24EAF1AD-D020-4918-88FA-178082E26D9D}" srcOrd="0" destOrd="0" presId="urn:microsoft.com/office/officeart/2005/8/layout/hierarchy1"/>
    <dgm:cxn modelId="{47FB4F24-0C3C-409D-9DA7-496E8C651FA3}" type="presOf" srcId="{6BFD64B7-0E44-48CD-B216-0E86FD536181}" destId="{DCC98AE2-6DAA-4B7B-9915-BC7C624AC15A}" srcOrd="0" destOrd="0" presId="urn:microsoft.com/office/officeart/2005/8/layout/hierarchy1"/>
    <dgm:cxn modelId="{D7F5CEEB-B157-439D-BE2F-47703808150C}" type="presOf" srcId="{BD3E27ED-BB50-41D5-AFC0-3BA2378FA34C}" destId="{7F1B75A2-EDFF-4E33-A3D5-9003AF0BD1AA}" srcOrd="0" destOrd="0" presId="urn:microsoft.com/office/officeart/2005/8/layout/hierarchy1"/>
    <dgm:cxn modelId="{493E65BB-D855-4AF5-9528-533DCBB0786A}" srcId="{4FEDACE2-E0EF-451F-B96C-B21FB1812E0D}" destId="{8500D40B-9076-4621-8CC6-500295A8EAA5}" srcOrd="2" destOrd="0" parTransId="{E3CADDD3-3DB4-4E73-91AC-D8C5A557CDB0}" sibTransId="{33830498-9ACB-4318-8B31-B2FBAC44E99B}"/>
    <dgm:cxn modelId="{6157151B-CE28-4035-9141-37686E5EA372}" srcId="{4FEDACE2-E0EF-451F-B96C-B21FB1812E0D}" destId="{18500DF4-29F6-4DD5-8CA8-BE513A5098A3}" srcOrd="1" destOrd="0" parTransId="{BD3E27ED-BB50-41D5-AFC0-3BA2378FA34C}" sibTransId="{7303120D-04F5-4856-9A40-98E642304EF7}"/>
    <dgm:cxn modelId="{A9E4B524-1001-428C-A3CA-C44BD142B631}" srcId="{54ED0D62-6E3A-4D73-BCDA-F06B9F7CAA38}" destId="{0A0D4E36-78E3-42C2-828E-B4B069C651BF}" srcOrd="0" destOrd="0" parTransId="{4EF9FD13-EC91-4181-8822-4C44ED8C67B7}" sibTransId="{8C371A59-25DB-4C29-919C-AA00B656D150}"/>
    <dgm:cxn modelId="{BB3BE016-1764-4535-98C4-9DC0EA9530A6}" type="presOf" srcId="{8BFA53B9-38FE-49EA-8050-8FC0F255CC8B}" destId="{630B1E04-7C4C-40D2-A020-003DD1D4737A}" srcOrd="0" destOrd="0" presId="urn:microsoft.com/office/officeart/2005/8/layout/hierarchy1"/>
    <dgm:cxn modelId="{A7DF34F2-DAE3-4594-8F1D-1B0B06D9089C}" type="presOf" srcId="{52598709-7D0D-4E25-BB83-DF25452738A0}" destId="{592D5920-C46F-4BF7-99D7-0B76388303C0}" srcOrd="0" destOrd="0" presId="urn:microsoft.com/office/officeart/2005/8/layout/hierarchy1"/>
    <dgm:cxn modelId="{6747F0B3-6921-4A9A-B0D1-6ABF5D60903E}" type="presOf" srcId="{4FEDACE2-E0EF-451F-B96C-B21FB1812E0D}" destId="{70A546BE-8A94-439F-8F42-67135AE8C918}" srcOrd="0" destOrd="0" presId="urn:microsoft.com/office/officeart/2005/8/layout/hierarchy1"/>
    <dgm:cxn modelId="{587C4733-6B94-428B-B03C-EF9A73D7D91C}" type="presOf" srcId="{E3CADDD3-3DB4-4E73-91AC-D8C5A557CDB0}" destId="{2119AB81-2C80-4BB3-9813-42E9FC58F943}" srcOrd="0" destOrd="0" presId="urn:microsoft.com/office/officeart/2005/8/layout/hierarchy1"/>
    <dgm:cxn modelId="{0EFAC156-4BAC-485F-B374-CFC1767435F7}" type="presOf" srcId="{18500DF4-29F6-4DD5-8CA8-BE513A5098A3}" destId="{E4F7D089-BA43-43E3-8FAA-6E898BD5F0B6}" srcOrd="0" destOrd="0" presId="urn:microsoft.com/office/officeart/2005/8/layout/hierarchy1"/>
    <dgm:cxn modelId="{22AFDEB1-1524-44C8-9C2C-4592DAEAA028}" type="presOf" srcId="{42C63B7B-314D-41BB-8229-1F5EEF788813}" destId="{001738C4-6CDF-4602-B30F-A700DC0C1A62}" srcOrd="0" destOrd="0" presId="urn:microsoft.com/office/officeart/2005/8/layout/hierarchy1"/>
    <dgm:cxn modelId="{D47F8EF0-E5E9-42A0-870F-6AE493BAE068}" type="presOf" srcId="{54ED0D62-6E3A-4D73-BCDA-F06B9F7CAA38}" destId="{A6E78B68-A805-43E7-A7E7-771F4D583CB1}" srcOrd="0" destOrd="0" presId="urn:microsoft.com/office/officeart/2005/8/layout/hierarchy1"/>
    <dgm:cxn modelId="{DFE9FB2F-2393-4C59-AE27-573DBA0F5C23}" type="presOf" srcId="{C16A6F97-7F60-43D8-89EA-152D1CED212D}" destId="{265A563F-CFAD-4312-85AB-9DE00FE83CE1}" srcOrd="0" destOrd="0" presId="urn:microsoft.com/office/officeart/2005/8/layout/hierarchy1"/>
    <dgm:cxn modelId="{D4FFDC30-99CC-48DE-A90B-994652CA94F4}" type="presOf" srcId="{203CEEDE-1EDA-4769-8391-BAE6C199F0CD}" destId="{42B7C5BC-1355-49B3-BA15-A5F4DBD8C186}" srcOrd="0" destOrd="0" presId="urn:microsoft.com/office/officeart/2005/8/layout/hierarchy1"/>
    <dgm:cxn modelId="{BA63B661-8D2A-48D9-9A2D-2672208E5DF8}" type="presOf" srcId="{C799C825-5332-4758-A11A-2EF8780FD001}" destId="{C4057585-68D8-4536-8068-52059BA94E34}" srcOrd="0" destOrd="0" presId="urn:microsoft.com/office/officeart/2005/8/layout/hierarchy1"/>
    <dgm:cxn modelId="{FD8B06DF-BB1F-45CA-A96E-CDF8751448E5}" type="presParOf" srcId="{A6E78B68-A805-43E7-A7E7-771F4D583CB1}" destId="{2D6C71DC-8AD8-43A5-9954-96B0DA56EF68}" srcOrd="0" destOrd="0" presId="urn:microsoft.com/office/officeart/2005/8/layout/hierarchy1"/>
    <dgm:cxn modelId="{B4AF5622-F862-41A2-8071-B72251DCE299}" type="presParOf" srcId="{2D6C71DC-8AD8-43A5-9954-96B0DA56EF68}" destId="{1A47B412-96A3-4DE8-85D5-5532AE0C17E6}" srcOrd="0" destOrd="0" presId="urn:microsoft.com/office/officeart/2005/8/layout/hierarchy1"/>
    <dgm:cxn modelId="{A62F5623-84E6-4D62-8E4A-4C592C5548F6}" type="presParOf" srcId="{1A47B412-96A3-4DE8-85D5-5532AE0C17E6}" destId="{5A5931C2-7CD3-4145-806B-739B8315EA19}" srcOrd="0" destOrd="0" presId="urn:microsoft.com/office/officeart/2005/8/layout/hierarchy1"/>
    <dgm:cxn modelId="{DEA22654-EC11-4F01-8351-ED380B5E462B}" type="presParOf" srcId="{1A47B412-96A3-4DE8-85D5-5532AE0C17E6}" destId="{B6EEB556-9749-4429-B681-CED8B0366325}" srcOrd="1" destOrd="0" presId="urn:microsoft.com/office/officeart/2005/8/layout/hierarchy1"/>
    <dgm:cxn modelId="{4E161958-7123-490A-82F5-C8C15110C5A8}" type="presParOf" srcId="{2D6C71DC-8AD8-43A5-9954-96B0DA56EF68}" destId="{F22EF9EC-5E30-46D3-9DAD-DAFACCA84576}" srcOrd="1" destOrd="0" presId="urn:microsoft.com/office/officeart/2005/8/layout/hierarchy1"/>
    <dgm:cxn modelId="{B02B2E9A-B33F-4103-94C0-C2CF23826D73}" type="presParOf" srcId="{F22EF9EC-5E30-46D3-9DAD-DAFACCA84576}" destId="{C4057585-68D8-4536-8068-52059BA94E34}" srcOrd="0" destOrd="0" presId="urn:microsoft.com/office/officeart/2005/8/layout/hierarchy1"/>
    <dgm:cxn modelId="{929BCA7C-0989-4B5D-A484-B2042B6CA139}" type="presParOf" srcId="{F22EF9EC-5E30-46D3-9DAD-DAFACCA84576}" destId="{2C6ABC59-4D2B-4231-8D34-432AAD09AEC8}" srcOrd="1" destOrd="0" presId="urn:microsoft.com/office/officeart/2005/8/layout/hierarchy1"/>
    <dgm:cxn modelId="{87EFDE5D-A086-446E-AEFA-A30944778947}" type="presParOf" srcId="{2C6ABC59-4D2B-4231-8D34-432AAD09AEC8}" destId="{77E1B721-4C83-4929-A217-EBD6B0F9B8D1}" srcOrd="0" destOrd="0" presId="urn:microsoft.com/office/officeart/2005/8/layout/hierarchy1"/>
    <dgm:cxn modelId="{A8647981-D055-4D9E-881D-26844D231F62}" type="presParOf" srcId="{77E1B721-4C83-4929-A217-EBD6B0F9B8D1}" destId="{569E7ACF-61A9-4EBA-87CD-09DA744B72F1}" srcOrd="0" destOrd="0" presId="urn:microsoft.com/office/officeart/2005/8/layout/hierarchy1"/>
    <dgm:cxn modelId="{67A43E63-DCCD-42F4-8992-54310D15DC70}" type="presParOf" srcId="{77E1B721-4C83-4929-A217-EBD6B0F9B8D1}" destId="{DCC98AE2-6DAA-4B7B-9915-BC7C624AC15A}" srcOrd="1" destOrd="0" presId="urn:microsoft.com/office/officeart/2005/8/layout/hierarchy1"/>
    <dgm:cxn modelId="{B492AF3B-5E54-412A-9AC2-BC531695243F}" type="presParOf" srcId="{2C6ABC59-4D2B-4231-8D34-432AAD09AEC8}" destId="{5BE2111C-8A96-4573-BDE8-F593A156265E}" srcOrd="1" destOrd="0" presId="urn:microsoft.com/office/officeart/2005/8/layout/hierarchy1"/>
    <dgm:cxn modelId="{076E9FA1-C2A2-4297-9F96-5E2173D8E333}" type="presParOf" srcId="{F22EF9EC-5E30-46D3-9DAD-DAFACCA84576}" destId="{AFC644E6-6673-4893-B508-5BFCD1205868}" srcOrd="2" destOrd="0" presId="urn:microsoft.com/office/officeart/2005/8/layout/hierarchy1"/>
    <dgm:cxn modelId="{C920F079-9E31-4887-A583-036F6BB7BC8F}" type="presParOf" srcId="{F22EF9EC-5E30-46D3-9DAD-DAFACCA84576}" destId="{6D6F4835-F6D2-410D-80AB-81CFCC4E512F}" srcOrd="3" destOrd="0" presId="urn:microsoft.com/office/officeart/2005/8/layout/hierarchy1"/>
    <dgm:cxn modelId="{F1C0FCE4-D973-4808-89FB-02F637E6C0E2}" type="presParOf" srcId="{6D6F4835-F6D2-410D-80AB-81CFCC4E512F}" destId="{F49C334C-3677-4980-A0E5-31A6E5031536}" srcOrd="0" destOrd="0" presId="urn:microsoft.com/office/officeart/2005/8/layout/hierarchy1"/>
    <dgm:cxn modelId="{0049411C-F180-48C7-BD9B-4531C72FE14B}" type="presParOf" srcId="{F49C334C-3677-4980-A0E5-31A6E5031536}" destId="{165166C5-6C75-4438-8D6C-0E4420E326BF}" srcOrd="0" destOrd="0" presId="urn:microsoft.com/office/officeart/2005/8/layout/hierarchy1"/>
    <dgm:cxn modelId="{30D6D037-0470-4405-A135-AAC7E4097D4F}" type="presParOf" srcId="{F49C334C-3677-4980-A0E5-31A6E5031536}" destId="{70A546BE-8A94-439F-8F42-67135AE8C918}" srcOrd="1" destOrd="0" presId="urn:microsoft.com/office/officeart/2005/8/layout/hierarchy1"/>
    <dgm:cxn modelId="{8B04C87D-4A94-49E7-B78D-093F6BB782DC}" type="presParOf" srcId="{6D6F4835-F6D2-410D-80AB-81CFCC4E512F}" destId="{CCA78267-82A0-4192-AF5E-BC9B133BDF74}" srcOrd="1" destOrd="0" presId="urn:microsoft.com/office/officeart/2005/8/layout/hierarchy1"/>
    <dgm:cxn modelId="{6FEE245F-8557-40A9-9B85-FB778FCFB99F}" type="presParOf" srcId="{CCA78267-82A0-4192-AF5E-BC9B133BDF74}" destId="{42B7C5BC-1355-49B3-BA15-A5F4DBD8C186}" srcOrd="0" destOrd="0" presId="urn:microsoft.com/office/officeart/2005/8/layout/hierarchy1"/>
    <dgm:cxn modelId="{09F79E5B-67DB-40A1-87C8-238427514ABF}" type="presParOf" srcId="{CCA78267-82A0-4192-AF5E-BC9B133BDF74}" destId="{57A61325-3F2C-4AD9-9F0E-941383D07C97}" srcOrd="1" destOrd="0" presId="urn:microsoft.com/office/officeart/2005/8/layout/hierarchy1"/>
    <dgm:cxn modelId="{1317ADE0-CE41-4AA1-9694-4B8F63D3AA2B}" type="presParOf" srcId="{57A61325-3F2C-4AD9-9F0E-941383D07C97}" destId="{0937D52D-C64F-431C-91B8-B12E57CE5ACE}" srcOrd="0" destOrd="0" presId="urn:microsoft.com/office/officeart/2005/8/layout/hierarchy1"/>
    <dgm:cxn modelId="{5A6A8F4D-6FD1-47E8-9B00-E8D0BF2DB59A}" type="presParOf" srcId="{0937D52D-C64F-431C-91B8-B12E57CE5ACE}" destId="{926B936B-8F33-4231-8815-9ECAE2260BDB}" srcOrd="0" destOrd="0" presId="urn:microsoft.com/office/officeart/2005/8/layout/hierarchy1"/>
    <dgm:cxn modelId="{2617DB59-8F54-461D-AC78-9A973211E983}" type="presParOf" srcId="{0937D52D-C64F-431C-91B8-B12E57CE5ACE}" destId="{265A563F-CFAD-4312-85AB-9DE00FE83CE1}" srcOrd="1" destOrd="0" presId="urn:microsoft.com/office/officeart/2005/8/layout/hierarchy1"/>
    <dgm:cxn modelId="{218E5CFA-BD81-41A0-B43B-55362CD37D88}" type="presParOf" srcId="{57A61325-3F2C-4AD9-9F0E-941383D07C97}" destId="{5311E464-5DC2-4774-BD35-FD61A54558F7}" srcOrd="1" destOrd="0" presId="urn:microsoft.com/office/officeart/2005/8/layout/hierarchy1"/>
    <dgm:cxn modelId="{75C38A3C-4A2F-42C3-B464-F9E57B8E4AF5}" type="presParOf" srcId="{CCA78267-82A0-4192-AF5E-BC9B133BDF74}" destId="{7F1B75A2-EDFF-4E33-A3D5-9003AF0BD1AA}" srcOrd="2" destOrd="0" presId="urn:microsoft.com/office/officeart/2005/8/layout/hierarchy1"/>
    <dgm:cxn modelId="{10F5D7BC-F3C8-4101-BAFB-9FBC42318E7D}" type="presParOf" srcId="{CCA78267-82A0-4192-AF5E-BC9B133BDF74}" destId="{911D4419-2284-4280-8A49-5F60F892B26B}" srcOrd="3" destOrd="0" presId="urn:microsoft.com/office/officeart/2005/8/layout/hierarchy1"/>
    <dgm:cxn modelId="{FB380FF8-BCB5-4893-911B-43E2D937AECC}" type="presParOf" srcId="{911D4419-2284-4280-8A49-5F60F892B26B}" destId="{5A215A0F-1364-42A0-95CF-D6916084A72B}" srcOrd="0" destOrd="0" presId="urn:microsoft.com/office/officeart/2005/8/layout/hierarchy1"/>
    <dgm:cxn modelId="{46F6F6C4-445C-4A53-AF70-8814DEF34CDE}" type="presParOf" srcId="{5A215A0F-1364-42A0-95CF-D6916084A72B}" destId="{86218BE2-EFF7-4AB2-BFC3-8996F0CDD5C2}" srcOrd="0" destOrd="0" presId="urn:microsoft.com/office/officeart/2005/8/layout/hierarchy1"/>
    <dgm:cxn modelId="{B6DB1370-A5C7-4C29-A96B-0D582ECC99CA}" type="presParOf" srcId="{5A215A0F-1364-42A0-95CF-D6916084A72B}" destId="{E4F7D089-BA43-43E3-8FAA-6E898BD5F0B6}" srcOrd="1" destOrd="0" presId="urn:microsoft.com/office/officeart/2005/8/layout/hierarchy1"/>
    <dgm:cxn modelId="{8D93CA41-7E47-4613-A54F-37B778546FA0}" type="presParOf" srcId="{911D4419-2284-4280-8A49-5F60F892B26B}" destId="{411A62F5-6F28-4168-A4AC-C054AA7A5A57}" srcOrd="1" destOrd="0" presId="urn:microsoft.com/office/officeart/2005/8/layout/hierarchy1"/>
    <dgm:cxn modelId="{CBDF4C49-70BF-46BE-AA04-06DF76F1815D}" type="presParOf" srcId="{CCA78267-82A0-4192-AF5E-BC9B133BDF74}" destId="{2119AB81-2C80-4BB3-9813-42E9FC58F943}" srcOrd="4" destOrd="0" presId="urn:microsoft.com/office/officeart/2005/8/layout/hierarchy1"/>
    <dgm:cxn modelId="{5B56953F-1852-4722-9B5F-B1BAE25C5741}" type="presParOf" srcId="{CCA78267-82A0-4192-AF5E-BC9B133BDF74}" destId="{10AA4339-C0E8-440D-89CA-A56F3280F414}" srcOrd="5" destOrd="0" presId="urn:microsoft.com/office/officeart/2005/8/layout/hierarchy1"/>
    <dgm:cxn modelId="{54123A38-5131-47BB-8F81-29FFEC151329}" type="presParOf" srcId="{10AA4339-C0E8-440D-89CA-A56F3280F414}" destId="{CC30A81C-9E5D-41D4-8220-9D2D01339546}" srcOrd="0" destOrd="0" presId="urn:microsoft.com/office/officeart/2005/8/layout/hierarchy1"/>
    <dgm:cxn modelId="{CD1AAA50-6D4D-4107-9FB5-2407ED284878}" type="presParOf" srcId="{CC30A81C-9E5D-41D4-8220-9D2D01339546}" destId="{79105A21-BB15-44E5-8063-1126DE0237C3}" srcOrd="0" destOrd="0" presId="urn:microsoft.com/office/officeart/2005/8/layout/hierarchy1"/>
    <dgm:cxn modelId="{B62DB0F9-FFC1-409E-9B00-E66367FD5636}" type="presParOf" srcId="{CC30A81C-9E5D-41D4-8220-9D2D01339546}" destId="{8EC7E72A-D980-4D91-B848-179DD7716113}" srcOrd="1" destOrd="0" presId="urn:microsoft.com/office/officeart/2005/8/layout/hierarchy1"/>
    <dgm:cxn modelId="{5E1511DA-17EE-4BC7-B434-78081A7AFAD6}" type="presParOf" srcId="{10AA4339-C0E8-440D-89CA-A56F3280F414}" destId="{2CB5A467-9CF6-418C-82E8-1D49E817C4FF}" srcOrd="1" destOrd="0" presId="urn:microsoft.com/office/officeart/2005/8/layout/hierarchy1"/>
    <dgm:cxn modelId="{698B7505-9815-4C50-BECD-C313B93219FC}" type="presParOf" srcId="{CCA78267-82A0-4192-AF5E-BC9B133BDF74}" destId="{24EAF1AD-D020-4918-88FA-178082E26D9D}" srcOrd="6" destOrd="0" presId="urn:microsoft.com/office/officeart/2005/8/layout/hierarchy1"/>
    <dgm:cxn modelId="{196874D2-A421-4EED-94A4-5DE3C6F0C772}" type="presParOf" srcId="{CCA78267-82A0-4192-AF5E-BC9B133BDF74}" destId="{D12F899E-7C11-445D-82E6-E2E11CFB3FD1}" srcOrd="7" destOrd="0" presId="urn:microsoft.com/office/officeart/2005/8/layout/hierarchy1"/>
    <dgm:cxn modelId="{CFD61FDA-711B-4420-AE60-26DA6D530B03}" type="presParOf" srcId="{D12F899E-7C11-445D-82E6-E2E11CFB3FD1}" destId="{1AB4EE22-51B7-4854-BEA5-7C8F9C46D945}" srcOrd="0" destOrd="0" presId="urn:microsoft.com/office/officeart/2005/8/layout/hierarchy1"/>
    <dgm:cxn modelId="{47EE8CC4-FA1B-420D-B80A-04CD88407832}" type="presParOf" srcId="{1AB4EE22-51B7-4854-BEA5-7C8F9C46D945}" destId="{8D884B83-B3E1-457A-A142-A23ADADF87A0}" srcOrd="0" destOrd="0" presId="urn:microsoft.com/office/officeart/2005/8/layout/hierarchy1"/>
    <dgm:cxn modelId="{EB156919-BAA6-4492-8C6B-66E55DD9F8E9}" type="presParOf" srcId="{1AB4EE22-51B7-4854-BEA5-7C8F9C46D945}" destId="{734D2A90-1C81-4013-9028-83EAE34F6D06}" srcOrd="1" destOrd="0" presId="urn:microsoft.com/office/officeart/2005/8/layout/hierarchy1"/>
    <dgm:cxn modelId="{2C08A019-B3CF-4D37-A120-2B346AE4C7AB}" type="presParOf" srcId="{D12F899E-7C11-445D-82E6-E2E11CFB3FD1}" destId="{F1FCB39B-D539-430B-9C1C-925C168C10D1}" srcOrd="1" destOrd="0" presId="urn:microsoft.com/office/officeart/2005/8/layout/hierarchy1"/>
    <dgm:cxn modelId="{36823B03-E122-40B3-894A-C5236D868CEC}" type="presParOf" srcId="{CCA78267-82A0-4192-AF5E-BC9B133BDF74}" destId="{630B1E04-7C4C-40D2-A020-003DD1D4737A}" srcOrd="8" destOrd="0" presId="urn:microsoft.com/office/officeart/2005/8/layout/hierarchy1"/>
    <dgm:cxn modelId="{0D2C3603-4EF0-4E3D-9A02-1F2C187FFED6}" type="presParOf" srcId="{CCA78267-82A0-4192-AF5E-BC9B133BDF74}" destId="{AE2094CA-8452-4E84-992A-BDD04217BE4A}" srcOrd="9" destOrd="0" presId="urn:microsoft.com/office/officeart/2005/8/layout/hierarchy1"/>
    <dgm:cxn modelId="{2CD64C32-0794-434D-A929-343CD1374C9F}" type="presParOf" srcId="{AE2094CA-8452-4E84-992A-BDD04217BE4A}" destId="{6EBD5080-B160-4F3B-A6B7-EC5EF8AF8177}" srcOrd="0" destOrd="0" presId="urn:microsoft.com/office/officeart/2005/8/layout/hierarchy1"/>
    <dgm:cxn modelId="{991D44C7-7EFB-4F38-AFFC-B45C3655EBAF}" type="presParOf" srcId="{6EBD5080-B160-4F3B-A6B7-EC5EF8AF8177}" destId="{1A84556B-4C36-4B93-AC1D-EF1CDDDD6172}" srcOrd="0" destOrd="0" presId="urn:microsoft.com/office/officeart/2005/8/layout/hierarchy1"/>
    <dgm:cxn modelId="{6D763542-F102-4C32-A9C6-168BEC5B67F0}" type="presParOf" srcId="{6EBD5080-B160-4F3B-A6B7-EC5EF8AF8177}" destId="{001738C4-6CDF-4602-B30F-A700DC0C1A62}" srcOrd="1" destOrd="0" presId="urn:microsoft.com/office/officeart/2005/8/layout/hierarchy1"/>
    <dgm:cxn modelId="{EE9BD7FC-C267-4388-B3AD-E8B5B263A189}" type="presParOf" srcId="{AE2094CA-8452-4E84-992A-BDD04217BE4A}" destId="{54D6207F-339B-49C2-8CB0-6D4975A0EB20}" srcOrd="1" destOrd="0" presId="urn:microsoft.com/office/officeart/2005/8/layout/hierarchy1"/>
    <dgm:cxn modelId="{1A3C3FA6-FACA-4E20-B4B6-5D2CFD1275CB}" type="presParOf" srcId="{CCA78267-82A0-4192-AF5E-BC9B133BDF74}" destId="{DCF97FA5-9DDB-43D6-BFBB-072BBD288C0B}" srcOrd="10" destOrd="0" presId="urn:microsoft.com/office/officeart/2005/8/layout/hierarchy1"/>
    <dgm:cxn modelId="{E6053D4F-B85A-4F9D-B09E-4255973C18DF}" type="presParOf" srcId="{CCA78267-82A0-4192-AF5E-BC9B133BDF74}" destId="{8BBB0218-BFF6-4186-AC57-546268AB5FA9}" srcOrd="11" destOrd="0" presId="urn:microsoft.com/office/officeart/2005/8/layout/hierarchy1"/>
    <dgm:cxn modelId="{DC5ACAF8-F923-4FB7-84D9-CE06C7922470}" type="presParOf" srcId="{8BBB0218-BFF6-4186-AC57-546268AB5FA9}" destId="{5FC9F5B6-C562-4105-BAE6-EE986FA2D635}" srcOrd="0" destOrd="0" presId="urn:microsoft.com/office/officeart/2005/8/layout/hierarchy1"/>
    <dgm:cxn modelId="{F8EFC500-579C-44CB-A663-0F6413FBE23D}" type="presParOf" srcId="{5FC9F5B6-C562-4105-BAE6-EE986FA2D635}" destId="{EE0A6D9C-56D8-421B-81EC-4B7E39BBA30A}" srcOrd="0" destOrd="0" presId="urn:microsoft.com/office/officeart/2005/8/layout/hierarchy1"/>
    <dgm:cxn modelId="{211DD5E4-DC31-4FA7-AC20-12F58960FA00}" type="presParOf" srcId="{5FC9F5B6-C562-4105-BAE6-EE986FA2D635}" destId="{592D5920-C46F-4BF7-99D7-0B76388303C0}" srcOrd="1" destOrd="0" presId="urn:microsoft.com/office/officeart/2005/8/layout/hierarchy1"/>
    <dgm:cxn modelId="{7089B0B3-F409-4D88-8A14-30AE79E62FBD}" type="presParOf" srcId="{8BBB0218-BFF6-4186-AC57-546268AB5FA9}" destId="{7E92EED7-CDDD-40BB-A02D-547947E4FEB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09841C-D49F-49D5-A391-10FA3634C5F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273E680D-E471-47BE-A949-6D6D0D12AC46}">
      <dgm:prSet phldrT="[Текст]" custT="1"/>
      <dgm:spPr>
        <a:solidFill>
          <a:schemeClr val="accent1">
            <a:lumMod val="50000"/>
          </a:schemeClr>
        </a:solidFill>
        <a:ln>
          <a:solidFill>
            <a:schemeClr val="accent5">
              <a:lumMod val="50000"/>
            </a:schemeClr>
          </a:solidFill>
        </a:ln>
      </dgm:spPr>
      <dgm:t>
        <a:bodyPr/>
        <a:lstStyle/>
        <a:p>
          <a:r>
            <a:rPr lang="ru-RU" sz="2400" b="1" dirty="0" smtClean="0">
              <a:latin typeface="Times New Roman" panose="02020603050405020304" pitchFamily="18" charset="0"/>
              <a:cs typeface="Times New Roman" panose="02020603050405020304" pitchFamily="18" charset="0"/>
            </a:rPr>
            <a:t>По цвету :</a:t>
          </a:r>
          <a:endParaRPr lang="ru-RU" sz="2400" b="1" dirty="0">
            <a:latin typeface="Times New Roman" panose="02020603050405020304" pitchFamily="18" charset="0"/>
            <a:cs typeface="Times New Roman" panose="02020603050405020304" pitchFamily="18" charset="0"/>
          </a:endParaRPr>
        </a:p>
      </dgm:t>
    </dgm:pt>
    <dgm:pt modelId="{A3565358-DE4F-47C0-9592-1A2278CF9BCE}" type="parTrans" cxnId="{D5EEC92C-7D83-4AEE-AC1A-FF533A33C6FC}">
      <dgm:prSet/>
      <dgm:spPr/>
      <dgm:t>
        <a:bodyPr/>
        <a:lstStyle/>
        <a:p>
          <a:endParaRPr lang="ru-RU" sz="2000">
            <a:latin typeface="Times New Roman" panose="02020603050405020304" pitchFamily="18" charset="0"/>
            <a:cs typeface="Times New Roman" panose="02020603050405020304" pitchFamily="18" charset="0"/>
          </a:endParaRPr>
        </a:p>
      </dgm:t>
    </dgm:pt>
    <dgm:pt modelId="{87BB4EC1-A4A3-4046-A943-27647AE40F81}" type="sibTrans" cxnId="{D5EEC92C-7D83-4AEE-AC1A-FF533A33C6FC}">
      <dgm:prSet/>
      <dgm:spPr/>
      <dgm:t>
        <a:bodyPr/>
        <a:lstStyle/>
        <a:p>
          <a:endParaRPr lang="ru-RU" sz="2000">
            <a:latin typeface="Times New Roman" panose="02020603050405020304" pitchFamily="18" charset="0"/>
            <a:cs typeface="Times New Roman" panose="02020603050405020304" pitchFamily="18" charset="0"/>
          </a:endParaRPr>
        </a:p>
      </dgm:t>
    </dgm:pt>
    <dgm:pt modelId="{4C55F859-F797-4DAE-A67C-EBBB75C9E298}">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слегка окрашенные</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0E9DCC7E-AA48-427D-8AEF-EC194ED8C2C2}" type="parTrans" cxnId="{91E5817E-8BFB-4171-BB3E-FCA1EFCE36E9}">
      <dgm:prSet/>
      <dgm:spPr/>
      <dgm:t>
        <a:bodyPr/>
        <a:lstStyle/>
        <a:p>
          <a:endParaRPr lang="ru-RU" sz="2000">
            <a:latin typeface="Times New Roman" panose="02020603050405020304" pitchFamily="18" charset="0"/>
            <a:cs typeface="Times New Roman" panose="02020603050405020304" pitchFamily="18" charset="0"/>
          </a:endParaRPr>
        </a:p>
      </dgm:t>
    </dgm:pt>
    <dgm:pt modelId="{13277C22-5AD9-4F69-A278-E8DF20DB2DD8}" type="sibTrans" cxnId="{91E5817E-8BFB-4171-BB3E-FCA1EFCE36E9}">
      <dgm:prSet/>
      <dgm:spPr/>
      <dgm:t>
        <a:bodyPr/>
        <a:lstStyle/>
        <a:p>
          <a:endParaRPr lang="ru-RU" sz="2000">
            <a:latin typeface="Times New Roman" panose="02020603050405020304" pitchFamily="18" charset="0"/>
            <a:cs typeface="Times New Roman" panose="02020603050405020304" pitchFamily="18" charset="0"/>
          </a:endParaRPr>
        </a:p>
      </dgm:t>
    </dgm:pt>
    <dgm:pt modelId="{76FC1F3E-9093-4E3F-A446-95BB46FF332E}">
      <dgm:prSet phldrT="[Текст]" custT="1"/>
      <dgm:spPr>
        <a:solidFill>
          <a:schemeClr val="accent1">
            <a:lumMod val="50000"/>
          </a:schemeClr>
        </a:solidFill>
        <a:ln>
          <a:solidFill>
            <a:schemeClr val="accent5">
              <a:lumMod val="50000"/>
            </a:schemeClr>
          </a:solidFill>
        </a:ln>
      </dgm:spPr>
      <dgm:t>
        <a:bodyPr/>
        <a:lstStyle/>
        <a:p>
          <a:r>
            <a:rPr lang="ru-RU" sz="2400" b="1" dirty="0" smtClean="0">
              <a:latin typeface="Times New Roman" panose="02020603050405020304" pitchFamily="18" charset="0"/>
              <a:cs typeface="Times New Roman" panose="02020603050405020304" pitchFamily="18" charset="0"/>
            </a:rPr>
            <a:t>По прозрачности:</a:t>
          </a:r>
          <a:endParaRPr lang="ru-RU" sz="2400" b="1" dirty="0">
            <a:latin typeface="Times New Roman" panose="02020603050405020304" pitchFamily="18" charset="0"/>
            <a:cs typeface="Times New Roman" panose="02020603050405020304" pitchFamily="18" charset="0"/>
          </a:endParaRPr>
        </a:p>
      </dgm:t>
    </dgm:pt>
    <dgm:pt modelId="{837AB6C9-89BC-4C9D-A339-81A3FBAFE3BF}" type="parTrans" cxnId="{655753C2-0EFC-4287-9097-A02D52AB291D}">
      <dgm:prSet/>
      <dgm:spPr/>
      <dgm:t>
        <a:bodyPr/>
        <a:lstStyle/>
        <a:p>
          <a:endParaRPr lang="ru-RU" sz="2000">
            <a:latin typeface="Times New Roman" panose="02020603050405020304" pitchFamily="18" charset="0"/>
            <a:cs typeface="Times New Roman" panose="02020603050405020304" pitchFamily="18" charset="0"/>
          </a:endParaRPr>
        </a:p>
      </dgm:t>
    </dgm:pt>
    <dgm:pt modelId="{10E93FA9-1EB1-4CB1-BF5A-AA975857E5B0}" type="sibTrans" cxnId="{655753C2-0EFC-4287-9097-A02D52AB291D}">
      <dgm:prSet/>
      <dgm:spPr/>
      <dgm:t>
        <a:bodyPr/>
        <a:lstStyle/>
        <a:p>
          <a:endParaRPr lang="ru-RU" sz="2000">
            <a:latin typeface="Times New Roman" panose="02020603050405020304" pitchFamily="18" charset="0"/>
            <a:cs typeface="Times New Roman" panose="02020603050405020304" pitchFamily="18" charset="0"/>
          </a:endParaRPr>
        </a:p>
      </dgm:t>
    </dgm:pt>
    <dgm:pt modelId="{61575D56-B37C-4A25-96B8-4256825D3F0A}">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прозрачные,</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756FBA9A-31AB-4574-B166-7D3A70B929BD}" type="parTrans" cxnId="{8A9FCEB9-CF93-41B1-BA51-D2B2123AFF30}">
      <dgm:prSet/>
      <dgm:spPr/>
      <dgm:t>
        <a:bodyPr/>
        <a:lstStyle/>
        <a:p>
          <a:endParaRPr lang="ru-RU" sz="2000">
            <a:latin typeface="Times New Roman" panose="02020603050405020304" pitchFamily="18" charset="0"/>
            <a:cs typeface="Times New Roman" panose="02020603050405020304" pitchFamily="18" charset="0"/>
          </a:endParaRPr>
        </a:p>
      </dgm:t>
    </dgm:pt>
    <dgm:pt modelId="{0AD12FA2-4656-4214-AD74-B699F59B9FEA}" type="sibTrans" cxnId="{8A9FCEB9-CF93-41B1-BA51-D2B2123AFF30}">
      <dgm:prSet/>
      <dgm:spPr/>
      <dgm:t>
        <a:bodyPr/>
        <a:lstStyle/>
        <a:p>
          <a:endParaRPr lang="ru-RU" sz="2000">
            <a:latin typeface="Times New Roman" panose="02020603050405020304" pitchFamily="18" charset="0"/>
            <a:cs typeface="Times New Roman" panose="02020603050405020304" pitchFamily="18" charset="0"/>
          </a:endParaRPr>
        </a:p>
      </dgm:t>
    </dgm:pt>
    <dgm:pt modelId="{700C8A63-771E-4323-9000-2D65A7B9C6FB}">
      <dgm:prSet phldrT="[Текст]" custT="1"/>
      <dgm:spPr>
        <a:solidFill>
          <a:schemeClr val="accent1">
            <a:lumMod val="50000"/>
          </a:schemeClr>
        </a:solidFill>
        <a:ln>
          <a:solidFill>
            <a:schemeClr val="accent5">
              <a:lumMod val="50000"/>
            </a:schemeClr>
          </a:solidFill>
        </a:ln>
      </dgm:spPr>
      <dgm:t>
        <a:bodyPr/>
        <a:lstStyle/>
        <a:p>
          <a:r>
            <a:rPr lang="ru-RU" sz="2400" b="1" dirty="0" smtClean="0">
              <a:latin typeface="Times New Roman" panose="02020603050405020304" pitchFamily="18" charset="0"/>
              <a:cs typeface="Times New Roman" panose="02020603050405020304" pitchFamily="18" charset="0"/>
            </a:rPr>
            <a:t>По интенсивности блеска: </a:t>
          </a:r>
          <a:endParaRPr lang="ru-RU" sz="2400" b="1" dirty="0">
            <a:latin typeface="Times New Roman" panose="02020603050405020304" pitchFamily="18" charset="0"/>
            <a:cs typeface="Times New Roman" panose="02020603050405020304" pitchFamily="18" charset="0"/>
          </a:endParaRPr>
        </a:p>
      </dgm:t>
    </dgm:pt>
    <dgm:pt modelId="{04A3713E-C3BB-4DD5-B32F-AA99542184F3}" type="parTrans" cxnId="{D0B718D9-EB56-4E67-A555-283A298E10BA}">
      <dgm:prSet/>
      <dgm:spPr/>
      <dgm:t>
        <a:bodyPr/>
        <a:lstStyle/>
        <a:p>
          <a:endParaRPr lang="ru-RU" sz="2000">
            <a:latin typeface="Times New Roman" panose="02020603050405020304" pitchFamily="18" charset="0"/>
            <a:cs typeface="Times New Roman" panose="02020603050405020304" pitchFamily="18" charset="0"/>
          </a:endParaRPr>
        </a:p>
      </dgm:t>
    </dgm:pt>
    <dgm:pt modelId="{77AC22AC-6F19-407A-92AD-7496D2C4943E}" type="sibTrans" cxnId="{D0B718D9-EB56-4E67-A555-283A298E10BA}">
      <dgm:prSet/>
      <dgm:spPr/>
      <dgm:t>
        <a:bodyPr/>
        <a:lstStyle/>
        <a:p>
          <a:endParaRPr lang="ru-RU" sz="2000">
            <a:latin typeface="Times New Roman" panose="02020603050405020304" pitchFamily="18" charset="0"/>
            <a:cs typeface="Times New Roman" panose="02020603050405020304" pitchFamily="18" charset="0"/>
          </a:endParaRPr>
        </a:p>
      </dgm:t>
    </dgm:pt>
    <dgm:pt modelId="{C4088672-816C-4A0C-87CD-965CB6958C96}">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сверкающие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F58ED8F4-5445-4479-8AB7-25A03A6BB90F}" type="parTrans" cxnId="{23A85AD2-2E63-4AC4-A3E7-CBA9BA04DB74}">
      <dgm:prSet/>
      <dgm:spPr/>
      <dgm:t>
        <a:bodyPr/>
        <a:lstStyle/>
        <a:p>
          <a:endParaRPr lang="ru-RU" sz="2000">
            <a:latin typeface="Times New Roman" panose="02020603050405020304" pitchFamily="18" charset="0"/>
            <a:cs typeface="Times New Roman" panose="02020603050405020304" pitchFamily="18" charset="0"/>
          </a:endParaRPr>
        </a:p>
      </dgm:t>
    </dgm:pt>
    <dgm:pt modelId="{E53183FA-8BE9-4FD4-8568-9A2B5B7D85A0}" type="sibTrans" cxnId="{23A85AD2-2E63-4AC4-A3E7-CBA9BA04DB74}">
      <dgm:prSet/>
      <dgm:spPr/>
      <dgm:t>
        <a:bodyPr/>
        <a:lstStyle/>
        <a:p>
          <a:endParaRPr lang="ru-RU" sz="2000">
            <a:latin typeface="Times New Roman" panose="02020603050405020304" pitchFamily="18" charset="0"/>
            <a:cs typeface="Times New Roman" panose="02020603050405020304" pitchFamily="18" charset="0"/>
          </a:endParaRPr>
        </a:p>
      </dgm:t>
    </dgm:pt>
    <dgm:pt modelId="{EEAA9951-7E11-44DE-98AF-C78D6CDDC8A2}">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густо окрашенные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A2DFAE35-C6A5-496A-81F1-0BB91679BFD9}" type="parTrans" cxnId="{BECDC951-92E0-4AB7-9677-10A66F65AFEE}">
      <dgm:prSet/>
      <dgm:spPr/>
      <dgm:t>
        <a:bodyPr/>
        <a:lstStyle/>
        <a:p>
          <a:endParaRPr lang="ru-RU" sz="2000">
            <a:latin typeface="Times New Roman" panose="02020603050405020304" pitchFamily="18" charset="0"/>
            <a:cs typeface="Times New Roman" panose="02020603050405020304" pitchFamily="18" charset="0"/>
          </a:endParaRPr>
        </a:p>
      </dgm:t>
    </dgm:pt>
    <dgm:pt modelId="{92A696CD-6032-419E-A352-1F2FAC1A0B3E}" type="sibTrans" cxnId="{BECDC951-92E0-4AB7-9677-10A66F65AFEE}">
      <dgm:prSet/>
      <dgm:spPr/>
      <dgm:t>
        <a:bodyPr/>
        <a:lstStyle/>
        <a:p>
          <a:endParaRPr lang="ru-RU" sz="2000">
            <a:latin typeface="Times New Roman" panose="02020603050405020304" pitchFamily="18" charset="0"/>
            <a:cs typeface="Times New Roman" panose="02020603050405020304" pitchFamily="18" charset="0"/>
          </a:endParaRPr>
        </a:p>
      </dgm:t>
    </dgm:pt>
    <dgm:pt modelId="{E1236F19-8051-4FAA-B81B-F08E6B74DAE8}">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окрашенные  полосами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0A001F28-750F-42E9-AECC-CBDD453F377C}" type="parTrans" cxnId="{2258D08F-16B5-442C-917A-1F0B13D3E4E8}">
      <dgm:prSet/>
      <dgm:spPr/>
      <dgm:t>
        <a:bodyPr/>
        <a:lstStyle/>
        <a:p>
          <a:endParaRPr lang="ru-RU" sz="2000">
            <a:latin typeface="Times New Roman" panose="02020603050405020304" pitchFamily="18" charset="0"/>
            <a:cs typeface="Times New Roman" panose="02020603050405020304" pitchFamily="18" charset="0"/>
          </a:endParaRPr>
        </a:p>
      </dgm:t>
    </dgm:pt>
    <dgm:pt modelId="{10351D7F-AFE0-40C8-9BC0-93747A9B56DF}" type="sibTrans" cxnId="{2258D08F-16B5-442C-917A-1F0B13D3E4E8}">
      <dgm:prSet/>
      <dgm:spPr/>
      <dgm:t>
        <a:bodyPr/>
        <a:lstStyle/>
        <a:p>
          <a:endParaRPr lang="ru-RU" sz="2000">
            <a:latin typeface="Times New Roman" panose="02020603050405020304" pitchFamily="18" charset="0"/>
            <a:cs typeface="Times New Roman" panose="02020603050405020304" pitchFamily="18" charset="0"/>
          </a:endParaRPr>
        </a:p>
      </dgm:t>
    </dgm:pt>
    <dgm:pt modelId="{D33743EB-5DAA-48C7-8845-91DBE9C82681}">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окрашенные пятнисто</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F83204FE-C891-481C-9A72-0286BC4CD6DF}" type="parTrans" cxnId="{975CCB38-918D-4971-AA00-5BCF9A2B22B8}">
      <dgm:prSet/>
      <dgm:spPr/>
      <dgm:t>
        <a:bodyPr/>
        <a:lstStyle/>
        <a:p>
          <a:endParaRPr lang="ru-RU" sz="2000">
            <a:latin typeface="Times New Roman" panose="02020603050405020304" pitchFamily="18" charset="0"/>
            <a:cs typeface="Times New Roman" panose="02020603050405020304" pitchFamily="18" charset="0"/>
          </a:endParaRPr>
        </a:p>
      </dgm:t>
    </dgm:pt>
    <dgm:pt modelId="{E2E79C3A-5674-49CC-8BF8-8B503C88C8EC}" type="sibTrans" cxnId="{975CCB38-918D-4971-AA00-5BCF9A2B22B8}">
      <dgm:prSet/>
      <dgm:spPr/>
      <dgm:t>
        <a:bodyPr/>
        <a:lstStyle/>
        <a:p>
          <a:endParaRPr lang="ru-RU" sz="2000">
            <a:latin typeface="Times New Roman" panose="02020603050405020304" pitchFamily="18" charset="0"/>
            <a:cs typeface="Times New Roman" panose="02020603050405020304" pitchFamily="18" charset="0"/>
          </a:endParaRPr>
        </a:p>
      </dgm:t>
    </dgm:pt>
    <dgm:pt modelId="{2D21F869-62A9-43C7-82A6-86F8BDC8D736}">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окрашенные разным цветом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5576632A-CEED-4FBF-87E6-1F84754DBD89}" type="parTrans" cxnId="{7ABBC9DD-A9A2-4FC9-8891-453B8F471272}">
      <dgm:prSet/>
      <dgm:spPr/>
      <dgm:t>
        <a:bodyPr/>
        <a:lstStyle/>
        <a:p>
          <a:endParaRPr lang="ru-RU" sz="2000">
            <a:latin typeface="Times New Roman" panose="02020603050405020304" pitchFamily="18" charset="0"/>
            <a:cs typeface="Times New Roman" panose="02020603050405020304" pitchFamily="18" charset="0"/>
          </a:endParaRPr>
        </a:p>
      </dgm:t>
    </dgm:pt>
    <dgm:pt modelId="{F268B980-CD50-49E7-9AAC-FC2BFA6E8893}" type="sibTrans" cxnId="{7ABBC9DD-A9A2-4FC9-8891-453B8F471272}">
      <dgm:prSet/>
      <dgm:spPr/>
      <dgm:t>
        <a:bodyPr/>
        <a:lstStyle/>
        <a:p>
          <a:endParaRPr lang="ru-RU" sz="2000">
            <a:latin typeface="Times New Roman" panose="02020603050405020304" pitchFamily="18" charset="0"/>
            <a:cs typeface="Times New Roman" panose="02020603050405020304" pitchFamily="18" charset="0"/>
          </a:endParaRPr>
        </a:p>
      </dgm:t>
    </dgm:pt>
    <dgm:pt modelId="{05E6613D-63A1-4E40-9547-7537A407A6D8}">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 переливами</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AC1243ED-5A74-4DBC-A483-02F5C3F629F3}" type="parTrans" cxnId="{7DEFA350-1F73-47D4-A4C3-88C5331D8E69}">
      <dgm:prSet/>
      <dgm:spPr/>
      <dgm:t>
        <a:bodyPr/>
        <a:lstStyle/>
        <a:p>
          <a:endParaRPr lang="ru-RU" sz="2000">
            <a:latin typeface="Times New Roman" panose="02020603050405020304" pitchFamily="18" charset="0"/>
            <a:cs typeface="Times New Roman" panose="02020603050405020304" pitchFamily="18" charset="0"/>
          </a:endParaRPr>
        </a:p>
      </dgm:t>
    </dgm:pt>
    <dgm:pt modelId="{6C33E45D-0525-4EF5-9C8C-91083EBA03B6}" type="sibTrans" cxnId="{7DEFA350-1F73-47D4-A4C3-88C5331D8E69}">
      <dgm:prSet/>
      <dgm:spPr/>
      <dgm:t>
        <a:bodyPr/>
        <a:lstStyle/>
        <a:p>
          <a:endParaRPr lang="ru-RU" sz="2000">
            <a:latin typeface="Times New Roman" panose="02020603050405020304" pitchFamily="18" charset="0"/>
            <a:cs typeface="Times New Roman" panose="02020603050405020304" pitchFamily="18" charset="0"/>
          </a:endParaRPr>
        </a:p>
      </dgm:t>
    </dgm:pt>
    <dgm:pt modelId="{39C52023-20BC-44ED-B4E1-1DEBD7BB4743}">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полупрозрачные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003F895B-E1B1-44AD-99E6-FCE8771D4A25}" type="parTrans" cxnId="{C460D20A-E39E-4E28-9563-92FB20A28E47}">
      <dgm:prSet/>
      <dgm:spPr/>
      <dgm:t>
        <a:bodyPr/>
        <a:lstStyle/>
        <a:p>
          <a:endParaRPr lang="ru-RU" sz="2000">
            <a:latin typeface="Times New Roman" panose="02020603050405020304" pitchFamily="18" charset="0"/>
            <a:cs typeface="Times New Roman" panose="02020603050405020304" pitchFamily="18" charset="0"/>
          </a:endParaRPr>
        </a:p>
      </dgm:t>
    </dgm:pt>
    <dgm:pt modelId="{16709897-4C8F-4E48-9A96-791EE3A5B39B}" type="sibTrans" cxnId="{C460D20A-E39E-4E28-9563-92FB20A28E47}">
      <dgm:prSet/>
      <dgm:spPr/>
      <dgm:t>
        <a:bodyPr/>
        <a:lstStyle/>
        <a:p>
          <a:endParaRPr lang="ru-RU" sz="2000">
            <a:latin typeface="Times New Roman" panose="02020603050405020304" pitchFamily="18" charset="0"/>
            <a:cs typeface="Times New Roman" panose="02020603050405020304" pitchFamily="18" charset="0"/>
          </a:endParaRPr>
        </a:p>
      </dgm:t>
    </dgm:pt>
    <dgm:pt modelId="{3F20EDAD-89A0-483A-B903-48F90822978D}">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 непрозрачные</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34884292-1B2E-40EF-82EE-FCD558E36C11}" type="parTrans" cxnId="{E8382349-632B-466C-89D9-2150D67D666E}">
      <dgm:prSet/>
      <dgm:spPr/>
      <dgm:t>
        <a:bodyPr/>
        <a:lstStyle/>
        <a:p>
          <a:endParaRPr lang="ru-RU" sz="2000">
            <a:latin typeface="Times New Roman" panose="02020603050405020304" pitchFamily="18" charset="0"/>
            <a:cs typeface="Times New Roman" panose="02020603050405020304" pitchFamily="18" charset="0"/>
          </a:endParaRPr>
        </a:p>
      </dgm:t>
    </dgm:pt>
    <dgm:pt modelId="{F1DEC127-FF40-443F-B12F-150A42664F92}" type="sibTrans" cxnId="{E8382349-632B-466C-89D9-2150D67D666E}">
      <dgm:prSet/>
      <dgm:spPr/>
      <dgm:t>
        <a:bodyPr/>
        <a:lstStyle/>
        <a:p>
          <a:endParaRPr lang="ru-RU" sz="2000">
            <a:latin typeface="Times New Roman" panose="02020603050405020304" pitchFamily="18" charset="0"/>
            <a:cs typeface="Times New Roman" panose="02020603050405020304" pitchFamily="18" charset="0"/>
          </a:endParaRPr>
        </a:p>
      </dgm:t>
    </dgm:pt>
    <dgm:pt modelId="{C289E201-C7FB-4FEF-AF4D-F64966151370}">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 сильным блеском,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E9CCB2FA-7372-46AA-BCC1-4B30671400C7}" type="parTrans" cxnId="{17B082C4-96D0-46A5-9DAF-DDF200CFCB8F}">
      <dgm:prSet/>
      <dgm:spPr/>
      <dgm:t>
        <a:bodyPr/>
        <a:lstStyle/>
        <a:p>
          <a:endParaRPr lang="ru-RU" sz="2000">
            <a:latin typeface="Times New Roman" panose="02020603050405020304" pitchFamily="18" charset="0"/>
            <a:cs typeface="Times New Roman" panose="02020603050405020304" pitchFamily="18" charset="0"/>
          </a:endParaRPr>
        </a:p>
      </dgm:t>
    </dgm:pt>
    <dgm:pt modelId="{E9F504C6-C755-4A59-912E-2B981A653DA8}" type="sibTrans" cxnId="{17B082C4-96D0-46A5-9DAF-DDF200CFCB8F}">
      <dgm:prSet/>
      <dgm:spPr/>
      <dgm:t>
        <a:bodyPr/>
        <a:lstStyle/>
        <a:p>
          <a:endParaRPr lang="ru-RU" sz="2000">
            <a:latin typeface="Times New Roman" panose="02020603050405020304" pitchFamily="18" charset="0"/>
            <a:cs typeface="Times New Roman" panose="02020603050405020304" pitchFamily="18" charset="0"/>
          </a:endParaRPr>
        </a:p>
      </dgm:t>
    </dgm:pt>
    <dgm:pt modelId="{46DCF494-354C-4348-97AE-D685EAD9D03D}">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со слабым блеском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7D1A5FAB-CCA0-441D-904C-A6ED604F37E2}" type="parTrans" cxnId="{58C26E09-0872-473F-A5D9-DE1B540227F1}">
      <dgm:prSet/>
      <dgm:spPr/>
      <dgm:t>
        <a:bodyPr/>
        <a:lstStyle/>
        <a:p>
          <a:endParaRPr lang="ru-RU" sz="2000">
            <a:latin typeface="Times New Roman" panose="02020603050405020304" pitchFamily="18" charset="0"/>
            <a:cs typeface="Times New Roman" panose="02020603050405020304" pitchFamily="18" charset="0"/>
          </a:endParaRPr>
        </a:p>
      </dgm:t>
    </dgm:pt>
    <dgm:pt modelId="{E7E9575E-5BBB-4959-BDE9-B23318C398D8}" type="sibTrans" cxnId="{58C26E09-0872-473F-A5D9-DE1B540227F1}">
      <dgm:prSet/>
      <dgm:spPr/>
      <dgm:t>
        <a:bodyPr/>
        <a:lstStyle/>
        <a:p>
          <a:endParaRPr lang="ru-RU" sz="2000">
            <a:latin typeface="Times New Roman" panose="02020603050405020304" pitchFamily="18" charset="0"/>
            <a:cs typeface="Times New Roman" panose="02020603050405020304" pitchFamily="18" charset="0"/>
          </a:endParaRPr>
        </a:p>
      </dgm:t>
    </dgm:pt>
    <dgm:pt modelId="{3EB8C76B-ACCE-498D-BC8B-85CD1CDD1D64}">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с тусклым блеском</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F288D4B1-823C-4B06-A5FE-7BAA97DC8D5E}" type="parTrans" cxnId="{63CAF095-3148-43BD-BEBF-419843B476D7}">
      <dgm:prSet/>
      <dgm:spPr/>
      <dgm:t>
        <a:bodyPr/>
        <a:lstStyle/>
        <a:p>
          <a:endParaRPr lang="ru-RU" sz="2000">
            <a:latin typeface="Times New Roman" panose="02020603050405020304" pitchFamily="18" charset="0"/>
            <a:cs typeface="Times New Roman" panose="02020603050405020304" pitchFamily="18" charset="0"/>
          </a:endParaRPr>
        </a:p>
      </dgm:t>
    </dgm:pt>
    <dgm:pt modelId="{A5D88E05-45F9-42BB-981B-ACAB90A2F87B}" type="sibTrans" cxnId="{63CAF095-3148-43BD-BEBF-419843B476D7}">
      <dgm:prSet/>
      <dgm:spPr/>
      <dgm:t>
        <a:bodyPr/>
        <a:lstStyle/>
        <a:p>
          <a:endParaRPr lang="ru-RU" sz="2000">
            <a:latin typeface="Times New Roman" panose="02020603050405020304" pitchFamily="18" charset="0"/>
            <a:cs typeface="Times New Roman" panose="02020603050405020304" pitchFamily="18" charset="0"/>
          </a:endParaRPr>
        </a:p>
      </dgm:t>
    </dgm:pt>
    <dgm:pt modelId="{2D451230-CFB9-47CD-BE65-D9BC5D0D9684}">
      <dgm:prSet custT="1"/>
      <dgm:spPr>
        <a:solidFill>
          <a:schemeClr val="accent1">
            <a:lumMod val="50000"/>
          </a:schemeClr>
        </a:solidFill>
        <a:ln>
          <a:solidFill>
            <a:schemeClr val="accent5">
              <a:lumMod val="50000"/>
            </a:schemeClr>
          </a:solidFill>
        </a:ln>
      </dgm:spPr>
      <dgm:t>
        <a:bodyPr/>
        <a:lstStyle/>
        <a:p>
          <a:r>
            <a:rPr lang="ru-RU" sz="2400" b="1" dirty="0" smtClean="0">
              <a:latin typeface="Times New Roman" panose="02020603050405020304" pitchFamily="18" charset="0"/>
              <a:cs typeface="Times New Roman" panose="02020603050405020304" pitchFamily="18" charset="0"/>
            </a:rPr>
            <a:t>По стоимости:</a:t>
          </a:r>
          <a:endParaRPr lang="ru-RU" sz="2400" b="1" dirty="0">
            <a:latin typeface="Times New Roman" panose="02020603050405020304" pitchFamily="18" charset="0"/>
            <a:cs typeface="Times New Roman" panose="02020603050405020304" pitchFamily="18" charset="0"/>
          </a:endParaRPr>
        </a:p>
      </dgm:t>
    </dgm:pt>
    <dgm:pt modelId="{7567914C-9115-4E49-A9C3-A1FAD8FD3A34}" type="parTrans" cxnId="{FE55B248-FC37-4E44-BD69-6C2A4CCC077C}">
      <dgm:prSet/>
      <dgm:spPr/>
      <dgm:t>
        <a:bodyPr/>
        <a:lstStyle/>
        <a:p>
          <a:endParaRPr lang="ru-RU" sz="2000">
            <a:latin typeface="Times New Roman" panose="02020603050405020304" pitchFamily="18" charset="0"/>
            <a:cs typeface="Times New Roman" panose="02020603050405020304" pitchFamily="18" charset="0"/>
          </a:endParaRPr>
        </a:p>
      </dgm:t>
    </dgm:pt>
    <dgm:pt modelId="{E93531B5-EFAB-494B-92DC-BE5DC23E0079}" type="sibTrans" cxnId="{FE55B248-FC37-4E44-BD69-6C2A4CCC077C}">
      <dgm:prSet/>
      <dgm:spPr/>
      <dgm:t>
        <a:bodyPr/>
        <a:lstStyle/>
        <a:p>
          <a:endParaRPr lang="ru-RU" sz="2000">
            <a:latin typeface="Times New Roman" panose="02020603050405020304" pitchFamily="18" charset="0"/>
            <a:cs typeface="Times New Roman" panose="02020603050405020304" pitchFamily="18" charset="0"/>
          </a:endParaRPr>
        </a:p>
      </dgm:t>
    </dgm:pt>
    <dgm:pt modelId="{0409976E-F12A-406E-B9B5-8666832CFF0D}">
      <dgm:prSet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драгоценные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1AB9B463-9E2C-4EBF-8530-A20B55D8FF3A}" type="parTrans" cxnId="{4A4F726D-3550-4765-945F-423A2CBA8AB1}">
      <dgm:prSet/>
      <dgm:spPr/>
      <dgm:t>
        <a:bodyPr/>
        <a:lstStyle/>
        <a:p>
          <a:endParaRPr lang="ru-RU" sz="2000">
            <a:latin typeface="Times New Roman" panose="02020603050405020304" pitchFamily="18" charset="0"/>
            <a:cs typeface="Times New Roman" panose="02020603050405020304" pitchFamily="18" charset="0"/>
          </a:endParaRPr>
        </a:p>
      </dgm:t>
    </dgm:pt>
    <dgm:pt modelId="{5E86312E-62E0-4232-B8E0-588C50978317}" type="sibTrans" cxnId="{4A4F726D-3550-4765-945F-423A2CBA8AB1}">
      <dgm:prSet/>
      <dgm:spPr/>
      <dgm:t>
        <a:bodyPr/>
        <a:lstStyle/>
        <a:p>
          <a:endParaRPr lang="ru-RU" sz="2000">
            <a:latin typeface="Times New Roman" panose="02020603050405020304" pitchFamily="18" charset="0"/>
            <a:cs typeface="Times New Roman" panose="02020603050405020304" pitchFamily="18" charset="0"/>
          </a:endParaRPr>
        </a:p>
      </dgm:t>
    </dgm:pt>
    <dgm:pt modelId="{6CD5EE62-A2EE-450D-8DBF-648D82BCE3E4}">
      <dgm:prSet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полудрагоценные </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9EC0ECD7-1691-4D01-9F0F-2D5217AB2A26}" type="parTrans" cxnId="{611BBCF0-585D-46D2-9DD6-69D48947B717}">
      <dgm:prSet/>
      <dgm:spPr/>
      <dgm:t>
        <a:bodyPr/>
        <a:lstStyle/>
        <a:p>
          <a:endParaRPr lang="ru-RU" sz="2000">
            <a:latin typeface="Times New Roman" panose="02020603050405020304" pitchFamily="18" charset="0"/>
            <a:cs typeface="Times New Roman" panose="02020603050405020304" pitchFamily="18" charset="0"/>
          </a:endParaRPr>
        </a:p>
      </dgm:t>
    </dgm:pt>
    <dgm:pt modelId="{932C20C7-C693-4CF0-83E8-8E5B971F3019}" type="sibTrans" cxnId="{611BBCF0-585D-46D2-9DD6-69D48947B717}">
      <dgm:prSet/>
      <dgm:spPr/>
      <dgm:t>
        <a:bodyPr/>
        <a:lstStyle/>
        <a:p>
          <a:endParaRPr lang="ru-RU" sz="2000">
            <a:latin typeface="Times New Roman" panose="02020603050405020304" pitchFamily="18" charset="0"/>
            <a:cs typeface="Times New Roman" panose="02020603050405020304" pitchFamily="18" charset="0"/>
          </a:endParaRPr>
        </a:p>
      </dgm:t>
    </dgm:pt>
    <dgm:pt modelId="{6CD4E26C-46CB-4FB8-9072-98B4F206476F}">
      <dgm:prSet custT="1"/>
      <dgm:spPr>
        <a:solidFill>
          <a:schemeClr val="accent1">
            <a:lumMod val="60000"/>
            <a:lumOff val="40000"/>
            <a:alpha val="90000"/>
          </a:schemeClr>
        </a:solidFill>
        <a:ln>
          <a:solidFill>
            <a:schemeClr val="accent5">
              <a:lumMod val="75000"/>
              <a:alpha val="90000"/>
            </a:schemeClr>
          </a:solidFill>
        </a:ln>
      </dgm:spPr>
      <dgm:t>
        <a:bodyPr/>
        <a:lstStyle/>
        <a:p>
          <a:r>
            <a:rPr lang="ru-RU" sz="2000" smtClean="0">
              <a:solidFill>
                <a:srgbClr val="002060"/>
              </a:solidFill>
              <a:latin typeface="Times New Roman" panose="02020603050405020304" pitchFamily="18" charset="0"/>
              <a:cs typeface="Times New Roman" panose="02020603050405020304" pitchFamily="18" charset="0"/>
            </a:rPr>
            <a:t>поделочные</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E3FC648B-E993-4F9D-A4A6-11DF517BE177}" type="parTrans" cxnId="{AB327B79-70C6-47F9-91D8-461EF3F6B8C8}">
      <dgm:prSet/>
      <dgm:spPr/>
      <dgm:t>
        <a:bodyPr/>
        <a:lstStyle/>
        <a:p>
          <a:endParaRPr lang="ru-RU" sz="2000">
            <a:latin typeface="Times New Roman" panose="02020603050405020304" pitchFamily="18" charset="0"/>
            <a:cs typeface="Times New Roman" panose="02020603050405020304" pitchFamily="18" charset="0"/>
          </a:endParaRPr>
        </a:p>
      </dgm:t>
    </dgm:pt>
    <dgm:pt modelId="{050ADD62-96BD-41D0-A829-4AC4381C8AE6}" type="sibTrans" cxnId="{AB327B79-70C6-47F9-91D8-461EF3F6B8C8}">
      <dgm:prSet/>
      <dgm:spPr/>
      <dgm:t>
        <a:bodyPr/>
        <a:lstStyle/>
        <a:p>
          <a:endParaRPr lang="ru-RU" sz="2000">
            <a:latin typeface="Times New Roman" panose="02020603050405020304" pitchFamily="18" charset="0"/>
            <a:cs typeface="Times New Roman" panose="02020603050405020304" pitchFamily="18" charset="0"/>
          </a:endParaRPr>
        </a:p>
      </dgm:t>
    </dgm:pt>
    <dgm:pt modelId="{CA91EB2C-C4D3-4FB0-9499-9546D8B41492}">
      <dgm:prSet phldrT="[Текст]" custT="1"/>
      <dgm:spPr>
        <a:solidFill>
          <a:schemeClr val="accent1">
            <a:lumMod val="60000"/>
            <a:lumOff val="40000"/>
            <a:alpha val="90000"/>
          </a:schemeClr>
        </a:solidFill>
        <a:ln>
          <a:solidFill>
            <a:schemeClr val="accent5">
              <a:lumMod val="75000"/>
              <a:alpha val="90000"/>
            </a:schemeClr>
          </a:solidFill>
        </a:ln>
      </dgm:spPr>
      <dgm:t>
        <a:bodyPr/>
        <a:lstStyle/>
        <a:p>
          <a:r>
            <a:rPr lang="ru-RU" sz="2000" dirty="0" smtClean="0">
              <a:solidFill>
                <a:srgbClr val="002060"/>
              </a:solidFill>
              <a:latin typeface="Times New Roman" panose="02020603050405020304" pitchFamily="18" charset="0"/>
              <a:cs typeface="Times New Roman" panose="02020603050405020304" pitchFamily="18" charset="0"/>
            </a:rPr>
            <a:t>и др.</a:t>
          </a:r>
          <a:endParaRPr lang="ru-RU" sz="2000" dirty="0">
            <a:solidFill>
              <a:srgbClr val="002060"/>
            </a:solidFill>
            <a:latin typeface="Times New Roman" panose="02020603050405020304" pitchFamily="18" charset="0"/>
            <a:cs typeface="Times New Roman" panose="02020603050405020304" pitchFamily="18" charset="0"/>
          </a:endParaRPr>
        </a:p>
      </dgm:t>
    </dgm:pt>
    <dgm:pt modelId="{D9423868-E1D4-4166-A769-D6764B597B6E}" type="parTrans" cxnId="{20F61720-7203-4C90-AF2D-3F8B68BF2724}">
      <dgm:prSet/>
      <dgm:spPr/>
      <dgm:t>
        <a:bodyPr/>
        <a:lstStyle/>
        <a:p>
          <a:endParaRPr lang="ru-RU"/>
        </a:p>
      </dgm:t>
    </dgm:pt>
    <dgm:pt modelId="{9CD8E81A-B5A1-4122-99FA-6A369126D7A8}" type="sibTrans" cxnId="{20F61720-7203-4C90-AF2D-3F8B68BF2724}">
      <dgm:prSet/>
      <dgm:spPr/>
      <dgm:t>
        <a:bodyPr/>
        <a:lstStyle/>
        <a:p>
          <a:endParaRPr lang="ru-RU"/>
        </a:p>
      </dgm:t>
    </dgm:pt>
    <dgm:pt modelId="{0365EE74-525D-4EC5-A275-46951150527A}" type="pres">
      <dgm:prSet presAssocID="{F409841C-D49F-49D5-A391-10FA3634C5FE}" presName="Name0" presStyleCnt="0">
        <dgm:presLayoutVars>
          <dgm:dir/>
          <dgm:animLvl val="lvl"/>
          <dgm:resizeHandles val="exact"/>
        </dgm:presLayoutVars>
      </dgm:prSet>
      <dgm:spPr/>
      <dgm:t>
        <a:bodyPr/>
        <a:lstStyle/>
        <a:p>
          <a:endParaRPr lang="ru-RU"/>
        </a:p>
      </dgm:t>
    </dgm:pt>
    <dgm:pt modelId="{63EFDFEC-EC20-4F07-A2FE-8CF4BF48F622}" type="pres">
      <dgm:prSet presAssocID="{273E680D-E471-47BE-A949-6D6D0D12AC46}" presName="composite" presStyleCnt="0"/>
      <dgm:spPr/>
    </dgm:pt>
    <dgm:pt modelId="{436AFBF3-E703-4153-AA2C-C6DC0E311112}" type="pres">
      <dgm:prSet presAssocID="{273E680D-E471-47BE-A949-6D6D0D12AC46}" presName="parTx" presStyleLbl="alignNode1" presStyleIdx="0" presStyleCnt="4">
        <dgm:presLayoutVars>
          <dgm:chMax val="0"/>
          <dgm:chPref val="0"/>
          <dgm:bulletEnabled val="1"/>
        </dgm:presLayoutVars>
      </dgm:prSet>
      <dgm:spPr/>
      <dgm:t>
        <a:bodyPr/>
        <a:lstStyle/>
        <a:p>
          <a:endParaRPr lang="ru-RU"/>
        </a:p>
      </dgm:t>
    </dgm:pt>
    <dgm:pt modelId="{9DE7BC01-C629-46D3-A168-345358278A3C}" type="pres">
      <dgm:prSet presAssocID="{273E680D-E471-47BE-A949-6D6D0D12AC46}" presName="desTx" presStyleLbl="alignAccFollowNode1" presStyleIdx="0" presStyleCnt="4">
        <dgm:presLayoutVars>
          <dgm:bulletEnabled val="1"/>
        </dgm:presLayoutVars>
      </dgm:prSet>
      <dgm:spPr/>
      <dgm:t>
        <a:bodyPr/>
        <a:lstStyle/>
        <a:p>
          <a:endParaRPr lang="ru-RU"/>
        </a:p>
      </dgm:t>
    </dgm:pt>
    <dgm:pt modelId="{75F0E2F9-6DC5-40FF-AD6B-479DCAC0B27E}" type="pres">
      <dgm:prSet presAssocID="{87BB4EC1-A4A3-4046-A943-27647AE40F81}" presName="space" presStyleCnt="0"/>
      <dgm:spPr/>
    </dgm:pt>
    <dgm:pt modelId="{A4AA998A-4051-4B3D-8068-D322F74F5C8C}" type="pres">
      <dgm:prSet presAssocID="{76FC1F3E-9093-4E3F-A446-95BB46FF332E}" presName="composite" presStyleCnt="0"/>
      <dgm:spPr/>
    </dgm:pt>
    <dgm:pt modelId="{D579D726-B843-4751-AA9B-6EEEF571C370}" type="pres">
      <dgm:prSet presAssocID="{76FC1F3E-9093-4E3F-A446-95BB46FF332E}" presName="parTx" presStyleLbl="alignNode1" presStyleIdx="1" presStyleCnt="4" custScaleX="105334">
        <dgm:presLayoutVars>
          <dgm:chMax val="0"/>
          <dgm:chPref val="0"/>
          <dgm:bulletEnabled val="1"/>
        </dgm:presLayoutVars>
      </dgm:prSet>
      <dgm:spPr/>
      <dgm:t>
        <a:bodyPr/>
        <a:lstStyle/>
        <a:p>
          <a:endParaRPr lang="ru-RU"/>
        </a:p>
      </dgm:t>
    </dgm:pt>
    <dgm:pt modelId="{0E3F63D7-714F-4205-911B-A99DE84AB746}" type="pres">
      <dgm:prSet presAssocID="{76FC1F3E-9093-4E3F-A446-95BB46FF332E}" presName="desTx" presStyleLbl="alignAccFollowNode1" presStyleIdx="1" presStyleCnt="4" custScaleX="105334">
        <dgm:presLayoutVars>
          <dgm:bulletEnabled val="1"/>
        </dgm:presLayoutVars>
      </dgm:prSet>
      <dgm:spPr/>
      <dgm:t>
        <a:bodyPr/>
        <a:lstStyle/>
        <a:p>
          <a:endParaRPr lang="ru-RU"/>
        </a:p>
      </dgm:t>
    </dgm:pt>
    <dgm:pt modelId="{82A2BD61-3E87-4060-A930-5460F0164E42}" type="pres">
      <dgm:prSet presAssocID="{10E93FA9-1EB1-4CB1-BF5A-AA975857E5B0}" presName="space" presStyleCnt="0"/>
      <dgm:spPr/>
    </dgm:pt>
    <dgm:pt modelId="{7357B128-22FC-4997-9CB0-BE7546F4BA2A}" type="pres">
      <dgm:prSet presAssocID="{700C8A63-771E-4323-9000-2D65A7B9C6FB}" presName="composite" presStyleCnt="0"/>
      <dgm:spPr/>
    </dgm:pt>
    <dgm:pt modelId="{C5E67E31-DD7E-41D7-AA68-7A06C24F51DE}" type="pres">
      <dgm:prSet presAssocID="{700C8A63-771E-4323-9000-2D65A7B9C6FB}" presName="parTx" presStyleLbl="alignNode1" presStyleIdx="2" presStyleCnt="4">
        <dgm:presLayoutVars>
          <dgm:chMax val="0"/>
          <dgm:chPref val="0"/>
          <dgm:bulletEnabled val="1"/>
        </dgm:presLayoutVars>
      </dgm:prSet>
      <dgm:spPr/>
      <dgm:t>
        <a:bodyPr/>
        <a:lstStyle/>
        <a:p>
          <a:endParaRPr lang="ru-RU"/>
        </a:p>
      </dgm:t>
    </dgm:pt>
    <dgm:pt modelId="{A7C27D4C-2487-4654-8F33-C256F4427BB7}" type="pres">
      <dgm:prSet presAssocID="{700C8A63-771E-4323-9000-2D65A7B9C6FB}" presName="desTx" presStyleLbl="alignAccFollowNode1" presStyleIdx="2" presStyleCnt="4">
        <dgm:presLayoutVars>
          <dgm:bulletEnabled val="1"/>
        </dgm:presLayoutVars>
      </dgm:prSet>
      <dgm:spPr/>
      <dgm:t>
        <a:bodyPr/>
        <a:lstStyle/>
        <a:p>
          <a:endParaRPr lang="ru-RU"/>
        </a:p>
      </dgm:t>
    </dgm:pt>
    <dgm:pt modelId="{3AF01D2A-641A-41AC-83F9-F5103634CA20}" type="pres">
      <dgm:prSet presAssocID="{77AC22AC-6F19-407A-92AD-7496D2C4943E}" presName="space" presStyleCnt="0"/>
      <dgm:spPr/>
    </dgm:pt>
    <dgm:pt modelId="{FBD02930-901E-4DB7-8D80-ABD0B67B121D}" type="pres">
      <dgm:prSet presAssocID="{2D451230-CFB9-47CD-BE65-D9BC5D0D9684}" presName="composite" presStyleCnt="0"/>
      <dgm:spPr/>
    </dgm:pt>
    <dgm:pt modelId="{8264C1D7-5608-4D67-B1D7-4DC53EF3EDDF}" type="pres">
      <dgm:prSet presAssocID="{2D451230-CFB9-47CD-BE65-D9BC5D0D9684}" presName="parTx" presStyleLbl="alignNode1" presStyleIdx="3" presStyleCnt="4">
        <dgm:presLayoutVars>
          <dgm:chMax val="0"/>
          <dgm:chPref val="0"/>
          <dgm:bulletEnabled val="1"/>
        </dgm:presLayoutVars>
      </dgm:prSet>
      <dgm:spPr/>
      <dgm:t>
        <a:bodyPr/>
        <a:lstStyle/>
        <a:p>
          <a:endParaRPr lang="ru-RU"/>
        </a:p>
      </dgm:t>
    </dgm:pt>
    <dgm:pt modelId="{4CF85432-3E3D-432B-8A71-EE4688157682}" type="pres">
      <dgm:prSet presAssocID="{2D451230-CFB9-47CD-BE65-D9BC5D0D9684}" presName="desTx" presStyleLbl="alignAccFollowNode1" presStyleIdx="3" presStyleCnt="4">
        <dgm:presLayoutVars>
          <dgm:bulletEnabled val="1"/>
        </dgm:presLayoutVars>
      </dgm:prSet>
      <dgm:spPr/>
      <dgm:t>
        <a:bodyPr/>
        <a:lstStyle/>
        <a:p>
          <a:endParaRPr lang="ru-RU"/>
        </a:p>
      </dgm:t>
    </dgm:pt>
  </dgm:ptLst>
  <dgm:cxnLst>
    <dgm:cxn modelId="{AB327B79-70C6-47F9-91D8-461EF3F6B8C8}" srcId="{2D451230-CFB9-47CD-BE65-D9BC5D0D9684}" destId="{6CD4E26C-46CB-4FB8-9072-98B4F206476F}" srcOrd="2" destOrd="0" parTransId="{E3FC648B-E993-4F9D-A4A6-11DF517BE177}" sibTransId="{050ADD62-96BD-41D0-A829-4AC4381C8AE6}"/>
    <dgm:cxn modelId="{91E5817E-8BFB-4171-BB3E-FCA1EFCE36E9}" srcId="{273E680D-E471-47BE-A949-6D6D0D12AC46}" destId="{4C55F859-F797-4DAE-A67C-EBBB75C9E298}" srcOrd="0" destOrd="0" parTransId="{0E9DCC7E-AA48-427D-8AEF-EC194ED8C2C2}" sibTransId="{13277C22-5AD9-4F69-A278-E8DF20DB2DD8}"/>
    <dgm:cxn modelId="{9B9B341A-54C6-449C-92E3-64F397EB5B29}" type="presOf" srcId="{46DCF494-354C-4348-97AE-D685EAD9D03D}" destId="{A7C27D4C-2487-4654-8F33-C256F4427BB7}" srcOrd="0" destOrd="2" presId="urn:microsoft.com/office/officeart/2005/8/layout/hList1"/>
    <dgm:cxn modelId="{2529731F-D023-45F0-8E5C-B742753E822F}" type="presOf" srcId="{3EB8C76B-ACCE-498D-BC8B-85CD1CDD1D64}" destId="{A7C27D4C-2487-4654-8F33-C256F4427BB7}" srcOrd="0" destOrd="3" presId="urn:microsoft.com/office/officeart/2005/8/layout/hList1"/>
    <dgm:cxn modelId="{7DEFA350-1F73-47D4-A4C3-88C5331D8E69}" srcId="{273E680D-E471-47BE-A949-6D6D0D12AC46}" destId="{05E6613D-63A1-4E40-9547-7537A407A6D8}" srcOrd="5" destOrd="0" parTransId="{AC1243ED-5A74-4DBC-A483-02F5C3F629F3}" sibTransId="{6C33E45D-0525-4EF5-9C8C-91083EBA03B6}"/>
    <dgm:cxn modelId="{1EF4C6A5-6CD8-4822-ABA9-A10385FA19A5}" type="presOf" srcId="{05E6613D-63A1-4E40-9547-7537A407A6D8}" destId="{9DE7BC01-C629-46D3-A168-345358278A3C}" srcOrd="0" destOrd="5" presId="urn:microsoft.com/office/officeart/2005/8/layout/hList1"/>
    <dgm:cxn modelId="{FAF2929D-328E-46A5-A740-3983F9859FC1}" type="presOf" srcId="{700C8A63-771E-4323-9000-2D65A7B9C6FB}" destId="{C5E67E31-DD7E-41D7-AA68-7A06C24F51DE}" srcOrd="0" destOrd="0" presId="urn:microsoft.com/office/officeart/2005/8/layout/hList1"/>
    <dgm:cxn modelId="{E8382349-632B-466C-89D9-2150D67D666E}" srcId="{76FC1F3E-9093-4E3F-A446-95BB46FF332E}" destId="{3F20EDAD-89A0-483A-B903-48F90822978D}" srcOrd="2" destOrd="0" parTransId="{34884292-1B2E-40EF-82EE-FCD558E36C11}" sibTransId="{F1DEC127-FF40-443F-B12F-150A42664F92}"/>
    <dgm:cxn modelId="{23A85AD2-2E63-4AC4-A3E7-CBA9BA04DB74}" srcId="{700C8A63-771E-4323-9000-2D65A7B9C6FB}" destId="{C4088672-816C-4A0C-87CD-965CB6958C96}" srcOrd="0" destOrd="0" parTransId="{F58ED8F4-5445-4479-8AB7-25A03A6BB90F}" sibTransId="{E53183FA-8BE9-4FD4-8568-9A2B5B7D85A0}"/>
    <dgm:cxn modelId="{735004F4-AC0C-4510-8013-CD0885ECEAFB}" type="presOf" srcId="{76FC1F3E-9093-4E3F-A446-95BB46FF332E}" destId="{D579D726-B843-4751-AA9B-6EEEF571C370}" srcOrd="0" destOrd="0" presId="urn:microsoft.com/office/officeart/2005/8/layout/hList1"/>
    <dgm:cxn modelId="{655753C2-0EFC-4287-9097-A02D52AB291D}" srcId="{F409841C-D49F-49D5-A391-10FA3634C5FE}" destId="{76FC1F3E-9093-4E3F-A446-95BB46FF332E}" srcOrd="1" destOrd="0" parTransId="{837AB6C9-89BC-4C9D-A339-81A3FBAFE3BF}" sibTransId="{10E93FA9-1EB1-4CB1-BF5A-AA975857E5B0}"/>
    <dgm:cxn modelId="{D0B718D9-EB56-4E67-A555-283A298E10BA}" srcId="{F409841C-D49F-49D5-A391-10FA3634C5FE}" destId="{700C8A63-771E-4323-9000-2D65A7B9C6FB}" srcOrd="2" destOrd="0" parTransId="{04A3713E-C3BB-4DD5-B32F-AA99542184F3}" sibTransId="{77AC22AC-6F19-407A-92AD-7496D2C4943E}"/>
    <dgm:cxn modelId="{29586E1E-5E77-49E4-8E88-088D69055CCE}" type="presOf" srcId="{D33743EB-5DAA-48C7-8845-91DBE9C82681}" destId="{9DE7BC01-C629-46D3-A168-345358278A3C}" srcOrd="0" destOrd="3" presId="urn:microsoft.com/office/officeart/2005/8/layout/hList1"/>
    <dgm:cxn modelId="{B1B8F87C-97D3-4F9A-A6AC-473084C4C629}" type="presOf" srcId="{273E680D-E471-47BE-A949-6D6D0D12AC46}" destId="{436AFBF3-E703-4153-AA2C-C6DC0E311112}" srcOrd="0" destOrd="0" presId="urn:microsoft.com/office/officeart/2005/8/layout/hList1"/>
    <dgm:cxn modelId="{CD4FE9F2-B4C1-4CC4-9F0C-31BF36A4AEC4}" type="presOf" srcId="{3F20EDAD-89A0-483A-B903-48F90822978D}" destId="{0E3F63D7-714F-4205-911B-A99DE84AB746}" srcOrd="0" destOrd="2" presId="urn:microsoft.com/office/officeart/2005/8/layout/hList1"/>
    <dgm:cxn modelId="{9293855C-5A3D-4EB1-98E4-43078E3807DD}" type="presOf" srcId="{6CD5EE62-A2EE-450D-8DBF-648D82BCE3E4}" destId="{4CF85432-3E3D-432B-8A71-EE4688157682}" srcOrd="0" destOrd="1" presId="urn:microsoft.com/office/officeart/2005/8/layout/hList1"/>
    <dgm:cxn modelId="{1E26BD35-46FE-44A9-A7A4-FE81EA1DE43D}" type="presOf" srcId="{EEAA9951-7E11-44DE-98AF-C78D6CDDC8A2}" destId="{9DE7BC01-C629-46D3-A168-345358278A3C}" srcOrd="0" destOrd="1" presId="urn:microsoft.com/office/officeart/2005/8/layout/hList1"/>
    <dgm:cxn modelId="{FDAF8726-B990-484F-8F73-D2BAB30A698D}" type="presOf" srcId="{61575D56-B37C-4A25-96B8-4256825D3F0A}" destId="{0E3F63D7-714F-4205-911B-A99DE84AB746}" srcOrd="0" destOrd="0" presId="urn:microsoft.com/office/officeart/2005/8/layout/hList1"/>
    <dgm:cxn modelId="{4A4F726D-3550-4765-945F-423A2CBA8AB1}" srcId="{2D451230-CFB9-47CD-BE65-D9BC5D0D9684}" destId="{0409976E-F12A-406E-B9B5-8666832CFF0D}" srcOrd="0" destOrd="0" parTransId="{1AB9B463-9E2C-4EBF-8530-A20B55D8FF3A}" sibTransId="{5E86312E-62E0-4232-B8E0-588C50978317}"/>
    <dgm:cxn modelId="{5CD718B9-6100-4EDE-ABF4-458412740AD4}" type="presOf" srcId="{39C52023-20BC-44ED-B4E1-1DEBD7BB4743}" destId="{0E3F63D7-714F-4205-911B-A99DE84AB746}" srcOrd="0" destOrd="1" presId="urn:microsoft.com/office/officeart/2005/8/layout/hList1"/>
    <dgm:cxn modelId="{D5EEC92C-7D83-4AEE-AC1A-FF533A33C6FC}" srcId="{F409841C-D49F-49D5-A391-10FA3634C5FE}" destId="{273E680D-E471-47BE-A949-6D6D0D12AC46}" srcOrd="0" destOrd="0" parTransId="{A3565358-DE4F-47C0-9592-1A2278CF9BCE}" sibTransId="{87BB4EC1-A4A3-4046-A943-27647AE40F81}"/>
    <dgm:cxn modelId="{7ABBC9DD-A9A2-4FC9-8891-453B8F471272}" srcId="{273E680D-E471-47BE-A949-6D6D0D12AC46}" destId="{2D21F869-62A9-43C7-82A6-86F8BDC8D736}" srcOrd="4" destOrd="0" parTransId="{5576632A-CEED-4FBF-87E6-1F84754DBD89}" sibTransId="{F268B980-CD50-49E7-9AAC-FC2BFA6E8893}"/>
    <dgm:cxn modelId="{2258D08F-16B5-442C-917A-1F0B13D3E4E8}" srcId="{273E680D-E471-47BE-A949-6D6D0D12AC46}" destId="{E1236F19-8051-4FAA-B81B-F08E6B74DAE8}" srcOrd="2" destOrd="0" parTransId="{0A001F28-750F-42E9-AECC-CBDD453F377C}" sibTransId="{10351D7F-AFE0-40C8-9BC0-93747A9B56DF}"/>
    <dgm:cxn modelId="{2B1E1DB4-3279-43A5-B1A6-ADC087AD55C5}" type="presOf" srcId="{0409976E-F12A-406E-B9B5-8666832CFF0D}" destId="{4CF85432-3E3D-432B-8A71-EE4688157682}" srcOrd="0" destOrd="0" presId="urn:microsoft.com/office/officeart/2005/8/layout/hList1"/>
    <dgm:cxn modelId="{C460D20A-E39E-4E28-9563-92FB20A28E47}" srcId="{76FC1F3E-9093-4E3F-A446-95BB46FF332E}" destId="{39C52023-20BC-44ED-B4E1-1DEBD7BB4743}" srcOrd="1" destOrd="0" parTransId="{003F895B-E1B1-44AD-99E6-FCE8771D4A25}" sibTransId="{16709897-4C8F-4E48-9A96-791EE3A5B39B}"/>
    <dgm:cxn modelId="{7B9F857F-0448-43D3-9CE4-E20CDD3776D9}" type="presOf" srcId="{6CD4E26C-46CB-4FB8-9072-98B4F206476F}" destId="{4CF85432-3E3D-432B-8A71-EE4688157682}" srcOrd="0" destOrd="2" presId="urn:microsoft.com/office/officeart/2005/8/layout/hList1"/>
    <dgm:cxn modelId="{611BBCF0-585D-46D2-9DD6-69D48947B717}" srcId="{2D451230-CFB9-47CD-BE65-D9BC5D0D9684}" destId="{6CD5EE62-A2EE-450D-8DBF-648D82BCE3E4}" srcOrd="1" destOrd="0" parTransId="{9EC0ECD7-1691-4D01-9F0F-2D5217AB2A26}" sibTransId="{932C20C7-C693-4CF0-83E8-8E5B971F3019}"/>
    <dgm:cxn modelId="{BCEE8901-947C-4097-AA55-397DF192E6E0}" type="presOf" srcId="{CA91EB2C-C4D3-4FB0-9499-9546D8B41492}" destId="{9DE7BC01-C629-46D3-A168-345358278A3C}" srcOrd="0" destOrd="6" presId="urn:microsoft.com/office/officeart/2005/8/layout/hList1"/>
    <dgm:cxn modelId="{17B082C4-96D0-46A5-9DAF-DDF200CFCB8F}" srcId="{700C8A63-771E-4323-9000-2D65A7B9C6FB}" destId="{C289E201-C7FB-4FEF-AF4D-F64966151370}" srcOrd="1" destOrd="0" parTransId="{E9CCB2FA-7372-46AA-BCC1-4B30671400C7}" sibTransId="{E9F504C6-C755-4A59-912E-2B981A653DA8}"/>
    <dgm:cxn modelId="{BECDC951-92E0-4AB7-9677-10A66F65AFEE}" srcId="{273E680D-E471-47BE-A949-6D6D0D12AC46}" destId="{EEAA9951-7E11-44DE-98AF-C78D6CDDC8A2}" srcOrd="1" destOrd="0" parTransId="{A2DFAE35-C6A5-496A-81F1-0BB91679BFD9}" sibTransId="{92A696CD-6032-419E-A352-1F2FAC1A0B3E}"/>
    <dgm:cxn modelId="{A3FB9BDD-97BB-4C1A-8258-AD3537459F6A}" type="presOf" srcId="{2D451230-CFB9-47CD-BE65-D9BC5D0D9684}" destId="{8264C1D7-5608-4D67-B1D7-4DC53EF3EDDF}" srcOrd="0" destOrd="0" presId="urn:microsoft.com/office/officeart/2005/8/layout/hList1"/>
    <dgm:cxn modelId="{028CB21D-643C-465F-91CC-59B3ACBA1050}" type="presOf" srcId="{4C55F859-F797-4DAE-A67C-EBBB75C9E298}" destId="{9DE7BC01-C629-46D3-A168-345358278A3C}" srcOrd="0" destOrd="0" presId="urn:microsoft.com/office/officeart/2005/8/layout/hList1"/>
    <dgm:cxn modelId="{E8A783CB-F306-44C0-A60C-D80D03CE9CF3}" type="presOf" srcId="{E1236F19-8051-4FAA-B81B-F08E6B74DAE8}" destId="{9DE7BC01-C629-46D3-A168-345358278A3C}" srcOrd="0" destOrd="2" presId="urn:microsoft.com/office/officeart/2005/8/layout/hList1"/>
    <dgm:cxn modelId="{8A9FCEB9-CF93-41B1-BA51-D2B2123AFF30}" srcId="{76FC1F3E-9093-4E3F-A446-95BB46FF332E}" destId="{61575D56-B37C-4A25-96B8-4256825D3F0A}" srcOrd="0" destOrd="0" parTransId="{756FBA9A-31AB-4574-B166-7D3A70B929BD}" sibTransId="{0AD12FA2-4656-4214-AD74-B699F59B9FEA}"/>
    <dgm:cxn modelId="{58C26E09-0872-473F-A5D9-DE1B540227F1}" srcId="{700C8A63-771E-4323-9000-2D65A7B9C6FB}" destId="{46DCF494-354C-4348-97AE-D685EAD9D03D}" srcOrd="2" destOrd="0" parTransId="{7D1A5FAB-CCA0-441D-904C-A6ED604F37E2}" sibTransId="{E7E9575E-5BBB-4959-BDE9-B23318C398D8}"/>
    <dgm:cxn modelId="{0AE672D0-4D46-48A1-814C-340C07179F1C}" type="presOf" srcId="{2D21F869-62A9-43C7-82A6-86F8BDC8D736}" destId="{9DE7BC01-C629-46D3-A168-345358278A3C}" srcOrd="0" destOrd="4" presId="urn:microsoft.com/office/officeart/2005/8/layout/hList1"/>
    <dgm:cxn modelId="{63CAF095-3148-43BD-BEBF-419843B476D7}" srcId="{700C8A63-771E-4323-9000-2D65A7B9C6FB}" destId="{3EB8C76B-ACCE-498D-BC8B-85CD1CDD1D64}" srcOrd="3" destOrd="0" parTransId="{F288D4B1-823C-4B06-A5FE-7BAA97DC8D5E}" sibTransId="{A5D88E05-45F9-42BB-981B-ACAB90A2F87B}"/>
    <dgm:cxn modelId="{B4C60AAA-5F70-455E-ADD5-27F33821E564}" type="presOf" srcId="{C4088672-816C-4A0C-87CD-965CB6958C96}" destId="{A7C27D4C-2487-4654-8F33-C256F4427BB7}" srcOrd="0" destOrd="0" presId="urn:microsoft.com/office/officeart/2005/8/layout/hList1"/>
    <dgm:cxn modelId="{FE55B248-FC37-4E44-BD69-6C2A4CCC077C}" srcId="{F409841C-D49F-49D5-A391-10FA3634C5FE}" destId="{2D451230-CFB9-47CD-BE65-D9BC5D0D9684}" srcOrd="3" destOrd="0" parTransId="{7567914C-9115-4E49-A9C3-A1FAD8FD3A34}" sibTransId="{E93531B5-EFAB-494B-92DC-BE5DC23E0079}"/>
    <dgm:cxn modelId="{20F61720-7203-4C90-AF2D-3F8B68BF2724}" srcId="{273E680D-E471-47BE-A949-6D6D0D12AC46}" destId="{CA91EB2C-C4D3-4FB0-9499-9546D8B41492}" srcOrd="6" destOrd="0" parTransId="{D9423868-E1D4-4166-A769-D6764B597B6E}" sibTransId="{9CD8E81A-B5A1-4122-99FA-6A369126D7A8}"/>
    <dgm:cxn modelId="{617B122B-52A4-48AE-BBF7-8C0631D7D4F5}" type="presOf" srcId="{F409841C-D49F-49D5-A391-10FA3634C5FE}" destId="{0365EE74-525D-4EC5-A275-46951150527A}" srcOrd="0" destOrd="0" presId="urn:microsoft.com/office/officeart/2005/8/layout/hList1"/>
    <dgm:cxn modelId="{61DDDE41-CB59-4C97-99F0-3ADB033AE7C7}" type="presOf" srcId="{C289E201-C7FB-4FEF-AF4D-F64966151370}" destId="{A7C27D4C-2487-4654-8F33-C256F4427BB7}" srcOrd="0" destOrd="1" presId="urn:microsoft.com/office/officeart/2005/8/layout/hList1"/>
    <dgm:cxn modelId="{975CCB38-918D-4971-AA00-5BCF9A2B22B8}" srcId="{273E680D-E471-47BE-A949-6D6D0D12AC46}" destId="{D33743EB-5DAA-48C7-8845-91DBE9C82681}" srcOrd="3" destOrd="0" parTransId="{F83204FE-C891-481C-9A72-0286BC4CD6DF}" sibTransId="{E2E79C3A-5674-49CC-8BF8-8B503C88C8EC}"/>
    <dgm:cxn modelId="{AACD4F60-24C4-4BC7-BA64-89DFA6ACB166}" type="presParOf" srcId="{0365EE74-525D-4EC5-A275-46951150527A}" destId="{63EFDFEC-EC20-4F07-A2FE-8CF4BF48F622}" srcOrd="0" destOrd="0" presId="urn:microsoft.com/office/officeart/2005/8/layout/hList1"/>
    <dgm:cxn modelId="{1A272313-8AA8-4E9F-8081-5DC512CB42A1}" type="presParOf" srcId="{63EFDFEC-EC20-4F07-A2FE-8CF4BF48F622}" destId="{436AFBF3-E703-4153-AA2C-C6DC0E311112}" srcOrd="0" destOrd="0" presId="urn:microsoft.com/office/officeart/2005/8/layout/hList1"/>
    <dgm:cxn modelId="{D6B23E85-1C23-4CEA-A065-A6358E795134}" type="presParOf" srcId="{63EFDFEC-EC20-4F07-A2FE-8CF4BF48F622}" destId="{9DE7BC01-C629-46D3-A168-345358278A3C}" srcOrd="1" destOrd="0" presId="urn:microsoft.com/office/officeart/2005/8/layout/hList1"/>
    <dgm:cxn modelId="{BE6A54D2-B058-4E1A-89E0-3E543CB9626B}" type="presParOf" srcId="{0365EE74-525D-4EC5-A275-46951150527A}" destId="{75F0E2F9-6DC5-40FF-AD6B-479DCAC0B27E}" srcOrd="1" destOrd="0" presId="urn:microsoft.com/office/officeart/2005/8/layout/hList1"/>
    <dgm:cxn modelId="{D87C9826-E6AF-4104-B1C2-9F7307108E08}" type="presParOf" srcId="{0365EE74-525D-4EC5-A275-46951150527A}" destId="{A4AA998A-4051-4B3D-8068-D322F74F5C8C}" srcOrd="2" destOrd="0" presId="urn:microsoft.com/office/officeart/2005/8/layout/hList1"/>
    <dgm:cxn modelId="{EA01DFF3-731A-4AFC-BE70-AC4570E9D872}" type="presParOf" srcId="{A4AA998A-4051-4B3D-8068-D322F74F5C8C}" destId="{D579D726-B843-4751-AA9B-6EEEF571C370}" srcOrd="0" destOrd="0" presId="urn:microsoft.com/office/officeart/2005/8/layout/hList1"/>
    <dgm:cxn modelId="{08F4AF11-1897-468D-8DCC-4EE83587125B}" type="presParOf" srcId="{A4AA998A-4051-4B3D-8068-D322F74F5C8C}" destId="{0E3F63D7-714F-4205-911B-A99DE84AB746}" srcOrd="1" destOrd="0" presId="urn:microsoft.com/office/officeart/2005/8/layout/hList1"/>
    <dgm:cxn modelId="{77ED2588-6B1F-4583-8585-DBADB53D32B0}" type="presParOf" srcId="{0365EE74-525D-4EC5-A275-46951150527A}" destId="{82A2BD61-3E87-4060-A930-5460F0164E42}" srcOrd="3" destOrd="0" presId="urn:microsoft.com/office/officeart/2005/8/layout/hList1"/>
    <dgm:cxn modelId="{91232A13-6E58-4D5B-BFFA-B3C7EBD00792}" type="presParOf" srcId="{0365EE74-525D-4EC5-A275-46951150527A}" destId="{7357B128-22FC-4997-9CB0-BE7546F4BA2A}" srcOrd="4" destOrd="0" presId="urn:microsoft.com/office/officeart/2005/8/layout/hList1"/>
    <dgm:cxn modelId="{56C48AC8-2327-4A25-B336-C6003163248C}" type="presParOf" srcId="{7357B128-22FC-4997-9CB0-BE7546F4BA2A}" destId="{C5E67E31-DD7E-41D7-AA68-7A06C24F51DE}" srcOrd="0" destOrd="0" presId="urn:microsoft.com/office/officeart/2005/8/layout/hList1"/>
    <dgm:cxn modelId="{70E3AFA8-C730-44F7-BEE0-BEDE7D954A9E}" type="presParOf" srcId="{7357B128-22FC-4997-9CB0-BE7546F4BA2A}" destId="{A7C27D4C-2487-4654-8F33-C256F4427BB7}" srcOrd="1" destOrd="0" presId="urn:microsoft.com/office/officeart/2005/8/layout/hList1"/>
    <dgm:cxn modelId="{CB824489-ECE1-4FF6-BF77-8E357E11BEAC}" type="presParOf" srcId="{0365EE74-525D-4EC5-A275-46951150527A}" destId="{3AF01D2A-641A-41AC-83F9-F5103634CA20}" srcOrd="5" destOrd="0" presId="urn:microsoft.com/office/officeart/2005/8/layout/hList1"/>
    <dgm:cxn modelId="{CE1FB17A-E6B0-4D25-B305-D67C60187F53}" type="presParOf" srcId="{0365EE74-525D-4EC5-A275-46951150527A}" destId="{FBD02930-901E-4DB7-8D80-ABD0B67B121D}" srcOrd="6" destOrd="0" presId="urn:microsoft.com/office/officeart/2005/8/layout/hList1"/>
    <dgm:cxn modelId="{9B877748-2568-466A-9EEB-B787427CCF8A}" type="presParOf" srcId="{FBD02930-901E-4DB7-8D80-ABD0B67B121D}" destId="{8264C1D7-5608-4D67-B1D7-4DC53EF3EDDF}" srcOrd="0" destOrd="0" presId="urn:microsoft.com/office/officeart/2005/8/layout/hList1"/>
    <dgm:cxn modelId="{A7448D1A-240A-4A00-89EA-1AAB570098D7}" type="presParOf" srcId="{FBD02930-901E-4DB7-8D80-ABD0B67B121D}" destId="{4CF85432-3E3D-432B-8A71-EE468815768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3C0641-1A07-4083-B405-C5475B915EB5}"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A05DBE79-88A6-4DA9-A1A6-C15ACE38309C}">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Заготовка материалов</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B3F3D426-DF38-4127-97A7-4E1FC9501556}" type="parTrans" cxnId="{C1EA635F-83D0-4371-8B49-1058CF3DFD08}">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5E5AF2B6-ED5E-4B84-8345-AB1E8CF52396}" type="sibTrans" cxnId="{C1EA635F-83D0-4371-8B49-1058CF3DFD08}">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B2523E6E-6DE8-42B3-916C-98D43DAB7917}">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Отделочные работы</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8067E301-F942-4358-B8BC-8B4A1A6FD648}" type="parTrans" cxnId="{C8955AAD-1A58-4CE3-AA25-3DF1751A4FFE}">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09911E5D-0061-4092-A2E5-4F2F80208EA5}" type="sibTrans" cxnId="{C8955AAD-1A58-4CE3-AA25-3DF1751A4FFE}">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922DDB7E-5F6D-4ADE-94AC-01BFC2B683F9}">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Декорирование изделий</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729AFE24-C975-4F90-BCDD-212AF4DCA0EB}" type="parTrans" cxnId="{E672BAFD-7E55-4BC9-950E-987AC3254A6C}">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DBC3DF9B-7ED9-4843-94A9-B21FE29193DF}" type="sibTrans" cxnId="{E672BAFD-7E55-4BC9-950E-987AC3254A6C}">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30DD9243-C33E-4BE1-BBB2-2635330751C4}">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Создание форм изделий</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96DCA038-6568-4AEC-965A-F2D2A0020974}" type="parTrans" cxnId="{FE4F14D7-24E0-406F-BA9D-F12D0ABB9363}">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D2178E2A-844E-404B-820A-30296BEE3AC1}" type="sibTrans" cxnId="{FE4F14D7-24E0-406F-BA9D-F12D0ABB9363}">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ECC9B986-640E-4B19-8BA8-DDCB973E115E}">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Огранка камней</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4208B1B6-5F63-42FF-AA30-FE735F7CB82D}" type="parTrans" cxnId="{441ACB4A-A344-4157-BAB0-6B0DD6992E52}">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4A754B1A-30FA-48AD-BA2F-811E12CBD9F2}" type="sibTrans" cxnId="{441ACB4A-A344-4157-BAB0-6B0DD6992E52}">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96BEC977-8278-43EC-8C74-25418560E98F}">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Закрепка камней</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4F36509F-BF6D-47BA-A181-2CD2DD56B434}" type="parTrans" cxnId="{8D2B6DE3-E886-4DED-B220-F013C3D36763}">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53A13E11-06FB-447C-81E4-7CF232BFD172}" type="sibTrans" cxnId="{8D2B6DE3-E886-4DED-B220-F013C3D36763}">
      <dgm:prSet custT="1"/>
      <dgm:spPr>
        <a:solidFill>
          <a:srgbClr val="000099"/>
        </a:solidFill>
      </dgm:spPr>
      <dgm:t>
        <a:bodyPr/>
        <a:lstStyle/>
        <a:p>
          <a:endParaRPr lang="ru-RU" sz="1600">
            <a:solidFill>
              <a:srgbClr val="002060"/>
            </a:solidFill>
            <a:latin typeface="Times New Roman" panose="02020603050405020304" pitchFamily="18" charset="0"/>
            <a:cs typeface="Times New Roman" panose="02020603050405020304" pitchFamily="18" charset="0"/>
          </a:endParaRPr>
        </a:p>
      </dgm:t>
    </dgm:pt>
    <dgm:pt modelId="{6F66DBF5-8209-468D-8E84-7EF4C0AE756E}">
      <dgm:prSet phldrT="[Текст]" custT="1"/>
      <dgm:spPr>
        <a:solidFill>
          <a:schemeClr val="accent6">
            <a:lumMod val="60000"/>
            <a:lumOff val="40000"/>
          </a:schemeClr>
        </a:solidFill>
        <a:ln>
          <a:solidFill>
            <a:schemeClr val="accent6">
              <a:lumMod val="50000"/>
            </a:schemeClr>
          </a:solidFill>
        </a:ln>
      </dgm:spPr>
      <dgm:t>
        <a:bodyPr/>
        <a:lstStyle/>
        <a:p>
          <a:r>
            <a:rPr lang="ru-RU" sz="2400" dirty="0" smtClean="0">
              <a:solidFill>
                <a:srgbClr val="002060"/>
              </a:solidFill>
              <a:latin typeface="Times New Roman" panose="02020603050405020304" pitchFamily="18" charset="0"/>
              <a:cs typeface="Times New Roman" panose="02020603050405020304" pitchFamily="18" charset="0"/>
            </a:rPr>
            <a:t>Клеймение изделий</a:t>
          </a:r>
          <a:endParaRPr lang="ru-RU" sz="2400" dirty="0">
            <a:solidFill>
              <a:srgbClr val="002060"/>
            </a:solidFill>
            <a:latin typeface="Times New Roman" panose="02020603050405020304" pitchFamily="18" charset="0"/>
            <a:cs typeface="Times New Roman" panose="02020603050405020304" pitchFamily="18" charset="0"/>
          </a:endParaRPr>
        </a:p>
      </dgm:t>
    </dgm:pt>
    <dgm:pt modelId="{405ACCB3-CEA4-441F-B1C4-798B32661204}" type="parTrans" cxnId="{354706D5-0DAE-40A9-B937-D84071D63BC5}">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655564D0-9B4C-4EDC-9E6C-D36C10D8BF09}" type="sibTrans" cxnId="{354706D5-0DAE-40A9-B937-D84071D63BC5}">
      <dgm:prSet/>
      <dgm:spPr/>
      <dgm:t>
        <a:bodyPr/>
        <a:lstStyle/>
        <a:p>
          <a:endParaRPr lang="ru-RU" sz="2000">
            <a:solidFill>
              <a:srgbClr val="002060"/>
            </a:solidFill>
            <a:latin typeface="Times New Roman" panose="02020603050405020304" pitchFamily="18" charset="0"/>
            <a:cs typeface="Times New Roman" panose="02020603050405020304" pitchFamily="18" charset="0"/>
          </a:endParaRPr>
        </a:p>
      </dgm:t>
    </dgm:pt>
    <dgm:pt modelId="{FA7C8DD9-2CB7-4E93-98CB-1BFDD5D7B536}" type="pres">
      <dgm:prSet presAssocID="{E83C0641-1A07-4083-B405-C5475B915EB5}" presName="linearFlow" presStyleCnt="0">
        <dgm:presLayoutVars>
          <dgm:resizeHandles val="exact"/>
        </dgm:presLayoutVars>
      </dgm:prSet>
      <dgm:spPr/>
      <dgm:t>
        <a:bodyPr/>
        <a:lstStyle/>
        <a:p>
          <a:endParaRPr lang="ru-RU"/>
        </a:p>
      </dgm:t>
    </dgm:pt>
    <dgm:pt modelId="{4E5A5742-611D-43A8-B812-A4A0A64D036B}" type="pres">
      <dgm:prSet presAssocID="{A05DBE79-88A6-4DA9-A1A6-C15ACE38309C}" presName="node" presStyleLbl="node1" presStyleIdx="0" presStyleCnt="7" custScaleX="193987">
        <dgm:presLayoutVars>
          <dgm:bulletEnabled val="1"/>
        </dgm:presLayoutVars>
      </dgm:prSet>
      <dgm:spPr/>
      <dgm:t>
        <a:bodyPr/>
        <a:lstStyle/>
        <a:p>
          <a:endParaRPr lang="ru-RU"/>
        </a:p>
      </dgm:t>
    </dgm:pt>
    <dgm:pt modelId="{0AC78ED4-65A4-4797-A223-C548EC4B40D4}" type="pres">
      <dgm:prSet presAssocID="{5E5AF2B6-ED5E-4B84-8345-AB1E8CF52396}" presName="sibTrans" presStyleLbl="sibTrans2D1" presStyleIdx="0" presStyleCnt="6"/>
      <dgm:spPr/>
      <dgm:t>
        <a:bodyPr/>
        <a:lstStyle/>
        <a:p>
          <a:endParaRPr lang="ru-RU"/>
        </a:p>
      </dgm:t>
    </dgm:pt>
    <dgm:pt modelId="{962AE445-BCDF-461C-95C8-8FF2D37A02EE}" type="pres">
      <dgm:prSet presAssocID="{5E5AF2B6-ED5E-4B84-8345-AB1E8CF52396}" presName="connectorText" presStyleLbl="sibTrans2D1" presStyleIdx="0" presStyleCnt="6"/>
      <dgm:spPr/>
      <dgm:t>
        <a:bodyPr/>
        <a:lstStyle/>
        <a:p>
          <a:endParaRPr lang="ru-RU"/>
        </a:p>
      </dgm:t>
    </dgm:pt>
    <dgm:pt modelId="{2D28DA14-9BD1-4D19-A00E-6877DFC7E1A7}" type="pres">
      <dgm:prSet presAssocID="{30DD9243-C33E-4BE1-BBB2-2635330751C4}" presName="node" presStyleLbl="node1" presStyleIdx="1" presStyleCnt="7" custScaleX="193987">
        <dgm:presLayoutVars>
          <dgm:bulletEnabled val="1"/>
        </dgm:presLayoutVars>
      </dgm:prSet>
      <dgm:spPr/>
      <dgm:t>
        <a:bodyPr/>
        <a:lstStyle/>
        <a:p>
          <a:endParaRPr lang="ru-RU"/>
        </a:p>
      </dgm:t>
    </dgm:pt>
    <dgm:pt modelId="{DA48C32B-375D-4B92-9B77-51105A4D3776}" type="pres">
      <dgm:prSet presAssocID="{D2178E2A-844E-404B-820A-30296BEE3AC1}" presName="sibTrans" presStyleLbl="sibTrans2D1" presStyleIdx="1" presStyleCnt="6"/>
      <dgm:spPr/>
      <dgm:t>
        <a:bodyPr/>
        <a:lstStyle/>
        <a:p>
          <a:endParaRPr lang="ru-RU"/>
        </a:p>
      </dgm:t>
    </dgm:pt>
    <dgm:pt modelId="{05FAA24B-37C8-42F2-BA9B-C1B17F3C47D6}" type="pres">
      <dgm:prSet presAssocID="{D2178E2A-844E-404B-820A-30296BEE3AC1}" presName="connectorText" presStyleLbl="sibTrans2D1" presStyleIdx="1" presStyleCnt="6"/>
      <dgm:spPr/>
      <dgm:t>
        <a:bodyPr/>
        <a:lstStyle/>
        <a:p>
          <a:endParaRPr lang="ru-RU"/>
        </a:p>
      </dgm:t>
    </dgm:pt>
    <dgm:pt modelId="{5AA562FA-461A-4FFD-B5BD-F2EB0B95D8DB}" type="pres">
      <dgm:prSet presAssocID="{B2523E6E-6DE8-42B3-916C-98D43DAB7917}" presName="node" presStyleLbl="node1" presStyleIdx="2" presStyleCnt="7" custScaleX="193987">
        <dgm:presLayoutVars>
          <dgm:bulletEnabled val="1"/>
        </dgm:presLayoutVars>
      </dgm:prSet>
      <dgm:spPr/>
      <dgm:t>
        <a:bodyPr/>
        <a:lstStyle/>
        <a:p>
          <a:endParaRPr lang="ru-RU"/>
        </a:p>
      </dgm:t>
    </dgm:pt>
    <dgm:pt modelId="{EF02F6BB-F860-4CBD-916F-4FF17A0659EC}" type="pres">
      <dgm:prSet presAssocID="{09911E5D-0061-4092-A2E5-4F2F80208EA5}" presName="sibTrans" presStyleLbl="sibTrans2D1" presStyleIdx="2" presStyleCnt="6"/>
      <dgm:spPr/>
      <dgm:t>
        <a:bodyPr/>
        <a:lstStyle/>
        <a:p>
          <a:endParaRPr lang="ru-RU"/>
        </a:p>
      </dgm:t>
    </dgm:pt>
    <dgm:pt modelId="{2E874228-AF50-4FF9-A7F3-65F3B0D8C71A}" type="pres">
      <dgm:prSet presAssocID="{09911E5D-0061-4092-A2E5-4F2F80208EA5}" presName="connectorText" presStyleLbl="sibTrans2D1" presStyleIdx="2" presStyleCnt="6"/>
      <dgm:spPr/>
      <dgm:t>
        <a:bodyPr/>
        <a:lstStyle/>
        <a:p>
          <a:endParaRPr lang="ru-RU"/>
        </a:p>
      </dgm:t>
    </dgm:pt>
    <dgm:pt modelId="{E9186316-F391-476A-9D50-4A2274662BFD}" type="pres">
      <dgm:prSet presAssocID="{922DDB7E-5F6D-4ADE-94AC-01BFC2B683F9}" presName="node" presStyleLbl="node1" presStyleIdx="3" presStyleCnt="7" custScaleX="193987">
        <dgm:presLayoutVars>
          <dgm:bulletEnabled val="1"/>
        </dgm:presLayoutVars>
      </dgm:prSet>
      <dgm:spPr/>
      <dgm:t>
        <a:bodyPr/>
        <a:lstStyle/>
        <a:p>
          <a:endParaRPr lang="ru-RU"/>
        </a:p>
      </dgm:t>
    </dgm:pt>
    <dgm:pt modelId="{EC467D35-72B5-4BBF-BDBF-929DFDA13161}" type="pres">
      <dgm:prSet presAssocID="{DBC3DF9B-7ED9-4843-94A9-B21FE29193DF}" presName="sibTrans" presStyleLbl="sibTrans2D1" presStyleIdx="3" presStyleCnt="6"/>
      <dgm:spPr/>
      <dgm:t>
        <a:bodyPr/>
        <a:lstStyle/>
        <a:p>
          <a:endParaRPr lang="ru-RU"/>
        </a:p>
      </dgm:t>
    </dgm:pt>
    <dgm:pt modelId="{3C9D8E31-B6A8-4D9E-8FC5-072078261105}" type="pres">
      <dgm:prSet presAssocID="{DBC3DF9B-7ED9-4843-94A9-B21FE29193DF}" presName="connectorText" presStyleLbl="sibTrans2D1" presStyleIdx="3" presStyleCnt="6"/>
      <dgm:spPr/>
      <dgm:t>
        <a:bodyPr/>
        <a:lstStyle/>
        <a:p>
          <a:endParaRPr lang="ru-RU"/>
        </a:p>
      </dgm:t>
    </dgm:pt>
    <dgm:pt modelId="{ECF03875-E04E-4DDF-97EA-0E6157D0F685}" type="pres">
      <dgm:prSet presAssocID="{ECC9B986-640E-4B19-8BA8-DDCB973E115E}" presName="node" presStyleLbl="node1" presStyleIdx="4" presStyleCnt="7" custScaleX="193987">
        <dgm:presLayoutVars>
          <dgm:bulletEnabled val="1"/>
        </dgm:presLayoutVars>
      </dgm:prSet>
      <dgm:spPr/>
      <dgm:t>
        <a:bodyPr/>
        <a:lstStyle/>
        <a:p>
          <a:endParaRPr lang="ru-RU"/>
        </a:p>
      </dgm:t>
    </dgm:pt>
    <dgm:pt modelId="{C330B4B6-8735-4722-ABA4-65BED0A94E9C}" type="pres">
      <dgm:prSet presAssocID="{4A754B1A-30FA-48AD-BA2F-811E12CBD9F2}" presName="sibTrans" presStyleLbl="sibTrans2D1" presStyleIdx="4" presStyleCnt="6"/>
      <dgm:spPr/>
      <dgm:t>
        <a:bodyPr/>
        <a:lstStyle/>
        <a:p>
          <a:endParaRPr lang="ru-RU"/>
        </a:p>
      </dgm:t>
    </dgm:pt>
    <dgm:pt modelId="{62530902-5A78-4326-BFFA-8DF7E975381F}" type="pres">
      <dgm:prSet presAssocID="{4A754B1A-30FA-48AD-BA2F-811E12CBD9F2}" presName="connectorText" presStyleLbl="sibTrans2D1" presStyleIdx="4" presStyleCnt="6"/>
      <dgm:spPr/>
      <dgm:t>
        <a:bodyPr/>
        <a:lstStyle/>
        <a:p>
          <a:endParaRPr lang="ru-RU"/>
        </a:p>
      </dgm:t>
    </dgm:pt>
    <dgm:pt modelId="{9822BB30-ECA1-41AD-BBB7-3F8AF4F04CE0}" type="pres">
      <dgm:prSet presAssocID="{96BEC977-8278-43EC-8C74-25418560E98F}" presName="node" presStyleLbl="node1" presStyleIdx="5" presStyleCnt="7" custScaleX="193987">
        <dgm:presLayoutVars>
          <dgm:bulletEnabled val="1"/>
        </dgm:presLayoutVars>
      </dgm:prSet>
      <dgm:spPr/>
      <dgm:t>
        <a:bodyPr/>
        <a:lstStyle/>
        <a:p>
          <a:endParaRPr lang="ru-RU"/>
        </a:p>
      </dgm:t>
    </dgm:pt>
    <dgm:pt modelId="{05FB7467-BDA0-4CAF-81A1-AEE22071E070}" type="pres">
      <dgm:prSet presAssocID="{53A13E11-06FB-447C-81E4-7CF232BFD172}" presName="sibTrans" presStyleLbl="sibTrans2D1" presStyleIdx="5" presStyleCnt="6"/>
      <dgm:spPr/>
      <dgm:t>
        <a:bodyPr/>
        <a:lstStyle/>
        <a:p>
          <a:endParaRPr lang="ru-RU"/>
        </a:p>
      </dgm:t>
    </dgm:pt>
    <dgm:pt modelId="{43E86C53-E9B8-4345-8320-76B3C5ADA01F}" type="pres">
      <dgm:prSet presAssocID="{53A13E11-06FB-447C-81E4-7CF232BFD172}" presName="connectorText" presStyleLbl="sibTrans2D1" presStyleIdx="5" presStyleCnt="6"/>
      <dgm:spPr/>
      <dgm:t>
        <a:bodyPr/>
        <a:lstStyle/>
        <a:p>
          <a:endParaRPr lang="ru-RU"/>
        </a:p>
      </dgm:t>
    </dgm:pt>
    <dgm:pt modelId="{1FD405B5-EB14-42E0-A1F4-BA60C21B1E72}" type="pres">
      <dgm:prSet presAssocID="{6F66DBF5-8209-468D-8E84-7EF4C0AE756E}" presName="node" presStyleLbl="node1" presStyleIdx="6" presStyleCnt="7" custScaleX="193987">
        <dgm:presLayoutVars>
          <dgm:bulletEnabled val="1"/>
        </dgm:presLayoutVars>
      </dgm:prSet>
      <dgm:spPr/>
      <dgm:t>
        <a:bodyPr/>
        <a:lstStyle/>
        <a:p>
          <a:endParaRPr lang="ru-RU"/>
        </a:p>
      </dgm:t>
    </dgm:pt>
  </dgm:ptLst>
  <dgm:cxnLst>
    <dgm:cxn modelId="{5E2CC92E-0DD8-4EBA-919D-3676F3B2273B}" type="presOf" srcId="{4A754B1A-30FA-48AD-BA2F-811E12CBD9F2}" destId="{62530902-5A78-4326-BFFA-8DF7E975381F}" srcOrd="1" destOrd="0" presId="urn:microsoft.com/office/officeart/2005/8/layout/process2"/>
    <dgm:cxn modelId="{1B5772A7-800D-491E-8FFC-A70E746F8E80}" type="presOf" srcId="{09911E5D-0061-4092-A2E5-4F2F80208EA5}" destId="{EF02F6BB-F860-4CBD-916F-4FF17A0659EC}" srcOrd="0" destOrd="0" presId="urn:microsoft.com/office/officeart/2005/8/layout/process2"/>
    <dgm:cxn modelId="{8D2B6DE3-E886-4DED-B220-F013C3D36763}" srcId="{E83C0641-1A07-4083-B405-C5475B915EB5}" destId="{96BEC977-8278-43EC-8C74-25418560E98F}" srcOrd="5" destOrd="0" parTransId="{4F36509F-BF6D-47BA-A181-2CD2DD56B434}" sibTransId="{53A13E11-06FB-447C-81E4-7CF232BFD172}"/>
    <dgm:cxn modelId="{7ADC0D64-F636-4E95-9313-FF940C253DA3}" type="presOf" srcId="{4A754B1A-30FA-48AD-BA2F-811E12CBD9F2}" destId="{C330B4B6-8735-4722-ABA4-65BED0A94E9C}" srcOrd="0" destOrd="0" presId="urn:microsoft.com/office/officeart/2005/8/layout/process2"/>
    <dgm:cxn modelId="{78762EF5-A935-49C2-AA0B-471D8A3F3760}" type="presOf" srcId="{30DD9243-C33E-4BE1-BBB2-2635330751C4}" destId="{2D28DA14-9BD1-4D19-A00E-6877DFC7E1A7}" srcOrd="0" destOrd="0" presId="urn:microsoft.com/office/officeart/2005/8/layout/process2"/>
    <dgm:cxn modelId="{1DCB4C93-A282-45D3-9FED-CDFBBE7D812B}" type="presOf" srcId="{DBC3DF9B-7ED9-4843-94A9-B21FE29193DF}" destId="{EC467D35-72B5-4BBF-BDBF-929DFDA13161}" srcOrd="0" destOrd="0" presId="urn:microsoft.com/office/officeart/2005/8/layout/process2"/>
    <dgm:cxn modelId="{98217BAA-17A0-417B-89E1-FCC33307D593}" type="presOf" srcId="{ECC9B986-640E-4B19-8BA8-DDCB973E115E}" destId="{ECF03875-E04E-4DDF-97EA-0E6157D0F685}" srcOrd="0" destOrd="0" presId="urn:microsoft.com/office/officeart/2005/8/layout/process2"/>
    <dgm:cxn modelId="{63F958C7-5264-407E-91E7-688347A8F9BD}" type="presOf" srcId="{D2178E2A-844E-404B-820A-30296BEE3AC1}" destId="{DA48C32B-375D-4B92-9B77-51105A4D3776}" srcOrd="0" destOrd="0" presId="urn:microsoft.com/office/officeart/2005/8/layout/process2"/>
    <dgm:cxn modelId="{EBFB90C0-B10E-42F3-8A15-C2EC2A7790A9}" type="presOf" srcId="{53A13E11-06FB-447C-81E4-7CF232BFD172}" destId="{05FB7467-BDA0-4CAF-81A1-AEE22071E070}" srcOrd="0" destOrd="0" presId="urn:microsoft.com/office/officeart/2005/8/layout/process2"/>
    <dgm:cxn modelId="{43DA7BDA-7E62-4B22-9067-44C4DC35AE65}" type="presOf" srcId="{D2178E2A-844E-404B-820A-30296BEE3AC1}" destId="{05FAA24B-37C8-42F2-BA9B-C1B17F3C47D6}" srcOrd="1" destOrd="0" presId="urn:microsoft.com/office/officeart/2005/8/layout/process2"/>
    <dgm:cxn modelId="{C82E8D39-8628-4876-B78E-ED6E1C416154}" type="presOf" srcId="{09911E5D-0061-4092-A2E5-4F2F80208EA5}" destId="{2E874228-AF50-4FF9-A7F3-65F3B0D8C71A}" srcOrd="1" destOrd="0" presId="urn:microsoft.com/office/officeart/2005/8/layout/process2"/>
    <dgm:cxn modelId="{6F7254E3-B0F4-4F49-8750-E5C4FF592406}" type="presOf" srcId="{E83C0641-1A07-4083-B405-C5475B915EB5}" destId="{FA7C8DD9-2CB7-4E93-98CB-1BFDD5D7B536}" srcOrd="0" destOrd="0" presId="urn:microsoft.com/office/officeart/2005/8/layout/process2"/>
    <dgm:cxn modelId="{04ACBFEE-DA40-4D78-9AB4-7A300FEBE5B4}" type="presOf" srcId="{53A13E11-06FB-447C-81E4-7CF232BFD172}" destId="{43E86C53-E9B8-4345-8320-76B3C5ADA01F}" srcOrd="1" destOrd="0" presId="urn:microsoft.com/office/officeart/2005/8/layout/process2"/>
    <dgm:cxn modelId="{EE11C243-423D-4653-A2B2-771D2F2B322C}" type="presOf" srcId="{5E5AF2B6-ED5E-4B84-8345-AB1E8CF52396}" destId="{0AC78ED4-65A4-4797-A223-C548EC4B40D4}" srcOrd="0" destOrd="0" presId="urn:microsoft.com/office/officeart/2005/8/layout/process2"/>
    <dgm:cxn modelId="{C8955AAD-1A58-4CE3-AA25-3DF1751A4FFE}" srcId="{E83C0641-1A07-4083-B405-C5475B915EB5}" destId="{B2523E6E-6DE8-42B3-916C-98D43DAB7917}" srcOrd="2" destOrd="0" parTransId="{8067E301-F942-4358-B8BC-8B4A1A6FD648}" sibTransId="{09911E5D-0061-4092-A2E5-4F2F80208EA5}"/>
    <dgm:cxn modelId="{441ACB4A-A344-4157-BAB0-6B0DD6992E52}" srcId="{E83C0641-1A07-4083-B405-C5475B915EB5}" destId="{ECC9B986-640E-4B19-8BA8-DDCB973E115E}" srcOrd="4" destOrd="0" parTransId="{4208B1B6-5F63-42FF-AA30-FE735F7CB82D}" sibTransId="{4A754B1A-30FA-48AD-BA2F-811E12CBD9F2}"/>
    <dgm:cxn modelId="{823DBFE8-FA3E-4A82-9025-E8541636FA8C}" type="presOf" srcId="{B2523E6E-6DE8-42B3-916C-98D43DAB7917}" destId="{5AA562FA-461A-4FFD-B5BD-F2EB0B95D8DB}" srcOrd="0" destOrd="0" presId="urn:microsoft.com/office/officeart/2005/8/layout/process2"/>
    <dgm:cxn modelId="{721B9BBC-C6CE-483C-B0DB-C4EAA0F56DBF}" type="presOf" srcId="{6F66DBF5-8209-468D-8E84-7EF4C0AE756E}" destId="{1FD405B5-EB14-42E0-A1F4-BA60C21B1E72}" srcOrd="0" destOrd="0" presId="urn:microsoft.com/office/officeart/2005/8/layout/process2"/>
    <dgm:cxn modelId="{F5D15F18-1940-477F-8AC5-A4EA9D172634}" type="presOf" srcId="{DBC3DF9B-7ED9-4843-94A9-B21FE29193DF}" destId="{3C9D8E31-B6A8-4D9E-8FC5-072078261105}" srcOrd="1" destOrd="0" presId="urn:microsoft.com/office/officeart/2005/8/layout/process2"/>
    <dgm:cxn modelId="{C1EA635F-83D0-4371-8B49-1058CF3DFD08}" srcId="{E83C0641-1A07-4083-B405-C5475B915EB5}" destId="{A05DBE79-88A6-4DA9-A1A6-C15ACE38309C}" srcOrd="0" destOrd="0" parTransId="{B3F3D426-DF38-4127-97A7-4E1FC9501556}" sibTransId="{5E5AF2B6-ED5E-4B84-8345-AB1E8CF52396}"/>
    <dgm:cxn modelId="{6AA83316-73DB-4E39-B1EC-5A4B2D557EF1}" type="presOf" srcId="{96BEC977-8278-43EC-8C74-25418560E98F}" destId="{9822BB30-ECA1-41AD-BBB7-3F8AF4F04CE0}" srcOrd="0" destOrd="0" presId="urn:microsoft.com/office/officeart/2005/8/layout/process2"/>
    <dgm:cxn modelId="{7F93D398-3898-4B53-9CD8-9892990E7CDB}" type="presOf" srcId="{5E5AF2B6-ED5E-4B84-8345-AB1E8CF52396}" destId="{962AE445-BCDF-461C-95C8-8FF2D37A02EE}" srcOrd="1" destOrd="0" presId="urn:microsoft.com/office/officeart/2005/8/layout/process2"/>
    <dgm:cxn modelId="{E1E92773-0704-4003-8A83-1A93CF35369D}" type="presOf" srcId="{922DDB7E-5F6D-4ADE-94AC-01BFC2B683F9}" destId="{E9186316-F391-476A-9D50-4A2274662BFD}" srcOrd="0" destOrd="0" presId="urn:microsoft.com/office/officeart/2005/8/layout/process2"/>
    <dgm:cxn modelId="{75170250-928E-493A-86A8-BFCD0425BFCC}" type="presOf" srcId="{A05DBE79-88A6-4DA9-A1A6-C15ACE38309C}" destId="{4E5A5742-611D-43A8-B812-A4A0A64D036B}" srcOrd="0" destOrd="0" presId="urn:microsoft.com/office/officeart/2005/8/layout/process2"/>
    <dgm:cxn modelId="{E672BAFD-7E55-4BC9-950E-987AC3254A6C}" srcId="{E83C0641-1A07-4083-B405-C5475B915EB5}" destId="{922DDB7E-5F6D-4ADE-94AC-01BFC2B683F9}" srcOrd="3" destOrd="0" parTransId="{729AFE24-C975-4F90-BCDD-212AF4DCA0EB}" sibTransId="{DBC3DF9B-7ED9-4843-94A9-B21FE29193DF}"/>
    <dgm:cxn modelId="{354706D5-0DAE-40A9-B937-D84071D63BC5}" srcId="{E83C0641-1A07-4083-B405-C5475B915EB5}" destId="{6F66DBF5-8209-468D-8E84-7EF4C0AE756E}" srcOrd="6" destOrd="0" parTransId="{405ACCB3-CEA4-441F-B1C4-798B32661204}" sibTransId="{655564D0-9B4C-4EDC-9E6C-D36C10D8BF09}"/>
    <dgm:cxn modelId="{FE4F14D7-24E0-406F-BA9D-F12D0ABB9363}" srcId="{E83C0641-1A07-4083-B405-C5475B915EB5}" destId="{30DD9243-C33E-4BE1-BBB2-2635330751C4}" srcOrd="1" destOrd="0" parTransId="{96DCA038-6568-4AEC-965A-F2D2A0020974}" sibTransId="{D2178E2A-844E-404B-820A-30296BEE3AC1}"/>
    <dgm:cxn modelId="{0A983BE8-CAB7-485A-B1FD-D4C11D738F93}" type="presParOf" srcId="{FA7C8DD9-2CB7-4E93-98CB-1BFDD5D7B536}" destId="{4E5A5742-611D-43A8-B812-A4A0A64D036B}" srcOrd="0" destOrd="0" presId="urn:microsoft.com/office/officeart/2005/8/layout/process2"/>
    <dgm:cxn modelId="{F184114E-D956-463B-80A4-E1D826820AA0}" type="presParOf" srcId="{FA7C8DD9-2CB7-4E93-98CB-1BFDD5D7B536}" destId="{0AC78ED4-65A4-4797-A223-C548EC4B40D4}" srcOrd="1" destOrd="0" presId="urn:microsoft.com/office/officeart/2005/8/layout/process2"/>
    <dgm:cxn modelId="{61C6674F-F5BB-4F5D-84C2-3A4386F6902B}" type="presParOf" srcId="{0AC78ED4-65A4-4797-A223-C548EC4B40D4}" destId="{962AE445-BCDF-461C-95C8-8FF2D37A02EE}" srcOrd="0" destOrd="0" presId="urn:microsoft.com/office/officeart/2005/8/layout/process2"/>
    <dgm:cxn modelId="{356D30DD-DB78-4357-97B2-60150C0C9632}" type="presParOf" srcId="{FA7C8DD9-2CB7-4E93-98CB-1BFDD5D7B536}" destId="{2D28DA14-9BD1-4D19-A00E-6877DFC7E1A7}" srcOrd="2" destOrd="0" presId="urn:microsoft.com/office/officeart/2005/8/layout/process2"/>
    <dgm:cxn modelId="{AEFEB6F0-E805-4434-A751-4573670C7F6A}" type="presParOf" srcId="{FA7C8DD9-2CB7-4E93-98CB-1BFDD5D7B536}" destId="{DA48C32B-375D-4B92-9B77-51105A4D3776}" srcOrd="3" destOrd="0" presId="urn:microsoft.com/office/officeart/2005/8/layout/process2"/>
    <dgm:cxn modelId="{8576AD25-5EE4-44D0-B7CE-1FA73ABB61FD}" type="presParOf" srcId="{DA48C32B-375D-4B92-9B77-51105A4D3776}" destId="{05FAA24B-37C8-42F2-BA9B-C1B17F3C47D6}" srcOrd="0" destOrd="0" presId="urn:microsoft.com/office/officeart/2005/8/layout/process2"/>
    <dgm:cxn modelId="{5118EE9C-383D-451E-ABC1-FA30504A1522}" type="presParOf" srcId="{FA7C8DD9-2CB7-4E93-98CB-1BFDD5D7B536}" destId="{5AA562FA-461A-4FFD-B5BD-F2EB0B95D8DB}" srcOrd="4" destOrd="0" presId="urn:microsoft.com/office/officeart/2005/8/layout/process2"/>
    <dgm:cxn modelId="{CD32C160-C449-49F3-A676-0BE2F89971D9}" type="presParOf" srcId="{FA7C8DD9-2CB7-4E93-98CB-1BFDD5D7B536}" destId="{EF02F6BB-F860-4CBD-916F-4FF17A0659EC}" srcOrd="5" destOrd="0" presId="urn:microsoft.com/office/officeart/2005/8/layout/process2"/>
    <dgm:cxn modelId="{B0C91957-C9A5-4BF2-B78B-48F656CB7637}" type="presParOf" srcId="{EF02F6BB-F860-4CBD-916F-4FF17A0659EC}" destId="{2E874228-AF50-4FF9-A7F3-65F3B0D8C71A}" srcOrd="0" destOrd="0" presId="urn:microsoft.com/office/officeart/2005/8/layout/process2"/>
    <dgm:cxn modelId="{0C65A455-F146-4BD8-B918-C80BDA536772}" type="presParOf" srcId="{FA7C8DD9-2CB7-4E93-98CB-1BFDD5D7B536}" destId="{E9186316-F391-476A-9D50-4A2274662BFD}" srcOrd="6" destOrd="0" presId="urn:microsoft.com/office/officeart/2005/8/layout/process2"/>
    <dgm:cxn modelId="{44EBEAB7-1C0F-495B-987B-63506EA92068}" type="presParOf" srcId="{FA7C8DD9-2CB7-4E93-98CB-1BFDD5D7B536}" destId="{EC467D35-72B5-4BBF-BDBF-929DFDA13161}" srcOrd="7" destOrd="0" presId="urn:microsoft.com/office/officeart/2005/8/layout/process2"/>
    <dgm:cxn modelId="{6D98E1DD-5BDC-4345-950D-87CB50A85E5C}" type="presParOf" srcId="{EC467D35-72B5-4BBF-BDBF-929DFDA13161}" destId="{3C9D8E31-B6A8-4D9E-8FC5-072078261105}" srcOrd="0" destOrd="0" presId="urn:microsoft.com/office/officeart/2005/8/layout/process2"/>
    <dgm:cxn modelId="{ED150BBF-03AB-4A49-8AB4-D6F4FFDDD8B3}" type="presParOf" srcId="{FA7C8DD9-2CB7-4E93-98CB-1BFDD5D7B536}" destId="{ECF03875-E04E-4DDF-97EA-0E6157D0F685}" srcOrd="8" destOrd="0" presId="urn:microsoft.com/office/officeart/2005/8/layout/process2"/>
    <dgm:cxn modelId="{5FC45F84-F7FB-4076-9F27-6ECD565523EF}" type="presParOf" srcId="{FA7C8DD9-2CB7-4E93-98CB-1BFDD5D7B536}" destId="{C330B4B6-8735-4722-ABA4-65BED0A94E9C}" srcOrd="9" destOrd="0" presId="urn:microsoft.com/office/officeart/2005/8/layout/process2"/>
    <dgm:cxn modelId="{DFD139D2-E564-4CC6-88F8-B776C70FD233}" type="presParOf" srcId="{C330B4B6-8735-4722-ABA4-65BED0A94E9C}" destId="{62530902-5A78-4326-BFFA-8DF7E975381F}" srcOrd="0" destOrd="0" presId="urn:microsoft.com/office/officeart/2005/8/layout/process2"/>
    <dgm:cxn modelId="{384DB196-E051-40ED-96A9-CF0A71606F90}" type="presParOf" srcId="{FA7C8DD9-2CB7-4E93-98CB-1BFDD5D7B536}" destId="{9822BB30-ECA1-41AD-BBB7-3F8AF4F04CE0}" srcOrd="10" destOrd="0" presId="urn:microsoft.com/office/officeart/2005/8/layout/process2"/>
    <dgm:cxn modelId="{92F81A8B-6A2B-4021-B488-242BEED13DB4}" type="presParOf" srcId="{FA7C8DD9-2CB7-4E93-98CB-1BFDD5D7B536}" destId="{05FB7467-BDA0-4CAF-81A1-AEE22071E070}" srcOrd="11" destOrd="0" presId="urn:microsoft.com/office/officeart/2005/8/layout/process2"/>
    <dgm:cxn modelId="{B61D90D8-8DAE-4F0B-9AFE-2C91AEF308CC}" type="presParOf" srcId="{05FB7467-BDA0-4CAF-81A1-AEE22071E070}" destId="{43E86C53-E9B8-4345-8320-76B3C5ADA01F}" srcOrd="0" destOrd="0" presId="urn:microsoft.com/office/officeart/2005/8/layout/process2"/>
    <dgm:cxn modelId="{BDCA4AFF-3899-46D6-938E-8BA5376D6E0C}" type="presParOf" srcId="{FA7C8DD9-2CB7-4E93-98CB-1BFDD5D7B536}" destId="{1FD405B5-EB14-42E0-A1F4-BA60C21B1E72}" srcOrd="1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296086-ED6E-4D3D-9DEA-B0CDB8E981D9}"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ru-RU"/>
        </a:p>
      </dgm:t>
    </dgm:pt>
    <dgm:pt modelId="{0ADF9C50-52C8-4FD3-8555-4360353EB422}">
      <dgm:prSet custT="1"/>
      <dgm:spPr>
        <a:solidFill>
          <a:schemeClr val="accent6">
            <a:lumMod val="60000"/>
            <a:lumOff val="40000"/>
          </a:schemeClr>
        </a:solidFill>
        <a:ln>
          <a:solidFill>
            <a:schemeClr val="accent6">
              <a:lumMod val="50000"/>
            </a:schemeClr>
          </a:solidFill>
        </a:ln>
      </dgm:spPr>
      <dgm:t>
        <a:bodyPr/>
        <a:lstStyle/>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Ювелирные украшения.</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Предметы туалета.</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Принадлежности для курения.</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Предметы для сервировки стола.</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Письменные принадлежности.</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Предметы для интерьера.</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Принадлежности для часов.</a:t>
          </a:r>
        </a:p>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Сувениры</a:t>
          </a:r>
          <a:r>
            <a:rPr lang="ru-RU" sz="2400" baseline="0" dirty="0" smtClean="0">
              <a:solidFill>
                <a:srgbClr val="002060"/>
              </a:solidFill>
              <a:latin typeface="Times New Roman" panose="02020603050405020304" pitchFamily="18" charset="0"/>
              <a:cs typeface="Times New Roman" panose="02020603050405020304" pitchFamily="18" charset="0"/>
            </a:rPr>
            <a:t>.</a:t>
          </a:r>
          <a:endParaRPr lang="ru-RU" sz="2400" b="1" baseline="0" dirty="0">
            <a:solidFill>
              <a:srgbClr val="002060"/>
            </a:solidFill>
            <a:latin typeface="Times New Roman" panose="02020603050405020304" pitchFamily="18" charset="0"/>
            <a:cs typeface="Times New Roman" panose="02020603050405020304" pitchFamily="18" charset="0"/>
          </a:endParaRPr>
        </a:p>
      </dgm:t>
    </dgm:pt>
    <dgm:pt modelId="{5B6187C1-E424-4B89-8A26-D3EFEC0A0C8E}" type="par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EBAAEEB8-958E-4B7E-B7FA-95DBDCF24E67}" type="sib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A1EAE504-0F49-4C99-8FFA-B8AB54E8A37D}" type="pres">
      <dgm:prSet presAssocID="{85296086-ED6E-4D3D-9DEA-B0CDB8E981D9}" presName="linearFlow" presStyleCnt="0">
        <dgm:presLayoutVars>
          <dgm:dir/>
          <dgm:resizeHandles val="exact"/>
        </dgm:presLayoutVars>
      </dgm:prSet>
      <dgm:spPr/>
      <dgm:t>
        <a:bodyPr/>
        <a:lstStyle/>
        <a:p>
          <a:endParaRPr lang="ru-RU"/>
        </a:p>
      </dgm:t>
    </dgm:pt>
    <dgm:pt modelId="{4ED4A915-EF84-4F29-8CBF-178781379BA5}" type="pres">
      <dgm:prSet presAssocID="{0ADF9C50-52C8-4FD3-8555-4360353EB422}" presName="composite" presStyleCnt="0"/>
      <dgm:spPr/>
    </dgm:pt>
    <dgm:pt modelId="{8A60D9CF-9C11-4310-9008-E6387C822A76}" type="pres">
      <dgm:prSet presAssocID="{0ADF9C50-52C8-4FD3-8555-4360353EB422}" presName="imgShp" presStyleLbl="fgImgPlace1" presStyleIdx="0" presStyleCnt="1" custScaleX="60345" custScaleY="56655"/>
      <dgm:spPr>
        <a:blipFill rotWithShape="0">
          <a:blip xmlns:r="http://schemas.openxmlformats.org/officeDocument/2006/relationships" r:embed="rId1"/>
          <a:stretch>
            <a:fillRect/>
          </a:stretch>
        </a:blipFill>
      </dgm:spPr>
    </dgm:pt>
    <dgm:pt modelId="{FD83F59C-FE7D-4C41-832B-C83B01BE1F76}" type="pres">
      <dgm:prSet presAssocID="{0ADF9C50-52C8-4FD3-8555-4360353EB422}" presName="txShp" presStyleLbl="node1" presStyleIdx="0" presStyleCnt="1" custScaleX="112455" custScaleY="85367">
        <dgm:presLayoutVars>
          <dgm:bulletEnabled val="1"/>
        </dgm:presLayoutVars>
      </dgm:prSet>
      <dgm:spPr/>
      <dgm:t>
        <a:bodyPr/>
        <a:lstStyle/>
        <a:p>
          <a:endParaRPr lang="ru-RU"/>
        </a:p>
      </dgm:t>
    </dgm:pt>
  </dgm:ptLst>
  <dgm:cxnLst>
    <dgm:cxn modelId="{F8137742-CB9A-46AD-9CF6-8FDAFE8A532B}" srcId="{85296086-ED6E-4D3D-9DEA-B0CDB8E981D9}" destId="{0ADF9C50-52C8-4FD3-8555-4360353EB422}" srcOrd="0" destOrd="0" parTransId="{5B6187C1-E424-4B89-8A26-D3EFEC0A0C8E}" sibTransId="{EBAAEEB8-958E-4B7E-B7FA-95DBDCF24E67}"/>
    <dgm:cxn modelId="{C976B15A-A9E1-4D00-B01E-E635F90060D9}" type="presOf" srcId="{85296086-ED6E-4D3D-9DEA-B0CDB8E981D9}" destId="{A1EAE504-0F49-4C99-8FFA-B8AB54E8A37D}" srcOrd="0" destOrd="0" presId="urn:microsoft.com/office/officeart/2005/8/layout/vList3#1"/>
    <dgm:cxn modelId="{85078D70-A573-47EF-9D35-405A8B02CAC1}" type="presOf" srcId="{0ADF9C50-52C8-4FD3-8555-4360353EB422}" destId="{FD83F59C-FE7D-4C41-832B-C83B01BE1F76}" srcOrd="0" destOrd="0" presId="urn:microsoft.com/office/officeart/2005/8/layout/vList3#1"/>
    <dgm:cxn modelId="{AC5DB894-6600-49D8-9EE5-4E3467EA53A5}" type="presParOf" srcId="{A1EAE504-0F49-4C99-8FFA-B8AB54E8A37D}" destId="{4ED4A915-EF84-4F29-8CBF-178781379BA5}" srcOrd="0" destOrd="0" presId="urn:microsoft.com/office/officeart/2005/8/layout/vList3#1"/>
    <dgm:cxn modelId="{2CD94467-35C6-43C1-86B1-FC99A6295130}" type="presParOf" srcId="{4ED4A915-EF84-4F29-8CBF-178781379BA5}" destId="{8A60D9CF-9C11-4310-9008-E6387C822A76}" srcOrd="0" destOrd="0" presId="urn:microsoft.com/office/officeart/2005/8/layout/vList3#1"/>
    <dgm:cxn modelId="{6D3E2D13-E143-4F1F-8C6E-FF451D19CDE6}" type="presParOf" srcId="{4ED4A915-EF84-4F29-8CBF-178781379BA5}" destId="{FD83F59C-FE7D-4C41-832B-C83B01BE1F76}"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296086-ED6E-4D3D-9DEA-B0CDB8E981D9}"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ru-RU"/>
        </a:p>
      </dgm:t>
    </dgm:pt>
    <dgm:pt modelId="{0ADF9C50-52C8-4FD3-8555-4360353EB422}">
      <dgm:prSet custT="1"/>
      <dgm:spPr>
        <a:solidFill>
          <a:schemeClr val="accent6">
            <a:lumMod val="60000"/>
            <a:lumOff val="40000"/>
          </a:schemeClr>
        </a:solidFill>
        <a:ln>
          <a:solidFill>
            <a:schemeClr val="accent6">
              <a:lumMod val="50000"/>
            </a:schemeClr>
          </a:solidFill>
        </a:ln>
      </dgm:spPr>
      <dgm:t>
        <a:bodyPr/>
        <a:lstStyle/>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a:t>
          </a:r>
          <a:r>
            <a:rPr lang="ru-RU" sz="2400" u="none" strike="noStrike" spc="0" baseline="0" dirty="0" smtClean="0">
              <a:solidFill>
                <a:srgbClr val="002060"/>
              </a:solidFill>
              <a:effectLst/>
              <a:latin typeface="Times New Roman" panose="02020603050405020304" pitchFamily="18" charset="0"/>
              <a:cs typeface="Times New Roman" panose="02020603050405020304" pitchFamily="18" charset="0"/>
            </a:rPr>
            <a:t>из драгоценных металлов;</a:t>
          </a:r>
        </a:p>
        <a:p>
          <a:pPr marL="449263" indent="0" algn="l">
            <a:lnSpc>
              <a:spcPct val="100000"/>
            </a:lnSpc>
            <a:spcAft>
              <a:spcPts val="0"/>
            </a:spcAft>
          </a:pPr>
          <a:r>
            <a:rPr lang="ru-RU" sz="2400" u="none" strike="noStrike" spc="0" baseline="0" dirty="0" smtClean="0">
              <a:solidFill>
                <a:srgbClr val="002060"/>
              </a:solidFill>
              <a:effectLst/>
              <a:latin typeface="Times New Roman" panose="02020603050405020304" pitchFamily="18" charset="0"/>
              <a:cs typeface="Times New Roman" panose="02020603050405020304" pitchFamily="18" charset="0"/>
            </a:rPr>
            <a:t>- из недрагоценных металлов и сплавов;</a:t>
          </a:r>
        </a:p>
        <a:p>
          <a:pPr marL="449263" indent="0" algn="l">
            <a:lnSpc>
              <a:spcPct val="100000"/>
            </a:lnSpc>
            <a:spcAft>
              <a:spcPts val="0"/>
            </a:spcAft>
          </a:pPr>
          <a:r>
            <a:rPr lang="ru-RU" sz="2400" u="none" strike="noStrike" spc="0" baseline="0" dirty="0" smtClean="0">
              <a:solidFill>
                <a:srgbClr val="002060"/>
              </a:solidFill>
              <a:effectLst/>
              <a:latin typeface="Times New Roman" panose="02020603050405020304" pitchFamily="18" charset="0"/>
              <a:cs typeface="Times New Roman" panose="02020603050405020304" pitchFamily="18" charset="0"/>
            </a:rPr>
            <a:t>- из поделочных материалов.</a:t>
          </a:r>
          <a:endParaRPr lang="ru-RU" sz="2400" b="1" baseline="0" dirty="0">
            <a:solidFill>
              <a:srgbClr val="002060"/>
            </a:solidFill>
            <a:latin typeface="Times New Roman" panose="02020603050405020304" pitchFamily="18" charset="0"/>
            <a:cs typeface="Times New Roman" panose="02020603050405020304" pitchFamily="18" charset="0"/>
          </a:endParaRPr>
        </a:p>
      </dgm:t>
    </dgm:pt>
    <dgm:pt modelId="{5B6187C1-E424-4B89-8A26-D3EFEC0A0C8E}" type="par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EBAAEEB8-958E-4B7E-B7FA-95DBDCF24E67}" type="sib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A1EAE504-0F49-4C99-8FFA-B8AB54E8A37D}" type="pres">
      <dgm:prSet presAssocID="{85296086-ED6E-4D3D-9DEA-B0CDB8E981D9}" presName="linearFlow" presStyleCnt="0">
        <dgm:presLayoutVars>
          <dgm:dir/>
          <dgm:resizeHandles val="exact"/>
        </dgm:presLayoutVars>
      </dgm:prSet>
      <dgm:spPr/>
      <dgm:t>
        <a:bodyPr/>
        <a:lstStyle/>
        <a:p>
          <a:endParaRPr lang="ru-RU"/>
        </a:p>
      </dgm:t>
    </dgm:pt>
    <dgm:pt modelId="{4ED4A915-EF84-4F29-8CBF-178781379BA5}" type="pres">
      <dgm:prSet presAssocID="{0ADF9C50-52C8-4FD3-8555-4360353EB422}" presName="composite" presStyleCnt="0"/>
      <dgm:spPr/>
    </dgm:pt>
    <dgm:pt modelId="{8A60D9CF-9C11-4310-9008-E6387C822A76}" type="pres">
      <dgm:prSet presAssocID="{0ADF9C50-52C8-4FD3-8555-4360353EB422}" presName="imgShp" presStyleLbl="fgImgPlace1" presStyleIdx="0" presStyleCnt="1"/>
      <dgm:spPr>
        <a:blipFill rotWithShape="1">
          <a:blip xmlns:r="http://schemas.openxmlformats.org/officeDocument/2006/relationships" r:embed="rId1"/>
          <a:stretch>
            <a:fillRect/>
          </a:stretch>
        </a:blipFill>
        <a:ln>
          <a:solidFill>
            <a:schemeClr val="accent1"/>
          </a:solidFill>
        </a:ln>
      </dgm:spPr>
      <dgm:t>
        <a:bodyPr/>
        <a:lstStyle/>
        <a:p>
          <a:endParaRPr lang="ru-RU"/>
        </a:p>
      </dgm:t>
    </dgm:pt>
    <dgm:pt modelId="{FD83F59C-FE7D-4C41-832B-C83B01BE1F76}" type="pres">
      <dgm:prSet presAssocID="{0ADF9C50-52C8-4FD3-8555-4360353EB422}" presName="txShp" presStyleLbl="node1" presStyleIdx="0" presStyleCnt="1" custScaleX="110354" custScaleY="58484">
        <dgm:presLayoutVars>
          <dgm:bulletEnabled val="1"/>
        </dgm:presLayoutVars>
      </dgm:prSet>
      <dgm:spPr/>
      <dgm:t>
        <a:bodyPr/>
        <a:lstStyle/>
        <a:p>
          <a:endParaRPr lang="ru-RU"/>
        </a:p>
      </dgm:t>
    </dgm:pt>
  </dgm:ptLst>
  <dgm:cxnLst>
    <dgm:cxn modelId="{F8137742-CB9A-46AD-9CF6-8FDAFE8A532B}" srcId="{85296086-ED6E-4D3D-9DEA-B0CDB8E981D9}" destId="{0ADF9C50-52C8-4FD3-8555-4360353EB422}" srcOrd="0" destOrd="0" parTransId="{5B6187C1-E424-4B89-8A26-D3EFEC0A0C8E}" sibTransId="{EBAAEEB8-958E-4B7E-B7FA-95DBDCF24E67}"/>
    <dgm:cxn modelId="{C976B15A-A9E1-4D00-B01E-E635F90060D9}" type="presOf" srcId="{85296086-ED6E-4D3D-9DEA-B0CDB8E981D9}" destId="{A1EAE504-0F49-4C99-8FFA-B8AB54E8A37D}" srcOrd="0" destOrd="0" presId="urn:microsoft.com/office/officeart/2005/8/layout/vList3#1"/>
    <dgm:cxn modelId="{85078D70-A573-47EF-9D35-405A8B02CAC1}" type="presOf" srcId="{0ADF9C50-52C8-4FD3-8555-4360353EB422}" destId="{FD83F59C-FE7D-4C41-832B-C83B01BE1F76}" srcOrd="0" destOrd="0" presId="urn:microsoft.com/office/officeart/2005/8/layout/vList3#1"/>
    <dgm:cxn modelId="{AC5DB894-6600-49D8-9EE5-4E3467EA53A5}" type="presParOf" srcId="{A1EAE504-0F49-4C99-8FFA-B8AB54E8A37D}" destId="{4ED4A915-EF84-4F29-8CBF-178781379BA5}" srcOrd="0" destOrd="0" presId="urn:microsoft.com/office/officeart/2005/8/layout/vList3#1"/>
    <dgm:cxn modelId="{2CD94467-35C6-43C1-86B1-FC99A6295130}" type="presParOf" srcId="{4ED4A915-EF84-4F29-8CBF-178781379BA5}" destId="{8A60D9CF-9C11-4310-9008-E6387C822A76}" srcOrd="0" destOrd="0" presId="urn:microsoft.com/office/officeart/2005/8/layout/vList3#1"/>
    <dgm:cxn modelId="{6D3E2D13-E143-4F1F-8C6E-FF451D19CDE6}" type="presParOf" srcId="{4ED4A915-EF84-4F29-8CBF-178781379BA5}" destId="{FD83F59C-FE7D-4C41-832B-C83B01BE1F76}" srcOrd="1" destOrd="0" presId="urn:microsoft.com/office/officeart/2005/8/layout/vList3#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296086-ED6E-4D3D-9DEA-B0CDB8E981D9}"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ru-RU"/>
        </a:p>
      </dgm:t>
    </dgm:pt>
    <dgm:pt modelId="{0ADF9C50-52C8-4FD3-8555-4360353EB422}">
      <dgm:prSet custT="1"/>
      <dgm:spPr>
        <a:solidFill>
          <a:schemeClr val="accent6">
            <a:lumMod val="60000"/>
            <a:lumOff val="40000"/>
          </a:schemeClr>
        </a:solidFill>
        <a:ln>
          <a:solidFill>
            <a:schemeClr val="accent6">
              <a:lumMod val="50000"/>
            </a:schemeClr>
          </a:solidFill>
        </a:ln>
      </dgm:spPr>
      <dgm:t>
        <a:bodyPr/>
        <a:lstStyle/>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a:t>
          </a:r>
          <a:r>
            <a:rPr lang="ru-RU" sz="2400" baseline="0" dirty="0" smtClean="0">
              <a:solidFill>
                <a:srgbClr val="002060"/>
              </a:solidFill>
              <a:effectLst/>
              <a:latin typeface="Times New Roman" panose="02020603050405020304" pitchFamily="18" charset="0"/>
              <a:cs typeface="Times New Roman" panose="02020603050405020304" pitchFamily="18" charset="0"/>
            </a:rPr>
            <a:t>серийные изделия</a:t>
          </a:r>
        </a:p>
        <a:p>
          <a:pPr marL="449263" indent="0" algn="l" rtl="0">
            <a:lnSpc>
              <a:spcPct val="100000"/>
            </a:lnSpc>
            <a:spcAft>
              <a:spcPts val="0"/>
            </a:spcAft>
          </a:pPr>
          <a:r>
            <a:rPr lang="ru-RU" sz="2400" baseline="0" dirty="0" smtClean="0">
              <a:solidFill>
                <a:srgbClr val="002060"/>
              </a:solidFill>
              <a:effectLst/>
              <a:latin typeface="Times New Roman" panose="02020603050405020304" pitchFamily="18" charset="0"/>
              <a:cs typeface="Times New Roman" panose="02020603050405020304" pitchFamily="18" charset="0"/>
            </a:rPr>
            <a:t>- единичные изделия</a:t>
          </a:r>
          <a:endParaRPr lang="ru-RU" sz="2400" b="1" baseline="0" dirty="0">
            <a:solidFill>
              <a:srgbClr val="002060"/>
            </a:solidFill>
            <a:latin typeface="Times New Roman" panose="02020603050405020304" pitchFamily="18" charset="0"/>
            <a:cs typeface="Times New Roman" panose="02020603050405020304" pitchFamily="18" charset="0"/>
          </a:endParaRPr>
        </a:p>
      </dgm:t>
    </dgm:pt>
    <dgm:pt modelId="{5B6187C1-E424-4B89-8A26-D3EFEC0A0C8E}" type="par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EBAAEEB8-958E-4B7E-B7FA-95DBDCF24E67}" type="sib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A1EAE504-0F49-4C99-8FFA-B8AB54E8A37D}" type="pres">
      <dgm:prSet presAssocID="{85296086-ED6E-4D3D-9DEA-B0CDB8E981D9}" presName="linearFlow" presStyleCnt="0">
        <dgm:presLayoutVars>
          <dgm:dir/>
          <dgm:resizeHandles val="exact"/>
        </dgm:presLayoutVars>
      </dgm:prSet>
      <dgm:spPr/>
      <dgm:t>
        <a:bodyPr/>
        <a:lstStyle/>
        <a:p>
          <a:endParaRPr lang="ru-RU"/>
        </a:p>
      </dgm:t>
    </dgm:pt>
    <dgm:pt modelId="{4ED4A915-EF84-4F29-8CBF-178781379BA5}" type="pres">
      <dgm:prSet presAssocID="{0ADF9C50-52C8-4FD3-8555-4360353EB422}" presName="composite" presStyleCnt="0"/>
      <dgm:spPr/>
    </dgm:pt>
    <dgm:pt modelId="{8A60D9CF-9C11-4310-9008-E6387C822A76}" type="pres">
      <dgm:prSet presAssocID="{0ADF9C50-52C8-4FD3-8555-4360353EB422}" presName="imgShp" presStyleLbl="fgImgPlace1" presStyleIdx="0" presStyleCnt="1"/>
      <dgm:spPr>
        <a:blipFill rotWithShape="1">
          <a:blip xmlns:r="http://schemas.openxmlformats.org/officeDocument/2006/relationships" r:embed="rId1"/>
          <a:stretch>
            <a:fillRect/>
          </a:stretch>
        </a:blipFill>
        <a:ln>
          <a:solidFill>
            <a:schemeClr val="accent1"/>
          </a:solidFill>
        </a:ln>
      </dgm:spPr>
      <dgm:t>
        <a:bodyPr/>
        <a:lstStyle/>
        <a:p>
          <a:endParaRPr lang="ru-RU"/>
        </a:p>
      </dgm:t>
    </dgm:pt>
    <dgm:pt modelId="{FD83F59C-FE7D-4C41-832B-C83B01BE1F76}" type="pres">
      <dgm:prSet presAssocID="{0ADF9C50-52C8-4FD3-8555-4360353EB422}" presName="txShp" presStyleLbl="node1" presStyleIdx="0" presStyleCnt="1" custScaleX="116399" custScaleY="56219">
        <dgm:presLayoutVars>
          <dgm:bulletEnabled val="1"/>
        </dgm:presLayoutVars>
      </dgm:prSet>
      <dgm:spPr/>
      <dgm:t>
        <a:bodyPr/>
        <a:lstStyle/>
        <a:p>
          <a:endParaRPr lang="ru-RU"/>
        </a:p>
      </dgm:t>
    </dgm:pt>
  </dgm:ptLst>
  <dgm:cxnLst>
    <dgm:cxn modelId="{F8137742-CB9A-46AD-9CF6-8FDAFE8A532B}" srcId="{85296086-ED6E-4D3D-9DEA-B0CDB8E981D9}" destId="{0ADF9C50-52C8-4FD3-8555-4360353EB422}" srcOrd="0" destOrd="0" parTransId="{5B6187C1-E424-4B89-8A26-D3EFEC0A0C8E}" sibTransId="{EBAAEEB8-958E-4B7E-B7FA-95DBDCF24E67}"/>
    <dgm:cxn modelId="{C976B15A-A9E1-4D00-B01E-E635F90060D9}" type="presOf" srcId="{85296086-ED6E-4D3D-9DEA-B0CDB8E981D9}" destId="{A1EAE504-0F49-4C99-8FFA-B8AB54E8A37D}" srcOrd="0" destOrd="0" presId="urn:microsoft.com/office/officeart/2005/8/layout/vList3#1"/>
    <dgm:cxn modelId="{85078D70-A573-47EF-9D35-405A8B02CAC1}" type="presOf" srcId="{0ADF9C50-52C8-4FD3-8555-4360353EB422}" destId="{FD83F59C-FE7D-4C41-832B-C83B01BE1F76}" srcOrd="0" destOrd="0" presId="urn:microsoft.com/office/officeart/2005/8/layout/vList3#1"/>
    <dgm:cxn modelId="{AC5DB894-6600-49D8-9EE5-4E3467EA53A5}" type="presParOf" srcId="{A1EAE504-0F49-4C99-8FFA-B8AB54E8A37D}" destId="{4ED4A915-EF84-4F29-8CBF-178781379BA5}" srcOrd="0" destOrd="0" presId="urn:microsoft.com/office/officeart/2005/8/layout/vList3#1"/>
    <dgm:cxn modelId="{2CD94467-35C6-43C1-86B1-FC99A6295130}" type="presParOf" srcId="{4ED4A915-EF84-4F29-8CBF-178781379BA5}" destId="{8A60D9CF-9C11-4310-9008-E6387C822A76}" srcOrd="0" destOrd="0" presId="urn:microsoft.com/office/officeart/2005/8/layout/vList3#1"/>
    <dgm:cxn modelId="{6D3E2D13-E143-4F1F-8C6E-FF451D19CDE6}" type="presParOf" srcId="{4ED4A915-EF84-4F29-8CBF-178781379BA5}" destId="{FD83F59C-FE7D-4C41-832B-C83B01BE1F76}"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296086-ED6E-4D3D-9DEA-B0CDB8E981D9}"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ru-RU"/>
        </a:p>
      </dgm:t>
    </dgm:pt>
    <dgm:pt modelId="{0ADF9C50-52C8-4FD3-8555-4360353EB422}">
      <dgm:prSet custT="1"/>
      <dgm:spPr>
        <a:solidFill>
          <a:schemeClr val="accent6">
            <a:lumMod val="60000"/>
            <a:lumOff val="40000"/>
          </a:schemeClr>
        </a:solidFill>
        <a:ln>
          <a:solidFill>
            <a:schemeClr val="accent6">
              <a:lumMod val="50000"/>
            </a:schemeClr>
          </a:solidFill>
        </a:ln>
      </dgm:spPr>
      <dgm:t>
        <a:bodyPr/>
        <a:lstStyle/>
        <a:p>
          <a:pPr marL="449263" indent="0" algn="l" rtl="0">
            <a:lnSpc>
              <a:spcPct val="100000"/>
            </a:lnSpc>
            <a:spcAft>
              <a:spcPts val="0"/>
            </a:spcAft>
          </a:pPr>
          <a:r>
            <a:rPr lang="ru-RU" sz="2400" baseline="0" dirty="0" smtClean="0">
              <a:solidFill>
                <a:srgbClr val="002060"/>
              </a:solidFill>
              <a:latin typeface="Times New Roman" panose="02020603050405020304" pitchFamily="18" charset="0"/>
              <a:cs typeface="Times New Roman" panose="02020603050405020304" pitchFamily="18" charset="0"/>
            </a:rPr>
            <a:t>- </a:t>
          </a:r>
          <a:r>
            <a:rPr lang="ru-RU" sz="2400" baseline="0" dirty="0" smtClean="0">
              <a:solidFill>
                <a:srgbClr val="002060"/>
              </a:solidFill>
              <a:effectLst/>
              <a:latin typeface="Times New Roman" panose="02020603050405020304" pitchFamily="18" charset="0"/>
              <a:cs typeface="Times New Roman" panose="02020603050405020304" pitchFamily="18" charset="0"/>
            </a:rPr>
            <a:t>штучные изделия</a:t>
          </a:r>
        </a:p>
        <a:p>
          <a:pPr marL="449263" indent="0" algn="l" rtl="0">
            <a:lnSpc>
              <a:spcPct val="100000"/>
            </a:lnSpc>
            <a:spcAft>
              <a:spcPts val="0"/>
            </a:spcAft>
          </a:pPr>
          <a:r>
            <a:rPr lang="ru-RU" sz="2400" baseline="0" dirty="0" smtClean="0">
              <a:solidFill>
                <a:srgbClr val="002060"/>
              </a:solidFill>
              <a:effectLst/>
              <a:latin typeface="Times New Roman" panose="02020603050405020304" pitchFamily="18" charset="0"/>
              <a:cs typeface="Times New Roman" panose="02020603050405020304" pitchFamily="18" charset="0"/>
            </a:rPr>
            <a:t>- комплектные изделия</a:t>
          </a:r>
          <a:endParaRPr lang="ru-RU" sz="2400" b="1" baseline="0" dirty="0">
            <a:solidFill>
              <a:srgbClr val="002060"/>
            </a:solidFill>
            <a:latin typeface="Times New Roman" panose="02020603050405020304" pitchFamily="18" charset="0"/>
            <a:cs typeface="Times New Roman" panose="02020603050405020304" pitchFamily="18" charset="0"/>
          </a:endParaRPr>
        </a:p>
      </dgm:t>
    </dgm:pt>
    <dgm:pt modelId="{5B6187C1-E424-4B89-8A26-D3EFEC0A0C8E}" type="par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EBAAEEB8-958E-4B7E-B7FA-95DBDCF24E67}" type="sibTrans" cxnId="{F8137742-CB9A-46AD-9CF6-8FDAFE8A532B}">
      <dgm:prSet/>
      <dgm:spPr/>
      <dgm:t>
        <a:bodyPr/>
        <a:lstStyle/>
        <a:p>
          <a:endParaRPr lang="ru-RU" sz="2400">
            <a:latin typeface="Times New Roman" panose="02020603050405020304" pitchFamily="18" charset="0"/>
            <a:cs typeface="Times New Roman" panose="02020603050405020304" pitchFamily="18" charset="0"/>
          </a:endParaRPr>
        </a:p>
      </dgm:t>
    </dgm:pt>
    <dgm:pt modelId="{A1EAE504-0F49-4C99-8FFA-B8AB54E8A37D}" type="pres">
      <dgm:prSet presAssocID="{85296086-ED6E-4D3D-9DEA-B0CDB8E981D9}" presName="linearFlow" presStyleCnt="0">
        <dgm:presLayoutVars>
          <dgm:dir/>
          <dgm:resizeHandles val="exact"/>
        </dgm:presLayoutVars>
      </dgm:prSet>
      <dgm:spPr/>
      <dgm:t>
        <a:bodyPr/>
        <a:lstStyle/>
        <a:p>
          <a:endParaRPr lang="ru-RU"/>
        </a:p>
      </dgm:t>
    </dgm:pt>
    <dgm:pt modelId="{4ED4A915-EF84-4F29-8CBF-178781379BA5}" type="pres">
      <dgm:prSet presAssocID="{0ADF9C50-52C8-4FD3-8555-4360353EB422}" presName="composite" presStyleCnt="0"/>
      <dgm:spPr/>
    </dgm:pt>
    <dgm:pt modelId="{8A60D9CF-9C11-4310-9008-E6387C822A76}" type="pres">
      <dgm:prSet presAssocID="{0ADF9C50-52C8-4FD3-8555-4360353EB422}" presName="imgShp" presStyleLbl="fgImgPlace1" presStyleIdx="0" presStyleCnt="1"/>
      <dgm:spPr>
        <a:blipFill rotWithShape="1">
          <a:blip xmlns:r="http://schemas.openxmlformats.org/officeDocument/2006/relationships" r:embed="rId1"/>
          <a:stretch>
            <a:fillRect/>
          </a:stretch>
        </a:blipFill>
        <a:ln>
          <a:solidFill>
            <a:schemeClr val="accent1"/>
          </a:solidFill>
        </a:ln>
      </dgm:spPr>
      <dgm:t>
        <a:bodyPr/>
        <a:lstStyle/>
        <a:p>
          <a:endParaRPr lang="ru-RU"/>
        </a:p>
      </dgm:t>
    </dgm:pt>
    <dgm:pt modelId="{FD83F59C-FE7D-4C41-832B-C83B01BE1F76}" type="pres">
      <dgm:prSet presAssocID="{0ADF9C50-52C8-4FD3-8555-4360353EB422}" presName="txShp" presStyleLbl="node1" presStyleIdx="0" presStyleCnt="1" custScaleX="116399" custScaleY="56219">
        <dgm:presLayoutVars>
          <dgm:bulletEnabled val="1"/>
        </dgm:presLayoutVars>
      </dgm:prSet>
      <dgm:spPr/>
      <dgm:t>
        <a:bodyPr/>
        <a:lstStyle/>
        <a:p>
          <a:endParaRPr lang="ru-RU"/>
        </a:p>
      </dgm:t>
    </dgm:pt>
  </dgm:ptLst>
  <dgm:cxnLst>
    <dgm:cxn modelId="{F8137742-CB9A-46AD-9CF6-8FDAFE8A532B}" srcId="{85296086-ED6E-4D3D-9DEA-B0CDB8E981D9}" destId="{0ADF9C50-52C8-4FD3-8555-4360353EB422}" srcOrd="0" destOrd="0" parTransId="{5B6187C1-E424-4B89-8A26-D3EFEC0A0C8E}" sibTransId="{EBAAEEB8-958E-4B7E-B7FA-95DBDCF24E67}"/>
    <dgm:cxn modelId="{C976B15A-A9E1-4D00-B01E-E635F90060D9}" type="presOf" srcId="{85296086-ED6E-4D3D-9DEA-B0CDB8E981D9}" destId="{A1EAE504-0F49-4C99-8FFA-B8AB54E8A37D}" srcOrd="0" destOrd="0" presId="urn:microsoft.com/office/officeart/2005/8/layout/vList3#1"/>
    <dgm:cxn modelId="{85078D70-A573-47EF-9D35-405A8B02CAC1}" type="presOf" srcId="{0ADF9C50-52C8-4FD3-8555-4360353EB422}" destId="{FD83F59C-FE7D-4C41-832B-C83B01BE1F76}" srcOrd="0" destOrd="0" presId="urn:microsoft.com/office/officeart/2005/8/layout/vList3#1"/>
    <dgm:cxn modelId="{AC5DB894-6600-49D8-9EE5-4E3467EA53A5}" type="presParOf" srcId="{A1EAE504-0F49-4C99-8FFA-B8AB54E8A37D}" destId="{4ED4A915-EF84-4F29-8CBF-178781379BA5}" srcOrd="0" destOrd="0" presId="urn:microsoft.com/office/officeart/2005/8/layout/vList3#1"/>
    <dgm:cxn modelId="{2CD94467-35C6-43C1-86B1-FC99A6295130}" type="presParOf" srcId="{4ED4A915-EF84-4F29-8CBF-178781379BA5}" destId="{8A60D9CF-9C11-4310-9008-E6387C822A76}" srcOrd="0" destOrd="0" presId="urn:microsoft.com/office/officeart/2005/8/layout/vList3#1"/>
    <dgm:cxn modelId="{6D3E2D13-E143-4F1F-8C6E-FF451D19CDE6}" type="presParOf" srcId="{4ED4A915-EF84-4F29-8CBF-178781379BA5}" destId="{FD83F59C-FE7D-4C41-832B-C83B01BE1F76}" srcOrd="1" destOrd="0" presId="urn:microsoft.com/office/officeart/2005/8/layout/vList3#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D1F15-5D5A-4430-A855-C76E50E51E42}">
      <dsp:nvSpPr>
        <dsp:cNvPr id="0" name=""/>
        <dsp:cNvSpPr/>
      </dsp:nvSpPr>
      <dsp:spPr>
        <a:xfrm>
          <a:off x="-6361609" y="-973080"/>
          <a:ext cx="7572209" cy="7572209"/>
        </a:xfrm>
        <a:prstGeom prst="blockArc">
          <a:avLst>
            <a:gd name="adj1" fmla="val 18900000"/>
            <a:gd name="adj2" fmla="val 2700000"/>
            <a:gd name="adj3" fmla="val 28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282E1-4565-4A17-8095-7AFD756B1AC4}">
      <dsp:nvSpPr>
        <dsp:cNvPr id="0" name=""/>
        <dsp:cNvSpPr/>
      </dsp:nvSpPr>
      <dsp:spPr>
        <a:xfrm>
          <a:off x="528881" y="343953"/>
          <a:ext cx="10668861" cy="70348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388" tIns="66040" rIns="66040" bIns="66040" numCol="1" spcCol="1270" anchor="ctr" anchorCtr="0">
          <a:noAutofit/>
        </a:bodyPr>
        <a:lstStyle/>
        <a:p>
          <a:pPr lvl="0" algn="l" defTabSz="1155700">
            <a:lnSpc>
              <a:spcPct val="90000"/>
            </a:lnSpc>
            <a:spcBef>
              <a:spcPct val="0"/>
            </a:spcBef>
            <a:spcAft>
              <a:spcPct val="35000"/>
            </a:spcAft>
          </a:pPr>
          <a:r>
            <a:rPr lang="ru-RU" sz="2600" b="0" i="0" u="none" kern="1200" dirty="0" smtClean="0">
              <a:latin typeface="Times New Roman" panose="02020603050405020304" pitchFamily="18" charset="0"/>
              <a:cs typeface="Times New Roman" panose="02020603050405020304" pitchFamily="18" charset="0"/>
            </a:rPr>
            <a:t>12.1 Общие сведения о ювелирных товарах</a:t>
          </a:r>
          <a:endParaRPr lang="ru-RU" sz="2600" kern="1200" dirty="0">
            <a:latin typeface="Times New Roman" panose="02020603050405020304" pitchFamily="18" charset="0"/>
            <a:cs typeface="Times New Roman" panose="02020603050405020304" pitchFamily="18" charset="0"/>
          </a:endParaRPr>
        </a:p>
      </dsp:txBody>
      <dsp:txXfrm>
        <a:off x="528881" y="343953"/>
        <a:ext cx="10668861" cy="703481"/>
      </dsp:txXfrm>
    </dsp:sp>
    <dsp:sp modelId="{C7628E09-A5D0-43AC-834B-E8990AEC2BF8}">
      <dsp:nvSpPr>
        <dsp:cNvPr id="0" name=""/>
        <dsp:cNvSpPr/>
      </dsp:nvSpPr>
      <dsp:spPr>
        <a:xfrm>
          <a:off x="89205" y="263580"/>
          <a:ext cx="879351" cy="87935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D592ECA-3AE9-4400-B97B-CE9B0C91EF22}">
      <dsp:nvSpPr>
        <dsp:cNvPr id="0" name=""/>
        <dsp:cNvSpPr/>
      </dsp:nvSpPr>
      <dsp:spPr>
        <a:xfrm>
          <a:off x="1032975" y="1406399"/>
          <a:ext cx="10164767" cy="70348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388" tIns="66040" rIns="66040" bIns="66040" numCol="1" spcCol="1270" anchor="ctr" anchorCtr="0">
          <a:noAutofit/>
        </a:bodyPr>
        <a:lstStyle/>
        <a:p>
          <a:pPr lvl="0" algn="l" defTabSz="1155700">
            <a:lnSpc>
              <a:spcPct val="90000"/>
            </a:lnSpc>
            <a:spcBef>
              <a:spcPct val="0"/>
            </a:spcBef>
            <a:spcAft>
              <a:spcPct val="35000"/>
            </a:spcAft>
          </a:pPr>
          <a:r>
            <a:rPr lang="ru-RU" sz="2600" b="0" i="0" u="none" kern="1200" dirty="0" smtClean="0">
              <a:latin typeface="Times New Roman" panose="02020603050405020304" pitchFamily="18" charset="0"/>
              <a:cs typeface="Times New Roman" panose="02020603050405020304" pitchFamily="18" charset="0"/>
            </a:rPr>
            <a:t>12.2 Материалы для производства ювелирных изделий</a:t>
          </a:r>
          <a:endParaRPr lang="ru-RU" sz="2600" kern="1200" dirty="0">
            <a:latin typeface="Times New Roman" panose="02020603050405020304" pitchFamily="18" charset="0"/>
            <a:cs typeface="Times New Roman" panose="02020603050405020304" pitchFamily="18" charset="0"/>
          </a:endParaRPr>
        </a:p>
      </dsp:txBody>
      <dsp:txXfrm>
        <a:off x="1032975" y="1406399"/>
        <a:ext cx="10164767" cy="703481"/>
      </dsp:txXfrm>
    </dsp:sp>
    <dsp:sp modelId="{39224384-5409-4DA7-8CDE-49D87CC0C02D}">
      <dsp:nvSpPr>
        <dsp:cNvPr id="0" name=""/>
        <dsp:cNvSpPr/>
      </dsp:nvSpPr>
      <dsp:spPr>
        <a:xfrm>
          <a:off x="593299" y="1318464"/>
          <a:ext cx="879351" cy="87935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E0BEDFE-348F-4493-8BE0-6FEC8B041D27}">
      <dsp:nvSpPr>
        <dsp:cNvPr id="0" name=""/>
        <dsp:cNvSpPr/>
      </dsp:nvSpPr>
      <dsp:spPr>
        <a:xfrm>
          <a:off x="1187691" y="2461283"/>
          <a:ext cx="10010051" cy="70348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388" tIns="66040" rIns="66040" bIns="66040" numCol="1" spcCol="1270" anchor="ctr" anchorCtr="0">
          <a:noAutofit/>
        </a:bodyPr>
        <a:lstStyle/>
        <a:p>
          <a:pPr lvl="0" algn="l" defTabSz="1155700">
            <a:lnSpc>
              <a:spcPct val="90000"/>
            </a:lnSpc>
            <a:spcBef>
              <a:spcPct val="0"/>
            </a:spcBef>
            <a:spcAft>
              <a:spcPct val="35000"/>
            </a:spcAft>
          </a:pPr>
          <a:r>
            <a:rPr lang="ru-RU" sz="2600" b="0" i="0" u="none" kern="1200" dirty="0" smtClean="0">
              <a:latin typeface="Times New Roman" panose="02020603050405020304" pitchFamily="18" charset="0"/>
              <a:cs typeface="Times New Roman" panose="02020603050405020304" pitchFamily="18" charset="0"/>
            </a:rPr>
            <a:t>12.3 Производство ювелирных изделий</a:t>
          </a:r>
          <a:endParaRPr lang="ru-RU" sz="2600" kern="1200" dirty="0">
            <a:latin typeface="Times New Roman" panose="02020603050405020304" pitchFamily="18" charset="0"/>
            <a:cs typeface="Times New Roman" panose="02020603050405020304" pitchFamily="18" charset="0"/>
          </a:endParaRPr>
        </a:p>
      </dsp:txBody>
      <dsp:txXfrm>
        <a:off x="1187691" y="2461283"/>
        <a:ext cx="10010051" cy="703481"/>
      </dsp:txXfrm>
    </dsp:sp>
    <dsp:sp modelId="{0FCD0F85-55AC-4EAA-A479-402B00B73E51}">
      <dsp:nvSpPr>
        <dsp:cNvPr id="0" name=""/>
        <dsp:cNvSpPr/>
      </dsp:nvSpPr>
      <dsp:spPr>
        <a:xfrm>
          <a:off x="748015" y="2373348"/>
          <a:ext cx="879351" cy="87935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000B75B-1E68-498C-B87F-CD2D5F78A98E}">
      <dsp:nvSpPr>
        <dsp:cNvPr id="0" name=""/>
        <dsp:cNvSpPr/>
      </dsp:nvSpPr>
      <dsp:spPr>
        <a:xfrm>
          <a:off x="1032975" y="3516168"/>
          <a:ext cx="10164767" cy="70348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388" tIns="66040" rIns="66040" bIns="66040" numCol="1" spcCol="1270" anchor="ctr" anchorCtr="0">
          <a:noAutofit/>
        </a:bodyPr>
        <a:lstStyle/>
        <a:p>
          <a:pPr marL="631825" lvl="0" indent="-631825" algn="l" defTabSz="1155700">
            <a:lnSpc>
              <a:spcPct val="90000"/>
            </a:lnSpc>
            <a:spcBef>
              <a:spcPct val="0"/>
            </a:spcBef>
            <a:spcAft>
              <a:spcPct val="35000"/>
            </a:spcAft>
          </a:pPr>
          <a:r>
            <a:rPr lang="ru-RU" sz="2600" b="0" i="0" u="none" kern="1200" dirty="0" smtClean="0">
              <a:latin typeface="Times New Roman" panose="02020603050405020304" pitchFamily="18" charset="0"/>
              <a:cs typeface="Times New Roman" panose="02020603050405020304" pitchFamily="18" charset="0"/>
            </a:rPr>
            <a:t>12.4 Классификация и характеристика ассортимента ювелирных товаров</a:t>
          </a:r>
          <a:endParaRPr lang="ru-RU" sz="2600" kern="1200" dirty="0">
            <a:latin typeface="Times New Roman" panose="02020603050405020304" pitchFamily="18" charset="0"/>
            <a:cs typeface="Times New Roman" panose="02020603050405020304" pitchFamily="18" charset="0"/>
          </a:endParaRPr>
        </a:p>
      </dsp:txBody>
      <dsp:txXfrm>
        <a:off x="1032975" y="3516168"/>
        <a:ext cx="10164767" cy="703481"/>
      </dsp:txXfrm>
    </dsp:sp>
    <dsp:sp modelId="{7BC587A7-2697-4DA8-A666-0D801B11AD8A}">
      <dsp:nvSpPr>
        <dsp:cNvPr id="0" name=""/>
        <dsp:cNvSpPr/>
      </dsp:nvSpPr>
      <dsp:spPr>
        <a:xfrm>
          <a:off x="593299" y="3428232"/>
          <a:ext cx="879351" cy="87935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10E8011-27CB-46F0-B503-06E14CDD5DCA}">
      <dsp:nvSpPr>
        <dsp:cNvPr id="0" name=""/>
        <dsp:cNvSpPr/>
      </dsp:nvSpPr>
      <dsp:spPr>
        <a:xfrm>
          <a:off x="528881" y="4571052"/>
          <a:ext cx="10668861" cy="70348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388" tIns="66040" rIns="66040" bIns="66040" numCol="1" spcCol="1270" anchor="ctr" anchorCtr="0">
          <a:noAutofit/>
        </a:bodyPr>
        <a:lstStyle/>
        <a:p>
          <a:pPr marL="719138" lvl="0" indent="-719138" algn="l" defTabSz="1155700">
            <a:lnSpc>
              <a:spcPct val="90000"/>
            </a:lnSpc>
            <a:spcBef>
              <a:spcPct val="0"/>
            </a:spcBef>
            <a:spcAft>
              <a:spcPct val="35000"/>
            </a:spcAft>
          </a:pPr>
          <a:r>
            <a:rPr lang="ru-RU" sz="2600" b="0" i="0" u="none" kern="1200" dirty="0" smtClean="0">
              <a:latin typeface="Times New Roman" panose="02020603050405020304" pitchFamily="18" charset="0"/>
              <a:cs typeface="Times New Roman" panose="02020603050405020304" pitchFamily="18" charset="0"/>
            </a:rPr>
            <a:t>12.5 Контроль качества ювелирных товаров, маркировка, упаковка, транспортирование и хранение</a:t>
          </a:r>
          <a:endParaRPr lang="ru-RU" sz="2600" kern="1200" dirty="0">
            <a:latin typeface="Times New Roman" panose="02020603050405020304" pitchFamily="18" charset="0"/>
            <a:cs typeface="Times New Roman" panose="02020603050405020304" pitchFamily="18" charset="0"/>
          </a:endParaRPr>
        </a:p>
      </dsp:txBody>
      <dsp:txXfrm>
        <a:off x="528881" y="4571052"/>
        <a:ext cx="10668861" cy="703481"/>
      </dsp:txXfrm>
    </dsp:sp>
    <dsp:sp modelId="{F0761D0F-F962-4E49-B400-E71BC56E3F40}">
      <dsp:nvSpPr>
        <dsp:cNvPr id="0" name=""/>
        <dsp:cNvSpPr/>
      </dsp:nvSpPr>
      <dsp:spPr>
        <a:xfrm>
          <a:off x="89205" y="4483117"/>
          <a:ext cx="879351" cy="87935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97FA5-9DDB-43D6-BFBB-072BBD288C0B}">
      <dsp:nvSpPr>
        <dsp:cNvPr id="0" name=""/>
        <dsp:cNvSpPr/>
      </dsp:nvSpPr>
      <dsp:spPr>
        <a:xfrm>
          <a:off x="8014149" y="1548142"/>
          <a:ext cx="2677694" cy="983451"/>
        </a:xfrm>
        <a:custGeom>
          <a:avLst/>
          <a:gdLst/>
          <a:ahLst/>
          <a:cxnLst/>
          <a:rect l="0" t="0" r="0" b="0"/>
          <a:pathLst>
            <a:path>
              <a:moveTo>
                <a:pt x="0" y="0"/>
              </a:moveTo>
              <a:lnTo>
                <a:pt x="0" y="833651"/>
              </a:lnTo>
              <a:lnTo>
                <a:pt x="2677694" y="833651"/>
              </a:lnTo>
              <a:lnTo>
                <a:pt x="2677694" y="983451"/>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630B1E04-7C4C-40D2-A020-003DD1D4737A}">
      <dsp:nvSpPr>
        <dsp:cNvPr id="0" name=""/>
        <dsp:cNvSpPr/>
      </dsp:nvSpPr>
      <dsp:spPr>
        <a:xfrm>
          <a:off x="8014149" y="1548142"/>
          <a:ext cx="701314" cy="983451"/>
        </a:xfrm>
        <a:custGeom>
          <a:avLst/>
          <a:gdLst/>
          <a:ahLst/>
          <a:cxnLst/>
          <a:rect l="0" t="0" r="0" b="0"/>
          <a:pathLst>
            <a:path>
              <a:moveTo>
                <a:pt x="0" y="0"/>
              </a:moveTo>
              <a:lnTo>
                <a:pt x="0" y="833651"/>
              </a:lnTo>
              <a:lnTo>
                <a:pt x="701314" y="833651"/>
              </a:lnTo>
              <a:lnTo>
                <a:pt x="701314" y="983451"/>
              </a:lnTo>
            </a:path>
          </a:pathLst>
        </a:custGeom>
        <a:noFill/>
        <a:ln w="952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24EAF1AD-D020-4918-88FA-178082E26D9D}">
      <dsp:nvSpPr>
        <dsp:cNvPr id="0" name=""/>
        <dsp:cNvSpPr/>
      </dsp:nvSpPr>
      <dsp:spPr>
        <a:xfrm>
          <a:off x="6739084" y="1548142"/>
          <a:ext cx="1275065" cy="983451"/>
        </a:xfrm>
        <a:custGeom>
          <a:avLst/>
          <a:gdLst/>
          <a:ahLst/>
          <a:cxnLst/>
          <a:rect l="0" t="0" r="0" b="0"/>
          <a:pathLst>
            <a:path>
              <a:moveTo>
                <a:pt x="1275065" y="0"/>
              </a:moveTo>
              <a:lnTo>
                <a:pt x="1275065" y="833651"/>
              </a:lnTo>
              <a:lnTo>
                <a:pt x="0" y="833651"/>
              </a:lnTo>
              <a:lnTo>
                <a:pt x="0" y="983451"/>
              </a:lnTo>
            </a:path>
          </a:pathLst>
        </a:custGeom>
        <a:noFill/>
        <a:ln w="952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119AB81-2C80-4BB3-9813-42E9FC58F943}">
      <dsp:nvSpPr>
        <dsp:cNvPr id="0" name=""/>
        <dsp:cNvSpPr/>
      </dsp:nvSpPr>
      <dsp:spPr>
        <a:xfrm>
          <a:off x="4762704" y="1548142"/>
          <a:ext cx="3251444" cy="983451"/>
        </a:xfrm>
        <a:custGeom>
          <a:avLst/>
          <a:gdLst/>
          <a:ahLst/>
          <a:cxnLst/>
          <a:rect l="0" t="0" r="0" b="0"/>
          <a:pathLst>
            <a:path>
              <a:moveTo>
                <a:pt x="3251444" y="0"/>
              </a:moveTo>
              <a:lnTo>
                <a:pt x="3251444" y="833651"/>
              </a:lnTo>
              <a:lnTo>
                <a:pt x="0" y="833651"/>
              </a:lnTo>
              <a:lnTo>
                <a:pt x="0" y="983451"/>
              </a:lnTo>
            </a:path>
          </a:pathLst>
        </a:custGeom>
        <a:noFill/>
        <a:ln w="952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F1B75A2-EDFF-4E33-A3D5-9003AF0BD1AA}">
      <dsp:nvSpPr>
        <dsp:cNvPr id="0" name=""/>
        <dsp:cNvSpPr/>
      </dsp:nvSpPr>
      <dsp:spPr>
        <a:xfrm>
          <a:off x="2786324" y="1548142"/>
          <a:ext cx="5227824" cy="983451"/>
        </a:xfrm>
        <a:custGeom>
          <a:avLst/>
          <a:gdLst/>
          <a:ahLst/>
          <a:cxnLst/>
          <a:rect l="0" t="0" r="0" b="0"/>
          <a:pathLst>
            <a:path>
              <a:moveTo>
                <a:pt x="5227824" y="0"/>
              </a:moveTo>
              <a:lnTo>
                <a:pt x="5227824" y="833651"/>
              </a:lnTo>
              <a:lnTo>
                <a:pt x="0" y="833651"/>
              </a:lnTo>
              <a:lnTo>
                <a:pt x="0" y="983451"/>
              </a:lnTo>
            </a:path>
          </a:pathLst>
        </a:custGeom>
        <a:noFill/>
        <a:ln w="952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2B7C5BC-1355-49B3-BA15-A5F4DBD8C186}">
      <dsp:nvSpPr>
        <dsp:cNvPr id="0" name=""/>
        <dsp:cNvSpPr/>
      </dsp:nvSpPr>
      <dsp:spPr>
        <a:xfrm>
          <a:off x="809944" y="1548142"/>
          <a:ext cx="7204204" cy="983451"/>
        </a:xfrm>
        <a:custGeom>
          <a:avLst/>
          <a:gdLst/>
          <a:ahLst/>
          <a:cxnLst/>
          <a:rect l="0" t="0" r="0" b="0"/>
          <a:pathLst>
            <a:path>
              <a:moveTo>
                <a:pt x="7204204" y="0"/>
              </a:moveTo>
              <a:lnTo>
                <a:pt x="7204204" y="833651"/>
              </a:lnTo>
              <a:lnTo>
                <a:pt x="0" y="833651"/>
              </a:lnTo>
              <a:lnTo>
                <a:pt x="0" y="983451"/>
              </a:lnTo>
            </a:path>
          </a:pathLst>
        </a:custGeom>
        <a:noFill/>
        <a:ln w="952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AFC644E6-6673-4893-B508-5BFCD1205868}">
      <dsp:nvSpPr>
        <dsp:cNvPr id="0" name=""/>
        <dsp:cNvSpPr/>
      </dsp:nvSpPr>
      <dsp:spPr>
        <a:xfrm>
          <a:off x="5834720" y="382122"/>
          <a:ext cx="2179429" cy="440603"/>
        </a:xfrm>
        <a:custGeom>
          <a:avLst/>
          <a:gdLst/>
          <a:ahLst/>
          <a:cxnLst/>
          <a:rect l="0" t="0" r="0" b="0"/>
          <a:pathLst>
            <a:path>
              <a:moveTo>
                <a:pt x="0" y="0"/>
              </a:moveTo>
              <a:lnTo>
                <a:pt x="0" y="290802"/>
              </a:lnTo>
              <a:lnTo>
                <a:pt x="2179429" y="290802"/>
              </a:lnTo>
              <a:lnTo>
                <a:pt x="2179429" y="440603"/>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C4057585-68D8-4536-8068-52059BA94E34}">
      <dsp:nvSpPr>
        <dsp:cNvPr id="0" name=""/>
        <dsp:cNvSpPr/>
      </dsp:nvSpPr>
      <dsp:spPr>
        <a:xfrm>
          <a:off x="3265891" y="382122"/>
          <a:ext cx="2568828" cy="440603"/>
        </a:xfrm>
        <a:custGeom>
          <a:avLst/>
          <a:gdLst/>
          <a:ahLst/>
          <a:cxnLst/>
          <a:rect l="0" t="0" r="0" b="0"/>
          <a:pathLst>
            <a:path>
              <a:moveTo>
                <a:pt x="2568828" y="0"/>
              </a:moveTo>
              <a:lnTo>
                <a:pt x="2568828" y="290802"/>
              </a:lnTo>
              <a:lnTo>
                <a:pt x="0" y="290802"/>
              </a:lnTo>
              <a:lnTo>
                <a:pt x="0" y="440603"/>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5A5931C2-7CD3-4145-806B-739B8315EA19}">
      <dsp:nvSpPr>
        <dsp:cNvPr id="0" name=""/>
        <dsp:cNvSpPr/>
      </dsp:nvSpPr>
      <dsp:spPr>
        <a:xfrm>
          <a:off x="3820222" y="-148578"/>
          <a:ext cx="4028995" cy="530701"/>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EEB556-9749-4429-B681-CED8B0366325}">
      <dsp:nvSpPr>
        <dsp:cNvPr id="0" name=""/>
        <dsp:cNvSpPr/>
      </dsp:nvSpPr>
      <dsp:spPr>
        <a:xfrm>
          <a:off x="3999892" y="22108"/>
          <a:ext cx="4028995" cy="530701"/>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Times New Roman" pitchFamily="18" charset="0"/>
              <a:cs typeface="Times New Roman" pitchFamily="18" charset="0"/>
            </a:rPr>
            <a:t>По происхождению</a:t>
          </a:r>
          <a:endParaRPr lang="ru-RU" sz="2000" b="1" kern="1200" dirty="0">
            <a:latin typeface="Times New Roman" pitchFamily="18" charset="0"/>
            <a:cs typeface="Times New Roman" pitchFamily="18" charset="0"/>
          </a:endParaRPr>
        </a:p>
      </dsp:txBody>
      <dsp:txXfrm>
        <a:off x="4015436" y="37652"/>
        <a:ext cx="3997907" cy="499613"/>
      </dsp:txXfrm>
    </dsp:sp>
    <dsp:sp modelId="{569E7ACF-61A9-4EBA-87CD-09DA744B72F1}">
      <dsp:nvSpPr>
        <dsp:cNvPr id="0" name=""/>
        <dsp:cNvSpPr/>
      </dsp:nvSpPr>
      <dsp:spPr>
        <a:xfrm>
          <a:off x="2030151" y="822725"/>
          <a:ext cx="2471480" cy="725416"/>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C98AE2-6DAA-4B7B-9915-BC7C624AC15A}">
      <dsp:nvSpPr>
        <dsp:cNvPr id="0" name=""/>
        <dsp:cNvSpPr/>
      </dsp:nvSpPr>
      <dsp:spPr>
        <a:xfrm>
          <a:off x="2209822" y="993413"/>
          <a:ext cx="2471480" cy="725416"/>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Природные </a:t>
          </a:r>
          <a:endParaRPr lang="ru-RU" sz="1800" kern="1200" dirty="0">
            <a:latin typeface="Times New Roman" pitchFamily="18" charset="0"/>
            <a:cs typeface="Times New Roman" pitchFamily="18" charset="0"/>
          </a:endParaRPr>
        </a:p>
      </dsp:txBody>
      <dsp:txXfrm>
        <a:off x="2231069" y="1014660"/>
        <a:ext cx="2428986" cy="682922"/>
      </dsp:txXfrm>
    </dsp:sp>
    <dsp:sp modelId="{165166C5-6C75-4438-8D6C-0E4420E326BF}">
      <dsp:nvSpPr>
        <dsp:cNvPr id="0" name=""/>
        <dsp:cNvSpPr/>
      </dsp:nvSpPr>
      <dsp:spPr>
        <a:xfrm>
          <a:off x="6778409" y="822725"/>
          <a:ext cx="2471480" cy="725416"/>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546BE-8A94-439F-8F42-67135AE8C918}">
      <dsp:nvSpPr>
        <dsp:cNvPr id="0" name=""/>
        <dsp:cNvSpPr/>
      </dsp:nvSpPr>
      <dsp:spPr>
        <a:xfrm>
          <a:off x="6958079" y="993413"/>
          <a:ext cx="2471480" cy="725416"/>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Искусственные </a:t>
          </a:r>
          <a:endParaRPr lang="ru-RU" sz="1800" kern="1200" dirty="0">
            <a:latin typeface="Times New Roman" pitchFamily="18" charset="0"/>
            <a:cs typeface="Times New Roman" pitchFamily="18" charset="0"/>
          </a:endParaRPr>
        </a:p>
      </dsp:txBody>
      <dsp:txXfrm>
        <a:off x="6979326" y="1014660"/>
        <a:ext cx="2428986" cy="682922"/>
      </dsp:txXfrm>
    </dsp:sp>
    <dsp:sp modelId="{926B936B-8F33-4231-8815-9ECAE2260BDB}">
      <dsp:nvSpPr>
        <dsp:cNvPr id="0" name=""/>
        <dsp:cNvSpPr/>
      </dsp:nvSpPr>
      <dsp:spPr>
        <a:xfrm>
          <a:off x="142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A563F-CFAD-4312-85AB-9DE00FE83CE1}">
      <dsp:nvSpPr>
        <dsp:cNvPr id="0" name=""/>
        <dsp:cNvSpPr/>
      </dsp:nvSpPr>
      <dsp:spPr>
        <a:xfrm>
          <a:off x="181096"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err="1" smtClean="0">
              <a:latin typeface="Times New Roman" pitchFamily="18" charset="0"/>
              <a:cs typeface="Times New Roman" pitchFamily="18" charset="0"/>
            </a:rPr>
            <a:t>Синтети-ческие</a:t>
          </a:r>
          <a:endParaRPr lang="ru-RU" sz="1800" kern="1200" dirty="0">
            <a:latin typeface="Times New Roman" pitchFamily="18" charset="0"/>
            <a:cs typeface="Times New Roman" pitchFamily="18" charset="0"/>
          </a:endParaRPr>
        </a:p>
      </dsp:txBody>
      <dsp:txXfrm>
        <a:off x="211171" y="2732356"/>
        <a:ext cx="1556888" cy="966669"/>
      </dsp:txXfrm>
    </dsp:sp>
    <dsp:sp modelId="{86218BE2-EFF7-4AB2-BFC3-8996F0CDD5C2}">
      <dsp:nvSpPr>
        <dsp:cNvPr id="0" name=""/>
        <dsp:cNvSpPr/>
      </dsp:nvSpPr>
      <dsp:spPr>
        <a:xfrm>
          <a:off x="197780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7D089-BA43-43E3-8FAA-6E898BD5F0B6}">
      <dsp:nvSpPr>
        <dsp:cNvPr id="0" name=""/>
        <dsp:cNvSpPr/>
      </dsp:nvSpPr>
      <dsp:spPr>
        <a:xfrm>
          <a:off x="2157476"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Выращенные</a:t>
          </a:r>
          <a:endParaRPr lang="ru-RU" sz="1800" kern="1200" dirty="0">
            <a:latin typeface="Times New Roman" pitchFamily="18" charset="0"/>
            <a:cs typeface="Times New Roman" pitchFamily="18" charset="0"/>
          </a:endParaRPr>
        </a:p>
      </dsp:txBody>
      <dsp:txXfrm>
        <a:off x="2187551" y="2732356"/>
        <a:ext cx="1556888" cy="966669"/>
      </dsp:txXfrm>
    </dsp:sp>
    <dsp:sp modelId="{79105A21-BB15-44E5-8063-1126DE0237C3}">
      <dsp:nvSpPr>
        <dsp:cNvPr id="0" name=""/>
        <dsp:cNvSpPr/>
      </dsp:nvSpPr>
      <dsp:spPr>
        <a:xfrm>
          <a:off x="395418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7E72A-D980-4D91-B848-179DD7716113}">
      <dsp:nvSpPr>
        <dsp:cNvPr id="0" name=""/>
        <dsp:cNvSpPr/>
      </dsp:nvSpPr>
      <dsp:spPr>
        <a:xfrm>
          <a:off x="4133856"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err="1" smtClean="0">
              <a:latin typeface="Times New Roman" pitchFamily="18" charset="0"/>
              <a:cs typeface="Times New Roman" pitchFamily="18" charset="0"/>
            </a:rPr>
            <a:t>Облагоро-женные</a:t>
          </a:r>
          <a:endParaRPr lang="ru-RU" sz="1800" kern="1200" dirty="0">
            <a:latin typeface="Times New Roman" pitchFamily="18" charset="0"/>
            <a:cs typeface="Times New Roman" pitchFamily="18" charset="0"/>
          </a:endParaRPr>
        </a:p>
      </dsp:txBody>
      <dsp:txXfrm>
        <a:off x="4163931" y="2732356"/>
        <a:ext cx="1556888" cy="966669"/>
      </dsp:txXfrm>
    </dsp:sp>
    <dsp:sp modelId="{8D884B83-B3E1-457A-A142-A23ADADF87A0}">
      <dsp:nvSpPr>
        <dsp:cNvPr id="0" name=""/>
        <dsp:cNvSpPr/>
      </dsp:nvSpPr>
      <dsp:spPr>
        <a:xfrm>
          <a:off x="593056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D2A90-1C81-4013-9028-83EAE34F6D06}">
      <dsp:nvSpPr>
        <dsp:cNvPr id="0" name=""/>
        <dsp:cNvSpPr/>
      </dsp:nvSpPr>
      <dsp:spPr>
        <a:xfrm>
          <a:off x="6110236"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err="1" smtClean="0">
              <a:latin typeface="Times New Roman" pitchFamily="18" charset="0"/>
              <a:cs typeface="Times New Roman" pitchFamily="18" charset="0"/>
            </a:rPr>
            <a:t>Реконструи-рованные</a:t>
          </a:r>
          <a:endParaRPr lang="ru-RU" sz="1800" kern="1200" dirty="0">
            <a:latin typeface="Times New Roman" pitchFamily="18" charset="0"/>
            <a:cs typeface="Times New Roman" pitchFamily="18" charset="0"/>
          </a:endParaRPr>
        </a:p>
      </dsp:txBody>
      <dsp:txXfrm>
        <a:off x="6140311" y="2732356"/>
        <a:ext cx="1556888" cy="966669"/>
      </dsp:txXfrm>
    </dsp:sp>
    <dsp:sp modelId="{1A84556B-4C36-4B93-AC1D-EF1CDDDD6172}">
      <dsp:nvSpPr>
        <dsp:cNvPr id="0" name=""/>
        <dsp:cNvSpPr/>
      </dsp:nvSpPr>
      <dsp:spPr>
        <a:xfrm>
          <a:off x="790694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738C4-6CDF-4602-B30F-A700DC0C1A62}">
      <dsp:nvSpPr>
        <dsp:cNvPr id="0" name=""/>
        <dsp:cNvSpPr/>
      </dsp:nvSpPr>
      <dsp:spPr>
        <a:xfrm>
          <a:off x="8086616"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Имитации</a:t>
          </a:r>
          <a:endParaRPr lang="ru-RU" sz="1800" kern="1200" dirty="0">
            <a:latin typeface="Times New Roman" pitchFamily="18" charset="0"/>
            <a:cs typeface="Times New Roman" pitchFamily="18" charset="0"/>
          </a:endParaRPr>
        </a:p>
      </dsp:txBody>
      <dsp:txXfrm>
        <a:off x="8116691" y="2732356"/>
        <a:ext cx="1556888" cy="966669"/>
      </dsp:txXfrm>
    </dsp:sp>
    <dsp:sp modelId="{EE0A6D9C-56D8-421B-81EC-4B7E39BBA30A}">
      <dsp:nvSpPr>
        <dsp:cNvPr id="0" name=""/>
        <dsp:cNvSpPr/>
      </dsp:nvSpPr>
      <dsp:spPr>
        <a:xfrm>
          <a:off x="9883325" y="2531594"/>
          <a:ext cx="1617038" cy="1026819"/>
        </a:xfrm>
        <a:prstGeom prst="roundRect">
          <a:avLst>
            <a:gd name="adj" fmla="val 10000"/>
          </a:avLst>
        </a:prstGeom>
        <a:solidFill>
          <a:schemeClr val="tx2">
            <a:lumMod val="9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D5920-C46F-4BF7-99D7-0B76388303C0}">
      <dsp:nvSpPr>
        <dsp:cNvPr id="0" name=""/>
        <dsp:cNvSpPr/>
      </dsp:nvSpPr>
      <dsp:spPr>
        <a:xfrm>
          <a:off x="10062995" y="2702281"/>
          <a:ext cx="1617038" cy="1026819"/>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Составные</a:t>
          </a:r>
          <a:endParaRPr lang="ru-RU" sz="1800" kern="1200" dirty="0">
            <a:latin typeface="Times New Roman" pitchFamily="18" charset="0"/>
            <a:cs typeface="Times New Roman" pitchFamily="18" charset="0"/>
          </a:endParaRPr>
        </a:p>
      </dsp:txBody>
      <dsp:txXfrm>
        <a:off x="10093070" y="2732356"/>
        <a:ext cx="1556888" cy="966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AFBF3-E703-4153-AA2C-C6DC0E311112}">
      <dsp:nvSpPr>
        <dsp:cNvPr id="0" name=""/>
        <dsp:cNvSpPr/>
      </dsp:nvSpPr>
      <dsp:spPr>
        <a:xfrm>
          <a:off x="4094" y="889922"/>
          <a:ext cx="2589511" cy="1035804"/>
        </a:xfrm>
        <a:prstGeom prst="rect">
          <a:avLst/>
        </a:prstGeom>
        <a:solidFill>
          <a:schemeClr val="accent1">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цвету :</a:t>
          </a:r>
          <a:endParaRPr lang="ru-RU" sz="2400" b="1" kern="1200" dirty="0">
            <a:latin typeface="Times New Roman" panose="02020603050405020304" pitchFamily="18" charset="0"/>
            <a:cs typeface="Times New Roman" panose="02020603050405020304" pitchFamily="18" charset="0"/>
          </a:endParaRPr>
        </a:p>
      </dsp:txBody>
      <dsp:txXfrm>
        <a:off x="4094" y="889922"/>
        <a:ext cx="2589511" cy="1035804"/>
      </dsp:txXfrm>
    </dsp:sp>
    <dsp:sp modelId="{9DE7BC01-C629-46D3-A168-345358278A3C}">
      <dsp:nvSpPr>
        <dsp:cNvPr id="0" name=""/>
        <dsp:cNvSpPr/>
      </dsp:nvSpPr>
      <dsp:spPr>
        <a:xfrm>
          <a:off x="4094" y="1925727"/>
          <a:ext cx="2589511" cy="3162240"/>
        </a:xfrm>
        <a:prstGeom prst="rect">
          <a:avLst/>
        </a:prstGeom>
        <a:solidFill>
          <a:schemeClr val="accent1">
            <a:lumMod val="60000"/>
            <a:lumOff val="40000"/>
            <a:alpha val="90000"/>
          </a:schemeClr>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слегка окрашенные</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густо окрашенные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окрашенные  полосами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окрашенные пятнисто</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окрашенные разным цветом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 переливами</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и др.</a:t>
          </a:r>
          <a:endParaRPr lang="ru-RU" sz="2000" kern="1200" dirty="0">
            <a:solidFill>
              <a:srgbClr val="002060"/>
            </a:solidFill>
            <a:latin typeface="Times New Roman" panose="02020603050405020304" pitchFamily="18" charset="0"/>
            <a:cs typeface="Times New Roman" panose="02020603050405020304" pitchFamily="18" charset="0"/>
          </a:endParaRPr>
        </a:p>
      </dsp:txBody>
      <dsp:txXfrm>
        <a:off x="4094" y="1925727"/>
        <a:ext cx="2589511" cy="3162240"/>
      </dsp:txXfrm>
    </dsp:sp>
    <dsp:sp modelId="{D579D726-B843-4751-AA9B-6EEEF571C370}">
      <dsp:nvSpPr>
        <dsp:cNvPr id="0" name=""/>
        <dsp:cNvSpPr/>
      </dsp:nvSpPr>
      <dsp:spPr>
        <a:xfrm>
          <a:off x="2956137" y="889922"/>
          <a:ext cx="2727635" cy="1035804"/>
        </a:xfrm>
        <a:prstGeom prst="rect">
          <a:avLst/>
        </a:prstGeom>
        <a:solidFill>
          <a:schemeClr val="accent1">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прозрачности:</a:t>
          </a:r>
          <a:endParaRPr lang="ru-RU" sz="2400" b="1" kern="1200" dirty="0">
            <a:latin typeface="Times New Roman" panose="02020603050405020304" pitchFamily="18" charset="0"/>
            <a:cs typeface="Times New Roman" panose="02020603050405020304" pitchFamily="18" charset="0"/>
          </a:endParaRPr>
        </a:p>
      </dsp:txBody>
      <dsp:txXfrm>
        <a:off x="2956137" y="889922"/>
        <a:ext cx="2727635" cy="1035804"/>
      </dsp:txXfrm>
    </dsp:sp>
    <dsp:sp modelId="{0E3F63D7-714F-4205-911B-A99DE84AB746}">
      <dsp:nvSpPr>
        <dsp:cNvPr id="0" name=""/>
        <dsp:cNvSpPr/>
      </dsp:nvSpPr>
      <dsp:spPr>
        <a:xfrm>
          <a:off x="2956137" y="1925727"/>
          <a:ext cx="2727635" cy="3162240"/>
        </a:xfrm>
        <a:prstGeom prst="rect">
          <a:avLst/>
        </a:prstGeom>
        <a:solidFill>
          <a:schemeClr val="accent1">
            <a:lumMod val="60000"/>
            <a:lumOff val="40000"/>
            <a:alpha val="90000"/>
          </a:schemeClr>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прозрачные,</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полупрозрачные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 непрозрачные</a:t>
          </a:r>
          <a:endParaRPr lang="ru-RU" sz="2000" kern="1200" dirty="0">
            <a:solidFill>
              <a:srgbClr val="002060"/>
            </a:solidFill>
            <a:latin typeface="Times New Roman" panose="02020603050405020304" pitchFamily="18" charset="0"/>
            <a:cs typeface="Times New Roman" panose="02020603050405020304" pitchFamily="18" charset="0"/>
          </a:endParaRPr>
        </a:p>
      </dsp:txBody>
      <dsp:txXfrm>
        <a:off x="2956137" y="1925727"/>
        <a:ext cx="2727635" cy="3162240"/>
      </dsp:txXfrm>
    </dsp:sp>
    <dsp:sp modelId="{C5E67E31-DD7E-41D7-AA68-7A06C24F51DE}">
      <dsp:nvSpPr>
        <dsp:cNvPr id="0" name=""/>
        <dsp:cNvSpPr/>
      </dsp:nvSpPr>
      <dsp:spPr>
        <a:xfrm>
          <a:off x="6046305" y="889922"/>
          <a:ext cx="2589511" cy="1035804"/>
        </a:xfrm>
        <a:prstGeom prst="rect">
          <a:avLst/>
        </a:prstGeom>
        <a:solidFill>
          <a:schemeClr val="accent1">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интенсивности блеска: </a:t>
          </a:r>
          <a:endParaRPr lang="ru-RU" sz="2400" b="1" kern="1200" dirty="0">
            <a:latin typeface="Times New Roman" panose="02020603050405020304" pitchFamily="18" charset="0"/>
            <a:cs typeface="Times New Roman" panose="02020603050405020304" pitchFamily="18" charset="0"/>
          </a:endParaRPr>
        </a:p>
      </dsp:txBody>
      <dsp:txXfrm>
        <a:off x="6046305" y="889922"/>
        <a:ext cx="2589511" cy="1035804"/>
      </dsp:txXfrm>
    </dsp:sp>
    <dsp:sp modelId="{A7C27D4C-2487-4654-8F33-C256F4427BB7}">
      <dsp:nvSpPr>
        <dsp:cNvPr id="0" name=""/>
        <dsp:cNvSpPr/>
      </dsp:nvSpPr>
      <dsp:spPr>
        <a:xfrm>
          <a:off x="6046305" y="1925727"/>
          <a:ext cx="2589511" cy="3162240"/>
        </a:xfrm>
        <a:prstGeom prst="rect">
          <a:avLst/>
        </a:prstGeom>
        <a:solidFill>
          <a:schemeClr val="accent1">
            <a:lumMod val="60000"/>
            <a:lumOff val="40000"/>
            <a:alpha val="90000"/>
          </a:schemeClr>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сверкающие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 сильным блеском,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со слабым блеском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с тусклым блеском</a:t>
          </a:r>
          <a:endParaRPr lang="ru-RU" sz="2000" kern="1200" dirty="0">
            <a:solidFill>
              <a:srgbClr val="002060"/>
            </a:solidFill>
            <a:latin typeface="Times New Roman" panose="02020603050405020304" pitchFamily="18" charset="0"/>
            <a:cs typeface="Times New Roman" panose="02020603050405020304" pitchFamily="18" charset="0"/>
          </a:endParaRPr>
        </a:p>
      </dsp:txBody>
      <dsp:txXfrm>
        <a:off x="6046305" y="1925727"/>
        <a:ext cx="2589511" cy="3162240"/>
      </dsp:txXfrm>
    </dsp:sp>
    <dsp:sp modelId="{8264C1D7-5608-4D67-B1D7-4DC53EF3EDDF}">
      <dsp:nvSpPr>
        <dsp:cNvPr id="0" name=""/>
        <dsp:cNvSpPr/>
      </dsp:nvSpPr>
      <dsp:spPr>
        <a:xfrm>
          <a:off x="8998347" y="889922"/>
          <a:ext cx="2589511" cy="1035804"/>
        </a:xfrm>
        <a:prstGeom prst="rect">
          <a:avLst/>
        </a:prstGeom>
        <a:solidFill>
          <a:schemeClr val="accent1">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стоимости:</a:t>
          </a:r>
          <a:endParaRPr lang="ru-RU" sz="2400" b="1" kern="1200" dirty="0">
            <a:latin typeface="Times New Roman" panose="02020603050405020304" pitchFamily="18" charset="0"/>
            <a:cs typeface="Times New Roman" panose="02020603050405020304" pitchFamily="18" charset="0"/>
          </a:endParaRPr>
        </a:p>
      </dsp:txBody>
      <dsp:txXfrm>
        <a:off x="8998347" y="889922"/>
        <a:ext cx="2589511" cy="1035804"/>
      </dsp:txXfrm>
    </dsp:sp>
    <dsp:sp modelId="{4CF85432-3E3D-432B-8A71-EE4688157682}">
      <dsp:nvSpPr>
        <dsp:cNvPr id="0" name=""/>
        <dsp:cNvSpPr/>
      </dsp:nvSpPr>
      <dsp:spPr>
        <a:xfrm>
          <a:off x="8998347" y="1925727"/>
          <a:ext cx="2589511" cy="3162240"/>
        </a:xfrm>
        <a:prstGeom prst="rect">
          <a:avLst/>
        </a:prstGeom>
        <a:solidFill>
          <a:schemeClr val="accent1">
            <a:lumMod val="60000"/>
            <a:lumOff val="40000"/>
            <a:alpha val="90000"/>
          </a:schemeClr>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драгоценные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dirty="0" smtClean="0">
              <a:solidFill>
                <a:srgbClr val="002060"/>
              </a:solidFill>
              <a:latin typeface="Times New Roman" panose="02020603050405020304" pitchFamily="18" charset="0"/>
              <a:cs typeface="Times New Roman" panose="02020603050405020304" pitchFamily="18" charset="0"/>
            </a:rPr>
            <a:t>полудрагоценные </a:t>
          </a:r>
          <a:endParaRPr lang="ru-RU" sz="2000"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ru-RU" sz="2000" kern="1200" smtClean="0">
              <a:solidFill>
                <a:srgbClr val="002060"/>
              </a:solidFill>
              <a:latin typeface="Times New Roman" panose="02020603050405020304" pitchFamily="18" charset="0"/>
              <a:cs typeface="Times New Roman" panose="02020603050405020304" pitchFamily="18" charset="0"/>
            </a:rPr>
            <a:t>поделочные</a:t>
          </a:r>
          <a:endParaRPr lang="ru-RU" sz="2000" kern="1200" dirty="0">
            <a:solidFill>
              <a:srgbClr val="002060"/>
            </a:solidFill>
            <a:latin typeface="Times New Roman" panose="02020603050405020304" pitchFamily="18" charset="0"/>
            <a:cs typeface="Times New Roman" panose="02020603050405020304" pitchFamily="18" charset="0"/>
          </a:endParaRPr>
        </a:p>
      </dsp:txBody>
      <dsp:txXfrm>
        <a:off x="8998347" y="1925727"/>
        <a:ext cx="2589511" cy="3162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A5742-611D-43A8-B812-A4A0A64D036B}">
      <dsp:nvSpPr>
        <dsp:cNvPr id="0" name=""/>
        <dsp:cNvSpPr/>
      </dsp:nvSpPr>
      <dsp:spPr>
        <a:xfrm>
          <a:off x="0" y="3326"/>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Заготовка материалов</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19274"/>
        <a:ext cx="4182946" cy="512625"/>
      </dsp:txXfrm>
    </dsp:sp>
    <dsp:sp modelId="{0AC78ED4-65A4-4797-A223-C548EC4B40D4}">
      <dsp:nvSpPr>
        <dsp:cNvPr id="0" name=""/>
        <dsp:cNvSpPr/>
      </dsp:nvSpPr>
      <dsp:spPr>
        <a:xfrm rot="5400000">
          <a:off x="2005323" y="561461"/>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581880"/>
        <a:ext cx="147020" cy="142937"/>
      </dsp:txXfrm>
    </dsp:sp>
    <dsp:sp modelId="{2D28DA14-9BD1-4D19-A00E-6877DFC7E1A7}">
      <dsp:nvSpPr>
        <dsp:cNvPr id="0" name=""/>
        <dsp:cNvSpPr/>
      </dsp:nvSpPr>
      <dsp:spPr>
        <a:xfrm>
          <a:off x="0" y="820109"/>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Создание форм изделий</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836057"/>
        <a:ext cx="4182946" cy="512625"/>
      </dsp:txXfrm>
    </dsp:sp>
    <dsp:sp modelId="{DA48C32B-375D-4B92-9B77-51105A4D3776}">
      <dsp:nvSpPr>
        <dsp:cNvPr id="0" name=""/>
        <dsp:cNvSpPr/>
      </dsp:nvSpPr>
      <dsp:spPr>
        <a:xfrm rot="5400000">
          <a:off x="2005323" y="1378244"/>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1398663"/>
        <a:ext cx="147020" cy="142937"/>
      </dsp:txXfrm>
    </dsp:sp>
    <dsp:sp modelId="{5AA562FA-461A-4FFD-B5BD-F2EB0B95D8DB}">
      <dsp:nvSpPr>
        <dsp:cNvPr id="0" name=""/>
        <dsp:cNvSpPr/>
      </dsp:nvSpPr>
      <dsp:spPr>
        <a:xfrm>
          <a:off x="0" y="1636892"/>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Отделочные работы</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1652840"/>
        <a:ext cx="4182946" cy="512625"/>
      </dsp:txXfrm>
    </dsp:sp>
    <dsp:sp modelId="{EF02F6BB-F860-4CBD-916F-4FF17A0659EC}">
      <dsp:nvSpPr>
        <dsp:cNvPr id="0" name=""/>
        <dsp:cNvSpPr/>
      </dsp:nvSpPr>
      <dsp:spPr>
        <a:xfrm rot="5400000">
          <a:off x="2005323" y="2195027"/>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2215446"/>
        <a:ext cx="147020" cy="142937"/>
      </dsp:txXfrm>
    </dsp:sp>
    <dsp:sp modelId="{E9186316-F391-476A-9D50-4A2274662BFD}">
      <dsp:nvSpPr>
        <dsp:cNvPr id="0" name=""/>
        <dsp:cNvSpPr/>
      </dsp:nvSpPr>
      <dsp:spPr>
        <a:xfrm>
          <a:off x="0" y="2453675"/>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Декорирование изделий</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2469623"/>
        <a:ext cx="4182946" cy="512625"/>
      </dsp:txXfrm>
    </dsp:sp>
    <dsp:sp modelId="{EC467D35-72B5-4BBF-BDBF-929DFDA13161}">
      <dsp:nvSpPr>
        <dsp:cNvPr id="0" name=""/>
        <dsp:cNvSpPr/>
      </dsp:nvSpPr>
      <dsp:spPr>
        <a:xfrm rot="5400000">
          <a:off x="2005323" y="3011809"/>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3032228"/>
        <a:ext cx="147020" cy="142937"/>
      </dsp:txXfrm>
    </dsp:sp>
    <dsp:sp modelId="{ECF03875-E04E-4DDF-97EA-0E6157D0F685}">
      <dsp:nvSpPr>
        <dsp:cNvPr id="0" name=""/>
        <dsp:cNvSpPr/>
      </dsp:nvSpPr>
      <dsp:spPr>
        <a:xfrm>
          <a:off x="0" y="3270457"/>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Огранка камней</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3286405"/>
        <a:ext cx="4182946" cy="512625"/>
      </dsp:txXfrm>
    </dsp:sp>
    <dsp:sp modelId="{C330B4B6-8735-4722-ABA4-65BED0A94E9C}">
      <dsp:nvSpPr>
        <dsp:cNvPr id="0" name=""/>
        <dsp:cNvSpPr/>
      </dsp:nvSpPr>
      <dsp:spPr>
        <a:xfrm rot="5400000">
          <a:off x="2005323" y="3828592"/>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3849011"/>
        <a:ext cx="147020" cy="142937"/>
      </dsp:txXfrm>
    </dsp:sp>
    <dsp:sp modelId="{9822BB30-ECA1-41AD-BBB7-3F8AF4F04CE0}">
      <dsp:nvSpPr>
        <dsp:cNvPr id="0" name=""/>
        <dsp:cNvSpPr/>
      </dsp:nvSpPr>
      <dsp:spPr>
        <a:xfrm>
          <a:off x="0" y="4087240"/>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Закрепка камней</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4103188"/>
        <a:ext cx="4182946" cy="512625"/>
      </dsp:txXfrm>
    </dsp:sp>
    <dsp:sp modelId="{05FB7467-BDA0-4CAF-81A1-AEE22071E070}">
      <dsp:nvSpPr>
        <dsp:cNvPr id="0" name=""/>
        <dsp:cNvSpPr/>
      </dsp:nvSpPr>
      <dsp:spPr>
        <a:xfrm rot="5400000">
          <a:off x="2005323" y="4645375"/>
          <a:ext cx="204195" cy="245034"/>
        </a:xfrm>
        <a:prstGeom prst="rightArrow">
          <a:avLst>
            <a:gd name="adj1" fmla="val 60000"/>
            <a:gd name="adj2" fmla="val 50000"/>
          </a:avLst>
        </a:prstGeom>
        <a:solidFill>
          <a:srgbClr val="00009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solidFill>
              <a:srgbClr val="002060"/>
            </a:solidFill>
            <a:latin typeface="Times New Roman" panose="02020603050405020304" pitchFamily="18" charset="0"/>
            <a:cs typeface="Times New Roman" panose="02020603050405020304" pitchFamily="18" charset="0"/>
          </a:endParaRPr>
        </a:p>
      </dsp:txBody>
      <dsp:txXfrm rot="-5400000">
        <a:off x="2033911" y="4665794"/>
        <a:ext cx="147020" cy="142937"/>
      </dsp:txXfrm>
    </dsp:sp>
    <dsp:sp modelId="{1FD405B5-EB14-42E0-A1F4-BA60C21B1E72}">
      <dsp:nvSpPr>
        <dsp:cNvPr id="0" name=""/>
        <dsp:cNvSpPr/>
      </dsp:nvSpPr>
      <dsp:spPr>
        <a:xfrm>
          <a:off x="0" y="4904023"/>
          <a:ext cx="4214842" cy="544521"/>
        </a:xfrm>
        <a:prstGeom prst="roundRect">
          <a:avLst>
            <a:gd name="adj" fmla="val 10000"/>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rgbClr val="002060"/>
              </a:solidFill>
              <a:latin typeface="Times New Roman" panose="02020603050405020304" pitchFamily="18" charset="0"/>
              <a:cs typeface="Times New Roman" panose="02020603050405020304" pitchFamily="18" charset="0"/>
            </a:rPr>
            <a:t>Клеймение изделий</a:t>
          </a:r>
          <a:endParaRPr lang="ru-RU" sz="2400" kern="1200" dirty="0">
            <a:solidFill>
              <a:srgbClr val="002060"/>
            </a:solidFill>
            <a:latin typeface="Times New Roman" panose="02020603050405020304" pitchFamily="18" charset="0"/>
            <a:cs typeface="Times New Roman" panose="02020603050405020304" pitchFamily="18" charset="0"/>
          </a:endParaRPr>
        </a:p>
      </dsp:txBody>
      <dsp:txXfrm>
        <a:off x="15948" y="4919971"/>
        <a:ext cx="4182946" cy="512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F59C-FE7D-4C41-832B-C83B01BE1F76}">
      <dsp:nvSpPr>
        <dsp:cNvPr id="0" name=""/>
        <dsp:cNvSpPr/>
      </dsp:nvSpPr>
      <dsp:spPr>
        <a:xfrm rot="10800000">
          <a:off x="1559221" y="281385"/>
          <a:ext cx="7480744" cy="2857951"/>
        </a:xfrm>
        <a:prstGeom prst="homePlate">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6305" tIns="91440" rIns="170688" bIns="91440" numCol="1" spcCol="1270" anchor="ctr" anchorCtr="0">
          <a:noAutofit/>
        </a:bodyPr>
        <a:lstStyle/>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Ювелирные украшения.</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Предметы туалета.</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Принадлежности для курения.</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Предметы для сервировки стола.</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Письменные принадлежности.</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Предметы для интерьера.</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Принадлежности для часов.</a:t>
          </a:r>
        </a:p>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Сувениры</a:t>
          </a:r>
          <a:r>
            <a:rPr lang="ru-RU" sz="2400" kern="1200" baseline="0" dirty="0" smtClean="0">
              <a:solidFill>
                <a:srgbClr val="002060"/>
              </a:solidFill>
              <a:latin typeface="Times New Roman" panose="02020603050405020304" pitchFamily="18" charset="0"/>
              <a:cs typeface="Times New Roman" panose="02020603050405020304" pitchFamily="18" charset="0"/>
            </a:rPr>
            <a:t>.</a:t>
          </a:r>
          <a:endParaRPr lang="ru-RU" sz="2400" b="1" kern="1200" baseline="0" dirty="0">
            <a:solidFill>
              <a:srgbClr val="002060"/>
            </a:solidFill>
            <a:latin typeface="Times New Roman" panose="02020603050405020304" pitchFamily="18" charset="0"/>
            <a:cs typeface="Times New Roman" panose="02020603050405020304" pitchFamily="18" charset="0"/>
          </a:endParaRPr>
        </a:p>
      </dsp:txBody>
      <dsp:txXfrm rot="10800000">
        <a:off x="2273709" y="281385"/>
        <a:ext cx="6766256" cy="2857951"/>
      </dsp:txXfrm>
    </dsp:sp>
    <dsp:sp modelId="{8A60D9CF-9C11-4310-9008-E6387C822A76}">
      <dsp:nvSpPr>
        <dsp:cNvPr id="0" name=""/>
        <dsp:cNvSpPr/>
      </dsp:nvSpPr>
      <dsp:spPr>
        <a:xfrm>
          <a:off x="963360" y="762001"/>
          <a:ext cx="2020255" cy="189671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F59C-FE7D-4C41-832B-C83B01BE1F76}">
      <dsp:nvSpPr>
        <dsp:cNvPr id="0" name=""/>
        <dsp:cNvSpPr/>
      </dsp:nvSpPr>
      <dsp:spPr>
        <a:xfrm rot="10800000">
          <a:off x="1671532" y="422910"/>
          <a:ext cx="7368941" cy="1188718"/>
        </a:xfrm>
        <a:prstGeom prst="homePlate">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6299" tIns="91440" rIns="170688" bIns="91440" numCol="1" spcCol="1270" anchor="ctr" anchorCtr="0">
          <a:noAutofit/>
        </a:bodyPr>
        <a:lstStyle/>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a:t>
          </a:r>
          <a:r>
            <a:rPr lang="ru-RU" sz="2400" u="none" strike="noStrike" kern="1200" spc="0" baseline="0" dirty="0" smtClean="0">
              <a:solidFill>
                <a:srgbClr val="002060"/>
              </a:solidFill>
              <a:effectLst/>
              <a:latin typeface="Times New Roman" panose="02020603050405020304" pitchFamily="18" charset="0"/>
              <a:cs typeface="Times New Roman" panose="02020603050405020304" pitchFamily="18" charset="0"/>
            </a:rPr>
            <a:t>из драгоценных металлов;</a:t>
          </a:r>
        </a:p>
        <a:p>
          <a:pPr marL="449263" lvl="0" indent="0" algn="l" defTabSz="1066800">
            <a:lnSpc>
              <a:spcPct val="100000"/>
            </a:lnSpc>
            <a:spcBef>
              <a:spcPct val="0"/>
            </a:spcBef>
            <a:spcAft>
              <a:spcPts val="0"/>
            </a:spcAft>
          </a:pPr>
          <a:r>
            <a:rPr lang="ru-RU" sz="2400" u="none" strike="noStrike" kern="1200" spc="0" baseline="0" dirty="0" smtClean="0">
              <a:solidFill>
                <a:srgbClr val="002060"/>
              </a:solidFill>
              <a:effectLst/>
              <a:latin typeface="Times New Roman" panose="02020603050405020304" pitchFamily="18" charset="0"/>
              <a:cs typeface="Times New Roman" panose="02020603050405020304" pitchFamily="18" charset="0"/>
            </a:rPr>
            <a:t>- из недрагоценных металлов и сплавов;</a:t>
          </a:r>
        </a:p>
        <a:p>
          <a:pPr marL="449263" lvl="0" indent="0" algn="l" defTabSz="1066800">
            <a:lnSpc>
              <a:spcPct val="100000"/>
            </a:lnSpc>
            <a:spcBef>
              <a:spcPct val="0"/>
            </a:spcBef>
            <a:spcAft>
              <a:spcPts val="0"/>
            </a:spcAft>
          </a:pPr>
          <a:r>
            <a:rPr lang="ru-RU" sz="2400" u="none" strike="noStrike" kern="1200" spc="0" baseline="0" dirty="0" smtClean="0">
              <a:solidFill>
                <a:srgbClr val="002060"/>
              </a:solidFill>
              <a:effectLst/>
              <a:latin typeface="Times New Roman" panose="02020603050405020304" pitchFamily="18" charset="0"/>
              <a:cs typeface="Times New Roman" panose="02020603050405020304" pitchFamily="18" charset="0"/>
            </a:rPr>
            <a:t>- из поделочных материалов.</a:t>
          </a:r>
          <a:endParaRPr lang="ru-RU" sz="2400" b="1" kern="1200" baseline="0" dirty="0">
            <a:solidFill>
              <a:srgbClr val="002060"/>
            </a:solidFill>
            <a:latin typeface="Times New Roman" panose="02020603050405020304" pitchFamily="18" charset="0"/>
            <a:cs typeface="Times New Roman" panose="02020603050405020304" pitchFamily="18" charset="0"/>
          </a:endParaRPr>
        </a:p>
      </dsp:txBody>
      <dsp:txXfrm rot="10800000">
        <a:off x="1968711" y="422910"/>
        <a:ext cx="7071762" cy="1188718"/>
      </dsp:txXfrm>
    </dsp:sp>
    <dsp:sp modelId="{8A60D9CF-9C11-4310-9008-E6387C822A76}">
      <dsp:nvSpPr>
        <dsp:cNvPr id="0" name=""/>
        <dsp:cNvSpPr/>
      </dsp:nvSpPr>
      <dsp:spPr>
        <a:xfrm>
          <a:off x="1000952" y="993"/>
          <a:ext cx="2032553" cy="2032553"/>
        </a:xfrm>
        <a:prstGeom prst="ellipse">
          <a:avLst/>
        </a:prstGeom>
        <a:blipFill rotWithShape="1">
          <a:blip xmlns:r="http://schemas.openxmlformats.org/officeDocument/2006/relationships" r:embed="rId1"/>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F59C-FE7D-4C41-832B-C83B01BE1F76}">
      <dsp:nvSpPr>
        <dsp:cNvPr id="0" name=""/>
        <dsp:cNvSpPr/>
      </dsp:nvSpPr>
      <dsp:spPr>
        <a:xfrm rot="10800000">
          <a:off x="1440066" y="452733"/>
          <a:ext cx="8335885" cy="1162707"/>
        </a:xfrm>
        <a:prstGeom prst="homePlate">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008" tIns="91440" rIns="170688" bIns="91440" numCol="1" spcCol="1270" anchor="ctr" anchorCtr="0">
          <a:noAutofit/>
        </a:bodyPr>
        <a:lstStyle/>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a:t>
          </a:r>
          <a:r>
            <a:rPr lang="ru-RU" sz="2400" kern="1200" baseline="0" dirty="0" smtClean="0">
              <a:solidFill>
                <a:srgbClr val="002060"/>
              </a:solidFill>
              <a:effectLst/>
              <a:latin typeface="Times New Roman" panose="02020603050405020304" pitchFamily="18" charset="0"/>
              <a:cs typeface="Times New Roman" panose="02020603050405020304" pitchFamily="18" charset="0"/>
            </a:rPr>
            <a:t>серийные изделия</a:t>
          </a:r>
        </a:p>
        <a:p>
          <a:pPr marL="449263" lvl="0" indent="0" algn="l" defTabSz="1066800" rtl="0">
            <a:lnSpc>
              <a:spcPct val="100000"/>
            </a:lnSpc>
            <a:spcBef>
              <a:spcPct val="0"/>
            </a:spcBef>
            <a:spcAft>
              <a:spcPts val="0"/>
            </a:spcAft>
          </a:pPr>
          <a:r>
            <a:rPr lang="ru-RU" sz="2400" kern="1200" baseline="0" dirty="0" smtClean="0">
              <a:solidFill>
                <a:srgbClr val="002060"/>
              </a:solidFill>
              <a:effectLst/>
              <a:latin typeface="Times New Roman" panose="02020603050405020304" pitchFamily="18" charset="0"/>
              <a:cs typeface="Times New Roman" panose="02020603050405020304" pitchFamily="18" charset="0"/>
            </a:rPr>
            <a:t>- единичные изделия</a:t>
          </a:r>
          <a:endParaRPr lang="ru-RU" sz="2400" b="1" kern="1200" baseline="0" dirty="0">
            <a:solidFill>
              <a:srgbClr val="002060"/>
            </a:solidFill>
            <a:latin typeface="Times New Roman" panose="02020603050405020304" pitchFamily="18" charset="0"/>
            <a:cs typeface="Times New Roman" panose="02020603050405020304" pitchFamily="18" charset="0"/>
          </a:endParaRPr>
        </a:p>
      </dsp:txBody>
      <dsp:txXfrm rot="10800000">
        <a:off x="1730743" y="452733"/>
        <a:ext cx="8045208" cy="1162707"/>
      </dsp:txXfrm>
    </dsp:sp>
    <dsp:sp modelId="{8A60D9CF-9C11-4310-9008-E6387C822A76}">
      <dsp:nvSpPr>
        <dsp:cNvPr id="0" name=""/>
        <dsp:cNvSpPr/>
      </dsp:nvSpPr>
      <dsp:spPr>
        <a:xfrm>
          <a:off x="993183" y="0"/>
          <a:ext cx="2068175" cy="2068175"/>
        </a:xfrm>
        <a:prstGeom prst="ellipse">
          <a:avLst/>
        </a:prstGeom>
        <a:blipFill rotWithShape="1">
          <a:blip xmlns:r="http://schemas.openxmlformats.org/officeDocument/2006/relationships" r:embed="rId1"/>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F59C-FE7D-4C41-832B-C83B01BE1F76}">
      <dsp:nvSpPr>
        <dsp:cNvPr id="0" name=""/>
        <dsp:cNvSpPr/>
      </dsp:nvSpPr>
      <dsp:spPr>
        <a:xfrm rot="10800000">
          <a:off x="1440066" y="452733"/>
          <a:ext cx="8335885" cy="1162707"/>
        </a:xfrm>
        <a:prstGeom prst="homePlate">
          <a:avLst/>
        </a:prstGeom>
        <a:solidFill>
          <a:schemeClr val="accent6">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008" tIns="91440" rIns="170688" bIns="91440" numCol="1" spcCol="1270" anchor="ctr" anchorCtr="0">
          <a:noAutofit/>
        </a:bodyPr>
        <a:lstStyle/>
        <a:p>
          <a:pPr marL="449263" lvl="0" indent="0" algn="l" defTabSz="1066800" rtl="0">
            <a:lnSpc>
              <a:spcPct val="100000"/>
            </a:lnSpc>
            <a:spcBef>
              <a:spcPct val="0"/>
            </a:spcBef>
            <a:spcAft>
              <a:spcPts val="0"/>
            </a:spcAft>
          </a:pPr>
          <a:r>
            <a:rPr lang="ru-RU" sz="2400" kern="1200" baseline="0" dirty="0" smtClean="0">
              <a:solidFill>
                <a:srgbClr val="002060"/>
              </a:solidFill>
              <a:latin typeface="Times New Roman" panose="02020603050405020304" pitchFamily="18" charset="0"/>
              <a:cs typeface="Times New Roman" panose="02020603050405020304" pitchFamily="18" charset="0"/>
            </a:rPr>
            <a:t>- </a:t>
          </a:r>
          <a:r>
            <a:rPr lang="ru-RU" sz="2400" kern="1200" baseline="0" dirty="0" smtClean="0">
              <a:solidFill>
                <a:srgbClr val="002060"/>
              </a:solidFill>
              <a:effectLst/>
              <a:latin typeface="Times New Roman" panose="02020603050405020304" pitchFamily="18" charset="0"/>
              <a:cs typeface="Times New Roman" panose="02020603050405020304" pitchFamily="18" charset="0"/>
            </a:rPr>
            <a:t>штучные изделия</a:t>
          </a:r>
        </a:p>
        <a:p>
          <a:pPr marL="449263" lvl="0" indent="0" algn="l" defTabSz="1066800" rtl="0">
            <a:lnSpc>
              <a:spcPct val="100000"/>
            </a:lnSpc>
            <a:spcBef>
              <a:spcPct val="0"/>
            </a:spcBef>
            <a:spcAft>
              <a:spcPts val="0"/>
            </a:spcAft>
          </a:pPr>
          <a:r>
            <a:rPr lang="ru-RU" sz="2400" kern="1200" baseline="0" dirty="0" smtClean="0">
              <a:solidFill>
                <a:srgbClr val="002060"/>
              </a:solidFill>
              <a:effectLst/>
              <a:latin typeface="Times New Roman" panose="02020603050405020304" pitchFamily="18" charset="0"/>
              <a:cs typeface="Times New Roman" panose="02020603050405020304" pitchFamily="18" charset="0"/>
            </a:rPr>
            <a:t>- комплектные изделия</a:t>
          </a:r>
          <a:endParaRPr lang="ru-RU" sz="2400" b="1" kern="1200" baseline="0" dirty="0">
            <a:solidFill>
              <a:srgbClr val="002060"/>
            </a:solidFill>
            <a:latin typeface="Times New Roman" panose="02020603050405020304" pitchFamily="18" charset="0"/>
            <a:cs typeface="Times New Roman" panose="02020603050405020304" pitchFamily="18" charset="0"/>
          </a:endParaRPr>
        </a:p>
      </dsp:txBody>
      <dsp:txXfrm rot="10800000">
        <a:off x="1730743" y="452733"/>
        <a:ext cx="8045208" cy="1162707"/>
      </dsp:txXfrm>
    </dsp:sp>
    <dsp:sp modelId="{8A60D9CF-9C11-4310-9008-E6387C822A76}">
      <dsp:nvSpPr>
        <dsp:cNvPr id="0" name=""/>
        <dsp:cNvSpPr/>
      </dsp:nvSpPr>
      <dsp:spPr>
        <a:xfrm>
          <a:off x="993183" y="0"/>
          <a:ext cx="2068175" cy="2068175"/>
        </a:xfrm>
        <a:prstGeom prst="ellipse">
          <a:avLst/>
        </a:prstGeom>
        <a:blipFill rotWithShape="1">
          <a:blip xmlns:r="http://schemas.openxmlformats.org/officeDocument/2006/relationships" r:embed="rId1"/>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B3EC5-21AB-4047-A8E4-484DDE95C22D}" type="datetimeFigureOut">
              <a:rPr lang="ru-RU" smtClean="0"/>
              <a:t>23.06.2020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95EB3-19A4-4000-8021-A7D093ED95A7}" type="slidenum">
              <a:rPr lang="ru-RU" smtClean="0"/>
              <a:t>‹#›</a:t>
            </a:fld>
            <a:endParaRPr lang="ru-RU"/>
          </a:p>
        </p:txBody>
      </p:sp>
    </p:spTree>
    <p:extLst>
      <p:ext uri="{BB962C8B-B14F-4D97-AF65-F5344CB8AC3E}">
        <p14:creationId xmlns:p14="http://schemas.microsoft.com/office/powerpoint/2010/main" val="228536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a:t>
            </a:fld>
            <a:endParaRPr lang="ru-RU"/>
          </a:p>
        </p:txBody>
      </p:sp>
    </p:spTree>
    <p:extLst>
      <p:ext uri="{BB962C8B-B14F-4D97-AF65-F5344CB8AC3E}">
        <p14:creationId xmlns:p14="http://schemas.microsoft.com/office/powerpoint/2010/main" val="85779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11</a:t>
            </a:fld>
            <a:endParaRPr lang="ru-RU"/>
          </a:p>
        </p:txBody>
      </p:sp>
    </p:spTree>
    <p:extLst>
      <p:ext uri="{BB962C8B-B14F-4D97-AF65-F5344CB8AC3E}">
        <p14:creationId xmlns:p14="http://schemas.microsoft.com/office/powerpoint/2010/main" val="181637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12</a:t>
            </a:fld>
            <a:endParaRPr lang="ru-RU"/>
          </a:p>
        </p:txBody>
      </p:sp>
    </p:spTree>
    <p:extLst>
      <p:ext uri="{BB962C8B-B14F-4D97-AF65-F5344CB8AC3E}">
        <p14:creationId xmlns:p14="http://schemas.microsoft.com/office/powerpoint/2010/main" val="382755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13</a:t>
            </a:fld>
            <a:endParaRPr lang="ru-RU"/>
          </a:p>
        </p:txBody>
      </p:sp>
    </p:spTree>
    <p:extLst>
      <p:ext uri="{BB962C8B-B14F-4D97-AF65-F5344CB8AC3E}">
        <p14:creationId xmlns:p14="http://schemas.microsoft.com/office/powerpoint/2010/main" val="2433585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14</a:t>
            </a:fld>
            <a:endParaRPr lang="ru-RU"/>
          </a:p>
        </p:txBody>
      </p:sp>
    </p:spTree>
    <p:extLst>
      <p:ext uri="{BB962C8B-B14F-4D97-AF65-F5344CB8AC3E}">
        <p14:creationId xmlns:p14="http://schemas.microsoft.com/office/powerpoint/2010/main" val="34631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15</a:t>
            </a:fld>
            <a:endParaRPr lang="ru-RU"/>
          </a:p>
        </p:txBody>
      </p:sp>
    </p:spTree>
    <p:extLst>
      <p:ext uri="{BB962C8B-B14F-4D97-AF65-F5344CB8AC3E}">
        <p14:creationId xmlns:p14="http://schemas.microsoft.com/office/powerpoint/2010/main" val="330762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17</a:t>
            </a:fld>
            <a:endParaRPr lang="ru-RU"/>
          </a:p>
        </p:txBody>
      </p:sp>
    </p:spTree>
    <p:extLst>
      <p:ext uri="{BB962C8B-B14F-4D97-AF65-F5344CB8AC3E}">
        <p14:creationId xmlns:p14="http://schemas.microsoft.com/office/powerpoint/2010/main" val="3061107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18</a:t>
            </a:fld>
            <a:endParaRPr lang="ru-RU"/>
          </a:p>
        </p:txBody>
      </p:sp>
    </p:spTree>
    <p:extLst>
      <p:ext uri="{BB962C8B-B14F-4D97-AF65-F5344CB8AC3E}">
        <p14:creationId xmlns:p14="http://schemas.microsoft.com/office/powerpoint/2010/main" val="297143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19</a:t>
            </a:fld>
            <a:endParaRPr lang="ru-RU"/>
          </a:p>
        </p:txBody>
      </p:sp>
    </p:spTree>
    <p:extLst>
      <p:ext uri="{BB962C8B-B14F-4D97-AF65-F5344CB8AC3E}">
        <p14:creationId xmlns:p14="http://schemas.microsoft.com/office/powerpoint/2010/main" val="389211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20</a:t>
            </a:fld>
            <a:endParaRPr lang="ru-RU"/>
          </a:p>
        </p:txBody>
      </p:sp>
    </p:spTree>
    <p:extLst>
      <p:ext uri="{BB962C8B-B14F-4D97-AF65-F5344CB8AC3E}">
        <p14:creationId xmlns:p14="http://schemas.microsoft.com/office/powerpoint/2010/main" val="200863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21</a:t>
            </a:fld>
            <a:endParaRPr lang="ru-RU"/>
          </a:p>
        </p:txBody>
      </p:sp>
    </p:spTree>
    <p:extLst>
      <p:ext uri="{BB962C8B-B14F-4D97-AF65-F5344CB8AC3E}">
        <p14:creationId xmlns:p14="http://schemas.microsoft.com/office/powerpoint/2010/main" val="135093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a:t>
            </a:fld>
            <a:endParaRPr lang="ru-RU"/>
          </a:p>
        </p:txBody>
      </p:sp>
    </p:spTree>
    <p:extLst>
      <p:ext uri="{BB962C8B-B14F-4D97-AF65-F5344CB8AC3E}">
        <p14:creationId xmlns:p14="http://schemas.microsoft.com/office/powerpoint/2010/main" val="3351270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22</a:t>
            </a:fld>
            <a:endParaRPr lang="ru-RU"/>
          </a:p>
        </p:txBody>
      </p:sp>
    </p:spTree>
    <p:extLst>
      <p:ext uri="{BB962C8B-B14F-4D97-AF65-F5344CB8AC3E}">
        <p14:creationId xmlns:p14="http://schemas.microsoft.com/office/powerpoint/2010/main" val="1504204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23</a:t>
            </a:fld>
            <a:endParaRPr lang="ru-RU"/>
          </a:p>
        </p:txBody>
      </p:sp>
    </p:spTree>
    <p:extLst>
      <p:ext uri="{BB962C8B-B14F-4D97-AF65-F5344CB8AC3E}">
        <p14:creationId xmlns:p14="http://schemas.microsoft.com/office/powerpoint/2010/main" val="2377860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24</a:t>
            </a:fld>
            <a:endParaRPr lang="ru-RU"/>
          </a:p>
        </p:txBody>
      </p:sp>
    </p:spTree>
    <p:extLst>
      <p:ext uri="{BB962C8B-B14F-4D97-AF65-F5344CB8AC3E}">
        <p14:creationId xmlns:p14="http://schemas.microsoft.com/office/powerpoint/2010/main" val="861931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25</a:t>
            </a:fld>
            <a:endParaRPr lang="ru-RU"/>
          </a:p>
        </p:txBody>
      </p:sp>
    </p:spTree>
    <p:extLst>
      <p:ext uri="{BB962C8B-B14F-4D97-AF65-F5344CB8AC3E}">
        <p14:creationId xmlns:p14="http://schemas.microsoft.com/office/powerpoint/2010/main" val="1682345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26</a:t>
            </a:fld>
            <a:endParaRPr lang="ru-RU"/>
          </a:p>
        </p:txBody>
      </p:sp>
    </p:spTree>
    <p:extLst>
      <p:ext uri="{BB962C8B-B14F-4D97-AF65-F5344CB8AC3E}">
        <p14:creationId xmlns:p14="http://schemas.microsoft.com/office/powerpoint/2010/main" val="1359527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27</a:t>
            </a:fld>
            <a:endParaRPr lang="ru-RU"/>
          </a:p>
        </p:txBody>
      </p:sp>
    </p:spTree>
    <p:extLst>
      <p:ext uri="{BB962C8B-B14F-4D97-AF65-F5344CB8AC3E}">
        <p14:creationId xmlns:p14="http://schemas.microsoft.com/office/powerpoint/2010/main" val="321935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28</a:t>
            </a:fld>
            <a:endParaRPr lang="ru-RU"/>
          </a:p>
        </p:txBody>
      </p:sp>
    </p:spTree>
    <p:extLst>
      <p:ext uri="{BB962C8B-B14F-4D97-AF65-F5344CB8AC3E}">
        <p14:creationId xmlns:p14="http://schemas.microsoft.com/office/powerpoint/2010/main" val="4264349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29</a:t>
            </a:fld>
            <a:endParaRPr lang="ru-RU"/>
          </a:p>
        </p:txBody>
      </p:sp>
    </p:spTree>
    <p:extLst>
      <p:ext uri="{BB962C8B-B14F-4D97-AF65-F5344CB8AC3E}">
        <p14:creationId xmlns:p14="http://schemas.microsoft.com/office/powerpoint/2010/main" val="2749994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30</a:t>
            </a:fld>
            <a:endParaRPr lang="ru-RU"/>
          </a:p>
        </p:txBody>
      </p:sp>
    </p:spTree>
    <p:extLst>
      <p:ext uri="{BB962C8B-B14F-4D97-AF65-F5344CB8AC3E}">
        <p14:creationId xmlns:p14="http://schemas.microsoft.com/office/powerpoint/2010/main" val="517566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31</a:t>
            </a:fld>
            <a:endParaRPr lang="ru-RU"/>
          </a:p>
        </p:txBody>
      </p:sp>
    </p:spTree>
    <p:extLst>
      <p:ext uri="{BB962C8B-B14F-4D97-AF65-F5344CB8AC3E}">
        <p14:creationId xmlns:p14="http://schemas.microsoft.com/office/powerpoint/2010/main" val="136183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4</a:t>
            </a:fld>
            <a:endParaRPr lang="ru-RU"/>
          </a:p>
        </p:txBody>
      </p:sp>
    </p:spTree>
    <p:extLst>
      <p:ext uri="{BB962C8B-B14F-4D97-AF65-F5344CB8AC3E}">
        <p14:creationId xmlns:p14="http://schemas.microsoft.com/office/powerpoint/2010/main" val="261817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32</a:t>
            </a:fld>
            <a:endParaRPr lang="ru-RU"/>
          </a:p>
        </p:txBody>
      </p:sp>
    </p:spTree>
    <p:extLst>
      <p:ext uri="{BB962C8B-B14F-4D97-AF65-F5344CB8AC3E}">
        <p14:creationId xmlns:p14="http://schemas.microsoft.com/office/powerpoint/2010/main" val="3877966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33</a:t>
            </a:fld>
            <a:endParaRPr lang="ru-RU"/>
          </a:p>
        </p:txBody>
      </p:sp>
    </p:spTree>
    <p:extLst>
      <p:ext uri="{BB962C8B-B14F-4D97-AF65-F5344CB8AC3E}">
        <p14:creationId xmlns:p14="http://schemas.microsoft.com/office/powerpoint/2010/main" val="1621000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34</a:t>
            </a:fld>
            <a:endParaRPr lang="ru-RU"/>
          </a:p>
        </p:txBody>
      </p:sp>
    </p:spTree>
    <p:extLst>
      <p:ext uri="{BB962C8B-B14F-4D97-AF65-F5344CB8AC3E}">
        <p14:creationId xmlns:p14="http://schemas.microsoft.com/office/powerpoint/2010/main" val="335253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41</a:t>
            </a:fld>
            <a:endParaRPr lang="ru-RU"/>
          </a:p>
        </p:txBody>
      </p:sp>
    </p:spTree>
    <p:extLst>
      <p:ext uri="{BB962C8B-B14F-4D97-AF65-F5344CB8AC3E}">
        <p14:creationId xmlns:p14="http://schemas.microsoft.com/office/powerpoint/2010/main" val="352174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5</a:t>
            </a:fld>
            <a:endParaRPr lang="ru-RU"/>
          </a:p>
        </p:txBody>
      </p:sp>
    </p:spTree>
    <p:extLst>
      <p:ext uri="{BB962C8B-B14F-4D97-AF65-F5344CB8AC3E}">
        <p14:creationId xmlns:p14="http://schemas.microsoft.com/office/powerpoint/2010/main" val="224257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a:t>
            </a:fld>
            <a:endParaRPr lang="ru-RU"/>
          </a:p>
        </p:txBody>
      </p:sp>
    </p:spTree>
    <p:extLst>
      <p:ext uri="{BB962C8B-B14F-4D97-AF65-F5344CB8AC3E}">
        <p14:creationId xmlns:p14="http://schemas.microsoft.com/office/powerpoint/2010/main" val="233928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7</a:t>
            </a:fld>
            <a:endParaRPr lang="ru-RU"/>
          </a:p>
        </p:txBody>
      </p:sp>
    </p:spTree>
    <p:extLst>
      <p:ext uri="{BB962C8B-B14F-4D97-AF65-F5344CB8AC3E}">
        <p14:creationId xmlns:p14="http://schemas.microsoft.com/office/powerpoint/2010/main" val="62449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8</a:t>
            </a:fld>
            <a:endParaRPr lang="ru-RU"/>
          </a:p>
        </p:txBody>
      </p:sp>
    </p:spTree>
    <p:extLst>
      <p:ext uri="{BB962C8B-B14F-4D97-AF65-F5344CB8AC3E}">
        <p14:creationId xmlns:p14="http://schemas.microsoft.com/office/powerpoint/2010/main" val="290850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9</a:t>
            </a:fld>
            <a:endParaRPr lang="ru-RU"/>
          </a:p>
        </p:txBody>
      </p:sp>
    </p:spTree>
    <p:extLst>
      <p:ext uri="{BB962C8B-B14F-4D97-AF65-F5344CB8AC3E}">
        <p14:creationId xmlns:p14="http://schemas.microsoft.com/office/powerpoint/2010/main" val="339403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10</a:t>
            </a:fld>
            <a:endParaRPr lang="ru-RU"/>
          </a:p>
        </p:txBody>
      </p:sp>
    </p:spTree>
    <p:extLst>
      <p:ext uri="{BB962C8B-B14F-4D97-AF65-F5344CB8AC3E}">
        <p14:creationId xmlns:p14="http://schemas.microsoft.com/office/powerpoint/2010/main" val="2955398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рямоугольник 8"/>
          <p:cNvSpPr/>
          <p:nvPr/>
        </p:nvSpPr>
        <p:spPr>
          <a:xfrm>
            <a:off x="-1" y="1905000"/>
            <a:ext cx="12188826"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2" y="1795132"/>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1" name="Прямоугольник 10"/>
          <p:cNvSpPr/>
          <p:nvPr/>
        </p:nvSpPr>
        <p:spPr>
          <a:xfrm>
            <a:off x="-2" y="5142116"/>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2" name="Заголовок 1"/>
          <p:cNvSpPr>
            <a:spLocks noGrp="1"/>
          </p:cNvSpPr>
          <p:nvPr>
            <p:ph type="ctrTitle"/>
          </p:nvPr>
        </p:nvSpPr>
        <p:spPr>
          <a:xfrm>
            <a:off x="1295400" y="2079812"/>
            <a:ext cx="9601200" cy="1724092"/>
          </a:xfrm>
        </p:spPr>
        <p:txBody>
          <a:bodyPr anchor="b"/>
          <a:lstStyle>
            <a:lvl1pPr algn="ctr">
              <a:defRPr sz="54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295400" y="3959352"/>
            <a:ext cx="9601200" cy="914400"/>
          </a:xfrm>
        </p:spPr>
        <p:txBody>
          <a:bodyPr>
            <a:normAutofit/>
          </a:bodyPr>
          <a:lstStyle>
            <a:lvl1pPr marL="0" indent="0" algn="ctr">
              <a:spcBef>
                <a:spcPts val="0"/>
              </a:spcBef>
              <a:buNone/>
              <a:defRPr sz="200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val="10079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5pPr>
              <a:defRPr/>
            </a:lvl5pPr>
            <a:lvl6pPr>
              <a:defRPr/>
            </a:lvl6pPr>
            <a:lvl7pPr>
              <a:defRPr/>
            </a:lvl7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C6C52C72-DE31-F449-A4ED-4C594FD91407}" type="datetimeFigureOut">
              <a:rPr lang="en-US" smtClean="0"/>
              <a:pPr/>
              <a:t>6/23/2020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268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274638"/>
            <a:ext cx="2628900" cy="58975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838200" y="274638"/>
            <a:ext cx="7734300"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ED62726E-379B-B349-9EED-81ED093FA806}" type="datetimeFigureOut">
              <a:rPr lang="en-US" smtClean="0"/>
              <a:pPr/>
              <a:t>6/23/2020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220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vl6pPr>
              <a:defRPr/>
            </a:lvl6pPr>
            <a:lvl7pPr>
              <a:defRPr/>
            </a:lvl7pPr>
            <a:lvl8pPr>
              <a:defRPr/>
            </a:lvl8pPr>
            <a:lvl9pP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B3A1323-8D79-1946-B0D7-40001CF92E9D}" type="datetimeFigureOut">
              <a:rPr lang="en-US" smtClean="0"/>
              <a:pPr/>
              <a:t>6/23/2020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4882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2130552"/>
            <a:ext cx="9601200" cy="2359152"/>
          </a:xfrm>
        </p:spPr>
        <p:txBody>
          <a:bodyPr anchor="b">
            <a:normAutofit/>
          </a:bodyPr>
          <a:lstStyle>
            <a:lvl1pPr algn="ctr">
              <a:defRPr sz="5400" b="1"/>
            </a:lvl1pPr>
          </a:lstStyle>
          <a:p>
            <a:r>
              <a:rPr lang="ru-RU" smtClean="0"/>
              <a:t>Образец заголовка</a:t>
            </a:r>
            <a:endParaRPr lang="ru-RU" dirty="0"/>
          </a:p>
        </p:txBody>
      </p:sp>
      <p:sp>
        <p:nvSpPr>
          <p:cNvPr id="3" name="Текст 2"/>
          <p:cNvSpPr>
            <a:spLocks noGrp="1"/>
          </p:cNvSpPr>
          <p:nvPr>
            <p:ph type="body" idx="1"/>
          </p:nvPr>
        </p:nvSpPr>
        <p:spPr>
          <a:xfrm>
            <a:off x="1295400" y="4572000"/>
            <a:ext cx="9601200" cy="841248"/>
          </a:xfrm>
        </p:spPr>
        <p:txBody>
          <a:bodyPr anchor="t"/>
          <a:lstStyle>
            <a:lvl1pPr marL="0" indent="0" algn="ctr">
              <a:spcBef>
                <a:spcPts val="0"/>
              </a:spcBef>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DFA1846-DA80-1C48-A609-854EA85C59AD}" type="datetimeFigureOut">
              <a:rPr lang="en-US" smtClean="0"/>
              <a:pPr/>
              <a:t>6/23/2020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725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57302355-E14B-8545-A8F8-0FE83CC9D524}" type="datetimeFigureOut">
              <a:rPr lang="en-US" smtClean="0"/>
              <a:pPr/>
              <a:t>6/23/2020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9949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34112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2640F58-564D-2B4F-AE67-E407BA4FCF45}" type="datetimeFigureOut">
              <a:rPr lang="en-US" smtClean="0"/>
              <a:pPr/>
              <a:t>6/23/2020</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72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F13A34C8-038E-2045-AF43-DF7DBB8E0E9E}" type="datetimeFigureOut">
              <a:rPr lang="en-US" smtClean="0"/>
              <a:pPr/>
              <a:t>6/23/2020</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451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5" name="Группа 4"/>
          <p:cNvGrpSpPr/>
          <p:nvPr/>
        </p:nvGrpSpPr>
        <p:grpSpPr>
          <a:xfrm flipV="1">
            <a:off x="1585" y="0"/>
            <a:ext cx="12188827" cy="377952"/>
            <a:chOff x="-1" y="6480048"/>
            <a:chExt cx="12188827" cy="377952"/>
          </a:xfrm>
        </p:grpSpPr>
        <p:sp>
          <p:nvSpPr>
            <p:cNvPr id="6" name="Прямоугольник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7" name="Прямоугольник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Дата 1"/>
          <p:cNvSpPr>
            <a:spLocks noGrp="1"/>
          </p:cNvSpPr>
          <p:nvPr>
            <p:ph type="dt" sz="half" idx="10"/>
          </p:nvPr>
        </p:nvSpPr>
        <p:spPr/>
        <p:txBody>
          <a:bodyPr/>
          <a:lstStyle/>
          <a:p>
            <a:fld id="{8818C68F-D26B-8F47-958C-23B49CF8A634}" type="datetimeFigureOut">
              <a:rPr lang="en-US" smtClean="0"/>
              <a:pPr/>
              <a:t>6/23/2020</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640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Объект 2"/>
          <p:cNvSpPr>
            <a:spLocks noGrp="1"/>
          </p:cNvSpPr>
          <p:nvPr>
            <p:ph idx="1"/>
          </p:nvPr>
        </p:nvSpPr>
        <p:spPr>
          <a:xfrm>
            <a:off x="457200" y="758952"/>
            <a:ext cx="662940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DF5E60-9974-AC48-9591-99C2BB44B7CF}" type="datetimeFigureOut">
              <a:rPr lang="en-US" smtClean="0"/>
              <a:pPr/>
              <a:t>6/23/2020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64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Рисунок 2"/>
          <p:cNvSpPr>
            <a:spLocks noGrp="1"/>
          </p:cNvSpPr>
          <p:nvPr>
            <p:ph type="pic" idx="1"/>
          </p:nvPr>
        </p:nvSpPr>
        <p:spPr>
          <a:xfrm>
            <a:off x="150811" y="506104"/>
            <a:ext cx="6858002" cy="5843016"/>
          </a:xfrm>
          <a:solidFill>
            <a:schemeClr val="accent1">
              <a:lumMod val="40000"/>
              <a:lumOff val="60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C79C5D-2A6F-F04D-97DA-BEF2467B64E4}" type="datetimeFigureOut">
              <a:rPr lang="en-US" smtClean="0"/>
              <a:pPr/>
              <a:t>6/23/2020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8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9" name="Группа 8"/>
          <p:cNvGrpSpPr/>
          <p:nvPr/>
        </p:nvGrpSpPr>
        <p:grpSpPr>
          <a:xfrm>
            <a:off x="-1" y="6480048"/>
            <a:ext cx="12188827" cy="377952"/>
            <a:chOff x="-1" y="6480048"/>
            <a:chExt cx="12188827" cy="377952"/>
          </a:xfrm>
        </p:grpSpPr>
        <p:sp>
          <p:nvSpPr>
            <p:cNvPr id="7" name="Прямоугольник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8" name="Прямоугольник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900">
                <a:solidFill>
                  <a:schemeClr val="tx1"/>
                </a:solidFill>
              </a:defRPr>
            </a:lvl1pPr>
          </a:lstStyle>
          <a:p>
            <a:fld id="{09B482E8-6E0E-1B4F-B1FD-C69DB9E858D9}" type="datetimeFigureOut">
              <a:rPr lang="en-US" smtClean="0"/>
              <a:pPr/>
              <a:t>6/23/2020</a:t>
            </a:fld>
            <a:endParaRPr lang="en-US"/>
          </a:p>
        </p:txBody>
      </p:sp>
      <p:sp>
        <p:nvSpPr>
          <p:cNvPr id="5" name="Нижний колонтитул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Номер слайда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900">
                <a:solidFill>
                  <a:schemeClr val="tx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650312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tx1">
              <a:lumMod val="90000"/>
              <a:lumOff val="10000"/>
            </a:schemeClr>
          </a:solidFill>
          <a:latin typeface="+mn-lt"/>
          <a:ea typeface="+mn-ea"/>
          <a:cs typeface="+mn-cs"/>
        </a:defRPr>
      </a:lvl1pPr>
      <a:lvl2pPr marL="594360" indent="-228600" algn="l" defTabSz="914400" rtl="0" eaLnBrk="1" latinLnBrk="0" hangingPunct="1">
        <a:lnSpc>
          <a:spcPct val="90000"/>
        </a:lnSpc>
        <a:spcBef>
          <a:spcPts val="1000"/>
        </a:spcBef>
        <a:buSzPct val="100000"/>
        <a:buFont typeface="Arial" pitchFamily="34" charset="0"/>
        <a:buChar char="▪"/>
        <a:defRPr sz="1800" kern="1200">
          <a:solidFill>
            <a:schemeClr val="tx1">
              <a:lumMod val="90000"/>
              <a:lumOff val="10000"/>
            </a:schemeClr>
          </a:solidFill>
          <a:latin typeface="+mn-lt"/>
          <a:ea typeface="+mn-ea"/>
          <a:cs typeface="+mn-cs"/>
        </a:defRPr>
      </a:lvl2pPr>
      <a:lvl3pPr marL="914400" indent="-228600" algn="l" defTabSz="914400" rtl="0" eaLnBrk="1" latinLnBrk="0" hangingPunct="1">
        <a:lnSpc>
          <a:spcPct val="90000"/>
        </a:lnSpc>
        <a:spcBef>
          <a:spcPts val="800"/>
        </a:spcBef>
        <a:buSzPct val="100000"/>
        <a:buFont typeface="Arial" pitchFamily="34" charset="0"/>
        <a:buChar char="▪"/>
        <a:defRPr sz="1600" kern="1200">
          <a:solidFill>
            <a:schemeClr val="tx1">
              <a:lumMod val="90000"/>
              <a:lumOff val="10000"/>
            </a:schemeClr>
          </a:solidFill>
          <a:latin typeface="+mn-lt"/>
          <a:ea typeface="+mn-ea"/>
          <a:cs typeface="+mn-cs"/>
        </a:defRPr>
      </a:lvl3pPr>
      <a:lvl4pPr marL="123444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4pPr>
      <a:lvl5pPr marL="155448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1.png"/><Relationship Id="rId21" Type="http://schemas.openxmlformats.org/officeDocument/2006/relationships/image" Target="../media/image44.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23" Type="http://schemas.openxmlformats.org/officeDocument/2006/relationships/image" Target="../media/image46.jpe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26" Type="http://schemas.openxmlformats.org/officeDocument/2006/relationships/image" Target="../media/image69.jpeg"/><Relationship Id="rId39" Type="http://schemas.openxmlformats.org/officeDocument/2006/relationships/image" Target="../media/image82.jpeg"/><Relationship Id="rId3" Type="http://schemas.openxmlformats.org/officeDocument/2006/relationships/image" Target="../media/image1.png"/><Relationship Id="rId21" Type="http://schemas.openxmlformats.org/officeDocument/2006/relationships/image" Target="../media/image64.jpeg"/><Relationship Id="rId34" Type="http://schemas.openxmlformats.org/officeDocument/2006/relationships/image" Target="../media/image77.jpeg"/><Relationship Id="rId42" Type="http://schemas.openxmlformats.org/officeDocument/2006/relationships/image" Target="../media/image85.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5" Type="http://schemas.openxmlformats.org/officeDocument/2006/relationships/image" Target="../media/image68.jpeg"/><Relationship Id="rId33" Type="http://schemas.openxmlformats.org/officeDocument/2006/relationships/image" Target="../media/image76.jpeg"/><Relationship Id="rId38" Type="http://schemas.openxmlformats.org/officeDocument/2006/relationships/image" Target="../media/image81.jpeg"/><Relationship Id="rId2" Type="http://schemas.openxmlformats.org/officeDocument/2006/relationships/notesSlide" Target="../notesSlides/notesSlide12.xml"/><Relationship Id="rId16" Type="http://schemas.openxmlformats.org/officeDocument/2006/relationships/image" Target="../media/image59.jpeg"/><Relationship Id="rId20" Type="http://schemas.openxmlformats.org/officeDocument/2006/relationships/image" Target="../media/image63.jpeg"/><Relationship Id="rId29" Type="http://schemas.openxmlformats.org/officeDocument/2006/relationships/image" Target="../media/image72.jpeg"/><Relationship Id="rId41" Type="http://schemas.openxmlformats.org/officeDocument/2006/relationships/image" Target="../media/image84.jpeg"/><Relationship Id="rId1" Type="http://schemas.openxmlformats.org/officeDocument/2006/relationships/slideLayout" Target="../slideLayouts/slideLayout3.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0.jpeg"/><Relationship Id="rId40" Type="http://schemas.openxmlformats.org/officeDocument/2006/relationships/image" Target="../media/image83.jpeg"/><Relationship Id="rId5" Type="http://schemas.openxmlformats.org/officeDocument/2006/relationships/image" Target="../media/image48.jpeg"/><Relationship Id="rId15" Type="http://schemas.openxmlformats.org/officeDocument/2006/relationships/image" Target="../media/image58.jpeg"/><Relationship Id="rId23" Type="http://schemas.openxmlformats.org/officeDocument/2006/relationships/image" Target="../media/image66.jpeg"/><Relationship Id="rId28" Type="http://schemas.openxmlformats.org/officeDocument/2006/relationships/image" Target="../media/image71.jpeg"/><Relationship Id="rId36" Type="http://schemas.openxmlformats.org/officeDocument/2006/relationships/image" Target="../media/image79.jpeg"/><Relationship Id="rId10" Type="http://schemas.openxmlformats.org/officeDocument/2006/relationships/image" Target="../media/image53.jpeg"/><Relationship Id="rId19" Type="http://schemas.openxmlformats.org/officeDocument/2006/relationships/image" Target="../media/image62.jpeg"/><Relationship Id="rId31" Type="http://schemas.openxmlformats.org/officeDocument/2006/relationships/image" Target="../media/image74.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 Id="rId22" Type="http://schemas.openxmlformats.org/officeDocument/2006/relationships/image" Target="../media/image65.jpeg"/><Relationship Id="rId27" Type="http://schemas.openxmlformats.org/officeDocument/2006/relationships/image" Target="../media/image70.jpeg"/><Relationship Id="rId30" Type="http://schemas.openxmlformats.org/officeDocument/2006/relationships/image" Target="../media/image73.jpeg"/><Relationship Id="rId35" Type="http://schemas.openxmlformats.org/officeDocument/2006/relationships/image" Target="../media/image78.jpeg"/></Relationships>
</file>

<file path=ppt/slides/_rels/slide1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3" Type="http://schemas.openxmlformats.org/officeDocument/2006/relationships/image" Target="../media/image1.pn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1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pn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jpeg"/></Relationships>
</file>

<file path=ppt/slides/_rels/slide1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3" Type="http://schemas.openxmlformats.org/officeDocument/2006/relationships/image" Target="../media/image1.pn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24.jpeg"/></Relationships>
</file>

<file path=ppt/slides/_rels/slide2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png"/><Relationship Id="rId18" Type="http://schemas.openxmlformats.org/officeDocument/2006/relationships/image" Target="../media/image139.jpeg"/><Relationship Id="rId26" Type="http://schemas.openxmlformats.org/officeDocument/2006/relationships/image" Target="../media/image147.jpeg"/><Relationship Id="rId39" Type="http://schemas.openxmlformats.org/officeDocument/2006/relationships/image" Target="../media/image160.jpeg"/><Relationship Id="rId3" Type="http://schemas.openxmlformats.org/officeDocument/2006/relationships/image" Target="../media/image1.png"/><Relationship Id="rId21" Type="http://schemas.openxmlformats.org/officeDocument/2006/relationships/image" Target="../media/image142.jpeg"/><Relationship Id="rId34" Type="http://schemas.openxmlformats.org/officeDocument/2006/relationships/image" Target="../media/image155.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jpeg"/><Relationship Id="rId25" Type="http://schemas.openxmlformats.org/officeDocument/2006/relationships/image" Target="../media/image146.jpeg"/><Relationship Id="rId33" Type="http://schemas.openxmlformats.org/officeDocument/2006/relationships/image" Target="../media/image154.jpeg"/><Relationship Id="rId38" Type="http://schemas.openxmlformats.org/officeDocument/2006/relationships/image" Target="../media/image159.jpeg"/><Relationship Id="rId2" Type="http://schemas.openxmlformats.org/officeDocument/2006/relationships/notesSlide" Target="../notesSlides/notesSlide19.xml"/><Relationship Id="rId16" Type="http://schemas.openxmlformats.org/officeDocument/2006/relationships/image" Target="../media/image137.jpeg"/><Relationship Id="rId20" Type="http://schemas.openxmlformats.org/officeDocument/2006/relationships/image" Target="../media/image141.jpeg"/><Relationship Id="rId29" Type="http://schemas.openxmlformats.org/officeDocument/2006/relationships/image" Target="../media/image150.jpeg"/><Relationship Id="rId1" Type="http://schemas.openxmlformats.org/officeDocument/2006/relationships/slideLayout" Target="../slideLayouts/slideLayout3.xml"/><Relationship Id="rId6" Type="http://schemas.openxmlformats.org/officeDocument/2006/relationships/image" Target="../media/image127.jpeg"/><Relationship Id="rId11" Type="http://schemas.openxmlformats.org/officeDocument/2006/relationships/image" Target="../media/image132.jpeg"/><Relationship Id="rId24" Type="http://schemas.openxmlformats.org/officeDocument/2006/relationships/image" Target="../media/image145.jpeg"/><Relationship Id="rId32" Type="http://schemas.openxmlformats.org/officeDocument/2006/relationships/image" Target="../media/image153.jpeg"/><Relationship Id="rId37" Type="http://schemas.openxmlformats.org/officeDocument/2006/relationships/image" Target="../media/image158.jpeg"/><Relationship Id="rId40" Type="http://schemas.openxmlformats.org/officeDocument/2006/relationships/image" Target="../media/image161.jpeg"/><Relationship Id="rId5" Type="http://schemas.openxmlformats.org/officeDocument/2006/relationships/image" Target="../media/image126.jpeg"/><Relationship Id="rId15" Type="http://schemas.openxmlformats.org/officeDocument/2006/relationships/image" Target="../media/image136.jpeg"/><Relationship Id="rId23" Type="http://schemas.openxmlformats.org/officeDocument/2006/relationships/image" Target="../media/image144.jpeg"/><Relationship Id="rId28" Type="http://schemas.openxmlformats.org/officeDocument/2006/relationships/image" Target="../media/image149.jpeg"/><Relationship Id="rId36" Type="http://schemas.openxmlformats.org/officeDocument/2006/relationships/image" Target="../media/image157.jpeg"/><Relationship Id="rId10" Type="http://schemas.openxmlformats.org/officeDocument/2006/relationships/image" Target="../media/image131.jpeg"/><Relationship Id="rId19" Type="http://schemas.openxmlformats.org/officeDocument/2006/relationships/image" Target="../media/image140.jpeg"/><Relationship Id="rId31" Type="http://schemas.openxmlformats.org/officeDocument/2006/relationships/image" Target="../media/image152.jpe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image" Target="../media/image135.jpeg"/><Relationship Id="rId22" Type="http://schemas.openxmlformats.org/officeDocument/2006/relationships/image" Target="../media/image143.jpeg"/><Relationship Id="rId27" Type="http://schemas.openxmlformats.org/officeDocument/2006/relationships/image" Target="../media/image148.jpeg"/><Relationship Id="rId30" Type="http://schemas.openxmlformats.org/officeDocument/2006/relationships/image" Target="../media/image151.jpeg"/><Relationship Id="rId35" Type="http://schemas.openxmlformats.org/officeDocument/2006/relationships/image" Target="../media/image15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63.jpeg"/><Relationship Id="rId4" Type="http://schemas.openxmlformats.org/officeDocument/2006/relationships/image" Target="../media/image16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2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png"/><Relationship Id="rId7" Type="http://schemas.openxmlformats.org/officeDocument/2006/relationships/image" Target="../media/image170.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5.png"/></Relationships>
</file>

<file path=ppt/slides/_rels/slide26.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jpeg"/><Relationship Id="rId3" Type="http://schemas.openxmlformats.org/officeDocument/2006/relationships/image" Target="../media/image1.png"/><Relationship Id="rId7" Type="http://schemas.openxmlformats.org/officeDocument/2006/relationships/image" Target="../media/image76.jpeg"/><Relationship Id="rId12" Type="http://schemas.openxmlformats.org/officeDocument/2006/relationships/image" Target="../media/image182.png"/><Relationship Id="rId17" Type="http://schemas.openxmlformats.org/officeDocument/2006/relationships/image" Target="../media/image187.jpeg"/><Relationship Id="rId2" Type="http://schemas.openxmlformats.org/officeDocument/2006/relationships/notesSlide" Target="../notesSlides/notesSlide24.xml"/><Relationship Id="rId16" Type="http://schemas.openxmlformats.org/officeDocument/2006/relationships/image" Target="../media/image186.png"/><Relationship Id="rId20" Type="http://schemas.openxmlformats.org/officeDocument/2006/relationships/image" Target="../media/image190.jpeg"/><Relationship Id="rId1" Type="http://schemas.openxmlformats.org/officeDocument/2006/relationships/slideLayout" Target="../slideLayouts/slideLayout3.xml"/><Relationship Id="rId6" Type="http://schemas.openxmlformats.org/officeDocument/2006/relationships/image" Target="../media/image77.jpeg"/><Relationship Id="rId11" Type="http://schemas.openxmlformats.org/officeDocument/2006/relationships/image" Target="../media/image181.jpeg"/><Relationship Id="rId5" Type="http://schemas.openxmlformats.org/officeDocument/2006/relationships/image" Target="../media/image177.png"/><Relationship Id="rId15" Type="http://schemas.openxmlformats.org/officeDocument/2006/relationships/image" Target="../media/image185.png"/><Relationship Id="rId10" Type="http://schemas.openxmlformats.org/officeDocument/2006/relationships/image" Target="../media/image180.png"/><Relationship Id="rId19" Type="http://schemas.openxmlformats.org/officeDocument/2006/relationships/image" Target="../media/image189.jpeg"/><Relationship Id="rId4" Type="http://schemas.openxmlformats.org/officeDocument/2006/relationships/image" Target="../media/image176.png"/><Relationship Id="rId9" Type="http://schemas.openxmlformats.org/officeDocument/2006/relationships/image" Target="../media/image179.png"/><Relationship Id="rId14" Type="http://schemas.openxmlformats.org/officeDocument/2006/relationships/image" Target="../media/image18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4.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96.png"/><Relationship Id="rId4" Type="http://schemas.openxmlformats.org/officeDocument/2006/relationships/image" Target="../media/image195.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98.jpeg"/><Relationship Id="rId4" Type="http://schemas.openxmlformats.org/officeDocument/2006/relationships/image" Target="../media/image19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33.xml.rels><?xml version="1.0" encoding="UTF-8" standalone="yes"?>
<Relationships xmlns="http://schemas.openxmlformats.org/package/2006/relationships"><Relationship Id="rId13" Type="http://schemas.openxmlformats.org/officeDocument/2006/relationships/image" Target="../media/image211.jpeg"/><Relationship Id="rId18" Type="http://schemas.openxmlformats.org/officeDocument/2006/relationships/image" Target="../media/image216.jpeg"/><Relationship Id="rId26" Type="http://schemas.openxmlformats.org/officeDocument/2006/relationships/image" Target="../media/image224.jpeg"/><Relationship Id="rId39" Type="http://schemas.openxmlformats.org/officeDocument/2006/relationships/image" Target="../media/image237.jpeg"/><Relationship Id="rId3" Type="http://schemas.openxmlformats.org/officeDocument/2006/relationships/image" Target="../media/image1.png"/><Relationship Id="rId21" Type="http://schemas.openxmlformats.org/officeDocument/2006/relationships/image" Target="../media/image219.jpeg"/><Relationship Id="rId34" Type="http://schemas.openxmlformats.org/officeDocument/2006/relationships/image" Target="../media/image232.jpeg"/><Relationship Id="rId42" Type="http://schemas.openxmlformats.org/officeDocument/2006/relationships/image" Target="../media/image240.jpeg"/><Relationship Id="rId47" Type="http://schemas.openxmlformats.org/officeDocument/2006/relationships/image" Target="../media/image245.jpeg"/><Relationship Id="rId7" Type="http://schemas.openxmlformats.org/officeDocument/2006/relationships/image" Target="../media/image205.jpeg"/><Relationship Id="rId12" Type="http://schemas.openxmlformats.org/officeDocument/2006/relationships/image" Target="../media/image210.jpeg"/><Relationship Id="rId17" Type="http://schemas.openxmlformats.org/officeDocument/2006/relationships/image" Target="../media/image215.jpeg"/><Relationship Id="rId25" Type="http://schemas.openxmlformats.org/officeDocument/2006/relationships/image" Target="../media/image223.jpeg"/><Relationship Id="rId33" Type="http://schemas.openxmlformats.org/officeDocument/2006/relationships/image" Target="../media/image231.jpeg"/><Relationship Id="rId38" Type="http://schemas.openxmlformats.org/officeDocument/2006/relationships/image" Target="../media/image236.jpeg"/><Relationship Id="rId46" Type="http://schemas.openxmlformats.org/officeDocument/2006/relationships/image" Target="../media/image244.jpeg"/><Relationship Id="rId2" Type="http://schemas.openxmlformats.org/officeDocument/2006/relationships/notesSlide" Target="../notesSlides/notesSlide31.xml"/><Relationship Id="rId16" Type="http://schemas.openxmlformats.org/officeDocument/2006/relationships/image" Target="../media/image214.jpeg"/><Relationship Id="rId20" Type="http://schemas.openxmlformats.org/officeDocument/2006/relationships/image" Target="../media/image218.jpeg"/><Relationship Id="rId29" Type="http://schemas.openxmlformats.org/officeDocument/2006/relationships/image" Target="../media/image227.jpeg"/><Relationship Id="rId41" Type="http://schemas.openxmlformats.org/officeDocument/2006/relationships/image" Target="../media/image239.jpeg"/><Relationship Id="rId1" Type="http://schemas.openxmlformats.org/officeDocument/2006/relationships/slideLayout" Target="../slideLayouts/slideLayout3.xml"/><Relationship Id="rId6" Type="http://schemas.openxmlformats.org/officeDocument/2006/relationships/image" Target="../media/image204.jpeg"/><Relationship Id="rId11" Type="http://schemas.openxmlformats.org/officeDocument/2006/relationships/image" Target="../media/image209.jpeg"/><Relationship Id="rId24" Type="http://schemas.openxmlformats.org/officeDocument/2006/relationships/image" Target="../media/image222.jpeg"/><Relationship Id="rId32" Type="http://schemas.openxmlformats.org/officeDocument/2006/relationships/image" Target="../media/image230.jpeg"/><Relationship Id="rId37" Type="http://schemas.openxmlformats.org/officeDocument/2006/relationships/image" Target="../media/image235.jpeg"/><Relationship Id="rId40" Type="http://schemas.openxmlformats.org/officeDocument/2006/relationships/image" Target="../media/image238.jpeg"/><Relationship Id="rId45" Type="http://schemas.openxmlformats.org/officeDocument/2006/relationships/image" Target="../media/image243.jpeg"/><Relationship Id="rId5" Type="http://schemas.openxmlformats.org/officeDocument/2006/relationships/image" Target="../media/image203.jpeg"/><Relationship Id="rId15" Type="http://schemas.openxmlformats.org/officeDocument/2006/relationships/image" Target="../media/image213.jpeg"/><Relationship Id="rId23" Type="http://schemas.openxmlformats.org/officeDocument/2006/relationships/image" Target="../media/image221.jpeg"/><Relationship Id="rId28" Type="http://schemas.openxmlformats.org/officeDocument/2006/relationships/image" Target="../media/image226.jpeg"/><Relationship Id="rId36" Type="http://schemas.openxmlformats.org/officeDocument/2006/relationships/image" Target="../media/image234.jpeg"/><Relationship Id="rId49" Type="http://schemas.openxmlformats.org/officeDocument/2006/relationships/image" Target="../media/image247.jpeg"/><Relationship Id="rId10" Type="http://schemas.openxmlformats.org/officeDocument/2006/relationships/image" Target="../media/image208.jpeg"/><Relationship Id="rId19" Type="http://schemas.openxmlformats.org/officeDocument/2006/relationships/image" Target="../media/image217.jpeg"/><Relationship Id="rId31" Type="http://schemas.openxmlformats.org/officeDocument/2006/relationships/image" Target="../media/image229.jpeg"/><Relationship Id="rId44" Type="http://schemas.openxmlformats.org/officeDocument/2006/relationships/image" Target="../media/image242.jpeg"/><Relationship Id="rId4" Type="http://schemas.openxmlformats.org/officeDocument/2006/relationships/image" Target="../media/image202.jpeg"/><Relationship Id="rId9" Type="http://schemas.openxmlformats.org/officeDocument/2006/relationships/image" Target="../media/image207.jpeg"/><Relationship Id="rId14" Type="http://schemas.openxmlformats.org/officeDocument/2006/relationships/image" Target="../media/image212.jpeg"/><Relationship Id="rId22" Type="http://schemas.openxmlformats.org/officeDocument/2006/relationships/image" Target="../media/image220.jpeg"/><Relationship Id="rId27" Type="http://schemas.openxmlformats.org/officeDocument/2006/relationships/image" Target="../media/image225.jpeg"/><Relationship Id="rId30" Type="http://schemas.openxmlformats.org/officeDocument/2006/relationships/image" Target="../media/image228.jpeg"/><Relationship Id="rId35" Type="http://schemas.openxmlformats.org/officeDocument/2006/relationships/image" Target="../media/image233.jpeg"/><Relationship Id="rId43" Type="http://schemas.openxmlformats.org/officeDocument/2006/relationships/image" Target="../media/image241.jpeg"/><Relationship Id="rId48" Type="http://schemas.openxmlformats.org/officeDocument/2006/relationships/image" Target="../media/image246.jpeg"/><Relationship Id="rId8" Type="http://schemas.openxmlformats.org/officeDocument/2006/relationships/image" Target="../media/image206.jpeg"/></Relationships>
</file>

<file path=ppt/slides/_rels/slide34.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1.png"/><Relationship Id="rId7" Type="http://schemas.openxmlformats.org/officeDocument/2006/relationships/image" Target="../media/image25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50.jpe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jpeg"/><Relationship Id="rId9" Type="http://schemas.openxmlformats.org/officeDocument/2006/relationships/image" Target="../media/image253.jpeg"/></Relationships>
</file>

<file path=ppt/slides/_rels/slide35.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3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66.jpeg"/><Relationship Id="rId4" Type="http://schemas.openxmlformats.org/officeDocument/2006/relationships/image" Target="../media/image26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68.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70.jpeg"/><Relationship Id="rId4" Type="http://schemas.openxmlformats.org/officeDocument/2006/relationships/image" Target="../media/image26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24.jpe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kristall.by/"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gif"/><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gif"/><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2151" y="1894113"/>
            <a:ext cx="10815145" cy="1506421"/>
          </a:xfrm>
        </p:spPr>
        <p:txBody>
          <a:bodyPr>
            <a:normAutofit/>
          </a:bodyPr>
          <a:lstStyle/>
          <a:p>
            <a:pPr algn="ctr"/>
            <a:r>
              <a:rPr lang="ru-RU" sz="4400" b="1" dirty="0" smtClean="0">
                <a:solidFill>
                  <a:schemeClr val="tx2">
                    <a:lumMod val="60000"/>
                    <a:lumOff val="40000"/>
                  </a:schemeClr>
                </a:solidFill>
                <a:latin typeface="Times New Roman" panose="02020603050405020304" pitchFamily="18" charset="0"/>
                <a:cs typeface="Times New Roman" panose="02020603050405020304" pitchFamily="18" charset="0"/>
              </a:rPr>
              <a:t>ТОВАРОВЕДЕНИЕ НЕПРОДОВОЛЬСТВЕННЫХ ТОВАРОВ</a:t>
            </a:r>
            <a:endParaRPr lang="ru-RU" sz="44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93835" y="3771816"/>
            <a:ext cx="11898086" cy="1083834"/>
          </a:xfrm>
        </p:spPr>
        <p:txBody>
          <a:bodyPr>
            <a:noAutofit/>
          </a:bodyPr>
          <a:lstStyle/>
          <a:p>
            <a:r>
              <a:rPr lang="ru-RU" sz="3200" b="1" dirty="0">
                <a:solidFill>
                  <a:schemeClr val="tx1"/>
                </a:solidFill>
                <a:latin typeface="Times New Roman" panose="02020603050405020304" pitchFamily="18" charset="0"/>
                <a:cs typeface="Times New Roman" panose="02020603050405020304" pitchFamily="18" charset="0"/>
              </a:rPr>
              <a:t>Модуль 12. Ювелирные товары</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208872" y="70505"/>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62" y="70505"/>
            <a:ext cx="1178259" cy="1622655"/>
          </a:xfrm>
          <a:prstGeom prst="rect">
            <a:avLst/>
          </a:prstGeom>
        </p:spPr>
      </p:pic>
      <p:sp>
        <p:nvSpPr>
          <p:cNvPr id="8" name="Подзаголовок 2"/>
          <p:cNvSpPr txBox="1">
            <a:spLocks/>
          </p:cNvSpPr>
          <p:nvPr/>
        </p:nvSpPr>
        <p:spPr>
          <a:xfrm>
            <a:off x="975814" y="5817476"/>
            <a:ext cx="10187820" cy="4572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ru-RU" sz="1800" cap="none" dirty="0" smtClean="0">
                <a:solidFill>
                  <a:schemeClr val="tx2">
                    <a:lumMod val="60000"/>
                    <a:lumOff val="40000"/>
                  </a:schemeClr>
                </a:solidFill>
                <a:latin typeface="Times New Roman" panose="02020603050405020304" pitchFamily="18" charset="0"/>
                <a:cs typeface="Times New Roman" panose="02020603050405020304" pitchFamily="18" charset="0"/>
              </a:rPr>
              <a:t>Автор</a:t>
            </a:r>
            <a:r>
              <a:rPr lang="ru-RU" sz="1800" dirty="0" smtClean="0">
                <a:solidFill>
                  <a:schemeClr val="tx2">
                    <a:lumMod val="60000"/>
                    <a:lumOff val="40000"/>
                  </a:schemeClr>
                </a:solidFill>
                <a:latin typeface="Times New Roman" panose="02020603050405020304" pitchFamily="18" charset="0"/>
                <a:cs typeface="Times New Roman" panose="02020603050405020304" pitchFamily="18" charset="0"/>
              </a:rPr>
              <a:t>:</a:t>
            </a:r>
            <a:r>
              <a:rPr lang="ru-RU" sz="1800" b="1" cap="none" dirty="0" smtClean="0">
                <a:solidFill>
                  <a:schemeClr val="tx2">
                    <a:lumMod val="60000"/>
                    <a:lumOff val="40000"/>
                  </a:schemeClr>
                </a:solidFill>
                <a:latin typeface="Times New Roman" panose="02020603050405020304" pitchFamily="18" charset="0"/>
                <a:ea typeface="Times New Roman" panose="02020603050405020304" pitchFamily="18" charset="0"/>
              </a:rPr>
              <a:t> Машкович Татьяна Васильевна </a:t>
            </a:r>
            <a:r>
              <a:rPr lang="ru-RU" sz="1800" cap="none" dirty="0" smtClean="0">
                <a:solidFill>
                  <a:schemeClr val="tx2">
                    <a:lumMod val="60000"/>
                    <a:lumOff val="40000"/>
                  </a:schemeClr>
                </a:solidFill>
                <a:latin typeface="Times New Roman" panose="02020603050405020304" pitchFamily="18" charset="0"/>
                <a:ea typeface="Times New Roman" panose="02020603050405020304" pitchFamily="18" charset="0"/>
              </a:rPr>
              <a:t>– преподаватель</a:t>
            </a:r>
            <a:endParaRPr lang="ru-RU" sz="18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68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2081184" y="70505"/>
            <a:ext cx="8186766" cy="714398"/>
          </a:xfrm>
          <a:prstGeom prst="rect">
            <a:avLst/>
          </a:prstGeo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ru-RU" sz="4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ea typeface="+mj-ea"/>
                <a:cs typeface="Times New Roman" panose="02020603050405020304" pitchFamily="18" charset="0"/>
              </a:rPr>
              <a:t>   </a:t>
            </a:r>
            <a:r>
              <a:rPr lang="ru-RU" sz="4200"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ea typeface="+mj-ea"/>
                <a:cs typeface="Times New Roman" panose="02020603050405020304" pitchFamily="18" charset="0"/>
              </a:rPr>
              <a:t>ЮВЕЛИРНЫЕ КАМНИ</a:t>
            </a:r>
          </a:p>
        </p:txBody>
      </p:sp>
      <p:sp>
        <p:nvSpPr>
          <p:cNvPr id="4" name="Содержимое 2"/>
          <p:cNvSpPr txBox="1">
            <a:spLocks/>
          </p:cNvSpPr>
          <p:nvPr/>
        </p:nvSpPr>
        <p:spPr bwMode="auto">
          <a:xfrm>
            <a:off x="137160" y="784903"/>
            <a:ext cx="1195476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buClr>
                <a:schemeClr val="accent2"/>
              </a:buClr>
              <a:buSzPct val="85000"/>
            </a:pPr>
            <a:r>
              <a:rPr lang="ru-RU" altLang="ru-RU" sz="2000" dirty="0">
                <a:solidFill>
                  <a:srgbClr val="002060"/>
                </a:solidFill>
                <a:latin typeface="Times New Roman" panose="02020603050405020304" pitchFamily="18" charset="0"/>
                <a:cs typeface="Times New Roman" panose="02020603050405020304" pitchFamily="18" charset="0"/>
              </a:rPr>
              <a:t>Ювелирные камни имеют кристаллическое строение, по составу они однородны, но их физические свойства характеризуются </a:t>
            </a:r>
            <a:r>
              <a:rPr lang="ru-RU" altLang="ru-RU" sz="2000" dirty="0" err="1">
                <a:solidFill>
                  <a:srgbClr val="002060"/>
                </a:solidFill>
                <a:latin typeface="Times New Roman" panose="02020603050405020304" pitchFamily="18" charset="0"/>
                <a:cs typeface="Times New Roman" panose="02020603050405020304" pitchFamily="18" charset="0"/>
              </a:rPr>
              <a:t>анизотропностью</a:t>
            </a:r>
            <a:r>
              <a:rPr lang="ru-RU" altLang="ru-RU" sz="2000" dirty="0">
                <a:solidFill>
                  <a:srgbClr val="002060"/>
                </a:solidFill>
                <a:latin typeface="Times New Roman" panose="02020603050405020304" pitchFamily="18" charset="0"/>
                <a:cs typeface="Times New Roman" panose="02020603050405020304" pitchFamily="18" charset="0"/>
              </a:rPr>
              <a:t>, т.е. неодинаковостью свойств в различных направлениях. Ценность ювелирных камней определяется их свойствами: твёрдостью, цветом, прозрачностью, блеском и др.</a:t>
            </a:r>
          </a:p>
        </p:txBody>
      </p:sp>
      <p:graphicFrame>
        <p:nvGraphicFramePr>
          <p:cNvPr id="5" name="Схема 4"/>
          <p:cNvGraphicFramePr/>
          <p:nvPr>
            <p:extLst>
              <p:ext uri="{D42A27DB-BD31-4B8C-83A1-F6EECF244321}">
                <p14:modId xmlns:p14="http://schemas.microsoft.com/office/powerpoint/2010/main" val="31908648"/>
              </p:ext>
            </p:extLst>
          </p:nvPr>
        </p:nvGraphicFramePr>
        <p:xfrm>
          <a:off x="273810" y="2219359"/>
          <a:ext cx="1168146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80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graphicFrame>
        <p:nvGraphicFramePr>
          <p:cNvPr id="3" name="Схема 2"/>
          <p:cNvGraphicFramePr/>
          <p:nvPr>
            <p:extLst>
              <p:ext uri="{D42A27DB-BD31-4B8C-83A1-F6EECF244321}">
                <p14:modId xmlns:p14="http://schemas.microsoft.com/office/powerpoint/2010/main" val="212881056"/>
              </p:ext>
            </p:extLst>
          </p:nvPr>
        </p:nvGraphicFramePr>
        <p:xfrm>
          <a:off x="329536" y="617220"/>
          <a:ext cx="11591954" cy="59778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3376598" y="617220"/>
            <a:ext cx="5497830" cy="646331"/>
          </a:xfrm>
          <a:prstGeom prst="rect">
            <a:avLst/>
          </a:prstGeom>
          <a:noFill/>
        </p:spPr>
        <p:txBody>
          <a:bodyPr wrap="square" rtlCol="0">
            <a:spAutoFit/>
          </a:bodyPr>
          <a:lstStyle/>
          <a:p>
            <a:pPr algn="ctr"/>
            <a:r>
              <a:rPr lang="ru-RU" sz="3600" b="1" dirty="0" smtClean="0">
                <a:solidFill>
                  <a:srgbClr val="0070C0"/>
                </a:solidFill>
                <a:latin typeface="Times New Roman" panose="02020603050405020304" pitchFamily="18" charset="0"/>
                <a:cs typeface="Times New Roman" panose="02020603050405020304" pitchFamily="18" charset="0"/>
              </a:rPr>
              <a:t>ПРИРОДНЫЕ КАМНИ</a:t>
            </a:r>
            <a:endParaRPr lang="ru-RU"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9302" y="70506"/>
            <a:ext cx="482617" cy="592688"/>
          </a:xfrm>
          <a:prstGeom prst="rect">
            <a:avLst/>
          </a:prstGeom>
        </p:spPr>
      </p:pic>
      <p:sp>
        <p:nvSpPr>
          <p:cNvPr id="3" name="Заголовок 1"/>
          <p:cNvSpPr txBox="1">
            <a:spLocks/>
          </p:cNvSpPr>
          <p:nvPr/>
        </p:nvSpPr>
        <p:spPr>
          <a:xfrm>
            <a:off x="2137172" y="-42016"/>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ДРАГОЦЕННЫЕ КАМНИ</a:t>
            </a:r>
          </a:p>
        </p:txBody>
      </p:sp>
      <p:sp>
        <p:nvSpPr>
          <p:cNvPr id="4" name="Прямоугольник 3"/>
          <p:cNvSpPr/>
          <p:nvPr/>
        </p:nvSpPr>
        <p:spPr>
          <a:xfrm>
            <a:off x="0" y="595268"/>
            <a:ext cx="11977619" cy="1077218"/>
          </a:xfrm>
          <a:prstGeom prst="rect">
            <a:avLst/>
          </a:prstGeom>
        </p:spPr>
        <p:txBody>
          <a:bodyPr wrap="square">
            <a:spAutoFit/>
          </a:bodyPr>
          <a:lstStyle/>
          <a:p>
            <a:pPr marL="96838" algn="just">
              <a:defRPr/>
            </a:pPr>
            <a:r>
              <a:rPr lang="ru-RU" sz="2000" dirty="0">
                <a:solidFill>
                  <a:srgbClr val="002060"/>
                </a:solidFill>
                <a:latin typeface="Times New Roman" pitchFamily="18" charset="0"/>
                <a:cs typeface="Times New Roman" pitchFamily="18" charset="0"/>
              </a:rPr>
              <a:t>Отличаются высокой прозрачностью, твёрдостью и игрой света (все, кроме жемчуга). </a:t>
            </a:r>
          </a:p>
          <a:p>
            <a:pPr marL="96838" algn="just">
              <a:defRPr/>
            </a:pPr>
            <a:r>
              <a:rPr lang="ru-RU" sz="2000" dirty="0" smtClean="0">
                <a:solidFill>
                  <a:srgbClr val="002060"/>
                </a:solidFill>
                <a:latin typeface="Times New Roman" pitchFamily="18" charset="0"/>
                <a:cs typeface="Times New Roman" pitchFamily="18" charset="0"/>
              </a:rPr>
              <a:t>Мерой </a:t>
            </a:r>
            <a:r>
              <a:rPr lang="ru-RU" sz="2000" dirty="0">
                <a:solidFill>
                  <a:srgbClr val="002060"/>
                </a:solidFill>
                <a:latin typeface="Times New Roman" pitchFamily="18" charset="0"/>
                <a:cs typeface="Times New Roman" pitchFamily="18" charset="0"/>
              </a:rPr>
              <a:t>веса служит </a:t>
            </a:r>
            <a:r>
              <a:rPr lang="ru-RU" sz="2000" b="1" dirty="0">
                <a:solidFill>
                  <a:srgbClr val="002060"/>
                </a:solidFill>
                <a:latin typeface="Times New Roman" pitchFamily="18" charset="0"/>
                <a:cs typeface="Times New Roman" pitchFamily="18" charset="0"/>
              </a:rPr>
              <a:t>карат</a:t>
            </a:r>
            <a:r>
              <a:rPr lang="ru-RU" sz="2000" dirty="0">
                <a:solidFill>
                  <a:srgbClr val="002060"/>
                </a:solidFill>
                <a:latin typeface="Times New Roman" pitchFamily="18" charset="0"/>
                <a:cs typeface="Times New Roman" pitchFamily="18" charset="0"/>
              </a:rPr>
              <a:t> (0,2 г).</a:t>
            </a:r>
          </a:p>
          <a:p>
            <a:pPr marL="1588" algn="just">
              <a:defRPr/>
            </a:pPr>
            <a:r>
              <a:rPr lang="ru-RU" sz="2000" dirty="0">
                <a:solidFill>
                  <a:srgbClr val="002060"/>
                </a:solidFill>
                <a:latin typeface="Times New Roman" pitchFamily="18" charset="0"/>
                <a:cs typeface="Times New Roman" pitchFamily="18" charset="0"/>
              </a:rPr>
              <a:t>  </a:t>
            </a:r>
            <a:r>
              <a:rPr lang="ru-RU" sz="2000" dirty="0" smtClean="0">
                <a:solidFill>
                  <a:srgbClr val="002060"/>
                </a:solidFill>
                <a:latin typeface="Times New Roman" pitchFamily="18" charset="0"/>
                <a:cs typeface="Times New Roman" pitchFamily="18" charset="0"/>
              </a:rPr>
              <a:t>К </a:t>
            </a:r>
            <a:r>
              <a:rPr lang="ru-RU" sz="2000" dirty="0">
                <a:solidFill>
                  <a:srgbClr val="002060"/>
                </a:solidFill>
                <a:latin typeface="Times New Roman" pitchFamily="18" charset="0"/>
                <a:cs typeface="Times New Roman" pitchFamily="18" charset="0"/>
              </a:rPr>
              <a:t>драгоценным камням относятся </a:t>
            </a:r>
            <a:r>
              <a:rPr lang="ru-RU" sz="2400" b="1" dirty="0">
                <a:solidFill>
                  <a:srgbClr val="002060"/>
                </a:solidFill>
                <a:latin typeface="Times New Roman" pitchFamily="18" charset="0"/>
                <a:cs typeface="Times New Roman" pitchFamily="18" charset="0"/>
              </a:rPr>
              <a:t>алмаз, рубин, сапфир, изумруд, жемчуг.</a:t>
            </a:r>
          </a:p>
        </p:txBody>
      </p:sp>
      <p:sp>
        <p:nvSpPr>
          <p:cNvPr id="5" name="TextBox 4"/>
          <p:cNvSpPr txBox="1"/>
          <p:nvPr/>
        </p:nvSpPr>
        <p:spPr>
          <a:xfrm>
            <a:off x="102499" y="1634387"/>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30078" y="1672486"/>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62185" y="2170843"/>
            <a:ext cx="2609144"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Алмаз </a:t>
            </a:r>
            <a:endParaRPr lang="ru-RU" sz="2200" b="1" dirty="0">
              <a:solidFill>
                <a:srgbClr val="0070C0"/>
              </a:solidFill>
              <a:latin typeface="Times New Roman" pitchFamily="18" charset="0"/>
              <a:cs typeface="Times New Roman" pitchFamily="18" charset="0"/>
            </a:endParaRPr>
          </a:p>
        </p:txBody>
      </p:sp>
      <p:sp>
        <p:nvSpPr>
          <p:cNvPr id="9" name="Прямоугольник 7"/>
          <p:cNvSpPr>
            <a:spLocks noChangeArrowheads="1"/>
          </p:cNvSpPr>
          <p:nvPr/>
        </p:nvSpPr>
        <p:spPr bwMode="auto">
          <a:xfrm>
            <a:off x="5509260" y="1672486"/>
            <a:ext cx="65212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anose="05000000000000000000" pitchFamily="2" charset="2"/>
              <a:buNone/>
            </a:pPr>
            <a:r>
              <a:rPr lang="ru-RU" altLang="ru-RU" sz="2000" dirty="0">
                <a:solidFill>
                  <a:srgbClr val="002060"/>
                </a:solidFill>
                <a:latin typeface="Times New Roman" panose="02020603050405020304" pitchFamily="18" charset="0"/>
                <a:cs typeface="Times New Roman" panose="02020603050405020304" pitchFamily="18" charset="0"/>
              </a:rPr>
              <a:t>Самое твёрдое вещество в природе (10 по шкале </a:t>
            </a:r>
            <a:r>
              <a:rPr lang="ru-RU" altLang="ru-RU" sz="2000" dirty="0" err="1">
                <a:solidFill>
                  <a:srgbClr val="002060"/>
                </a:solidFill>
                <a:latin typeface="Times New Roman" panose="02020603050405020304" pitchFamily="18" charset="0"/>
                <a:cs typeface="Times New Roman" panose="02020603050405020304" pitchFamily="18" charset="0"/>
              </a:rPr>
              <a:t>Мооса</a:t>
            </a:r>
            <a:r>
              <a:rPr lang="ru-RU" altLang="ru-RU" sz="2000" dirty="0">
                <a:solidFill>
                  <a:srgbClr val="002060"/>
                </a:solidFill>
                <a:latin typeface="Times New Roman" panose="02020603050405020304" pitchFamily="18" charset="0"/>
                <a:cs typeface="Times New Roman" panose="02020603050405020304" pitchFamily="18" charset="0"/>
              </a:rPr>
              <a:t>). </a:t>
            </a:r>
          </a:p>
          <a:p>
            <a:pPr algn="just" eaLnBrk="1" hangingPunct="1">
              <a:buFont typeface="Wingdings" panose="05000000000000000000" pitchFamily="2" charset="2"/>
              <a:buNone/>
            </a:pPr>
            <a:r>
              <a:rPr lang="ru-RU" altLang="ru-RU" sz="2000" dirty="0">
                <a:solidFill>
                  <a:srgbClr val="002060"/>
                </a:solidFill>
                <a:latin typeface="Times New Roman" panose="02020603050405020304" pitchFamily="18" charset="0"/>
                <a:cs typeface="Times New Roman" panose="02020603050405020304" pitchFamily="18" charset="0"/>
              </a:rPr>
              <a:t>Состоит из кристаллического углерода. </a:t>
            </a:r>
          </a:p>
          <a:p>
            <a:pPr algn="just" eaLnBrk="1" hangingPunct="1">
              <a:buFont typeface="Wingdings" panose="05000000000000000000" pitchFamily="2" charset="2"/>
              <a:buNone/>
            </a:pPr>
            <a:r>
              <a:rPr lang="ru-RU" altLang="ru-RU" sz="2000" dirty="0">
                <a:solidFill>
                  <a:srgbClr val="002060"/>
                </a:solidFill>
                <a:latin typeface="Times New Roman" panose="02020603050405020304" pitchFamily="18" charset="0"/>
                <a:cs typeface="Times New Roman" panose="02020603050405020304" pitchFamily="18" charset="0"/>
              </a:rPr>
              <a:t>Обладает исключительной стойкостью к истиранию, очень прочный, но хрупкий, при ударе легко разрушается. Имеет высокое светопреломление и сильный  блеск.</a:t>
            </a:r>
          </a:p>
        </p:txBody>
      </p:sp>
      <p:pic>
        <p:nvPicPr>
          <p:cNvPr id="10" name="Рисунок 8" descr="алмаз.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479" y="1778834"/>
            <a:ext cx="2492781" cy="132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3066764" y="3209962"/>
            <a:ext cx="4193857" cy="2616101"/>
          </a:xfrm>
          <a:prstGeom prst="rect">
            <a:avLst/>
          </a:prstGeom>
        </p:spPr>
        <p:txBody>
          <a:bodyPr wrap="square">
            <a:spAutoFit/>
          </a:bodyPr>
          <a:lstStyle/>
          <a:p>
            <a:pPr algn="just">
              <a:buFont typeface="Wingdings" pitchFamily="2" charset="2"/>
              <a:buNone/>
              <a:defRPr/>
            </a:pPr>
            <a:r>
              <a:rPr lang="ru-RU" sz="2000" dirty="0">
                <a:solidFill>
                  <a:srgbClr val="C00000"/>
                </a:solidFill>
                <a:latin typeface="Times New Roman" pitchFamily="18" charset="0"/>
                <a:cs typeface="Times New Roman" pitchFamily="18" charset="0"/>
              </a:rPr>
              <a:t>Огранённый алмаз – </a:t>
            </a:r>
            <a:r>
              <a:rPr lang="ru-RU" sz="2400" b="1" dirty="0">
                <a:solidFill>
                  <a:srgbClr val="C00000"/>
                </a:solidFill>
                <a:latin typeface="Times New Roman" pitchFamily="18" charset="0"/>
                <a:cs typeface="Times New Roman" pitchFamily="18" charset="0"/>
              </a:rPr>
              <a:t>бриллиант</a:t>
            </a:r>
            <a:r>
              <a:rPr lang="ru-RU" sz="2000" dirty="0">
                <a:solidFill>
                  <a:srgbClr val="C00000"/>
                </a:solidFill>
                <a:latin typeface="Times New Roman" pitchFamily="18" charset="0"/>
                <a:cs typeface="Times New Roman" pitchFamily="18" charset="0"/>
              </a:rPr>
              <a:t>. </a:t>
            </a:r>
          </a:p>
          <a:p>
            <a:pPr algn="just">
              <a:buFont typeface="Wingdings" pitchFamily="2" charset="2"/>
              <a:buNone/>
              <a:defRPr/>
            </a:pPr>
            <a:r>
              <a:rPr lang="ru-RU" sz="2000" u="sng" dirty="0" smtClean="0">
                <a:solidFill>
                  <a:srgbClr val="C00000"/>
                </a:solidFill>
                <a:latin typeface="Times New Roman" pitchFamily="18" charset="0"/>
                <a:cs typeface="Times New Roman" pitchFamily="18" charset="0"/>
              </a:rPr>
              <a:t>Основными </a:t>
            </a:r>
            <a:r>
              <a:rPr lang="ru-RU" sz="2000" u="sng" dirty="0">
                <a:solidFill>
                  <a:srgbClr val="C00000"/>
                </a:solidFill>
                <a:latin typeface="Times New Roman" pitchFamily="18" charset="0"/>
                <a:cs typeface="Times New Roman" pitchFamily="18" charset="0"/>
              </a:rPr>
              <a:t>параметрами являются: </a:t>
            </a:r>
          </a:p>
          <a:p>
            <a:pPr marL="900113" indent="-273050" algn="just">
              <a:buFont typeface="Wingdings" pitchFamily="2" charset="2"/>
              <a:buChar char="ü"/>
              <a:defRPr/>
            </a:pPr>
            <a:r>
              <a:rPr lang="ru-RU" sz="2000" dirty="0">
                <a:solidFill>
                  <a:srgbClr val="C00000"/>
                </a:solidFill>
                <a:latin typeface="Times New Roman" pitchFamily="18" charset="0"/>
                <a:cs typeface="Times New Roman" pitchFamily="18" charset="0"/>
              </a:rPr>
              <a:t>форма, </a:t>
            </a:r>
          </a:p>
          <a:p>
            <a:pPr marL="900113" indent="-273050" algn="just">
              <a:buFont typeface="Wingdings" pitchFamily="2" charset="2"/>
              <a:buChar char="ü"/>
              <a:defRPr/>
            </a:pPr>
            <a:r>
              <a:rPr lang="ru-RU" sz="2000" dirty="0">
                <a:solidFill>
                  <a:srgbClr val="C00000"/>
                </a:solidFill>
                <a:latin typeface="Times New Roman" pitchFamily="18" charset="0"/>
                <a:cs typeface="Times New Roman" pitchFamily="18" charset="0"/>
              </a:rPr>
              <a:t>масса, </a:t>
            </a:r>
          </a:p>
          <a:p>
            <a:pPr marL="900113" indent="-273050" algn="just">
              <a:buFont typeface="Wingdings" pitchFamily="2" charset="2"/>
              <a:buChar char="ü"/>
              <a:defRPr/>
            </a:pPr>
            <a:r>
              <a:rPr lang="ru-RU" sz="2000" dirty="0">
                <a:solidFill>
                  <a:srgbClr val="C00000"/>
                </a:solidFill>
                <a:latin typeface="Times New Roman" pitchFamily="18" charset="0"/>
                <a:cs typeface="Times New Roman" pitchFamily="18" charset="0"/>
              </a:rPr>
              <a:t>цвет, </a:t>
            </a:r>
          </a:p>
          <a:p>
            <a:pPr marL="900113" indent="-273050" algn="just">
              <a:buFont typeface="Wingdings" pitchFamily="2" charset="2"/>
              <a:buChar char="ü"/>
              <a:defRPr/>
            </a:pPr>
            <a:r>
              <a:rPr lang="ru-RU" sz="2000" dirty="0">
                <a:solidFill>
                  <a:srgbClr val="C00000"/>
                </a:solidFill>
                <a:latin typeface="Times New Roman" pitchFamily="18" charset="0"/>
                <a:cs typeface="Times New Roman" pitchFamily="18" charset="0"/>
              </a:rPr>
              <a:t>дефектность </a:t>
            </a:r>
          </a:p>
          <a:p>
            <a:pPr marL="900113" indent="-273050" algn="just">
              <a:buFont typeface="Wingdings" pitchFamily="2" charset="2"/>
              <a:buChar char="ü"/>
              <a:defRPr/>
            </a:pPr>
            <a:r>
              <a:rPr lang="ru-RU" sz="2000" dirty="0">
                <a:solidFill>
                  <a:srgbClr val="C00000"/>
                </a:solidFill>
                <a:latin typeface="Times New Roman" pitchFamily="18" charset="0"/>
                <a:cs typeface="Times New Roman" pitchFamily="18" charset="0"/>
              </a:rPr>
              <a:t>геометрические размеры.</a:t>
            </a:r>
          </a:p>
          <a:p>
            <a:pPr algn="just">
              <a:buFont typeface="Wingdings" pitchFamily="2" charset="2"/>
              <a:buNone/>
              <a:defRPr/>
            </a:pPr>
            <a:r>
              <a:rPr lang="ru-RU" sz="2000" dirty="0">
                <a:solidFill>
                  <a:srgbClr val="C00000"/>
                </a:solidFill>
                <a:latin typeface="Times New Roman" pitchFamily="18" charset="0"/>
                <a:cs typeface="Times New Roman" pitchFamily="18" charset="0"/>
              </a:rPr>
              <a:t>        </a:t>
            </a:r>
          </a:p>
        </p:txBody>
      </p:sp>
      <p:pic>
        <p:nvPicPr>
          <p:cNvPr id="12" name="Picture 20" descr="http://www.luxury2.ru/files/u30/brilliant.jpg"/>
          <p:cNvPicPr>
            <a:picLocks noChangeAspect="1" noChangeArrowheads="1"/>
          </p:cNvPicPr>
          <p:nvPr/>
        </p:nvPicPr>
        <p:blipFill>
          <a:blip r:embed="rId5" cstate="print"/>
          <a:srcRect/>
          <a:stretch>
            <a:fillRect/>
          </a:stretch>
        </p:blipFill>
        <p:spPr bwMode="auto">
          <a:xfrm>
            <a:off x="7553308" y="3337614"/>
            <a:ext cx="2233616" cy="2086612"/>
          </a:xfrm>
          <a:prstGeom prst="rect">
            <a:avLst/>
          </a:prstGeom>
          <a:noFill/>
          <a:effectLst>
            <a:reflection blurRad="6350" stA="50000" endA="300" endPos="38500" dist="50800" dir="5400000" sy="-100000" algn="bl" rotWithShape="0"/>
          </a:effectLst>
        </p:spPr>
      </p:pic>
      <p:pic>
        <p:nvPicPr>
          <p:cNvPr id="13" name="Picture 16" descr="http://t3.gstatic.com/images?q=tbn:ANd9GcTabOPPXRuXyvRBUf00gTLRQ2V5qm1JIfKUdvqAOxEvL2FS21Q&amp;t=1&amp;usg=__aBE6aFOkNe7gOfbFpQYj8GvmCac="/>
          <p:cNvPicPr>
            <a:picLocks noChangeAspect="1" noChangeArrowheads="1"/>
          </p:cNvPicPr>
          <p:nvPr/>
        </p:nvPicPr>
        <p:blipFill>
          <a:blip r:embed="rId6" cstate="print"/>
          <a:srcRect/>
          <a:stretch>
            <a:fillRect/>
          </a:stretch>
        </p:blipFill>
        <p:spPr bwMode="auto">
          <a:xfrm>
            <a:off x="9945673" y="3337614"/>
            <a:ext cx="1696866" cy="2086612"/>
          </a:xfrm>
          <a:prstGeom prst="rect">
            <a:avLst/>
          </a:prstGeom>
          <a:noFill/>
          <a:effectLst>
            <a:reflection blurRad="6350" stA="50000" endA="300" endPos="38500" dist="50800" dir="5400000" sy="-100000" algn="bl" rotWithShape="0"/>
          </a:effectLst>
        </p:spPr>
      </p:pic>
      <p:sp>
        <p:nvSpPr>
          <p:cNvPr id="2" name="Блок-схема: магнитный диск 1"/>
          <p:cNvSpPr/>
          <p:nvPr/>
        </p:nvSpPr>
        <p:spPr>
          <a:xfrm>
            <a:off x="3474720" y="5509260"/>
            <a:ext cx="3177540" cy="70866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Times New Roman" panose="02020603050405020304" pitchFamily="18" charset="0"/>
                <a:cs typeface="Times New Roman" panose="02020603050405020304" pitchFamily="18" charset="0"/>
              </a:rPr>
              <a:t>ЭТО ИНТЕРЕСНО!</a:t>
            </a:r>
            <a:endParaRPr lang="ru-RU" sz="2000" b="1"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930078" y="1672486"/>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5" name="Прямоугольник 2"/>
          <p:cNvSpPr>
            <a:spLocks noChangeArrowheads="1"/>
          </p:cNvSpPr>
          <p:nvPr/>
        </p:nvSpPr>
        <p:spPr bwMode="auto">
          <a:xfrm>
            <a:off x="3066792" y="1778834"/>
            <a:ext cx="533862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b="1" i="1" u="sng" dirty="0">
                <a:solidFill>
                  <a:srgbClr val="C00000"/>
                </a:solidFill>
                <a:latin typeface="Times New Roman" panose="02020603050405020304" pitchFamily="18" charset="0"/>
                <a:cs typeface="Times New Roman" panose="02020603050405020304" pitchFamily="18" charset="0"/>
              </a:rPr>
              <a:t>По окраске:</a:t>
            </a:r>
            <a:r>
              <a:rPr lang="ru-RU" altLang="ru-RU" dirty="0">
                <a:solidFill>
                  <a:srgbClr val="C00000"/>
                </a:solidFill>
                <a:latin typeface="Times New Roman" panose="02020603050405020304" pitchFamily="18" charset="0"/>
                <a:cs typeface="Times New Roman" panose="02020603050405020304" pitchFamily="18" charset="0"/>
              </a:rPr>
              <a:t> бесцветные, желтые, бурые, розовые, голубые, красные, черные и т.п. </a:t>
            </a:r>
          </a:p>
          <a:p>
            <a:pPr algn="just" eaLnBrk="1" hangingPunct="1"/>
            <a:r>
              <a:rPr lang="ru-RU" altLang="ru-RU" dirty="0" smtClean="0">
                <a:solidFill>
                  <a:srgbClr val="C00000"/>
                </a:solidFill>
                <a:latin typeface="Times New Roman" panose="02020603050405020304" pitchFamily="18" charset="0"/>
                <a:cs typeface="Times New Roman" panose="02020603050405020304" pitchFamily="18" charset="0"/>
              </a:rPr>
              <a:t>Очень </a:t>
            </a:r>
            <a:r>
              <a:rPr lang="ru-RU" altLang="ru-RU" dirty="0">
                <a:solidFill>
                  <a:srgbClr val="C00000"/>
                </a:solidFill>
                <a:latin typeface="Times New Roman" panose="02020603050405020304" pitchFamily="18" charset="0"/>
                <a:cs typeface="Times New Roman" panose="02020603050405020304" pitchFamily="18" charset="0"/>
              </a:rPr>
              <a:t>редкий черный алмаз – </a:t>
            </a:r>
            <a:r>
              <a:rPr lang="ru-RU" altLang="ru-RU" u="sng" dirty="0">
                <a:solidFill>
                  <a:srgbClr val="C00000"/>
                </a:solidFill>
                <a:latin typeface="Times New Roman" panose="02020603050405020304" pitchFamily="18" charset="0"/>
                <a:cs typeface="Times New Roman" panose="02020603050405020304" pitchFamily="18" charset="0"/>
              </a:rPr>
              <a:t>карбонадо</a:t>
            </a:r>
            <a:r>
              <a:rPr lang="ru-RU" altLang="ru-RU" dirty="0">
                <a:solidFill>
                  <a:srgbClr val="C00000"/>
                </a:solidFill>
                <a:latin typeface="Times New Roman" panose="02020603050405020304" pitchFamily="18" charset="0"/>
                <a:cs typeface="Times New Roman" panose="02020603050405020304" pitchFamily="18" charset="0"/>
              </a:rPr>
              <a:t> – встречается в Бразилии. </a:t>
            </a:r>
          </a:p>
          <a:p>
            <a:pPr algn="just" eaLnBrk="1" hangingPunct="1"/>
            <a:r>
              <a:rPr lang="ru-RU" altLang="ru-RU" dirty="0" smtClean="0">
                <a:solidFill>
                  <a:srgbClr val="C00000"/>
                </a:solidFill>
                <a:latin typeface="Times New Roman" panose="02020603050405020304" pitchFamily="18" charset="0"/>
                <a:cs typeface="Times New Roman" panose="02020603050405020304" pitchFamily="18" charset="0"/>
              </a:rPr>
              <a:t>Лучшего </a:t>
            </a:r>
            <a:r>
              <a:rPr lang="ru-RU" altLang="ru-RU" dirty="0">
                <a:solidFill>
                  <a:srgbClr val="C00000"/>
                </a:solidFill>
                <a:latin typeface="Times New Roman" panose="02020603050405020304" pitchFamily="18" charset="0"/>
                <a:cs typeface="Times New Roman" panose="02020603050405020304" pitchFamily="18" charset="0"/>
              </a:rPr>
              <a:t>качества считаются бриллианты полностью прозрачные и бесцветные, без дефектов – </a:t>
            </a:r>
            <a:r>
              <a:rPr lang="ru-RU" altLang="ru-RU" b="1" dirty="0">
                <a:solidFill>
                  <a:srgbClr val="C00000"/>
                </a:solidFill>
                <a:latin typeface="Times New Roman" panose="02020603050405020304" pitchFamily="18" charset="0"/>
                <a:cs typeface="Times New Roman" panose="02020603050405020304" pitchFamily="18" charset="0"/>
              </a:rPr>
              <a:t>«бриллианты чистой воды»</a:t>
            </a:r>
            <a:r>
              <a:rPr lang="ru-RU" altLang="ru-RU" dirty="0">
                <a:solidFill>
                  <a:srgbClr val="C00000"/>
                </a:solidFill>
                <a:latin typeface="Times New Roman" panose="02020603050405020304" pitchFamily="18" charset="0"/>
                <a:cs typeface="Times New Roman" panose="02020603050405020304" pitchFamily="18" charset="0"/>
              </a:rPr>
              <a:t>. </a:t>
            </a:r>
          </a:p>
        </p:txBody>
      </p:sp>
      <p:pic>
        <p:nvPicPr>
          <p:cNvPr id="16" name="Picture 12" descr="http://antikvar.ucoz.ru/_ld/3/04134.jpg"/>
          <p:cNvPicPr>
            <a:picLocks noChangeAspect="1" noChangeArrowheads="1"/>
          </p:cNvPicPr>
          <p:nvPr/>
        </p:nvPicPr>
        <p:blipFill>
          <a:blip r:embed="rId7" cstate="print"/>
          <a:srcRect t="5263" r="7063" b="7895"/>
          <a:stretch>
            <a:fillRect/>
          </a:stretch>
        </p:blipFill>
        <p:spPr bwMode="auto">
          <a:xfrm>
            <a:off x="8490474" y="1801534"/>
            <a:ext cx="3455001" cy="407196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4" descr="http://t0.gstatic.com/images?q=tbn:ANd9GcTr-ULh0O2DAZLKHTP7-A47kMmCp845Tt9WN__bXtFhXmhGgwM&amp;t=1&amp;usg=__OXIrLWboETQ13aQq63C0PhNV0xY="/>
          <p:cNvPicPr>
            <a:picLocks noChangeAspect="1" noChangeArrowheads="1"/>
          </p:cNvPicPr>
          <p:nvPr/>
        </p:nvPicPr>
        <p:blipFill>
          <a:blip r:embed="rId8" cstate="print"/>
          <a:srcRect/>
          <a:stretch>
            <a:fillRect/>
          </a:stretch>
        </p:blipFill>
        <p:spPr bwMode="auto">
          <a:xfrm>
            <a:off x="3182033" y="3835146"/>
            <a:ext cx="3303286" cy="227101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www.diamondsphinx.ru/images/diamonds/dimage1-328444-pear-fancy-black-d81c3.jpg"/>
          <p:cNvPicPr>
            <a:picLocks noChangeAspect="1" noChangeArrowheads="1"/>
          </p:cNvPicPr>
          <p:nvPr/>
        </p:nvPicPr>
        <p:blipFill rotWithShape="1">
          <a:blip r:embed="rId9">
            <a:extLst>
              <a:ext uri="{28A0092B-C50C-407E-A947-70E740481C1C}">
                <a14:useLocalDpi xmlns:a14="http://schemas.microsoft.com/office/drawing/2010/main" val="0"/>
              </a:ext>
            </a:extLst>
          </a:blip>
          <a:srcRect l="11117" r="9683"/>
          <a:stretch/>
        </p:blipFill>
        <p:spPr bwMode="auto">
          <a:xfrm>
            <a:off x="6575191" y="3844071"/>
            <a:ext cx="1791569" cy="2262085"/>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2930078" y="1672486"/>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162185" y="2833233"/>
            <a:ext cx="2609144"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Рубин </a:t>
            </a:r>
            <a:endParaRPr lang="ru-RU" sz="2200" b="1" dirty="0">
              <a:solidFill>
                <a:srgbClr val="0070C0"/>
              </a:solidFill>
              <a:latin typeface="Times New Roman" pitchFamily="18" charset="0"/>
              <a:cs typeface="Times New Roman" pitchFamily="18" charset="0"/>
            </a:endParaRPr>
          </a:p>
        </p:txBody>
      </p:sp>
      <p:sp>
        <p:nvSpPr>
          <p:cNvPr id="21" name="Содержимое 2"/>
          <p:cNvSpPr txBox="1">
            <a:spLocks/>
          </p:cNvSpPr>
          <p:nvPr/>
        </p:nvSpPr>
        <p:spPr>
          <a:xfrm>
            <a:off x="3064015" y="1751979"/>
            <a:ext cx="8913603" cy="12433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Pct val="100000"/>
              <a:buFont typeface="Arial" pitchFamily="34" charset="0"/>
              <a:buNone/>
              <a:defRPr sz="20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1000"/>
              </a:spcBef>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9pPr>
          </a:lstStyle>
          <a:p>
            <a:pPr algn="just"/>
            <a:r>
              <a:rPr lang="ru-RU" altLang="ru-RU" dirty="0" smtClean="0">
                <a:solidFill>
                  <a:srgbClr val="002060"/>
                </a:solidFill>
                <a:latin typeface="Times New Roman" panose="02020603050405020304" pitchFamily="18" charset="0"/>
                <a:cs typeface="Times New Roman" panose="02020603050405020304" pitchFamily="18" charset="0"/>
              </a:rPr>
              <a:t>Рубин – это разновидность корунда, имеет твёрдость 9, по отражательной способности уступает только алмазу. </a:t>
            </a:r>
          </a:p>
          <a:p>
            <a:pPr algn="just"/>
            <a:r>
              <a:rPr lang="ru-RU" altLang="ru-RU" dirty="0" smtClean="0">
                <a:solidFill>
                  <a:srgbClr val="002060"/>
                </a:solidFill>
                <a:latin typeface="Times New Roman" panose="02020603050405020304" pitchFamily="18" charset="0"/>
                <a:cs typeface="Times New Roman" panose="02020603050405020304" pitchFamily="18" charset="0"/>
              </a:rPr>
              <a:t>Цвет от светло – розового (розе) до кроваво – красного с пурпурными оттенками (самые ценные).</a:t>
            </a:r>
            <a:endParaRPr lang="ru-RU" altLang="ru-RU" dirty="0">
              <a:solidFill>
                <a:srgbClr val="002060"/>
              </a:solidFill>
              <a:latin typeface="Times New Roman" panose="02020603050405020304" pitchFamily="18" charset="0"/>
              <a:cs typeface="Times New Roman" panose="02020603050405020304" pitchFamily="18" charset="0"/>
            </a:endParaRPr>
          </a:p>
        </p:txBody>
      </p:sp>
      <p:pic>
        <p:nvPicPr>
          <p:cNvPr id="22" name="Рисунок 8" descr="рубин 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50397" y="2944897"/>
            <a:ext cx="2268991" cy="3161260"/>
          </a:xfrm>
          <a:prstGeom prst="rect">
            <a:avLst/>
          </a:prstGeom>
          <a:solidFill>
            <a:srgbClr val="FFFFFF">
              <a:shade val="85000"/>
            </a:srgbClr>
          </a:solidFill>
          <a:ln w="3175" cap="sq">
            <a:solidFill>
              <a:schemeClr val="accent1"/>
            </a:solidFill>
            <a:miter lim="800000"/>
          </a:ln>
          <a:effectLst/>
          <a:scene3d>
            <a:camera prst="orthographicFront"/>
            <a:lightRig rig="twoPt" dir="t">
              <a:rot lat="0" lon="0" rev="7200000"/>
            </a:lightRig>
          </a:scene3d>
          <a:sp3d>
            <a:bevelT w="25400" h="19050"/>
            <a:contourClr>
              <a:srgbClr val="FFFFFF"/>
            </a:contourClr>
          </a:sp3d>
          <a:extLst/>
        </p:spPr>
      </p:pic>
      <p:pic>
        <p:nvPicPr>
          <p:cNvPr id="23" name="Picture 6" descr="http://www.patlah.ru/etm/etm-01/dom-promsl/uvelir/dragocennost/08-06.jpg"/>
          <p:cNvPicPr>
            <a:picLocks noChangeAspect="1" noChangeArrowheads="1"/>
          </p:cNvPicPr>
          <p:nvPr/>
        </p:nvPicPr>
        <p:blipFill>
          <a:blip r:embed="rId11" cstate="print"/>
          <a:srcRect/>
          <a:stretch>
            <a:fillRect/>
          </a:stretch>
        </p:blipFill>
        <p:spPr bwMode="auto">
          <a:xfrm>
            <a:off x="5559573" y="2936731"/>
            <a:ext cx="3503046" cy="3169425"/>
          </a:xfrm>
          <a:prstGeom prst="rect">
            <a:avLst/>
          </a:prstGeom>
          <a:solidFill>
            <a:srgbClr val="FFFFFF">
              <a:shade val="85000"/>
            </a:srgbClr>
          </a:solidFill>
          <a:ln w="3175" cap="sq">
            <a:solidFill>
              <a:schemeClr val="accent1"/>
            </a:solidFill>
            <a:miter lim="800000"/>
          </a:ln>
          <a:effectLst/>
          <a:scene3d>
            <a:camera prst="orthographicFront"/>
            <a:lightRig rig="twoPt" dir="t">
              <a:rot lat="0" lon="0" rev="7200000"/>
            </a:lightRig>
          </a:scene3d>
          <a:sp3d>
            <a:bevelT w="25400" h="19050"/>
            <a:contourClr>
              <a:srgbClr val="FFFFFF"/>
            </a:contourClr>
          </a:sp3d>
        </p:spPr>
      </p:pic>
      <p:pic>
        <p:nvPicPr>
          <p:cNvPr id="24" name="Picture 8" descr="http://gold-planet.com.ua/files/pictures/product-229-big.jpg"/>
          <p:cNvPicPr>
            <a:picLocks noChangeAspect="1" noChangeArrowheads="1"/>
          </p:cNvPicPr>
          <p:nvPr/>
        </p:nvPicPr>
        <p:blipFill rotWithShape="1">
          <a:blip r:embed="rId12" cstate="print"/>
          <a:srcRect l="13719"/>
          <a:stretch/>
        </p:blipFill>
        <p:spPr bwMode="auto">
          <a:xfrm>
            <a:off x="9231442" y="2944897"/>
            <a:ext cx="2582421" cy="3161259"/>
          </a:xfrm>
          <a:prstGeom prst="rect">
            <a:avLst/>
          </a:prstGeom>
          <a:solidFill>
            <a:srgbClr val="FFFFFF">
              <a:shade val="85000"/>
            </a:srgbClr>
          </a:solidFill>
          <a:ln w="3175" cap="sq">
            <a:solidFill>
              <a:schemeClr val="accent1"/>
            </a:solidFill>
            <a:miter lim="800000"/>
          </a:ln>
          <a:effectLst/>
          <a:scene3d>
            <a:camera prst="orthographicFront"/>
            <a:lightRig rig="twoPt" dir="t">
              <a:rot lat="0" lon="0" rev="7200000"/>
            </a:lightRig>
          </a:scene3d>
          <a:sp3d>
            <a:bevelT w="25400" h="19050"/>
            <a:contourClr>
              <a:srgbClr val="FFFFFF"/>
            </a:contourClr>
          </a:sp3d>
        </p:spPr>
      </p:pic>
      <p:sp>
        <p:nvSpPr>
          <p:cNvPr id="27" name="Прямоугольник 26"/>
          <p:cNvSpPr/>
          <p:nvPr/>
        </p:nvSpPr>
        <p:spPr>
          <a:xfrm>
            <a:off x="2930078" y="1663315"/>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8" name="Скругленный прямоугольник 27"/>
          <p:cNvSpPr/>
          <p:nvPr/>
        </p:nvSpPr>
        <p:spPr>
          <a:xfrm>
            <a:off x="162185" y="3495623"/>
            <a:ext cx="2609144"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Сапфир </a:t>
            </a:r>
            <a:endParaRPr lang="ru-RU" sz="2200" b="1" dirty="0">
              <a:solidFill>
                <a:srgbClr val="0070C0"/>
              </a:solidFill>
              <a:latin typeface="Times New Roman" pitchFamily="18" charset="0"/>
              <a:cs typeface="Times New Roman" pitchFamily="18" charset="0"/>
            </a:endParaRPr>
          </a:p>
        </p:txBody>
      </p:sp>
      <p:sp>
        <p:nvSpPr>
          <p:cNvPr id="29" name="Содержимое 2"/>
          <p:cNvSpPr txBox="1">
            <a:spLocks/>
          </p:cNvSpPr>
          <p:nvPr/>
        </p:nvSpPr>
        <p:spPr>
          <a:xfrm>
            <a:off x="2976118" y="1724844"/>
            <a:ext cx="5903150" cy="250031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Pct val="100000"/>
              <a:buFont typeface="Arial" pitchFamily="34" charset="0"/>
              <a:buNone/>
              <a:defRPr sz="20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1000"/>
              </a:spcBef>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9pPr>
          </a:lstStyle>
          <a:p>
            <a:pPr algn="just">
              <a:defRPr/>
            </a:pPr>
            <a:r>
              <a:rPr lang="ru-RU" dirty="0" smtClean="0">
                <a:solidFill>
                  <a:srgbClr val="002060"/>
                </a:solidFill>
                <a:latin typeface="Times New Roman" pitchFamily="18" charset="0"/>
                <a:cs typeface="Times New Roman" pitchFamily="18" charset="0"/>
              </a:rPr>
              <a:t>голубая или синяя разновидность корунда. </a:t>
            </a:r>
          </a:p>
          <a:p>
            <a:pPr algn="just">
              <a:defRPr/>
            </a:pPr>
            <a:r>
              <a:rPr lang="ru-RU" dirty="0" smtClean="0">
                <a:solidFill>
                  <a:srgbClr val="002060"/>
                </a:solidFill>
                <a:latin typeface="Times New Roman" pitchFamily="18" charset="0"/>
                <a:cs typeface="Times New Roman" pitchFamily="18" charset="0"/>
              </a:rPr>
              <a:t>Имеет твердость 9. </a:t>
            </a:r>
          </a:p>
          <a:p>
            <a:pPr algn="just">
              <a:defRPr/>
            </a:pPr>
            <a:r>
              <a:rPr lang="ru-RU" b="1" dirty="0" smtClean="0">
                <a:solidFill>
                  <a:srgbClr val="002060"/>
                </a:solidFill>
                <a:latin typeface="Times New Roman" pitchFamily="18" charset="0"/>
                <a:cs typeface="Times New Roman" pitchFamily="18" charset="0"/>
              </a:rPr>
              <a:t>Цвет</a:t>
            </a:r>
            <a:r>
              <a:rPr lang="ru-RU" dirty="0" smtClean="0">
                <a:solidFill>
                  <a:srgbClr val="002060"/>
                </a:solidFill>
                <a:latin typeface="Times New Roman" pitchFamily="18" charset="0"/>
                <a:cs typeface="Times New Roman" pitchFamily="18" charset="0"/>
              </a:rPr>
              <a:t> сапфира от светло- до темно-синего; также бывает бесцветный, белый, зеленый, голубовато-фиолетовый, фиолетово-коричневый, пурпурный, оранжевый, желто-оранжевый, золотисто-желтый, желто-зеленый, персиково-розовый и розовый (фантазийные оттенки).</a:t>
            </a:r>
          </a:p>
          <a:p>
            <a:pPr>
              <a:buFont typeface="Wingdings 2" panose="05020102010507070707" pitchFamily="18" charset="2"/>
              <a:buNone/>
              <a:defRPr/>
            </a:pPr>
            <a:endParaRPr lang="ru-RU" dirty="0">
              <a:solidFill>
                <a:srgbClr val="002060"/>
              </a:solidFill>
              <a:latin typeface="Times New Roman" pitchFamily="18" charset="0"/>
              <a:cs typeface="Times New Roman" pitchFamily="18" charset="0"/>
            </a:endParaRPr>
          </a:p>
        </p:txBody>
      </p:sp>
      <p:pic>
        <p:nvPicPr>
          <p:cNvPr id="31" name="Picture 2" descr="http://your-stone.ru/userfiles/sapphire.jpg"/>
          <p:cNvPicPr>
            <a:picLocks noChangeAspect="1" noChangeArrowheads="1"/>
          </p:cNvPicPr>
          <p:nvPr/>
        </p:nvPicPr>
        <p:blipFill>
          <a:blip r:embed="rId13" cstate="print"/>
          <a:srcRect/>
          <a:stretch>
            <a:fillRect/>
          </a:stretch>
        </p:blipFill>
        <p:spPr bwMode="auto">
          <a:xfrm>
            <a:off x="3150396" y="4087878"/>
            <a:ext cx="2816433" cy="2115456"/>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4" descr="http://www.indianetzone.com/photos_gallery/19/Sapphire_13312.jpg"/>
          <p:cNvPicPr>
            <a:picLocks noChangeAspect="1" noChangeArrowheads="1"/>
          </p:cNvPicPr>
          <p:nvPr/>
        </p:nvPicPr>
        <p:blipFill>
          <a:blip r:embed="rId14" cstate="print"/>
          <a:srcRect/>
          <a:stretch>
            <a:fillRect/>
          </a:stretch>
        </p:blipFill>
        <p:spPr bwMode="auto">
          <a:xfrm>
            <a:off x="8964328" y="1792947"/>
            <a:ext cx="2981147" cy="4389039"/>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6" descr="http://cdn.overstock.com/images/products/L10678891.jpg"/>
          <p:cNvPicPr>
            <a:picLocks noChangeAspect="1" noChangeArrowheads="1"/>
          </p:cNvPicPr>
          <p:nvPr/>
        </p:nvPicPr>
        <p:blipFill>
          <a:blip r:embed="rId15" cstate="print"/>
          <a:srcRect/>
          <a:stretch>
            <a:fillRect/>
          </a:stretch>
        </p:blipFill>
        <p:spPr bwMode="auto">
          <a:xfrm>
            <a:off x="6251972" y="3757207"/>
            <a:ext cx="2446127" cy="2446127"/>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Прямоугольник 33"/>
          <p:cNvSpPr/>
          <p:nvPr/>
        </p:nvSpPr>
        <p:spPr>
          <a:xfrm>
            <a:off x="2903620" y="1669130"/>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62185" y="4158013"/>
            <a:ext cx="2609144"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Изумруд </a:t>
            </a:r>
            <a:endParaRPr lang="ru-RU" sz="2200" b="1" dirty="0">
              <a:solidFill>
                <a:srgbClr val="0070C0"/>
              </a:solidFill>
              <a:latin typeface="Times New Roman" pitchFamily="18" charset="0"/>
              <a:cs typeface="Times New Roman" pitchFamily="18" charset="0"/>
            </a:endParaRPr>
          </a:p>
        </p:txBody>
      </p:sp>
      <p:pic>
        <p:nvPicPr>
          <p:cNvPr id="36" name="Рисунок 4" descr="Изумруд.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638899" y="1816478"/>
            <a:ext cx="2205374" cy="20285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7" name="Прямоугольник 5"/>
          <p:cNvSpPr>
            <a:spLocks noChangeArrowheads="1"/>
          </p:cNvSpPr>
          <p:nvPr/>
        </p:nvSpPr>
        <p:spPr bwMode="auto">
          <a:xfrm>
            <a:off x="2994530" y="1763903"/>
            <a:ext cx="648562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000" dirty="0">
                <a:solidFill>
                  <a:srgbClr val="002060"/>
                </a:solidFill>
                <a:latin typeface="Times New Roman" panose="02020603050405020304" pitchFamily="18" charset="0"/>
                <a:cs typeface="Times New Roman" panose="02020603050405020304" pitchFamily="18" charset="0"/>
              </a:rPr>
              <a:t>Изумруд – это разновидность берилла, он имеет твёрдость 7,5 – 8. </a:t>
            </a:r>
          </a:p>
          <a:p>
            <a:pPr algn="just" eaLnBrk="1" hangingPunct="1"/>
            <a:r>
              <a:rPr lang="ru-RU" altLang="ru-RU" sz="2000" dirty="0" smtClean="0">
                <a:solidFill>
                  <a:srgbClr val="002060"/>
                </a:solidFill>
                <a:latin typeface="Times New Roman" panose="02020603050405020304" pitchFamily="18" charset="0"/>
                <a:cs typeface="Times New Roman" panose="02020603050405020304" pitchFamily="18" charset="0"/>
              </a:rPr>
              <a:t>Цвет </a:t>
            </a:r>
            <a:r>
              <a:rPr lang="ru-RU" altLang="ru-RU" sz="2000" dirty="0">
                <a:solidFill>
                  <a:srgbClr val="002060"/>
                </a:solidFill>
                <a:latin typeface="Times New Roman" panose="02020603050405020304" pitchFamily="18" charset="0"/>
                <a:cs typeface="Times New Roman" panose="02020603050405020304" pitchFamily="18" charset="0"/>
              </a:rPr>
              <a:t>от светло – зелёного до густо – зелёного (самые ценные). Он сохраняет окраску при искусственном освещении.</a:t>
            </a:r>
          </a:p>
        </p:txBody>
      </p:sp>
      <p:pic>
        <p:nvPicPr>
          <p:cNvPr id="38" name="Picture 2" descr="http://www.jewelery.su/public/image/emeral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73730" y="3344235"/>
            <a:ext cx="5908443" cy="286491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2" descr="Изумруд"/>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29227" y="4001429"/>
            <a:ext cx="2219028" cy="22190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0" name="Прямоугольник 39"/>
          <p:cNvSpPr/>
          <p:nvPr/>
        </p:nvSpPr>
        <p:spPr>
          <a:xfrm>
            <a:off x="2903620" y="1672486"/>
            <a:ext cx="9100457" cy="46483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41" name="Скругленный прямоугольник 40"/>
          <p:cNvSpPr/>
          <p:nvPr/>
        </p:nvSpPr>
        <p:spPr>
          <a:xfrm>
            <a:off x="166662" y="4843917"/>
            <a:ext cx="2609144"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Жемчуг </a:t>
            </a:r>
            <a:endParaRPr lang="ru-RU" sz="2200" b="1" dirty="0">
              <a:solidFill>
                <a:srgbClr val="0070C0"/>
              </a:solidFill>
              <a:latin typeface="Times New Roman" pitchFamily="18" charset="0"/>
              <a:cs typeface="Times New Roman" pitchFamily="18" charset="0"/>
            </a:endParaRPr>
          </a:p>
        </p:txBody>
      </p:sp>
      <p:pic>
        <p:nvPicPr>
          <p:cNvPr id="42" name="Picture 6" descr="http://img0.liveinternet.ru/images/attach/b/3/19/833/19833781_16_podarki.jpg"/>
          <p:cNvPicPr>
            <a:picLocks noChangeAspect="1" noChangeArrowheads="1"/>
          </p:cNvPicPr>
          <p:nvPr/>
        </p:nvPicPr>
        <p:blipFill>
          <a:blip r:embed="rId19" cstate="print"/>
          <a:srcRect/>
          <a:stretch>
            <a:fillRect/>
          </a:stretch>
        </p:blipFill>
        <p:spPr bwMode="auto">
          <a:xfrm>
            <a:off x="3075035" y="3075419"/>
            <a:ext cx="3425504" cy="3074390"/>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Прямоугольник 3"/>
          <p:cNvSpPr>
            <a:spLocks noChangeArrowheads="1"/>
          </p:cNvSpPr>
          <p:nvPr/>
        </p:nvSpPr>
        <p:spPr bwMode="auto">
          <a:xfrm>
            <a:off x="2949660" y="1692575"/>
            <a:ext cx="9010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000" dirty="0">
                <a:solidFill>
                  <a:srgbClr val="002060"/>
                </a:solidFill>
                <a:latin typeface="Times New Roman" panose="02020603050405020304" pitchFamily="18" charset="0"/>
                <a:cs typeface="Times New Roman" panose="02020603050405020304" pitchFamily="18" charset="0"/>
              </a:rPr>
              <a:t>Это камень органического происхождения, образующийся в раковинах речных и морских моллюсков. </a:t>
            </a:r>
          </a:p>
          <a:p>
            <a:pPr algn="just" eaLnBrk="1" hangingPunct="1"/>
            <a:r>
              <a:rPr lang="ru-RU" altLang="ru-RU" sz="2000" dirty="0">
                <a:solidFill>
                  <a:srgbClr val="002060"/>
                </a:solidFill>
                <a:latin typeface="Times New Roman" panose="02020603050405020304" pitchFamily="18" charset="0"/>
                <a:cs typeface="Times New Roman" panose="02020603050405020304" pitchFamily="18" charset="0"/>
              </a:rPr>
              <a:t>Твёрдость  2,5-4. </a:t>
            </a:r>
          </a:p>
          <a:p>
            <a:pPr algn="just" eaLnBrk="1" hangingPunct="1"/>
            <a:r>
              <a:rPr lang="ru-RU" altLang="ru-RU" sz="2000" dirty="0">
                <a:solidFill>
                  <a:srgbClr val="002060"/>
                </a:solidFill>
                <a:latin typeface="Times New Roman" panose="02020603050405020304" pitchFamily="18" charset="0"/>
                <a:cs typeface="Times New Roman" panose="02020603050405020304" pitchFamily="18" charset="0"/>
              </a:rPr>
              <a:t>Жемчужины, в отличие от минералов, не подвергают огранке. </a:t>
            </a:r>
          </a:p>
        </p:txBody>
      </p:sp>
      <p:sp>
        <p:nvSpPr>
          <p:cNvPr id="44" name="Прямоугольник 6"/>
          <p:cNvSpPr>
            <a:spLocks noChangeArrowheads="1"/>
          </p:cNvSpPr>
          <p:nvPr/>
        </p:nvSpPr>
        <p:spPr bwMode="auto">
          <a:xfrm>
            <a:off x="6695113" y="4190503"/>
            <a:ext cx="532762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b="1" dirty="0">
                <a:solidFill>
                  <a:srgbClr val="C00000"/>
                </a:solidFill>
                <a:latin typeface="Times New Roman" panose="02020603050405020304" pitchFamily="18" charset="0"/>
                <a:cs typeface="Times New Roman" panose="02020603050405020304" pitchFamily="18" charset="0"/>
              </a:rPr>
              <a:t>Цвет </a:t>
            </a:r>
            <a:r>
              <a:rPr lang="ru-RU" altLang="ru-RU" dirty="0">
                <a:solidFill>
                  <a:srgbClr val="C00000"/>
                </a:solidFill>
                <a:latin typeface="Times New Roman" panose="02020603050405020304" pitchFamily="18" charset="0"/>
                <a:cs typeface="Times New Roman" panose="02020603050405020304" pitchFamily="18" charset="0"/>
              </a:rPr>
              <a:t>жемчуга</a:t>
            </a:r>
            <a:r>
              <a:rPr lang="ru-RU" altLang="ru-RU" b="1" dirty="0">
                <a:solidFill>
                  <a:srgbClr val="C00000"/>
                </a:solidFill>
                <a:latin typeface="Times New Roman" panose="02020603050405020304" pitchFamily="18" charset="0"/>
                <a:cs typeface="Times New Roman" panose="02020603050405020304" pitchFamily="18" charset="0"/>
              </a:rPr>
              <a:t> </a:t>
            </a:r>
            <a:r>
              <a:rPr lang="ru-RU" altLang="ru-RU" dirty="0">
                <a:solidFill>
                  <a:srgbClr val="C00000"/>
                </a:solidFill>
                <a:latin typeface="Times New Roman" panose="02020603050405020304" pitchFamily="18" charset="0"/>
                <a:cs typeface="Times New Roman" panose="02020603050405020304" pitchFamily="18" charset="0"/>
              </a:rPr>
              <a:t>различный:  белые жемчужины с нежно-розовым или кремовым оттенком («</a:t>
            </a:r>
            <a:r>
              <a:rPr lang="ru-RU" altLang="ru-RU" dirty="0" err="1">
                <a:solidFill>
                  <a:srgbClr val="C00000"/>
                </a:solidFill>
                <a:latin typeface="Times New Roman" panose="02020603050405020304" pitchFamily="18" charset="0"/>
                <a:cs typeface="Times New Roman" panose="02020603050405020304" pitchFamily="18" charset="0"/>
              </a:rPr>
              <a:t>ориенталь</a:t>
            </a:r>
            <a:r>
              <a:rPr lang="ru-RU" altLang="ru-RU" dirty="0">
                <a:solidFill>
                  <a:srgbClr val="C00000"/>
                </a:solidFill>
                <a:latin typeface="Times New Roman" panose="02020603050405020304" pitchFamily="18" charset="0"/>
                <a:cs typeface="Times New Roman" panose="02020603050405020304" pitchFamily="18" charset="0"/>
              </a:rPr>
              <a:t>») обитают в Персидском заливе, бледно-розового и нежно-желтого цвета — в Индийском океане, и, наконец, крайне редко встречается черный, зеленый и голубой жемчуг. Имеет радужную переливающуюся оболочку. </a:t>
            </a:r>
          </a:p>
        </p:txBody>
      </p:sp>
      <p:pic>
        <p:nvPicPr>
          <p:cNvPr id="45" name="Picture 2" descr="http://www-scf.usc.edu/~ericsoli/pearls.JPG"/>
          <p:cNvPicPr>
            <a:picLocks noChangeAspect="1" noChangeArrowheads="1"/>
          </p:cNvPicPr>
          <p:nvPr/>
        </p:nvPicPr>
        <p:blipFill>
          <a:blip r:embed="rId20" cstate="print"/>
          <a:srcRect/>
          <a:stretch>
            <a:fillRect/>
          </a:stretch>
        </p:blipFill>
        <p:spPr bwMode="auto">
          <a:xfrm>
            <a:off x="9903546" y="2161975"/>
            <a:ext cx="1886684" cy="1704102"/>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Блок-схема: магнитный диск 17"/>
          <p:cNvSpPr/>
          <p:nvPr/>
        </p:nvSpPr>
        <p:spPr>
          <a:xfrm>
            <a:off x="6898024" y="3103615"/>
            <a:ext cx="2582126" cy="8930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Times New Roman" panose="02020603050405020304" pitchFamily="18" charset="0"/>
                <a:cs typeface="Times New Roman" panose="02020603050405020304" pitchFamily="18" charset="0"/>
              </a:rPr>
              <a:t>ЭТО ИНТЕРЕСНО!</a:t>
            </a:r>
            <a:endParaRPr lang="ru-RU" sz="2000" b="1" dirty="0">
              <a:latin typeface="Times New Roman" panose="02020603050405020304" pitchFamily="18" charset="0"/>
              <a:cs typeface="Times New Roman" panose="02020603050405020304" pitchFamily="18" charset="0"/>
            </a:endParaRPr>
          </a:p>
        </p:txBody>
      </p:sp>
      <p:sp>
        <p:nvSpPr>
          <p:cNvPr id="47" name="Прямоугольник 46"/>
          <p:cNvSpPr/>
          <p:nvPr/>
        </p:nvSpPr>
        <p:spPr>
          <a:xfrm>
            <a:off x="162185" y="672364"/>
            <a:ext cx="11894808" cy="5725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48" name="Прямоугольник 1"/>
          <p:cNvSpPr>
            <a:spLocks noChangeArrowheads="1"/>
          </p:cNvSpPr>
          <p:nvPr/>
        </p:nvSpPr>
        <p:spPr bwMode="auto">
          <a:xfrm>
            <a:off x="259954" y="729468"/>
            <a:ext cx="1168552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04863" indent="-8048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000" b="1" dirty="0">
                <a:solidFill>
                  <a:srgbClr val="C00000"/>
                </a:solidFill>
                <a:latin typeface="Times New Roman" panose="02020603050405020304" pitchFamily="18" charset="0"/>
                <a:cs typeface="Times New Roman" panose="02020603050405020304" pitchFamily="18" charset="0"/>
              </a:rPr>
              <a:t>Форма </a:t>
            </a:r>
            <a:r>
              <a:rPr lang="ru-RU" altLang="ru-RU" sz="2000" dirty="0">
                <a:solidFill>
                  <a:srgbClr val="C00000"/>
                </a:solidFill>
                <a:latin typeface="Times New Roman" panose="02020603050405020304" pitchFamily="18" charset="0"/>
                <a:cs typeface="Times New Roman" panose="02020603050405020304" pitchFamily="18" charset="0"/>
              </a:rPr>
              <a:t>жемчужины зависит от размера и величины раковины и местоположения жемчуга в раковине. В идеальных условиях жемчужина приобретает форму шара, но в природе сферические жемчужины встречаются редко.</a:t>
            </a:r>
          </a:p>
          <a:p>
            <a:pPr algn="just" eaLnBrk="1" hangingPunct="1"/>
            <a:r>
              <a:rPr lang="ru-RU" altLang="ru-RU" sz="2000" b="1" dirty="0" smtClean="0">
                <a:solidFill>
                  <a:srgbClr val="C00000"/>
                </a:solidFill>
                <a:latin typeface="Times New Roman" panose="02020603050405020304" pitchFamily="18" charset="0"/>
                <a:cs typeface="Times New Roman" panose="02020603050405020304" pitchFamily="18" charset="0"/>
              </a:rPr>
              <a:t>Размер </a:t>
            </a:r>
            <a:r>
              <a:rPr lang="ru-RU" altLang="ru-RU" sz="2000" dirty="0">
                <a:solidFill>
                  <a:srgbClr val="C00000"/>
                </a:solidFill>
                <a:latin typeface="Times New Roman" panose="02020603050405020304" pitchFamily="18" charset="0"/>
                <a:cs typeface="Times New Roman" panose="02020603050405020304" pitchFamily="18" charset="0"/>
              </a:rPr>
              <a:t>жемчужины от булавочной головки до голубиного яйца. Средний размер природной жемчужины колеблется в пределах 4-7 мм, экземпляры крупнее 7 мм относятся к редкостям</a:t>
            </a:r>
            <a:r>
              <a:rPr lang="ru-RU" altLang="ru-RU" sz="2000" dirty="0" smtClean="0">
                <a:solidFill>
                  <a:srgbClr val="C00000"/>
                </a:solidFill>
                <a:latin typeface="Times New Roman" panose="02020603050405020304" pitchFamily="18" charset="0"/>
                <a:cs typeface="Times New Roman" panose="02020603050405020304" pitchFamily="18" charset="0"/>
              </a:rPr>
              <a:t>.</a:t>
            </a:r>
            <a:endParaRPr lang="ru-RU" altLang="ru-RU" sz="2000" dirty="0">
              <a:solidFill>
                <a:srgbClr val="C00000"/>
              </a:solidFill>
              <a:latin typeface="Times New Roman" panose="02020603050405020304" pitchFamily="18" charset="0"/>
              <a:cs typeface="Times New Roman" panose="02020603050405020304" pitchFamily="18" charset="0"/>
            </a:endParaRPr>
          </a:p>
        </p:txBody>
      </p:sp>
      <p:pic>
        <p:nvPicPr>
          <p:cNvPr id="49" name="Picture 8" descr="http://www.prazdnik.by/img/holidays/wedding/years/30-75year/30year2.jpg"/>
          <p:cNvPicPr>
            <a:picLocks noChangeAspect="1" noChangeArrowheads="1"/>
          </p:cNvPicPr>
          <p:nvPr/>
        </p:nvPicPr>
        <p:blipFill>
          <a:blip r:embed="rId21" cstate="print"/>
          <a:srcRect l="10606" t="10579" r="9091" b="9421"/>
          <a:stretch>
            <a:fillRect/>
          </a:stretch>
        </p:blipFill>
        <p:spPr bwMode="auto">
          <a:xfrm>
            <a:off x="327071" y="2357945"/>
            <a:ext cx="2031038" cy="2019119"/>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 descr="D:\Мои документы\Работа бук\Лекции и раздаточные\Товароведение\Галантерейные, ювелирные и ПКТ\Ювелирные\картинки\perl02m.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070" y="4482145"/>
            <a:ext cx="2046233" cy="1803705"/>
          </a:xfrm>
          <a:prstGeom prst="rect">
            <a:avLst/>
          </a:prstGeom>
          <a:solidFill>
            <a:srgbClr val="FFFFFF">
              <a:shade val="85000"/>
            </a:srgbClr>
          </a:solidFill>
          <a:ln w="9525">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 name="Рисунок 50" descr="жемчуг.jpg"/>
          <p:cNvPicPr>
            <a:picLocks noChangeAspect="1"/>
          </p:cNvPicPr>
          <p:nvPr/>
        </p:nvPicPr>
        <p:blipFill>
          <a:blip r:embed="rId23" cstate="print"/>
          <a:srcRect l="11598" r="11598"/>
          <a:stretch>
            <a:fillRect/>
          </a:stretch>
        </p:blipFill>
        <p:spPr>
          <a:xfrm>
            <a:off x="9240462" y="2386866"/>
            <a:ext cx="2587319" cy="3881006"/>
          </a:xfrm>
          <a:prstGeom prst="rect">
            <a:avLst/>
          </a:prstGeom>
        </p:spPr>
      </p:pic>
      <p:sp>
        <p:nvSpPr>
          <p:cNvPr id="52" name="Прямоугольник 6"/>
          <p:cNvSpPr>
            <a:spLocks noChangeArrowheads="1"/>
          </p:cNvSpPr>
          <p:nvPr/>
        </p:nvSpPr>
        <p:spPr bwMode="auto">
          <a:xfrm>
            <a:off x="2524974" y="2704368"/>
            <a:ext cx="6526405" cy="3170099"/>
          </a:xfrm>
          <a:prstGeom prst="rect">
            <a:avLst/>
          </a:prstGeom>
          <a:solidFill>
            <a:schemeClr val="bg1"/>
          </a:solidFill>
          <a:ln w="9525">
            <a:solidFill>
              <a:schemeClr val="accent1"/>
            </a:solid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000" dirty="0">
                <a:solidFill>
                  <a:srgbClr val="0070C0"/>
                </a:solidFill>
                <a:latin typeface="Times New Roman" panose="02020603050405020304" pitchFamily="18" charset="0"/>
                <a:cs typeface="Times New Roman" panose="02020603050405020304" pitchFamily="18" charset="0"/>
              </a:rPr>
              <a:t>Натуральный жемчуг шероховатый на язык, сжимается в красном вине, любит влагу и тепло.</a:t>
            </a:r>
          </a:p>
          <a:p>
            <a:pPr algn="just" eaLnBrk="1" hangingPunct="1"/>
            <a:r>
              <a:rPr lang="ru-RU" altLang="ru-RU" sz="2000" i="1" dirty="0" smtClean="0">
                <a:solidFill>
                  <a:srgbClr val="0070C0"/>
                </a:solidFill>
                <a:latin typeface="Times New Roman" panose="02020603050405020304" pitchFamily="18" charset="0"/>
                <a:cs typeface="Times New Roman" panose="02020603050405020304" pitchFamily="18" charset="0"/>
              </a:rPr>
              <a:t>Довольно </a:t>
            </a:r>
            <a:r>
              <a:rPr lang="ru-RU" altLang="ru-RU" sz="2000" i="1" dirty="0">
                <a:solidFill>
                  <a:srgbClr val="0070C0"/>
                </a:solidFill>
                <a:latin typeface="Times New Roman" panose="02020603050405020304" pitchFamily="18" charset="0"/>
                <a:cs typeface="Times New Roman" panose="02020603050405020304" pitchFamily="18" charset="0"/>
              </a:rPr>
              <a:t>часто о жемчуге говорят как о живом создании. Так, жемчуг может состариться» и даже «умереть». Со временем «заболевает» — трескается и шелушится. </a:t>
            </a:r>
          </a:p>
          <a:p>
            <a:pPr algn="just" eaLnBrk="1" hangingPunct="1"/>
            <a:r>
              <a:rPr lang="ru-RU" altLang="ru-RU" sz="2000" i="1" dirty="0" smtClean="0">
                <a:solidFill>
                  <a:srgbClr val="0070C0"/>
                </a:solidFill>
                <a:latin typeface="Times New Roman" panose="02020603050405020304" pitchFamily="18" charset="0"/>
                <a:cs typeface="Times New Roman" panose="02020603050405020304" pitchFamily="18" charset="0"/>
              </a:rPr>
              <a:t>В </a:t>
            </a:r>
            <a:r>
              <a:rPr lang="ru-RU" altLang="ru-RU" sz="2000" i="1" dirty="0">
                <a:solidFill>
                  <a:srgbClr val="0070C0"/>
                </a:solidFill>
                <a:latin typeface="Times New Roman" panose="02020603050405020304" pitchFamily="18" charset="0"/>
                <a:cs typeface="Times New Roman" panose="02020603050405020304" pitchFamily="18" charset="0"/>
              </a:rPr>
              <a:t>среднем век жемчуга —100—150 лет. </a:t>
            </a:r>
          </a:p>
          <a:p>
            <a:pPr algn="just" eaLnBrk="1" hangingPunct="1"/>
            <a:r>
              <a:rPr lang="ru-RU" altLang="ru-RU" sz="2000" i="1" dirty="0" smtClean="0">
                <a:solidFill>
                  <a:srgbClr val="0070C0"/>
                </a:solidFill>
                <a:latin typeface="Times New Roman" panose="02020603050405020304" pitchFamily="18" charset="0"/>
                <a:cs typeface="Times New Roman" panose="02020603050405020304" pitchFamily="18" charset="0"/>
              </a:rPr>
              <a:t>Бытует </a:t>
            </a:r>
            <a:r>
              <a:rPr lang="ru-RU" altLang="ru-RU" sz="2000" i="1" dirty="0">
                <a:solidFill>
                  <a:srgbClr val="0070C0"/>
                </a:solidFill>
                <a:latin typeface="Times New Roman" panose="02020603050405020304" pitchFamily="18" charset="0"/>
                <a:cs typeface="Times New Roman" panose="02020603050405020304" pitchFamily="18" charset="0"/>
              </a:rPr>
              <a:t>мнение, что он способен чувствовать своего хозяина — стоит лишь владельцу ненадолго забыть о нем, как камень начинает «тосковать» и тускнеет.</a:t>
            </a:r>
            <a:endParaRPr lang="ru-RU" altLang="ru-RU"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7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75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75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75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4250"/>
                            </p:stCondLst>
                            <p:childTnLst>
                              <p:par>
                                <p:cTn id="23" presetID="1" presetClass="entr" presetSubtype="0" fill="hold" grpId="0" nodeType="afterEffect">
                                  <p:stCondLst>
                                    <p:cond delay="75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75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75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p:stCondLst>
                              <p:cond delay="750"/>
                            </p:stCondLst>
                            <p:childTnLst>
                              <p:par>
                                <p:cTn id="43" presetID="2" presetClass="entr" presetSubtype="4" fill="hold" nodeType="after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1750"/>
                            </p:stCondLst>
                            <p:childTnLst>
                              <p:par>
                                <p:cTn id="48" presetID="2" presetClass="entr" presetSubtype="4" fill="hold" nodeType="afterEffect">
                                  <p:stCondLst>
                                    <p:cond delay="50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2750"/>
                            </p:stCondLst>
                            <p:childTnLst>
                              <p:par>
                                <p:cTn id="53" presetID="1" presetClass="entr" presetSubtype="0" fill="hold" grpId="0" nodeType="afterEffect">
                                  <p:stCondLst>
                                    <p:cond delay="50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par>
                          <p:cTn id="63" fill="hold">
                            <p:stCondLst>
                              <p:cond delay="0"/>
                            </p:stCondLst>
                            <p:childTnLst>
                              <p:par>
                                <p:cTn id="64" presetID="2" presetClass="entr" presetSubtype="4" fill="hold" nodeType="afterEffect">
                                  <p:stCondLst>
                                    <p:cond delay="50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nodeType="afterEffect">
                                  <p:stCondLst>
                                    <p:cond delay="500"/>
                                  </p:stCondLst>
                                  <p:childTnLst>
                                    <p:set>
                                      <p:cBhvr>
                                        <p:cTn id="70" dur="1" fill="hold">
                                          <p:stCondLst>
                                            <p:cond delay="0"/>
                                          </p:stCondLst>
                                        </p:cTn>
                                        <p:tgtEl>
                                          <p:spTgt spid="1026"/>
                                        </p:tgtEl>
                                        <p:attrNameLst>
                                          <p:attrName>style.visibility</p:attrName>
                                        </p:attrNameLst>
                                      </p:cBhvr>
                                      <p:to>
                                        <p:strVal val="visible"/>
                                      </p:to>
                                    </p:set>
                                    <p:anim calcmode="lin" valueType="num">
                                      <p:cBhvr additive="base">
                                        <p:cTn id="71" dur="500" fill="hold"/>
                                        <p:tgtEl>
                                          <p:spTgt spid="1026"/>
                                        </p:tgtEl>
                                        <p:attrNameLst>
                                          <p:attrName>ppt_x</p:attrName>
                                        </p:attrNameLst>
                                      </p:cBhvr>
                                      <p:tavLst>
                                        <p:tav tm="0">
                                          <p:val>
                                            <p:strVal val="#ppt_x"/>
                                          </p:val>
                                        </p:tav>
                                        <p:tav tm="100000">
                                          <p:val>
                                            <p:strVal val="#ppt_x"/>
                                          </p:val>
                                        </p:tav>
                                      </p:tavLst>
                                    </p:anim>
                                    <p:anim calcmode="lin" valueType="num">
                                      <p:cBhvr additive="base">
                                        <p:cTn id="72" dur="500" fill="hold"/>
                                        <p:tgtEl>
                                          <p:spTgt spid="1026"/>
                                        </p:tgtEl>
                                        <p:attrNameLst>
                                          <p:attrName>ppt_y</p:attrName>
                                        </p:attrNameLst>
                                      </p:cBhvr>
                                      <p:tavLst>
                                        <p:tav tm="0">
                                          <p:val>
                                            <p:strVal val="1+#ppt_h/2"/>
                                          </p:val>
                                        </p:tav>
                                        <p:tav tm="100000">
                                          <p:val>
                                            <p:strVal val="#ppt_y"/>
                                          </p:val>
                                        </p:tav>
                                      </p:tavLst>
                                    </p:anim>
                                  </p:childTnLst>
                                </p:cTn>
                              </p:par>
                            </p:childTnLst>
                          </p:cTn>
                        </p:par>
                        <p:par>
                          <p:cTn id="73" fill="hold">
                            <p:stCondLst>
                              <p:cond delay="2000"/>
                            </p:stCondLst>
                            <p:childTnLst>
                              <p:par>
                                <p:cTn id="74" presetID="2" presetClass="entr" presetSubtype="4" fill="hold" nodeType="afterEffect">
                                  <p:stCondLst>
                                    <p:cond delay="50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28"/>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par>
                          <p:cTn id="103" fill="hold">
                            <p:stCondLst>
                              <p:cond delay="0"/>
                            </p:stCondLst>
                            <p:childTnLst>
                              <p:par>
                                <p:cTn id="104" presetID="2" presetClass="entr" presetSubtype="4" fill="hold" nodeType="afterEffect">
                                  <p:stCondLst>
                                    <p:cond delay="25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ppt_x"/>
                                          </p:val>
                                        </p:tav>
                                        <p:tav tm="100000">
                                          <p:val>
                                            <p:strVal val="#ppt_x"/>
                                          </p:val>
                                        </p:tav>
                                      </p:tavLst>
                                    </p:anim>
                                    <p:anim calcmode="lin" valueType="num">
                                      <p:cBhvr additive="base">
                                        <p:cTn id="107" dur="500" fill="hold"/>
                                        <p:tgtEl>
                                          <p:spTgt spid="31"/>
                                        </p:tgtEl>
                                        <p:attrNameLst>
                                          <p:attrName>ppt_y</p:attrName>
                                        </p:attrNameLst>
                                      </p:cBhvr>
                                      <p:tavLst>
                                        <p:tav tm="0">
                                          <p:val>
                                            <p:strVal val="1+#ppt_h/2"/>
                                          </p:val>
                                        </p:tav>
                                        <p:tav tm="100000">
                                          <p:val>
                                            <p:strVal val="#ppt_y"/>
                                          </p:val>
                                        </p:tav>
                                      </p:tavLst>
                                    </p:anim>
                                  </p:childTnLst>
                                </p:cTn>
                              </p:par>
                            </p:childTnLst>
                          </p:cTn>
                        </p:par>
                        <p:par>
                          <p:cTn id="108" fill="hold">
                            <p:stCondLst>
                              <p:cond delay="750"/>
                            </p:stCondLst>
                            <p:childTnLst>
                              <p:par>
                                <p:cTn id="109" presetID="2" presetClass="entr" presetSubtype="4" fill="hold" nodeType="afterEffect">
                                  <p:stCondLst>
                                    <p:cond delay="25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childTnLst>
                          </p:cTn>
                        </p:par>
                        <p:par>
                          <p:cTn id="113" fill="hold">
                            <p:stCondLst>
                              <p:cond delay="1500"/>
                            </p:stCondLst>
                            <p:childTnLst>
                              <p:par>
                                <p:cTn id="114" presetID="2" presetClass="entr" presetSubtype="4" fill="hold" nodeType="afterEffect">
                                  <p:stCondLst>
                                    <p:cond delay="250"/>
                                  </p:stCondLst>
                                  <p:childTnLst>
                                    <p:set>
                                      <p:cBhvr>
                                        <p:cTn id="115" dur="1" fill="hold">
                                          <p:stCondLst>
                                            <p:cond delay="0"/>
                                          </p:stCondLst>
                                        </p:cTn>
                                        <p:tgtEl>
                                          <p:spTgt spid="32"/>
                                        </p:tgtEl>
                                        <p:attrNameLst>
                                          <p:attrName>style.visibility</p:attrName>
                                        </p:attrNameLst>
                                      </p:cBhvr>
                                      <p:to>
                                        <p:strVal val="visible"/>
                                      </p:to>
                                    </p:set>
                                    <p:anim calcmode="lin" valueType="num">
                                      <p:cBhvr additive="base">
                                        <p:cTn id="116" dur="500" fill="hold"/>
                                        <p:tgtEl>
                                          <p:spTgt spid="32"/>
                                        </p:tgtEl>
                                        <p:attrNameLst>
                                          <p:attrName>ppt_x</p:attrName>
                                        </p:attrNameLst>
                                      </p:cBhvr>
                                      <p:tavLst>
                                        <p:tav tm="0">
                                          <p:val>
                                            <p:strVal val="#ppt_x"/>
                                          </p:val>
                                        </p:tav>
                                        <p:tav tm="100000">
                                          <p:val>
                                            <p:strVal val="#ppt_x"/>
                                          </p:val>
                                        </p:tav>
                                      </p:tavLst>
                                    </p:anim>
                                    <p:anim calcmode="lin" valueType="num">
                                      <p:cBhvr additive="base">
                                        <p:cTn id="11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35"/>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37"/>
                                        </p:tgtEl>
                                        <p:attrNameLst>
                                          <p:attrName>style.visibility</p:attrName>
                                        </p:attrNameLst>
                                      </p:cBhvr>
                                      <p:to>
                                        <p:strVal val="visible"/>
                                      </p:to>
                                    </p:set>
                                  </p:childTnLst>
                                </p:cTn>
                              </p:par>
                            </p:childTnLst>
                          </p:cTn>
                        </p:par>
                        <p:par>
                          <p:cTn id="126" fill="hold">
                            <p:stCondLst>
                              <p:cond delay="0"/>
                            </p:stCondLst>
                            <p:childTnLst>
                              <p:par>
                                <p:cTn id="127" presetID="2" presetClass="entr" presetSubtype="4" fill="hold" nodeType="afterEffect">
                                  <p:stCondLst>
                                    <p:cond delay="250"/>
                                  </p:stCondLst>
                                  <p:childTnLst>
                                    <p:set>
                                      <p:cBhvr>
                                        <p:cTn id="128" dur="1" fill="hold">
                                          <p:stCondLst>
                                            <p:cond delay="0"/>
                                          </p:stCondLst>
                                        </p:cTn>
                                        <p:tgtEl>
                                          <p:spTgt spid="38"/>
                                        </p:tgtEl>
                                        <p:attrNameLst>
                                          <p:attrName>style.visibility</p:attrName>
                                        </p:attrNameLst>
                                      </p:cBhvr>
                                      <p:to>
                                        <p:strVal val="visible"/>
                                      </p:to>
                                    </p:set>
                                    <p:anim calcmode="lin" valueType="num">
                                      <p:cBhvr additive="base">
                                        <p:cTn id="129" dur="500" fill="hold"/>
                                        <p:tgtEl>
                                          <p:spTgt spid="38"/>
                                        </p:tgtEl>
                                        <p:attrNameLst>
                                          <p:attrName>ppt_x</p:attrName>
                                        </p:attrNameLst>
                                      </p:cBhvr>
                                      <p:tavLst>
                                        <p:tav tm="0">
                                          <p:val>
                                            <p:strVal val="#ppt_x"/>
                                          </p:val>
                                        </p:tav>
                                        <p:tav tm="100000">
                                          <p:val>
                                            <p:strVal val="#ppt_x"/>
                                          </p:val>
                                        </p:tav>
                                      </p:tavLst>
                                    </p:anim>
                                    <p:anim calcmode="lin" valueType="num">
                                      <p:cBhvr additive="base">
                                        <p:cTn id="130" dur="500" fill="hold"/>
                                        <p:tgtEl>
                                          <p:spTgt spid="38"/>
                                        </p:tgtEl>
                                        <p:attrNameLst>
                                          <p:attrName>ppt_y</p:attrName>
                                        </p:attrNameLst>
                                      </p:cBhvr>
                                      <p:tavLst>
                                        <p:tav tm="0">
                                          <p:val>
                                            <p:strVal val="1+#ppt_h/2"/>
                                          </p:val>
                                        </p:tav>
                                        <p:tav tm="100000">
                                          <p:val>
                                            <p:strVal val="#ppt_y"/>
                                          </p:val>
                                        </p:tav>
                                      </p:tavLst>
                                    </p:anim>
                                  </p:childTnLst>
                                </p:cTn>
                              </p:par>
                            </p:childTnLst>
                          </p:cTn>
                        </p:par>
                        <p:par>
                          <p:cTn id="131" fill="hold">
                            <p:stCondLst>
                              <p:cond delay="750"/>
                            </p:stCondLst>
                            <p:childTnLst>
                              <p:par>
                                <p:cTn id="132" presetID="2" presetClass="entr" presetSubtype="4" fill="hold" nodeType="afterEffect">
                                  <p:stCondLst>
                                    <p:cond delay="250"/>
                                  </p:stCondLst>
                                  <p:childTnLst>
                                    <p:set>
                                      <p:cBhvr>
                                        <p:cTn id="133" dur="1" fill="hold">
                                          <p:stCondLst>
                                            <p:cond delay="0"/>
                                          </p:stCondLst>
                                        </p:cTn>
                                        <p:tgtEl>
                                          <p:spTgt spid="36"/>
                                        </p:tgtEl>
                                        <p:attrNameLst>
                                          <p:attrName>style.visibility</p:attrName>
                                        </p:attrNameLst>
                                      </p:cBhvr>
                                      <p:to>
                                        <p:strVal val="visible"/>
                                      </p:to>
                                    </p:set>
                                    <p:anim calcmode="lin" valueType="num">
                                      <p:cBhvr additive="base">
                                        <p:cTn id="134" dur="500" fill="hold"/>
                                        <p:tgtEl>
                                          <p:spTgt spid="36"/>
                                        </p:tgtEl>
                                        <p:attrNameLst>
                                          <p:attrName>ppt_x</p:attrName>
                                        </p:attrNameLst>
                                      </p:cBhvr>
                                      <p:tavLst>
                                        <p:tav tm="0">
                                          <p:val>
                                            <p:strVal val="#ppt_x"/>
                                          </p:val>
                                        </p:tav>
                                        <p:tav tm="100000">
                                          <p:val>
                                            <p:strVal val="#ppt_x"/>
                                          </p:val>
                                        </p:tav>
                                      </p:tavLst>
                                    </p:anim>
                                    <p:anim calcmode="lin" valueType="num">
                                      <p:cBhvr additive="base">
                                        <p:cTn id="135" dur="500" fill="hold"/>
                                        <p:tgtEl>
                                          <p:spTgt spid="36"/>
                                        </p:tgtEl>
                                        <p:attrNameLst>
                                          <p:attrName>ppt_y</p:attrName>
                                        </p:attrNameLst>
                                      </p:cBhvr>
                                      <p:tavLst>
                                        <p:tav tm="0">
                                          <p:val>
                                            <p:strVal val="1+#ppt_h/2"/>
                                          </p:val>
                                        </p:tav>
                                        <p:tav tm="100000">
                                          <p:val>
                                            <p:strVal val="#ppt_y"/>
                                          </p:val>
                                        </p:tav>
                                      </p:tavLst>
                                    </p:anim>
                                  </p:childTnLst>
                                </p:cTn>
                              </p:par>
                            </p:childTnLst>
                          </p:cTn>
                        </p:par>
                        <p:par>
                          <p:cTn id="136" fill="hold">
                            <p:stCondLst>
                              <p:cond delay="1500"/>
                            </p:stCondLst>
                            <p:childTnLst>
                              <p:par>
                                <p:cTn id="137" presetID="2" presetClass="entr" presetSubtype="4" fill="hold" nodeType="afterEffect">
                                  <p:stCondLst>
                                    <p:cond delay="250"/>
                                  </p:stCondLst>
                                  <p:childTnLst>
                                    <p:set>
                                      <p:cBhvr>
                                        <p:cTn id="138" dur="1" fill="hold">
                                          <p:stCondLst>
                                            <p:cond delay="0"/>
                                          </p:stCondLst>
                                        </p:cTn>
                                        <p:tgtEl>
                                          <p:spTgt spid="39"/>
                                        </p:tgtEl>
                                        <p:attrNameLst>
                                          <p:attrName>style.visibility</p:attrName>
                                        </p:attrNameLst>
                                      </p:cBhvr>
                                      <p:to>
                                        <p:strVal val="visible"/>
                                      </p:to>
                                    </p:set>
                                    <p:anim calcmode="lin" valueType="num">
                                      <p:cBhvr additive="base">
                                        <p:cTn id="139" dur="500" fill="hold"/>
                                        <p:tgtEl>
                                          <p:spTgt spid="39"/>
                                        </p:tgtEl>
                                        <p:attrNameLst>
                                          <p:attrName>ppt_x</p:attrName>
                                        </p:attrNameLst>
                                      </p:cBhvr>
                                      <p:tavLst>
                                        <p:tav tm="0">
                                          <p:val>
                                            <p:strVal val="#ppt_x"/>
                                          </p:val>
                                        </p:tav>
                                        <p:tav tm="100000">
                                          <p:val>
                                            <p:strVal val="#ppt_x"/>
                                          </p:val>
                                        </p:tav>
                                      </p:tavLst>
                                    </p:anim>
                                    <p:anim calcmode="lin" valueType="num">
                                      <p:cBhvr additive="base">
                                        <p:cTn id="1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41"/>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0"/>
                                        </p:tgtEl>
                                        <p:attrNameLst>
                                          <p:attrName>style.visibility</p:attrName>
                                        </p:attrNameLst>
                                      </p:cBhvr>
                                      <p:to>
                                        <p:strVal val="visible"/>
                                      </p:to>
                                    </p:set>
                                  </p:childTnLst>
                                </p:cTn>
                              </p:par>
                            </p:childTnLst>
                          </p:cTn>
                        </p:par>
                        <p:par>
                          <p:cTn id="146" fill="hold">
                            <p:stCondLst>
                              <p:cond delay="0"/>
                            </p:stCondLst>
                            <p:childTnLst>
                              <p:par>
                                <p:cTn id="147" presetID="1" presetClass="entr" presetSubtype="0" fill="hold" grpId="0" nodeType="afterEffect">
                                  <p:stCondLst>
                                    <p:cond delay="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0"/>
                            </p:stCondLst>
                            <p:childTnLst>
                              <p:par>
                                <p:cTn id="150" presetID="2" presetClass="entr" presetSubtype="4" fill="hold" nodeType="afterEffect">
                                  <p:stCondLst>
                                    <p:cond delay="500"/>
                                  </p:stCondLst>
                                  <p:childTnLst>
                                    <p:set>
                                      <p:cBhvr>
                                        <p:cTn id="151" dur="1" fill="hold">
                                          <p:stCondLst>
                                            <p:cond delay="0"/>
                                          </p:stCondLst>
                                        </p:cTn>
                                        <p:tgtEl>
                                          <p:spTgt spid="42"/>
                                        </p:tgtEl>
                                        <p:attrNameLst>
                                          <p:attrName>style.visibility</p:attrName>
                                        </p:attrNameLst>
                                      </p:cBhvr>
                                      <p:to>
                                        <p:strVal val="visible"/>
                                      </p:to>
                                    </p:set>
                                    <p:anim calcmode="lin" valueType="num">
                                      <p:cBhvr additive="base">
                                        <p:cTn id="152" dur="500" fill="hold"/>
                                        <p:tgtEl>
                                          <p:spTgt spid="42"/>
                                        </p:tgtEl>
                                        <p:attrNameLst>
                                          <p:attrName>ppt_x</p:attrName>
                                        </p:attrNameLst>
                                      </p:cBhvr>
                                      <p:tavLst>
                                        <p:tav tm="0">
                                          <p:val>
                                            <p:strVal val="#ppt_x"/>
                                          </p:val>
                                        </p:tav>
                                        <p:tav tm="100000">
                                          <p:val>
                                            <p:strVal val="#ppt_x"/>
                                          </p:val>
                                        </p:tav>
                                      </p:tavLst>
                                    </p:anim>
                                    <p:anim calcmode="lin" valueType="num">
                                      <p:cBhvr additive="base">
                                        <p:cTn id="153" dur="500" fill="hold"/>
                                        <p:tgtEl>
                                          <p:spTgt spid="42"/>
                                        </p:tgtEl>
                                        <p:attrNameLst>
                                          <p:attrName>ppt_y</p:attrName>
                                        </p:attrNameLst>
                                      </p:cBhvr>
                                      <p:tavLst>
                                        <p:tav tm="0">
                                          <p:val>
                                            <p:strVal val="1+#ppt_h/2"/>
                                          </p:val>
                                        </p:tav>
                                        <p:tav tm="100000">
                                          <p:val>
                                            <p:strVal val="#ppt_y"/>
                                          </p:val>
                                        </p:tav>
                                      </p:tavLst>
                                    </p:anim>
                                  </p:childTnLst>
                                </p:cTn>
                              </p:par>
                            </p:childTnLst>
                          </p:cTn>
                        </p:par>
                        <p:par>
                          <p:cTn id="154" fill="hold">
                            <p:stCondLst>
                              <p:cond delay="1000"/>
                            </p:stCondLst>
                            <p:childTnLst>
                              <p:par>
                                <p:cTn id="155" presetID="1" presetClass="entr" presetSubtype="0" fill="hold" grpId="0" nodeType="afterEffect">
                                  <p:stCondLst>
                                    <p:cond delay="500"/>
                                  </p:stCondLst>
                                  <p:childTnLst>
                                    <p:set>
                                      <p:cBhvr>
                                        <p:cTn id="156" dur="1" fill="hold">
                                          <p:stCondLst>
                                            <p:cond delay="0"/>
                                          </p:stCondLst>
                                        </p:cTn>
                                        <p:tgtEl>
                                          <p:spTgt spid="44"/>
                                        </p:tgtEl>
                                        <p:attrNameLst>
                                          <p:attrName>style.visibility</p:attrName>
                                        </p:attrNameLst>
                                      </p:cBhvr>
                                      <p:to>
                                        <p:strVal val="visible"/>
                                      </p:to>
                                    </p:set>
                                  </p:childTnLst>
                                </p:cTn>
                              </p:par>
                            </p:childTnLst>
                          </p:cTn>
                        </p:par>
                        <p:par>
                          <p:cTn id="157" fill="hold">
                            <p:stCondLst>
                              <p:cond delay="1500"/>
                            </p:stCondLst>
                            <p:childTnLst>
                              <p:par>
                                <p:cTn id="158" presetID="1" presetClass="entr" presetSubtype="0" fill="hold" nodeType="afterEffect">
                                  <p:stCondLst>
                                    <p:cond delay="500"/>
                                  </p:stCondLst>
                                  <p:childTnLst>
                                    <p:set>
                                      <p:cBhvr>
                                        <p:cTn id="159" dur="1" fill="hold">
                                          <p:stCondLst>
                                            <p:cond delay="0"/>
                                          </p:stCondLst>
                                        </p:cTn>
                                        <p:tgtEl>
                                          <p:spTgt spid="45"/>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1750"/>
                                  </p:stCondLst>
                                  <p:childTnLst>
                                    <p:set>
                                      <p:cBhvr>
                                        <p:cTn id="162"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63" restart="whenNotActive" fill="hold" evtFilter="cancelBubble" nodeType="interactiveSeq">
                <p:stCondLst>
                  <p:cond evt="onClick" delay="0">
                    <p:tgtEl>
                      <p:spTgt spid="18"/>
                    </p:tgtEl>
                  </p:cond>
                </p:stCondLst>
                <p:endSync evt="end" delay="0">
                  <p:rtn val="all"/>
                </p:endSync>
                <p:childTnLst>
                  <p:par>
                    <p:cTn id="164" fill="hold">
                      <p:stCondLst>
                        <p:cond delay="0"/>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47"/>
                                        </p:tgtEl>
                                        <p:attrNameLst>
                                          <p:attrName>style.visibility</p:attrName>
                                        </p:attrNameLst>
                                      </p:cBhvr>
                                      <p:to>
                                        <p:strVal val="visible"/>
                                      </p:to>
                                    </p:set>
                                  </p:childTnLst>
                                </p:cTn>
                              </p:par>
                            </p:childTnLst>
                          </p:cTn>
                        </p:par>
                        <p:par>
                          <p:cTn id="168" fill="hold">
                            <p:stCondLst>
                              <p:cond delay="0"/>
                            </p:stCondLst>
                            <p:childTnLst>
                              <p:par>
                                <p:cTn id="169" presetID="1" presetClass="entr" presetSubtype="0" fill="hold" grpId="0" nodeType="afterEffect">
                                  <p:stCondLst>
                                    <p:cond delay="0"/>
                                  </p:stCondLst>
                                  <p:childTnLst>
                                    <p:set>
                                      <p:cBhvr>
                                        <p:cTn id="170" dur="1" fill="hold">
                                          <p:stCondLst>
                                            <p:cond delay="0"/>
                                          </p:stCondLst>
                                        </p:cTn>
                                        <p:tgtEl>
                                          <p:spTgt spid="48"/>
                                        </p:tgtEl>
                                        <p:attrNameLst>
                                          <p:attrName>style.visibility</p:attrName>
                                        </p:attrNameLst>
                                      </p:cBhvr>
                                      <p:to>
                                        <p:strVal val="visible"/>
                                      </p:to>
                                    </p:set>
                                  </p:childTnLst>
                                </p:cTn>
                              </p:par>
                            </p:childTnLst>
                          </p:cTn>
                        </p:par>
                        <p:par>
                          <p:cTn id="171" fill="hold">
                            <p:stCondLst>
                              <p:cond delay="0"/>
                            </p:stCondLst>
                            <p:childTnLst>
                              <p:par>
                                <p:cTn id="172" presetID="2" presetClass="entr" presetSubtype="4" fill="hold" nodeType="afterEffect">
                                  <p:stCondLst>
                                    <p:cond delay="500"/>
                                  </p:stCondLst>
                                  <p:childTnLst>
                                    <p:set>
                                      <p:cBhvr>
                                        <p:cTn id="173" dur="1" fill="hold">
                                          <p:stCondLst>
                                            <p:cond delay="0"/>
                                          </p:stCondLst>
                                        </p:cTn>
                                        <p:tgtEl>
                                          <p:spTgt spid="49"/>
                                        </p:tgtEl>
                                        <p:attrNameLst>
                                          <p:attrName>style.visibility</p:attrName>
                                        </p:attrNameLst>
                                      </p:cBhvr>
                                      <p:to>
                                        <p:strVal val="visible"/>
                                      </p:to>
                                    </p:set>
                                    <p:anim calcmode="lin" valueType="num">
                                      <p:cBhvr additive="base">
                                        <p:cTn id="174" dur="500" fill="hold"/>
                                        <p:tgtEl>
                                          <p:spTgt spid="49"/>
                                        </p:tgtEl>
                                        <p:attrNameLst>
                                          <p:attrName>ppt_x</p:attrName>
                                        </p:attrNameLst>
                                      </p:cBhvr>
                                      <p:tavLst>
                                        <p:tav tm="0">
                                          <p:val>
                                            <p:strVal val="#ppt_x"/>
                                          </p:val>
                                        </p:tav>
                                        <p:tav tm="100000">
                                          <p:val>
                                            <p:strVal val="#ppt_x"/>
                                          </p:val>
                                        </p:tav>
                                      </p:tavLst>
                                    </p:anim>
                                    <p:anim calcmode="lin" valueType="num">
                                      <p:cBhvr additive="base">
                                        <p:cTn id="175" dur="500" fill="hold"/>
                                        <p:tgtEl>
                                          <p:spTgt spid="49"/>
                                        </p:tgtEl>
                                        <p:attrNameLst>
                                          <p:attrName>ppt_y</p:attrName>
                                        </p:attrNameLst>
                                      </p:cBhvr>
                                      <p:tavLst>
                                        <p:tav tm="0">
                                          <p:val>
                                            <p:strVal val="1+#ppt_h/2"/>
                                          </p:val>
                                        </p:tav>
                                        <p:tav tm="100000">
                                          <p:val>
                                            <p:strVal val="#ppt_y"/>
                                          </p:val>
                                        </p:tav>
                                      </p:tavLst>
                                    </p:anim>
                                  </p:childTnLst>
                                </p:cTn>
                              </p:par>
                            </p:childTnLst>
                          </p:cTn>
                        </p:par>
                        <p:par>
                          <p:cTn id="176" fill="hold">
                            <p:stCondLst>
                              <p:cond delay="1000"/>
                            </p:stCondLst>
                            <p:childTnLst>
                              <p:par>
                                <p:cTn id="177" presetID="2" presetClass="entr" presetSubtype="4" fill="hold" nodeType="afterEffect">
                                  <p:stCondLst>
                                    <p:cond delay="500"/>
                                  </p:stCondLst>
                                  <p:childTnLst>
                                    <p:set>
                                      <p:cBhvr>
                                        <p:cTn id="178" dur="1" fill="hold">
                                          <p:stCondLst>
                                            <p:cond delay="0"/>
                                          </p:stCondLst>
                                        </p:cTn>
                                        <p:tgtEl>
                                          <p:spTgt spid="50"/>
                                        </p:tgtEl>
                                        <p:attrNameLst>
                                          <p:attrName>style.visibility</p:attrName>
                                        </p:attrNameLst>
                                      </p:cBhvr>
                                      <p:to>
                                        <p:strVal val="visible"/>
                                      </p:to>
                                    </p:set>
                                    <p:anim calcmode="lin" valueType="num">
                                      <p:cBhvr additive="base">
                                        <p:cTn id="179" dur="500" fill="hold"/>
                                        <p:tgtEl>
                                          <p:spTgt spid="50"/>
                                        </p:tgtEl>
                                        <p:attrNameLst>
                                          <p:attrName>ppt_x</p:attrName>
                                        </p:attrNameLst>
                                      </p:cBhvr>
                                      <p:tavLst>
                                        <p:tav tm="0">
                                          <p:val>
                                            <p:strVal val="#ppt_x"/>
                                          </p:val>
                                        </p:tav>
                                        <p:tav tm="100000">
                                          <p:val>
                                            <p:strVal val="#ppt_x"/>
                                          </p:val>
                                        </p:tav>
                                      </p:tavLst>
                                    </p:anim>
                                    <p:anim calcmode="lin" valueType="num">
                                      <p:cBhvr additive="base">
                                        <p:cTn id="180" dur="500" fill="hold"/>
                                        <p:tgtEl>
                                          <p:spTgt spid="50"/>
                                        </p:tgtEl>
                                        <p:attrNameLst>
                                          <p:attrName>ppt_y</p:attrName>
                                        </p:attrNameLst>
                                      </p:cBhvr>
                                      <p:tavLst>
                                        <p:tav tm="0">
                                          <p:val>
                                            <p:strVal val="1+#ppt_h/2"/>
                                          </p:val>
                                        </p:tav>
                                        <p:tav tm="100000">
                                          <p:val>
                                            <p:strVal val="#ppt_y"/>
                                          </p:val>
                                        </p:tav>
                                      </p:tavLst>
                                    </p:anim>
                                  </p:childTnLst>
                                </p:cTn>
                              </p:par>
                            </p:childTnLst>
                          </p:cTn>
                        </p:par>
                        <p:par>
                          <p:cTn id="181" fill="hold">
                            <p:stCondLst>
                              <p:cond delay="2000"/>
                            </p:stCondLst>
                            <p:childTnLst>
                              <p:par>
                                <p:cTn id="182" presetID="1" presetClass="entr" presetSubtype="0" fill="hold" grpId="0" nodeType="afterEffect">
                                  <p:stCondLst>
                                    <p:cond delay="1000"/>
                                  </p:stCondLst>
                                  <p:childTnLst>
                                    <p:set>
                                      <p:cBhvr>
                                        <p:cTn id="183" dur="1" fill="hold">
                                          <p:stCondLst>
                                            <p:cond delay="0"/>
                                          </p:stCondLst>
                                        </p:cTn>
                                        <p:tgtEl>
                                          <p:spTgt spid="52"/>
                                        </p:tgtEl>
                                        <p:attrNameLst>
                                          <p:attrName>style.visibility</p:attrName>
                                        </p:attrNameLst>
                                      </p:cBhvr>
                                      <p:to>
                                        <p:strVal val="visible"/>
                                      </p:to>
                                    </p:set>
                                  </p:childTnLst>
                                </p:cTn>
                              </p:par>
                            </p:childTnLst>
                          </p:cTn>
                        </p:par>
                        <p:par>
                          <p:cTn id="184" fill="hold">
                            <p:stCondLst>
                              <p:cond delay="3000"/>
                            </p:stCondLst>
                            <p:childTnLst>
                              <p:par>
                                <p:cTn id="185" presetID="2" presetClass="entr" presetSubtype="4" fill="hold" nodeType="afterEffect">
                                  <p:stCondLst>
                                    <p:cond delay="500"/>
                                  </p:stCondLst>
                                  <p:childTnLst>
                                    <p:set>
                                      <p:cBhvr>
                                        <p:cTn id="186" dur="1" fill="hold">
                                          <p:stCondLst>
                                            <p:cond delay="0"/>
                                          </p:stCondLst>
                                        </p:cTn>
                                        <p:tgtEl>
                                          <p:spTgt spid="51"/>
                                        </p:tgtEl>
                                        <p:attrNameLst>
                                          <p:attrName>style.visibility</p:attrName>
                                        </p:attrNameLst>
                                      </p:cBhvr>
                                      <p:to>
                                        <p:strVal val="visible"/>
                                      </p:to>
                                    </p:set>
                                    <p:anim calcmode="lin" valueType="num">
                                      <p:cBhvr additive="base">
                                        <p:cTn id="187" dur="500" fill="hold"/>
                                        <p:tgtEl>
                                          <p:spTgt spid="51"/>
                                        </p:tgtEl>
                                        <p:attrNameLst>
                                          <p:attrName>ppt_x</p:attrName>
                                        </p:attrNameLst>
                                      </p:cBhvr>
                                      <p:tavLst>
                                        <p:tav tm="0">
                                          <p:val>
                                            <p:strVal val="#ppt_x"/>
                                          </p:val>
                                        </p:tav>
                                        <p:tav tm="100000">
                                          <p:val>
                                            <p:strVal val="#ppt_x"/>
                                          </p:val>
                                        </p:tav>
                                      </p:tavLst>
                                    </p:anim>
                                    <p:anim calcmode="lin" valueType="num">
                                      <p:cBhvr additive="base">
                                        <p:cTn id="18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3" grpId="0"/>
      <p:bldP spid="4" grpId="0"/>
      <p:bldP spid="5" grpId="0"/>
      <p:bldP spid="6" grpId="0" animBg="1"/>
      <p:bldP spid="7" grpId="0" animBg="1"/>
      <p:bldP spid="9" grpId="0"/>
      <p:bldP spid="11" grpId="0"/>
      <p:bldP spid="2" grpId="0" animBg="1"/>
      <p:bldP spid="14" grpId="0" animBg="1"/>
      <p:bldP spid="15" grpId="0"/>
      <p:bldP spid="20" grpId="0" animBg="1"/>
      <p:bldP spid="19" grpId="0" animBg="1"/>
      <p:bldP spid="21" grpId="0"/>
      <p:bldP spid="27" grpId="0" animBg="1"/>
      <p:bldP spid="28" grpId="0" animBg="1"/>
      <p:bldP spid="29" grpId="0"/>
      <p:bldP spid="34" grpId="0" animBg="1"/>
      <p:bldP spid="35" grpId="0" animBg="1"/>
      <p:bldP spid="37" grpId="0"/>
      <p:bldP spid="40" grpId="0" animBg="1"/>
      <p:bldP spid="41" grpId="0" animBg="1"/>
      <p:bldP spid="43" grpId="0"/>
      <p:bldP spid="44" grpId="0"/>
      <p:bldP spid="18" grpId="0" animBg="1"/>
      <p:bldP spid="47" grpId="0" animBg="1"/>
      <p:bldP spid="48" grpId="0"/>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1977996" y="49486"/>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ПОЛУДРАГОЦЕННЫЕ КАМНИ</a:t>
            </a:r>
          </a:p>
        </p:txBody>
      </p:sp>
      <p:sp>
        <p:nvSpPr>
          <p:cNvPr id="4" name="Прямоугольник 5"/>
          <p:cNvSpPr>
            <a:spLocks noChangeArrowheads="1"/>
          </p:cNvSpPr>
          <p:nvPr/>
        </p:nvSpPr>
        <p:spPr bwMode="auto">
          <a:xfrm>
            <a:off x="180946" y="662283"/>
            <a:ext cx="11823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ru-RU" altLang="ru-RU" sz="2200" dirty="0" smtClean="0">
                <a:solidFill>
                  <a:srgbClr val="0070C0"/>
                </a:solidFill>
                <a:latin typeface="Times New Roman" panose="02020603050405020304" pitchFamily="18" charset="0"/>
                <a:cs typeface="Times New Roman" panose="02020603050405020304" pitchFamily="18" charset="0"/>
              </a:rPr>
              <a:t>могут </a:t>
            </a:r>
            <a:r>
              <a:rPr lang="ru-RU" altLang="ru-RU" sz="2200" dirty="0">
                <a:solidFill>
                  <a:srgbClr val="0070C0"/>
                </a:solidFill>
                <a:latin typeface="Times New Roman" panose="02020603050405020304" pitchFamily="18" charset="0"/>
                <a:cs typeface="Times New Roman" panose="02020603050405020304" pitchFamily="18" charset="0"/>
              </a:rPr>
              <a:t>быть прозрачными и непрозрачными, цветными и </a:t>
            </a:r>
            <a:r>
              <a:rPr lang="ru-RU" altLang="ru-RU" sz="2200" dirty="0" smtClean="0">
                <a:solidFill>
                  <a:srgbClr val="0070C0"/>
                </a:solidFill>
                <a:latin typeface="Times New Roman" panose="02020603050405020304" pitchFamily="18" charset="0"/>
                <a:cs typeface="Times New Roman" panose="02020603050405020304" pitchFamily="18" charset="0"/>
              </a:rPr>
              <a:t>бесцветными, мера </a:t>
            </a:r>
            <a:r>
              <a:rPr lang="ru-RU" altLang="ru-RU" sz="2200" dirty="0">
                <a:solidFill>
                  <a:srgbClr val="0070C0"/>
                </a:solidFill>
                <a:latin typeface="Times New Roman" panose="02020603050405020304" pitchFamily="18" charset="0"/>
                <a:cs typeface="Times New Roman" panose="02020603050405020304" pitchFamily="18" charset="0"/>
              </a:rPr>
              <a:t>веса – грамм.</a:t>
            </a:r>
          </a:p>
        </p:txBody>
      </p:sp>
      <p:sp>
        <p:nvSpPr>
          <p:cNvPr id="5" name="TextBox 4"/>
          <p:cNvSpPr txBox="1"/>
          <p:nvPr/>
        </p:nvSpPr>
        <p:spPr>
          <a:xfrm>
            <a:off x="115988" y="1093170"/>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04189" y="1175333"/>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15988" y="1524057"/>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Аквамарин</a:t>
            </a:r>
            <a:endParaRPr lang="ru-RU" sz="2000" b="1" dirty="0">
              <a:solidFill>
                <a:srgbClr val="0070C0"/>
              </a:solidFill>
              <a:latin typeface="Times New Roman" pitchFamily="18" charset="0"/>
              <a:cs typeface="Times New Roman" pitchFamily="18" charset="0"/>
            </a:endParaRPr>
          </a:p>
        </p:txBody>
      </p:sp>
      <p:sp>
        <p:nvSpPr>
          <p:cNvPr id="9" name="Содержимое 2"/>
          <p:cNvSpPr txBox="1">
            <a:spLocks/>
          </p:cNvSpPr>
          <p:nvPr/>
        </p:nvSpPr>
        <p:spPr>
          <a:xfrm>
            <a:off x="3187858" y="1462502"/>
            <a:ext cx="3000375" cy="1857375"/>
          </a:xfrm>
          <a:prstGeom prst="rect">
            <a:avLst/>
          </a:prstGeom>
        </p:spPr>
        <p:txBody>
          <a:bodyPr/>
          <a:lstStyle/>
          <a:p>
            <a:pPr algn="ctr">
              <a:spcBef>
                <a:spcPts val="600"/>
              </a:spcBef>
              <a:buClr>
                <a:schemeClr val="accent2"/>
              </a:buClr>
              <a:buSzPct val="85000"/>
              <a:defRPr/>
            </a:pPr>
            <a:r>
              <a:rPr lang="ru-RU" sz="2400" dirty="0">
                <a:solidFill>
                  <a:srgbClr val="002060"/>
                </a:solidFill>
                <a:latin typeface="Times New Roman" panose="02020603050405020304" pitchFamily="18" charset="0"/>
                <a:cs typeface="Times New Roman" panose="02020603050405020304" pitchFamily="18" charset="0"/>
              </a:rPr>
              <a:t> </a:t>
            </a:r>
            <a:r>
              <a:rPr lang="ru-RU" sz="2400" dirty="0" smtClean="0">
                <a:solidFill>
                  <a:srgbClr val="002060"/>
                </a:solidFill>
                <a:latin typeface="Times New Roman" panose="02020603050405020304" pitchFamily="18" charset="0"/>
                <a:cs typeface="Times New Roman" panose="02020603050405020304" pitchFamily="18" charset="0"/>
              </a:rPr>
              <a:t>камень </a:t>
            </a:r>
            <a:r>
              <a:rPr lang="ru-RU" sz="2400" dirty="0">
                <a:solidFill>
                  <a:srgbClr val="002060"/>
                </a:solidFill>
                <a:latin typeface="Times New Roman" panose="02020603050405020304" pitchFamily="18" charset="0"/>
                <a:cs typeface="Times New Roman" panose="02020603050405020304" pitchFamily="18" charset="0"/>
              </a:rPr>
              <a:t>синевато – голубых оттенков, напоминающих морскую </a:t>
            </a:r>
            <a:r>
              <a:rPr lang="ru-RU" sz="2400" dirty="0" smtClean="0">
                <a:solidFill>
                  <a:srgbClr val="002060"/>
                </a:solidFill>
                <a:latin typeface="Times New Roman" panose="02020603050405020304" pitchFamily="18" charset="0"/>
                <a:cs typeface="Times New Roman" panose="02020603050405020304" pitchFamily="18" charset="0"/>
              </a:rPr>
              <a:t>воду</a:t>
            </a:r>
            <a:endParaRPr lang="ru-RU" sz="2400" dirty="0">
              <a:solidFill>
                <a:srgbClr val="002060"/>
              </a:solidFill>
              <a:latin typeface="Times New Roman" panose="02020603050405020304" pitchFamily="18" charset="0"/>
              <a:cs typeface="Times New Roman" panose="02020603050405020304" pitchFamily="18" charset="0"/>
            </a:endParaRPr>
          </a:p>
          <a:p>
            <a:pPr marL="273050" indent="-273050">
              <a:spcBef>
                <a:spcPts val="600"/>
              </a:spcBef>
              <a:buClr>
                <a:schemeClr val="accent2"/>
              </a:buClr>
              <a:buSzPct val="85000"/>
              <a:defRPr/>
            </a:pPr>
            <a:endParaRPr lang="ru-RU" sz="2400" dirty="0">
              <a:solidFill>
                <a:srgbClr val="002060"/>
              </a:solidFill>
              <a:latin typeface="Times New Roman" panose="02020603050405020304" pitchFamily="18" charset="0"/>
              <a:cs typeface="Times New Roman" panose="02020603050405020304" pitchFamily="18" charset="0"/>
            </a:endParaRPr>
          </a:p>
          <a:p>
            <a:pPr marL="273050" indent="-273050">
              <a:spcBef>
                <a:spcPts val="600"/>
              </a:spcBef>
              <a:buClr>
                <a:schemeClr val="accent2"/>
              </a:buClr>
              <a:buSzPct val="85000"/>
              <a:defRPr/>
            </a:pPr>
            <a:endParaRPr lang="ru-RU" sz="2400" dirty="0">
              <a:solidFill>
                <a:srgbClr val="002060"/>
              </a:solidFill>
              <a:latin typeface="Times New Roman" panose="02020603050405020304" pitchFamily="18" charset="0"/>
              <a:cs typeface="Times New Roman" panose="02020603050405020304" pitchFamily="18" charset="0"/>
            </a:endParaRPr>
          </a:p>
          <a:p>
            <a:pPr marL="273050" indent="-273050">
              <a:spcBef>
                <a:spcPts val="600"/>
              </a:spcBef>
              <a:buClr>
                <a:schemeClr val="accent2"/>
              </a:buClr>
              <a:buSzPct val="85000"/>
              <a:defRPr/>
            </a:pPr>
            <a:endParaRPr lang="ru-RU" sz="2400" dirty="0">
              <a:solidFill>
                <a:srgbClr val="002060"/>
              </a:solidFill>
              <a:latin typeface="Times New Roman" panose="02020603050405020304" pitchFamily="18" charset="0"/>
              <a:cs typeface="Times New Roman" panose="02020603050405020304" pitchFamily="18" charset="0"/>
            </a:endParaRPr>
          </a:p>
          <a:p>
            <a:pPr marL="273050" indent="-273050">
              <a:spcBef>
                <a:spcPts val="600"/>
              </a:spcBef>
              <a:buClr>
                <a:schemeClr val="accent2"/>
              </a:buClr>
              <a:buSzPct val="85000"/>
              <a:defRPr/>
            </a:pPr>
            <a:endParaRPr lang="ru-RU" sz="2400" dirty="0">
              <a:solidFill>
                <a:srgbClr val="002060"/>
              </a:solidFill>
              <a:latin typeface="Times New Roman" panose="02020603050405020304" pitchFamily="18" charset="0"/>
              <a:cs typeface="Times New Roman" panose="02020603050405020304" pitchFamily="18" charset="0"/>
            </a:endParaRPr>
          </a:p>
          <a:p>
            <a:pPr marL="273050" indent="-273050">
              <a:spcBef>
                <a:spcPts val="600"/>
              </a:spcBef>
              <a:buClr>
                <a:schemeClr val="accent2"/>
              </a:buClr>
              <a:buSzPct val="85000"/>
              <a:defRPr/>
            </a:pP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10" name="Picture 2" descr="Коллекция украшений из драгоценных камней. Фото с efu.com.cn"/>
          <p:cNvPicPr>
            <a:picLocks noChangeAspect="1" noChangeArrowheads="1"/>
          </p:cNvPicPr>
          <p:nvPr/>
        </p:nvPicPr>
        <p:blipFill>
          <a:blip r:embed="rId4"/>
          <a:srcRect l="10366" r="6710"/>
          <a:stretch>
            <a:fillRect/>
          </a:stretch>
        </p:blipFill>
        <p:spPr bwMode="auto">
          <a:xfrm>
            <a:off x="5402420" y="4034251"/>
            <a:ext cx="2379663" cy="2071688"/>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4" descr="Коллекция украшений из драгоценных камней. Фото с efu.com.cn"/>
          <p:cNvPicPr>
            <a:picLocks noChangeAspect="1" noChangeArrowheads="1"/>
          </p:cNvPicPr>
          <p:nvPr/>
        </p:nvPicPr>
        <p:blipFill>
          <a:blip r:embed="rId5"/>
          <a:srcRect l="15190" r="11898"/>
          <a:stretch>
            <a:fillRect/>
          </a:stretch>
        </p:blipFill>
        <p:spPr bwMode="auto">
          <a:xfrm>
            <a:off x="7831295" y="4034251"/>
            <a:ext cx="1922463" cy="2071688"/>
          </a:xfrm>
          <a:prstGeom prst="rect">
            <a:avLst/>
          </a:prstGeom>
          <a:ln>
            <a:solidFill>
              <a:schemeClr val="accent1"/>
            </a:solidFill>
          </a:ln>
          <a:effectLst>
            <a:outerShdw blurRad="292100" dist="139700" dir="2700000" algn="tl" rotWithShape="0">
              <a:srgbClr val="333333">
                <a:alpha val="65000"/>
              </a:srgbClr>
            </a:outerShdw>
          </a:effectLst>
        </p:spPr>
      </p:pic>
      <p:pic>
        <p:nvPicPr>
          <p:cNvPr id="12" name="Picture 6" descr="http://www.serdza.ru/images/gems3.jpg"/>
          <p:cNvPicPr>
            <a:picLocks noChangeAspect="1" noChangeArrowheads="1"/>
          </p:cNvPicPr>
          <p:nvPr/>
        </p:nvPicPr>
        <p:blipFill>
          <a:blip r:embed="rId6"/>
          <a:srcRect l="16206" r="18968"/>
          <a:stretch>
            <a:fillRect/>
          </a:stretch>
        </p:blipFill>
        <p:spPr bwMode="auto">
          <a:xfrm>
            <a:off x="9831544" y="4034251"/>
            <a:ext cx="1841500" cy="2071688"/>
          </a:xfrm>
          <a:prstGeom prst="rect">
            <a:avLst/>
          </a:prstGeom>
          <a:ln>
            <a:solidFill>
              <a:schemeClr val="accent1"/>
            </a:solidFill>
          </a:ln>
          <a:effectLst>
            <a:outerShdw blurRad="292100" dist="139700" dir="2700000" algn="tl" rotWithShape="0">
              <a:srgbClr val="333333">
                <a:alpha val="65000"/>
              </a:srgbClr>
            </a:outerShdw>
          </a:effectLst>
        </p:spPr>
      </p:pic>
      <p:pic>
        <p:nvPicPr>
          <p:cNvPr id="13" name="Рисунок 12" descr="аквамарин.jpg"/>
          <p:cNvPicPr>
            <a:picLocks noChangeAspect="1"/>
          </p:cNvPicPr>
          <p:nvPr/>
        </p:nvPicPr>
        <p:blipFill>
          <a:blip r:embed="rId7"/>
          <a:srcRect/>
          <a:stretch>
            <a:fillRect/>
          </a:stretch>
        </p:blipFill>
        <p:spPr bwMode="auto">
          <a:xfrm>
            <a:off x="3116419" y="4034251"/>
            <a:ext cx="2228850" cy="2071688"/>
          </a:xfrm>
          <a:prstGeom prst="rect">
            <a:avLst/>
          </a:prstGeom>
          <a:ln>
            <a:solidFill>
              <a:schemeClr val="accent1"/>
            </a:solidFill>
          </a:ln>
          <a:effectLst>
            <a:outerShdw blurRad="292100" dist="139700" dir="2700000" algn="tl" rotWithShape="0">
              <a:srgbClr val="333333">
                <a:alpha val="65000"/>
              </a:srgbClr>
            </a:outerShdw>
          </a:effectLst>
        </p:spPr>
      </p:pic>
      <p:pic>
        <p:nvPicPr>
          <p:cNvPr id="14" name="Picture 9" descr="D:\Мои документы\Работа бук\Лекции и раздаточные\Товароведение\Галантерейные, ювелирные и ПКТ\Ювелирные\картинки\аквамар.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682" y="1462502"/>
            <a:ext cx="5384800" cy="2366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2904189" y="1175332"/>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115988" y="1976835"/>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Аметист</a:t>
            </a:r>
            <a:endParaRPr lang="ru-RU" sz="2000" b="1" dirty="0">
              <a:solidFill>
                <a:srgbClr val="0070C0"/>
              </a:solidFill>
              <a:latin typeface="Times New Roman" pitchFamily="18" charset="0"/>
              <a:cs typeface="Times New Roman" pitchFamily="18" charset="0"/>
            </a:endParaRPr>
          </a:p>
        </p:txBody>
      </p:sp>
      <p:sp>
        <p:nvSpPr>
          <p:cNvPr id="17" name="Прямоугольник 6"/>
          <p:cNvSpPr>
            <a:spLocks noChangeArrowheads="1"/>
          </p:cNvSpPr>
          <p:nvPr/>
        </p:nvSpPr>
        <p:spPr bwMode="auto">
          <a:xfrm>
            <a:off x="3187858" y="1208088"/>
            <a:ext cx="8674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b="1" dirty="0">
                <a:solidFill>
                  <a:srgbClr val="002060"/>
                </a:solidFill>
                <a:latin typeface="Times New Roman" panose="02020603050405020304" pitchFamily="18" charset="0"/>
                <a:cs typeface="Times New Roman" panose="02020603050405020304" pitchFamily="18" charset="0"/>
              </a:rPr>
              <a:t>АМЕТИСТ</a:t>
            </a:r>
            <a:r>
              <a:rPr lang="ru-RU" altLang="ru-RU" sz="2400" dirty="0">
                <a:solidFill>
                  <a:srgbClr val="002060"/>
                </a:solidFill>
                <a:latin typeface="Times New Roman" panose="02020603050405020304" pitchFamily="18" charset="0"/>
                <a:cs typeface="Times New Roman" panose="02020603050405020304" pitchFamily="18" charset="0"/>
              </a:rPr>
              <a:t> - фиолетового или голубовато- фиолетового цвета.</a:t>
            </a:r>
          </a:p>
        </p:txBody>
      </p:sp>
      <p:pic>
        <p:nvPicPr>
          <p:cNvPr id="18" name="Picture 4" descr="http://img0.liveinternet.ru/images/attach/c/0/45/1/45001768_1244726365_pic1.jpg"/>
          <p:cNvPicPr>
            <a:picLocks noChangeAspect="1" noChangeArrowheads="1"/>
          </p:cNvPicPr>
          <p:nvPr/>
        </p:nvPicPr>
        <p:blipFill>
          <a:blip r:embed="rId9">
            <a:extLst>
              <a:ext uri="{28A0092B-C50C-407E-A947-70E740481C1C}">
                <a14:useLocalDpi xmlns:a14="http://schemas.microsoft.com/office/drawing/2010/main" val="0"/>
              </a:ext>
            </a:extLst>
          </a:blip>
          <a:srcRect l="19203" r="16785"/>
          <a:stretch>
            <a:fillRect/>
          </a:stretch>
        </p:blipFill>
        <p:spPr bwMode="auto">
          <a:xfrm>
            <a:off x="9984444" y="1807544"/>
            <a:ext cx="1877902" cy="2933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descr="http://www.adornmentsatthefactory.net/wp-content/uploads/2010/02/amethyst-large_inf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6485" y="1807544"/>
            <a:ext cx="3678166" cy="2933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 name="Рисунок 11" descr="аметист.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68487" y="1807544"/>
            <a:ext cx="2933700" cy="2933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2904189" y="1179309"/>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115988" y="2420972"/>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Александрит</a:t>
            </a:r>
            <a:endParaRPr lang="ru-RU" sz="2000" b="1" dirty="0">
              <a:solidFill>
                <a:srgbClr val="0070C0"/>
              </a:solidFill>
              <a:latin typeface="Times New Roman" pitchFamily="18" charset="0"/>
              <a:cs typeface="Times New Roman" pitchFamily="18" charset="0"/>
            </a:endParaRPr>
          </a:p>
        </p:txBody>
      </p:sp>
      <p:pic>
        <p:nvPicPr>
          <p:cNvPr id="24" name="Picture 10" descr="http://awros.ru/files/images/aleksandrit-3.jpg"/>
          <p:cNvPicPr>
            <a:picLocks noChangeAspect="1" noChangeArrowheads="1"/>
          </p:cNvPicPr>
          <p:nvPr/>
        </p:nvPicPr>
        <p:blipFill>
          <a:blip r:embed="rId12" cstate="print"/>
          <a:srcRect/>
          <a:stretch>
            <a:fillRect/>
          </a:stretch>
        </p:blipFill>
        <p:spPr bwMode="auto">
          <a:xfrm>
            <a:off x="9164504" y="2369610"/>
            <a:ext cx="2576418" cy="2576420"/>
          </a:xfrm>
          <a:prstGeom prst="rect">
            <a:avLst/>
          </a:prstGeom>
          <a:noFill/>
          <a:ln>
            <a:solidFill>
              <a:schemeClr val="accent1"/>
            </a:solidFill>
          </a:ln>
          <a:effectLst>
            <a:reflection blurRad="6350" stA="50000" endA="300" endPos="38500" dist="50800" dir="5400000" sy="-100000" algn="bl" rotWithShape="0"/>
          </a:effectLst>
        </p:spPr>
      </p:pic>
      <p:pic>
        <p:nvPicPr>
          <p:cNvPr id="25" name="Picture 4" descr="http://www.secretplanet.info/shopo/stones/alexandrite_guide_cover.jpg"/>
          <p:cNvPicPr>
            <a:picLocks noChangeAspect="1" noChangeArrowheads="1"/>
          </p:cNvPicPr>
          <p:nvPr/>
        </p:nvPicPr>
        <p:blipFill>
          <a:blip r:embed="rId13" cstate="print"/>
          <a:srcRect/>
          <a:stretch>
            <a:fillRect/>
          </a:stretch>
        </p:blipFill>
        <p:spPr bwMode="auto">
          <a:xfrm>
            <a:off x="3187858" y="2377485"/>
            <a:ext cx="3308131" cy="2616433"/>
          </a:xfrm>
          <a:prstGeom prst="rect">
            <a:avLst/>
          </a:prstGeom>
          <a:noFill/>
          <a:ln>
            <a:solidFill>
              <a:schemeClr val="accent1"/>
            </a:solidFill>
          </a:ln>
          <a:effectLst>
            <a:reflection blurRad="6350" stA="50000" endA="300" endPos="38500" dist="50800" dir="5400000" sy="-100000" algn="bl" rotWithShape="0"/>
          </a:effectLst>
        </p:spPr>
      </p:pic>
      <p:pic>
        <p:nvPicPr>
          <p:cNvPr id="26" name="Picture 6" descr="http://img0.liveinternet.ru/images/attach/c/0/44/87/44087557_Aleksandrit.jpg"/>
          <p:cNvPicPr>
            <a:picLocks noChangeAspect="1" noChangeArrowheads="1"/>
          </p:cNvPicPr>
          <p:nvPr/>
        </p:nvPicPr>
        <p:blipFill>
          <a:blip r:embed="rId14" cstate="print"/>
          <a:srcRect/>
          <a:stretch>
            <a:fillRect/>
          </a:stretch>
        </p:blipFill>
        <p:spPr bwMode="auto">
          <a:xfrm>
            <a:off x="6712766" y="2377485"/>
            <a:ext cx="2240364" cy="2576420"/>
          </a:xfrm>
          <a:prstGeom prst="rect">
            <a:avLst/>
          </a:prstGeom>
          <a:noFill/>
          <a:ln>
            <a:solidFill>
              <a:schemeClr val="accent1"/>
            </a:solidFill>
          </a:ln>
          <a:effectLst>
            <a:reflection blurRad="6350" stA="50000" endA="300" endPos="38500" dist="50800" dir="5400000" sy="-100000" algn="bl" rotWithShape="0"/>
          </a:effectLst>
        </p:spPr>
      </p:pic>
      <p:sp>
        <p:nvSpPr>
          <p:cNvPr id="27" name="Прямоугольник 4"/>
          <p:cNvSpPr>
            <a:spLocks noChangeArrowheads="1"/>
          </p:cNvSpPr>
          <p:nvPr/>
        </p:nvSpPr>
        <p:spPr bwMode="auto">
          <a:xfrm>
            <a:off x="2973544" y="1392101"/>
            <a:ext cx="9031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138488" indent="-31384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 </a:t>
            </a:r>
            <a:r>
              <a:rPr lang="ru-RU" altLang="ru-RU" sz="2400" b="1" dirty="0">
                <a:solidFill>
                  <a:srgbClr val="002060"/>
                </a:solidFill>
                <a:latin typeface="Times New Roman" panose="02020603050405020304" pitchFamily="18" charset="0"/>
                <a:cs typeface="Times New Roman" panose="02020603050405020304" pitchFamily="18" charset="0"/>
              </a:rPr>
              <a:t>АЛЕКСАНДРИТ</a:t>
            </a:r>
            <a:r>
              <a:rPr lang="ru-RU" altLang="ru-RU" sz="2400" dirty="0">
                <a:solidFill>
                  <a:srgbClr val="002060"/>
                </a:solidFill>
                <a:latin typeface="Times New Roman" panose="02020603050405020304" pitchFamily="18" charset="0"/>
                <a:cs typeface="Times New Roman" panose="02020603050405020304" pitchFamily="18" charset="0"/>
              </a:rPr>
              <a:t>  - изумрудно – зелёного цвета при дневном освещении и фиолетово – красного  при искусственном.</a:t>
            </a:r>
          </a:p>
        </p:txBody>
      </p:sp>
      <p:sp>
        <p:nvSpPr>
          <p:cNvPr id="29" name="Прямоугольник 28"/>
          <p:cNvSpPr/>
          <p:nvPr/>
        </p:nvSpPr>
        <p:spPr>
          <a:xfrm>
            <a:off x="2904189" y="1179309"/>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0" name="Скругленный прямоугольник 29"/>
          <p:cNvSpPr/>
          <p:nvPr/>
        </p:nvSpPr>
        <p:spPr>
          <a:xfrm>
            <a:off x="115988" y="2865109"/>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Горный хрусталь</a:t>
            </a:r>
            <a:endParaRPr lang="ru-RU" sz="2000" b="1" dirty="0">
              <a:solidFill>
                <a:srgbClr val="0070C0"/>
              </a:solidFill>
              <a:latin typeface="Times New Roman" pitchFamily="18" charset="0"/>
              <a:cs typeface="Times New Roman" pitchFamily="18" charset="0"/>
            </a:endParaRPr>
          </a:p>
        </p:txBody>
      </p:sp>
      <p:pic>
        <p:nvPicPr>
          <p:cNvPr id="31" name="Picture 2" descr="http://wpcontent.answcdn.com/wikipedia/commons/thumb/1/14/Quartz,_Tibet.jpg/300px-Quartz,_Tibet.jpg"/>
          <p:cNvPicPr>
            <a:picLocks noChangeAspect="1" noChangeArrowheads="1"/>
          </p:cNvPicPr>
          <p:nvPr/>
        </p:nvPicPr>
        <p:blipFill>
          <a:blip r:embed="rId15" cstate="print"/>
          <a:srcRect/>
          <a:stretch>
            <a:fillRect/>
          </a:stretch>
        </p:blipFill>
        <p:spPr bwMode="auto">
          <a:xfrm>
            <a:off x="3102737" y="2014796"/>
            <a:ext cx="2483846" cy="2314477"/>
          </a:xfrm>
          <a:prstGeom prst="rect">
            <a:avLst/>
          </a:prstGeom>
          <a:noFill/>
          <a:effectLst>
            <a:reflection blurRad="6350" stA="50000" endA="300" endPos="38500" dist="50800" dir="5400000" sy="-100000" algn="bl" rotWithShape="0"/>
          </a:effectLst>
        </p:spPr>
      </p:pic>
      <p:pic>
        <p:nvPicPr>
          <p:cNvPr id="32" name="Picture 4" descr="http://www.sona-shiny.ru/pic/kamni/kamni8.jpg"/>
          <p:cNvPicPr>
            <a:picLocks noChangeAspect="1" noChangeArrowheads="1"/>
          </p:cNvPicPr>
          <p:nvPr/>
        </p:nvPicPr>
        <p:blipFill>
          <a:blip r:embed="rId16" cstate="print"/>
          <a:srcRect/>
          <a:stretch>
            <a:fillRect/>
          </a:stretch>
        </p:blipFill>
        <p:spPr bwMode="auto">
          <a:xfrm>
            <a:off x="5680538" y="2014794"/>
            <a:ext cx="2701494" cy="2328605"/>
          </a:xfrm>
          <a:prstGeom prst="rect">
            <a:avLst/>
          </a:prstGeom>
          <a:noFill/>
          <a:effectLst>
            <a:reflection blurRad="6350" stA="50000" endA="300" endPos="38500" dist="50800" dir="5400000" sy="-100000" algn="bl" rotWithShape="0"/>
          </a:effectLst>
        </p:spPr>
      </p:pic>
      <p:pic>
        <p:nvPicPr>
          <p:cNvPr id="33" name="Picture 6" descr="http://mirmineralov.ru/images/com_sobi2/clients/35_img.jpg"/>
          <p:cNvPicPr>
            <a:picLocks noChangeAspect="1" noChangeArrowheads="1"/>
          </p:cNvPicPr>
          <p:nvPr/>
        </p:nvPicPr>
        <p:blipFill>
          <a:blip r:embed="rId17" cstate="print"/>
          <a:srcRect/>
          <a:stretch>
            <a:fillRect/>
          </a:stretch>
        </p:blipFill>
        <p:spPr bwMode="auto">
          <a:xfrm>
            <a:off x="8490420" y="2014794"/>
            <a:ext cx="3371926" cy="2328605"/>
          </a:xfrm>
          <a:prstGeom prst="rect">
            <a:avLst/>
          </a:prstGeom>
          <a:noFill/>
          <a:effectLst>
            <a:reflection blurRad="6350" stA="50000" endA="300" endPos="38500" dist="50800" dir="5400000" sy="-100000" algn="bl" rotWithShape="0"/>
          </a:effectLst>
        </p:spPr>
      </p:pic>
      <p:sp>
        <p:nvSpPr>
          <p:cNvPr id="34" name="Прямоугольник 4"/>
          <p:cNvSpPr>
            <a:spLocks noChangeArrowheads="1"/>
          </p:cNvSpPr>
          <p:nvPr/>
        </p:nvSpPr>
        <p:spPr bwMode="auto">
          <a:xfrm>
            <a:off x="3031329" y="1371876"/>
            <a:ext cx="8143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ru-RU" altLang="ru-RU" sz="2400" b="1" dirty="0">
                <a:solidFill>
                  <a:srgbClr val="002060"/>
                </a:solidFill>
                <a:latin typeface="Times New Roman" panose="02020603050405020304" pitchFamily="18" charset="0"/>
                <a:cs typeface="Times New Roman" panose="02020603050405020304" pitchFamily="18" charset="0"/>
              </a:rPr>
              <a:t>ГОРНЫЙ ХРУСТАЛЬ</a:t>
            </a:r>
            <a:r>
              <a:rPr lang="ru-RU" altLang="ru-RU" sz="2400" dirty="0">
                <a:solidFill>
                  <a:srgbClr val="002060"/>
                </a:solidFill>
                <a:latin typeface="Times New Roman" panose="02020603050405020304" pitchFamily="18" charset="0"/>
                <a:cs typeface="Times New Roman" panose="02020603050405020304" pitchFamily="18" charset="0"/>
              </a:rPr>
              <a:t> - прозрачный, бесцветный.</a:t>
            </a:r>
          </a:p>
        </p:txBody>
      </p:sp>
      <p:sp>
        <p:nvSpPr>
          <p:cNvPr id="35" name="Прямоугольник 34"/>
          <p:cNvSpPr/>
          <p:nvPr/>
        </p:nvSpPr>
        <p:spPr>
          <a:xfrm>
            <a:off x="2904189" y="1179309"/>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15988" y="3303261"/>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Опал</a:t>
            </a:r>
            <a:endParaRPr lang="ru-RU" sz="2000" b="1" dirty="0">
              <a:solidFill>
                <a:srgbClr val="0070C0"/>
              </a:solidFill>
              <a:latin typeface="Times New Roman" pitchFamily="18" charset="0"/>
              <a:cs typeface="Times New Roman" pitchFamily="18" charset="0"/>
            </a:endParaRPr>
          </a:p>
        </p:txBody>
      </p:sp>
      <p:pic>
        <p:nvPicPr>
          <p:cNvPr id="37" name="Picture 8" descr="http://rainbowlens.files.wordpress.com/2009/09/opal.jpg"/>
          <p:cNvPicPr>
            <a:picLocks noChangeAspect="1" noChangeArrowheads="1"/>
          </p:cNvPicPr>
          <p:nvPr/>
        </p:nvPicPr>
        <p:blipFill>
          <a:blip r:embed="rId18" cstate="print"/>
          <a:srcRect/>
          <a:stretch>
            <a:fillRect/>
          </a:stretch>
        </p:blipFill>
        <p:spPr bwMode="auto">
          <a:xfrm>
            <a:off x="3022464" y="1976671"/>
            <a:ext cx="1809750" cy="2360544"/>
          </a:xfrm>
          <a:prstGeom prst="rect">
            <a:avLst/>
          </a:prstGeom>
          <a:noFill/>
          <a:ln>
            <a:solidFill>
              <a:schemeClr val="accent1"/>
            </a:solidFill>
          </a:ln>
          <a:effectLst>
            <a:reflection blurRad="6350" stA="50000" endA="300" endPos="38500" dist="50800" dir="5400000" sy="-100000" algn="bl" rotWithShape="0"/>
          </a:effectLst>
        </p:spPr>
      </p:pic>
      <p:pic>
        <p:nvPicPr>
          <p:cNvPr id="38" name="Picture 10" descr="http://www.courtneydesigns.ie/blog/wp-content/uploads/2008/02/opalcolors.jpg"/>
          <p:cNvPicPr>
            <a:picLocks noChangeAspect="1" noChangeArrowheads="1"/>
          </p:cNvPicPr>
          <p:nvPr/>
        </p:nvPicPr>
        <p:blipFill>
          <a:blip r:embed="rId19" cstate="print"/>
          <a:srcRect l="27684"/>
          <a:stretch>
            <a:fillRect/>
          </a:stretch>
        </p:blipFill>
        <p:spPr bwMode="auto">
          <a:xfrm>
            <a:off x="4913060" y="1987928"/>
            <a:ext cx="4109144" cy="2368925"/>
          </a:xfrm>
          <a:prstGeom prst="rect">
            <a:avLst/>
          </a:prstGeom>
          <a:noFill/>
          <a:ln>
            <a:solidFill>
              <a:schemeClr val="accent1"/>
            </a:solidFill>
          </a:ln>
          <a:effectLst>
            <a:reflection blurRad="6350" stA="50000" endA="300" endPos="38500" dist="50800" dir="5400000" sy="-100000" algn="bl" rotWithShape="0"/>
          </a:effectLst>
        </p:spPr>
      </p:pic>
      <p:pic>
        <p:nvPicPr>
          <p:cNvPr id="39" name="Picture 12" descr="http://www.zaotimer.ru/images/au-opal3_big.jpg"/>
          <p:cNvPicPr>
            <a:picLocks noChangeAspect="1" noChangeArrowheads="1"/>
          </p:cNvPicPr>
          <p:nvPr/>
        </p:nvPicPr>
        <p:blipFill>
          <a:blip r:embed="rId20" cstate="print"/>
          <a:srcRect/>
          <a:stretch>
            <a:fillRect/>
          </a:stretch>
        </p:blipFill>
        <p:spPr bwMode="auto">
          <a:xfrm>
            <a:off x="9169907" y="1980053"/>
            <a:ext cx="2705678" cy="2413358"/>
          </a:xfrm>
          <a:prstGeom prst="rect">
            <a:avLst/>
          </a:prstGeom>
          <a:noFill/>
          <a:ln>
            <a:solidFill>
              <a:schemeClr val="accent1"/>
            </a:solidFill>
          </a:ln>
          <a:effectLst>
            <a:reflection blurRad="6350" stA="50000" endA="300" endPos="38500" dist="50800" dir="5400000" sy="-100000" algn="bl" rotWithShape="0"/>
          </a:effectLst>
        </p:spPr>
      </p:pic>
      <p:sp>
        <p:nvSpPr>
          <p:cNvPr id="40" name="Прямоугольник 8"/>
          <p:cNvSpPr>
            <a:spLocks noChangeArrowheads="1"/>
          </p:cNvSpPr>
          <p:nvPr/>
        </p:nvSpPr>
        <p:spPr bwMode="auto">
          <a:xfrm>
            <a:off x="3001010" y="1327131"/>
            <a:ext cx="8861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b="1" dirty="0">
                <a:solidFill>
                  <a:srgbClr val="002060"/>
                </a:solidFill>
                <a:latin typeface="Times New Roman" panose="02020603050405020304" pitchFamily="18" charset="0"/>
                <a:cs typeface="Times New Roman" panose="02020603050405020304" pitchFamily="18" charset="0"/>
              </a:rPr>
              <a:t>ОПАЛ</a:t>
            </a:r>
            <a:r>
              <a:rPr lang="ru-RU" altLang="ru-RU" sz="2400" dirty="0">
                <a:solidFill>
                  <a:srgbClr val="002060"/>
                </a:solidFill>
                <a:latin typeface="Times New Roman" panose="02020603050405020304" pitchFamily="18" charset="0"/>
                <a:cs typeface="Times New Roman" panose="02020603050405020304" pitchFamily="18" charset="0"/>
              </a:rPr>
              <a:t> - полупрозрачный, часто молочно-белый.</a:t>
            </a:r>
          </a:p>
        </p:txBody>
      </p:sp>
      <p:sp>
        <p:nvSpPr>
          <p:cNvPr id="41" name="Прямоугольник 40"/>
          <p:cNvSpPr/>
          <p:nvPr/>
        </p:nvSpPr>
        <p:spPr>
          <a:xfrm>
            <a:off x="2904189" y="1183285"/>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42" name="Скругленный прямоугольник 41"/>
          <p:cNvSpPr/>
          <p:nvPr/>
        </p:nvSpPr>
        <p:spPr>
          <a:xfrm>
            <a:off x="115988" y="3744515"/>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Бирюза</a:t>
            </a:r>
            <a:endParaRPr lang="ru-RU" sz="2000" b="1" dirty="0">
              <a:solidFill>
                <a:srgbClr val="0070C0"/>
              </a:solidFill>
              <a:latin typeface="Times New Roman" pitchFamily="18" charset="0"/>
              <a:cs typeface="Times New Roman" pitchFamily="18" charset="0"/>
            </a:endParaRPr>
          </a:p>
        </p:txBody>
      </p:sp>
      <p:pic>
        <p:nvPicPr>
          <p:cNvPr id="43" name="Picture 2" descr="http://www.symbolsbook.ru/images/D/Biryuza.jpg"/>
          <p:cNvPicPr>
            <a:picLocks noChangeAspect="1" noChangeArrowheads="1"/>
          </p:cNvPicPr>
          <p:nvPr/>
        </p:nvPicPr>
        <p:blipFill>
          <a:blip r:embed="rId21" cstate="print"/>
          <a:srcRect/>
          <a:stretch>
            <a:fillRect/>
          </a:stretch>
        </p:blipFill>
        <p:spPr bwMode="auto">
          <a:xfrm>
            <a:off x="3201570" y="2052370"/>
            <a:ext cx="5043614" cy="4221310"/>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Прямоугольник 11"/>
          <p:cNvSpPr>
            <a:spLocks noChangeArrowheads="1"/>
          </p:cNvSpPr>
          <p:nvPr/>
        </p:nvSpPr>
        <p:spPr bwMode="auto">
          <a:xfrm>
            <a:off x="2932521" y="1187315"/>
            <a:ext cx="5869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непрозрачный минерал небесно-голубого цвета, может быть с темными прожилками</a:t>
            </a:r>
          </a:p>
        </p:txBody>
      </p:sp>
      <p:pic>
        <p:nvPicPr>
          <p:cNvPr id="45" name="Picture 11" descr="D:\Мои документы\Работа бук\Лекции и раздаточные\Товароведение\Галантерейные, ювелирные и ПКТ\Ювелирные\картинки\biruza03m.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27260" y="1319374"/>
            <a:ext cx="2837638" cy="227011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 name="Picture 12" descr="D:\Мои документы\Работа бук\Лекции и раздаточные\Товароведение\Галантерейные, ювелирные и ПКТ\Ювелирные\картинки\biruza02m.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27260" y="3995894"/>
            <a:ext cx="2837638" cy="227011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7" name="Прямоугольник 46"/>
          <p:cNvSpPr/>
          <p:nvPr/>
        </p:nvSpPr>
        <p:spPr>
          <a:xfrm>
            <a:off x="2904189" y="1183285"/>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48" name="Скругленный прямоугольник 47"/>
          <p:cNvSpPr/>
          <p:nvPr/>
        </p:nvSpPr>
        <p:spPr>
          <a:xfrm>
            <a:off x="115988" y="4204493"/>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Гранат</a:t>
            </a:r>
            <a:endParaRPr lang="ru-RU" sz="2000" b="1" dirty="0">
              <a:solidFill>
                <a:srgbClr val="0070C0"/>
              </a:solidFill>
              <a:latin typeface="Times New Roman" pitchFamily="18" charset="0"/>
              <a:cs typeface="Times New Roman" pitchFamily="18" charset="0"/>
            </a:endParaRPr>
          </a:p>
        </p:txBody>
      </p:sp>
      <p:pic>
        <p:nvPicPr>
          <p:cNvPr id="49" name="Picture 4" descr="http://turslovo.ru/wp-content/uploads/2009/02/d0b3d180d0b0d0bdd0b0d182.jpg"/>
          <p:cNvPicPr>
            <a:picLocks noChangeAspect="1" noChangeArrowheads="1"/>
          </p:cNvPicPr>
          <p:nvPr/>
        </p:nvPicPr>
        <p:blipFill>
          <a:blip r:embed="rId24" cstate="print"/>
          <a:srcRect/>
          <a:stretch>
            <a:fillRect/>
          </a:stretch>
        </p:blipFill>
        <p:spPr bwMode="auto">
          <a:xfrm>
            <a:off x="3067686" y="2369393"/>
            <a:ext cx="3857652" cy="3857652"/>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Прямоугольник 12"/>
          <p:cNvSpPr>
            <a:spLocks noChangeArrowheads="1"/>
          </p:cNvSpPr>
          <p:nvPr/>
        </p:nvSpPr>
        <p:spPr bwMode="auto">
          <a:xfrm>
            <a:off x="3018247" y="1277009"/>
            <a:ext cx="8885121" cy="707886"/>
          </a:xfrm>
          <a:prstGeom prst="rect">
            <a:avLst/>
          </a:prstGeom>
          <a:noFill/>
          <a:ln w="9525">
            <a:noFill/>
            <a:miter lim="800000"/>
            <a:headEnd/>
            <a:tailEnd/>
          </a:ln>
        </p:spPr>
        <p:txBody>
          <a:bodyPr wrap="square">
            <a:spAutoFit/>
          </a:bodyPr>
          <a:lstStyle/>
          <a:p>
            <a:pPr algn="just">
              <a:defRPr/>
            </a:pPr>
            <a:r>
              <a:rPr lang="ru-RU" sz="2000" dirty="0">
                <a:solidFill>
                  <a:srgbClr val="002060"/>
                </a:solidFill>
                <a:latin typeface="Times New Roman" pitchFamily="18" charset="0"/>
                <a:cs typeface="Times New Roman" pitchFamily="18" charset="0"/>
              </a:rPr>
              <a:t>Прозрачный, просвечивающий минерал со стеклянным шелковистым блеском. Твердость: 6,5-7,5. </a:t>
            </a:r>
          </a:p>
        </p:txBody>
      </p:sp>
      <p:pic>
        <p:nvPicPr>
          <p:cNvPr id="51" name="Picture 2" descr="D:\Мои документы\Работа бук\Лекции и раздаточные\Товароведение\Галантерейные, ювелирные и ПКТ\Ювелирные\картинки\granat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12326" y="4043777"/>
            <a:ext cx="2143125" cy="21431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3" descr="D:\Мои документы\Работа бук\Лекции и раздаточные\Товароведение\Галантерейные, ювелирные и ПКТ\Ювелирные\картинки\granat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98326" y="4043777"/>
            <a:ext cx="2143125" cy="21431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992758" y="1820322"/>
            <a:ext cx="4882827" cy="2031325"/>
          </a:xfrm>
          <a:prstGeom prst="rect">
            <a:avLst/>
          </a:prstGeom>
        </p:spPr>
        <p:txBody>
          <a:bodyPr wrap="square">
            <a:spAutoFit/>
          </a:bodyPr>
          <a:lstStyle/>
          <a:p>
            <a:pPr algn="just">
              <a:defRPr/>
            </a:pPr>
            <a:r>
              <a:rPr lang="ru-RU" i="1" dirty="0">
                <a:solidFill>
                  <a:srgbClr val="C00000"/>
                </a:solidFill>
                <a:latin typeface="Times New Roman" pitchFamily="18" charset="0"/>
                <a:cs typeface="Times New Roman" pitchFamily="18" charset="0"/>
              </a:rPr>
              <a:t>Имеет по цвету более 30 оттенков:  розовый </a:t>
            </a:r>
            <a:r>
              <a:rPr lang="ru-RU" b="1" i="1" dirty="0" err="1">
                <a:solidFill>
                  <a:srgbClr val="C00000"/>
                </a:solidFill>
                <a:latin typeface="Times New Roman" pitchFamily="18" charset="0"/>
                <a:cs typeface="Times New Roman" pitchFamily="18" charset="0"/>
              </a:rPr>
              <a:t>родолит</a:t>
            </a:r>
            <a:r>
              <a:rPr lang="ru-RU" i="1" dirty="0">
                <a:solidFill>
                  <a:srgbClr val="C00000"/>
                </a:solidFill>
                <a:latin typeface="Times New Roman" pitchFamily="18" charset="0"/>
                <a:cs typeface="Times New Roman" pitchFamily="18" charset="0"/>
              </a:rPr>
              <a:t>, бесцветный </a:t>
            </a:r>
            <a:r>
              <a:rPr lang="ru-RU" b="1" i="1" dirty="0">
                <a:solidFill>
                  <a:srgbClr val="C00000"/>
                </a:solidFill>
                <a:latin typeface="Times New Roman" pitchFamily="18" charset="0"/>
                <a:cs typeface="Times New Roman" pitchFamily="18" charset="0"/>
              </a:rPr>
              <a:t>гроссуляр</a:t>
            </a:r>
            <a:r>
              <a:rPr lang="ru-RU" i="1" dirty="0">
                <a:solidFill>
                  <a:srgbClr val="C00000"/>
                </a:solidFill>
                <a:latin typeface="Times New Roman" pitchFamily="18" charset="0"/>
                <a:cs typeface="Times New Roman" pitchFamily="18" charset="0"/>
              </a:rPr>
              <a:t>, красный </a:t>
            </a:r>
            <a:r>
              <a:rPr lang="ru-RU" b="1" i="1" dirty="0">
                <a:solidFill>
                  <a:srgbClr val="C00000"/>
                </a:solidFill>
                <a:latin typeface="Times New Roman" pitchFamily="18" charset="0"/>
                <a:cs typeface="Times New Roman" pitchFamily="18" charset="0"/>
              </a:rPr>
              <a:t>пироп</a:t>
            </a:r>
            <a:r>
              <a:rPr lang="ru-RU" i="1" dirty="0">
                <a:solidFill>
                  <a:srgbClr val="C00000"/>
                </a:solidFill>
                <a:latin typeface="Times New Roman" pitchFamily="18" charset="0"/>
                <a:cs typeface="Times New Roman" pitchFamily="18" charset="0"/>
              </a:rPr>
              <a:t>, пурпурно-красный </a:t>
            </a:r>
            <a:r>
              <a:rPr lang="ru-RU" b="1" i="1" dirty="0">
                <a:solidFill>
                  <a:srgbClr val="C00000"/>
                </a:solidFill>
                <a:latin typeface="Times New Roman" pitchFamily="18" charset="0"/>
                <a:cs typeface="Times New Roman" pitchFamily="18" charset="0"/>
              </a:rPr>
              <a:t>альмандин</a:t>
            </a:r>
            <a:r>
              <a:rPr lang="ru-RU" i="1" dirty="0">
                <a:solidFill>
                  <a:srgbClr val="C00000"/>
                </a:solidFill>
                <a:latin typeface="Times New Roman" pitchFamily="18" charset="0"/>
                <a:cs typeface="Times New Roman" pitchFamily="18" charset="0"/>
              </a:rPr>
              <a:t>, зеленые </a:t>
            </a:r>
            <a:r>
              <a:rPr lang="ru-RU" b="1" i="1" dirty="0">
                <a:solidFill>
                  <a:srgbClr val="C00000"/>
                </a:solidFill>
                <a:latin typeface="Times New Roman" pitchFamily="18" charset="0"/>
                <a:cs typeface="Times New Roman" pitchFamily="18" charset="0"/>
              </a:rPr>
              <a:t>демантоид</a:t>
            </a:r>
            <a:r>
              <a:rPr lang="ru-RU" i="1" dirty="0">
                <a:solidFill>
                  <a:srgbClr val="C00000"/>
                </a:solidFill>
                <a:latin typeface="Times New Roman" pitchFamily="18" charset="0"/>
                <a:cs typeface="Times New Roman" pitchFamily="18" charset="0"/>
              </a:rPr>
              <a:t>, </a:t>
            </a:r>
            <a:r>
              <a:rPr lang="ru-RU" b="1" i="1" dirty="0" err="1">
                <a:solidFill>
                  <a:srgbClr val="C00000"/>
                </a:solidFill>
                <a:latin typeface="Times New Roman" pitchFamily="18" charset="0"/>
                <a:cs typeface="Times New Roman" pitchFamily="18" charset="0"/>
              </a:rPr>
              <a:t>уваровит</a:t>
            </a:r>
            <a:r>
              <a:rPr lang="ru-RU" i="1" dirty="0">
                <a:solidFill>
                  <a:srgbClr val="C00000"/>
                </a:solidFill>
                <a:latin typeface="Times New Roman" pitchFamily="18" charset="0"/>
                <a:cs typeface="Times New Roman" pitchFamily="18" charset="0"/>
              </a:rPr>
              <a:t>, </a:t>
            </a:r>
            <a:r>
              <a:rPr lang="ru-RU" b="1" i="1" dirty="0" err="1">
                <a:solidFill>
                  <a:srgbClr val="C00000"/>
                </a:solidFill>
                <a:latin typeface="Times New Roman" pitchFamily="18" charset="0"/>
                <a:cs typeface="Times New Roman" pitchFamily="18" charset="0"/>
              </a:rPr>
              <a:t>топазолит</a:t>
            </a:r>
            <a:r>
              <a:rPr lang="ru-RU" i="1" dirty="0">
                <a:solidFill>
                  <a:srgbClr val="C00000"/>
                </a:solidFill>
                <a:latin typeface="Times New Roman" pitchFamily="18" charset="0"/>
                <a:cs typeface="Times New Roman" pitchFamily="18" charset="0"/>
              </a:rPr>
              <a:t>, коричневый </a:t>
            </a:r>
            <a:r>
              <a:rPr lang="ru-RU" b="1" i="1" dirty="0" err="1">
                <a:solidFill>
                  <a:srgbClr val="C00000"/>
                </a:solidFill>
                <a:latin typeface="Times New Roman" pitchFamily="18" charset="0"/>
                <a:cs typeface="Times New Roman" pitchFamily="18" charset="0"/>
              </a:rPr>
              <a:t>гессонит</a:t>
            </a:r>
            <a:r>
              <a:rPr lang="ru-RU" i="1" dirty="0">
                <a:solidFill>
                  <a:srgbClr val="C00000"/>
                </a:solidFill>
                <a:latin typeface="Times New Roman" pitchFamily="18" charset="0"/>
                <a:cs typeface="Times New Roman" pitchFamily="18" charset="0"/>
              </a:rPr>
              <a:t>, черный </a:t>
            </a:r>
            <a:r>
              <a:rPr lang="ru-RU" b="1" i="1" dirty="0" err="1">
                <a:solidFill>
                  <a:srgbClr val="C00000"/>
                </a:solidFill>
                <a:latin typeface="Times New Roman" pitchFamily="18" charset="0"/>
                <a:cs typeface="Times New Roman" pitchFamily="18" charset="0"/>
              </a:rPr>
              <a:t>меланит</a:t>
            </a:r>
            <a:r>
              <a:rPr lang="ru-RU" i="1" dirty="0">
                <a:solidFill>
                  <a:srgbClr val="C00000"/>
                </a:solidFill>
                <a:latin typeface="Times New Roman" pitchFamily="18" charset="0"/>
                <a:cs typeface="Times New Roman" pitchFamily="18" charset="0"/>
              </a:rPr>
              <a:t>, марганцевый и ярко-оранжевый </a:t>
            </a:r>
            <a:r>
              <a:rPr lang="ru-RU" b="1" i="1" dirty="0" err="1">
                <a:solidFill>
                  <a:srgbClr val="C00000"/>
                </a:solidFill>
                <a:latin typeface="Times New Roman" pitchFamily="18" charset="0"/>
                <a:cs typeface="Times New Roman" pitchFamily="18" charset="0"/>
              </a:rPr>
              <a:t>спессартин</a:t>
            </a:r>
            <a:r>
              <a:rPr lang="ru-RU" i="1" dirty="0">
                <a:solidFill>
                  <a:srgbClr val="C00000"/>
                </a:solidFill>
                <a:latin typeface="Times New Roman" pitchFamily="18" charset="0"/>
                <a:cs typeface="Times New Roman" pitchFamily="18" charset="0"/>
              </a:rPr>
              <a:t>, </a:t>
            </a:r>
            <a:r>
              <a:rPr lang="ru-RU" b="1" i="1" dirty="0" err="1">
                <a:solidFill>
                  <a:srgbClr val="C00000"/>
                </a:solidFill>
                <a:latin typeface="Times New Roman" pitchFamily="18" charset="0"/>
                <a:cs typeface="Times New Roman" pitchFamily="18" charset="0"/>
              </a:rPr>
              <a:t>малайа</a:t>
            </a:r>
            <a:r>
              <a:rPr lang="ru-RU" i="1" dirty="0">
                <a:solidFill>
                  <a:srgbClr val="C00000"/>
                </a:solidFill>
                <a:latin typeface="Times New Roman" pitchFamily="18" charset="0"/>
                <a:cs typeface="Times New Roman" pitchFamily="18" charset="0"/>
              </a:rPr>
              <a:t> от золотистого до оранжевого. </a:t>
            </a:r>
          </a:p>
        </p:txBody>
      </p:sp>
      <p:sp>
        <p:nvSpPr>
          <p:cNvPr id="53" name="Прямоугольник 52"/>
          <p:cNvSpPr/>
          <p:nvPr/>
        </p:nvSpPr>
        <p:spPr>
          <a:xfrm>
            <a:off x="2904189" y="1187315"/>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115988" y="4657545"/>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Топаз</a:t>
            </a:r>
            <a:endParaRPr lang="ru-RU" sz="2000" b="1" dirty="0">
              <a:solidFill>
                <a:srgbClr val="0070C0"/>
              </a:solidFill>
              <a:latin typeface="Times New Roman" pitchFamily="18" charset="0"/>
              <a:cs typeface="Times New Roman" pitchFamily="18" charset="0"/>
            </a:endParaRPr>
          </a:p>
        </p:txBody>
      </p:sp>
      <p:pic>
        <p:nvPicPr>
          <p:cNvPr id="55" name="Picture 6" descr="http://www.astroland.ru/stone/img/topaz.jpg"/>
          <p:cNvPicPr>
            <a:picLocks noChangeAspect="1" noChangeArrowheads="1"/>
          </p:cNvPicPr>
          <p:nvPr/>
        </p:nvPicPr>
        <p:blipFill>
          <a:blip r:embed="rId27" cstate="print"/>
          <a:srcRect/>
          <a:stretch>
            <a:fillRect/>
          </a:stretch>
        </p:blipFill>
        <p:spPr bwMode="auto">
          <a:xfrm>
            <a:off x="8836710" y="1435573"/>
            <a:ext cx="3019244" cy="2915132"/>
          </a:xfrm>
          <a:prstGeom prst="rect">
            <a:avLst/>
          </a:prstGeom>
          <a:noFill/>
          <a:ln>
            <a:solidFill>
              <a:schemeClr val="accent1"/>
            </a:solidFill>
          </a:ln>
          <a:effectLst>
            <a:reflection blurRad="6350" stA="50000" endA="300" endPos="38500" dist="50800" dir="5400000" sy="-100000" algn="bl" rotWithShape="0"/>
          </a:effectLst>
        </p:spPr>
      </p:pic>
      <p:sp>
        <p:nvSpPr>
          <p:cNvPr id="56" name="Прямоугольник 13"/>
          <p:cNvSpPr>
            <a:spLocks noChangeArrowheads="1"/>
          </p:cNvSpPr>
          <p:nvPr/>
        </p:nvSpPr>
        <p:spPr bwMode="auto">
          <a:xfrm>
            <a:off x="3080515" y="1376506"/>
            <a:ext cx="5353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smtClean="0">
                <a:solidFill>
                  <a:srgbClr val="002060"/>
                </a:solidFill>
                <a:latin typeface="Times New Roman" panose="02020603050405020304" pitchFamily="18" charset="0"/>
                <a:cs typeface="Times New Roman" panose="02020603050405020304" pitchFamily="18" charset="0"/>
              </a:rPr>
              <a:t>Прозрачный </a:t>
            </a:r>
            <a:r>
              <a:rPr lang="ru-RU" altLang="ru-RU" sz="2400" dirty="0">
                <a:solidFill>
                  <a:srgbClr val="002060"/>
                </a:solidFill>
                <a:latin typeface="Times New Roman" panose="02020603050405020304" pitchFamily="18" charset="0"/>
                <a:cs typeface="Times New Roman" panose="02020603050405020304" pitchFamily="18" charset="0"/>
              </a:rPr>
              <a:t>минерал, бесцветный, винно-жёлтый, розовый, голубой и др. оттенков</a:t>
            </a:r>
          </a:p>
        </p:txBody>
      </p:sp>
      <p:pic>
        <p:nvPicPr>
          <p:cNvPr id="57" name="Picture 2" descr="D:\Мои документы\Работа бук\Лекции и раздаточные\Товароведение\Галантерейные, ювелирные и ПКТ\Ювелирные\картинки\топаз.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08571" y="2774813"/>
            <a:ext cx="5616394" cy="2502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8" name="Прямоугольник 57"/>
          <p:cNvSpPr/>
          <p:nvPr/>
        </p:nvSpPr>
        <p:spPr>
          <a:xfrm>
            <a:off x="2910578" y="1187315"/>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9" name="Скругленный прямоугольник 58"/>
          <p:cNvSpPr/>
          <p:nvPr/>
        </p:nvSpPr>
        <p:spPr>
          <a:xfrm>
            <a:off x="115988" y="5110597"/>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Турмалин</a:t>
            </a:r>
            <a:endParaRPr lang="ru-RU" sz="2000" b="1" dirty="0">
              <a:solidFill>
                <a:srgbClr val="0070C0"/>
              </a:solidFill>
              <a:latin typeface="Times New Roman" pitchFamily="18" charset="0"/>
              <a:cs typeface="Times New Roman" pitchFamily="18" charset="0"/>
            </a:endParaRPr>
          </a:p>
        </p:txBody>
      </p:sp>
      <p:pic>
        <p:nvPicPr>
          <p:cNvPr id="60" name="Picture 2" descr="D:\Мои документы\Работа бук\Лекции и раздаточные\Товароведение\Галантерейные, ювелирные и ПКТ\Ювелирные\картинки\tourmaline_6-150x150.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355392" y="1296510"/>
            <a:ext cx="2071688" cy="2071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1" name="Picture 3" descr="D:\Мои документы\Работа бук\Лекции и раздаточные\Товароведение\Галантерейные, ювелирные и ПКТ\Ювелирные\картинки\turmalin00.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40580" y="1296510"/>
            <a:ext cx="1941512" cy="2071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2" name="Picture 4" descr="D:\Мои документы\Работа бук\Лекции и раздаточные\Товароведение\Галантерейные, ювелирные и ПКТ\Ювелирные\картинки\tourmaline_1.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12267" y="1296510"/>
            <a:ext cx="2071688" cy="2071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5" descr="D:\Мои документы\Работа бук\Лекции и раздаточные\Товароведение\Галантерейные, ювелирные и ПКТ\Ювелирные\картинки\tourmaline_2.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98517" y="1296510"/>
            <a:ext cx="2071688" cy="2071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6" descr="D:\Мои документы\Работа бук\Лекции и раздаточные\Товароведение\Галантерейные, ювелирные и ПКТ\Ювелирные\картинки\turmalin03.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72768" y="3417713"/>
            <a:ext cx="2571750" cy="2857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5" name="Picture 7" descr="D:\Мои документы\Работа бук\Лекции и раздаточные\Товароведение\Галантерейные, ювелирные и ПКТ\Ювелирные\картинки\tourmaline_10-150x150.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43831" y="3441525"/>
            <a:ext cx="2857500" cy="2857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6" name="Picture 8" descr="D:\Мои документы\Работа бук\Лекции и раздаточные\Товароведение\Галантерейные, ювелирные и ПКТ\Ювелирные\картинки\turmalin01.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015957" y="3417713"/>
            <a:ext cx="2357437" cy="2857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7" name="Прямоугольник 66"/>
          <p:cNvSpPr/>
          <p:nvPr/>
        </p:nvSpPr>
        <p:spPr>
          <a:xfrm>
            <a:off x="2910578" y="1187315"/>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68" name="Скругленный прямоугольник 67"/>
          <p:cNvSpPr/>
          <p:nvPr/>
        </p:nvSpPr>
        <p:spPr>
          <a:xfrm>
            <a:off x="115988" y="5563649"/>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Янтарь</a:t>
            </a:r>
            <a:endParaRPr lang="ru-RU" sz="2000" b="1" dirty="0">
              <a:solidFill>
                <a:srgbClr val="0070C0"/>
              </a:solidFill>
              <a:latin typeface="Times New Roman" pitchFamily="18" charset="0"/>
              <a:cs typeface="Times New Roman" pitchFamily="18" charset="0"/>
            </a:endParaRPr>
          </a:p>
        </p:txBody>
      </p:sp>
      <p:pic>
        <p:nvPicPr>
          <p:cNvPr id="69" name="Picture 2" descr="http://img0.liveinternet.ru/images/attach/c/1/49/356/49356957_post4311195853593.jpg"/>
          <p:cNvPicPr>
            <a:picLocks noChangeAspect="1" noChangeArrowheads="1"/>
          </p:cNvPicPr>
          <p:nvPr/>
        </p:nvPicPr>
        <p:blipFill>
          <a:blip r:embed="rId36" cstate="print"/>
          <a:srcRect/>
          <a:stretch>
            <a:fillRect/>
          </a:stretch>
        </p:blipFill>
        <p:spPr bwMode="auto">
          <a:xfrm>
            <a:off x="9541514" y="1292844"/>
            <a:ext cx="2405319" cy="1581498"/>
          </a:xfrm>
          <a:prstGeom prst="rect">
            <a:avLst/>
          </a:prstGeom>
          <a:noFill/>
          <a:effectLst>
            <a:reflection blurRad="6350" stA="50000" endA="300" endPos="38500" dist="50800" dir="5400000" sy="-100000" algn="bl" rotWithShape="0"/>
          </a:effectLst>
        </p:spPr>
      </p:pic>
      <p:pic>
        <p:nvPicPr>
          <p:cNvPr id="70" name="Picture 4" descr="http://miksmos.narod.ru/lituva/jantar.jpg"/>
          <p:cNvPicPr>
            <a:picLocks noChangeAspect="1" noChangeArrowheads="1"/>
          </p:cNvPicPr>
          <p:nvPr/>
        </p:nvPicPr>
        <p:blipFill>
          <a:blip r:embed="rId37" cstate="print"/>
          <a:srcRect/>
          <a:stretch>
            <a:fillRect/>
          </a:stretch>
        </p:blipFill>
        <p:spPr bwMode="auto">
          <a:xfrm>
            <a:off x="3184754" y="3774624"/>
            <a:ext cx="2039773" cy="2484814"/>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 name="Прямоугольник 3"/>
          <p:cNvSpPr>
            <a:spLocks noChangeArrowheads="1"/>
          </p:cNvSpPr>
          <p:nvPr/>
        </p:nvSpPr>
        <p:spPr bwMode="auto">
          <a:xfrm>
            <a:off x="2988282" y="2432407"/>
            <a:ext cx="639397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100" i="1" dirty="0">
                <a:solidFill>
                  <a:srgbClr val="002060"/>
                </a:solidFill>
                <a:latin typeface="Times New Roman" panose="02020603050405020304" pitchFamily="18" charset="0"/>
                <a:cs typeface="Times New Roman" panose="02020603050405020304" pitchFamily="18" charset="0"/>
              </a:rPr>
              <a:t>Цвет янтаря – от ярко – жёлтого до буро-коричневого. Наиболее ценен прозрачный янтарь  с включениями насекомых или частичек растений.</a:t>
            </a:r>
          </a:p>
        </p:txBody>
      </p:sp>
      <p:sp>
        <p:nvSpPr>
          <p:cNvPr id="72" name="Прямоугольник 4"/>
          <p:cNvSpPr>
            <a:spLocks noChangeArrowheads="1"/>
          </p:cNvSpPr>
          <p:nvPr/>
        </p:nvSpPr>
        <p:spPr bwMode="auto">
          <a:xfrm>
            <a:off x="3004743" y="1249841"/>
            <a:ext cx="642872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06563" indent="-17065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346200" indent="-1346200" algn="just" eaLnBrk="1" hangingPunct="1"/>
            <a:r>
              <a:rPr lang="ru-RU" altLang="ru-RU" sz="2100" b="1" dirty="0">
                <a:solidFill>
                  <a:srgbClr val="002060"/>
                </a:solidFill>
                <a:latin typeface="Times New Roman" panose="02020603050405020304" pitchFamily="18" charset="0"/>
                <a:cs typeface="Times New Roman" panose="02020603050405020304" pitchFamily="18" charset="0"/>
              </a:rPr>
              <a:t>ЯНТАРЬ</a:t>
            </a:r>
            <a:r>
              <a:rPr lang="ru-RU" altLang="ru-RU" sz="2100" dirty="0">
                <a:solidFill>
                  <a:srgbClr val="002060"/>
                </a:solidFill>
                <a:latin typeface="Times New Roman" panose="02020603050405020304" pitchFamily="18" charset="0"/>
                <a:cs typeface="Times New Roman" panose="02020603050405020304" pitchFamily="18" charset="0"/>
              </a:rPr>
              <a:t> - лёгкий и мягкий камень, представляющий собой окаменевшую смолу древнейших хвойных деревьев. </a:t>
            </a:r>
          </a:p>
        </p:txBody>
      </p:sp>
      <p:pic>
        <p:nvPicPr>
          <p:cNvPr id="73" name="Picture 10" descr="D:\Мои документы\Работа бук\Лекции и раздаточные\Товароведение\Галантерейные, ювелирные и ПКТ\Ювелирные\картинки\yantar02m.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24810" y="3758452"/>
            <a:ext cx="3128463" cy="250277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4" name="Picture 11" descr="D:\Мои документы\Работа бук\Лекции и раздаточные\Товароведение\Галантерейные, ювелирные и ПКТ\Ювелирные\картинки\yantar01m.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312996" y="3771295"/>
            <a:ext cx="3113851" cy="249081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5" name="Прямоугольник 74"/>
          <p:cNvSpPr/>
          <p:nvPr/>
        </p:nvSpPr>
        <p:spPr>
          <a:xfrm>
            <a:off x="2910578" y="1175332"/>
            <a:ext cx="9100457" cy="51746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6" name="Скругленный прямоугольник 75"/>
          <p:cNvSpPr/>
          <p:nvPr/>
        </p:nvSpPr>
        <p:spPr>
          <a:xfrm>
            <a:off x="115988" y="6002756"/>
            <a:ext cx="2668830" cy="3778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70C0"/>
                </a:solidFill>
                <a:latin typeface="Times New Roman" pitchFamily="18" charset="0"/>
                <a:cs typeface="Times New Roman" pitchFamily="18" charset="0"/>
              </a:rPr>
              <a:t>Коралл</a:t>
            </a:r>
            <a:endParaRPr lang="ru-RU" sz="2000" b="1" dirty="0">
              <a:solidFill>
                <a:srgbClr val="0070C0"/>
              </a:solidFill>
              <a:latin typeface="Times New Roman" pitchFamily="18" charset="0"/>
              <a:cs typeface="Times New Roman" pitchFamily="18" charset="0"/>
            </a:endParaRPr>
          </a:p>
        </p:txBody>
      </p:sp>
      <p:pic>
        <p:nvPicPr>
          <p:cNvPr id="77" name="Picture 2" descr="http://www.symbolsbook.ru/images/D/Coral.jpg"/>
          <p:cNvPicPr>
            <a:picLocks noChangeAspect="1" noChangeArrowheads="1"/>
          </p:cNvPicPr>
          <p:nvPr/>
        </p:nvPicPr>
        <p:blipFill>
          <a:blip r:embed="rId40" cstate="print"/>
          <a:srcRect/>
          <a:stretch>
            <a:fillRect/>
          </a:stretch>
        </p:blipFill>
        <p:spPr bwMode="auto">
          <a:xfrm>
            <a:off x="3059074" y="2299456"/>
            <a:ext cx="4274093" cy="3897349"/>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8" name="Picture 6" descr="http://www.kulturologia.ru/files/oleczka/Silicon/silicon_art11.jpg"/>
          <p:cNvPicPr>
            <a:picLocks noChangeAspect="1" noChangeArrowheads="1"/>
          </p:cNvPicPr>
          <p:nvPr/>
        </p:nvPicPr>
        <p:blipFill>
          <a:blip r:embed="rId41" cstate="print"/>
          <a:srcRect/>
          <a:stretch>
            <a:fillRect/>
          </a:stretch>
        </p:blipFill>
        <p:spPr bwMode="auto">
          <a:xfrm>
            <a:off x="9900682" y="1353060"/>
            <a:ext cx="1961457" cy="1569165"/>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 name="Прямоугольник 8"/>
          <p:cNvSpPr>
            <a:spLocks noChangeArrowheads="1"/>
          </p:cNvSpPr>
          <p:nvPr/>
        </p:nvSpPr>
        <p:spPr bwMode="auto">
          <a:xfrm>
            <a:off x="3001041" y="1163058"/>
            <a:ext cx="67705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979613" indent="-19796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r>
              <a:rPr lang="ru-RU" altLang="ru-RU" sz="2000" b="1" dirty="0">
                <a:solidFill>
                  <a:srgbClr val="002060"/>
                </a:solidFill>
                <a:latin typeface="Times New Roman" panose="02020603050405020304" pitchFamily="18" charset="0"/>
                <a:cs typeface="Times New Roman" panose="02020603050405020304" pitchFamily="18" charset="0"/>
              </a:rPr>
              <a:t>КОРАЛЛЫ</a:t>
            </a:r>
            <a:r>
              <a:rPr lang="ru-RU" altLang="ru-RU" sz="2000" dirty="0">
                <a:solidFill>
                  <a:srgbClr val="002060"/>
                </a:solidFill>
                <a:latin typeface="Times New Roman" panose="02020603050405020304" pitchFamily="18" charset="0"/>
                <a:cs typeface="Times New Roman" panose="02020603050405020304" pitchFamily="18" charset="0"/>
              </a:rPr>
              <a:t> - это окаменевшие остовы морских беспозвоночных организмов – полипов. Они непрозрачны, имеют различную окраску.</a:t>
            </a:r>
          </a:p>
        </p:txBody>
      </p:sp>
      <p:pic>
        <p:nvPicPr>
          <p:cNvPr id="80" name="Picture 4" descr="http://www.sweetstyle.ru/style/assets/images/2009_new_new/style1/jemchug/koralli_2.jpg"/>
          <p:cNvPicPr>
            <a:picLocks noChangeAspect="1" noChangeArrowheads="1"/>
          </p:cNvPicPr>
          <p:nvPr/>
        </p:nvPicPr>
        <p:blipFill>
          <a:blip r:embed="rId42" cstate="print"/>
          <a:srcRect/>
          <a:stretch>
            <a:fillRect/>
          </a:stretch>
        </p:blipFill>
        <p:spPr bwMode="auto">
          <a:xfrm>
            <a:off x="7804653" y="3083616"/>
            <a:ext cx="4043191" cy="3059821"/>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51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75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75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75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4250"/>
                            </p:stCondLst>
                            <p:childTnLst>
                              <p:par>
                                <p:cTn id="23" presetID="1" presetClass="entr" presetSubtype="0" fill="hold" grpId="0" nodeType="afterEffect">
                                  <p:stCondLst>
                                    <p:cond delay="75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50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75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6250"/>
                            </p:stCondLst>
                            <p:childTnLst>
                              <p:par>
                                <p:cTn id="32" presetID="1" presetClass="entr" presetSubtype="0" fill="hold" grpId="0" nodeType="afterEffect">
                                  <p:stCondLst>
                                    <p:cond delay="750"/>
                                  </p:stCondLst>
                                  <p:childTnLst>
                                    <p:set>
                                      <p:cBhvr>
                                        <p:cTn id="33" dur="1" fill="hold">
                                          <p:stCondLst>
                                            <p:cond delay="0"/>
                                          </p:stCondLst>
                                        </p:cTn>
                                        <p:tgtEl>
                                          <p:spTgt spid="54"/>
                                        </p:tgtEl>
                                        <p:attrNameLst>
                                          <p:attrName>style.visibility</p:attrName>
                                        </p:attrNameLst>
                                      </p:cBhvr>
                                      <p:to>
                                        <p:strVal val="visible"/>
                                      </p:to>
                                    </p:set>
                                  </p:childTnLst>
                                </p:cTn>
                              </p:par>
                            </p:childTnLst>
                          </p:cTn>
                        </p:par>
                        <p:par>
                          <p:cTn id="34" fill="hold">
                            <p:stCondLst>
                              <p:cond delay="7000"/>
                            </p:stCondLst>
                            <p:childTnLst>
                              <p:par>
                                <p:cTn id="35" presetID="1" presetClass="entr" presetSubtype="0" fill="hold" grpId="0" nodeType="afterEffect">
                                  <p:stCondLst>
                                    <p:cond delay="750"/>
                                  </p:stCondLst>
                                  <p:childTnLst>
                                    <p:set>
                                      <p:cBhvr>
                                        <p:cTn id="36" dur="1" fill="hold">
                                          <p:stCondLst>
                                            <p:cond delay="0"/>
                                          </p:stCondLst>
                                        </p:cTn>
                                        <p:tgtEl>
                                          <p:spTgt spid="59"/>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750"/>
                                  </p:stCondLst>
                                  <p:childTnLst>
                                    <p:set>
                                      <p:cBhvr>
                                        <p:cTn id="39" dur="1" fill="hold">
                                          <p:stCondLst>
                                            <p:cond delay="0"/>
                                          </p:stCondLst>
                                        </p:cTn>
                                        <p:tgtEl>
                                          <p:spTgt spid="68"/>
                                        </p:tgtEl>
                                        <p:attrNameLst>
                                          <p:attrName>style.visibility</p:attrName>
                                        </p:attrNameLst>
                                      </p:cBhvr>
                                      <p:to>
                                        <p:strVal val="visible"/>
                                      </p:to>
                                    </p:set>
                                  </p:childTnLst>
                                </p:cTn>
                              </p:par>
                            </p:childTnLst>
                          </p:cTn>
                        </p:par>
                        <p:par>
                          <p:cTn id="40" fill="hold">
                            <p:stCondLst>
                              <p:cond delay="9250"/>
                            </p:stCondLst>
                            <p:childTnLst>
                              <p:par>
                                <p:cTn id="41" presetID="1" presetClass="entr" presetSubtype="0" fill="hold" grpId="0" nodeType="afterEffect">
                                  <p:stCondLst>
                                    <p:cond delay="750"/>
                                  </p:stCondLst>
                                  <p:childTnLst>
                                    <p:set>
                                      <p:cBhvr>
                                        <p:cTn id="42" dur="1" fill="hold">
                                          <p:stCondLst>
                                            <p:cond delay="0"/>
                                          </p:stCondLst>
                                        </p:cTn>
                                        <p:tgtEl>
                                          <p:spTgt spid="76"/>
                                        </p:tgtEl>
                                        <p:attrNameLst>
                                          <p:attrName>style.visibility</p:attrName>
                                        </p:attrNameLst>
                                      </p:cBhvr>
                                      <p:to>
                                        <p:strVal val="visible"/>
                                      </p:to>
                                    </p:set>
                                  </p:childTnLst>
                                </p:cTn>
                              </p:par>
                            </p:childTnLst>
                          </p:cTn>
                        </p:par>
                        <p:par>
                          <p:cTn id="43" fill="hold">
                            <p:stCondLst>
                              <p:cond delay="10000"/>
                            </p:stCondLst>
                            <p:childTnLst>
                              <p:par>
                                <p:cTn id="44" presetID="1" presetClass="entr" presetSubtype="0" fill="hold" grpId="0" nodeType="afterEffect">
                                  <p:stCondLst>
                                    <p:cond delay="75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nodeType="after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par>
                          <p:cTn id="108" fill="hold">
                            <p:stCondLst>
                              <p:cond delay="0"/>
                            </p:stCondLst>
                            <p:childTnLst>
                              <p:par>
                                <p:cTn id="109" presetID="1" presetClass="entr" presetSubtype="0"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nodeType="afterEffect">
                                  <p:stCondLst>
                                    <p:cond delay="0"/>
                                  </p:stCondLst>
                                  <p:childTnLst>
                                    <p:set>
                                      <p:cBhvr>
                                        <p:cTn id="113" dur="1" fill="hold">
                                          <p:stCondLst>
                                            <p:cond delay="0"/>
                                          </p:stCondLst>
                                        </p:cTn>
                                        <p:tgtEl>
                                          <p:spTgt spid="31"/>
                                        </p:tgtEl>
                                        <p:attrNameLst>
                                          <p:attrName>style.visibility</p:attrName>
                                        </p:attrNameLst>
                                      </p:cBhvr>
                                      <p:to>
                                        <p:strVal val="visible"/>
                                      </p:to>
                                    </p:set>
                                  </p:childTnLst>
                                </p:cTn>
                              </p:par>
                            </p:childTnLst>
                          </p:cTn>
                        </p:par>
                        <p:par>
                          <p:cTn id="114" fill="hold">
                            <p:stCondLst>
                              <p:cond delay="0"/>
                            </p:stCondLst>
                            <p:childTnLst>
                              <p:par>
                                <p:cTn id="115" presetID="1" presetClass="entr" presetSubtype="0" fill="hold" nodeType="after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20" restart="whenNotActive" fill="hold" evtFilter="cancelBubble" nodeType="interactiveSeq">
                <p:stCondLst>
                  <p:cond evt="onClick" delay="0">
                    <p:tgtEl>
                      <p:spTgt spid="3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childTnLst>
                                </p:cTn>
                              </p:par>
                            </p:childTnLst>
                          </p:cTn>
                        </p:par>
                        <p:par>
                          <p:cTn id="125" fill="hold">
                            <p:stCondLst>
                              <p:cond delay="0"/>
                            </p:stCondLst>
                            <p:childTnLst>
                              <p:par>
                                <p:cTn id="126" presetID="1" presetClass="entr" presetSubtype="0" fill="hold" nodeType="afterEffect">
                                  <p:stCondLst>
                                    <p:cond delay="0"/>
                                  </p:stCondLst>
                                  <p:childTnLst>
                                    <p:set>
                                      <p:cBhvr>
                                        <p:cTn id="127" dur="1" fill="hold">
                                          <p:stCondLst>
                                            <p:cond delay="0"/>
                                          </p:stCondLst>
                                        </p:cTn>
                                        <p:tgtEl>
                                          <p:spTgt spid="37"/>
                                        </p:tgtEl>
                                        <p:attrNameLst>
                                          <p:attrName>style.visibility</p:attrName>
                                        </p:attrNameLst>
                                      </p:cBhvr>
                                      <p:to>
                                        <p:strVal val="visible"/>
                                      </p:to>
                                    </p:set>
                                  </p:childTnLst>
                                </p:cTn>
                              </p:par>
                            </p:childTnLst>
                          </p:cTn>
                        </p:par>
                        <p:par>
                          <p:cTn id="128" fill="hold">
                            <p:stCondLst>
                              <p:cond delay="0"/>
                            </p:stCondLst>
                            <p:childTnLst>
                              <p:par>
                                <p:cTn id="129" presetID="1" presetClass="entr" presetSubtype="0" fill="hold" nodeType="afterEffect">
                                  <p:stCondLst>
                                    <p:cond delay="0"/>
                                  </p:stCondLst>
                                  <p:childTnLst>
                                    <p:set>
                                      <p:cBhvr>
                                        <p:cTn id="130" dur="1" fill="hold">
                                          <p:stCondLst>
                                            <p:cond delay="0"/>
                                          </p:stCondLst>
                                        </p:cTn>
                                        <p:tgtEl>
                                          <p:spTgt spid="38"/>
                                        </p:tgtEl>
                                        <p:attrNameLst>
                                          <p:attrName>style.visibility</p:attrName>
                                        </p:attrNameLst>
                                      </p:cBhvr>
                                      <p:to>
                                        <p:strVal val="visible"/>
                                      </p:to>
                                    </p:set>
                                  </p:childTnLst>
                                </p:cTn>
                              </p:par>
                            </p:childTnLst>
                          </p:cTn>
                        </p:par>
                        <p:par>
                          <p:cTn id="131" fill="hold">
                            <p:stCondLst>
                              <p:cond delay="0"/>
                            </p:stCondLst>
                            <p:childTnLst>
                              <p:par>
                                <p:cTn id="132" presetID="1" presetClass="entr" presetSubtype="0" fill="hold" nodeType="afterEffect">
                                  <p:stCondLst>
                                    <p:cond delay="0"/>
                                  </p:stCondLst>
                                  <p:childTnLst>
                                    <p:set>
                                      <p:cBhvr>
                                        <p:cTn id="133" dur="1" fill="hold">
                                          <p:stCondLst>
                                            <p:cond delay="0"/>
                                          </p:stCondLst>
                                        </p:cTn>
                                        <p:tgtEl>
                                          <p:spTgt spid="39"/>
                                        </p:tgtEl>
                                        <p:attrNameLst>
                                          <p:attrName>style.visibility</p:attrName>
                                        </p:attrNameLst>
                                      </p:cBhvr>
                                      <p:to>
                                        <p:strVal val="visible"/>
                                      </p:to>
                                    </p:set>
                                  </p:childTnLst>
                                </p:cTn>
                              </p:par>
                            </p:childTnLst>
                          </p:cTn>
                        </p:par>
                        <p:par>
                          <p:cTn id="134" fill="hold">
                            <p:stCondLst>
                              <p:cond delay="0"/>
                            </p:stCondLst>
                            <p:childTnLst>
                              <p:par>
                                <p:cTn id="135" presetID="1" presetClass="entr" presetSubtype="0" fill="hold" grpId="0" nodeType="after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37" restart="whenNotActive" fill="hold" evtFilter="cancelBubble" nodeType="interactiveSeq">
                <p:stCondLst>
                  <p:cond evt="onClick" delay="0">
                    <p:tgtEl>
                      <p:spTgt spid="42"/>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childTnLst>
                          </p:cTn>
                        </p:par>
                        <p:par>
                          <p:cTn id="142" fill="hold">
                            <p:stCondLst>
                              <p:cond delay="0"/>
                            </p:stCondLst>
                            <p:childTnLst>
                              <p:par>
                                <p:cTn id="143" presetID="1" presetClass="entr" presetSubtype="0" fill="hold" grpId="0" nodeType="afterEffect">
                                  <p:stCondLst>
                                    <p:cond delay="0"/>
                                  </p:stCondLst>
                                  <p:childTnLst>
                                    <p:set>
                                      <p:cBhvr>
                                        <p:cTn id="144" dur="1" fill="hold">
                                          <p:stCondLst>
                                            <p:cond delay="0"/>
                                          </p:stCondLst>
                                        </p:cTn>
                                        <p:tgtEl>
                                          <p:spTgt spid="44"/>
                                        </p:tgtEl>
                                        <p:attrNameLst>
                                          <p:attrName>style.visibility</p:attrName>
                                        </p:attrNameLst>
                                      </p:cBhvr>
                                      <p:to>
                                        <p:strVal val="visible"/>
                                      </p:to>
                                    </p:set>
                                  </p:childTnLst>
                                </p:cTn>
                              </p:par>
                            </p:childTnLst>
                          </p:cTn>
                        </p:par>
                        <p:par>
                          <p:cTn id="145" fill="hold">
                            <p:stCondLst>
                              <p:cond delay="0"/>
                            </p:stCondLst>
                            <p:childTnLst>
                              <p:par>
                                <p:cTn id="146" presetID="1" presetClass="entr" presetSubtype="0" fill="hold" nodeType="after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childTnLst>
                          </p:cTn>
                        </p:par>
                        <p:par>
                          <p:cTn id="148" fill="hold">
                            <p:stCondLst>
                              <p:cond delay="0"/>
                            </p:stCondLst>
                            <p:childTnLst>
                              <p:par>
                                <p:cTn id="149" presetID="1" presetClass="entr" presetSubtype="0" fill="hold" nodeType="afterEffect">
                                  <p:stCondLst>
                                    <p:cond delay="0"/>
                                  </p:stCondLst>
                                  <p:childTnLst>
                                    <p:set>
                                      <p:cBhvr>
                                        <p:cTn id="150" dur="1" fill="hold">
                                          <p:stCondLst>
                                            <p:cond delay="0"/>
                                          </p:stCondLst>
                                        </p:cTn>
                                        <p:tgtEl>
                                          <p:spTgt spid="45"/>
                                        </p:tgtEl>
                                        <p:attrNameLst>
                                          <p:attrName>style.visibility</p:attrName>
                                        </p:attrNameLst>
                                      </p:cBhvr>
                                      <p:to>
                                        <p:strVal val="visible"/>
                                      </p:to>
                                    </p:set>
                                  </p:childTnLst>
                                </p:cTn>
                              </p:par>
                            </p:childTnLst>
                          </p:cTn>
                        </p:par>
                        <p:par>
                          <p:cTn id="151" fill="hold">
                            <p:stCondLst>
                              <p:cond delay="0"/>
                            </p:stCondLst>
                            <p:childTnLst>
                              <p:par>
                                <p:cTn id="152" presetID="1" presetClass="entr" presetSubtype="0" fill="hold" nodeType="afterEffect">
                                  <p:stCondLst>
                                    <p:cond delay="0"/>
                                  </p:stCondLst>
                                  <p:childTnLst>
                                    <p:set>
                                      <p:cBhvr>
                                        <p:cTn id="153"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54" restart="whenNotActive" fill="hold" evtFilter="cancelBubble" nodeType="interactiveSeq">
                <p:stCondLst>
                  <p:cond evt="onClick" delay="0">
                    <p:tgtEl>
                      <p:spTgt spid="48"/>
                    </p:tgtEl>
                  </p:cond>
                </p:stCondLst>
                <p:endSync evt="end" delay="0">
                  <p:rtn val="all"/>
                </p:endSync>
                <p:childTnLst>
                  <p:par>
                    <p:cTn id="155" fill="hold">
                      <p:stCondLst>
                        <p:cond delay="0"/>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0"/>
                                  </p:stCondLst>
                                  <p:childTnLst>
                                    <p:set>
                                      <p:cBhvr>
                                        <p:cTn id="161" dur="1" fill="hold">
                                          <p:stCondLst>
                                            <p:cond delay="0"/>
                                          </p:stCondLst>
                                        </p:cTn>
                                        <p:tgtEl>
                                          <p:spTgt spid="50"/>
                                        </p:tgtEl>
                                        <p:attrNameLst>
                                          <p:attrName>style.visibility</p:attrName>
                                        </p:attrNameLst>
                                      </p:cBhvr>
                                      <p:to>
                                        <p:strVal val="visible"/>
                                      </p:to>
                                    </p:set>
                                  </p:childTnLst>
                                </p:cTn>
                              </p:par>
                            </p:childTnLst>
                          </p:cTn>
                        </p:par>
                        <p:par>
                          <p:cTn id="162" fill="hold">
                            <p:stCondLst>
                              <p:cond delay="0"/>
                            </p:stCondLst>
                            <p:childTnLst>
                              <p:par>
                                <p:cTn id="163" presetID="1" presetClass="entr" presetSubtype="0" fill="hold" nodeType="afterEffect">
                                  <p:stCondLst>
                                    <p:cond delay="0"/>
                                  </p:stCondLst>
                                  <p:childTnLst>
                                    <p:set>
                                      <p:cBhvr>
                                        <p:cTn id="164" dur="1" fill="hold">
                                          <p:stCondLst>
                                            <p:cond delay="0"/>
                                          </p:stCondLst>
                                        </p:cTn>
                                        <p:tgtEl>
                                          <p:spTgt spid="49"/>
                                        </p:tgtEl>
                                        <p:attrNameLst>
                                          <p:attrName>style.visibility</p:attrName>
                                        </p:attrNameLst>
                                      </p:cBhvr>
                                      <p:to>
                                        <p:strVal val="visible"/>
                                      </p:to>
                                    </p:set>
                                  </p:childTnLst>
                                </p:cTn>
                              </p:par>
                            </p:childTnLst>
                          </p:cTn>
                        </p:par>
                        <p:par>
                          <p:cTn id="165" fill="hold">
                            <p:stCondLst>
                              <p:cond delay="0"/>
                            </p:stCondLst>
                            <p:childTnLst>
                              <p:par>
                                <p:cTn id="166" presetID="1" presetClass="entr" presetSubtype="0" fill="hold" grpId="0" nodeType="afterEffect">
                                  <p:stCondLst>
                                    <p:cond delay="0"/>
                                  </p:stCondLst>
                                  <p:childTnLst>
                                    <p:set>
                                      <p:cBhvr>
                                        <p:cTn id="167" dur="1" fill="hold">
                                          <p:stCondLst>
                                            <p:cond delay="0"/>
                                          </p:stCondLst>
                                        </p:cTn>
                                        <p:tgtEl>
                                          <p:spTgt spid="2"/>
                                        </p:tgtEl>
                                        <p:attrNameLst>
                                          <p:attrName>style.visibility</p:attrName>
                                        </p:attrNameLst>
                                      </p:cBhvr>
                                      <p:to>
                                        <p:strVal val="visible"/>
                                      </p:to>
                                    </p:set>
                                  </p:childTnLst>
                                </p:cTn>
                              </p:par>
                            </p:childTnLst>
                          </p:cTn>
                        </p:par>
                        <p:par>
                          <p:cTn id="168" fill="hold">
                            <p:stCondLst>
                              <p:cond delay="0"/>
                            </p:stCondLst>
                            <p:childTnLst>
                              <p:par>
                                <p:cTn id="169" presetID="1" presetClass="entr" presetSubtype="0" fill="hold" nodeType="afterEffect">
                                  <p:stCondLst>
                                    <p:cond delay="0"/>
                                  </p:stCondLst>
                                  <p:childTnLst>
                                    <p:set>
                                      <p:cBhvr>
                                        <p:cTn id="170" dur="1" fill="hold">
                                          <p:stCondLst>
                                            <p:cond delay="0"/>
                                          </p:stCondLst>
                                        </p:cTn>
                                        <p:tgtEl>
                                          <p:spTgt spid="51"/>
                                        </p:tgtEl>
                                        <p:attrNameLst>
                                          <p:attrName>style.visibility</p:attrName>
                                        </p:attrNameLst>
                                      </p:cBhvr>
                                      <p:to>
                                        <p:strVal val="visible"/>
                                      </p:to>
                                    </p:set>
                                  </p:childTnLst>
                                </p:cTn>
                              </p:par>
                            </p:childTnLst>
                          </p:cTn>
                        </p:par>
                        <p:par>
                          <p:cTn id="171" fill="hold">
                            <p:stCondLst>
                              <p:cond delay="0"/>
                            </p:stCondLst>
                            <p:childTnLst>
                              <p:par>
                                <p:cTn id="172" presetID="1" presetClass="entr" presetSubtype="0" fill="hold" nodeType="afterEffect">
                                  <p:stCondLst>
                                    <p:cond delay="0"/>
                                  </p:stCondLst>
                                  <p:childTnLst>
                                    <p:set>
                                      <p:cBhvr>
                                        <p:cTn id="173"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74" restart="whenNotActive" fill="hold" evtFilter="cancelBubble" nodeType="interactiveSeq">
                <p:stCondLst>
                  <p:cond evt="onClick" delay="0">
                    <p:tgtEl>
                      <p:spTgt spid="54"/>
                    </p:tgtEl>
                  </p:cond>
                </p:stCondLst>
                <p:endSync evt="end" delay="0">
                  <p:rtn val="all"/>
                </p:endSync>
                <p:childTnLst>
                  <p:par>
                    <p:cTn id="175" fill="hold">
                      <p:stCondLst>
                        <p:cond delay="0"/>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childTnLst>
                                </p:cTn>
                              </p:par>
                            </p:childTnLst>
                          </p:cTn>
                        </p:par>
                        <p:par>
                          <p:cTn id="179" fill="hold">
                            <p:stCondLst>
                              <p:cond delay="0"/>
                            </p:stCondLst>
                            <p:childTnLst>
                              <p:par>
                                <p:cTn id="180" presetID="1" presetClass="entr" presetSubtype="0" fill="hold" grpId="0" nodeType="afterEffect">
                                  <p:stCondLst>
                                    <p:cond delay="0"/>
                                  </p:stCondLst>
                                  <p:childTnLst>
                                    <p:set>
                                      <p:cBhvr>
                                        <p:cTn id="181" dur="1" fill="hold">
                                          <p:stCondLst>
                                            <p:cond delay="0"/>
                                          </p:stCondLst>
                                        </p:cTn>
                                        <p:tgtEl>
                                          <p:spTgt spid="56"/>
                                        </p:tgtEl>
                                        <p:attrNameLst>
                                          <p:attrName>style.visibility</p:attrName>
                                        </p:attrNameLst>
                                      </p:cBhvr>
                                      <p:to>
                                        <p:strVal val="visible"/>
                                      </p:to>
                                    </p:set>
                                  </p:childTnLst>
                                </p:cTn>
                              </p:par>
                            </p:childTnLst>
                          </p:cTn>
                        </p:par>
                        <p:par>
                          <p:cTn id="182" fill="hold">
                            <p:stCondLst>
                              <p:cond delay="0"/>
                            </p:stCondLst>
                            <p:childTnLst>
                              <p:par>
                                <p:cTn id="183" presetID="1" presetClass="entr" presetSubtype="0" fill="hold" nodeType="afterEffect">
                                  <p:stCondLst>
                                    <p:cond delay="0"/>
                                  </p:stCondLst>
                                  <p:childTnLst>
                                    <p:set>
                                      <p:cBhvr>
                                        <p:cTn id="184" dur="1" fill="hold">
                                          <p:stCondLst>
                                            <p:cond delay="0"/>
                                          </p:stCondLst>
                                        </p:cTn>
                                        <p:tgtEl>
                                          <p:spTgt spid="57"/>
                                        </p:tgtEl>
                                        <p:attrNameLst>
                                          <p:attrName>style.visibility</p:attrName>
                                        </p:attrNameLst>
                                      </p:cBhvr>
                                      <p:to>
                                        <p:strVal val="visible"/>
                                      </p:to>
                                    </p:set>
                                  </p:childTnLst>
                                </p:cTn>
                              </p:par>
                            </p:childTnLst>
                          </p:cTn>
                        </p:par>
                        <p:par>
                          <p:cTn id="185" fill="hold">
                            <p:stCondLst>
                              <p:cond delay="0"/>
                            </p:stCondLst>
                            <p:childTnLst>
                              <p:par>
                                <p:cTn id="186" presetID="1" presetClass="entr" presetSubtype="0" fill="hold" nodeType="afterEffect">
                                  <p:stCondLst>
                                    <p:cond delay="0"/>
                                  </p:stCondLst>
                                  <p:childTnLst>
                                    <p:set>
                                      <p:cBhvr>
                                        <p:cTn id="187"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88" restart="whenNotActive" fill="hold" evtFilter="cancelBubble" nodeType="interactiveSeq">
                <p:stCondLst>
                  <p:cond evt="onClick" delay="0">
                    <p:tgtEl>
                      <p:spTgt spid="59"/>
                    </p:tgtEl>
                  </p:cond>
                </p:stCondLst>
                <p:endSync evt="end" delay="0">
                  <p:rtn val="all"/>
                </p:endSync>
                <p:childTnLst>
                  <p:par>
                    <p:cTn id="189" fill="hold">
                      <p:stCondLst>
                        <p:cond delay="0"/>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58"/>
                                        </p:tgtEl>
                                        <p:attrNameLst>
                                          <p:attrName>style.visibility</p:attrName>
                                        </p:attrNameLst>
                                      </p:cBhvr>
                                      <p:to>
                                        <p:strVal val="visible"/>
                                      </p:to>
                                    </p:set>
                                  </p:childTnLst>
                                </p:cTn>
                              </p:par>
                            </p:childTnLst>
                          </p:cTn>
                        </p:par>
                        <p:par>
                          <p:cTn id="193" fill="hold">
                            <p:stCondLst>
                              <p:cond delay="0"/>
                            </p:stCondLst>
                            <p:childTnLst>
                              <p:par>
                                <p:cTn id="194" presetID="1" presetClass="entr" presetSubtype="0" fill="hold" nodeType="afterEffect">
                                  <p:stCondLst>
                                    <p:cond delay="0"/>
                                  </p:stCondLst>
                                  <p:childTnLst>
                                    <p:set>
                                      <p:cBhvr>
                                        <p:cTn id="195" dur="1" fill="hold">
                                          <p:stCondLst>
                                            <p:cond delay="0"/>
                                          </p:stCondLst>
                                        </p:cTn>
                                        <p:tgtEl>
                                          <p:spTgt spid="65"/>
                                        </p:tgtEl>
                                        <p:attrNameLst>
                                          <p:attrName>style.visibility</p:attrName>
                                        </p:attrNameLst>
                                      </p:cBhvr>
                                      <p:to>
                                        <p:strVal val="visible"/>
                                      </p:to>
                                    </p:set>
                                  </p:childTnLst>
                                </p:cTn>
                              </p:par>
                            </p:childTnLst>
                          </p:cTn>
                        </p:par>
                        <p:par>
                          <p:cTn id="196" fill="hold">
                            <p:stCondLst>
                              <p:cond delay="0"/>
                            </p:stCondLst>
                            <p:childTnLst>
                              <p:par>
                                <p:cTn id="197" presetID="1" presetClass="entr" presetSubtype="0" fill="hold" nodeType="afterEffect">
                                  <p:stCondLst>
                                    <p:cond delay="0"/>
                                  </p:stCondLst>
                                  <p:childTnLst>
                                    <p:set>
                                      <p:cBhvr>
                                        <p:cTn id="198" dur="1" fill="hold">
                                          <p:stCondLst>
                                            <p:cond delay="0"/>
                                          </p:stCondLst>
                                        </p:cTn>
                                        <p:tgtEl>
                                          <p:spTgt spid="64"/>
                                        </p:tgtEl>
                                        <p:attrNameLst>
                                          <p:attrName>style.visibility</p:attrName>
                                        </p:attrNameLst>
                                      </p:cBhvr>
                                      <p:to>
                                        <p:strVal val="visible"/>
                                      </p:to>
                                    </p:set>
                                  </p:childTnLst>
                                </p:cTn>
                              </p:par>
                            </p:childTnLst>
                          </p:cTn>
                        </p:par>
                        <p:par>
                          <p:cTn id="199" fill="hold">
                            <p:stCondLst>
                              <p:cond delay="0"/>
                            </p:stCondLst>
                            <p:childTnLst>
                              <p:par>
                                <p:cTn id="200" presetID="1" presetClass="entr" presetSubtype="0" fill="hold" nodeType="afterEffect">
                                  <p:stCondLst>
                                    <p:cond delay="0"/>
                                  </p:stCondLst>
                                  <p:childTnLst>
                                    <p:set>
                                      <p:cBhvr>
                                        <p:cTn id="201" dur="1" fill="hold">
                                          <p:stCondLst>
                                            <p:cond delay="0"/>
                                          </p:stCondLst>
                                        </p:cTn>
                                        <p:tgtEl>
                                          <p:spTgt spid="66"/>
                                        </p:tgtEl>
                                        <p:attrNameLst>
                                          <p:attrName>style.visibility</p:attrName>
                                        </p:attrNameLst>
                                      </p:cBhvr>
                                      <p:to>
                                        <p:strVal val="visible"/>
                                      </p:to>
                                    </p:set>
                                  </p:childTnLst>
                                </p:cTn>
                              </p:par>
                            </p:childTnLst>
                          </p:cTn>
                        </p:par>
                        <p:par>
                          <p:cTn id="202" fill="hold">
                            <p:stCondLst>
                              <p:cond delay="0"/>
                            </p:stCondLst>
                            <p:childTnLst>
                              <p:par>
                                <p:cTn id="203" presetID="1" presetClass="entr" presetSubtype="0" fill="hold" nodeType="afterEffect">
                                  <p:stCondLst>
                                    <p:cond delay="0"/>
                                  </p:stCondLst>
                                  <p:childTnLst>
                                    <p:set>
                                      <p:cBhvr>
                                        <p:cTn id="204" dur="1" fill="hold">
                                          <p:stCondLst>
                                            <p:cond delay="0"/>
                                          </p:stCondLst>
                                        </p:cTn>
                                        <p:tgtEl>
                                          <p:spTgt spid="61"/>
                                        </p:tgtEl>
                                        <p:attrNameLst>
                                          <p:attrName>style.visibility</p:attrName>
                                        </p:attrNameLst>
                                      </p:cBhvr>
                                      <p:to>
                                        <p:strVal val="visible"/>
                                      </p:to>
                                    </p:set>
                                  </p:childTnLst>
                                </p:cTn>
                              </p:par>
                            </p:childTnLst>
                          </p:cTn>
                        </p:par>
                        <p:par>
                          <p:cTn id="205" fill="hold">
                            <p:stCondLst>
                              <p:cond delay="0"/>
                            </p:stCondLst>
                            <p:childTnLst>
                              <p:par>
                                <p:cTn id="206" presetID="1" presetClass="entr" presetSubtype="0" fill="hold" nodeType="afterEffect">
                                  <p:stCondLst>
                                    <p:cond delay="0"/>
                                  </p:stCondLst>
                                  <p:childTnLst>
                                    <p:set>
                                      <p:cBhvr>
                                        <p:cTn id="207" dur="1" fill="hold">
                                          <p:stCondLst>
                                            <p:cond delay="0"/>
                                          </p:stCondLst>
                                        </p:cTn>
                                        <p:tgtEl>
                                          <p:spTgt spid="62"/>
                                        </p:tgtEl>
                                        <p:attrNameLst>
                                          <p:attrName>style.visibility</p:attrName>
                                        </p:attrNameLst>
                                      </p:cBhvr>
                                      <p:to>
                                        <p:strVal val="visible"/>
                                      </p:to>
                                    </p:set>
                                  </p:childTnLst>
                                </p:cTn>
                              </p:par>
                            </p:childTnLst>
                          </p:cTn>
                        </p:par>
                        <p:par>
                          <p:cTn id="208" fill="hold">
                            <p:stCondLst>
                              <p:cond delay="0"/>
                            </p:stCondLst>
                            <p:childTnLst>
                              <p:par>
                                <p:cTn id="209" presetID="1" presetClass="entr" presetSubtype="0" fill="hold" nodeType="afterEffect">
                                  <p:stCondLst>
                                    <p:cond delay="0"/>
                                  </p:stCondLst>
                                  <p:childTnLst>
                                    <p:set>
                                      <p:cBhvr>
                                        <p:cTn id="210" dur="1" fill="hold">
                                          <p:stCondLst>
                                            <p:cond delay="0"/>
                                          </p:stCondLst>
                                        </p:cTn>
                                        <p:tgtEl>
                                          <p:spTgt spid="60"/>
                                        </p:tgtEl>
                                        <p:attrNameLst>
                                          <p:attrName>style.visibility</p:attrName>
                                        </p:attrNameLst>
                                      </p:cBhvr>
                                      <p:to>
                                        <p:strVal val="visible"/>
                                      </p:to>
                                    </p:set>
                                  </p:childTnLst>
                                </p:cTn>
                              </p:par>
                            </p:childTnLst>
                          </p:cTn>
                        </p:par>
                        <p:par>
                          <p:cTn id="211" fill="hold">
                            <p:stCondLst>
                              <p:cond delay="0"/>
                            </p:stCondLst>
                            <p:childTnLst>
                              <p:par>
                                <p:cTn id="212" presetID="1" presetClass="entr" presetSubtype="0" fill="hold" nodeType="afterEffect">
                                  <p:stCondLst>
                                    <p:cond delay="0"/>
                                  </p:stCondLst>
                                  <p:childTnLst>
                                    <p:set>
                                      <p:cBhvr>
                                        <p:cTn id="213"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214" restart="whenNotActive" fill="hold" evtFilter="cancelBubble" nodeType="interactiveSeq">
                <p:stCondLst>
                  <p:cond evt="onClick" delay="0">
                    <p:tgtEl>
                      <p:spTgt spid="68"/>
                    </p:tgtEl>
                  </p:cond>
                </p:stCondLst>
                <p:endSync evt="end" delay="0">
                  <p:rtn val="all"/>
                </p:endSync>
                <p:childTnLst>
                  <p:par>
                    <p:cTn id="215" fill="hold">
                      <p:stCondLst>
                        <p:cond delay="0"/>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67"/>
                                        </p:tgtEl>
                                        <p:attrNameLst>
                                          <p:attrName>style.visibility</p:attrName>
                                        </p:attrNameLst>
                                      </p:cBhvr>
                                      <p:to>
                                        <p:strVal val="visible"/>
                                      </p:to>
                                    </p:set>
                                  </p:childTnLst>
                                </p:cTn>
                              </p:par>
                            </p:childTnLst>
                          </p:cTn>
                        </p:par>
                        <p:par>
                          <p:cTn id="219" fill="hold">
                            <p:stCondLst>
                              <p:cond delay="0"/>
                            </p:stCondLst>
                            <p:childTnLst>
                              <p:par>
                                <p:cTn id="220" presetID="1" presetClass="entr" presetSubtype="0" fill="hold" grpId="0" nodeType="afterEffect">
                                  <p:stCondLst>
                                    <p:cond delay="0"/>
                                  </p:stCondLst>
                                  <p:childTnLst>
                                    <p:set>
                                      <p:cBhvr>
                                        <p:cTn id="221" dur="1" fill="hold">
                                          <p:stCondLst>
                                            <p:cond delay="0"/>
                                          </p:stCondLst>
                                        </p:cTn>
                                        <p:tgtEl>
                                          <p:spTgt spid="72"/>
                                        </p:tgtEl>
                                        <p:attrNameLst>
                                          <p:attrName>style.visibility</p:attrName>
                                        </p:attrNameLst>
                                      </p:cBhvr>
                                      <p:to>
                                        <p:strVal val="visible"/>
                                      </p:to>
                                    </p:set>
                                  </p:childTnLst>
                                </p:cTn>
                              </p:par>
                            </p:childTnLst>
                          </p:cTn>
                        </p:par>
                        <p:par>
                          <p:cTn id="222" fill="hold">
                            <p:stCondLst>
                              <p:cond delay="0"/>
                            </p:stCondLst>
                            <p:childTnLst>
                              <p:par>
                                <p:cTn id="223" presetID="1" presetClass="entr" presetSubtype="0" fill="hold" grpId="0" nodeType="afterEffect">
                                  <p:stCondLst>
                                    <p:cond delay="0"/>
                                  </p:stCondLst>
                                  <p:childTnLst>
                                    <p:set>
                                      <p:cBhvr>
                                        <p:cTn id="224" dur="1" fill="hold">
                                          <p:stCondLst>
                                            <p:cond delay="0"/>
                                          </p:stCondLst>
                                        </p:cTn>
                                        <p:tgtEl>
                                          <p:spTgt spid="71"/>
                                        </p:tgtEl>
                                        <p:attrNameLst>
                                          <p:attrName>style.visibility</p:attrName>
                                        </p:attrNameLst>
                                      </p:cBhvr>
                                      <p:to>
                                        <p:strVal val="visible"/>
                                      </p:to>
                                    </p:set>
                                  </p:childTnLst>
                                </p:cTn>
                              </p:par>
                            </p:childTnLst>
                          </p:cTn>
                        </p:par>
                        <p:par>
                          <p:cTn id="225" fill="hold">
                            <p:stCondLst>
                              <p:cond delay="0"/>
                            </p:stCondLst>
                            <p:childTnLst>
                              <p:par>
                                <p:cTn id="226" presetID="1" presetClass="entr" presetSubtype="0" fill="hold" nodeType="afterEffect">
                                  <p:stCondLst>
                                    <p:cond delay="0"/>
                                  </p:stCondLst>
                                  <p:childTnLst>
                                    <p:set>
                                      <p:cBhvr>
                                        <p:cTn id="227" dur="1" fill="hold">
                                          <p:stCondLst>
                                            <p:cond delay="0"/>
                                          </p:stCondLst>
                                        </p:cTn>
                                        <p:tgtEl>
                                          <p:spTgt spid="70"/>
                                        </p:tgtEl>
                                        <p:attrNameLst>
                                          <p:attrName>style.visibility</p:attrName>
                                        </p:attrNameLst>
                                      </p:cBhvr>
                                      <p:to>
                                        <p:strVal val="visible"/>
                                      </p:to>
                                    </p:set>
                                  </p:childTnLst>
                                </p:cTn>
                              </p:par>
                            </p:childTnLst>
                          </p:cTn>
                        </p:par>
                        <p:par>
                          <p:cTn id="228" fill="hold">
                            <p:stCondLst>
                              <p:cond delay="0"/>
                            </p:stCondLst>
                            <p:childTnLst>
                              <p:par>
                                <p:cTn id="229" presetID="1" presetClass="entr" presetSubtype="0" fill="hold" nodeType="afterEffect">
                                  <p:stCondLst>
                                    <p:cond delay="0"/>
                                  </p:stCondLst>
                                  <p:childTnLst>
                                    <p:set>
                                      <p:cBhvr>
                                        <p:cTn id="230" dur="1" fill="hold">
                                          <p:stCondLst>
                                            <p:cond delay="0"/>
                                          </p:stCondLst>
                                        </p:cTn>
                                        <p:tgtEl>
                                          <p:spTgt spid="74"/>
                                        </p:tgtEl>
                                        <p:attrNameLst>
                                          <p:attrName>style.visibility</p:attrName>
                                        </p:attrNameLst>
                                      </p:cBhvr>
                                      <p:to>
                                        <p:strVal val="visible"/>
                                      </p:to>
                                    </p:set>
                                  </p:childTnLst>
                                </p:cTn>
                              </p:par>
                            </p:childTnLst>
                          </p:cTn>
                        </p:par>
                        <p:par>
                          <p:cTn id="231" fill="hold">
                            <p:stCondLst>
                              <p:cond delay="0"/>
                            </p:stCondLst>
                            <p:childTnLst>
                              <p:par>
                                <p:cTn id="232" presetID="1" presetClass="entr" presetSubtype="0" fill="hold" nodeType="afterEffect">
                                  <p:stCondLst>
                                    <p:cond delay="0"/>
                                  </p:stCondLst>
                                  <p:childTnLst>
                                    <p:set>
                                      <p:cBhvr>
                                        <p:cTn id="233" dur="1" fill="hold">
                                          <p:stCondLst>
                                            <p:cond delay="0"/>
                                          </p:stCondLst>
                                        </p:cTn>
                                        <p:tgtEl>
                                          <p:spTgt spid="73"/>
                                        </p:tgtEl>
                                        <p:attrNameLst>
                                          <p:attrName>style.visibility</p:attrName>
                                        </p:attrNameLst>
                                      </p:cBhvr>
                                      <p:to>
                                        <p:strVal val="visible"/>
                                      </p:to>
                                    </p:set>
                                  </p:childTnLst>
                                </p:cTn>
                              </p:par>
                            </p:childTnLst>
                          </p:cTn>
                        </p:par>
                        <p:par>
                          <p:cTn id="234" fill="hold">
                            <p:stCondLst>
                              <p:cond delay="0"/>
                            </p:stCondLst>
                            <p:childTnLst>
                              <p:par>
                                <p:cTn id="235" presetID="1" presetClass="entr" presetSubtype="0" fill="hold" nodeType="afterEffect">
                                  <p:stCondLst>
                                    <p:cond delay="0"/>
                                  </p:stCondLst>
                                  <p:childTnLst>
                                    <p:set>
                                      <p:cBhvr>
                                        <p:cTn id="236"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68"/>
                  </p:tgtEl>
                </p:cond>
              </p:nextCondLst>
            </p:seq>
            <p:seq concurrent="1" nextAc="seek">
              <p:cTn id="237" restart="whenNotActive" fill="hold" evtFilter="cancelBubble" nodeType="interactiveSeq">
                <p:stCondLst>
                  <p:cond evt="onClick" delay="0">
                    <p:tgtEl>
                      <p:spTgt spid="76"/>
                    </p:tgtEl>
                  </p:cond>
                </p:stCondLst>
                <p:endSync evt="end" delay="0">
                  <p:rtn val="all"/>
                </p:endSync>
                <p:childTnLst>
                  <p:par>
                    <p:cTn id="238" fill="hold">
                      <p:stCondLst>
                        <p:cond delay="0"/>
                      </p:stCondLst>
                      <p:childTnLst>
                        <p:par>
                          <p:cTn id="239" fill="hold">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75"/>
                                        </p:tgtEl>
                                        <p:attrNameLst>
                                          <p:attrName>style.visibility</p:attrName>
                                        </p:attrNameLst>
                                      </p:cBhvr>
                                      <p:to>
                                        <p:strVal val="visible"/>
                                      </p:to>
                                    </p:set>
                                  </p:childTnLst>
                                </p:cTn>
                              </p:par>
                            </p:childTnLst>
                          </p:cTn>
                        </p:par>
                        <p:par>
                          <p:cTn id="242" fill="hold">
                            <p:stCondLst>
                              <p:cond delay="0"/>
                            </p:stCondLst>
                            <p:childTnLst>
                              <p:par>
                                <p:cTn id="243" presetID="1" presetClass="entr" presetSubtype="0" fill="hold" grpId="0" nodeType="afterEffect">
                                  <p:stCondLst>
                                    <p:cond delay="0"/>
                                  </p:stCondLst>
                                  <p:childTnLst>
                                    <p:set>
                                      <p:cBhvr>
                                        <p:cTn id="244" dur="1" fill="hold">
                                          <p:stCondLst>
                                            <p:cond delay="0"/>
                                          </p:stCondLst>
                                        </p:cTn>
                                        <p:tgtEl>
                                          <p:spTgt spid="79"/>
                                        </p:tgtEl>
                                        <p:attrNameLst>
                                          <p:attrName>style.visibility</p:attrName>
                                        </p:attrNameLst>
                                      </p:cBhvr>
                                      <p:to>
                                        <p:strVal val="visible"/>
                                      </p:to>
                                    </p:set>
                                  </p:childTnLst>
                                </p:cTn>
                              </p:par>
                            </p:childTnLst>
                          </p:cTn>
                        </p:par>
                        <p:par>
                          <p:cTn id="245" fill="hold">
                            <p:stCondLst>
                              <p:cond delay="0"/>
                            </p:stCondLst>
                            <p:childTnLst>
                              <p:par>
                                <p:cTn id="246" presetID="1" presetClass="entr" presetSubtype="0" fill="hold" nodeType="afterEffect">
                                  <p:stCondLst>
                                    <p:cond delay="0"/>
                                  </p:stCondLst>
                                  <p:childTnLst>
                                    <p:set>
                                      <p:cBhvr>
                                        <p:cTn id="247" dur="1" fill="hold">
                                          <p:stCondLst>
                                            <p:cond delay="0"/>
                                          </p:stCondLst>
                                        </p:cTn>
                                        <p:tgtEl>
                                          <p:spTgt spid="77"/>
                                        </p:tgtEl>
                                        <p:attrNameLst>
                                          <p:attrName>style.visibility</p:attrName>
                                        </p:attrNameLst>
                                      </p:cBhvr>
                                      <p:to>
                                        <p:strVal val="visible"/>
                                      </p:to>
                                    </p:set>
                                  </p:childTnLst>
                                </p:cTn>
                              </p:par>
                            </p:childTnLst>
                          </p:cTn>
                        </p:par>
                        <p:par>
                          <p:cTn id="248" fill="hold">
                            <p:stCondLst>
                              <p:cond delay="0"/>
                            </p:stCondLst>
                            <p:childTnLst>
                              <p:par>
                                <p:cTn id="249" presetID="1" presetClass="entr" presetSubtype="0" fill="hold" nodeType="afterEffect">
                                  <p:stCondLst>
                                    <p:cond delay="0"/>
                                  </p:stCondLst>
                                  <p:childTnLst>
                                    <p:set>
                                      <p:cBhvr>
                                        <p:cTn id="250" dur="1" fill="hold">
                                          <p:stCondLst>
                                            <p:cond delay="0"/>
                                          </p:stCondLst>
                                        </p:cTn>
                                        <p:tgtEl>
                                          <p:spTgt spid="78"/>
                                        </p:tgtEl>
                                        <p:attrNameLst>
                                          <p:attrName>style.visibility</p:attrName>
                                        </p:attrNameLst>
                                      </p:cBhvr>
                                      <p:to>
                                        <p:strVal val="visible"/>
                                      </p:to>
                                    </p:set>
                                  </p:childTnLst>
                                </p:cTn>
                              </p:par>
                            </p:childTnLst>
                          </p:cTn>
                        </p:par>
                        <p:par>
                          <p:cTn id="251" fill="hold">
                            <p:stCondLst>
                              <p:cond delay="0"/>
                            </p:stCondLst>
                            <p:childTnLst>
                              <p:par>
                                <p:cTn id="252" presetID="1" presetClass="entr" presetSubtype="0" fill="hold" nodeType="afterEffect">
                                  <p:stCondLst>
                                    <p:cond delay="0"/>
                                  </p:stCondLst>
                                  <p:childTnLst>
                                    <p:set>
                                      <p:cBhvr>
                                        <p:cTn id="253"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6"/>
                  </p:tgtEl>
                </p:cond>
              </p:nextCondLst>
            </p:seq>
          </p:childTnLst>
        </p:cTn>
      </p:par>
    </p:tnLst>
    <p:bldLst>
      <p:bldP spid="3" grpId="0"/>
      <p:bldP spid="4" grpId="0"/>
      <p:bldP spid="5" grpId="0"/>
      <p:bldP spid="6" grpId="0" animBg="1"/>
      <p:bldP spid="7" grpId="0" animBg="1"/>
      <p:bldP spid="9" grpId="0"/>
      <p:bldP spid="15" grpId="0" animBg="1"/>
      <p:bldP spid="16" grpId="0" animBg="1"/>
      <p:bldP spid="17" grpId="0"/>
      <p:bldP spid="22" grpId="0" animBg="1"/>
      <p:bldP spid="23" grpId="0" animBg="1"/>
      <p:bldP spid="27" grpId="0"/>
      <p:bldP spid="29" grpId="0" animBg="1"/>
      <p:bldP spid="30" grpId="0" animBg="1"/>
      <p:bldP spid="34" grpId="0"/>
      <p:bldP spid="35" grpId="0" animBg="1"/>
      <p:bldP spid="36" grpId="0" animBg="1"/>
      <p:bldP spid="40" grpId="0"/>
      <p:bldP spid="41" grpId="0" animBg="1"/>
      <p:bldP spid="42" grpId="0" animBg="1"/>
      <p:bldP spid="44" grpId="0"/>
      <p:bldP spid="47" grpId="0" animBg="1"/>
      <p:bldP spid="48" grpId="0" animBg="1"/>
      <p:bldP spid="50" grpId="0"/>
      <p:bldP spid="2" grpId="0"/>
      <p:bldP spid="53" grpId="0" animBg="1"/>
      <p:bldP spid="54" grpId="0" animBg="1"/>
      <p:bldP spid="56" grpId="0"/>
      <p:bldP spid="58" grpId="0" animBg="1"/>
      <p:bldP spid="59" grpId="0" animBg="1"/>
      <p:bldP spid="67" grpId="0" animBg="1"/>
      <p:bldP spid="68" grpId="0" animBg="1"/>
      <p:bldP spid="71" grpId="0"/>
      <p:bldP spid="72" grpId="0"/>
      <p:bldP spid="75" grpId="0" animBg="1"/>
      <p:bldP spid="76" grpId="0" animBg="1"/>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1965296" y="70505"/>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ПОДЕЛОЧНЫЕ  КАМНИ</a:t>
            </a:r>
          </a:p>
        </p:txBody>
      </p:sp>
      <p:sp>
        <p:nvSpPr>
          <p:cNvPr id="4" name="Прямоугольник 17"/>
          <p:cNvSpPr>
            <a:spLocks noChangeArrowheads="1"/>
          </p:cNvSpPr>
          <p:nvPr/>
        </p:nvSpPr>
        <p:spPr bwMode="auto">
          <a:xfrm>
            <a:off x="139700" y="713465"/>
            <a:ext cx="1186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подразделяют на твердые (твердость 5,5-7) – родонит, яшма, агат, лазурит, нефрит; средней твердости (3,0-4,0) – малахит, мрамор; мягкие – гипс, селенит.</a:t>
            </a:r>
          </a:p>
        </p:txBody>
      </p:sp>
      <p:pic>
        <p:nvPicPr>
          <p:cNvPr id="5" name="Рисунок 4" descr="родонит.jpg"/>
          <p:cNvPicPr>
            <a:picLocks noChangeAspect="1"/>
          </p:cNvPicPr>
          <p:nvPr/>
        </p:nvPicPr>
        <p:blipFill>
          <a:blip r:embed="rId4" cstate="print"/>
          <a:stretch>
            <a:fillRect/>
          </a:stretch>
        </p:blipFill>
        <p:spPr>
          <a:xfrm>
            <a:off x="258738" y="2115952"/>
            <a:ext cx="2000264" cy="1857610"/>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4"/>
          <p:cNvSpPr>
            <a:spLocks noChangeArrowheads="1"/>
          </p:cNvSpPr>
          <p:nvPr/>
        </p:nvSpPr>
        <p:spPr bwMode="auto">
          <a:xfrm>
            <a:off x="2473326" y="1544462"/>
            <a:ext cx="198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800" b="1" dirty="0">
                <a:solidFill>
                  <a:srgbClr val="002060"/>
                </a:solidFill>
                <a:latin typeface="Times New Roman" panose="02020603050405020304" pitchFamily="18" charset="0"/>
                <a:cs typeface="Times New Roman" panose="02020603050405020304" pitchFamily="18" charset="0"/>
              </a:rPr>
              <a:t>РОДОНИТ</a:t>
            </a:r>
          </a:p>
        </p:txBody>
      </p:sp>
      <p:pic>
        <p:nvPicPr>
          <p:cNvPr id="7" name="Picture 3" descr="D:\Мои документы\Работа бук\Лекции и раздаточные\Товароведение\Галантерейные, ювелирные и ПКТ\Ювелирные\картинки\rodonit01.jpg"/>
          <p:cNvPicPr>
            <a:picLocks noChangeAspect="1" noChangeArrowheads="1"/>
          </p:cNvPicPr>
          <p:nvPr/>
        </p:nvPicPr>
        <p:blipFill>
          <a:blip r:embed="rId5" cstate="print"/>
          <a:srcRect/>
          <a:stretch>
            <a:fillRect/>
          </a:stretch>
        </p:blipFill>
        <p:spPr bwMode="auto">
          <a:xfrm>
            <a:off x="2397884" y="2139779"/>
            <a:ext cx="2071702" cy="1833365"/>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D:\Мои документы\Работа бук\Лекции и раздаточные\Товароведение\Галантерейные, ювелирные и ПКТ\Ювелирные\картинки\rodonit02.jpg"/>
          <p:cNvPicPr>
            <a:picLocks noChangeAspect="1" noChangeArrowheads="1"/>
          </p:cNvPicPr>
          <p:nvPr/>
        </p:nvPicPr>
        <p:blipFill>
          <a:blip r:embed="rId6" cstate="print"/>
          <a:srcRect/>
          <a:stretch>
            <a:fillRect/>
          </a:stretch>
        </p:blipFill>
        <p:spPr bwMode="auto">
          <a:xfrm>
            <a:off x="4567621" y="2138103"/>
            <a:ext cx="2507117" cy="1836715"/>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яшма.jpg"/>
          <p:cNvPicPr>
            <a:picLocks noChangeAspect="1"/>
          </p:cNvPicPr>
          <p:nvPr/>
        </p:nvPicPr>
        <p:blipFill>
          <a:blip r:embed="rId7" cstate="print"/>
          <a:stretch>
            <a:fillRect/>
          </a:stretch>
        </p:blipFill>
        <p:spPr>
          <a:xfrm>
            <a:off x="7612034" y="2115756"/>
            <a:ext cx="1857388" cy="1857388"/>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6"/>
          <p:cNvSpPr>
            <a:spLocks noChangeArrowheads="1"/>
          </p:cNvSpPr>
          <p:nvPr/>
        </p:nvSpPr>
        <p:spPr bwMode="auto">
          <a:xfrm>
            <a:off x="8755063" y="1615687"/>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ЯШМА</a:t>
            </a:r>
          </a:p>
        </p:txBody>
      </p:sp>
      <p:pic>
        <p:nvPicPr>
          <p:cNvPr id="12" name="Picture 5" descr="D:\Мои документы\Работа бук\Лекции и раздаточные\Товароведение\Галантерейные, ювелирные и ПКТ\Ювелирные\картинки\yashma01_m.jpg"/>
          <p:cNvPicPr>
            <a:picLocks noChangeAspect="1" noChangeArrowheads="1"/>
          </p:cNvPicPr>
          <p:nvPr/>
        </p:nvPicPr>
        <p:blipFill>
          <a:blip r:embed="rId8" cstate="print"/>
          <a:srcRect/>
          <a:stretch>
            <a:fillRect/>
          </a:stretch>
        </p:blipFill>
        <p:spPr bwMode="auto">
          <a:xfrm>
            <a:off x="9540861" y="2115756"/>
            <a:ext cx="2291953" cy="1833562"/>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6" descr="D:\Мои документы\Работа бук\Лекции и раздаточные\Товароведение\Галантерейные, ювелирные и ПКТ\Ювелирные\картинки\gematit2.jpg"/>
          <p:cNvPicPr>
            <a:picLocks noChangeAspect="1" noChangeArrowheads="1"/>
          </p:cNvPicPr>
          <p:nvPr/>
        </p:nvPicPr>
        <p:blipFill>
          <a:blip r:embed="rId9" cstate="print"/>
          <a:srcRect/>
          <a:stretch>
            <a:fillRect/>
          </a:stretch>
        </p:blipFill>
        <p:spPr bwMode="auto">
          <a:xfrm>
            <a:off x="174618" y="4449387"/>
            <a:ext cx="1923723" cy="1857388"/>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Прямоугольник 15"/>
          <p:cNvSpPr>
            <a:spLocks noChangeArrowheads="1"/>
          </p:cNvSpPr>
          <p:nvPr/>
        </p:nvSpPr>
        <p:spPr bwMode="auto">
          <a:xfrm>
            <a:off x="960428" y="3949318"/>
            <a:ext cx="2214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ГЕМАТИТ</a:t>
            </a:r>
          </a:p>
        </p:txBody>
      </p:sp>
      <p:pic>
        <p:nvPicPr>
          <p:cNvPr id="15" name="Picture 2" descr="D:\Мои документы\Работа бук\Лекции и раздаточные\Товароведение\Галантерейные, ювелирные и ПКТ\Ювелирные\картинки\гематит.jpg"/>
          <p:cNvPicPr>
            <a:picLocks noChangeAspect="1" noChangeArrowheads="1"/>
          </p:cNvPicPr>
          <p:nvPr/>
        </p:nvPicPr>
        <p:blipFill>
          <a:blip r:embed="rId10" cstate="print"/>
          <a:srcRect/>
          <a:stretch>
            <a:fillRect/>
          </a:stretch>
        </p:blipFill>
        <p:spPr bwMode="auto">
          <a:xfrm>
            <a:off x="2103443" y="4449387"/>
            <a:ext cx="2007114" cy="1831492"/>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descr="агат.jpg"/>
          <p:cNvPicPr>
            <a:picLocks noChangeAspect="1"/>
          </p:cNvPicPr>
          <p:nvPr/>
        </p:nvPicPr>
        <p:blipFill>
          <a:blip r:embed="rId11" cstate="print"/>
          <a:stretch>
            <a:fillRect/>
          </a:stretch>
        </p:blipFill>
        <p:spPr>
          <a:xfrm>
            <a:off x="4749484" y="4439899"/>
            <a:ext cx="2183702" cy="1831492"/>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Прямоугольник 2"/>
          <p:cNvSpPr>
            <a:spLocks noChangeArrowheads="1"/>
          </p:cNvSpPr>
          <p:nvPr/>
        </p:nvSpPr>
        <p:spPr bwMode="auto">
          <a:xfrm>
            <a:off x="7253837" y="3877905"/>
            <a:ext cx="1844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АГАТ</a:t>
            </a:r>
          </a:p>
        </p:txBody>
      </p:sp>
      <p:pic>
        <p:nvPicPr>
          <p:cNvPr id="18" name="Picture 2" descr="D:\Мои документы\Работа бук\Лекции и раздаточные\Товароведение\Галантерейные, ювелирные и ПКТ\Ювелирные\картинки\agat03m.jpg"/>
          <p:cNvPicPr>
            <a:picLocks noChangeAspect="1" noChangeArrowheads="1"/>
          </p:cNvPicPr>
          <p:nvPr/>
        </p:nvPicPr>
        <p:blipFill>
          <a:blip r:embed="rId12" cstate="print"/>
          <a:srcRect/>
          <a:stretch>
            <a:fillRect/>
          </a:stretch>
        </p:blipFill>
        <p:spPr bwMode="auto">
          <a:xfrm>
            <a:off x="9528970" y="4449386"/>
            <a:ext cx="2280653" cy="1824523"/>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3" descr="D:\Мои документы\Работа бук\Лекции и раздаточные\Товароведение\Галантерейные, ювелирные и ПКТ\Ювелирные\картинки\agat02m.jpg"/>
          <p:cNvPicPr>
            <a:picLocks noChangeAspect="1" noChangeArrowheads="1"/>
          </p:cNvPicPr>
          <p:nvPr/>
        </p:nvPicPr>
        <p:blipFill>
          <a:blip r:embed="rId13" cstate="print"/>
          <a:srcRect/>
          <a:stretch>
            <a:fillRect/>
          </a:stretch>
        </p:blipFill>
        <p:spPr bwMode="auto">
          <a:xfrm>
            <a:off x="7043231" y="4449386"/>
            <a:ext cx="2265649" cy="1812519"/>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6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4500"/>
                            </p:stCondLst>
                            <p:childTnLst>
                              <p:par>
                                <p:cTn id="32" presetID="2" presetClass="entr" presetSubtype="4"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 presetClass="entr" presetSubtype="4" fill="hold" nodeType="after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6500"/>
                            </p:stCondLst>
                            <p:childTnLst>
                              <p:par>
                                <p:cTn id="42" presetID="1" presetClass="entr" presetSubtype="0" fill="hold" grpId="0" nodeType="afterEffect">
                                  <p:stCondLst>
                                    <p:cond delay="500"/>
                                  </p:stCondLst>
                                  <p:childTnLst>
                                    <p:set>
                                      <p:cBhvr>
                                        <p:cTn id="43" dur="1" fill="hold">
                                          <p:stCondLst>
                                            <p:cond delay="0"/>
                                          </p:stCondLst>
                                        </p:cTn>
                                        <p:tgtEl>
                                          <p:spTgt spid="14"/>
                                        </p:tgtEl>
                                        <p:attrNameLst>
                                          <p:attrName>style.visibility</p:attrName>
                                        </p:attrNameLst>
                                      </p:cBhvr>
                                      <p:to>
                                        <p:strVal val="visible"/>
                                      </p:to>
                                    </p:set>
                                  </p:childTnLst>
                                </p:cTn>
                              </p:par>
                            </p:childTnLst>
                          </p:cTn>
                        </p:par>
                        <p:par>
                          <p:cTn id="44" fill="hold">
                            <p:stCondLst>
                              <p:cond delay="7000"/>
                            </p:stCondLst>
                            <p:childTnLst>
                              <p:par>
                                <p:cTn id="45" presetID="2" presetClass="entr" presetSubtype="4" fill="hold" nodeType="afterEffect">
                                  <p:stCondLst>
                                    <p:cond delay="5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8000"/>
                            </p:stCondLst>
                            <p:childTnLst>
                              <p:par>
                                <p:cTn id="50" presetID="2" presetClass="entr" presetSubtype="4" fill="hold" nodeType="afterEffect">
                                  <p:stCondLst>
                                    <p:cond delay="50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9000"/>
                            </p:stCondLst>
                            <p:childTnLst>
                              <p:par>
                                <p:cTn id="55" presetID="1" presetClass="entr" presetSubtype="0" fill="hold" grpId="0" nodeType="afterEffect">
                                  <p:stCondLst>
                                    <p:cond delay="500"/>
                                  </p:stCondLst>
                                  <p:childTnLst>
                                    <p:set>
                                      <p:cBhvr>
                                        <p:cTn id="56" dur="1" fill="hold">
                                          <p:stCondLst>
                                            <p:cond delay="0"/>
                                          </p:stCondLst>
                                        </p:cTn>
                                        <p:tgtEl>
                                          <p:spTgt spid="17"/>
                                        </p:tgtEl>
                                        <p:attrNameLst>
                                          <p:attrName>style.visibility</p:attrName>
                                        </p:attrNameLst>
                                      </p:cBhvr>
                                      <p:to>
                                        <p:strVal val="visible"/>
                                      </p:to>
                                    </p:set>
                                  </p:childTnLst>
                                </p:cTn>
                              </p:par>
                            </p:childTnLst>
                          </p:cTn>
                        </p:par>
                        <p:par>
                          <p:cTn id="57" fill="hold">
                            <p:stCondLst>
                              <p:cond delay="9500"/>
                            </p:stCondLst>
                            <p:childTnLst>
                              <p:par>
                                <p:cTn id="58" presetID="2" presetClass="entr" presetSubtype="4" fill="hold" nodeType="afterEffect">
                                  <p:stCondLst>
                                    <p:cond delay="50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par>
                          <p:cTn id="62" fill="hold">
                            <p:stCondLst>
                              <p:cond delay="10500"/>
                            </p:stCondLst>
                            <p:childTnLst>
                              <p:par>
                                <p:cTn id="63" presetID="2" presetClass="entr" presetSubtype="4" fill="hold" nodeType="afterEffect">
                                  <p:stCondLst>
                                    <p:cond delay="50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par>
                          <p:cTn id="67" fill="hold">
                            <p:stCondLst>
                              <p:cond delay="11500"/>
                            </p:stCondLst>
                            <p:childTnLst>
                              <p:par>
                                <p:cTn id="68" presetID="2" presetClass="entr" presetSubtype="4" fill="hold" nodeType="afterEffect">
                                  <p:stCondLst>
                                    <p:cond delay="50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1965296" y="70505"/>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ПОДЕЛОЧНЫЕ  КАМНИ</a:t>
            </a:r>
          </a:p>
        </p:txBody>
      </p:sp>
      <p:pic>
        <p:nvPicPr>
          <p:cNvPr id="4" name="Рисунок 3" descr="нефрит.jpg"/>
          <p:cNvPicPr>
            <a:picLocks noChangeAspect="1"/>
          </p:cNvPicPr>
          <p:nvPr/>
        </p:nvPicPr>
        <p:blipFill>
          <a:blip r:embed="rId4" cstate="print"/>
          <a:stretch>
            <a:fillRect/>
          </a:stretch>
        </p:blipFill>
        <p:spPr>
          <a:xfrm>
            <a:off x="150149" y="1248099"/>
            <a:ext cx="2297142" cy="2208789"/>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5" name="Прямоугольник 4"/>
          <p:cNvSpPr>
            <a:spLocks noChangeArrowheads="1"/>
          </p:cNvSpPr>
          <p:nvPr/>
        </p:nvSpPr>
        <p:spPr bwMode="auto">
          <a:xfrm>
            <a:off x="1240789" y="724879"/>
            <a:ext cx="2041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НЕФРИТ</a:t>
            </a:r>
          </a:p>
        </p:txBody>
      </p:sp>
      <p:pic>
        <p:nvPicPr>
          <p:cNvPr id="6" name="Picture 17" descr="D:\Мои документы\Работа бук\Лекции и раздаточные\Товароведение\Галантерейные, ювелирные и ПКТ\Ювелирные\картинки\nefrit2.jpg"/>
          <p:cNvPicPr>
            <a:picLocks noChangeAspect="1" noChangeArrowheads="1"/>
          </p:cNvPicPr>
          <p:nvPr/>
        </p:nvPicPr>
        <p:blipFill>
          <a:blip r:embed="rId5" cstate="print"/>
          <a:srcRect/>
          <a:stretch>
            <a:fillRect/>
          </a:stretch>
        </p:blipFill>
        <p:spPr bwMode="auto">
          <a:xfrm>
            <a:off x="2605443" y="1237717"/>
            <a:ext cx="2208789" cy="2208789"/>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pic>
        <p:nvPicPr>
          <p:cNvPr id="7" name="Picture 5" descr="D:\Мои документы\Работа бук\Лекции и раздаточные\Товароведение\Галантерейные, ювелирные и ПКТ\Ювелирные\картинки\charoit02m.jpg"/>
          <p:cNvPicPr>
            <a:picLocks noChangeAspect="1" noChangeArrowheads="1"/>
          </p:cNvPicPr>
          <p:nvPr/>
        </p:nvPicPr>
        <p:blipFill>
          <a:blip r:embed="rId6" cstate="print"/>
          <a:srcRect/>
          <a:stretch>
            <a:fillRect/>
          </a:stretch>
        </p:blipFill>
        <p:spPr bwMode="auto">
          <a:xfrm>
            <a:off x="5135389" y="1236314"/>
            <a:ext cx="2762741" cy="2210192"/>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9" name="Прямоугольник 12"/>
          <p:cNvSpPr>
            <a:spLocks noChangeArrowheads="1"/>
          </p:cNvSpPr>
          <p:nvPr/>
        </p:nvSpPr>
        <p:spPr bwMode="auto">
          <a:xfrm>
            <a:off x="5617752" y="724879"/>
            <a:ext cx="1924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ЧАРОИТ</a:t>
            </a:r>
          </a:p>
        </p:txBody>
      </p:sp>
      <p:pic>
        <p:nvPicPr>
          <p:cNvPr id="10" name="Picture 18" descr="D:\Мои документы\Работа бук\Лекции и раздаточные\Товароведение\Галантерейные, ювелирные и ПКТ\Ювелирные\картинки\obsidian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1609" y="4076013"/>
            <a:ext cx="2005012"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9" descr="D:\Мои документы\Работа бук\Лекции и раздаточные\Товароведение\Галантерейные, ювелирные и ПКТ\Ювелирные\картинки\obsidian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171" y="4076013"/>
            <a:ext cx="2286000"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Прямоугольник 20"/>
          <p:cNvSpPr>
            <a:spLocks noChangeArrowheads="1"/>
          </p:cNvSpPr>
          <p:nvPr/>
        </p:nvSpPr>
        <p:spPr bwMode="auto">
          <a:xfrm>
            <a:off x="1272858" y="3504513"/>
            <a:ext cx="2714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ОБСИДИАН</a:t>
            </a:r>
          </a:p>
        </p:txBody>
      </p:sp>
      <p:pic>
        <p:nvPicPr>
          <p:cNvPr id="13" name="Picture 22" descr="D:\Мои документы\Работа бук\Лекции и раздаточные\Товароведение\Галантерейные, ювелирные и ПКТ\Ювелирные\картинки\serdolik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588" y="4076013"/>
            <a:ext cx="4178593" cy="22859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Прямоугольник 26"/>
          <p:cNvSpPr>
            <a:spLocks noChangeArrowheads="1"/>
          </p:cNvSpPr>
          <p:nvPr/>
        </p:nvSpPr>
        <p:spPr bwMode="auto">
          <a:xfrm>
            <a:off x="7078942" y="3504513"/>
            <a:ext cx="2214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СЕРДОЛИК</a:t>
            </a:r>
          </a:p>
        </p:txBody>
      </p:sp>
      <p:pic>
        <p:nvPicPr>
          <p:cNvPr id="15" name="Picture 20" descr="D:\Мои документы\Работа бук\Лекции и раздаточные\Товароведение\Галантерейные, ювелирные и ПКТ\Ювелирные\картинки\onix1.gif"/>
          <p:cNvPicPr>
            <a:picLocks noChangeAspect="1" noChangeArrowheads="1"/>
          </p:cNvPicPr>
          <p:nvPr/>
        </p:nvPicPr>
        <p:blipFill rotWithShape="1">
          <a:blip r:embed="rId10">
            <a:extLst>
              <a:ext uri="{28A0092B-C50C-407E-A947-70E740481C1C}">
                <a14:useLocalDpi xmlns:a14="http://schemas.microsoft.com/office/drawing/2010/main" val="0"/>
              </a:ext>
            </a:extLst>
          </a:blip>
          <a:srcRect l="12989" r="18286"/>
          <a:stretch/>
        </p:blipFill>
        <p:spPr bwMode="auto">
          <a:xfrm>
            <a:off x="8208017" y="1237704"/>
            <a:ext cx="1517992" cy="22088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1" descr="D:\Мои документы\Работа бук\Лекции и раздаточные\Товароведение\Галантерейные, ювелирные и ПКТ\Ювелирные\картинки\onix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1783" y="1296378"/>
            <a:ext cx="2150127" cy="215012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Прямоугольник 23"/>
          <p:cNvSpPr>
            <a:spLocks noChangeArrowheads="1"/>
          </p:cNvSpPr>
          <p:nvPr/>
        </p:nvSpPr>
        <p:spPr bwMode="auto">
          <a:xfrm>
            <a:off x="8958248" y="724880"/>
            <a:ext cx="1818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ОНИКС</a:t>
            </a:r>
          </a:p>
        </p:txBody>
      </p:sp>
      <p:pic>
        <p:nvPicPr>
          <p:cNvPr id="18" name="Picture 23" descr="D:\Мои документы\Работа бук\Лекции и раздаточные\Товароведение\Галантерейные, ювелирные и ПКТ\Ювелирные\картинки\serdolik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6187" y="4076013"/>
            <a:ext cx="2613078" cy="22859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7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1"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30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4500"/>
                            </p:stCondLst>
                            <p:childTnLst>
                              <p:par>
                                <p:cTn id="32" presetID="2" presetClass="entr" presetSubtype="4" fill="hold" nodeType="afterEffect">
                                  <p:stCondLst>
                                    <p:cond delay="5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 presetClass="entr" presetSubtype="4" fill="hold" nodeType="afterEffect">
                                  <p:stCondLst>
                                    <p:cond delay="5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6500"/>
                            </p:stCondLst>
                            <p:childTnLst>
                              <p:par>
                                <p:cTn id="42" presetID="1" presetClass="entr" presetSubtype="0" fill="hold" grpId="0" nodeType="afterEffect">
                                  <p:stCondLst>
                                    <p:cond delay="50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7000"/>
                            </p:stCondLst>
                            <p:childTnLst>
                              <p:par>
                                <p:cTn id="45" presetID="2" presetClass="entr" presetSubtype="4" fill="hold" nodeType="afterEffect">
                                  <p:stCondLst>
                                    <p:cond delay="5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8000"/>
                            </p:stCondLst>
                            <p:childTnLst>
                              <p:par>
                                <p:cTn id="50" presetID="2" presetClass="entr" presetSubtype="4" fill="hold" nodeType="afterEffect">
                                  <p:stCondLst>
                                    <p:cond delay="5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9000"/>
                            </p:stCondLst>
                            <p:childTnLst>
                              <p:par>
                                <p:cTn id="55" presetID="1" presetClass="entr" presetSubtype="0" fill="hold" grpId="0" nodeType="afterEffect">
                                  <p:stCondLst>
                                    <p:cond delay="500"/>
                                  </p:stCondLst>
                                  <p:childTnLst>
                                    <p:set>
                                      <p:cBhvr>
                                        <p:cTn id="56" dur="1" fill="hold">
                                          <p:stCondLst>
                                            <p:cond delay="0"/>
                                          </p:stCondLst>
                                        </p:cTn>
                                        <p:tgtEl>
                                          <p:spTgt spid="14"/>
                                        </p:tgtEl>
                                        <p:attrNameLst>
                                          <p:attrName>style.visibility</p:attrName>
                                        </p:attrNameLst>
                                      </p:cBhvr>
                                      <p:to>
                                        <p:strVal val="visible"/>
                                      </p:to>
                                    </p:set>
                                  </p:childTnLst>
                                </p:cTn>
                              </p:par>
                            </p:childTnLst>
                          </p:cTn>
                        </p:par>
                        <p:par>
                          <p:cTn id="57" fill="hold">
                            <p:stCondLst>
                              <p:cond delay="9500"/>
                            </p:stCondLst>
                            <p:childTnLst>
                              <p:par>
                                <p:cTn id="58" presetID="2" presetClass="entr" presetSubtype="4" fill="hold" nodeType="afterEffect">
                                  <p:stCondLst>
                                    <p:cond delay="50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par>
                          <p:cTn id="62" fill="hold">
                            <p:stCondLst>
                              <p:cond delay="10500"/>
                            </p:stCondLst>
                            <p:childTnLst>
                              <p:par>
                                <p:cTn id="63" presetID="2" presetClass="entr" presetSubtype="4" fill="hold" nodeType="afterEffect">
                                  <p:stCondLst>
                                    <p:cond delay="50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2"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12" name="Заголовок 1"/>
          <p:cNvSpPr txBox="1">
            <a:spLocks/>
          </p:cNvSpPr>
          <p:nvPr/>
        </p:nvSpPr>
        <p:spPr>
          <a:xfrm>
            <a:off x="1965296" y="70505"/>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ПОДЕЛОЧНЫЕ  КАМНИ</a:t>
            </a:r>
          </a:p>
        </p:txBody>
      </p:sp>
      <p:pic>
        <p:nvPicPr>
          <p:cNvPr id="13" name="Picture 3" descr="D:\Мои документы\Работа бук\Лекции и раздаточные\Товароведение\Галантерейные, ювелирные и ПКТ\Ювелирные\картинки\115217290907.jpg"/>
          <p:cNvPicPr>
            <a:picLocks noChangeAspect="1" noChangeArrowheads="1"/>
          </p:cNvPicPr>
          <p:nvPr/>
        </p:nvPicPr>
        <p:blipFill>
          <a:blip r:embed="rId3" cstate="print"/>
          <a:srcRect t="24562" b="10750"/>
          <a:stretch>
            <a:fillRect/>
          </a:stretch>
        </p:blipFill>
        <p:spPr bwMode="auto">
          <a:xfrm>
            <a:off x="5007688" y="1386600"/>
            <a:ext cx="2951157" cy="1909043"/>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D:\Мои документы\Работа бук\Лекции и раздаточные\Товароведение\Галантерейные, ювелирные и ПКТ\Ювелирные\картинки\174133131207.jpg"/>
          <p:cNvPicPr>
            <a:picLocks noChangeAspect="1" noChangeArrowheads="1"/>
          </p:cNvPicPr>
          <p:nvPr/>
        </p:nvPicPr>
        <p:blipFill>
          <a:blip r:embed="rId4" cstate="print"/>
          <a:srcRect t="19688" b="7187"/>
          <a:stretch>
            <a:fillRect/>
          </a:stretch>
        </p:blipFill>
        <p:spPr bwMode="auto">
          <a:xfrm>
            <a:off x="190350" y="1386600"/>
            <a:ext cx="2640128" cy="1930607"/>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7" descr="D:\Мои документы\Работа бук\Лекции и раздаточные\Товароведение\Галантерейные, ювелирные и ПКТ\Ювелирные\картинки\malahit.jpg"/>
          <p:cNvPicPr>
            <a:picLocks noChangeAspect="1" noChangeArrowheads="1"/>
          </p:cNvPicPr>
          <p:nvPr/>
        </p:nvPicPr>
        <p:blipFill>
          <a:blip r:embed="rId5" cstate="print"/>
          <a:srcRect/>
          <a:stretch>
            <a:fillRect/>
          </a:stretch>
        </p:blipFill>
        <p:spPr bwMode="auto">
          <a:xfrm>
            <a:off x="2951036" y="1386600"/>
            <a:ext cx="1936094" cy="1936094"/>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Прямоугольник 4"/>
          <p:cNvSpPr>
            <a:spLocks noChangeArrowheads="1"/>
          </p:cNvSpPr>
          <p:nvPr/>
        </p:nvSpPr>
        <p:spPr bwMode="auto">
          <a:xfrm>
            <a:off x="4552451" y="763866"/>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МАЛАХИТ</a:t>
            </a:r>
          </a:p>
        </p:txBody>
      </p:sp>
      <p:pic>
        <p:nvPicPr>
          <p:cNvPr id="17" name="Picture 2" descr="D:\Мои документы\Работа бук\Лекции и раздаточные\Товароведение\Галантерейные, ювелирные и ПКТ\Ювелирные\картинки\10260303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9537" y="3908426"/>
            <a:ext cx="2389800" cy="23897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3" descr="D:\Мои документы\Работа бук\Лекции и раздаточные\Товароведение\Галантерейные, ювелирные и ПКТ\Ювелирные\картинки\120856161205.jpg"/>
          <p:cNvPicPr>
            <a:picLocks noChangeAspect="1" noChangeArrowheads="1"/>
          </p:cNvPicPr>
          <p:nvPr/>
        </p:nvPicPr>
        <p:blipFill rotWithShape="1">
          <a:blip r:embed="rId7">
            <a:extLst>
              <a:ext uri="{28A0092B-C50C-407E-A947-70E740481C1C}">
                <a14:useLocalDpi xmlns:a14="http://schemas.microsoft.com/office/drawing/2010/main" val="0"/>
              </a:ext>
            </a:extLst>
          </a:blip>
          <a:srcRect l="2360" r="1389"/>
          <a:stretch/>
        </p:blipFill>
        <p:spPr bwMode="auto">
          <a:xfrm>
            <a:off x="666844" y="3908426"/>
            <a:ext cx="2320821" cy="24113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 name="Прямоугольник 4"/>
          <p:cNvSpPr>
            <a:spLocks noChangeArrowheads="1"/>
          </p:cNvSpPr>
          <p:nvPr/>
        </p:nvSpPr>
        <p:spPr bwMode="auto">
          <a:xfrm>
            <a:off x="4310357" y="3352278"/>
            <a:ext cx="292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ЗМЕЕВИК</a:t>
            </a:r>
          </a:p>
        </p:txBody>
      </p:sp>
      <p:pic>
        <p:nvPicPr>
          <p:cNvPr id="20" name="Picture 5" descr="D:\Мои документы\Работа бук\Лекции и раздаточные\Товароведение\Галантерейные, ювелирные и ПКТ\Ювелирные\картинки\zmeevik03_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1726" y="3908426"/>
            <a:ext cx="3015139" cy="24113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 descr="D:\Мои документы\Работа бук\Лекции и раздаточные\Товароведение\Галантерейные, ювелирные и ПКТ\Ювелирные\картинки\223734050306.jpg"/>
          <p:cNvPicPr>
            <a:picLocks noChangeAspect="1" noChangeArrowheads="1"/>
          </p:cNvPicPr>
          <p:nvPr/>
        </p:nvPicPr>
        <p:blipFill>
          <a:blip r:embed="rId9" cstate="print"/>
          <a:srcRect l="16531" r="15968"/>
          <a:stretch>
            <a:fillRect/>
          </a:stretch>
        </p:blipFill>
        <p:spPr bwMode="auto">
          <a:xfrm>
            <a:off x="10521010" y="1386600"/>
            <a:ext cx="1288613" cy="1909043"/>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6" descr="D:\Мои документы\Работа бук\Лекции и раздаточные\Товароведение\Галантерейные, ювелирные и ПКТ\Ювелирные\картинки\wmalachit3.jpg"/>
          <p:cNvPicPr>
            <a:picLocks noChangeAspect="1" noChangeArrowheads="1"/>
          </p:cNvPicPr>
          <p:nvPr/>
        </p:nvPicPr>
        <p:blipFill>
          <a:blip r:embed="rId10" cstate="print"/>
          <a:srcRect/>
          <a:stretch>
            <a:fillRect/>
          </a:stretch>
        </p:blipFill>
        <p:spPr bwMode="auto">
          <a:xfrm>
            <a:off x="8079404" y="1386600"/>
            <a:ext cx="2321048" cy="1909043"/>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 descr="D:\Мои документы\Работа бук\Лекции и раздаточные\Товароведение\Галантерейные, ювелирные и ПКТ\Ювелирные\картинки\07511403050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9254" y="3908426"/>
            <a:ext cx="2411364" cy="24113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10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5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1" presetClass="entr" presetSubtype="0" fill="hold" grpId="0" nodeType="afterEffect">
                                  <p:stCondLst>
                                    <p:cond delay="50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6000"/>
                            </p:stCondLst>
                            <p:childTnLst>
                              <p:par>
                                <p:cTn id="39" presetID="2" presetClass="entr" presetSubtype="4" fill="hold" nodeType="afterEffect">
                                  <p:stCondLst>
                                    <p:cond delay="5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par>
                          <p:cTn id="43" fill="hold">
                            <p:stCondLst>
                              <p:cond delay="7000"/>
                            </p:stCondLst>
                            <p:childTnLst>
                              <p:par>
                                <p:cTn id="44" presetID="2" presetClass="entr" presetSubtype="4" fill="hold" nodeType="afterEffect">
                                  <p:stCondLst>
                                    <p:cond delay="5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par>
                          <p:cTn id="48" fill="hold">
                            <p:stCondLst>
                              <p:cond delay="8000"/>
                            </p:stCondLst>
                            <p:childTnLst>
                              <p:par>
                                <p:cTn id="49" presetID="2" presetClass="entr" presetSubtype="4" fill="hold" nodeType="afterEffect">
                                  <p:stCondLst>
                                    <p:cond delay="50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par>
                          <p:cTn id="53" fill="hold">
                            <p:stCondLst>
                              <p:cond delay="9000"/>
                            </p:stCondLst>
                            <p:childTnLst>
                              <p:par>
                                <p:cTn id="54" presetID="2" presetClass="entr" presetSubtype="4" fill="hold" nodeType="afterEffect">
                                  <p:stCondLst>
                                    <p:cond delay="50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1965296" y="70505"/>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ПОДЕЛОЧНЫЕ  КАМНИ</a:t>
            </a:r>
          </a:p>
        </p:txBody>
      </p:sp>
      <p:pic>
        <p:nvPicPr>
          <p:cNvPr id="4" name="Рисунок 3" descr="лазурит.jpg"/>
          <p:cNvPicPr>
            <a:picLocks noChangeAspect="1"/>
          </p:cNvPicPr>
          <p:nvPr/>
        </p:nvPicPr>
        <p:blipFill>
          <a:blip r:embed="rId4" cstate="print"/>
          <a:srcRect l="8406" r="10336"/>
          <a:stretch>
            <a:fillRect/>
          </a:stretch>
        </p:blipFill>
        <p:spPr>
          <a:xfrm>
            <a:off x="204758" y="1206504"/>
            <a:ext cx="1877147" cy="2072181"/>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7"/>
          <p:cNvSpPr>
            <a:spLocks noChangeArrowheads="1"/>
          </p:cNvSpPr>
          <p:nvPr/>
        </p:nvSpPr>
        <p:spPr bwMode="auto">
          <a:xfrm>
            <a:off x="3393772" y="714108"/>
            <a:ext cx="2170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ЛАЗУРИТ</a:t>
            </a:r>
          </a:p>
        </p:txBody>
      </p:sp>
      <p:pic>
        <p:nvPicPr>
          <p:cNvPr id="6" name="Picture 6" descr="Лазурит."/>
          <p:cNvPicPr>
            <a:picLocks noChangeAspect="1" noChangeArrowheads="1"/>
          </p:cNvPicPr>
          <p:nvPr/>
        </p:nvPicPr>
        <p:blipFill>
          <a:blip r:embed="rId5" cstate="print"/>
          <a:srcRect/>
          <a:stretch>
            <a:fillRect/>
          </a:stretch>
        </p:blipFill>
        <p:spPr bwMode="auto">
          <a:xfrm>
            <a:off x="2185842" y="1203986"/>
            <a:ext cx="2071334" cy="2071334"/>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Лазурит. Резьба."/>
          <p:cNvPicPr>
            <a:picLocks noChangeAspect="1" noChangeArrowheads="1"/>
          </p:cNvPicPr>
          <p:nvPr/>
        </p:nvPicPr>
        <p:blipFill>
          <a:blip r:embed="rId6" cstate="print"/>
          <a:srcRect l="12903" r="16129"/>
          <a:stretch>
            <a:fillRect/>
          </a:stretch>
        </p:blipFill>
        <p:spPr bwMode="auto">
          <a:xfrm>
            <a:off x="4361112" y="1206504"/>
            <a:ext cx="1469979" cy="2071334"/>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Лазурит. Ларец."/>
          <p:cNvPicPr>
            <a:picLocks noChangeAspect="1" noChangeArrowheads="1"/>
          </p:cNvPicPr>
          <p:nvPr/>
        </p:nvPicPr>
        <p:blipFill>
          <a:blip r:embed="rId7" cstate="print"/>
          <a:srcRect/>
          <a:stretch>
            <a:fillRect/>
          </a:stretch>
        </p:blipFill>
        <p:spPr bwMode="auto">
          <a:xfrm>
            <a:off x="5935027" y="1206504"/>
            <a:ext cx="2071334" cy="2071334"/>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D:\Мои документы\Работа бук\Лекции и раздаточные\Товароведение\Галантерейные, ювелирные и ПКТ\Ювелирные\картинки\тигр глаз.jpg"/>
          <p:cNvPicPr>
            <a:picLocks noChangeAspect="1" noChangeArrowheads="1"/>
          </p:cNvPicPr>
          <p:nvPr/>
        </p:nvPicPr>
        <p:blipFill>
          <a:blip r:embed="rId8"/>
          <a:srcRect/>
          <a:stretch>
            <a:fillRect/>
          </a:stretch>
        </p:blipFill>
        <p:spPr bwMode="auto">
          <a:xfrm>
            <a:off x="307081" y="3997608"/>
            <a:ext cx="2786062" cy="2298700"/>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7"/>
          <p:cNvSpPr>
            <a:spLocks noChangeArrowheads="1"/>
          </p:cNvSpPr>
          <p:nvPr/>
        </p:nvSpPr>
        <p:spPr bwMode="auto">
          <a:xfrm>
            <a:off x="-121544" y="3486906"/>
            <a:ext cx="3643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ТИГРОВЫЙ ГЛАЗ</a:t>
            </a:r>
          </a:p>
        </p:txBody>
      </p:sp>
      <p:pic>
        <p:nvPicPr>
          <p:cNvPr id="12" name="Picture 6" descr="D:\Мои документы\Работа бук\Лекции и раздаточные\Товароведение\Галантерейные, ювелирные и ПКТ\Ювелирные\картинки\avanyurin03m.jpg"/>
          <p:cNvPicPr>
            <a:picLocks noChangeAspect="1" noChangeArrowheads="1"/>
          </p:cNvPicPr>
          <p:nvPr/>
        </p:nvPicPr>
        <p:blipFill rotWithShape="1">
          <a:blip r:embed="rId9">
            <a:extLst>
              <a:ext uri="{28A0092B-C50C-407E-A947-70E740481C1C}">
                <a14:useLocalDpi xmlns:a14="http://schemas.microsoft.com/office/drawing/2010/main" val="0"/>
              </a:ext>
            </a:extLst>
          </a:blip>
          <a:srcRect r="21987"/>
          <a:stretch/>
        </p:blipFill>
        <p:spPr bwMode="auto">
          <a:xfrm>
            <a:off x="9982201" y="1203986"/>
            <a:ext cx="2032000" cy="2083746"/>
          </a:xfrm>
          <a:prstGeom prst="rect">
            <a:avLst/>
          </a:prstGeom>
          <a:solidFill>
            <a:srgbClr val="FFFFFF">
              <a:shade val="85000"/>
            </a:srgbClr>
          </a:solidFill>
          <a:ln w="3175">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7" descr="D:\Мои документы\Работа бук\Лекции и раздаточные\Товароведение\Галантерейные, ювелирные и ПКТ\Ювелирные\картинки\avanyurin01m.jpg"/>
          <p:cNvPicPr>
            <a:picLocks noChangeAspect="1" noChangeArrowheads="1"/>
          </p:cNvPicPr>
          <p:nvPr/>
        </p:nvPicPr>
        <p:blipFill>
          <a:blip r:embed="rId10">
            <a:extLst>
              <a:ext uri="{28A0092B-C50C-407E-A947-70E740481C1C}">
                <a14:useLocalDpi xmlns:a14="http://schemas.microsoft.com/office/drawing/2010/main" val="0"/>
              </a:ext>
            </a:extLst>
          </a:blip>
          <a:srcRect l="6500" r="9000"/>
          <a:stretch>
            <a:fillRect/>
          </a:stretch>
        </p:blipFill>
        <p:spPr bwMode="auto">
          <a:xfrm>
            <a:off x="8228013" y="1227798"/>
            <a:ext cx="1665287" cy="2049584"/>
          </a:xfrm>
          <a:prstGeom prst="rect">
            <a:avLst/>
          </a:prstGeom>
          <a:solidFill>
            <a:srgbClr val="FFFFFF">
              <a:shade val="85000"/>
            </a:srgbClr>
          </a:solidFill>
          <a:ln w="3175">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Прямоугольник 14"/>
          <p:cNvSpPr>
            <a:spLocks noChangeArrowheads="1"/>
          </p:cNvSpPr>
          <p:nvPr/>
        </p:nvSpPr>
        <p:spPr bwMode="auto">
          <a:xfrm>
            <a:off x="8473282" y="708686"/>
            <a:ext cx="292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АВАНТЮРИН</a:t>
            </a:r>
          </a:p>
        </p:txBody>
      </p:sp>
      <p:pic>
        <p:nvPicPr>
          <p:cNvPr id="15" name="Picture 4" descr="D:\Мои документы\Работа бук\Лекции и раздаточные\Товароведение\Галантерейные, ювелирные и ПКТ\Ювелирные\картинки\perlamutr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46186" y="4007134"/>
            <a:ext cx="2289175" cy="2289174"/>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Прямоугольник 11"/>
          <p:cNvSpPr>
            <a:spLocks noChangeArrowheads="1"/>
          </p:cNvSpPr>
          <p:nvPr/>
        </p:nvSpPr>
        <p:spPr bwMode="auto">
          <a:xfrm>
            <a:off x="9284867" y="3513708"/>
            <a:ext cx="292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ПЕРЛАМУТР</a:t>
            </a:r>
          </a:p>
        </p:txBody>
      </p:sp>
      <p:pic>
        <p:nvPicPr>
          <p:cNvPr id="17" name="Picture 8" descr="D:\Мои документы\Работа бук\Лекции и раздаточные\Товароведение\Галантерейные, ювелирные и ПКТ\Ювелирные\картинки\кош глаз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5466" y="4007134"/>
            <a:ext cx="2885190" cy="2308152"/>
          </a:xfrm>
          <a:prstGeom prst="rect">
            <a:avLst/>
          </a:prstGeom>
          <a:solidFill>
            <a:srgbClr val="FFFFFF">
              <a:shade val="85000"/>
            </a:srgbClr>
          </a:solidFill>
          <a:ln w="3175">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Picture 9" descr="D:\Мои документы\Работа бук\Лекции и раздаточные\Товароведение\Галантерейные, ювелирные и ПКТ\Ювелирные\картинки\КОШ ГЛАЗ.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4105" y="3992849"/>
            <a:ext cx="2334737" cy="2303460"/>
          </a:xfrm>
          <a:prstGeom prst="rect">
            <a:avLst/>
          </a:prstGeom>
          <a:solidFill>
            <a:srgbClr val="FFFFFF">
              <a:shade val="85000"/>
            </a:srgbClr>
          </a:solidFill>
          <a:ln w="3175">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Прямоугольник 17"/>
          <p:cNvSpPr>
            <a:spLocks noChangeArrowheads="1"/>
          </p:cNvSpPr>
          <p:nvPr/>
        </p:nvSpPr>
        <p:spPr bwMode="auto">
          <a:xfrm>
            <a:off x="4317464" y="3483259"/>
            <a:ext cx="4071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2060"/>
                </a:solidFill>
                <a:latin typeface="Times New Roman" panose="02020603050405020304" pitchFamily="18" charset="0"/>
                <a:cs typeface="Times New Roman" panose="02020603050405020304" pitchFamily="18" charset="0"/>
              </a:rPr>
              <a:t>КОШАЧИЙ ГЛАЗ</a:t>
            </a:r>
          </a:p>
        </p:txBody>
      </p:sp>
    </p:spTree>
    <p:extLst>
      <p:ext uri="{BB962C8B-B14F-4D97-AF65-F5344CB8AC3E}">
        <p14:creationId xmlns:p14="http://schemas.microsoft.com/office/powerpoint/2010/main" val="329634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1" presetClass="entr" presetSubtype="0" fill="hold" grpId="0" nodeType="afterEffect">
                                  <p:stCondLst>
                                    <p:cond delay="500"/>
                                  </p:stCondLst>
                                  <p:childTnLst>
                                    <p:set>
                                      <p:cBhvr>
                                        <p:cTn id="32" dur="1" fill="hold">
                                          <p:stCondLst>
                                            <p:cond delay="0"/>
                                          </p:stCondLst>
                                        </p:cTn>
                                        <p:tgtEl>
                                          <p:spTgt spid="14"/>
                                        </p:tgtEl>
                                        <p:attrNameLst>
                                          <p:attrName>style.visibility</p:attrName>
                                        </p:attrNameLst>
                                      </p:cBhvr>
                                      <p:to>
                                        <p:strVal val="visible"/>
                                      </p:to>
                                    </p:set>
                                  </p:childTnLst>
                                </p:cTn>
                              </p:par>
                            </p:childTnLst>
                          </p:cTn>
                        </p:par>
                        <p:par>
                          <p:cTn id="33" fill="hold">
                            <p:stCondLst>
                              <p:cond delay="5000"/>
                            </p:stCondLst>
                            <p:childTnLst>
                              <p:par>
                                <p:cTn id="34" presetID="2" presetClass="entr" presetSubtype="4" fill="hold" nodeType="after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par>
                          <p:cTn id="43" fill="hold">
                            <p:stCondLst>
                              <p:cond delay="7000"/>
                            </p:stCondLst>
                            <p:childTnLst>
                              <p:par>
                                <p:cTn id="44" presetID="1" presetClass="entr" presetSubtype="0" fill="hold" grpId="0" nodeType="afterEffect">
                                  <p:stCondLst>
                                    <p:cond delay="50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7500"/>
                            </p:stCondLst>
                            <p:childTnLst>
                              <p:par>
                                <p:cTn id="47" presetID="2" presetClass="entr" presetSubtype="4" fill="hold" nodeType="afterEffect">
                                  <p:stCondLst>
                                    <p:cond delay="50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8500"/>
                            </p:stCondLst>
                            <p:childTnLst>
                              <p:par>
                                <p:cTn id="52" presetID="1" presetClass="entr" presetSubtype="0" fill="hold" grpId="0" nodeType="afterEffect">
                                  <p:stCondLst>
                                    <p:cond delay="500"/>
                                  </p:stCondLst>
                                  <p:childTnLst>
                                    <p:set>
                                      <p:cBhvr>
                                        <p:cTn id="53" dur="1" fill="hold">
                                          <p:stCondLst>
                                            <p:cond delay="0"/>
                                          </p:stCondLst>
                                        </p:cTn>
                                        <p:tgtEl>
                                          <p:spTgt spid="19"/>
                                        </p:tgtEl>
                                        <p:attrNameLst>
                                          <p:attrName>style.visibility</p:attrName>
                                        </p:attrNameLst>
                                      </p:cBhvr>
                                      <p:to>
                                        <p:strVal val="visible"/>
                                      </p:to>
                                    </p:set>
                                  </p:childTnLst>
                                </p:cTn>
                              </p:par>
                            </p:childTnLst>
                          </p:cTn>
                        </p:par>
                        <p:par>
                          <p:cTn id="54" fill="hold">
                            <p:stCondLst>
                              <p:cond delay="9000"/>
                            </p:stCondLst>
                            <p:childTnLst>
                              <p:par>
                                <p:cTn id="55" presetID="2" presetClass="entr" presetSubtype="4" fill="hold" nodeType="afterEffect">
                                  <p:stCondLst>
                                    <p:cond delay="50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par>
                          <p:cTn id="59" fill="hold">
                            <p:stCondLst>
                              <p:cond delay="10000"/>
                            </p:stCondLst>
                            <p:childTnLst>
                              <p:par>
                                <p:cTn id="60" presetID="2" presetClass="entr" presetSubtype="4" fill="hold" nodeType="afterEffect">
                                  <p:stCondLst>
                                    <p:cond delay="50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par>
                          <p:cTn id="64" fill="hold">
                            <p:stCondLst>
                              <p:cond delay="11000"/>
                            </p:stCondLst>
                            <p:childTnLst>
                              <p:par>
                                <p:cTn id="65" presetID="1" presetClass="entr" presetSubtype="0" fill="hold" grpId="0" nodeType="afterEffect">
                                  <p:stCondLst>
                                    <p:cond delay="500"/>
                                  </p:stCondLst>
                                  <p:childTnLst>
                                    <p:set>
                                      <p:cBhvr>
                                        <p:cTn id="66" dur="1" fill="hold">
                                          <p:stCondLst>
                                            <p:cond delay="0"/>
                                          </p:stCondLst>
                                        </p:cTn>
                                        <p:tgtEl>
                                          <p:spTgt spid="16"/>
                                        </p:tgtEl>
                                        <p:attrNameLst>
                                          <p:attrName>style.visibility</p:attrName>
                                        </p:attrNameLst>
                                      </p:cBhvr>
                                      <p:to>
                                        <p:strVal val="visible"/>
                                      </p:to>
                                    </p:set>
                                  </p:childTnLst>
                                </p:cTn>
                              </p:par>
                            </p:childTnLst>
                          </p:cTn>
                        </p:par>
                        <p:par>
                          <p:cTn id="67" fill="hold">
                            <p:stCondLst>
                              <p:cond delay="11500"/>
                            </p:stCondLst>
                            <p:childTnLst>
                              <p:par>
                                <p:cTn id="68" presetID="2" presetClass="entr" presetSubtype="4" fill="hold" nodeType="afterEffect">
                                  <p:stCondLst>
                                    <p:cond delay="50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4" grpId="0"/>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1973234" y="70505"/>
            <a:ext cx="8229600" cy="714380"/>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3600" b="1" i="1" dirty="0">
                <a:ln w="11430"/>
                <a:solidFill>
                  <a:srgbClr val="40086E"/>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ИСКУССТВЕННЫЕ  КАМНИ</a:t>
            </a:r>
          </a:p>
        </p:txBody>
      </p:sp>
      <p:graphicFrame>
        <p:nvGraphicFramePr>
          <p:cNvPr id="4" name="Таблица 3"/>
          <p:cNvGraphicFramePr>
            <a:graphicFrameLocks noGrp="1"/>
          </p:cNvGraphicFramePr>
          <p:nvPr>
            <p:extLst>
              <p:ext uri="{D42A27DB-BD31-4B8C-83A1-F6EECF244321}">
                <p14:modId xmlns:p14="http://schemas.microsoft.com/office/powerpoint/2010/main" val="3803438499"/>
              </p:ext>
            </p:extLst>
          </p:nvPr>
        </p:nvGraphicFramePr>
        <p:xfrm>
          <a:off x="258045" y="774051"/>
          <a:ext cx="11659978" cy="5516880"/>
        </p:xfrm>
        <a:graphic>
          <a:graphicData uri="http://schemas.openxmlformats.org/drawingml/2006/table">
            <a:tbl>
              <a:tblPr/>
              <a:tblGrid>
                <a:gridCol w="11659978">
                  <a:extLst>
                    <a:ext uri="{9D8B030D-6E8A-4147-A177-3AD203B41FA5}">
                      <a16:colId xmlns:a16="http://schemas.microsoft.com/office/drawing/2014/main" val="20000"/>
                    </a:ext>
                  </a:extLst>
                </a:gridCol>
              </a:tblGrid>
              <a:tr h="53038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sng" strike="noStrike" cap="none" normalizeH="0" baseline="0" dirty="0" smtClean="0">
                          <a:ln>
                            <a:noFill/>
                          </a:ln>
                          <a:solidFill>
                            <a:srgbClr val="0070C0"/>
                          </a:solidFill>
                          <a:effectLst/>
                          <a:latin typeface="Times New Roman" pitchFamily="18" charset="0"/>
                          <a:cs typeface="Times New Roman" pitchFamily="18" charset="0"/>
                        </a:rPr>
                        <a:t>подразделяются на:</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70C0"/>
                        </a:solidFill>
                        <a:effectLst/>
                        <a:latin typeface="Times New Roman" pitchFamily="18" charset="0"/>
                        <a:cs typeface="Times New Roman" pitchFamily="18" charset="0"/>
                      </a:endParaRP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а)</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a:t>
                      </a: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синтетические</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 камни, изготовленные человеком, их свойства совпадают с природными аналогами (синтетические рубины, изумруды и т.д.);</a:t>
                      </a: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б) выращенные</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 камни, изготовленные человеком, но не имеющие аналогов в природе (</a:t>
                      </a:r>
                      <a:r>
                        <a:rPr kumimoji="0" lang="ru-RU" sz="2400" b="0" i="0" u="none" strike="noStrike" cap="none" normalizeH="0" baseline="0" dirty="0" err="1" smtClean="0">
                          <a:ln>
                            <a:noFill/>
                          </a:ln>
                          <a:solidFill>
                            <a:srgbClr val="0070C0"/>
                          </a:solidFill>
                          <a:effectLst/>
                          <a:latin typeface="Times New Roman" pitchFamily="18" charset="0"/>
                          <a:cs typeface="Times New Roman" pitchFamily="18" charset="0"/>
                        </a:rPr>
                        <a:t>фианит</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a:t>
                      </a: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в)</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a:t>
                      </a: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облагороженные</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 природные материалы, характеристики которых улучшены человеком (облагороженный кварц);</a:t>
                      </a: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г)</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a:t>
                      </a: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реконструированные</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 материалы, полученные плавлением или спеканием мелких кусочков природных материалов (плавленый янтарь);</a:t>
                      </a: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д)</a:t>
                      </a:r>
                      <a:r>
                        <a:rPr kumimoji="0" lang="ru-RU" sz="2400" b="0" i="0" u="none" strike="noStrike" cap="none" normalizeH="0" baseline="0" dirty="0" smtClean="0">
                          <a:ln>
                            <a:noFill/>
                          </a:ln>
                          <a:solidFill>
                            <a:srgbClr val="0070C0"/>
                          </a:solidFill>
                          <a:effectLst/>
                          <a:latin typeface="Times New Roman" pitchFamily="18" charset="0"/>
                          <a:ea typeface="Arial Unicode MS" pitchFamily="34" charset="-128"/>
                          <a:cs typeface="Arial Unicode MS" pitchFamily="34" charset="-128"/>
                        </a:rPr>
                        <a:t> </a:t>
                      </a:r>
                      <a:r>
                        <a:rPr kumimoji="0" lang="ru-RU" sz="2400" b="1" i="0" u="none" strike="noStrike" cap="none" normalizeH="0" baseline="0" dirty="0" smtClean="0">
                          <a:ln>
                            <a:noFill/>
                          </a:ln>
                          <a:solidFill>
                            <a:srgbClr val="0070C0"/>
                          </a:solidFill>
                          <a:effectLst/>
                          <a:latin typeface="Times New Roman" pitchFamily="18" charset="0"/>
                          <a:cs typeface="Times New Roman" pitchFamily="18" charset="0"/>
                        </a:rPr>
                        <a:t>составные</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 склеенные или сплавленные из двух и более частей;</a:t>
                      </a:r>
                    </a:p>
                    <a:p>
                      <a:pPr marL="355600" marR="0" lvl="0" indent="-355600" algn="just" defTabSz="914400" rtl="0" eaLnBrk="1" fontAlgn="base" latinLnBrk="0" hangingPunct="1">
                        <a:lnSpc>
                          <a:spcPct val="100000"/>
                        </a:lnSpc>
                        <a:spcBef>
                          <a:spcPct val="0"/>
                        </a:spcBef>
                        <a:spcAft>
                          <a:spcPts val="1200"/>
                        </a:spcAft>
                        <a:buClrTx/>
                        <a:buSzTx/>
                        <a:buFontTx/>
                        <a:buNone/>
                        <a:tabLst/>
                      </a:pPr>
                      <a:r>
                        <a:rPr kumimoji="0" lang="ru-RU" sz="2400" b="1" i="0" u="none" strike="noStrike" cap="none" normalizeH="0" baseline="0" dirty="0" smtClean="0">
                          <a:ln>
                            <a:noFill/>
                          </a:ln>
                          <a:solidFill>
                            <a:srgbClr val="0070C0"/>
                          </a:solidFill>
                          <a:effectLst/>
                          <a:latin typeface="Times New Roman" pitchFamily="18" charset="0"/>
                          <a:ea typeface="Arial Unicode MS" pitchFamily="34" charset="-128"/>
                          <a:cs typeface="Times New Roman" pitchFamily="18" charset="0"/>
                        </a:rPr>
                        <a:t>е</a:t>
                      </a:r>
                      <a:r>
                        <a:rPr kumimoji="0" lang="ru-RU" sz="2400" b="1" i="0" u="none" strike="noStrike" cap="none" normalizeH="0" baseline="0" dirty="0" smtClean="0">
                          <a:ln>
                            <a:noFill/>
                          </a:ln>
                          <a:solidFill>
                            <a:srgbClr val="0070C0"/>
                          </a:solidFill>
                          <a:effectLst/>
                          <a:latin typeface="Times New Roman" pitchFamily="18" charset="0"/>
                          <a:ea typeface="Arial Unicode MS" pitchFamily="34" charset="-128"/>
                          <a:cs typeface="Times New Roman" pitchFamily="18" charset="0"/>
                        </a:rPr>
                        <a:t>) имитации</a:t>
                      </a:r>
                      <a:r>
                        <a:rPr kumimoji="0" lang="ru-RU" sz="2400" b="0" i="0" u="none" strike="noStrike" cap="none" normalizeH="0" baseline="0" dirty="0" smtClean="0">
                          <a:ln>
                            <a:noFill/>
                          </a:ln>
                          <a:solidFill>
                            <a:srgbClr val="0070C0"/>
                          </a:solidFill>
                          <a:effectLst/>
                          <a:latin typeface="Times New Roman" pitchFamily="18" charset="0"/>
                          <a:ea typeface="Arial Unicode MS" pitchFamily="34" charset="-128"/>
                          <a:cs typeface="Times New Roman" pitchFamily="18" charset="0"/>
                        </a:rPr>
                        <a:t> - камни, только внешне похожие на природный материал, но не обладающие его свойствами (имитация бирюзы из керамики).</a:t>
                      </a:r>
                      <a:r>
                        <a:rPr kumimoji="0" lang="ru-RU" sz="2400" b="0" i="0" u="none" strike="noStrike" cap="none" normalizeH="0" baseline="0" dirty="0" smtClean="0">
                          <a:ln>
                            <a:noFill/>
                          </a:ln>
                          <a:solidFill>
                            <a:srgbClr val="0070C0"/>
                          </a:solidFill>
                          <a:effectLst/>
                          <a:latin typeface="Times New Roman" pitchFamily="18" charset="0"/>
                          <a:cs typeface="Times New Roman" pitchFamily="18" charset="0"/>
                        </a:rPr>
                        <a:t> </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390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lvl="0"/>
            <a:r>
              <a:rPr lang="ru-RU" sz="3600" dirty="0">
                <a:latin typeface="Times New Roman" panose="02020603050405020304" pitchFamily="18" charset="0"/>
                <a:cs typeface="Times New Roman" panose="02020603050405020304" pitchFamily="18" charset="0"/>
              </a:rPr>
              <a:t>12.3 Производство ювелирных изделий</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a:t>
            </a:r>
            <a:r>
              <a:rPr lang="ru-RU" sz="2400" dirty="0">
                <a:latin typeface="Times New Roman" pitchFamily="18" charset="0"/>
                <a:cs typeface="Times New Roman" pitchFamily="18" charset="0"/>
              </a:rPr>
              <a:t>. школа, 2005. – стр</a:t>
            </a:r>
            <a:r>
              <a:rPr lang="ru-RU" sz="2400" dirty="0" smtClean="0">
                <a:latin typeface="Times New Roman" pitchFamily="18" charset="0"/>
                <a:cs typeface="Times New Roman" pitchFamily="18" charset="0"/>
              </a:rPr>
              <a:t>. 475-478</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5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141413" y="89639"/>
            <a:ext cx="9905998" cy="779976"/>
          </a:xfrm>
        </p:spPr>
        <p:txBody>
          <a:bodyPr>
            <a:normAutofit/>
          </a:bodyPr>
          <a:lstStyle/>
          <a:p>
            <a:pPr algn="ctr"/>
            <a:r>
              <a:rPr lang="ru-RU" sz="3200" b="1" dirty="0">
                <a:latin typeface="Times New Roman" panose="02020603050405020304" pitchFamily="18" charset="0"/>
                <a:ea typeface="Calibri" panose="020F0502020204030204" pitchFamily="34" charset="0"/>
              </a:rPr>
              <a:t>СОДЕРЖАНИЕ МОДУЛЯ</a:t>
            </a:r>
            <a:endParaRPr lang="ru-RU" sz="3200" dirty="0">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3606583933"/>
              </p:ext>
            </p:extLst>
          </p:nvPr>
        </p:nvGraphicFramePr>
        <p:xfrm>
          <a:off x="532023" y="763865"/>
          <a:ext cx="11277600" cy="5626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76171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8597900" y="1028700"/>
            <a:ext cx="3440324" cy="510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graphicFrame>
        <p:nvGraphicFramePr>
          <p:cNvPr id="3" name="Схема 2"/>
          <p:cNvGraphicFramePr/>
          <p:nvPr>
            <p:extLst>
              <p:ext uri="{D42A27DB-BD31-4B8C-83A1-F6EECF244321}">
                <p14:modId xmlns:p14="http://schemas.microsoft.com/office/powerpoint/2010/main" val="1851768577"/>
              </p:ext>
            </p:extLst>
          </p:nvPr>
        </p:nvGraphicFramePr>
        <p:xfrm>
          <a:off x="319058" y="771128"/>
          <a:ext cx="4214842" cy="5451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Прямоугольник 3"/>
          <p:cNvSpPr/>
          <p:nvPr/>
        </p:nvSpPr>
        <p:spPr>
          <a:xfrm>
            <a:off x="0" y="63242"/>
            <a:ext cx="5143500" cy="707886"/>
          </a:xfrm>
          <a:prstGeom prst="rect">
            <a:avLst/>
          </a:prstGeom>
          <a:noFill/>
        </p:spPr>
        <p:txBody>
          <a:bodyPr wrap="square">
            <a:spAutoFit/>
          </a:bodyPr>
          <a:lstStyle/>
          <a:p>
            <a:pPr algn="ctr">
              <a:defRPr/>
            </a:pPr>
            <a:r>
              <a:rPr lang="ru-RU" sz="4000" b="1" dirty="0">
                <a:ln w="1905"/>
                <a:solidFill>
                  <a:srgbClr val="00009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Основные операции:</a:t>
            </a:r>
          </a:p>
        </p:txBody>
      </p:sp>
      <p:sp>
        <p:nvSpPr>
          <p:cNvPr id="5" name="TextBox 4"/>
          <p:cNvSpPr txBox="1"/>
          <p:nvPr/>
        </p:nvSpPr>
        <p:spPr>
          <a:xfrm>
            <a:off x="4762501" y="771128"/>
            <a:ext cx="7047122" cy="5262979"/>
          </a:xfrm>
          <a:prstGeom prst="rect">
            <a:avLst/>
          </a:prstGeom>
          <a:noFill/>
        </p:spPr>
        <p:txBody>
          <a:bodyPr wrap="square">
            <a:spAutoFit/>
          </a:bodyPr>
          <a:lstStyle/>
          <a:p>
            <a:pPr algn="just">
              <a:defRPr/>
            </a:pPr>
            <a:r>
              <a:rPr lang="ru-RU" sz="2400" b="1" i="1" u="sng" dirty="0">
                <a:solidFill>
                  <a:srgbClr val="C00000"/>
                </a:solidFill>
                <a:latin typeface="Times New Roman" panose="02020603050405020304" pitchFamily="18" charset="0"/>
                <a:cs typeface="Times New Roman" panose="02020603050405020304" pitchFamily="18" charset="0"/>
              </a:rPr>
              <a:t>Создание форм изделий:</a:t>
            </a:r>
          </a:p>
          <a:p>
            <a:pPr algn="just">
              <a:defRPr/>
            </a:pPr>
            <a:endParaRPr lang="ru-RU" sz="2400" b="1" i="1" u="sng" dirty="0">
              <a:solidFill>
                <a:srgbClr val="C00000"/>
              </a:solidFill>
              <a:latin typeface="Times New Roman" panose="02020603050405020304" pitchFamily="18" charset="0"/>
              <a:cs typeface="Times New Roman" panose="02020603050405020304" pitchFamily="18" charset="0"/>
            </a:endParaRP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Литье</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Штамповка</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Прокатка</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Волочение</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Ковка и др.</a:t>
            </a:r>
          </a:p>
          <a:p>
            <a:pPr algn="just">
              <a:defRPr/>
            </a:pPr>
            <a:endParaRPr lang="ru-RU" sz="2400" dirty="0">
              <a:solidFill>
                <a:srgbClr val="C00000"/>
              </a:solidFill>
              <a:latin typeface="Times New Roman" panose="02020603050405020304" pitchFamily="18" charset="0"/>
              <a:cs typeface="Times New Roman" panose="02020603050405020304" pitchFamily="18" charset="0"/>
            </a:endParaRPr>
          </a:p>
          <a:p>
            <a:pPr algn="just">
              <a:defRPr/>
            </a:pPr>
            <a:r>
              <a:rPr lang="ru-RU" sz="2400" b="1" i="1" u="sng" dirty="0">
                <a:solidFill>
                  <a:srgbClr val="C00000"/>
                </a:solidFill>
                <a:latin typeface="Times New Roman" panose="02020603050405020304" pitchFamily="18" charset="0"/>
                <a:cs typeface="Times New Roman" panose="02020603050405020304" pitchFamily="18" charset="0"/>
              </a:rPr>
              <a:t>Отделочные операции:</a:t>
            </a:r>
          </a:p>
          <a:p>
            <a:pPr algn="just">
              <a:defRPr/>
            </a:pPr>
            <a:endParaRPr lang="ru-RU" sz="2400" b="1" i="1" u="sng" dirty="0">
              <a:solidFill>
                <a:srgbClr val="C00000"/>
              </a:solidFill>
              <a:latin typeface="Times New Roman" panose="02020603050405020304" pitchFamily="18" charset="0"/>
              <a:cs typeface="Times New Roman" panose="02020603050405020304" pitchFamily="18" charset="0"/>
            </a:endParaRP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Шлифовка</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Полировка</a:t>
            </a:r>
          </a:p>
          <a:p>
            <a:pPr marL="273050" indent="-273050" algn="just">
              <a:buFont typeface="Courier New" pitchFamily="49" charset="0"/>
              <a:buChar char="o"/>
              <a:defRPr/>
            </a:pPr>
            <a:r>
              <a:rPr lang="ru-RU" sz="2400" dirty="0">
                <a:solidFill>
                  <a:srgbClr val="C00000"/>
                </a:solidFill>
                <a:latin typeface="Times New Roman" panose="02020603050405020304" pitchFamily="18" charset="0"/>
                <a:cs typeface="Times New Roman" panose="02020603050405020304" pitchFamily="18" charset="0"/>
              </a:rPr>
              <a:t>Пескоструйная обработка</a:t>
            </a:r>
          </a:p>
          <a:p>
            <a:pPr marL="273050" indent="-273050" algn="just">
              <a:buFont typeface="Courier New" pitchFamily="49" charset="0"/>
              <a:buChar char="o"/>
              <a:defRPr/>
            </a:pPr>
            <a:r>
              <a:rPr lang="ru-RU" sz="2400" dirty="0" err="1">
                <a:solidFill>
                  <a:srgbClr val="C00000"/>
                </a:solidFill>
                <a:latin typeface="Times New Roman" panose="02020603050405020304" pitchFamily="18" charset="0"/>
                <a:cs typeface="Times New Roman" panose="02020603050405020304" pitchFamily="18" charset="0"/>
              </a:rPr>
              <a:t>Галтовка</a:t>
            </a:r>
            <a:r>
              <a:rPr lang="ru-RU" sz="2400" dirty="0">
                <a:solidFill>
                  <a:srgbClr val="C00000"/>
                </a:solidFill>
                <a:latin typeface="Times New Roman" panose="02020603050405020304" pitchFamily="18" charset="0"/>
                <a:cs typeface="Times New Roman" panose="02020603050405020304" pitchFamily="18" charset="0"/>
              </a:rPr>
              <a:t> и др.</a:t>
            </a:r>
          </a:p>
        </p:txBody>
      </p:sp>
      <p:pic>
        <p:nvPicPr>
          <p:cNvPr id="6" name="Picture 2" descr="C:\Users\User\Desktop\ЭУМК ТОТ\images (6).jpeg"/>
          <p:cNvPicPr/>
          <p:nvPr/>
        </p:nvPicPr>
        <p:blipFill rotWithShape="1">
          <a:blip r:embed="rId9" cstate="print">
            <a:extLst>
              <a:ext uri="{28A0092B-C50C-407E-A947-70E740481C1C}">
                <a14:useLocalDpi xmlns:a14="http://schemas.microsoft.com/office/drawing/2010/main" val="0"/>
              </a:ext>
            </a:extLst>
          </a:blip>
          <a:srcRect l="9394" r="8719"/>
          <a:stretch/>
        </p:blipFill>
        <p:spPr bwMode="auto">
          <a:xfrm>
            <a:off x="9370164" y="1196657"/>
            <a:ext cx="1946593" cy="1432243"/>
          </a:xfrm>
          <a:prstGeom prst="rect">
            <a:avLst/>
          </a:prstGeom>
          <a:noFill/>
          <a:ln>
            <a:solidFill>
              <a:schemeClr val="accent1"/>
            </a:solidFill>
          </a:ln>
          <a:extLst/>
        </p:spPr>
      </p:pic>
      <p:sp>
        <p:nvSpPr>
          <p:cNvPr id="2" name="TextBox 1"/>
          <p:cNvSpPr txBox="1"/>
          <p:nvPr/>
        </p:nvSpPr>
        <p:spPr>
          <a:xfrm>
            <a:off x="8597900" y="2743200"/>
            <a:ext cx="3440324" cy="3046988"/>
          </a:xfrm>
          <a:prstGeom prst="rect">
            <a:avLst/>
          </a:prstGeom>
          <a:noFill/>
        </p:spPr>
        <p:txBody>
          <a:bodyPr wrap="square" rtlCol="0">
            <a:spAutoFit/>
          </a:bodyPr>
          <a:lstStyle/>
          <a:p>
            <a:pPr algn="ctr"/>
            <a:r>
              <a:rPr lang="ru-RU" sz="2400" dirty="0" smtClean="0">
                <a:latin typeface="Times New Roman" panose="02020603050405020304" pitchFamily="18" charset="0"/>
                <a:cs typeface="Times New Roman" panose="02020603050405020304" pitchFamily="18" charset="0"/>
              </a:rPr>
              <a:t>Повторите </a:t>
            </a:r>
          </a:p>
          <a:p>
            <a:pPr algn="ctr"/>
            <a:r>
              <a:rPr lang="ru-RU" sz="2400" dirty="0" smtClean="0">
                <a:latin typeface="Times New Roman" panose="02020603050405020304" pitchFamily="18" charset="0"/>
                <a:cs typeface="Times New Roman" panose="02020603050405020304" pitchFamily="18" charset="0"/>
              </a:rPr>
              <a:t>способы изготовления </a:t>
            </a:r>
          </a:p>
          <a:p>
            <a:pPr algn="ctr"/>
            <a:r>
              <a:rPr lang="ru-RU" sz="2400" dirty="0" smtClean="0">
                <a:latin typeface="Times New Roman" panose="02020603050405020304" pitchFamily="18" charset="0"/>
                <a:cs typeface="Times New Roman" panose="02020603050405020304" pitchFamily="18" charset="0"/>
              </a:rPr>
              <a:t>и обработки поверхности металлических изделий </a:t>
            </a:r>
          </a:p>
          <a:p>
            <a:pPr algn="ctr"/>
            <a:r>
              <a:rPr lang="ru-RU" sz="2400" b="1" dirty="0" smtClean="0">
                <a:solidFill>
                  <a:schemeClr val="bg1"/>
                </a:solidFill>
                <a:latin typeface="Times New Roman" panose="02020603050405020304" pitchFamily="18" charset="0"/>
                <a:cs typeface="Times New Roman" panose="02020603050405020304" pitchFamily="18" charset="0"/>
              </a:rPr>
              <a:t>по разделу 1.4. «Металлические бытовые товары»</a:t>
            </a:r>
            <a:endParaRPr lang="ru-RU"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0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3" grpId="0">
        <p:bldAsOne/>
      </p:bldGraphic>
      <p:bldP spid="4" grpId="0"/>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938310" y="70505"/>
            <a:ext cx="8143932" cy="707886"/>
          </a:xfrm>
          <a:prstGeom prst="rect">
            <a:avLst/>
          </a:prstGeom>
          <a:noFill/>
        </p:spPr>
        <p:txBody>
          <a:bodyPr>
            <a:spAutoFit/>
          </a:bodyPr>
          <a:lstStyle/>
          <a:p>
            <a:pPr algn="ctr">
              <a:defRPr/>
            </a:pPr>
            <a:r>
              <a:rPr lang="ru-RU" sz="40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ДЕКОРИРОВАНИЕ ИЗДЕЛИЙ</a:t>
            </a:r>
            <a:endParaRPr lang="ru-RU" sz="40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90588" y="778391"/>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90588" y="1297359"/>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Золочение</a:t>
            </a:r>
            <a:endParaRPr lang="ru-RU" sz="2400" b="1" dirty="0">
              <a:solidFill>
                <a:srgbClr val="0070C0"/>
              </a:solidFill>
              <a:latin typeface="Times New Roman" pitchFamily="18" charset="0"/>
              <a:cs typeface="Times New Roman" pitchFamily="18" charset="0"/>
            </a:endParaRPr>
          </a:p>
        </p:txBody>
      </p:sp>
      <p:pic>
        <p:nvPicPr>
          <p:cNvPr id="7" name="Picture 3" descr="D:\Мои документы\Работа бук\Лекции и раздаточные\Товароведение\Галантерейные, ювелирные и ПКТ\Ювелирные\картинки\posuda_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3611564"/>
            <a:ext cx="3595688" cy="2517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D:\Мои документы\Работа бук\Лекции и раздаточные\Товароведение\Галантерейные, ювелирные и ПКТ\Ювелирные\картинки\posuda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276" y="1039813"/>
            <a:ext cx="3571875" cy="2500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D:\Мои документы\Работа бук\Лекции и раздаточные\Товароведение\Галантерейные, ювелирные и ПКТ\Ювелирные\картинки\posuda_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089" y="3611563"/>
            <a:ext cx="3571875" cy="2500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D:\Мои документы\Работа бук\Лекции и раздаточные\Товароведение\Галантерейные, ювелирные и ПКТ\Ювелирные\картинки\posuda_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1089" y="1039814"/>
            <a:ext cx="3595687" cy="25161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90588" y="1827445"/>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Серебрение</a:t>
            </a:r>
            <a:endParaRPr lang="ru-RU" sz="2400" b="1" dirty="0">
              <a:solidFill>
                <a:srgbClr val="0070C0"/>
              </a:solidFill>
              <a:latin typeface="Times New Roman" pitchFamily="18" charset="0"/>
              <a:cs typeface="Times New Roman" pitchFamily="18" charset="0"/>
            </a:endParaRPr>
          </a:p>
        </p:txBody>
      </p:sp>
      <p:pic>
        <p:nvPicPr>
          <p:cNvPr id="14" name="Picture 2" descr="D:\Мои документы\Работа бук\Лекции и раздаточные\Товароведение\Галантерейные, ювелирные и ПКТ\Ювелирные\картинки\посеребр.jpg"/>
          <p:cNvPicPr>
            <a:picLocks noChangeAspect="1" noChangeArrowheads="1"/>
          </p:cNvPicPr>
          <p:nvPr/>
        </p:nvPicPr>
        <p:blipFill>
          <a:blip r:embed="rId8">
            <a:extLst>
              <a:ext uri="{28A0092B-C50C-407E-A947-70E740481C1C}">
                <a14:useLocalDpi xmlns:a14="http://schemas.microsoft.com/office/drawing/2010/main" val="0"/>
              </a:ext>
            </a:extLst>
          </a:blip>
          <a:srcRect t="5672" b="6409"/>
          <a:stretch>
            <a:fillRect/>
          </a:stretch>
        </p:blipFill>
        <p:spPr bwMode="auto">
          <a:xfrm>
            <a:off x="3668714" y="3824288"/>
            <a:ext cx="3214688" cy="2430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descr="D:\Мои документы\Работа бук\Лекции и раздаточные\Товароведение\Галантерейные, ювелирные и ПКТ\Ювелирные\картинки\посер.jpg"/>
          <p:cNvPicPr>
            <a:picLocks noChangeAspect="1" noChangeArrowheads="1"/>
          </p:cNvPicPr>
          <p:nvPr/>
        </p:nvPicPr>
        <p:blipFill>
          <a:blip r:embed="rId9">
            <a:extLst>
              <a:ext uri="{28A0092B-C50C-407E-A947-70E740481C1C}">
                <a14:useLocalDpi xmlns:a14="http://schemas.microsoft.com/office/drawing/2010/main" val="0"/>
              </a:ext>
            </a:extLst>
          </a:blip>
          <a:srcRect b="6409"/>
          <a:stretch>
            <a:fillRect/>
          </a:stretch>
        </p:blipFill>
        <p:spPr bwMode="auto">
          <a:xfrm>
            <a:off x="3668714" y="1039813"/>
            <a:ext cx="3214688" cy="25876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descr="D:\Мои документы\Работа бук\Лекции и раздаточные\Товароведение\Галантерейные, ювелирные и ПКТ\Ювелирные\картинки\e263fb5948a1cb5addadd5f4ac2f56e1.jpg"/>
          <p:cNvPicPr>
            <a:picLocks noChangeAspect="1" noChangeArrowheads="1"/>
          </p:cNvPicPr>
          <p:nvPr/>
        </p:nvPicPr>
        <p:blipFill>
          <a:blip r:embed="rId10">
            <a:extLst>
              <a:ext uri="{28A0092B-C50C-407E-A947-70E740481C1C}">
                <a14:useLocalDpi xmlns:a14="http://schemas.microsoft.com/office/drawing/2010/main" val="0"/>
              </a:ext>
            </a:extLst>
          </a:blip>
          <a:srcRect l="4437" t="33353" r="66499" b="7469"/>
          <a:stretch>
            <a:fillRect/>
          </a:stretch>
        </p:blipFill>
        <p:spPr bwMode="auto">
          <a:xfrm>
            <a:off x="7526339" y="1039813"/>
            <a:ext cx="3429000" cy="5224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90588" y="2357531"/>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Филигрань</a:t>
            </a:r>
            <a:endParaRPr lang="ru-RU" sz="2400" b="1" dirty="0">
              <a:solidFill>
                <a:srgbClr val="0070C0"/>
              </a:solidFill>
              <a:latin typeface="Times New Roman" pitchFamily="18" charset="0"/>
              <a:cs typeface="Times New Roman" pitchFamily="18" charset="0"/>
            </a:endParaRPr>
          </a:p>
        </p:txBody>
      </p:sp>
      <p:pic>
        <p:nvPicPr>
          <p:cNvPr id="19" name="Picture 4" descr="D:\Мои документы\Работа бук\Лекции и раздаточные\Товароведение\Галантерейные, ювелирные и ПКТ\Ювелирные\картинки\87717945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0538" y="996950"/>
            <a:ext cx="366395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D:\Мои документы\Работа бук\Лекции и раздаточные\Товароведение\Галантерейные, ювелирные и ПКТ\Ювелирные\картинки\filigree02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2793" y="2751499"/>
            <a:ext cx="4877596" cy="347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3041197" y="1094264"/>
            <a:ext cx="49026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тонкий кружевной узор, спаянный из мелких деталей гладкой или крученой проволоки</a:t>
            </a:r>
          </a:p>
        </p:txBody>
      </p:sp>
      <p:sp>
        <p:nvSpPr>
          <p:cNvPr id="22" name="Прямоугольник 21"/>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90588" y="2887617"/>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Зернь</a:t>
            </a:r>
            <a:endParaRPr lang="ru-RU" sz="2400" b="1" dirty="0">
              <a:solidFill>
                <a:srgbClr val="0070C0"/>
              </a:solidFill>
              <a:latin typeface="Times New Roman" pitchFamily="18" charset="0"/>
              <a:cs typeface="Times New Roman" pitchFamily="18" charset="0"/>
            </a:endParaRPr>
          </a:p>
        </p:txBody>
      </p:sp>
      <p:pic>
        <p:nvPicPr>
          <p:cNvPr id="24" name="Picture 2" descr="D:\Мои документы\Работа бук\Лекции и раздаточные\Товароведение\Галантерейные, ювелирные и ПКТ\Ювелирные\картинки\4233.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2793" y="2078037"/>
            <a:ext cx="5786437" cy="4143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5" descr="D:\Мои документы\Работа бук\Лекции и раздаточные\Товароведение\Галантерейные, ювелирные и ПКТ\Ювелирные\картинки\fil1.jpg"/>
          <p:cNvPicPr>
            <a:picLocks noChangeAspect="1" noChangeArrowheads="1"/>
          </p:cNvPicPr>
          <p:nvPr/>
        </p:nvPicPr>
        <p:blipFill>
          <a:blip r:embed="rId14">
            <a:extLst>
              <a:ext uri="{28A0092B-C50C-407E-A947-70E740481C1C}">
                <a14:useLocalDpi xmlns:a14="http://schemas.microsoft.com/office/drawing/2010/main" val="0"/>
              </a:ext>
            </a:extLst>
          </a:blip>
          <a:srcRect t="2654" b="7133"/>
          <a:stretch>
            <a:fillRect/>
          </a:stretch>
        </p:blipFill>
        <p:spPr bwMode="auto">
          <a:xfrm>
            <a:off x="9093542" y="1392330"/>
            <a:ext cx="2680946" cy="212053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7" descr="D:\Мои документы\Работа бук\Лекции и раздаточные\Товароведение\Галантерейные, ювелирные и ПКТ\Ювелирные\картинки\telkari_gumu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93542" y="3648924"/>
            <a:ext cx="2680946" cy="250422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5"/>
          <p:cNvSpPr txBox="1">
            <a:spLocks noChangeArrowheads="1"/>
          </p:cNvSpPr>
          <p:nvPr/>
        </p:nvSpPr>
        <p:spPr bwMode="auto">
          <a:xfrm>
            <a:off x="3128510" y="1083817"/>
            <a:ext cx="5643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Филигрань может быть дополнена мелкими литыми шариками (</a:t>
            </a:r>
            <a:r>
              <a:rPr lang="ru-RU" altLang="ru-RU" sz="2400" b="1" dirty="0">
                <a:solidFill>
                  <a:srgbClr val="002060"/>
                </a:solidFill>
                <a:latin typeface="Times New Roman" panose="02020603050405020304" pitchFamily="18" charset="0"/>
                <a:cs typeface="Times New Roman" panose="02020603050405020304" pitchFamily="18" charset="0"/>
              </a:rPr>
              <a:t>зернью</a:t>
            </a:r>
            <a:r>
              <a:rPr lang="ru-RU" altLang="ru-RU" sz="2400" dirty="0">
                <a:solidFill>
                  <a:srgbClr val="002060"/>
                </a:solidFill>
                <a:latin typeface="Times New Roman" panose="02020603050405020304" pitchFamily="18" charset="0"/>
                <a:cs typeface="Times New Roman" panose="02020603050405020304" pitchFamily="18" charset="0"/>
              </a:rPr>
              <a:t>).</a:t>
            </a:r>
          </a:p>
        </p:txBody>
      </p:sp>
      <p:sp>
        <p:nvSpPr>
          <p:cNvPr id="29" name="Прямоугольник 28"/>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0" name="Скругленный прямоугольник 29"/>
          <p:cNvSpPr/>
          <p:nvPr/>
        </p:nvSpPr>
        <p:spPr>
          <a:xfrm>
            <a:off x="90588" y="3407147"/>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Чернение</a:t>
            </a:r>
            <a:endParaRPr lang="ru-RU" sz="2400" b="1" dirty="0">
              <a:solidFill>
                <a:srgbClr val="0070C0"/>
              </a:solidFill>
              <a:latin typeface="Times New Roman" pitchFamily="18" charset="0"/>
              <a:cs typeface="Times New Roman" pitchFamily="18" charset="0"/>
            </a:endParaRPr>
          </a:p>
        </p:txBody>
      </p:sp>
      <p:pic>
        <p:nvPicPr>
          <p:cNvPr id="31" name="Picture 4" descr="D:\Мои документы\Работа бук\Лекции и раздаточные\Товароведение\Галантерейные, ювелирные и ПКТ\Ювелирные\картинки\2.jpg"/>
          <p:cNvPicPr>
            <a:picLocks noChangeAspect="1" noChangeArrowheads="1"/>
          </p:cNvPicPr>
          <p:nvPr/>
        </p:nvPicPr>
        <p:blipFill>
          <a:blip r:embed="rId16">
            <a:extLst>
              <a:ext uri="{28A0092B-C50C-407E-A947-70E740481C1C}">
                <a14:useLocalDpi xmlns:a14="http://schemas.microsoft.com/office/drawing/2010/main" val="0"/>
              </a:ext>
            </a:extLst>
          </a:blip>
          <a:srcRect l="17500" t="35185" r="13333" b="12337"/>
          <a:stretch>
            <a:fillRect/>
          </a:stretch>
        </p:blipFill>
        <p:spPr bwMode="auto">
          <a:xfrm>
            <a:off x="2988465" y="4255599"/>
            <a:ext cx="4961155" cy="1610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5" descr="D:\Мои документы\Работа бук\Лекции и раздаточные\Товароведение\Галантерейные, ювелирные и ПКТ\Ювелирные\картинки\серебро.jpg"/>
          <p:cNvPicPr>
            <a:picLocks noChangeAspect="1" noChangeArrowheads="1"/>
          </p:cNvPicPr>
          <p:nvPr/>
        </p:nvPicPr>
        <p:blipFill>
          <a:blip r:embed="rId17">
            <a:extLst>
              <a:ext uri="{28A0092B-C50C-407E-A947-70E740481C1C}">
                <a14:useLocalDpi xmlns:a14="http://schemas.microsoft.com/office/drawing/2010/main" val="0"/>
              </a:ext>
            </a:extLst>
          </a:blip>
          <a:srcRect l="6122" t="11458" r="6122" b="7916"/>
          <a:stretch>
            <a:fillRect/>
          </a:stretch>
        </p:blipFill>
        <p:spPr bwMode="auto">
          <a:xfrm>
            <a:off x="8029894" y="2158404"/>
            <a:ext cx="3857625" cy="372882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3" name="TextBox 7"/>
          <p:cNvSpPr txBox="1">
            <a:spLocks noChangeArrowheads="1"/>
          </p:cNvSpPr>
          <p:nvPr/>
        </p:nvSpPr>
        <p:spPr bwMode="auto">
          <a:xfrm>
            <a:off x="2988465" y="1067002"/>
            <a:ext cx="86367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украшение серебряных и </a:t>
            </a:r>
            <a:r>
              <a:rPr lang="ru-RU" altLang="ru-RU" sz="2400" dirty="0" err="1">
                <a:solidFill>
                  <a:srgbClr val="002060"/>
                </a:solidFill>
                <a:latin typeface="Times New Roman" panose="02020603050405020304" pitchFamily="18" charset="0"/>
                <a:cs typeface="Times New Roman" panose="02020603050405020304" pitchFamily="18" charset="0"/>
              </a:rPr>
              <a:t>посеребряных</a:t>
            </a:r>
            <a:r>
              <a:rPr lang="ru-RU" altLang="ru-RU" sz="2400" dirty="0">
                <a:solidFill>
                  <a:srgbClr val="002060"/>
                </a:solidFill>
                <a:latin typeface="Times New Roman" panose="02020603050405020304" pitchFamily="18" charset="0"/>
                <a:cs typeface="Times New Roman" panose="02020603050405020304" pitchFamily="18" charset="0"/>
              </a:rPr>
              <a:t> изделий рисунком из черни (массы из серебра, меди, свинца, серы и буры)</a:t>
            </a:r>
          </a:p>
        </p:txBody>
      </p:sp>
      <p:pic>
        <p:nvPicPr>
          <p:cNvPr id="34" name="Picture 6" descr="D:\Мои документы\Работа бук\Лекции и раздаточные\Товароведение\Галантерейные, ювелирные и ПКТ\Ювелирные\картинки\чер.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07732" y="2158404"/>
            <a:ext cx="2000250" cy="2000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7" descr="D:\Мои документы\Работа бук\Лекции и раздаточные\Товароведение\Галантерейные, ювелирные и ПКТ\Ювелирные\картинки\чернь.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33743" y="2163440"/>
            <a:ext cx="2801142" cy="200175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6" name="Прямоугольник 35"/>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90588" y="3926677"/>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Чеканка</a:t>
            </a:r>
            <a:endParaRPr lang="ru-RU" sz="2400" b="1" dirty="0">
              <a:solidFill>
                <a:srgbClr val="0070C0"/>
              </a:solidFill>
              <a:latin typeface="Times New Roman" pitchFamily="18" charset="0"/>
              <a:cs typeface="Times New Roman" pitchFamily="18" charset="0"/>
            </a:endParaRPr>
          </a:p>
        </p:txBody>
      </p:sp>
      <p:pic>
        <p:nvPicPr>
          <p:cNvPr id="43" name="Picture 3" descr="D:\Мои документы\Работа бук\Лекции и раздаточные\Товароведение\Галантерейные, ювелирные и ПКТ\Ювелирные\картинки\01.jpg"/>
          <p:cNvPicPr>
            <a:picLocks noChangeAspect="1" noChangeArrowheads="1"/>
          </p:cNvPicPr>
          <p:nvPr/>
        </p:nvPicPr>
        <p:blipFill>
          <a:blip r:embed="rId20">
            <a:extLst>
              <a:ext uri="{28A0092B-C50C-407E-A947-70E740481C1C}">
                <a14:useLocalDpi xmlns:a14="http://schemas.microsoft.com/office/drawing/2010/main" val="0"/>
              </a:ext>
            </a:extLst>
          </a:blip>
          <a:srcRect l="4279" r="7626"/>
          <a:stretch>
            <a:fillRect/>
          </a:stretch>
        </p:blipFill>
        <p:spPr bwMode="auto">
          <a:xfrm>
            <a:off x="3045828" y="2274128"/>
            <a:ext cx="5237167" cy="396242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4" name="TextBox 3"/>
          <p:cNvSpPr txBox="1">
            <a:spLocks noChangeArrowheads="1"/>
          </p:cNvSpPr>
          <p:nvPr/>
        </p:nvSpPr>
        <p:spPr bwMode="auto">
          <a:xfrm>
            <a:off x="2902423" y="852156"/>
            <a:ext cx="54260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100" dirty="0" smtClean="0">
                <a:solidFill>
                  <a:srgbClr val="002060"/>
                </a:solidFill>
                <a:latin typeface="Times New Roman" panose="02020603050405020304" pitchFamily="18" charset="0"/>
                <a:cs typeface="Times New Roman" panose="02020603050405020304" pitchFamily="18" charset="0"/>
              </a:rPr>
              <a:t>Чеканка – рельефный </a:t>
            </a:r>
            <a:r>
              <a:rPr lang="ru-RU" altLang="ru-RU" sz="2100" dirty="0">
                <a:solidFill>
                  <a:srgbClr val="002060"/>
                </a:solidFill>
                <a:latin typeface="Times New Roman" panose="02020603050405020304" pitchFamily="18" charset="0"/>
                <a:cs typeface="Times New Roman" panose="02020603050405020304" pitchFamily="18" charset="0"/>
              </a:rPr>
              <a:t>рисунок на поверхности металла, наносимый ручным способом или с помощью штамповки (</a:t>
            </a:r>
            <a:r>
              <a:rPr lang="ru-RU" altLang="ru-RU" sz="2100" b="1" dirty="0">
                <a:solidFill>
                  <a:srgbClr val="002060"/>
                </a:solidFill>
                <a:latin typeface="Times New Roman" panose="02020603050405020304" pitchFamily="18" charset="0"/>
                <a:cs typeface="Times New Roman" panose="02020603050405020304" pitchFamily="18" charset="0"/>
              </a:rPr>
              <a:t>ТИСНЕНИЕ</a:t>
            </a:r>
            <a:r>
              <a:rPr lang="ru-RU" altLang="ru-RU" sz="2100" dirty="0">
                <a:solidFill>
                  <a:srgbClr val="002060"/>
                </a:solidFill>
                <a:latin typeface="Times New Roman" panose="02020603050405020304" pitchFamily="18" charset="0"/>
                <a:cs typeface="Times New Roman" panose="02020603050405020304" pitchFamily="18" charset="0"/>
              </a:rPr>
              <a:t>).</a:t>
            </a:r>
          </a:p>
        </p:txBody>
      </p:sp>
      <p:pic>
        <p:nvPicPr>
          <p:cNvPr id="45" name="Picture 3" descr="D:\Мои документы\Работа бук\Лекции и раздаточные\Товароведение\Галантерейные, ювелирные и ПКТ\Ювелирные\картинки\oct13_0441b.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98111" y="1024271"/>
            <a:ext cx="3389408" cy="204856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7" name="Picture 5" descr="D:\Мои документы\Работа бук\Лекции и раздаточные\Товароведение\Галантерейные, ювелирные и ПКТ\Ювелирные\картинки\чеканка1.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77366" y="3191575"/>
            <a:ext cx="2897218" cy="30298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8" name="Прямоугольник 47"/>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90588" y="4446207"/>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Гравировка</a:t>
            </a:r>
            <a:endParaRPr lang="ru-RU" sz="2400" b="1" dirty="0">
              <a:solidFill>
                <a:srgbClr val="0070C0"/>
              </a:solidFill>
              <a:latin typeface="Times New Roman" pitchFamily="18" charset="0"/>
              <a:cs typeface="Times New Roman" pitchFamily="18" charset="0"/>
            </a:endParaRPr>
          </a:p>
        </p:txBody>
      </p:sp>
      <p:sp>
        <p:nvSpPr>
          <p:cNvPr id="50" name="TextBox 2"/>
          <p:cNvSpPr txBox="1">
            <a:spLocks noChangeArrowheads="1"/>
          </p:cNvSpPr>
          <p:nvPr/>
        </p:nvSpPr>
        <p:spPr bwMode="auto">
          <a:xfrm>
            <a:off x="2973730" y="886546"/>
            <a:ext cx="60959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smtClean="0">
                <a:solidFill>
                  <a:srgbClr val="002060"/>
                </a:solidFill>
                <a:latin typeface="Times New Roman" panose="02020603050405020304" pitchFamily="18" charset="0"/>
                <a:cs typeface="Times New Roman" panose="02020603050405020304" pitchFamily="18" charset="0"/>
              </a:rPr>
              <a:t>Гравировка - </a:t>
            </a:r>
            <a:r>
              <a:rPr lang="ru-RU" altLang="ru-RU" sz="2400" dirty="0">
                <a:solidFill>
                  <a:srgbClr val="002060"/>
                </a:solidFill>
                <a:latin typeface="Times New Roman" panose="02020603050405020304" pitchFamily="18" charset="0"/>
                <a:cs typeface="Times New Roman" panose="02020603050405020304" pitchFamily="18" charset="0"/>
              </a:rPr>
              <a:t>рисунки, вырезанные в металле острым режущим инструментом или полученные с помощью штамповки.</a:t>
            </a:r>
          </a:p>
        </p:txBody>
      </p:sp>
      <p:pic>
        <p:nvPicPr>
          <p:cNvPr id="51" name="Picture 4" descr="D:\Мои документы\Работа бук\Лекции и раздаточные\Товароведение\Галантерейные, ювелирные и ПКТ\Ювелирные\картинки\silver_full007.jpg"/>
          <p:cNvPicPr>
            <a:picLocks noChangeAspect="1" noChangeArrowheads="1"/>
          </p:cNvPicPr>
          <p:nvPr/>
        </p:nvPicPr>
        <p:blipFill>
          <a:blip r:embed="rId23">
            <a:extLst>
              <a:ext uri="{28A0092B-C50C-407E-A947-70E740481C1C}">
                <a14:useLocalDpi xmlns:a14="http://schemas.microsoft.com/office/drawing/2010/main" val="0"/>
              </a:ext>
            </a:extLst>
          </a:blip>
          <a:srcRect t="29884" b="26006"/>
          <a:stretch>
            <a:fillRect/>
          </a:stretch>
        </p:blipFill>
        <p:spPr bwMode="auto">
          <a:xfrm>
            <a:off x="3008008" y="2178878"/>
            <a:ext cx="6100808" cy="403544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2" descr="D:\Мои документы\Работа бук\Лекции и раздаточные\Товароведение\Галантерейные, ювелирные и ПКТ\Ювелирные\картинки\гравировка.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60229" y="1483208"/>
            <a:ext cx="2587983" cy="310558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2" descr="D:\Мои документы\Работа бук\Лекции и раздаточные\Товароведение\Галантерейные, ювелирные и ПКТ\Ювелирные\картинки\craf.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260229" y="4721612"/>
            <a:ext cx="2584356" cy="149271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4" name="Прямоугольник 53"/>
          <p:cNvSpPr/>
          <p:nvPr/>
        </p:nvSpPr>
        <p:spPr>
          <a:xfrm>
            <a:off x="2885178" y="860553"/>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5" name="Скругленный прямоугольник 54"/>
          <p:cNvSpPr/>
          <p:nvPr/>
        </p:nvSpPr>
        <p:spPr>
          <a:xfrm>
            <a:off x="90049" y="4965737"/>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Травление</a:t>
            </a:r>
            <a:endParaRPr lang="ru-RU" sz="2400" b="1" dirty="0">
              <a:solidFill>
                <a:srgbClr val="0070C0"/>
              </a:solidFill>
              <a:latin typeface="Times New Roman" pitchFamily="18" charset="0"/>
              <a:cs typeface="Times New Roman" pitchFamily="18" charset="0"/>
            </a:endParaRPr>
          </a:p>
        </p:txBody>
      </p:sp>
      <p:sp>
        <p:nvSpPr>
          <p:cNvPr id="56" name="TextBox 3"/>
          <p:cNvSpPr txBox="1">
            <a:spLocks noChangeArrowheads="1"/>
          </p:cNvSpPr>
          <p:nvPr/>
        </p:nvSpPr>
        <p:spPr bwMode="auto">
          <a:xfrm>
            <a:off x="2988466" y="1046840"/>
            <a:ext cx="8803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smtClean="0">
                <a:solidFill>
                  <a:srgbClr val="002060"/>
                </a:solidFill>
                <a:latin typeface="Times New Roman" panose="02020603050405020304" pitchFamily="18" charset="0"/>
                <a:cs typeface="Times New Roman" panose="02020603050405020304" pitchFamily="18" charset="0"/>
              </a:rPr>
              <a:t>Травление - </a:t>
            </a:r>
            <a:r>
              <a:rPr lang="ru-RU" altLang="ru-RU" sz="2400" dirty="0">
                <a:solidFill>
                  <a:srgbClr val="002060"/>
                </a:solidFill>
                <a:latin typeface="Times New Roman" panose="02020603050405020304" pitchFamily="18" charset="0"/>
                <a:cs typeface="Times New Roman" panose="02020603050405020304" pitchFamily="18" charset="0"/>
              </a:rPr>
              <a:t>получение рисунка с помощью кислоты.</a:t>
            </a:r>
          </a:p>
        </p:txBody>
      </p:sp>
      <p:pic>
        <p:nvPicPr>
          <p:cNvPr id="2050" name="Picture 2" descr="https://www.dhresource.com/0x0s/f2-albu-g9-M00-19-FB-rBVaVVyUh86AZ30rAAJTt3RFi3g288.jpg/3-3d-tass-cappie.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115683" y="1675924"/>
            <a:ext cx="4292523" cy="42925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7" name="Picture 2" descr="D:\Мои документы\Работа бук\Лекции и раздаточные\Товароведение\Галантерейные, ювелирные и ПКТ\Ювелирные\картинки\серебро1.jpg"/>
          <p:cNvPicPr>
            <a:picLocks noChangeAspect="1" noChangeArrowheads="1"/>
          </p:cNvPicPr>
          <p:nvPr/>
        </p:nvPicPr>
        <p:blipFill>
          <a:blip r:embed="rId27">
            <a:extLst>
              <a:ext uri="{28A0092B-C50C-407E-A947-70E740481C1C}">
                <a14:useLocalDpi xmlns:a14="http://schemas.microsoft.com/office/drawing/2010/main" val="0"/>
              </a:ext>
            </a:extLst>
          </a:blip>
          <a:srcRect l="20282" t="4366" r="17606"/>
          <a:stretch>
            <a:fillRect/>
          </a:stretch>
        </p:blipFill>
        <p:spPr bwMode="auto">
          <a:xfrm>
            <a:off x="7558656" y="1686605"/>
            <a:ext cx="4086087" cy="428184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8" name="Прямоугольник 57"/>
          <p:cNvSpPr/>
          <p:nvPr/>
        </p:nvSpPr>
        <p:spPr>
          <a:xfrm>
            <a:off x="2885178"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9" name="Скругленный прямоугольник 58"/>
          <p:cNvSpPr/>
          <p:nvPr/>
        </p:nvSpPr>
        <p:spPr>
          <a:xfrm>
            <a:off x="89919" y="5467969"/>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Эмалирование</a:t>
            </a:r>
            <a:endParaRPr lang="ru-RU" sz="2400" b="1" dirty="0">
              <a:solidFill>
                <a:srgbClr val="0070C0"/>
              </a:solidFill>
              <a:latin typeface="Times New Roman" pitchFamily="18" charset="0"/>
              <a:cs typeface="Times New Roman" pitchFamily="18" charset="0"/>
            </a:endParaRPr>
          </a:p>
        </p:txBody>
      </p:sp>
      <p:sp>
        <p:nvSpPr>
          <p:cNvPr id="60" name="Прямоугольник 59"/>
          <p:cNvSpPr/>
          <p:nvPr/>
        </p:nvSpPr>
        <p:spPr>
          <a:xfrm>
            <a:off x="5655341" y="1051205"/>
            <a:ext cx="6232177" cy="5194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2984931" y="1058190"/>
            <a:ext cx="2559479" cy="4171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C00000"/>
                </a:solidFill>
                <a:latin typeface="Times New Roman" pitchFamily="18" charset="0"/>
                <a:cs typeface="Times New Roman" pitchFamily="18" charset="0"/>
              </a:rPr>
              <a:t>Финифть</a:t>
            </a:r>
            <a:endParaRPr lang="ru-RU" sz="2400" dirty="0">
              <a:solidFill>
                <a:srgbClr val="C00000"/>
              </a:solidFill>
              <a:latin typeface="Times New Roman" pitchFamily="18" charset="0"/>
              <a:cs typeface="Times New Roman" pitchFamily="18" charset="0"/>
            </a:endParaRPr>
          </a:p>
        </p:txBody>
      </p:sp>
      <p:sp>
        <p:nvSpPr>
          <p:cNvPr id="62" name="TextBox 61"/>
          <p:cNvSpPr txBox="1"/>
          <p:nvPr/>
        </p:nvSpPr>
        <p:spPr>
          <a:xfrm>
            <a:off x="5672420" y="1081902"/>
            <a:ext cx="6275641" cy="369332"/>
          </a:xfrm>
          <a:prstGeom prst="rect">
            <a:avLst/>
          </a:prstGeom>
          <a:noFill/>
        </p:spPr>
        <p:txBody>
          <a:bodyPr wrap="square">
            <a:spAutoFit/>
          </a:bodyPr>
          <a:lstStyle/>
          <a:p>
            <a:pPr algn="just">
              <a:defRPr/>
            </a:pPr>
            <a:r>
              <a:rPr lang="ru-RU" b="1" i="1" u="sng" dirty="0">
                <a:solidFill>
                  <a:srgbClr val="0070C0"/>
                </a:solidFill>
                <a:latin typeface="Times New Roman" pitchFamily="18" charset="0"/>
                <a:cs typeface="Times New Roman" pitchFamily="18" charset="0"/>
              </a:rPr>
              <a:t>ФИНИФТЬ</a:t>
            </a:r>
            <a:r>
              <a:rPr lang="ru-RU" b="1" dirty="0">
                <a:solidFill>
                  <a:srgbClr val="0070C0"/>
                </a:solidFill>
                <a:latin typeface="Times New Roman" pitchFamily="18" charset="0"/>
                <a:cs typeface="Times New Roman" pitchFamily="18" charset="0"/>
              </a:rPr>
              <a:t> - </a:t>
            </a:r>
            <a:r>
              <a:rPr lang="ru-RU" dirty="0">
                <a:solidFill>
                  <a:srgbClr val="0070C0"/>
                </a:solidFill>
                <a:latin typeface="Times New Roman" pitchFamily="18" charset="0"/>
                <a:cs typeface="Times New Roman" pitchFamily="18" charset="0"/>
              </a:rPr>
              <a:t>миниатюрная живопись по эмали</a:t>
            </a:r>
          </a:p>
        </p:txBody>
      </p:sp>
      <p:pic>
        <p:nvPicPr>
          <p:cNvPr id="63" name="Picture 2" descr="D:\Мои документы\Работа бук\Лекции и раздаточные\Товароведение\Галантерейные, ювелирные и ПКТ\Ювелирные\картинки\2993.jpg"/>
          <p:cNvPicPr>
            <a:picLocks noChangeAspect="1" noChangeArrowheads="1"/>
          </p:cNvPicPr>
          <p:nvPr/>
        </p:nvPicPr>
        <p:blipFill>
          <a:blip r:embed="rId28">
            <a:lum bright="10000" contrast="20000"/>
            <a:extLst>
              <a:ext uri="{28A0092B-C50C-407E-A947-70E740481C1C}">
                <a14:useLocalDpi xmlns:a14="http://schemas.microsoft.com/office/drawing/2010/main" val="0"/>
              </a:ext>
            </a:extLst>
          </a:blip>
          <a:srcRect l="7843" t="6398" r="7843" b="12030"/>
          <a:stretch>
            <a:fillRect/>
          </a:stretch>
        </p:blipFill>
        <p:spPr bwMode="auto">
          <a:xfrm>
            <a:off x="6199410" y="1501903"/>
            <a:ext cx="2537300" cy="301009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3" descr="D:\Мои документы\Работа бук\Лекции и раздаточные\Товароведение\Галантерейные, ювелирные и ПКТ\Ювелирные\картинки\4800041_1.jpg"/>
          <p:cNvPicPr>
            <a:picLocks noChangeAspect="1" noChangeArrowheads="1"/>
          </p:cNvPicPr>
          <p:nvPr/>
        </p:nvPicPr>
        <p:blipFill rotWithShape="1">
          <a:blip r:embed="rId29">
            <a:extLst>
              <a:ext uri="{28A0092B-C50C-407E-A947-70E740481C1C}">
                <a14:useLocalDpi xmlns:a14="http://schemas.microsoft.com/office/drawing/2010/main" val="0"/>
              </a:ext>
            </a:extLst>
          </a:blip>
          <a:srcRect l="10256" t="4971" r="5128"/>
          <a:stretch/>
        </p:blipFill>
        <p:spPr bwMode="auto">
          <a:xfrm>
            <a:off x="8997363" y="1485900"/>
            <a:ext cx="2447621" cy="206125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6" name="Picture 5" descr="D:\Мои документы\Работа бук\Лекции и раздаточные\Товароведение\Галантерейные, ювелирные и ПКТ\Ювелирные\картинки\1264167133.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982177" y="3692256"/>
            <a:ext cx="2462807" cy="246280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7" name="Picture 6" descr="D:\Мои документы\Работа бук\Лекции и раздаточные\Товароведение\Галантерейные, ювелирные и ПКТ\Ювелирные\картинки\finift_1.jpg"/>
          <p:cNvPicPr>
            <a:picLocks noChangeAspect="1" noChangeArrowheads="1"/>
          </p:cNvPicPr>
          <p:nvPr/>
        </p:nvPicPr>
        <p:blipFill>
          <a:blip r:embed="rId31">
            <a:extLst>
              <a:ext uri="{28A0092B-C50C-407E-A947-70E740481C1C}">
                <a14:useLocalDpi xmlns:a14="http://schemas.microsoft.com/office/drawing/2010/main" val="0"/>
              </a:ext>
            </a:extLst>
          </a:blip>
          <a:srcRect t="6958" b="13031"/>
          <a:stretch>
            <a:fillRect/>
          </a:stretch>
        </p:blipFill>
        <p:spPr bwMode="auto">
          <a:xfrm>
            <a:off x="6199880" y="4650016"/>
            <a:ext cx="2547942" cy="150504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9" name="Прямоугольник 68"/>
          <p:cNvSpPr/>
          <p:nvPr/>
        </p:nvSpPr>
        <p:spPr>
          <a:xfrm>
            <a:off x="5666924" y="1038874"/>
            <a:ext cx="6232177" cy="5194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2982831" y="1591366"/>
            <a:ext cx="2559479" cy="742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C00000"/>
                </a:solidFill>
                <a:latin typeface="Times New Roman" pitchFamily="18" charset="0"/>
                <a:cs typeface="Times New Roman" pitchFamily="18" charset="0"/>
              </a:rPr>
              <a:t>Перегородчатая эмаль</a:t>
            </a:r>
            <a:endParaRPr lang="ru-RU" sz="2400" dirty="0">
              <a:solidFill>
                <a:srgbClr val="C00000"/>
              </a:solidFill>
              <a:latin typeface="Times New Roman" pitchFamily="18" charset="0"/>
              <a:cs typeface="Times New Roman" pitchFamily="18" charset="0"/>
            </a:endParaRPr>
          </a:p>
        </p:txBody>
      </p:sp>
      <p:sp>
        <p:nvSpPr>
          <p:cNvPr id="71" name="Прямоугольник 70"/>
          <p:cNvSpPr/>
          <p:nvPr/>
        </p:nvSpPr>
        <p:spPr>
          <a:xfrm>
            <a:off x="5669514" y="1001924"/>
            <a:ext cx="6205118" cy="1477328"/>
          </a:xfrm>
          <a:prstGeom prst="rect">
            <a:avLst/>
          </a:prstGeom>
        </p:spPr>
        <p:txBody>
          <a:bodyPr wrap="square">
            <a:spAutoFit/>
          </a:bodyPr>
          <a:lstStyle/>
          <a:p>
            <a:pPr algn="just">
              <a:defRPr/>
            </a:pPr>
            <a:r>
              <a:rPr lang="ru-RU" dirty="0" smtClean="0">
                <a:solidFill>
                  <a:srgbClr val="0070C0"/>
                </a:solidFill>
                <a:latin typeface="Times New Roman" pitchFamily="18" charset="0"/>
                <a:cs typeface="Times New Roman" pitchFamily="18" charset="0"/>
              </a:rPr>
              <a:t>На </a:t>
            </a:r>
            <a:r>
              <a:rPr lang="ru-RU" dirty="0">
                <a:solidFill>
                  <a:srgbClr val="0070C0"/>
                </a:solidFill>
                <a:latin typeface="Times New Roman" pitchFamily="18" charset="0"/>
                <a:cs typeface="Times New Roman" pitchFamily="18" charset="0"/>
              </a:rPr>
              <a:t>золотую поверхность напаиваются перпендикулярно основанию тонкие золотые перемычки, которые образуют ячейки для внутренних и внешних контуров изображения, заполняемые разноцветной стеклянной массой. После обжига поверхность шлифуется и полируется. </a:t>
            </a:r>
          </a:p>
        </p:txBody>
      </p:sp>
      <p:sp>
        <p:nvSpPr>
          <p:cNvPr id="72" name="Прямоугольник 2"/>
          <p:cNvSpPr>
            <a:spLocks noChangeArrowheads="1"/>
          </p:cNvSpPr>
          <p:nvPr/>
        </p:nvSpPr>
        <p:spPr bwMode="auto">
          <a:xfrm>
            <a:off x="5649754" y="2362203"/>
            <a:ext cx="61961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dirty="0">
                <a:solidFill>
                  <a:srgbClr val="0070C0"/>
                </a:solidFill>
                <a:latin typeface="Times New Roman" panose="02020603050405020304" pitchFamily="18" charset="0"/>
                <a:cs typeface="Times New Roman" panose="02020603050405020304" pitchFamily="18" charset="0"/>
              </a:rPr>
              <a:t>Разновидность — </a:t>
            </a:r>
            <a:r>
              <a:rPr lang="ru-RU" altLang="ru-RU" b="1" u="sng" dirty="0">
                <a:solidFill>
                  <a:srgbClr val="0070C0"/>
                </a:solidFill>
                <a:latin typeface="Times New Roman" panose="02020603050405020304" pitchFamily="18" charset="0"/>
                <a:cs typeface="Times New Roman" panose="02020603050405020304" pitchFamily="18" charset="0"/>
              </a:rPr>
              <a:t>эмаль со сканью</a:t>
            </a:r>
            <a:r>
              <a:rPr lang="ru-RU" altLang="ru-RU" dirty="0">
                <a:solidFill>
                  <a:srgbClr val="0070C0"/>
                </a:solidFill>
                <a:latin typeface="Times New Roman" panose="02020603050405020304" pitchFamily="18" charset="0"/>
                <a:cs typeface="Times New Roman" panose="02020603050405020304" pitchFamily="18" charset="0"/>
              </a:rPr>
              <a:t>, при которой цветные поверхности эмали разделяются проволоками.</a:t>
            </a:r>
          </a:p>
        </p:txBody>
      </p:sp>
      <p:pic>
        <p:nvPicPr>
          <p:cNvPr id="73" name="Picture 3" descr="D:\Мои документы\Работа бук\Лекции и раздаточные\Товароведение\Галантерейные, ювелирные и ПКТ\Ювелирные\картинки\1264167556.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83439" y="3057394"/>
            <a:ext cx="4143900" cy="31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Прямоугольник 73"/>
          <p:cNvSpPr/>
          <p:nvPr/>
        </p:nvSpPr>
        <p:spPr>
          <a:xfrm>
            <a:off x="5666924" y="1051205"/>
            <a:ext cx="6232177" cy="5194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5" name="Скругленный прямоугольник 74"/>
          <p:cNvSpPr/>
          <p:nvPr/>
        </p:nvSpPr>
        <p:spPr>
          <a:xfrm>
            <a:off x="2983275" y="2455172"/>
            <a:ext cx="2559479" cy="5229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C00000"/>
                </a:solidFill>
                <a:latin typeface="Times New Roman" pitchFamily="18" charset="0"/>
                <a:cs typeface="Times New Roman" pitchFamily="18" charset="0"/>
              </a:rPr>
              <a:t>Выемчатая эмаль</a:t>
            </a:r>
            <a:endParaRPr lang="ru-RU" sz="2400" dirty="0">
              <a:solidFill>
                <a:srgbClr val="C00000"/>
              </a:solidFill>
              <a:latin typeface="Times New Roman" pitchFamily="18" charset="0"/>
              <a:cs typeface="Times New Roman" pitchFamily="18" charset="0"/>
            </a:endParaRPr>
          </a:p>
        </p:txBody>
      </p:sp>
      <p:sp>
        <p:nvSpPr>
          <p:cNvPr id="2" name="Прямоугольник 1"/>
          <p:cNvSpPr/>
          <p:nvPr/>
        </p:nvSpPr>
        <p:spPr>
          <a:xfrm>
            <a:off x="5608573" y="1038874"/>
            <a:ext cx="6240458" cy="923330"/>
          </a:xfrm>
          <a:prstGeom prst="rect">
            <a:avLst/>
          </a:prstGeom>
        </p:spPr>
        <p:txBody>
          <a:bodyPr wrap="square">
            <a:spAutoFit/>
          </a:bodyPr>
          <a:lstStyle/>
          <a:p>
            <a:pPr algn="just">
              <a:defRPr/>
            </a:pPr>
            <a:r>
              <a:rPr lang="ru-RU" dirty="0">
                <a:solidFill>
                  <a:srgbClr val="0070C0"/>
                </a:solidFill>
                <a:latin typeface="Times New Roman" pitchFamily="18" charset="0"/>
                <a:cs typeface="Times New Roman" pitchFamily="18" charset="0"/>
              </a:rPr>
              <a:t>В металле делаются неглубокие выемки, создающие изобразительную композицию, заполняются стеклянной массой, которая обжигается и по охлаждении шлифуется.</a:t>
            </a:r>
          </a:p>
        </p:txBody>
      </p:sp>
      <p:pic>
        <p:nvPicPr>
          <p:cNvPr id="77" name="Picture 2" descr="D:\Мои документы\Работа бук\Лекции и раздаточные\Товароведение\Галантерейные, ювелирные и ПКТ\Ювелирные\картинки\silver_full001.jpg"/>
          <p:cNvPicPr>
            <a:picLocks noChangeAspect="1" noChangeArrowheads="1"/>
          </p:cNvPicPr>
          <p:nvPr/>
        </p:nvPicPr>
        <p:blipFill>
          <a:blip r:embed="rId33">
            <a:extLst>
              <a:ext uri="{28A0092B-C50C-407E-A947-70E740481C1C}">
                <a14:useLocalDpi xmlns:a14="http://schemas.microsoft.com/office/drawing/2010/main" val="0"/>
              </a:ext>
            </a:extLst>
          </a:blip>
          <a:srcRect t="31882" b="5949"/>
          <a:stretch>
            <a:fillRect/>
          </a:stretch>
        </p:blipFill>
        <p:spPr bwMode="auto">
          <a:xfrm>
            <a:off x="9731756" y="2386587"/>
            <a:ext cx="2049175" cy="190987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8" name="Picture 3" descr="D:\Мои документы\Работа бук\Лекции и раздаточные\Товароведение\Галантерейные, ювелирные и ПКТ\Ювелирные\картинки\выемч.эмаль1"/>
          <p:cNvPicPr>
            <a:picLocks noChangeAspect="1" noChangeArrowheads="1"/>
          </p:cNvPicPr>
          <p:nvPr/>
        </p:nvPicPr>
        <p:blipFill>
          <a:blip r:embed="rId34">
            <a:extLst>
              <a:ext uri="{28A0092B-C50C-407E-A947-70E740481C1C}">
                <a14:useLocalDpi xmlns:a14="http://schemas.microsoft.com/office/drawing/2010/main" val="0"/>
              </a:ext>
            </a:extLst>
          </a:blip>
          <a:srcRect l="5853"/>
          <a:stretch>
            <a:fillRect/>
          </a:stretch>
        </p:blipFill>
        <p:spPr bwMode="auto">
          <a:xfrm>
            <a:off x="5776029" y="2021300"/>
            <a:ext cx="3854385" cy="409403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9" name="Picture 5" descr="D:\Мои документы\Работа бук\Лекции и раздаточные\Товароведение\Галантерейные, ювелирные и ПКТ\Ювелирные\картинки\выемч.эмаль"/>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729812" y="4376361"/>
            <a:ext cx="2051119" cy="134128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0" name="Прямоугольник 79"/>
          <p:cNvSpPr/>
          <p:nvPr/>
        </p:nvSpPr>
        <p:spPr>
          <a:xfrm>
            <a:off x="2885178"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err="1">
                <a:solidFill>
                  <a:srgbClr val="0070C0"/>
                </a:solidFill>
                <a:latin typeface="Times New Roman" panose="02020603050405020304" pitchFamily="18" charset="0"/>
                <a:cs typeface="Times New Roman" panose="02020603050405020304" pitchFamily="18" charset="0"/>
              </a:rPr>
              <a:t>Инкруста́ция</a:t>
            </a:r>
            <a:r>
              <a:rPr lang="ru-RU" sz="2000" dirty="0">
                <a:solidFill>
                  <a:srgbClr val="0070C0"/>
                </a:solidFill>
                <a:latin typeface="Times New Roman" panose="02020603050405020304" pitchFamily="18" charset="0"/>
                <a:cs typeface="Times New Roman" panose="02020603050405020304" pitchFamily="18" charset="0"/>
              </a:rPr>
              <a:t> </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украшение изделий и зданий узорами и изображениями из материалов, отличающихся от основной поверхности.</a:t>
            </a:r>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81" name="Скругленный прямоугольник 80"/>
          <p:cNvSpPr/>
          <p:nvPr/>
        </p:nvSpPr>
        <p:spPr>
          <a:xfrm>
            <a:off x="89919" y="5951785"/>
            <a:ext cx="2668830" cy="417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itchFamily="18" charset="0"/>
                <a:cs typeface="Times New Roman" pitchFamily="18" charset="0"/>
              </a:rPr>
              <a:t>Инкрустация</a:t>
            </a:r>
            <a:endParaRPr lang="ru-RU" sz="2400" b="1" dirty="0">
              <a:solidFill>
                <a:srgbClr val="0070C0"/>
              </a:solidFill>
              <a:latin typeface="Times New Roman" pitchFamily="18" charset="0"/>
              <a:cs typeface="Times New Roman" pitchFamily="18" charset="0"/>
            </a:endParaRPr>
          </a:p>
        </p:txBody>
      </p:sp>
      <p:pic>
        <p:nvPicPr>
          <p:cNvPr id="2052" name="Picture 4" descr="https://bersoantik.com/media/_versions/09.2018/381658-4522085_object_big_reverse.jpg"/>
          <p:cNvPicPr>
            <a:picLocks noChangeAspect="1" noChangeArrowheads="1"/>
          </p:cNvPicPr>
          <p:nvPr/>
        </p:nvPicPr>
        <p:blipFill rotWithShape="1">
          <a:blip r:embed="rId36">
            <a:extLst>
              <a:ext uri="{28A0092B-C50C-407E-A947-70E740481C1C}">
                <a14:useLocalDpi xmlns:a14="http://schemas.microsoft.com/office/drawing/2010/main" val="0"/>
              </a:ext>
            </a:extLst>
          </a:blip>
          <a:srcRect l="6110" r="3232"/>
          <a:stretch/>
        </p:blipFill>
        <p:spPr bwMode="auto">
          <a:xfrm>
            <a:off x="3075027" y="1624338"/>
            <a:ext cx="3101917" cy="22753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3" name="Picture 2" descr="D:\Мои документы\Работа бук\Лекции и раздаточные\Товароведение\Галантерейные, ювелирные и ПКТ\Ювелирные\картинки\109978641.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385392" y="1605192"/>
            <a:ext cx="3388428" cy="464088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6" descr="http://www.rezbaderevo.ru/sites/default/files/product_photos/pendant_80.jpg"/>
          <p:cNvPicPr>
            <a:picLocks noChangeAspect="1" noChangeArrowheads="1"/>
          </p:cNvPicPr>
          <p:nvPr/>
        </p:nvPicPr>
        <p:blipFill rotWithShape="1">
          <a:blip r:embed="rId38">
            <a:extLst>
              <a:ext uri="{28A0092B-C50C-407E-A947-70E740481C1C}">
                <a14:useLocalDpi xmlns:a14="http://schemas.microsoft.com/office/drawing/2010/main" val="0"/>
              </a:ext>
            </a:extLst>
          </a:blip>
          <a:srcRect l="14481" r="23106"/>
          <a:stretch/>
        </p:blipFill>
        <p:spPr bwMode="auto">
          <a:xfrm>
            <a:off x="6262987" y="1594399"/>
            <a:ext cx="2006065" cy="305346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descr="https://jeweler-master.ru/wp-content/uploads/2018/11/%D0%BF%D0%B8%D1%81%D0%BC%D0%B5%D0%BD%D0%BD%D0%B0%D1%8F-%D1%80%D1%83%D1%87%D0%BA%D0%B0-%D1%8E%D0%B2%D0%B5%D0%BB%D0%B8%D1%80%D0%BD%D0%BE%D0%B9-%D1%80%D0%B0%D0%B1%D0%BE%D1%82%D1%8B.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026531" y="3965066"/>
            <a:ext cx="3158936" cy="22997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62" name="Picture 14" descr="http://g01.a.alicdn.com/kf/HTB12etDLpXXXXatXpXXq6xXFXXXJ/201070038/HTB12etDLpXXXXatXpXXq6xXFXXXJ.jpg"/>
          <p:cNvPicPr>
            <a:picLocks noChangeAspect="1" noChangeArrowheads="1"/>
          </p:cNvPicPr>
          <p:nvPr/>
        </p:nvPicPr>
        <p:blipFill rotWithShape="1">
          <a:blip r:embed="rId40">
            <a:extLst>
              <a:ext uri="{28A0092B-C50C-407E-A947-70E740481C1C}">
                <a14:useLocalDpi xmlns:a14="http://schemas.microsoft.com/office/drawing/2010/main" val="0"/>
              </a:ext>
            </a:extLst>
          </a:blip>
          <a:srcRect t="13057" b="10550"/>
          <a:stretch/>
        </p:blipFill>
        <p:spPr bwMode="auto">
          <a:xfrm>
            <a:off x="6291982" y="4737461"/>
            <a:ext cx="1978340" cy="15113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49"/>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750"/>
                                  </p:stCondLst>
                                  <p:childTnLst>
                                    <p:set>
                                      <p:cBhvr>
                                        <p:cTn id="33" dur="1" fill="hold">
                                          <p:stCondLst>
                                            <p:cond delay="0"/>
                                          </p:stCondLst>
                                        </p:cTn>
                                        <p:tgtEl>
                                          <p:spTgt spid="59"/>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750"/>
                                  </p:stCondLst>
                                  <p:childTnLst>
                                    <p:set>
                                      <p:cBhvr>
                                        <p:cTn id="36" dur="1" fill="hold">
                                          <p:stCondLst>
                                            <p:cond delay="0"/>
                                          </p:stCondLst>
                                        </p:cTn>
                                        <p:tgtEl>
                                          <p:spTgt spid="81"/>
                                        </p:tgtEl>
                                        <p:attrNameLst>
                                          <p:attrName>style.visibility</p:attrName>
                                        </p:attrNameLst>
                                      </p:cBhvr>
                                      <p:to>
                                        <p:strVal val="visible"/>
                                      </p:to>
                                    </p:set>
                                  </p:childTnLst>
                                </p:cTn>
                              </p:par>
                            </p:childTnLst>
                          </p:cTn>
                        </p:par>
                        <p:par>
                          <p:cTn id="37" fill="hold">
                            <p:stCondLst>
                              <p:cond delay="8250"/>
                            </p:stCondLst>
                            <p:childTnLst>
                              <p:par>
                                <p:cTn id="38" presetID="1" presetClass="entr" presetSubtype="0" fill="hold" grpId="0" nodeType="afterEffect">
                                  <p:stCondLst>
                                    <p:cond delay="75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nodeType="after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par>
                          <p:cTn id="99" fill="hold">
                            <p:stCondLst>
                              <p:cond delay="0"/>
                            </p:stCondLst>
                            <p:childTnLst>
                              <p:par>
                                <p:cTn id="100" presetID="1" presetClass="entr" presetSubtype="0"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par>
                          <p:cTn id="107" fill="hold">
                            <p:stCondLst>
                              <p:cond delay="0"/>
                            </p:stCondLst>
                            <p:childTnLst>
                              <p:par>
                                <p:cTn id="108" presetID="1" presetClass="entr" presetSubtype="0" fill="hold" nodeType="afterEffect">
                                  <p:stCondLst>
                                    <p:cond delay="0"/>
                                  </p:stCondLst>
                                  <p:childTnLst>
                                    <p:set>
                                      <p:cBhvr>
                                        <p:cTn id="109" dur="1" fill="hold">
                                          <p:stCondLst>
                                            <p:cond delay="0"/>
                                          </p:stCondLst>
                                        </p:cTn>
                                        <p:tgtEl>
                                          <p:spTgt spid="34"/>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par>
                          <p:cTn id="116" fill="hold">
                            <p:stCondLst>
                              <p:cond delay="0"/>
                            </p:stCondLst>
                            <p:childTnLst>
                              <p:par>
                                <p:cTn id="117" presetID="1" presetClass="entr" presetSubtype="0" fill="hold" nodeType="after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par>
                          <p:cTn id="119" fill="hold">
                            <p:stCondLst>
                              <p:cond delay="0"/>
                            </p:stCondLst>
                            <p:childTnLst>
                              <p:par>
                                <p:cTn id="120" presetID="1" presetClass="entr" presetSubtype="0" fill="hold" grpId="0" nodeType="afterEffect">
                                  <p:stCondLst>
                                    <p:cond delay="0"/>
                                  </p:stCondLst>
                                  <p:childTnLst>
                                    <p:set>
                                      <p:cBhvr>
                                        <p:cTn id="12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22" restart="whenNotActive" fill="hold" evtFilter="cancelBubble" nodeType="interactiveSeq">
                <p:stCondLst>
                  <p:cond evt="onClick" delay="0">
                    <p:tgtEl>
                      <p:spTgt spid="37"/>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par>
                          <p:cTn id="127" fill="hold">
                            <p:stCondLst>
                              <p:cond delay="0"/>
                            </p:stCondLst>
                            <p:childTnLst>
                              <p:par>
                                <p:cTn id="128" presetID="1" presetClass="entr" presetSubtype="0" fill="hold" nodeType="afterEffect">
                                  <p:stCondLst>
                                    <p:cond delay="0"/>
                                  </p:stCondLst>
                                  <p:childTnLst>
                                    <p:set>
                                      <p:cBhvr>
                                        <p:cTn id="129" dur="1" fill="hold">
                                          <p:stCondLst>
                                            <p:cond delay="0"/>
                                          </p:stCondLst>
                                        </p:cTn>
                                        <p:tgtEl>
                                          <p:spTgt spid="43"/>
                                        </p:tgtEl>
                                        <p:attrNameLst>
                                          <p:attrName>style.visibility</p:attrName>
                                        </p:attrNameLst>
                                      </p:cBhvr>
                                      <p:to>
                                        <p:strVal val="visible"/>
                                      </p:to>
                                    </p:set>
                                  </p:childTnLst>
                                </p:cTn>
                              </p:par>
                            </p:childTnLst>
                          </p:cTn>
                        </p:par>
                        <p:par>
                          <p:cTn id="130" fill="hold">
                            <p:stCondLst>
                              <p:cond delay="0"/>
                            </p:stCondLst>
                            <p:childTnLst>
                              <p:par>
                                <p:cTn id="131" presetID="1" presetClass="entr" presetSubtype="0" fill="hold" nodeType="afterEffect">
                                  <p:stCondLst>
                                    <p:cond delay="0"/>
                                  </p:stCondLst>
                                  <p:childTnLst>
                                    <p:set>
                                      <p:cBhvr>
                                        <p:cTn id="132" dur="1" fill="hold">
                                          <p:stCondLst>
                                            <p:cond delay="0"/>
                                          </p:stCondLst>
                                        </p:cTn>
                                        <p:tgtEl>
                                          <p:spTgt spid="45"/>
                                        </p:tgtEl>
                                        <p:attrNameLst>
                                          <p:attrName>style.visibility</p:attrName>
                                        </p:attrNameLst>
                                      </p:cBhvr>
                                      <p:to>
                                        <p:strVal val="visible"/>
                                      </p:to>
                                    </p:set>
                                  </p:childTnLst>
                                </p:cTn>
                              </p:par>
                            </p:childTnLst>
                          </p:cTn>
                        </p:par>
                        <p:par>
                          <p:cTn id="133" fill="hold">
                            <p:stCondLst>
                              <p:cond delay="0"/>
                            </p:stCondLst>
                            <p:childTnLst>
                              <p:par>
                                <p:cTn id="134" presetID="1" presetClass="entr" presetSubtype="0" fill="hold" nodeType="afterEffect">
                                  <p:stCondLst>
                                    <p:cond delay="0"/>
                                  </p:stCondLst>
                                  <p:childTnLst>
                                    <p:set>
                                      <p:cBhvr>
                                        <p:cTn id="135" dur="1" fill="hold">
                                          <p:stCondLst>
                                            <p:cond delay="0"/>
                                          </p:stCondLst>
                                        </p:cTn>
                                        <p:tgtEl>
                                          <p:spTgt spid="47"/>
                                        </p:tgtEl>
                                        <p:attrNameLst>
                                          <p:attrName>style.visibility</p:attrName>
                                        </p:attrNameLst>
                                      </p:cBhvr>
                                      <p:to>
                                        <p:strVal val="visible"/>
                                      </p:to>
                                    </p:set>
                                  </p:childTnLst>
                                </p:cTn>
                              </p:par>
                            </p:childTnLst>
                          </p:cTn>
                        </p:par>
                        <p:par>
                          <p:cTn id="136" fill="hold">
                            <p:stCondLst>
                              <p:cond delay="0"/>
                            </p:stCondLst>
                            <p:childTnLst>
                              <p:par>
                                <p:cTn id="137" presetID="1" presetClass="entr" presetSubtype="0" fill="hold" grpId="0" nodeType="after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9" restart="whenNotActive" fill="hold" evtFilter="cancelBubble" nodeType="interactiveSeq">
                <p:stCondLst>
                  <p:cond evt="onClick" delay="0">
                    <p:tgtEl>
                      <p:spTgt spid="49"/>
                    </p:tgtEl>
                  </p:cond>
                </p:stCondLst>
                <p:endSync evt="end" delay="0">
                  <p:rtn val="all"/>
                </p:endSync>
                <p:childTnLst>
                  <p:par>
                    <p:cTn id="140" fill="hold">
                      <p:stCondLst>
                        <p:cond delay="0"/>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childTnLst>
                                </p:cTn>
                              </p:par>
                            </p:childTnLst>
                          </p:cTn>
                        </p:par>
                        <p:par>
                          <p:cTn id="144" fill="hold">
                            <p:stCondLst>
                              <p:cond delay="0"/>
                            </p:stCondLst>
                            <p:childTnLst>
                              <p:par>
                                <p:cTn id="145" presetID="1" presetClass="entr" presetSubtype="0" fill="hold" nodeType="after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childTnLst>
                          </p:cTn>
                        </p:par>
                        <p:par>
                          <p:cTn id="147" fill="hold">
                            <p:stCondLst>
                              <p:cond delay="0"/>
                            </p:stCondLst>
                            <p:childTnLst>
                              <p:par>
                                <p:cTn id="148" presetID="1" presetClass="entr" presetSubtype="0" fill="hold" nodeType="afterEffect">
                                  <p:stCondLst>
                                    <p:cond delay="0"/>
                                  </p:stCondLst>
                                  <p:childTnLst>
                                    <p:set>
                                      <p:cBhvr>
                                        <p:cTn id="149" dur="1" fill="hold">
                                          <p:stCondLst>
                                            <p:cond delay="0"/>
                                          </p:stCondLst>
                                        </p:cTn>
                                        <p:tgtEl>
                                          <p:spTgt spid="52"/>
                                        </p:tgtEl>
                                        <p:attrNameLst>
                                          <p:attrName>style.visibility</p:attrName>
                                        </p:attrNameLst>
                                      </p:cBhvr>
                                      <p:to>
                                        <p:strVal val="visible"/>
                                      </p:to>
                                    </p:set>
                                  </p:childTnLst>
                                </p:cTn>
                              </p:par>
                            </p:childTnLst>
                          </p:cTn>
                        </p:par>
                        <p:par>
                          <p:cTn id="150" fill="hold">
                            <p:stCondLst>
                              <p:cond delay="0"/>
                            </p:stCondLst>
                            <p:childTnLst>
                              <p:par>
                                <p:cTn id="151" presetID="1" presetClass="entr" presetSubtype="0" fill="hold" nodeType="afterEffect">
                                  <p:stCondLst>
                                    <p:cond delay="0"/>
                                  </p:stCondLst>
                                  <p:childTnLst>
                                    <p:set>
                                      <p:cBhvr>
                                        <p:cTn id="152" dur="1" fill="hold">
                                          <p:stCondLst>
                                            <p:cond delay="0"/>
                                          </p:stCondLst>
                                        </p:cTn>
                                        <p:tgtEl>
                                          <p:spTgt spid="51"/>
                                        </p:tgtEl>
                                        <p:attrNameLst>
                                          <p:attrName>style.visibility</p:attrName>
                                        </p:attrNameLst>
                                      </p:cBhvr>
                                      <p:to>
                                        <p:strVal val="visible"/>
                                      </p:to>
                                    </p:set>
                                  </p:childTnLst>
                                </p:cTn>
                              </p:par>
                            </p:childTnLst>
                          </p:cTn>
                        </p:par>
                        <p:par>
                          <p:cTn id="153" fill="hold">
                            <p:stCondLst>
                              <p:cond delay="0"/>
                            </p:stCondLst>
                            <p:childTnLst>
                              <p:par>
                                <p:cTn id="154" presetID="1" presetClass="entr" presetSubtype="0" fill="hold" grpId="0" nodeType="afterEffect">
                                  <p:stCondLst>
                                    <p:cond delay="0"/>
                                  </p:stCondLst>
                                  <p:childTnLst>
                                    <p:set>
                                      <p:cBhvr>
                                        <p:cTn id="155"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56" restart="whenNotActive" fill="hold" evtFilter="cancelBubble" nodeType="interactiveSeq">
                <p:stCondLst>
                  <p:cond evt="onClick" delay="0">
                    <p:tgtEl>
                      <p:spTgt spid="55"/>
                    </p:tgtEl>
                  </p:cond>
                </p:stCondLst>
                <p:endSync evt="end" delay="0">
                  <p:rtn val="all"/>
                </p:endSync>
                <p:childTnLst>
                  <p:par>
                    <p:cTn id="157" fill="hold">
                      <p:stCondLst>
                        <p:cond delay="0"/>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54"/>
                                        </p:tgtEl>
                                        <p:attrNameLst>
                                          <p:attrName>style.visibility</p:attrName>
                                        </p:attrNameLst>
                                      </p:cBhvr>
                                      <p:to>
                                        <p:strVal val="visible"/>
                                      </p:to>
                                    </p:set>
                                  </p:childTnLst>
                                </p:cTn>
                              </p:par>
                            </p:childTnLst>
                          </p:cTn>
                        </p:par>
                        <p:par>
                          <p:cTn id="161" fill="hold">
                            <p:stCondLst>
                              <p:cond delay="0"/>
                            </p:stCondLst>
                            <p:childTnLst>
                              <p:par>
                                <p:cTn id="162" presetID="1" presetClass="entr" presetSubtype="0" fill="hold" nodeType="afterEffect">
                                  <p:stCondLst>
                                    <p:cond delay="0"/>
                                  </p:stCondLst>
                                  <p:childTnLst>
                                    <p:set>
                                      <p:cBhvr>
                                        <p:cTn id="163" dur="1" fill="hold">
                                          <p:stCondLst>
                                            <p:cond delay="0"/>
                                          </p:stCondLst>
                                        </p:cTn>
                                        <p:tgtEl>
                                          <p:spTgt spid="2050"/>
                                        </p:tgtEl>
                                        <p:attrNameLst>
                                          <p:attrName>style.visibility</p:attrName>
                                        </p:attrNameLst>
                                      </p:cBhvr>
                                      <p:to>
                                        <p:strVal val="visible"/>
                                      </p:to>
                                    </p:set>
                                  </p:childTnLst>
                                </p:cTn>
                              </p:par>
                            </p:childTnLst>
                          </p:cTn>
                        </p:par>
                        <p:par>
                          <p:cTn id="164" fill="hold">
                            <p:stCondLst>
                              <p:cond delay="0"/>
                            </p:stCondLst>
                            <p:childTnLst>
                              <p:par>
                                <p:cTn id="165" presetID="1" presetClass="entr" presetSubtype="0" fill="hold" nodeType="afterEffect">
                                  <p:stCondLst>
                                    <p:cond delay="0"/>
                                  </p:stCondLst>
                                  <p:childTnLst>
                                    <p:set>
                                      <p:cBhvr>
                                        <p:cTn id="166" dur="1" fill="hold">
                                          <p:stCondLst>
                                            <p:cond delay="0"/>
                                          </p:stCondLst>
                                        </p:cTn>
                                        <p:tgtEl>
                                          <p:spTgt spid="57"/>
                                        </p:tgtEl>
                                        <p:attrNameLst>
                                          <p:attrName>style.visibility</p:attrName>
                                        </p:attrNameLst>
                                      </p:cBhvr>
                                      <p:to>
                                        <p:strVal val="visible"/>
                                      </p:to>
                                    </p:set>
                                  </p:childTnLst>
                                </p:cTn>
                              </p:par>
                            </p:childTnLst>
                          </p:cTn>
                        </p:par>
                        <p:par>
                          <p:cTn id="167" fill="hold">
                            <p:stCondLst>
                              <p:cond delay="0"/>
                            </p:stCondLst>
                            <p:childTnLst>
                              <p:par>
                                <p:cTn id="168" presetID="1" presetClass="entr" presetSubtype="0" fill="hold" grpId="0" nodeType="afterEffect">
                                  <p:stCondLst>
                                    <p:cond delay="0"/>
                                  </p:stCondLst>
                                  <p:childTnLst>
                                    <p:set>
                                      <p:cBhvr>
                                        <p:cTn id="169"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170" restart="whenNotActive" fill="hold" evtFilter="cancelBubble" nodeType="interactiveSeq">
                <p:stCondLst>
                  <p:cond evt="onClick" delay="0">
                    <p:tgtEl>
                      <p:spTgt spid="5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par>
                          <p:cTn id="175" fill="hold">
                            <p:stCondLst>
                              <p:cond delay="0"/>
                            </p:stCondLst>
                            <p:childTnLst>
                              <p:par>
                                <p:cTn id="176" presetID="1" presetClass="entr" presetSubtype="0" fill="hold" grpId="0" nodeType="afterEffect">
                                  <p:stCondLst>
                                    <p:cond delay="500"/>
                                  </p:stCondLst>
                                  <p:childTnLst>
                                    <p:set>
                                      <p:cBhvr>
                                        <p:cTn id="177" dur="1" fill="hold">
                                          <p:stCondLst>
                                            <p:cond delay="0"/>
                                          </p:stCondLst>
                                        </p:cTn>
                                        <p:tgtEl>
                                          <p:spTgt spid="61"/>
                                        </p:tgtEl>
                                        <p:attrNameLst>
                                          <p:attrName>style.visibility</p:attrName>
                                        </p:attrNameLst>
                                      </p:cBhvr>
                                      <p:to>
                                        <p:strVal val="visible"/>
                                      </p:to>
                                    </p:set>
                                  </p:childTnLst>
                                </p:cTn>
                              </p:par>
                            </p:childTnLst>
                          </p:cTn>
                        </p:par>
                        <p:par>
                          <p:cTn id="178" fill="hold">
                            <p:stCondLst>
                              <p:cond delay="500"/>
                            </p:stCondLst>
                            <p:childTnLst>
                              <p:par>
                                <p:cTn id="179" presetID="1" presetClass="entr" presetSubtype="0" fill="hold" grpId="0" nodeType="afterEffect">
                                  <p:stCondLst>
                                    <p:cond delay="500"/>
                                  </p:stCondLst>
                                  <p:childTnLst>
                                    <p:set>
                                      <p:cBhvr>
                                        <p:cTn id="180" dur="1" fill="hold">
                                          <p:stCondLst>
                                            <p:cond delay="0"/>
                                          </p:stCondLst>
                                        </p:cTn>
                                        <p:tgtEl>
                                          <p:spTgt spid="70"/>
                                        </p:tgtEl>
                                        <p:attrNameLst>
                                          <p:attrName>style.visibility</p:attrName>
                                        </p:attrNameLst>
                                      </p:cBhvr>
                                      <p:to>
                                        <p:strVal val="visible"/>
                                      </p:to>
                                    </p:set>
                                  </p:childTnLst>
                                </p:cTn>
                              </p:par>
                            </p:childTnLst>
                          </p:cTn>
                        </p:par>
                        <p:par>
                          <p:cTn id="181" fill="hold">
                            <p:stCondLst>
                              <p:cond delay="1000"/>
                            </p:stCondLst>
                            <p:childTnLst>
                              <p:par>
                                <p:cTn id="182" presetID="1" presetClass="entr" presetSubtype="0" fill="hold" grpId="0" nodeType="afterEffect">
                                  <p:stCondLst>
                                    <p:cond delay="500"/>
                                  </p:stCondLst>
                                  <p:childTnLst>
                                    <p:set>
                                      <p:cBhvr>
                                        <p:cTn id="183"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60"/>
                                        </p:tgtEl>
                                        <p:attrNameLst>
                                          <p:attrName>style.visibility</p:attrName>
                                        </p:attrNameLst>
                                      </p:cBhvr>
                                      <p:to>
                                        <p:strVal val="visible"/>
                                      </p:to>
                                    </p:set>
                                  </p:childTnLst>
                                </p:cTn>
                              </p:par>
                            </p:childTnLst>
                          </p:cTn>
                        </p:par>
                        <p:par>
                          <p:cTn id="189" fill="hold">
                            <p:stCondLst>
                              <p:cond delay="0"/>
                            </p:stCondLst>
                            <p:childTnLst>
                              <p:par>
                                <p:cTn id="190" presetID="1" presetClass="entr" presetSubtype="0" fill="hold" grpId="0" nodeType="afterEffect">
                                  <p:stCondLst>
                                    <p:cond delay="0"/>
                                  </p:stCondLst>
                                  <p:childTnLst>
                                    <p:set>
                                      <p:cBhvr>
                                        <p:cTn id="191" dur="1" fill="hold">
                                          <p:stCondLst>
                                            <p:cond delay="0"/>
                                          </p:stCondLst>
                                        </p:cTn>
                                        <p:tgtEl>
                                          <p:spTgt spid="62"/>
                                        </p:tgtEl>
                                        <p:attrNameLst>
                                          <p:attrName>style.visibility</p:attrName>
                                        </p:attrNameLst>
                                      </p:cBhvr>
                                      <p:to>
                                        <p:strVal val="visible"/>
                                      </p:to>
                                    </p:set>
                                  </p:childTnLst>
                                </p:cTn>
                              </p:par>
                            </p:childTnLst>
                          </p:cTn>
                        </p:par>
                        <p:par>
                          <p:cTn id="192" fill="hold">
                            <p:stCondLst>
                              <p:cond delay="0"/>
                            </p:stCondLst>
                            <p:childTnLst>
                              <p:par>
                                <p:cTn id="193" presetID="1" presetClass="entr" presetSubtype="0" fill="hold" nodeType="afterEffect">
                                  <p:stCondLst>
                                    <p:cond delay="0"/>
                                  </p:stCondLst>
                                  <p:childTnLst>
                                    <p:set>
                                      <p:cBhvr>
                                        <p:cTn id="194" dur="1" fill="hold">
                                          <p:stCondLst>
                                            <p:cond delay="0"/>
                                          </p:stCondLst>
                                        </p:cTn>
                                        <p:tgtEl>
                                          <p:spTgt spid="63"/>
                                        </p:tgtEl>
                                        <p:attrNameLst>
                                          <p:attrName>style.visibility</p:attrName>
                                        </p:attrNameLst>
                                      </p:cBhvr>
                                      <p:to>
                                        <p:strVal val="visible"/>
                                      </p:to>
                                    </p:set>
                                  </p:childTnLst>
                                </p:cTn>
                              </p:par>
                            </p:childTnLst>
                          </p:cTn>
                        </p:par>
                        <p:par>
                          <p:cTn id="195" fill="hold">
                            <p:stCondLst>
                              <p:cond delay="0"/>
                            </p:stCondLst>
                            <p:childTnLst>
                              <p:par>
                                <p:cTn id="196" presetID="1" presetClass="entr" presetSubtype="0" fill="hold" nodeType="afterEffect">
                                  <p:stCondLst>
                                    <p:cond delay="0"/>
                                  </p:stCondLst>
                                  <p:childTnLst>
                                    <p:set>
                                      <p:cBhvr>
                                        <p:cTn id="197" dur="1" fill="hold">
                                          <p:stCondLst>
                                            <p:cond delay="0"/>
                                          </p:stCondLst>
                                        </p:cTn>
                                        <p:tgtEl>
                                          <p:spTgt spid="67"/>
                                        </p:tgtEl>
                                        <p:attrNameLst>
                                          <p:attrName>style.visibility</p:attrName>
                                        </p:attrNameLst>
                                      </p:cBhvr>
                                      <p:to>
                                        <p:strVal val="visible"/>
                                      </p:to>
                                    </p:set>
                                  </p:childTnLst>
                                </p:cTn>
                              </p:par>
                            </p:childTnLst>
                          </p:cTn>
                        </p:par>
                        <p:par>
                          <p:cTn id="198" fill="hold">
                            <p:stCondLst>
                              <p:cond delay="0"/>
                            </p:stCondLst>
                            <p:childTnLst>
                              <p:par>
                                <p:cTn id="199" presetID="1" presetClass="entr" presetSubtype="0" fill="hold" nodeType="afterEffect">
                                  <p:stCondLst>
                                    <p:cond delay="0"/>
                                  </p:stCondLst>
                                  <p:childTnLst>
                                    <p:set>
                                      <p:cBhvr>
                                        <p:cTn id="200" dur="1" fill="hold">
                                          <p:stCondLst>
                                            <p:cond delay="0"/>
                                          </p:stCondLst>
                                        </p:cTn>
                                        <p:tgtEl>
                                          <p:spTgt spid="64"/>
                                        </p:tgtEl>
                                        <p:attrNameLst>
                                          <p:attrName>style.visibility</p:attrName>
                                        </p:attrNameLst>
                                      </p:cBhvr>
                                      <p:to>
                                        <p:strVal val="visible"/>
                                      </p:to>
                                    </p:set>
                                  </p:childTnLst>
                                </p:cTn>
                              </p:par>
                            </p:childTnLst>
                          </p:cTn>
                        </p:par>
                        <p:par>
                          <p:cTn id="201" fill="hold">
                            <p:stCondLst>
                              <p:cond delay="0"/>
                            </p:stCondLst>
                            <p:childTnLst>
                              <p:par>
                                <p:cTn id="202" presetID="1" presetClass="entr" presetSubtype="0" fill="hold" nodeType="afterEffect">
                                  <p:stCondLst>
                                    <p:cond delay="0"/>
                                  </p:stCondLst>
                                  <p:childTnLst>
                                    <p:set>
                                      <p:cBhvr>
                                        <p:cTn id="203"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204" restart="whenNotActive" fill="hold" evtFilter="cancelBubble" nodeType="interactiveSeq">
                <p:stCondLst>
                  <p:cond evt="onClick" delay="0">
                    <p:tgtEl>
                      <p:spTgt spid="70"/>
                    </p:tgtEl>
                  </p:cond>
                </p:stCondLst>
                <p:endSync evt="end" delay="0">
                  <p:rtn val="all"/>
                </p:endSync>
                <p:childTnLst>
                  <p:par>
                    <p:cTn id="205" fill="hold">
                      <p:stCondLst>
                        <p:cond delay="0"/>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69"/>
                                        </p:tgtEl>
                                        <p:attrNameLst>
                                          <p:attrName>style.visibility</p:attrName>
                                        </p:attrNameLst>
                                      </p:cBhvr>
                                      <p:to>
                                        <p:strVal val="visible"/>
                                      </p:to>
                                    </p:set>
                                  </p:childTnLst>
                                </p:cTn>
                              </p:par>
                            </p:childTnLst>
                          </p:cTn>
                        </p:par>
                        <p:par>
                          <p:cTn id="209" fill="hold">
                            <p:stCondLst>
                              <p:cond delay="0"/>
                            </p:stCondLst>
                            <p:childTnLst>
                              <p:par>
                                <p:cTn id="210" presetID="1" presetClass="entr" presetSubtype="0" fill="hold" grpId="0" nodeType="afterEffect">
                                  <p:stCondLst>
                                    <p:cond delay="0"/>
                                  </p:stCondLst>
                                  <p:childTnLst>
                                    <p:set>
                                      <p:cBhvr>
                                        <p:cTn id="211" dur="1" fill="hold">
                                          <p:stCondLst>
                                            <p:cond delay="0"/>
                                          </p:stCondLst>
                                        </p:cTn>
                                        <p:tgtEl>
                                          <p:spTgt spid="71"/>
                                        </p:tgtEl>
                                        <p:attrNameLst>
                                          <p:attrName>style.visibility</p:attrName>
                                        </p:attrNameLst>
                                      </p:cBhvr>
                                      <p:to>
                                        <p:strVal val="visible"/>
                                      </p:to>
                                    </p:set>
                                  </p:childTnLst>
                                </p:cTn>
                              </p:par>
                            </p:childTnLst>
                          </p:cTn>
                        </p:par>
                        <p:par>
                          <p:cTn id="212" fill="hold">
                            <p:stCondLst>
                              <p:cond delay="0"/>
                            </p:stCondLst>
                            <p:childTnLst>
                              <p:par>
                                <p:cTn id="213" presetID="1" presetClass="entr" presetSubtype="0" fill="hold" grpId="0" nodeType="afterEffect">
                                  <p:stCondLst>
                                    <p:cond delay="0"/>
                                  </p:stCondLst>
                                  <p:childTnLst>
                                    <p:set>
                                      <p:cBhvr>
                                        <p:cTn id="214" dur="1" fill="hold">
                                          <p:stCondLst>
                                            <p:cond delay="0"/>
                                          </p:stCondLst>
                                        </p:cTn>
                                        <p:tgtEl>
                                          <p:spTgt spid="72"/>
                                        </p:tgtEl>
                                        <p:attrNameLst>
                                          <p:attrName>style.visibility</p:attrName>
                                        </p:attrNameLst>
                                      </p:cBhvr>
                                      <p:to>
                                        <p:strVal val="visible"/>
                                      </p:to>
                                    </p:set>
                                  </p:childTnLst>
                                </p:cTn>
                              </p:par>
                            </p:childTnLst>
                          </p:cTn>
                        </p:par>
                        <p:par>
                          <p:cTn id="215" fill="hold">
                            <p:stCondLst>
                              <p:cond delay="0"/>
                            </p:stCondLst>
                            <p:childTnLst>
                              <p:par>
                                <p:cTn id="216" presetID="1" presetClass="entr" presetSubtype="0" fill="hold" nodeType="afterEffect">
                                  <p:stCondLst>
                                    <p:cond delay="0"/>
                                  </p:stCondLst>
                                  <p:childTnLst>
                                    <p:set>
                                      <p:cBhvr>
                                        <p:cTn id="217"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218" restart="whenNotActive" fill="hold" evtFilter="cancelBubble" nodeType="interactiveSeq">
                <p:stCondLst>
                  <p:cond evt="onClick" delay="0">
                    <p:tgtEl>
                      <p:spTgt spid="75"/>
                    </p:tgtEl>
                  </p:cond>
                </p:stCondLst>
                <p:endSync evt="end" delay="0">
                  <p:rtn val="all"/>
                </p:endSync>
                <p:childTnLst>
                  <p:par>
                    <p:cTn id="219" fill="hold">
                      <p:stCondLst>
                        <p:cond delay="0"/>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74"/>
                                        </p:tgtEl>
                                        <p:attrNameLst>
                                          <p:attrName>style.visibility</p:attrName>
                                        </p:attrNameLst>
                                      </p:cBhvr>
                                      <p:to>
                                        <p:strVal val="visible"/>
                                      </p:to>
                                    </p:set>
                                  </p:childTnLst>
                                </p:cTn>
                              </p:par>
                            </p:childTnLst>
                          </p:cTn>
                        </p:par>
                        <p:par>
                          <p:cTn id="223" fill="hold">
                            <p:stCondLst>
                              <p:cond delay="0"/>
                            </p:stCondLst>
                            <p:childTnLst>
                              <p:par>
                                <p:cTn id="224" presetID="1" presetClass="entr" presetSubtype="0" fill="hold" nodeType="afterEffect">
                                  <p:stCondLst>
                                    <p:cond delay="0"/>
                                  </p:stCondLst>
                                  <p:childTnLst>
                                    <p:set>
                                      <p:cBhvr>
                                        <p:cTn id="225" dur="1" fill="hold">
                                          <p:stCondLst>
                                            <p:cond delay="0"/>
                                          </p:stCondLst>
                                        </p:cTn>
                                        <p:tgtEl>
                                          <p:spTgt spid="79"/>
                                        </p:tgtEl>
                                        <p:attrNameLst>
                                          <p:attrName>style.visibility</p:attrName>
                                        </p:attrNameLst>
                                      </p:cBhvr>
                                      <p:to>
                                        <p:strVal val="visible"/>
                                      </p:to>
                                    </p:set>
                                  </p:childTnLst>
                                </p:cTn>
                              </p:par>
                            </p:childTnLst>
                          </p:cTn>
                        </p:par>
                        <p:par>
                          <p:cTn id="226" fill="hold">
                            <p:stCondLst>
                              <p:cond delay="0"/>
                            </p:stCondLst>
                            <p:childTnLst>
                              <p:par>
                                <p:cTn id="227" presetID="1" presetClass="entr" presetSubtype="0" fill="hold" nodeType="afterEffect">
                                  <p:stCondLst>
                                    <p:cond delay="0"/>
                                  </p:stCondLst>
                                  <p:childTnLst>
                                    <p:set>
                                      <p:cBhvr>
                                        <p:cTn id="228" dur="1" fill="hold">
                                          <p:stCondLst>
                                            <p:cond delay="0"/>
                                          </p:stCondLst>
                                        </p:cTn>
                                        <p:tgtEl>
                                          <p:spTgt spid="77"/>
                                        </p:tgtEl>
                                        <p:attrNameLst>
                                          <p:attrName>style.visibility</p:attrName>
                                        </p:attrNameLst>
                                      </p:cBhvr>
                                      <p:to>
                                        <p:strVal val="visible"/>
                                      </p:to>
                                    </p:set>
                                  </p:childTnLst>
                                </p:cTn>
                              </p:par>
                            </p:childTnLst>
                          </p:cTn>
                        </p:par>
                        <p:par>
                          <p:cTn id="229" fill="hold">
                            <p:stCondLst>
                              <p:cond delay="0"/>
                            </p:stCondLst>
                            <p:childTnLst>
                              <p:par>
                                <p:cTn id="230" presetID="1" presetClass="entr" presetSubtype="0" fill="hold" nodeType="afterEffect">
                                  <p:stCondLst>
                                    <p:cond delay="0"/>
                                  </p:stCondLst>
                                  <p:childTnLst>
                                    <p:set>
                                      <p:cBhvr>
                                        <p:cTn id="231" dur="1" fill="hold">
                                          <p:stCondLst>
                                            <p:cond delay="0"/>
                                          </p:stCondLst>
                                        </p:cTn>
                                        <p:tgtEl>
                                          <p:spTgt spid="78"/>
                                        </p:tgtEl>
                                        <p:attrNameLst>
                                          <p:attrName>style.visibility</p:attrName>
                                        </p:attrNameLst>
                                      </p:cBhvr>
                                      <p:to>
                                        <p:strVal val="visible"/>
                                      </p:to>
                                    </p:set>
                                  </p:childTnLst>
                                </p:cTn>
                              </p:par>
                            </p:childTnLst>
                          </p:cTn>
                        </p:par>
                        <p:par>
                          <p:cTn id="232" fill="hold">
                            <p:stCondLst>
                              <p:cond delay="0"/>
                            </p:stCondLst>
                            <p:childTnLst>
                              <p:par>
                                <p:cTn id="233" presetID="1" presetClass="entr" presetSubtype="0" fill="hold" grpId="0" nodeType="afterEffect">
                                  <p:stCondLst>
                                    <p:cond delay="0"/>
                                  </p:stCondLst>
                                  <p:childTnLst>
                                    <p:set>
                                      <p:cBhvr>
                                        <p:cTn id="234"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35" restart="whenNotActive" fill="hold" evtFilter="cancelBubble" nodeType="interactiveSeq">
                <p:stCondLst>
                  <p:cond evt="onClick" delay="0">
                    <p:tgtEl>
                      <p:spTgt spid="81"/>
                    </p:tgtEl>
                  </p:cond>
                </p:stCondLst>
                <p:endSync evt="end" delay="0">
                  <p:rtn val="all"/>
                </p:endSync>
                <p:childTnLst>
                  <p:par>
                    <p:cTn id="236" fill="hold">
                      <p:stCondLst>
                        <p:cond delay="0"/>
                      </p:stCondLst>
                      <p:childTnLst>
                        <p:par>
                          <p:cTn id="237" fill="hold">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80"/>
                                        </p:tgtEl>
                                        <p:attrNameLst>
                                          <p:attrName>style.visibility</p:attrName>
                                        </p:attrNameLst>
                                      </p:cBhvr>
                                      <p:to>
                                        <p:strVal val="visible"/>
                                      </p:to>
                                    </p:set>
                                  </p:childTnLst>
                                </p:cTn>
                              </p:par>
                            </p:childTnLst>
                          </p:cTn>
                        </p:par>
                        <p:par>
                          <p:cTn id="240" fill="hold">
                            <p:stCondLst>
                              <p:cond delay="0"/>
                            </p:stCondLst>
                            <p:childTnLst>
                              <p:par>
                                <p:cTn id="241" presetID="1" presetClass="entr" presetSubtype="0" fill="hold" nodeType="afterEffect">
                                  <p:stCondLst>
                                    <p:cond delay="0"/>
                                  </p:stCondLst>
                                  <p:childTnLst>
                                    <p:set>
                                      <p:cBhvr>
                                        <p:cTn id="242" dur="1" fill="hold">
                                          <p:stCondLst>
                                            <p:cond delay="0"/>
                                          </p:stCondLst>
                                        </p:cTn>
                                        <p:tgtEl>
                                          <p:spTgt spid="2052"/>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nodeType="afterEffect">
                                  <p:stCondLst>
                                    <p:cond delay="0"/>
                                  </p:stCondLst>
                                  <p:childTnLst>
                                    <p:set>
                                      <p:cBhvr>
                                        <p:cTn id="245" dur="1" fill="hold">
                                          <p:stCondLst>
                                            <p:cond delay="0"/>
                                          </p:stCondLst>
                                        </p:cTn>
                                        <p:tgtEl>
                                          <p:spTgt spid="2056"/>
                                        </p:tgtEl>
                                        <p:attrNameLst>
                                          <p:attrName>style.visibility</p:attrName>
                                        </p:attrNameLst>
                                      </p:cBhvr>
                                      <p:to>
                                        <p:strVal val="visible"/>
                                      </p:to>
                                    </p:set>
                                  </p:childTnLst>
                                </p:cTn>
                              </p:par>
                            </p:childTnLst>
                          </p:cTn>
                        </p:par>
                        <p:par>
                          <p:cTn id="246" fill="hold">
                            <p:stCondLst>
                              <p:cond delay="0"/>
                            </p:stCondLst>
                            <p:childTnLst>
                              <p:par>
                                <p:cTn id="247" presetID="1" presetClass="entr" presetSubtype="0" fill="hold" nodeType="afterEffect">
                                  <p:stCondLst>
                                    <p:cond delay="0"/>
                                  </p:stCondLst>
                                  <p:childTnLst>
                                    <p:set>
                                      <p:cBhvr>
                                        <p:cTn id="248" dur="1" fill="hold">
                                          <p:stCondLst>
                                            <p:cond delay="0"/>
                                          </p:stCondLst>
                                        </p:cTn>
                                        <p:tgtEl>
                                          <p:spTgt spid="2054"/>
                                        </p:tgtEl>
                                        <p:attrNameLst>
                                          <p:attrName>style.visibility</p:attrName>
                                        </p:attrNameLst>
                                      </p:cBhvr>
                                      <p:to>
                                        <p:strVal val="visible"/>
                                      </p:to>
                                    </p:set>
                                  </p:childTnLst>
                                </p:cTn>
                              </p:par>
                            </p:childTnLst>
                          </p:cTn>
                        </p:par>
                        <p:par>
                          <p:cTn id="249" fill="hold">
                            <p:stCondLst>
                              <p:cond delay="0"/>
                            </p:stCondLst>
                            <p:childTnLst>
                              <p:par>
                                <p:cTn id="250" presetID="1" presetClass="entr" presetSubtype="0" fill="hold" nodeType="afterEffect">
                                  <p:stCondLst>
                                    <p:cond delay="0"/>
                                  </p:stCondLst>
                                  <p:childTnLst>
                                    <p:set>
                                      <p:cBhvr>
                                        <p:cTn id="251" dur="1" fill="hold">
                                          <p:stCondLst>
                                            <p:cond delay="0"/>
                                          </p:stCondLst>
                                        </p:cTn>
                                        <p:tgtEl>
                                          <p:spTgt spid="2062"/>
                                        </p:tgtEl>
                                        <p:attrNameLst>
                                          <p:attrName>style.visibility</p:attrName>
                                        </p:attrNameLst>
                                      </p:cBhvr>
                                      <p:to>
                                        <p:strVal val="visible"/>
                                      </p:to>
                                    </p:set>
                                  </p:childTnLst>
                                </p:cTn>
                              </p:par>
                            </p:childTnLst>
                          </p:cTn>
                        </p:par>
                        <p:par>
                          <p:cTn id="252" fill="hold">
                            <p:stCondLst>
                              <p:cond delay="0"/>
                            </p:stCondLst>
                            <p:childTnLst>
                              <p:par>
                                <p:cTn id="253" presetID="1" presetClass="entr" presetSubtype="0" fill="hold" nodeType="afterEffect">
                                  <p:stCondLst>
                                    <p:cond delay="0"/>
                                  </p:stCondLst>
                                  <p:childTnLst>
                                    <p:set>
                                      <p:cBhvr>
                                        <p:cTn id="25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3" grpId="0"/>
      <p:bldP spid="4" grpId="0"/>
      <p:bldP spid="5" grpId="0" animBg="1"/>
      <p:bldP spid="6" grpId="0" animBg="1"/>
      <p:bldP spid="12" grpId="0" animBg="1"/>
      <p:bldP spid="13" grpId="0" animBg="1"/>
      <p:bldP spid="17" grpId="0" animBg="1"/>
      <p:bldP spid="18" grpId="0" animBg="1"/>
      <p:bldP spid="21" grpId="0"/>
      <p:bldP spid="22" grpId="0" animBg="1"/>
      <p:bldP spid="23" grpId="0" animBg="1"/>
      <p:bldP spid="28" grpId="0"/>
      <p:bldP spid="29" grpId="0" animBg="1"/>
      <p:bldP spid="30" grpId="0" animBg="1"/>
      <p:bldP spid="33" grpId="0"/>
      <p:bldP spid="36" grpId="0" animBg="1"/>
      <p:bldP spid="37" grpId="0" animBg="1"/>
      <p:bldP spid="44" grpId="0"/>
      <p:bldP spid="48" grpId="0" animBg="1"/>
      <p:bldP spid="49" grpId="0" animBg="1"/>
      <p:bldP spid="50" grpId="0"/>
      <p:bldP spid="54" grpId="0" animBg="1"/>
      <p:bldP spid="55" grpId="0" animBg="1"/>
      <p:bldP spid="56" grpId="0"/>
      <p:bldP spid="58" grpId="0" animBg="1"/>
      <p:bldP spid="59" grpId="0" animBg="1"/>
      <p:bldP spid="60" grpId="0" animBg="1"/>
      <p:bldP spid="61" grpId="0" animBg="1"/>
      <p:bldP spid="62" grpId="0"/>
      <p:bldP spid="69" grpId="0" animBg="1"/>
      <p:bldP spid="70" grpId="0" animBg="1"/>
      <p:bldP spid="71" grpId="0"/>
      <p:bldP spid="72" grpId="0"/>
      <p:bldP spid="74" grpId="0" animBg="1"/>
      <p:bldP spid="75" grpId="0" animBg="1"/>
      <p:bldP spid="2" grpId="0"/>
      <p:bldP spid="80"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938310" y="70505"/>
            <a:ext cx="8143932" cy="707886"/>
          </a:xfrm>
          <a:prstGeom prst="rect">
            <a:avLst/>
          </a:prstGeom>
          <a:noFill/>
        </p:spPr>
        <p:txBody>
          <a:bodyPr>
            <a:spAutoFit/>
          </a:bodyPr>
          <a:lstStyle/>
          <a:p>
            <a:pPr algn="ctr">
              <a:defRPr/>
            </a:pPr>
            <a:r>
              <a:rPr lang="ru-RU" sz="40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ОГРАНКА КАМНЕЙ</a:t>
            </a:r>
            <a:endParaRPr lang="ru-RU" sz="40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2" descr="D:\Мои документы\Работа бук\Лекции и раздаточные\Товароведение\Галантерейные, ювелирные и ПКТ\Ювелирные\картинки\без огранки.jpg"/>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205616" y="1612900"/>
            <a:ext cx="5698685" cy="42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Мои документы\Работа бук\Лекции и раздаточные\Товароведение\Галантерейные, ювелирные и ПКТ\Ювелирные\картинки\с огранкой.jpg"/>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6608419" y="1593228"/>
            <a:ext cx="5311395" cy="427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трелка вправо 1"/>
          <p:cNvSpPr/>
          <p:nvPr/>
        </p:nvSpPr>
        <p:spPr>
          <a:xfrm>
            <a:off x="5977870" y="3365500"/>
            <a:ext cx="630549" cy="812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05616" y="763866"/>
            <a:ext cx="11609320"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производится для придания камню формы, устранения дефектов</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77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641600" y="0"/>
            <a:ext cx="6972300" cy="523220"/>
          </a:xfrm>
          <a:prstGeom prst="rect">
            <a:avLst/>
          </a:prstGeom>
        </p:spPr>
        <p:txBody>
          <a:bodyPr wrap="square">
            <a:spAutoFit/>
          </a:bodyPr>
          <a:lstStyle/>
          <a:p>
            <a:pPr algn="ctr">
              <a:defRPr/>
            </a:pPr>
            <a:r>
              <a:rPr lang="ru-RU" sz="2800" b="1" u="sng" cap="small" dirty="0">
                <a:solidFill>
                  <a:srgbClr val="0070C0"/>
                </a:solidFill>
                <a:latin typeface="Times New Roman" pitchFamily="18" charset="0"/>
                <a:cs typeface="Times New Roman" pitchFamily="18" charset="0"/>
              </a:rPr>
              <a:t>Формы</a:t>
            </a:r>
            <a:r>
              <a:rPr lang="ru-RU" sz="2800" b="1" u="sng" dirty="0">
                <a:solidFill>
                  <a:srgbClr val="0070C0"/>
                </a:solidFill>
                <a:latin typeface="Times New Roman" pitchFamily="18" charset="0"/>
                <a:cs typeface="Times New Roman" pitchFamily="18" charset="0"/>
              </a:rPr>
              <a:t> </a:t>
            </a:r>
            <a:r>
              <a:rPr lang="ru-RU" sz="2800" b="1" u="sng" dirty="0" smtClean="0">
                <a:solidFill>
                  <a:srgbClr val="0070C0"/>
                </a:solidFill>
                <a:latin typeface="Times New Roman" pitchFamily="18" charset="0"/>
                <a:cs typeface="Times New Roman" pitchFamily="18" charset="0"/>
              </a:rPr>
              <a:t>огранки </a:t>
            </a:r>
            <a:r>
              <a:rPr lang="ru-RU" sz="2800" b="1" u="sng" dirty="0">
                <a:solidFill>
                  <a:srgbClr val="0070C0"/>
                </a:solidFill>
                <a:latin typeface="Times New Roman" pitchFamily="18" charset="0"/>
                <a:cs typeface="Times New Roman" pitchFamily="18" charset="0"/>
              </a:rPr>
              <a:t>ювелирных камней:</a:t>
            </a:r>
            <a:r>
              <a:rPr lang="ru-RU" sz="2800" b="1" dirty="0">
                <a:solidFill>
                  <a:srgbClr val="0070C0"/>
                </a:solidFill>
                <a:latin typeface="Times New Roman" pitchFamily="18" charset="0"/>
                <a:cs typeface="Times New Roman" pitchFamily="18" charset="0"/>
              </a:rPr>
              <a:t> </a:t>
            </a:r>
          </a:p>
        </p:txBody>
      </p:sp>
      <p:pic>
        <p:nvPicPr>
          <p:cNvPr id="4" name="Picture 2" descr="image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9" y="613240"/>
            <a:ext cx="3499253" cy="43630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55601" y="4983154"/>
            <a:ext cx="3600850" cy="1077218"/>
          </a:xfrm>
          <a:prstGeom prst="rect">
            <a:avLst/>
          </a:prstGeom>
        </p:spPr>
        <p:txBody>
          <a:bodyPr wrap="square">
            <a:spAutoFit/>
          </a:bodyPr>
          <a:lstStyle/>
          <a:p>
            <a:pPr>
              <a:defRPr/>
            </a:pPr>
            <a:r>
              <a:rPr lang="ru-RU" sz="1600" b="1" dirty="0" smtClean="0">
                <a:solidFill>
                  <a:srgbClr val="002060"/>
                </a:solidFill>
                <a:latin typeface="Times New Roman" pitchFamily="18" charset="0"/>
                <a:cs typeface="Times New Roman" pitchFamily="18" charset="0"/>
              </a:rPr>
              <a:t>1</a:t>
            </a:r>
            <a:r>
              <a:rPr lang="ru-RU" sz="1600" dirty="0" smtClean="0">
                <a:solidFill>
                  <a:srgbClr val="002060"/>
                </a:solidFill>
                <a:latin typeface="Times New Roman" pitchFamily="18" charset="0"/>
                <a:cs typeface="Times New Roman" pitchFamily="18" charset="0"/>
              </a:rPr>
              <a:t> </a:t>
            </a:r>
            <a:r>
              <a:rPr lang="ru-RU" sz="1600" dirty="0">
                <a:solidFill>
                  <a:srgbClr val="002060"/>
                </a:solidFill>
                <a:latin typeface="Times New Roman" pitchFamily="18" charset="0"/>
                <a:cs typeface="Times New Roman" pitchFamily="18" charset="0"/>
              </a:rPr>
              <a:t>- круглая (упрощенная) 17 граней; </a:t>
            </a:r>
          </a:p>
          <a:p>
            <a:pPr>
              <a:defRPr/>
            </a:pPr>
            <a:r>
              <a:rPr lang="ru-RU" sz="1600" b="1" dirty="0">
                <a:solidFill>
                  <a:srgbClr val="002060"/>
                </a:solidFill>
                <a:latin typeface="Times New Roman" pitchFamily="18" charset="0"/>
                <a:cs typeface="Times New Roman" pitchFamily="18" charset="0"/>
              </a:rPr>
              <a:t>2</a:t>
            </a:r>
            <a:r>
              <a:rPr lang="ru-RU" sz="1600" dirty="0">
                <a:solidFill>
                  <a:srgbClr val="002060"/>
                </a:solidFill>
                <a:latin typeface="Times New Roman" pitchFamily="18" charset="0"/>
                <a:cs typeface="Times New Roman" pitchFamily="18" charset="0"/>
              </a:rPr>
              <a:t> - круглая (швейцарская) 33 грани; </a:t>
            </a:r>
          </a:p>
          <a:p>
            <a:pPr>
              <a:defRPr/>
            </a:pPr>
            <a:r>
              <a:rPr lang="ru-RU" sz="1600" b="1" dirty="0">
                <a:solidFill>
                  <a:srgbClr val="002060"/>
                </a:solidFill>
                <a:latin typeface="Times New Roman" pitchFamily="18" charset="0"/>
                <a:cs typeface="Times New Roman" pitchFamily="18" charset="0"/>
              </a:rPr>
              <a:t>3</a:t>
            </a:r>
            <a:r>
              <a:rPr lang="ru-RU" sz="1600" dirty="0">
                <a:solidFill>
                  <a:srgbClr val="002060"/>
                </a:solidFill>
                <a:latin typeface="Times New Roman" pitchFamily="18" charset="0"/>
                <a:cs typeface="Times New Roman" pitchFamily="18" charset="0"/>
              </a:rPr>
              <a:t> - «маркиз» 55 граней; </a:t>
            </a:r>
            <a:r>
              <a:rPr lang="ru-RU" sz="1600" b="1" dirty="0" smtClean="0">
                <a:solidFill>
                  <a:srgbClr val="002060"/>
                </a:solidFill>
                <a:latin typeface="Times New Roman" pitchFamily="18" charset="0"/>
                <a:cs typeface="Times New Roman" pitchFamily="18" charset="0"/>
              </a:rPr>
              <a:t>4</a:t>
            </a:r>
            <a:r>
              <a:rPr lang="ru-RU" sz="1600" dirty="0" smtClean="0">
                <a:solidFill>
                  <a:srgbClr val="002060"/>
                </a:solidFill>
                <a:latin typeface="Times New Roman" pitchFamily="18" charset="0"/>
                <a:cs typeface="Times New Roman" pitchFamily="18" charset="0"/>
              </a:rPr>
              <a:t> </a:t>
            </a:r>
            <a:r>
              <a:rPr lang="ru-RU" sz="1600" dirty="0">
                <a:solidFill>
                  <a:srgbClr val="002060"/>
                </a:solidFill>
                <a:latin typeface="Times New Roman" pitchFamily="18" charset="0"/>
                <a:cs typeface="Times New Roman" pitchFamily="18" charset="0"/>
              </a:rPr>
              <a:t>- кабошон;</a:t>
            </a:r>
          </a:p>
          <a:p>
            <a:pPr>
              <a:defRPr/>
            </a:pPr>
            <a:r>
              <a:rPr lang="ru-RU" sz="1600" b="1" dirty="0">
                <a:solidFill>
                  <a:srgbClr val="002060"/>
                </a:solidFill>
                <a:latin typeface="Times New Roman" pitchFamily="18" charset="0"/>
                <a:cs typeface="Times New Roman" pitchFamily="18" charset="0"/>
              </a:rPr>
              <a:t>5</a:t>
            </a:r>
            <a:r>
              <a:rPr lang="ru-RU" sz="1600" dirty="0">
                <a:solidFill>
                  <a:srgbClr val="002060"/>
                </a:solidFill>
                <a:latin typeface="Times New Roman" pitchFamily="18" charset="0"/>
                <a:cs typeface="Times New Roman" pitchFamily="18" charset="0"/>
              </a:rPr>
              <a:t> - классическая круглая 57 граней.</a:t>
            </a:r>
          </a:p>
        </p:txBody>
      </p:sp>
      <p:pic>
        <p:nvPicPr>
          <p:cNvPr id="6" name="Picture 2" descr="imag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7551" y="613240"/>
            <a:ext cx="3485750" cy="436991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2"/>
          <p:cNvSpPr>
            <a:spLocks noChangeArrowheads="1"/>
          </p:cNvSpPr>
          <p:nvPr/>
        </p:nvSpPr>
        <p:spPr bwMode="auto">
          <a:xfrm>
            <a:off x="3905250" y="4976241"/>
            <a:ext cx="81866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b="1" dirty="0" smtClean="0">
                <a:solidFill>
                  <a:srgbClr val="002060"/>
                </a:solidFill>
                <a:latin typeface="Times New Roman" panose="02020603050405020304" pitchFamily="18" charset="0"/>
                <a:cs typeface="Times New Roman" panose="02020603050405020304" pitchFamily="18" charset="0"/>
              </a:rPr>
              <a:t>6</a:t>
            </a: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 королевская 144 грани; </a:t>
            </a:r>
          </a:p>
          <a:p>
            <a:pPr eaLnBrk="1" hangingPunct="1"/>
            <a:r>
              <a:rPr lang="ru-RU" altLang="ru-RU" sz="1600" b="1" dirty="0">
                <a:solidFill>
                  <a:srgbClr val="002060"/>
                </a:solidFill>
                <a:latin typeface="Times New Roman" panose="02020603050405020304" pitchFamily="18" charset="0"/>
                <a:cs typeface="Times New Roman" panose="02020603050405020304" pitchFamily="18" charset="0"/>
              </a:rPr>
              <a:t>7</a:t>
            </a:r>
            <a:r>
              <a:rPr lang="ru-RU" altLang="ru-RU" sz="1600" dirty="0">
                <a:solidFill>
                  <a:srgbClr val="002060"/>
                </a:solidFill>
                <a:latin typeface="Times New Roman" panose="02020603050405020304" pitchFamily="18" charset="0"/>
                <a:cs typeface="Times New Roman" panose="02020603050405020304" pitchFamily="18" charset="0"/>
              </a:rPr>
              <a:t> - грушевидная 56 граней; </a:t>
            </a:r>
          </a:p>
          <a:p>
            <a:pPr eaLnBrk="1" hangingPunct="1"/>
            <a:r>
              <a:rPr lang="ru-RU" altLang="ru-RU" sz="1600" b="1" dirty="0">
                <a:solidFill>
                  <a:srgbClr val="002060"/>
                </a:solidFill>
                <a:latin typeface="Times New Roman" panose="02020603050405020304" pitchFamily="18" charset="0"/>
                <a:cs typeface="Times New Roman" panose="02020603050405020304" pitchFamily="18" charset="0"/>
              </a:rPr>
              <a:t>8 </a:t>
            </a:r>
            <a:r>
              <a:rPr lang="ru-RU" altLang="ru-RU" sz="1600" dirty="0">
                <a:solidFill>
                  <a:srgbClr val="002060"/>
                </a:solidFill>
                <a:latin typeface="Times New Roman" panose="02020603050405020304" pitchFamily="18" charset="0"/>
                <a:cs typeface="Times New Roman" panose="02020603050405020304" pitchFamily="18" charset="0"/>
              </a:rPr>
              <a:t>- ступенчатая (изумрудная) 57 граней; </a:t>
            </a:r>
            <a:r>
              <a:rPr lang="ru-RU" altLang="ru-RU" sz="1600" b="1" dirty="0" smtClean="0">
                <a:solidFill>
                  <a:srgbClr val="002060"/>
                </a:solidFill>
                <a:latin typeface="Times New Roman" panose="02020603050405020304" pitchFamily="18" charset="0"/>
                <a:cs typeface="Times New Roman" panose="02020603050405020304" pitchFamily="18" charset="0"/>
              </a:rPr>
              <a:t>9</a:t>
            </a: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 «багет» прямоугольная 25 граней;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eaLnBrk="1" hangingPunct="1"/>
            <a:r>
              <a:rPr lang="ru-RU" altLang="ru-RU" sz="1600" b="1" dirty="0" smtClean="0">
                <a:solidFill>
                  <a:srgbClr val="002060"/>
                </a:solidFill>
                <a:latin typeface="Times New Roman" panose="02020603050405020304" pitchFamily="18" charset="0"/>
                <a:cs typeface="Times New Roman" panose="02020603050405020304" pitchFamily="18" charset="0"/>
              </a:rPr>
              <a:t>10</a:t>
            </a: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 «принцесса» сердцевидной формы;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eaLnBrk="1" hangingPunct="1"/>
            <a:r>
              <a:rPr lang="ru-RU" altLang="ru-RU" sz="1600" b="1" dirty="0" smtClean="0">
                <a:solidFill>
                  <a:srgbClr val="002060"/>
                </a:solidFill>
                <a:latin typeface="Times New Roman" panose="02020603050405020304" pitchFamily="18" charset="0"/>
                <a:cs typeface="Times New Roman" panose="02020603050405020304" pitchFamily="18" charset="0"/>
              </a:rPr>
              <a:t>11 </a:t>
            </a:r>
            <a:r>
              <a:rPr lang="ru-RU" altLang="ru-RU" sz="1600" dirty="0">
                <a:solidFill>
                  <a:srgbClr val="002060"/>
                </a:solidFill>
                <a:latin typeface="Times New Roman" panose="02020603050405020304" pitchFamily="18" charset="0"/>
                <a:cs typeface="Times New Roman" panose="02020603050405020304" pitchFamily="18" charset="0"/>
              </a:rPr>
              <a:t>- </a:t>
            </a:r>
            <a:r>
              <a:rPr lang="ru-RU" altLang="ru-RU" sz="1600" dirty="0" smtClean="0">
                <a:solidFill>
                  <a:srgbClr val="002060"/>
                </a:solidFill>
                <a:latin typeface="Times New Roman" panose="02020603050405020304" pitchFamily="18" charset="0"/>
                <a:cs typeface="Times New Roman" panose="02020603050405020304" pitchFamily="18" charset="0"/>
              </a:rPr>
              <a:t>розой</a:t>
            </a:r>
            <a:r>
              <a:rPr lang="ru-RU" altLang="ru-RU" sz="1600" dirty="0">
                <a:solidFill>
                  <a:srgbClr val="002060"/>
                </a:solidFill>
                <a:latin typeface="Times New Roman" panose="02020603050405020304" pitchFamily="18" charset="0"/>
                <a:cs typeface="Times New Roman" panose="02020603050405020304" pitchFamily="18" charset="0"/>
              </a:rPr>
              <a:t>».</a:t>
            </a:r>
          </a:p>
        </p:txBody>
      </p:sp>
      <p:pic>
        <p:nvPicPr>
          <p:cNvPr id="9" name="Picture 2" descr="D:\Мои документы\Работа бук\Лекции и раздаточные\Товароведение\Галантерейные, ювелирные и ПКТ\Ювелирные\картинки\diamond_cu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900" y="1125340"/>
            <a:ext cx="4594802" cy="385781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67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1" presetClass="entr" presetSubtype="0"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3000"/>
                            </p:stCondLst>
                            <p:childTnLst>
                              <p:par>
                                <p:cTn id="24" presetID="2" presetClass="entr" presetSubtype="4" fill="hold" nodeType="after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Picture 2" descr="D:\Мои документы\Работа бук\Лекции и раздаточные\Товароведение\Галантерейные, ювелирные и ПКТ\Ювелирные\картинки\diamond_cut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1" y="174627"/>
            <a:ext cx="4343399" cy="331941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D:\Мои документы\Работа бук\Лекции и раздаточные\Товароведение\Галантерейные, ювелирные и ПКТ\Ювелирные\картинки\diamond_cut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1" y="3659136"/>
            <a:ext cx="4346265" cy="2665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99000" y="174627"/>
            <a:ext cx="3162300" cy="122237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sz="2400" dirty="0" smtClean="0">
                <a:solidFill>
                  <a:srgbClr val="002060"/>
                </a:solidFill>
                <a:latin typeface="Times New Roman" panose="02020603050405020304" pitchFamily="18" charset="0"/>
                <a:cs typeface="Times New Roman" panose="02020603050405020304" pitchFamily="18" charset="0"/>
              </a:rPr>
              <a:t>кабошон</a:t>
            </a: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5" name="Picture 3" descr="D:\Мои документы\Работа бук\Лекции и раздаточные\Товароведение\Галантерейные, ювелирные и ПКТ\Ювелирные\картинки\diamond_cut_kab.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000" y="552483"/>
            <a:ext cx="2927350" cy="8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Мои документы\Работа бук\Лекции и раздаточные\Товароведение\Галантерейные, ювелирные и ПКТ\Ювелирные\картинки\Pict1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1643013"/>
            <a:ext cx="7264400" cy="171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Мои документы\Работа бук\Лекции и раздаточные\Товароведение\Галантерейные, ювелирные и ПКТ\Ювелирные\картинки\Pict2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5259" y="3494037"/>
            <a:ext cx="2626913" cy="280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http://www.luxury2.ru/files/u30/brilliant.jpg"/>
          <p:cNvPicPr>
            <a:picLocks noChangeAspect="1" noChangeArrowheads="1"/>
          </p:cNvPicPr>
          <p:nvPr/>
        </p:nvPicPr>
        <p:blipFill>
          <a:blip r:embed="rId9"/>
          <a:srcRect/>
          <a:stretch>
            <a:fillRect/>
          </a:stretch>
        </p:blipFill>
        <p:spPr bwMode="auto">
          <a:xfrm>
            <a:off x="5345655" y="3494037"/>
            <a:ext cx="3001421" cy="2803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21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50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Picture 2" descr="D:\Мои документы\Работа бук\Лекции и раздаточные\Товароведение\Галантерейные, ювелирные и ПКТ\Ювелирные\картинки\ступенчата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5" y="190861"/>
            <a:ext cx="1879916" cy="187991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D:\Мои документы\Работа бук\Лекции и раздаточные\Товароведение\Галантерейные, ювелирные и ПКТ\Ювелирные\картинки\таблицей.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631" y="190860"/>
            <a:ext cx="1879917" cy="187991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00038" y="2025134"/>
            <a:ext cx="1766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a:solidFill>
                  <a:srgbClr val="002060"/>
                </a:solidFill>
                <a:latin typeface="Times New Roman" panose="02020603050405020304" pitchFamily="18" charset="0"/>
                <a:cs typeface="Times New Roman" panose="02020603050405020304" pitchFamily="18" charset="0"/>
              </a:rPr>
              <a:t>Изумрудная</a:t>
            </a:r>
          </a:p>
        </p:txBody>
      </p:sp>
      <p:sp>
        <p:nvSpPr>
          <p:cNvPr id="6" name="TextBox 5"/>
          <p:cNvSpPr txBox="1">
            <a:spLocks noChangeArrowheads="1"/>
          </p:cNvSpPr>
          <p:nvPr/>
        </p:nvSpPr>
        <p:spPr bwMode="auto">
          <a:xfrm>
            <a:off x="2806146" y="2025134"/>
            <a:ext cx="1766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a:solidFill>
                  <a:srgbClr val="002060"/>
                </a:solidFill>
                <a:latin typeface="Times New Roman" panose="02020603050405020304" pitchFamily="18" charset="0"/>
                <a:cs typeface="Times New Roman" panose="02020603050405020304" pitchFamily="18" charset="0"/>
              </a:rPr>
              <a:t>Таблицей </a:t>
            </a:r>
          </a:p>
        </p:txBody>
      </p:sp>
      <p:pic>
        <p:nvPicPr>
          <p:cNvPr id="7" name="Picture 4" descr="D:\Мои документы\Работа бук\Лекции и раздаточные\Товароведение\Галантерейные, ювелирные и ПКТ\Ювелирные\картинки\tourmaline_7-15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84" y="2394466"/>
            <a:ext cx="1879916" cy="187991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7"/>
          <p:cNvSpPr txBox="1">
            <a:spLocks noChangeArrowheads="1"/>
          </p:cNvSpPr>
          <p:nvPr/>
        </p:nvSpPr>
        <p:spPr bwMode="auto">
          <a:xfrm>
            <a:off x="300038" y="4250125"/>
            <a:ext cx="1766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a:solidFill>
                  <a:srgbClr val="002060"/>
                </a:solidFill>
                <a:latin typeface="Times New Roman" panose="02020603050405020304" pitchFamily="18" charset="0"/>
                <a:cs typeface="Times New Roman" panose="02020603050405020304" pitchFamily="18" charset="0"/>
              </a:rPr>
              <a:t>Груша </a:t>
            </a:r>
          </a:p>
        </p:txBody>
      </p:sp>
      <p:pic>
        <p:nvPicPr>
          <p:cNvPr id="10" name="Picture 2" descr="http://www.jewelery.su/public/image/emerald.jpg"/>
          <p:cNvPicPr>
            <a:picLocks noChangeAspect="1" noChangeArrowheads="1"/>
          </p:cNvPicPr>
          <p:nvPr/>
        </p:nvPicPr>
        <p:blipFill>
          <a:blip r:embed="rId7">
            <a:extLst>
              <a:ext uri="{28A0092B-C50C-407E-A947-70E740481C1C}">
                <a14:useLocalDpi xmlns:a14="http://schemas.microsoft.com/office/drawing/2010/main" val="0"/>
              </a:ext>
            </a:extLst>
          </a:blip>
          <a:srcRect t="69444" r="54205"/>
          <a:stretch>
            <a:fillRect/>
          </a:stretch>
        </p:blipFill>
        <p:spPr bwMode="auto">
          <a:xfrm>
            <a:off x="253084" y="4655842"/>
            <a:ext cx="4376464" cy="14158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9"/>
          <p:cNvSpPr txBox="1">
            <a:spLocks noChangeArrowheads="1"/>
          </p:cNvSpPr>
          <p:nvPr/>
        </p:nvSpPr>
        <p:spPr bwMode="auto">
          <a:xfrm>
            <a:off x="853441" y="6071643"/>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a:solidFill>
                  <a:srgbClr val="002060"/>
                </a:solidFill>
                <a:latin typeface="Times New Roman" panose="02020603050405020304" pitchFamily="18" charset="0"/>
                <a:cs typeface="Times New Roman" panose="02020603050405020304" pitchFamily="18" charset="0"/>
              </a:rPr>
              <a:t>Принцесса </a:t>
            </a:r>
          </a:p>
        </p:txBody>
      </p:sp>
      <p:pic>
        <p:nvPicPr>
          <p:cNvPr id="12" name="Picture 6" descr="http://www.adornmentsatthefactory.net/wp-content/uploads/2010/02/amethyst-large_inf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3220" y="2418722"/>
            <a:ext cx="2296328" cy="18314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1"/>
          <p:cNvSpPr txBox="1">
            <a:spLocks noChangeArrowheads="1"/>
          </p:cNvSpPr>
          <p:nvPr/>
        </p:nvSpPr>
        <p:spPr bwMode="auto">
          <a:xfrm>
            <a:off x="2529684" y="4250125"/>
            <a:ext cx="18257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a:solidFill>
                  <a:srgbClr val="002060"/>
                </a:solidFill>
                <a:latin typeface="Times New Roman" panose="02020603050405020304" pitchFamily="18" charset="0"/>
                <a:cs typeface="Times New Roman" panose="02020603050405020304" pitchFamily="18" charset="0"/>
              </a:rPr>
              <a:t>Овальная </a:t>
            </a:r>
          </a:p>
        </p:txBody>
      </p:sp>
      <p:pic>
        <p:nvPicPr>
          <p:cNvPr id="14" name="Рисунок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1657" y="872144"/>
            <a:ext cx="6923526" cy="469595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Прямоугольник 2"/>
          <p:cNvSpPr>
            <a:spLocks noChangeArrowheads="1"/>
          </p:cNvSpPr>
          <p:nvPr/>
        </p:nvSpPr>
        <p:spPr bwMode="auto">
          <a:xfrm>
            <a:off x="4981658" y="5592357"/>
            <a:ext cx="6923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1400" dirty="0">
                <a:solidFill>
                  <a:srgbClr val="002060"/>
                </a:solidFill>
                <a:latin typeface="Times New Roman" panose="02020603050405020304" pitchFamily="18" charset="0"/>
                <a:cs typeface="Times New Roman" panose="02020603050405020304" pitchFamily="18" charset="0"/>
              </a:rPr>
              <a:t>Кабошоны из различных камней: 1,5- яшма; 2 - амазонит; 3 - окаменелое дерево; 4 - бирюза; 6 - лазурит; 1 - хризопраз; 8 - родонит; 9 - авантюрин: 10 - жадеит; 11 - агат; 12 - кианит; 13 - </a:t>
            </a:r>
            <a:r>
              <a:rPr lang="ru-RU" altLang="ru-RU" sz="1400" dirty="0" err="1">
                <a:solidFill>
                  <a:srgbClr val="002060"/>
                </a:solidFill>
                <a:latin typeface="Times New Roman" panose="02020603050405020304" pitchFamily="18" charset="0"/>
                <a:cs typeface="Times New Roman" panose="02020603050405020304" pitchFamily="18" charset="0"/>
              </a:rPr>
              <a:t>хромдиопсид</a:t>
            </a:r>
            <a:r>
              <a:rPr lang="ru-RU" altLang="ru-RU" sz="1400" dirty="0">
                <a:solidFill>
                  <a:srgbClr val="002060"/>
                </a:solidFill>
                <a:latin typeface="Times New Roman" panose="02020603050405020304" pitchFamily="18" charset="0"/>
                <a:cs typeface="Times New Roman" panose="02020603050405020304" pitchFamily="18" charset="0"/>
              </a:rPr>
              <a:t>; 14 - </a:t>
            </a:r>
            <a:r>
              <a:rPr lang="ru-RU" altLang="ru-RU" sz="1400" dirty="0" err="1">
                <a:solidFill>
                  <a:srgbClr val="002060"/>
                </a:solidFill>
                <a:latin typeface="Times New Roman" panose="02020603050405020304" pitchFamily="18" charset="0"/>
                <a:cs typeface="Times New Roman" panose="02020603050405020304" pitchFamily="18" charset="0"/>
              </a:rPr>
              <a:t>чароит</a:t>
            </a:r>
            <a:r>
              <a:rPr lang="ru-RU" altLang="ru-RU" sz="1400" dirty="0">
                <a:solidFill>
                  <a:srgbClr val="002060"/>
                </a:solidFill>
                <a:latin typeface="Times New Roman" panose="02020603050405020304" pitchFamily="18" charset="0"/>
                <a:cs typeface="Times New Roman" panose="02020603050405020304" pitchFamily="18" charset="0"/>
              </a:rPr>
              <a:t>; 15 - нефрит; 16 - янтарь; 17 - малахит.</a:t>
            </a:r>
          </a:p>
        </p:txBody>
      </p:sp>
      <p:sp>
        <p:nvSpPr>
          <p:cNvPr id="16" name="TextBox 9"/>
          <p:cNvSpPr txBox="1">
            <a:spLocks noChangeArrowheads="1"/>
          </p:cNvSpPr>
          <p:nvPr/>
        </p:nvSpPr>
        <p:spPr bwMode="auto">
          <a:xfrm>
            <a:off x="6670041" y="417185"/>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smtClean="0">
                <a:solidFill>
                  <a:srgbClr val="002060"/>
                </a:solidFill>
                <a:latin typeface="Times New Roman" panose="02020603050405020304" pitchFamily="18" charset="0"/>
                <a:cs typeface="Times New Roman" panose="02020603050405020304" pitchFamily="18" charset="0"/>
              </a:rPr>
              <a:t>Кабошон </a:t>
            </a:r>
            <a:endParaRPr lang="ru-RU" alt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53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50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P spid="13"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938310" y="70505"/>
            <a:ext cx="8143932" cy="707886"/>
          </a:xfrm>
          <a:prstGeom prst="rect">
            <a:avLst/>
          </a:prstGeom>
          <a:noFill/>
        </p:spPr>
        <p:txBody>
          <a:bodyPr>
            <a:spAutoFit/>
          </a:bodyPr>
          <a:lstStyle/>
          <a:p>
            <a:pPr algn="ctr">
              <a:defRPr/>
            </a:pPr>
            <a:r>
              <a:rPr lang="ru-RU" sz="40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ЗАКРЕПЛЕНИЕ КАМНЕЙ</a:t>
            </a:r>
            <a:endParaRPr lang="ru-RU" sz="40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90588" y="778391"/>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885178"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90588" y="1181469"/>
            <a:ext cx="2668830" cy="482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smtClean="0">
                <a:solidFill>
                  <a:srgbClr val="0070C0"/>
                </a:solidFill>
                <a:latin typeface="Times New Roman" pitchFamily="18" charset="0"/>
                <a:cs typeface="Times New Roman" pitchFamily="18" charset="0"/>
              </a:rPr>
              <a:t>Крапановая</a:t>
            </a:r>
            <a:r>
              <a:rPr lang="ru-RU" sz="2000" dirty="0" smtClean="0">
                <a:solidFill>
                  <a:srgbClr val="0070C0"/>
                </a:solidFill>
                <a:latin typeface="Times New Roman" pitchFamily="18" charset="0"/>
                <a:cs typeface="Times New Roman" pitchFamily="18" charset="0"/>
              </a:rPr>
              <a:t> закрепка</a:t>
            </a:r>
            <a:endParaRPr lang="ru-RU" sz="2000" dirty="0">
              <a:solidFill>
                <a:srgbClr val="0070C0"/>
              </a:solidFill>
              <a:latin typeface="Times New Roman" pitchFamily="18" charset="0"/>
              <a:cs typeface="Times New Roman" pitchFamily="18" charset="0"/>
            </a:endParaRPr>
          </a:p>
        </p:txBody>
      </p:sp>
      <p:sp>
        <p:nvSpPr>
          <p:cNvPr id="7" name="Прямоугольник 2"/>
          <p:cNvSpPr>
            <a:spLocks noChangeArrowheads="1"/>
          </p:cNvSpPr>
          <p:nvPr/>
        </p:nvSpPr>
        <p:spPr bwMode="auto">
          <a:xfrm>
            <a:off x="2997200" y="928688"/>
            <a:ext cx="88900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100" dirty="0" smtClean="0">
                <a:solidFill>
                  <a:srgbClr val="002060"/>
                </a:solidFill>
                <a:latin typeface="Times New Roman" panose="02020603050405020304" pitchFamily="18" charset="0"/>
                <a:cs typeface="Times New Roman" panose="02020603050405020304" pitchFamily="18" charset="0"/>
              </a:rPr>
              <a:t>Закрепление </a:t>
            </a:r>
            <a:r>
              <a:rPr lang="ru-RU" altLang="ru-RU" sz="2100" dirty="0">
                <a:solidFill>
                  <a:srgbClr val="002060"/>
                </a:solidFill>
                <a:latin typeface="Times New Roman" panose="02020603050405020304" pitchFamily="18" charset="0"/>
                <a:cs typeface="Times New Roman" panose="02020603050405020304" pitchFamily="18" charset="0"/>
              </a:rPr>
              <a:t>камня с помощью металлических лапок (</a:t>
            </a:r>
            <a:r>
              <a:rPr lang="ru-RU" altLang="ru-RU" sz="2100" dirty="0" err="1">
                <a:solidFill>
                  <a:srgbClr val="002060"/>
                </a:solidFill>
                <a:latin typeface="Times New Roman" panose="02020603050405020304" pitchFamily="18" charset="0"/>
                <a:cs typeface="Times New Roman" panose="02020603050405020304" pitchFamily="18" charset="0"/>
              </a:rPr>
              <a:t>крапанов</a:t>
            </a:r>
            <a:r>
              <a:rPr lang="ru-RU" altLang="ru-RU" sz="2100" dirty="0">
                <a:solidFill>
                  <a:srgbClr val="002060"/>
                </a:solidFill>
                <a:latin typeface="Times New Roman" panose="02020603050405020304" pitchFamily="18" charset="0"/>
                <a:cs typeface="Times New Roman" panose="02020603050405020304" pitchFamily="18" charset="0"/>
              </a:rPr>
              <a:t>). </a:t>
            </a:r>
          </a:p>
          <a:p>
            <a:pPr algn="just" eaLnBrk="1" hangingPunct="1"/>
            <a:r>
              <a:rPr lang="ru-RU" altLang="ru-RU" sz="2100" dirty="0" smtClean="0">
                <a:solidFill>
                  <a:srgbClr val="002060"/>
                </a:solidFill>
                <a:latin typeface="Times New Roman" panose="02020603050405020304" pitchFamily="18" charset="0"/>
                <a:cs typeface="Times New Roman" panose="02020603050405020304" pitchFamily="18" charset="0"/>
              </a:rPr>
              <a:t>Достоинства</a:t>
            </a:r>
            <a:r>
              <a:rPr lang="ru-RU" altLang="ru-RU" sz="2100" dirty="0">
                <a:solidFill>
                  <a:srgbClr val="002060"/>
                </a:solidFill>
                <a:latin typeface="Times New Roman" panose="02020603050405020304" pitchFamily="18" charset="0"/>
                <a:cs typeface="Times New Roman" panose="02020603050405020304" pitchFamily="18" charset="0"/>
              </a:rPr>
              <a:t>: камень открыт для света, хорошо опирается на ободок. Недостаток: изнашиваемость </a:t>
            </a:r>
            <a:r>
              <a:rPr lang="ru-RU" altLang="ru-RU" sz="2100" dirty="0" err="1">
                <a:solidFill>
                  <a:srgbClr val="002060"/>
                </a:solidFill>
                <a:latin typeface="Times New Roman" panose="02020603050405020304" pitchFamily="18" charset="0"/>
                <a:cs typeface="Times New Roman" panose="02020603050405020304" pitchFamily="18" charset="0"/>
              </a:rPr>
              <a:t>крапанов</a:t>
            </a:r>
            <a:r>
              <a:rPr lang="ru-RU" altLang="ru-RU" sz="2100" dirty="0">
                <a:solidFill>
                  <a:srgbClr val="002060"/>
                </a:solidFill>
                <a:latin typeface="Times New Roman" panose="02020603050405020304" pitchFamily="18" charset="0"/>
                <a:cs typeface="Times New Roman" panose="02020603050405020304" pitchFamily="18" charset="0"/>
              </a:rPr>
              <a:t>. </a:t>
            </a:r>
          </a:p>
        </p:txBody>
      </p:sp>
      <p:pic>
        <p:nvPicPr>
          <p:cNvPr id="9" name="Рисунок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589" y="2168351"/>
            <a:ext cx="4432954" cy="389546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Рисунок 5"/>
          <p:cNvPicPr>
            <a:picLocks noChangeAspect="1" noChangeArrowheads="1"/>
          </p:cNvPicPr>
          <p:nvPr/>
        </p:nvPicPr>
        <p:blipFill rotWithShape="1">
          <a:blip r:embed="rId5">
            <a:extLst>
              <a:ext uri="{28A0092B-C50C-407E-A947-70E740481C1C}">
                <a14:useLocalDpi xmlns:a14="http://schemas.microsoft.com/office/drawing/2010/main" val="0"/>
              </a:ext>
            </a:extLst>
          </a:blip>
          <a:srcRect t="20210" b="27996"/>
          <a:stretch/>
        </p:blipFill>
        <p:spPr bwMode="auto">
          <a:xfrm>
            <a:off x="8289382" y="4394578"/>
            <a:ext cx="3057271" cy="166924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D:\Мои документы\Работа бук\Лекции и раздаточные\Товароведение\Галантерейные, ювелирные и ПКТ\Ювелирные\картинки\tourmaline_10-15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204" y="2168351"/>
            <a:ext cx="2129540" cy="21295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D:\Мои документы\Работа бук\Лекции и раздаточные\Товароведение\Галантерейные, ювелирные и ПКТ\Ювелирные\Новая папка\turmalin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5388" y="2183212"/>
            <a:ext cx="1916586" cy="21295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885177"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90588" y="1756947"/>
            <a:ext cx="2668830" cy="4514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Глухая закрепка</a:t>
            </a:r>
            <a:endParaRPr lang="ru-RU" sz="2000" dirty="0">
              <a:solidFill>
                <a:srgbClr val="0070C0"/>
              </a:solidFill>
              <a:latin typeface="Times New Roman" pitchFamily="18" charset="0"/>
              <a:cs typeface="Times New Roman" pitchFamily="18" charset="0"/>
            </a:endParaRPr>
          </a:p>
        </p:txBody>
      </p:sp>
      <p:sp>
        <p:nvSpPr>
          <p:cNvPr id="15" name="Прямоугольник 14"/>
          <p:cNvSpPr/>
          <p:nvPr/>
        </p:nvSpPr>
        <p:spPr>
          <a:xfrm>
            <a:off x="2927062" y="905605"/>
            <a:ext cx="9058571" cy="1384995"/>
          </a:xfrm>
          <a:prstGeom prst="rect">
            <a:avLst/>
          </a:prstGeom>
        </p:spPr>
        <p:txBody>
          <a:bodyPr wrap="square">
            <a:spAutoFit/>
          </a:bodyPr>
          <a:lstStyle/>
          <a:p>
            <a:pPr algn="just">
              <a:defRPr/>
            </a:pPr>
            <a:r>
              <a:rPr lang="ru-RU" sz="2100" dirty="0" smtClean="0">
                <a:solidFill>
                  <a:srgbClr val="002060"/>
                </a:solidFill>
                <a:latin typeface="Times New Roman" pitchFamily="18" charset="0"/>
                <a:cs typeface="Times New Roman" pitchFamily="18" charset="0"/>
              </a:rPr>
              <a:t>Закрепление </a:t>
            </a:r>
            <a:r>
              <a:rPr lang="ru-RU" sz="2100" dirty="0">
                <a:solidFill>
                  <a:srgbClr val="002060"/>
                </a:solidFill>
                <a:latin typeface="Times New Roman" pitchFamily="18" charset="0"/>
                <a:cs typeface="Times New Roman" pitchFamily="18" charset="0"/>
              </a:rPr>
              <a:t>вставки по всему периметру ленточным ободком. </a:t>
            </a:r>
          </a:p>
          <a:p>
            <a:pPr algn="just">
              <a:defRPr/>
            </a:pPr>
            <a:r>
              <a:rPr lang="ru-RU" sz="2100" dirty="0" smtClean="0">
                <a:solidFill>
                  <a:srgbClr val="002060"/>
                </a:solidFill>
                <a:latin typeface="Times New Roman" pitchFamily="18" charset="0"/>
                <a:cs typeface="Times New Roman" pitchFamily="18" charset="0"/>
              </a:rPr>
              <a:t>Достоинства</a:t>
            </a:r>
            <a:r>
              <a:rPr lang="ru-RU" sz="2100" dirty="0">
                <a:solidFill>
                  <a:srgbClr val="002060"/>
                </a:solidFill>
                <a:latin typeface="Times New Roman" pitchFamily="18" charset="0"/>
                <a:cs typeface="Times New Roman" pitchFamily="18" charset="0"/>
              </a:rPr>
              <a:t>: позволяет придать вставке более правильную форму и обеспечивает наибольшую надежность крепления камня. Недостаток: нет подсветки камня. </a:t>
            </a:r>
          </a:p>
        </p:txBody>
      </p:sp>
      <p:pic>
        <p:nvPicPr>
          <p:cNvPr id="16" name="Рисунок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628" y="2313683"/>
            <a:ext cx="4957552" cy="390636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 name="Рисунок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5359" y="2342314"/>
            <a:ext cx="2754196" cy="185908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Рисунок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5359" y="4242309"/>
            <a:ext cx="2754195" cy="199679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2885176"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89373" y="2320033"/>
            <a:ext cx="2668830" cy="461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smtClean="0">
                <a:solidFill>
                  <a:srgbClr val="0070C0"/>
                </a:solidFill>
                <a:latin typeface="Times New Roman" pitchFamily="18" charset="0"/>
                <a:cs typeface="Times New Roman" pitchFamily="18" charset="0"/>
              </a:rPr>
              <a:t>Гризантная</a:t>
            </a:r>
            <a:r>
              <a:rPr lang="ru-RU" sz="2000" dirty="0" smtClean="0">
                <a:solidFill>
                  <a:srgbClr val="0070C0"/>
                </a:solidFill>
                <a:latin typeface="Times New Roman" pitchFamily="18" charset="0"/>
                <a:cs typeface="Times New Roman" pitchFamily="18" charset="0"/>
              </a:rPr>
              <a:t> закрепка</a:t>
            </a:r>
            <a:endParaRPr lang="ru-RU" sz="2000" dirty="0">
              <a:solidFill>
                <a:srgbClr val="0070C0"/>
              </a:solidFill>
              <a:latin typeface="Times New Roman" pitchFamily="18" charset="0"/>
              <a:cs typeface="Times New Roman" pitchFamily="18" charset="0"/>
            </a:endParaRPr>
          </a:p>
        </p:txBody>
      </p:sp>
      <p:sp>
        <p:nvSpPr>
          <p:cNvPr id="2" name="Прямоугольник 1"/>
          <p:cNvSpPr/>
          <p:nvPr/>
        </p:nvSpPr>
        <p:spPr>
          <a:xfrm>
            <a:off x="2967416" y="942807"/>
            <a:ext cx="6906827" cy="461665"/>
          </a:xfrm>
          <a:prstGeom prst="rect">
            <a:avLst/>
          </a:prstGeom>
        </p:spPr>
        <p:txBody>
          <a:bodyPr wrap="none">
            <a:spAutoFit/>
          </a:bodyPr>
          <a:lstStyle/>
          <a:p>
            <a:pPr algn="just"/>
            <a:r>
              <a:rPr lang="ru-RU" altLang="ru-RU" sz="2400" dirty="0">
                <a:solidFill>
                  <a:srgbClr val="002060"/>
                </a:solidFill>
                <a:latin typeface="Times New Roman" panose="02020603050405020304" pitchFamily="18" charset="0"/>
                <a:cs typeface="Times New Roman" panose="02020603050405020304" pitchFamily="18" charset="0"/>
              </a:rPr>
              <a:t>закрепление камня ленточным ободком с насечкой.</a:t>
            </a:r>
          </a:p>
        </p:txBody>
      </p:sp>
      <p:sp>
        <p:nvSpPr>
          <p:cNvPr id="21" name="Прямоугольник 20"/>
          <p:cNvSpPr/>
          <p:nvPr/>
        </p:nvSpPr>
        <p:spPr>
          <a:xfrm>
            <a:off x="2885176" y="875078"/>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89373" y="2888431"/>
            <a:ext cx="2668830" cy="461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smtClean="0">
                <a:solidFill>
                  <a:srgbClr val="0070C0"/>
                </a:solidFill>
                <a:latin typeface="Times New Roman" pitchFamily="18" charset="0"/>
                <a:cs typeface="Times New Roman" pitchFamily="18" charset="0"/>
              </a:rPr>
              <a:t>Корнеровая</a:t>
            </a:r>
            <a:r>
              <a:rPr lang="ru-RU" sz="2000" dirty="0" smtClean="0">
                <a:solidFill>
                  <a:srgbClr val="0070C0"/>
                </a:solidFill>
                <a:latin typeface="Times New Roman" pitchFamily="18" charset="0"/>
                <a:cs typeface="Times New Roman" pitchFamily="18" charset="0"/>
              </a:rPr>
              <a:t> закрепка</a:t>
            </a:r>
            <a:endParaRPr lang="ru-RU" sz="2000" dirty="0">
              <a:solidFill>
                <a:srgbClr val="0070C0"/>
              </a:solidFill>
              <a:latin typeface="Times New Roman" pitchFamily="18" charset="0"/>
              <a:cs typeface="Times New Roman" pitchFamily="18" charset="0"/>
            </a:endParaRPr>
          </a:p>
        </p:txBody>
      </p:sp>
      <p:pic>
        <p:nvPicPr>
          <p:cNvPr id="23" name="Picture 2" descr="D:\Мои документы\Работа бук\Лекции и раздаточные\Товароведение\Галантерейные, ювелирные и ПКТ\Ювелирные\картинки\корнеровая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9137" y="1967299"/>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Прямоугольник 23"/>
          <p:cNvSpPr/>
          <p:nvPr/>
        </p:nvSpPr>
        <p:spPr>
          <a:xfrm>
            <a:off x="2967415" y="905605"/>
            <a:ext cx="9018218" cy="1015663"/>
          </a:xfrm>
          <a:prstGeom prst="rect">
            <a:avLst/>
          </a:prstGeom>
        </p:spPr>
        <p:txBody>
          <a:bodyPr wrap="square">
            <a:spAutoFit/>
          </a:bodyPr>
          <a:lstStyle/>
          <a:p>
            <a:pPr algn="just">
              <a:defRPr/>
            </a:pPr>
            <a:r>
              <a:rPr lang="ru-RU" sz="2000" dirty="0" smtClean="0">
                <a:solidFill>
                  <a:srgbClr val="002060"/>
                </a:solidFill>
                <a:latin typeface="Times New Roman" pitchFamily="18" charset="0"/>
                <a:cs typeface="Times New Roman" pitchFamily="18" charset="0"/>
              </a:rPr>
              <a:t>Закрепление </a:t>
            </a:r>
            <a:r>
              <a:rPr lang="ru-RU" sz="2000" dirty="0">
                <a:solidFill>
                  <a:srgbClr val="002060"/>
                </a:solidFill>
                <a:latin typeface="Times New Roman" pitchFamily="18" charset="0"/>
                <a:cs typeface="Times New Roman" pitchFamily="18" charset="0"/>
              </a:rPr>
              <a:t>вставки с помощью металлической стружки. </a:t>
            </a:r>
          </a:p>
          <a:p>
            <a:pPr algn="just">
              <a:defRPr/>
            </a:pPr>
            <a:r>
              <a:rPr lang="ru-RU" sz="2000" dirty="0" smtClean="0">
                <a:solidFill>
                  <a:srgbClr val="002060"/>
                </a:solidFill>
                <a:latin typeface="Times New Roman" pitchFamily="18" charset="0"/>
                <a:cs typeface="Times New Roman" pitchFamily="18" charset="0"/>
              </a:rPr>
              <a:t>Применяется </a:t>
            </a:r>
            <a:r>
              <a:rPr lang="ru-RU" sz="2000" dirty="0">
                <a:solidFill>
                  <a:srgbClr val="002060"/>
                </a:solidFill>
                <a:latin typeface="Times New Roman" pitchFamily="18" charset="0"/>
                <a:cs typeface="Times New Roman" pitchFamily="18" charset="0"/>
              </a:rPr>
              <a:t>в основном для мелких камней (менее 4мм). Существует много разновидностей: каре, </a:t>
            </a:r>
            <a:r>
              <a:rPr lang="ru-RU" sz="2000" dirty="0" err="1">
                <a:solidFill>
                  <a:srgbClr val="002060"/>
                </a:solidFill>
                <a:latin typeface="Times New Roman" pitchFamily="18" charset="0"/>
                <a:cs typeface="Times New Roman" pitchFamily="18" charset="0"/>
              </a:rPr>
              <a:t>фаденовая</a:t>
            </a:r>
            <a:r>
              <a:rPr lang="ru-RU" sz="2000" dirty="0">
                <a:solidFill>
                  <a:srgbClr val="002060"/>
                </a:solidFill>
                <a:latin typeface="Times New Roman" pitchFamily="18" charset="0"/>
                <a:cs typeface="Times New Roman" pitchFamily="18" charset="0"/>
              </a:rPr>
              <a:t>, паве, штифтовая и др.</a:t>
            </a:r>
          </a:p>
        </p:txBody>
      </p:sp>
      <p:pic>
        <p:nvPicPr>
          <p:cNvPr id="25" name="Рисунок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4013" y="1967299"/>
            <a:ext cx="364331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9512" y="1967300"/>
            <a:ext cx="1714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Прямоугольник 4"/>
          <p:cNvSpPr>
            <a:spLocks noChangeArrowheads="1"/>
          </p:cNvSpPr>
          <p:nvPr/>
        </p:nvSpPr>
        <p:spPr bwMode="auto">
          <a:xfrm>
            <a:off x="2947238" y="5151462"/>
            <a:ext cx="901821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b="1" i="1" u="sng" dirty="0">
                <a:solidFill>
                  <a:srgbClr val="002060"/>
                </a:solidFill>
                <a:latin typeface="Times New Roman" panose="02020603050405020304" pitchFamily="18" charset="0"/>
                <a:cs typeface="Times New Roman" panose="02020603050405020304" pitchFamily="18" charset="0"/>
              </a:rPr>
              <a:t>Закрепка Паве:</a:t>
            </a:r>
            <a:r>
              <a:rPr lang="ru-RU" altLang="ru-RU" dirty="0">
                <a:solidFill>
                  <a:srgbClr val="002060"/>
                </a:solidFill>
                <a:latin typeface="Times New Roman" panose="02020603050405020304" pitchFamily="18" charset="0"/>
                <a:cs typeface="Times New Roman" panose="02020603050405020304" pitchFamily="18" charset="0"/>
              </a:rPr>
              <a:t> </a:t>
            </a:r>
            <a:r>
              <a:rPr lang="ru-RU" altLang="ru-RU" sz="1400" dirty="0">
                <a:solidFill>
                  <a:srgbClr val="002060"/>
                </a:solidFill>
                <a:latin typeface="Times New Roman" panose="02020603050405020304" pitchFamily="18" charset="0"/>
                <a:cs typeface="Times New Roman" panose="02020603050405020304" pitchFamily="18" charset="0"/>
              </a:rPr>
              <a:t>для установки большого количества небольших бриллиантов, образующих единое целое, через которое не просматривается металл. Маленькие отверстия, просверленные в поверхности кольца, служат для того, чтобы держать камни аккуратно, на расстоянии друг от друга. После того, как поверхность кольца заполнена бриллиантами, мастер делает крошечные наплывы металла между камнями таким образом, чтобы каждый наплыв удерживал несколько соседних бриллиантов. </a:t>
            </a:r>
          </a:p>
        </p:txBody>
      </p:sp>
      <p:pic>
        <p:nvPicPr>
          <p:cNvPr id="28" name="Рисунок 6"/>
          <p:cNvPicPr>
            <a:picLocks noChangeAspect="1" noChangeArrowheads="1"/>
          </p:cNvPicPr>
          <p:nvPr/>
        </p:nvPicPr>
        <p:blipFill>
          <a:blip r:embed="rId14">
            <a:extLst>
              <a:ext uri="{28A0092B-C50C-407E-A947-70E740481C1C}">
                <a14:useLocalDpi xmlns:a14="http://schemas.microsoft.com/office/drawing/2010/main" val="0"/>
              </a:ext>
            </a:extLst>
          </a:blip>
          <a:srcRect t="4424" b="7097"/>
          <a:stretch>
            <a:fillRect/>
          </a:stretch>
        </p:blipFill>
        <p:spPr bwMode="auto">
          <a:xfrm>
            <a:off x="6098075" y="3538925"/>
            <a:ext cx="18288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Прямоугольник 28"/>
          <p:cNvSpPr/>
          <p:nvPr/>
        </p:nvSpPr>
        <p:spPr>
          <a:xfrm>
            <a:off x="2877699" y="857035"/>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30" name="Скругленный прямоугольник 29"/>
          <p:cNvSpPr/>
          <p:nvPr/>
        </p:nvSpPr>
        <p:spPr>
          <a:xfrm>
            <a:off x="89373" y="3437191"/>
            <a:ext cx="2668830" cy="461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Канальная закрепка</a:t>
            </a:r>
            <a:endParaRPr lang="ru-RU" sz="2000" dirty="0">
              <a:solidFill>
                <a:srgbClr val="0070C0"/>
              </a:solidFill>
              <a:latin typeface="Times New Roman" pitchFamily="18" charset="0"/>
              <a:cs typeface="Times New Roman" pitchFamily="18" charset="0"/>
            </a:endParaRPr>
          </a:p>
        </p:txBody>
      </p:sp>
      <p:pic>
        <p:nvPicPr>
          <p:cNvPr id="31" name="Рисунок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8889" y="2766753"/>
            <a:ext cx="3475875" cy="285794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2" name="Прямоугольник 2"/>
          <p:cNvSpPr>
            <a:spLocks noChangeArrowheads="1"/>
          </p:cNvSpPr>
          <p:nvPr/>
        </p:nvSpPr>
        <p:spPr bwMode="auto">
          <a:xfrm>
            <a:off x="2924740" y="901545"/>
            <a:ext cx="8937234"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100" dirty="0" smtClean="0">
                <a:solidFill>
                  <a:srgbClr val="002060"/>
                </a:solidFill>
                <a:latin typeface="Times New Roman" panose="02020603050405020304" pitchFamily="18" charset="0"/>
                <a:cs typeface="Times New Roman" panose="02020603050405020304" pitchFamily="18" charset="0"/>
              </a:rPr>
              <a:t>Используется </a:t>
            </a:r>
            <a:r>
              <a:rPr lang="ru-RU" altLang="ru-RU" sz="2100" dirty="0">
                <a:solidFill>
                  <a:srgbClr val="002060"/>
                </a:solidFill>
                <a:latin typeface="Times New Roman" panose="02020603050405020304" pitchFamily="18" charset="0"/>
                <a:cs typeface="Times New Roman" panose="02020603050405020304" pitchFamily="18" charset="0"/>
              </a:rPr>
              <a:t>при изготовлении кольца с несколькими камнями. Маленькие камни аккуратно помещаются внутрь канала, прорезанного в теле кольца. Камни могут располагаться в кольце как по всей длине окружности, так и кластерами из нескольких штук. Металл по концам канала обычно запаивают, для дополнительной надежности. </a:t>
            </a:r>
          </a:p>
        </p:txBody>
      </p:sp>
      <p:pic>
        <p:nvPicPr>
          <p:cNvPr id="33" name="Рисунок 3"/>
          <p:cNvPicPr>
            <a:picLocks noChangeAspect="1" noChangeArrowheads="1"/>
          </p:cNvPicPr>
          <p:nvPr/>
        </p:nvPicPr>
        <p:blipFill>
          <a:blip r:embed="rId16">
            <a:extLst>
              <a:ext uri="{28A0092B-C50C-407E-A947-70E740481C1C}">
                <a14:useLocalDpi xmlns:a14="http://schemas.microsoft.com/office/drawing/2010/main" val="0"/>
              </a:ext>
            </a:extLst>
          </a:blip>
          <a:srcRect t="8849" b="20369"/>
          <a:stretch>
            <a:fillRect/>
          </a:stretch>
        </p:blipFill>
        <p:spPr bwMode="auto">
          <a:xfrm>
            <a:off x="6762663" y="2766753"/>
            <a:ext cx="4936446" cy="285794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4" name="Прямоугольник 33"/>
          <p:cNvSpPr/>
          <p:nvPr/>
        </p:nvSpPr>
        <p:spPr>
          <a:xfrm>
            <a:off x="2891971" y="857035"/>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89373" y="3995686"/>
            <a:ext cx="2668830" cy="461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Закрепка на «щелчок»</a:t>
            </a:r>
            <a:endParaRPr lang="ru-RU" sz="2000" dirty="0">
              <a:solidFill>
                <a:srgbClr val="0070C0"/>
              </a:solidFill>
              <a:latin typeface="Times New Roman" pitchFamily="18" charset="0"/>
              <a:cs typeface="Times New Roman" pitchFamily="18" charset="0"/>
            </a:endParaRPr>
          </a:p>
        </p:txBody>
      </p:sp>
      <p:sp>
        <p:nvSpPr>
          <p:cNvPr id="36" name="Прямоугольник 4"/>
          <p:cNvSpPr>
            <a:spLocks noChangeArrowheads="1"/>
          </p:cNvSpPr>
          <p:nvPr/>
        </p:nvSpPr>
        <p:spPr bwMode="auto">
          <a:xfrm>
            <a:off x="5828116" y="1167537"/>
            <a:ext cx="60338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200" dirty="0" smtClean="0">
                <a:solidFill>
                  <a:srgbClr val="002060"/>
                </a:solidFill>
                <a:latin typeface="Times New Roman" panose="02020603050405020304" pitchFamily="18" charset="0"/>
                <a:cs typeface="Times New Roman" panose="02020603050405020304" pitchFamily="18" charset="0"/>
              </a:rPr>
              <a:t>Камень </a:t>
            </a:r>
            <a:r>
              <a:rPr lang="ru-RU" altLang="ru-RU" sz="2200" dirty="0">
                <a:solidFill>
                  <a:srgbClr val="002060"/>
                </a:solidFill>
                <a:latin typeface="Times New Roman" panose="02020603050405020304" pitchFamily="18" charset="0"/>
                <a:cs typeface="Times New Roman" panose="02020603050405020304" pitchFamily="18" charset="0"/>
              </a:rPr>
              <a:t>открыт полностью, закреплен в двух точках, освещен практически со всех сторон, но нет надежности крепления при эксплуатации, особенно колец. </a:t>
            </a:r>
          </a:p>
        </p:txBody>
      </p:sp>
      <p:pic>
        <p:nvPicPr>
          <p:cNvPr id="37" name="Picture 4" descr="D:\Мои документы\Работа бук\Лекции и раздаточные\Товароведение\Галантерейные, ювелирные и ПКТ\Ювелирные\картинки\на щелчок.jpg"/>
          <p:cNvPicPr>
            <a:picLocks noChangeAspect="1" noChangeArrowheads="1"/>
          </p:cNvPicPr>
          <p:nvPr/>
        </p:nvPicPr>
        <p:blipFill>
          <a:blip r:embed="rId17">
            <a:extLst>
              <a:ext uri="{28A0092B-C50C-407E-A947-70E740481C1C}">
                <a14:useLocalDpi xmlns:a14="http://schemas.microsoft.com/office/drawing/2010/main" val="0"/>
              </a:ext>
            </a:extLst>
          </a:blip>
          <a:srcRect r="16129"/>
          <a:stretch>
            <a:fillRect/>
          </a:stretch>
        </p:blipFill>
        <p:spPr bwMode="auto">
          <a:xfrm>
            <a:off x="3063501" y="1091814"/>
            <a:ext cx="2596972" cy="309638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2891971" y="857035"/>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39" name="Скругленный прямоугольник 38"/>
          <p:cNvSpPr/>
          <p:nvPr/>
        </p:nvSpPr>
        <p:spPr>
          <a:xfrm>
            <a:off x="89373" y="4554181"/>
            <a:ext cx="2668830" cy="461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Закрепка «рельсовая»</a:t>
            </a:r>
            <a:endParaRPr lang="ru-RU" sz="2000" dirty="0">
              <a:solidFill>
                <a:srgbClr val="0070C0"/>
              </a:solidFill>
              <a:latin typeface="Times New Roman" pitchFamily="18" charset="0"/>
              <a:cs typeface="Times New Roman" pitchFamily="18" charset="0"/>
            </a:endParaRPr>
          </a:p>
        </p:txBody>
      </p:sp>
      <p:pic>
        <p:nvPicPr>
          <p:cNvPr id="40" name="Picture 2" descr="D:\Мои документы\Работа бук\Лекции и раздаточные\Товароведение\Галантерейные, ювелирные и ПКТ\Ювелирные\картинки\рельсовая.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77315" y="992187"/>
            <a:ext cx="3651548" cy="273866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1" name="Прямоугольник 2"/>
          <p:cNvSpPr>
            <a:spLocks noChangeArrowheads="1"/>
          </p:cNvSpPr>
          <p:nvPr/>
        </p:nvSpPr>
        <p:spPr bwMode="auto">
          <a:xfrm>
            <a:off x="6792766" y="1131005"/>
            <a:ext cx="508302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200" dirty="0" smtClean="0">
                <a:solidFill>
                  <a:srgbClr val="002060"/>
                </a:solidFill>
                <a:latin typeface="Times New Roman" panose="02020603050405020304" pitchFamily="18" charset="0"/>
                <a:cs typeface="Times New Roman" panose="02020603050405020304" pitchFamily="18" charset="0"/>
              </a:rPr>
              <a:t>Камни </a:t>
            </a:r>
            <a:r>
              <a:rPr lang="ru-RU" altLang="ru-RU" sz="2200" dirty="0">
                <a:solidFill>
                  <a:srgbClr val="002060"/>
                </a:solidFill>
                <a:latin typeface="Times New Roman" panose="02020603050405020304" pitchFamily="18" charset="0"/>
                <a:cs typeface="Times New Roman" panose="02020603050405020304" pitchFamily="18" charset="0"/>
              </a:rPr>
              <a:t>крепятся в паз. </a:t>
            </a:r>
            <a:endParaRPr lang="ru-RU" altLang="ru-RU" sz="2200" dirty="0" smtClean="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200" dirty="0" smtClean="0">
                <a:solidFill>
                  <a:srgbClr val="002060"/>
                </a:solidFill>
                <a:latin typeface="Times New Roman" panose="02020603050405020304" pitchFamily="18" charset="0"/>
                <a:cs typeface="Times New Roman" panose="02020603050405020304" pitchFamily="18" charset="0"/>
              </a:rPr>
              <a:t>Они </a:t>
            </a:r>
            <a:r>
              <a:rPr lang="ru-RU" altLang="ru-RU" sz="2200" dirty="0">
                <a:solidFill>
                  <a:srgbClr val="002060"/>
                </a:solidFill>
                <a:latin typeface="Times New Roman" panose="02020603050405020304" pitchFamily="18" charset="0"/>
                <a:cs typeface="Times New Roman" panose="02020603050405020304" pitchFamily="18" charset="0"/>
              </a:rPr>
              <a:t>хорошо освещены, но могут касаться друг друга </a:t>
            </a:r>
            <a:r>
              <a:rPr lang="ru-RU" altLang="ru-RU" sz="2200" dirty="0" err="1">
                <a:solidFill>
                  <a:srgbClr val="002060"/>
                </a:solidFill>
                <a:latin typeface="Times New Roman" panose="02020603050405020304" pitchFamily="18" charset="0"/>
                <a:cs typeface="Times New Roman" panose="02020603050405020304" pitchFamily="18" charset="0"/>
              </a:rPr>
              <a:t>рундистами</a:t>
            </a:r>
            <a:r>
              <a:rPr lang="ru-RU" altLang="ru-RU" sz="2200" dirty="0">
                <a:solidFill>
                  <a:srgbClr val="002060"/>
                </a:solidFill>
                <a:latin typeface="Times New Roman" panose="02020603050405020304" pitchFamily="18" charset="0"/>
                <a:cs typeface="Times New Roman" panose="02020603050405020304" pitchFamily="18" charset="0"/>
              </a:rPr>
              <a:t>, отчего есть опасность сколов. </a:t>
            </a:r>
          </a:p>
        </p:txBody>
      </p:sp>
      <p:pic>
        <p:nvPicPr>
          <p:cNvPr id="42" name="Picture 3" descr="D:\Мои документы\Работа бук\Лекции и раздаточные\Товароведение\Галантерейные, ювелирные и ПКТ\Ювелирные\картинки\рельсовая закр.jpg"/>
          <p:cNvPicPr>
            <a:picLocks noChangeAspect="1" noChangeArrowheads="1"/>
          </p:cNvPicPr>
          <p:nvPr/>
        </p:nvPicPr>
        <p:blipFill>
          <a:blip r:embed="rId19">
            <a:lum bright="-30000"/>
            <a:extLst>
              <a:ext uri="{28A0092B-C50C-407E-A947-70E740481C1C}">
                <a14:useLocalDpi xmlns:a14="http://schemas.microsoft.com/office/drawing/2010/main" val="0"/>
              </a:ext>
            </a:extLst>
          </a:blip>
          <a:srcRect t="14999" b="21249"/>
          <a:stretch>
            <a:fillRect/>
          </a:stretch>
        </p:blipFill>
        <p:spPr bwMode="auto">
          <a:xfrm>
            <a:off x="3089357" y="3883383"/>
            <a:ext cx="3639505" cy="231981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3" name="Прямоугольник 42"/>
          <p:cNvSpPr/>
          <p:nvPr/>
        </p:nvSpPr>
        <p:spPr>
          <a:xfrm>
            <a:off x="2891971" y="857035"/>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44" name="Скругленный прямоугольник 43"/>
          <p:cNvSpPr/>
          <p:nvPr/>
        </p:nvSpPr>
        <p:spPr>
          <a:xfrm>
            <a:off x="89373" y="5110548"/>
            <a:ext cx="2668830" cy="6425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Закрепка «невидимая»</a:t>
            </a:r>
            <a:endParaRPr lang="ru-RU" sz="2000" dirty="0">
              <a:solidFill>
                <a:srgbClr val="0070C0"/>
              </a:solidFill>
              <a:latin typeface="Times New Roman" pitchFamily="18" charset="0"/>
              <a:cs typeface="Times New Roman" pitchFamily="18" charset="0"/>
            </a:endParaRPr>
          </a:p>
        </p:txBody>
      </p:sp>
      <p:pic>
        <p:nvPicPr>
          <p:cNvPr id="45" name="Picture 5" descr="D:\Мои документы\Работа бук\Лекции и раздаточные\Товароведение\Галантерейные, ювелирные и ПКТ\Ювелирные\картинки\невидимая закрепка.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31399" y="1043205"/>
            <a:ext cx="2785306" cy="1982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6" name="Прямоугольник 7"/>
          <p:cNvSpPr>
            <a:spLocks noChangeArrowheads="1"/>
          </p:cNvSpPr>
          <p:nvPr/>
        </p:nvSpPr>
        <p:spPr bwMode="auto">
          <a:xfrm>
            <a:off x="5988235" y="1078338"/>
            <a:ext cx="58737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200" dirty="0" smtClean="0">
                <a:solidFill>
                  <a:srgbClr val="002060"/>
                </a:solidFill>
                <a:latin typeface="Times New Roman" panose="02020603050405020304" pitchFamily="18" charset="0"/>
                <a:cs typeface="Times New Roman" panose="02020603050405020304" pitchFamily="18" charset="0"/>
              </a:rPr>
              <a:t>Камень фантазийной </a:t>
            </a:r>
            <a:r>
              <a:rPr lang="ru-RU" altLang="ru-RU" sz="2200" dirty="0">
                <a:solidFill>
                  <a:srgbClr val="002060"/>
                </a:solidFill>
                <a:latin typeface="Times New Roman" panose="02020603050405020304" pitchFamily="18" charset="0"/>
                <a:cs typeface="Times New Roman" panose="02020603050405020304" pitchFamily="18" charset="0"/>
              </a:rPr>
              <a:t>огранки закреплен в оправу, которую не видно. </a:t>
            </a:r>
          </a:p>
        </p:txBody>
      </p:sp>
      <p:sp>
        <p:nvSpPr>
          <p:cNvPr id="47" name="Прямоугольник 46"/>
          <p:cNvSpPr/>
          <p:nvPr/>
        </p:nvSpPr>
        <p:spPr>
          <a:xfrm>
            <a:off x="2891971" y="857035"/>
            <a:ext cx="9100457" cy="54894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800" dirty="0" smtClean="0">
              <a:solidFill>
                <a:srgbClr val="0070C0"/>
              </a:solidFill>
              <a:latin typeface="Times New Roman" panose="02020603050405020304" pitchFamily="18" charset="0"/>
              <a:cs typeface="Times New Roman" panose="02020603050405020304" pitchFamily="18" charset="0"/>
            </a:endParaRPr>
          </a:p>
        </p:txBody>
      </p:sp>
      <p:sp>
        <p:nvSpPr>
          <p:cNvPr id="48" name="Скругленный прямоугольник 47"/>
          <p:cNvSpPr/>
          <p:nvPr/>
        </p:nvSpPr>
        <p:spPr>
          <a:xfrm>
            <a:off x="89373" y="5848273"/>
            <a:ext cx="2668830" cy="3908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Закрепка клеевая</a:t>
            </a:r>
            <a:endParaRPr lang="ru-RU" sz="2000" dirty="0">
              <a:solidFill>
                <a:srgbClr val="0070C0"/>
              </a:solidFill>
              <a:latin typeface="Times New Roman" pitchFamily="18" charset="0"/>
              <a:cs typeface="Times New Roman" pitchFamily="18" charset="0"/>
            </a:endParaRPr>
          </a:p>
        </p:txBody>
      </p:sp>
      <p:sp>
        <p:nvSpPr>
          <p:cNvPr id="49" name="Прямоугольник 48"/>
          <p:cNvSpPr/>
          <p:nvPr/>
        </p:nvSpPr>
        <p:spPr>
          <a:xfrm>
            <a:off x="2893906" y="871941"/>
            <a:ext cx="8993294" cy="769441"/>
          </a:xfrm>
          <a:prstGeom prst="rect">
            <a:avLst/>
          </a:prstGeom>
        </p:spPr>
        <p:txBody>
          <a:bodyPr wrap="square">
            <a:spAutoFit/>
          </a:bodyPr>
          <a:lstStyle/>
          <a:p>
            <a:pPr algn="just"/>
            <a:r>
              <a:rPr lang="ru-RU" altLang="ru-RU" sz="2200" dirty="0">
                <a:solidFill>
                  <a:srgbClr val="002060"/>
                </a:solidFill>
                <a:latin typeface="Times New Roman" panose="02020603050405020304" pitchFamily="18" charset="0"/>
                <a:cs typeface="Times New Roman" panose="02020603050405020304" pitchFamily="18" charset="0"/>
              </a:rPr>
              <a:t>применяется для закрепки жемчуга, кораллов, а также крупных вставок в дешевых изделиях.</a:t>
            </a:r>
          </a:p>
        </p:txBody>
      </p:sp>
    </p:spTree>
    <p:extLst>
      <p:ext uri="{BB962C8B-B14F-4D97-AF65-F5344CB8AC3E}">
        <p14:creationId xmlns:p14="http://schemas.microsoft.com/office/powerpoint/2010/main" val="253657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750"/>
                                  </p:stCondLst>
                                  <p:childTnLst>
                                    <p:set>
                                      <p:cBhvr>
                                        <p:cTn id="33" dur="1" fill="hold">
                                          <p:stCondLst>
                                            <p:cond delay="0"/>
                                          </p:stCondLst>
                                        </p:cTn>
                                        <p:tgtEl>
                                          <p:spTgt spid="48"/>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75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par>
                          <p:cTn id="99" fill="hold">
                            <p:stCondLst>
                              <p:cond delay="0"/>
                            </p:stCondLst>
                            <p:childTnLst>
                              <p:par>
                                <p:cTn id="100" presetID="1" presetClass="entr" presetSubtype="0" fill="hold" nodeType="afterEffect">
                                  <p:stCondLst>
                                    <p:cond delay="0"/>
                                  </p:stCondLst>
                                  <p:childTnLst>
                                    <p:set>
                                      <p:cBhvr>
                                        <p:cTn id="101" dur="1" fill="hold">
                                          <p:stCondLst>
                                            <p:cond delay="0"/>
                                          </p:stCondLst>
                                        </p:cTn>
                                        <p:tgtEl>
                                          <p:spTgt spid="25"/>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05" restart="whenNotActive" fill="hold" evtFilter="cancelBubble" nodeType="interactiveSeq">
                <p:stCondLst>
                  <p:cond evt="onClick" delay="0">
                    <p:tgtEl>
                      <p:spTgt spid="30"/>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nodeType="afterEffect">
                                  <p:stCondLst>
                                    <p:cond delay="0"/>
                                  </p:stCondLst>
                                  <p:childTnLst>
                                    <p:set>
                                      <p:cBhvr>
                                        <p:cTn id="112" dur="1" fill="hold">
                                          <p:stCondLst>
                                            <p:cond delay="0"/>
                                          </p:stCondLst>
                                        </p:cTn>
                                        <p:tgtEl>
                                          <p:spTgt spid="33"/>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par>
                          <p:cTn id="116" fill="hold">
                            <p:stCondLst>
                              <p:cond delay="0"/>
                            </p:stCondLst>
                            <p:childTnLst>
                              <p:par>
                                <p:cTn id="117" presetID="1"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0"/>
                            </p:stCondLst>
                            <p:childTnLst>
                              <p:par>
                                <p:cTn id="125" presetID="1" presetClass="entr" presetSubtype="0" fill="hold" nodeType="afterEffect">
                                  <p:stCondLst>
                                    <p:cond delay="0"/>
                                  </p:stCondLst>
                                  <p:childTnLst>
                                    <p:set>
                                      <p:cBhvr>
                                        <p:cTn id="126" dur="1" fill="hold">
                                          <p:stCondLst>
                                            <p:cond delay="0"/>
                                          </p:stCondLst>
                                        </p:cTn>
                                        <p:tgtEl>
                                          <p:spTgt spid="37"/>
                                        </p:tgtEl>
                                        <p:attrNameLst>
                                          <p:attrName>style.visibility</p:attrName>
                                        </p:attrNameLst>
                                      </p:cBhvr>
                                      <p:to>
                                        <p:strVal val="visible"/>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9"/>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8"/>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nodeType="afterEffect">
                                  <p:stCondLst>
                                    <p:cond delay="0"/>
                                  </p:stCondLst>
                                  <p:childTnLst>
                                    <p:set>
                                      <p:cBhvr>
                                        <p:cTn id="137" dur="1" fill="hold">
                                          <p:stCondLst>
                                            <p:cond delay="0"/>
                                          </p:stCondLst>
                                        </p:cTn>
                                        <p:tgtEl>
                                          <p:spTgt spid="40"/>
                                        </p:tgtEl>
                                        <p:attrNameLst>
                                          <p:attrName>style.visibility</p:attrName>
                                        </p:attrNameLst>
                                      </p:cBhvr>
                                      <p:to>
                                        <p:strVal val="visible"/>
                                      </p:to>
                                    </p:set>
                                  </p:childTnLst>
                                </p:cTn>
                              </p:par>
                            </p:childTnLst>
                          </p:cTn>
                        </p:par>
                        <p:par>
                          <p:cTn id="138" fill="hold">
                            <p:stCondLst>
                              <p:cond delay="0"/>
                            </p:stCondLst>
                            <p:childTnLst>
                              <p:par>
                                <p:cTn id="139" presetID="1" presetClass="entr" presetSubtype="0" fill="hold" nodeType="after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par>
                          <p:cTn id="141" fill="hold">
                            <p:stCondLst>
                              <p:cond delay="0"/>
                            </p:stCondLst>
                            <p:childTnLst>
                              <p:par>
                                <p:cTn id="142" presetID="1" presetClass="entr" presetSubtype="0" fill="hold" grpId="0" nodeType="afterEffect">
                                  <p:stCondLst>
                                    <p:cond delay="0"/>
                                  </p:stCondLst>
                                  <p:childTnLst>
                                    <p:set>
                                      <p:cBhvr>
                                        <p:cTn id="143"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44" restart="whenNotActive" fill="hold" evtFilter="cancelBubble" nodeType="interactiveSeq">
                <p:stCondLst>
                  <p:cond evt="onClick" delay="0">
                    <p:tgtEl>
                      <p:spTgt spid="44"/>
                    </p:tgtEl>
                  </p:cond>
                </p:stCondLst>
                <p:endSync evt="end" delay="0">
                  <p:rtn val="all"/>
                </p:endSync>
                <p:childTnLst>
                  <p:par>
                    <p:cTn id="145" fill="hold">
                      <p:stCondLst>
                        <p:cond delay="0"/>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0"/>
                            </p:stCondLst>
                            <p:childTnLst>
                              <p:par>
                                <p:cTn id="150" presetID="1" presetClass="entr" presetSubtype="0" fill="hold" grpId="0" nodeType="afterEffect">
                                  <p:stCondLst>
                                    <p:cond delay="0"/>
                                  </p:stCondLst>
                                  <p:childTnLst>
                                    <p:set>
                                      <p:cBhvr>
                                        <p:cTn id="151" dur="1" fill="hold">
                                          <p:stCondLst>
                                            <p:cond delay="0"/>
                                          </p:stCondLst>
                                        </p:cTn>
                                        <p:tgtEl>
                                          <p:spTgt spid="46"/>
                                        </p:tgtEl>
                                        <p:attrNameLst>
                                          <p:attrName>style.visibility</p:attrName>
                                        </p:attrNameLst>
                                      </p:cBhvr>
                                      <p:to>
                                        <p:strVal val="visible"/>
                                      </p:to>
                                    </p:set>
                                  </p:childTnLst>
                                </p:cTn>
                              </p:par>
                            </p:childTnLst>
                          </p:cTn>
                        </p:par>
                        <p:par>
                          <p:cTn id="152" fill="hold">
                            <p:stCondLst>
                              <p:cond delay="0"/>
                            </p:stCondLst>
                            <p:childTnLst>
                              <p:par>
                                <p:cTn id="153" presetID="1" presetClass="entr" presetSubtype="0" fill="hold" nodeType="afterEffect">
                                  <p:stCondLst>
                                    <p:cond delay="0"/>
                                  </p:stCondLst>
                                  <p:childTnLst>
                                    <p:set>
                                      <p:cBhvr>
                                        <p:cTn id="154"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155" restart="whenNotActive" fill="hold" evtFilter="cancelBubble" nodeType="interactiveSeq">
                <p:stCondLst>
                  <p:cond evt="onClick" delay="0">
                    <p:tgtEl>
                      <p:spTgt spid="48"/>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childTnLst>
                                </p:cTn>
                              </p:par>
                            </p:childTnLst>
                          </p:cTn>
                        </p:par>
                        <p:par>
                          <p:cTn id="160" fill="hold">
                            <p:stCondLst>
                              <p:cond delay="0"/>
                            </p:stCondLst>
                            <p:childTnLst>
                              <p:par>
                                <p:cTn id="161" presetID="1" presetClass="entr" presetSubtype="0" fill="hold" grpId="0" nodeType="afterEffect">
                                  <p:stCondLst>
                                    <p:cond delay="0"/>
                                  </p:stCondLst>
                                  <p:childTnLst>
                                    <p:set>
                                      <p:cBhvr>
                                        <p:cTn id="162"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bldLst>
      <p:bldP spid="3" grpId="0"/>
      <p:bldP spid="4" grpId="0"/>
      <p:bldP spid="5" grpId="0" animBg="1"/>
      <p:bldP spid="6" grpId="0" animBg="1"/>
      <p:bldP spid="7" grpId="0"/>
      <p:bldP spid="13" grpId="0" animBg="1"/>
      <p:bldP spid="14" grpId="0" animBg="1"/>
      <p:bldP spid="15" grpId="0"/>
      <p:bldP spid="19" grpId="0" animBg="1"/>
      <p:bldP spid="20" grpId="0" animBg="1"/>
      <p:bldP spid="2" grpId="0"/>
      <p:bldP spid="21" grpId="0" animBg="1"/>
      <p:bldP spid="22" grpId="0" animBg="1"/>
      <p:bldP spid="24" grpId="0"/>
      <p:bldP spid="27" grpId="0"/>
      <p:bldP spid="29" grpId="0" animBg="1"/>
      <p:bldP spid="30" grpId="0" animBg="1"/>
      <p:bldP spid="32" grpId="0"/>
      <p:bldP spid="34" grpId="0" animBg="1"/>
      <p:bldP spid="35" grpId="0" animBg="1"/>
      <p:bldP spid="36" grpId="0"/>
      <p:bldP spid="38" grpId="0" animBg="1"/>
      <p:bldP spid="39" grpId="0" animBg="1"/>
      <p:bldP spid="41" grpId="0"/>
      <p:bldP spid="43" grpId="0" animBg="1"/>
      <p:bldP spid="44" grpId="0" animBg="1"/>
      <p:bldP spid="46" grpId="0"/>
      <p:bldP spid="47" grpId="0" animBg="1"/>
      <p:bldP spid="48" grpId="0" animBg="1"/>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90500" y="70505"/>
            <a:ext cx="11785600" cy="707886"/>
          </a:xfrm>
          <a:prstGeom prst="rect">
            <a:avLst/>
          </a:prstGeom>
          <a:noFill/>
        </p:spPr>
        <p:txBody>
          <a:bodyPr wrap="square">
            <a:spAutoFit/>
          </a:bodyPr>
          <a:lstStyle/>
          <a:p>
            <a:pPr algn="ctr">
              <a:defRPr/>
            </a:pPr>
            <a:r>
              <a:rPr lang="ru-RU" sz="40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КЛЕЙМЕНИЕ ЮВЕЛИРНЫХ ИЗДЕЛИЙ</a:t>
            </a:r>
            <a:endParaRPr lang="ru-RU" sz="40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2"/>
          <p:cNvSpPr txBox="1">
            <a:spLocks noChangeArrowheads="1"/>
          </p:cNvSpPr>
          <p:nvPr/>
        </p:nvSpPr>
        <p:spPr bwMode="auto">
          <a:xfrm>
            <a:off x="101600" y="837269"/>
            <a:ext cx="527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solidFill>
                  <a:srgbClr val="0070C0"/>
                </a:solidFill>
                <a:latin typeface="Times New Roman" panose="02020603050405020304" pitchFamily="18" charset="0"/>
                <a:cs typeface="Times New Roman" panose="02020603050405020304" pitchFamily="18" charset="0"/>
              </a:rPr>
              <a:t>Основные пробирные </a:t>
            </a:r>
            <a:r>
              <a:rPr lang="ru-RU" altLang="ru-RU" sz="2800" b="1" dirty="0" smtClean="0">
                <a:solidFill>
                  <a:srgbClr val="0070C0"/>
                </a:solidFill>
                <a:latin typeface="Times New Roman" panose="02020603050405020304" pitchFamily="18" charset="0"/>
                <a:cs typeface="Times New Roman" panose="02020603050405020304" pitchFamily="18" charset="0"/>
              </a:rPr>
              <a:t>клейма:</a:t>
            </a:r>
            <a:endParaRPr lang="ru-RU" altLang="ru-RU"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2" descr="E:\Работа_бук\Лекции и раздаточные\Товароведение\Галантерейные, ювелирные и ПКТ\Ювелирные\Новая папка\marking_bela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419367"/>
            <a:ext cx="1285875" cy="13176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1615282" y="1513940"/>
            <a:ext cx="103608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92400" indent="-2692400" eaLnBrk="1" hangingPunct="1"/>
            <a:r>
              <a:rPr lang="ru-RU" altLang="ru-RU" sz="2400" b="1" dirty="0">
                <a:solidFill>
                  <a:srgbClr val="000000"/>
                </a:solidFill>
                <a:latin typeface="Times New Roman" panose="02020603050405020304" pitchFamily="18" charset="0"/>
                <a:cs typeface="Times New Roman" panose="02020603050405020304" pitchFamily="18" charset="0"/>
              </a:rPr>
              <a:t>Клеймо литеры А</a:t>
            </a:r>
            <a:r>
              <a:rPr lang="ru-RU" altLang="ru-RU" dirty="0">
                <a:solidFill>
                  <a:srgbClr val="000000"/>
                </a:solidFill>
                <a:latin typeface="Times New Roman" panose="02020603050405020304" pitchFamily="18" charset="0"/>
                <a:cs typeface="Times New Roman" panose="02020603050405020304" pitchFamily="18" charset="0"/>
              </a:rPr>
              <a:t> – </a:t>
            </a:r>
            <a:r>
              <a:rPr lang="ru-RU" altLang="ru-RU" sz="2400" dirty="0">
                <a:solidFill>
                  <a:srgbClr val="000000"/>
                </a:solidFill>
                <a:latin typeface="Times New Roman" panose="02020603050405020304" pitchFamily="18" charset="0"/>
                <a:cs typeface="Times New Roman" panose="02020603050405020304" pitchFamily="18" charset="0"/>
              </a:rPr>
              <a:t>применяется для клеймения зубопротезных дисков или в сочетании с клеймом литеры Д</a:t>
            </a:r>
            <a:endParaRPr lang="ru-RU" altLang="ru-RU" sz="2000" dirty="0">
              <a:solidFill>
                <a:srgbClr val="000000"/>
              </a:solidFill>
              <a:latin typeface="Times New Roman" panose="02020603050405020304" pitchFamily="18" charset="0"/>
              <a:cs typeface="Times New Roman" panose="02020603050405020304" pitchFamily="18" charset="0"/>
            </a:endParaRPr>
          </a:p>
        </p:txBody>
      </p:sp>
      <p:pic>
        <p:nvPicPr>
          <p:cNvPr id="7" name="Picture 3" descr="E:\Работа_бук\Лекции и раздаточные\Товароведение\Галантерейные, ювелирные и ПКТ\Ювелирные\Новая папка\marking_belaru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3178970"/>
            <a:ext cx="1854200" cy="9664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6"/>
          <p:cNvSpPr txBox="1">
            <a:spLocks noChangeArrowheads="1"/>
          </p:cNvSpPr>
          <p:nvPr/>
        </p:nvSpPr>
        <p:spPr bwMode="auto">
          <a:xfrm>
            <a:off x="1615282" y="2680876"/>
            <a:ext cx="276383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000000"/>
                </a:solidFill>
                <a:latin typeface="Times New Roman" panose="02020603050405020304" pitchFamily="18" charset="0"/>
                <a:cs typeface="Times New Roman" panose="02020603050405020304" pitchFamily="18" charset="0"/>
              </a:rPr>
              <a:t>Клейма литеры Б</a:t>
            </a:r>
          </a:p>
        </p:txBody>
      </p:sp>
      <p:sp>
        <p:nvSpPr>
          <p:cNvPr id="10" name="TextBox 7"/>
          <p:cNvSpPr txBox="1">
            <a:spLocks noChangeArrowheads="1"/>
          </p:cNvSpPr>
          <p:nvPr/>
        </p:nvSpPr>
        <p:spPr bwMode="auto">
          <a:xfrm>
            <a:off x="2137568" y="3281324"/>
            <a:ext cx="9838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dirty="0">
                <a:solidFill>
                  <a:srgbClr val="000000"/>
                </a:solidFill>
                <a:latin typeface="Times New Roman" panose="02020603050405020304" pitchFamily="18" charset="0"/>
                <a:cs typeface="Times New Roman" panose="02020603050405020304" pitchFamily="18" charset="0"/>
              </a:rPr>
              <a:t>Клеймо в виде лопатки – для клеймения золотых и </a:t>
            </a:r>
            <a:r>
              <a:rPr lang="ru-RU" altLang="ru-RU" sz="2400" dirty="0" smtClean="0">
                <a:solidFill>
                  <a:srgbClr val="000000"/>
                </a:solidFill>
                <a:latin typeface="Times New Roman" panose="02020603050405020304" pitchFamily="18" charset="0"/>
                <a:cs typeface="Times New Roman" panose="02020603050405020304" pitchFamily="18" charset="0"/>
              </a:rPr>
              <a:t>платиновых </a:t>
            </a:r>
            <a:r>
              <a:rPr lang="ru-RU" altLang="ru-RU" sz="2400" dirty="0">
                <a:solidFill>
                  <a:srgbClr val="000000"/>
                </a:solidFill>
                <a:latin typeface="Times New Roman" panose="02020603050405020304" pitchFamily="18" charset="0"/>
                <a:cs typeface="Times New Roman" panose="02020603050405020304" pitchFamily="18" charset="0"/>
              </a:rPr>
              <a:t>изделий</a:t>
            </a:r>
          </a:p>
        </p:txBody>
      </p:sp>
      <p:pic>
        <p:nvPicPr>
          <p:cNvPr id="11" name="Picture 4" descr="E:\Работа_бук\Лекции и раздаточные\Товароведение\Галантерейные, ювелирные и ПКТ\Ювелирные\Новая папка\marking_belarus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4250533"/>
            <a:ext cx="1854200" cy="966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9"/>
          <p:cNvSpPr txBox="1">
            <a:spLocks noChangeArrowheads="1"/>
          </p:cNvSpPr>
          <p:nvPr/>
        </p:nvSpPr>
        <p:spPr bwMode="auto">
          <a:xfrm>
            <a:off x="2137568" y="4293083"/>
            <a:ext cx="98385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dirty="0">
                <a:solidFill>
                  <a:srgbClr val="000000"/>
                </a:solidFill>
                <a:latin typeface="Times New Roman" panose="02020603050405020304" pitchFamily="18" charset="0"/>
                <a:cs typeface="Times New Roman" panose="02020603050405020304" pitchFamily="18" charset="0"/>
              </a:rPr>
              <a:t>Клеймо в виде прямоугольника с выпуклыми </a:t>
            </a:r>
            <a:r>
              <a:rPr lang="ru-RU" altLang="ru-RU" sz="2400" dirty="0" smtClean="0">
                <a:solidFill>
                  <a:srgbClr val="000000"/>
                </a:solidFill>
                <a:latin typeface="Times New Roman" panose="02020603050405020304" pitchFamily="18" charset="0"/>
                <a:cs typeface="Times New Roman" panose="02020603050405020304" pitchFamily="18" charset="0"/>
              </a:rPr>
              <a:t>противоположными </a:t>
            </a:r>
            <a:r>
              <a:rPr lang="ru-RU" altLang="ru-RU" sz="2400" dirty="0">
                <a:solidFill>
                  <a:srgbClr val="000000"/>
                </a:solidFill>
                <a:latin typeface="Times New Roman" panose="02020603050405020304" pitchFamily="18" charset="0"/>
                <a:cs typeface="Times New Roman" panose="02020603050405020304" pitchFamily="18" charset="0"/>
              </a:rPr>
              <a:t>горизонтальными сторонами – для клеймения серебряных изделий</a:t>
            </a:r>
          </a:p>
        </p:txBody>
      </p:sp>
      <p:pic>
        <p:nvPicPr>
          <p:cNvPr id="13" name="Picture 2" descr="E:\Работа_бук\Лекции и раздаточные\Товароведение\Галантерейные, ювелирные и ПКТ\Ювелирные\Новая папка\marking_belarus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1" y="5322095"/>
            <a:ext cx="1854200" cy="966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2"/>
          <p:cNvSpPr txBox="1">
            <a:spLocks noChangeArrowheads="1"/>
          </p:cNvSpPr>
          <p:nvPr/>
        </p:nvSpPr>
        <p:spPr bwMode="auto">
          <a:xfrm>
            <a:off x="2137567" y="5482275"/>
            <a:ext cx="98385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dirty="0">
                <a:solidFill>
                  <a:srgbClr val="000000"/>
                </a:solidFill>
                <a:latin typeface="Times New Roman" panose="02020603050405020304" pitchFamily="18" charset="0"/>
                <a:cs typeface="Times New Roman" panose="02020603050405020304" pitchFamily="18" charset="0"/>
              </a:rPr>
              <a:t>Клеймо </a:t>
            </a:r>
            <a:r>
              <a:rPr lang="ru-RU" altLang="ru-RU" sz="2400" dirty="0" err="1">
                <a:solidFill>
                  <a:srgbClr val="000000"/>
                </a:solidFill>
                <a:latin typeface="Times New Roman" panose="02020603050405020304" pitchFamily="18" charset="0"/>
                <a:cs typeface="Times New Roman" panose="02020603050405020304" pitchFamily="18" charset="0"/>
              </a:rPr>
              <a:t>усеченно</a:t>
            </a:r>
            <a:r>
              <a:rPr lang="ru-RU" altLang="ru-RU" sz="2400" dirty="0">
                <a:solidFill>
                  <a:srgbClr val="000000"/>
                </a:solidFill>
                <a:latin typeface="Times New Roman" panose="02020603050405020304" pitchFamily="18" charset="0"/>
                <a:cs typeface="Times New Roman" panose="02020603050405020304" pitchFamily="18" charset="0"/>
              </a:rPr>
              <a:t>-овальной формы – для клеймения палладиевых изделий</a:t>
            </a:r>
          </a:p>
        </p:txBody>
      </p:sp>
    </p:spTree>
    <p:extLst>
      <p:ext uri="{BB962C8B-B14F-4D97-AF65-F5344CB8AC3E}">
        <p14:creationId xmlns:p14="http://schemas.microsoft.com/office/powerpoint/2010/main" val="329376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0"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90500" y="70505"/>
            <a:ext cx="11785600" cy="707886"/>
          </a:xfrm>
          <a:prstGeom prst="rect">
            <a:avLst/>
          </a:prstGeom>
          <a:noFill/>
        </p:spPr>
        <p:txBody>
          <a:bodyPr wrap="square">
            <a:spAutoFit/>
          </a:bodyPr>
          <a:lstStyle/>
          <a:p>
            <a:pPr algn="ctr">
              <a:defRPr/>
            </a:pPr>
            <a:r>
              <a:rPr lang="ru-RU" sz="40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КЛЕЙМЕНИЕ ЮВЕЛИРНЫХ ИЗДЕЛИЙ</a:t>
            </a:r>
            <a:endParaRPr lang="ru-RU" sz="40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2"/>
          <p:cNvSpPr txBox="1">
            <a:spLocks noChangeArrowheads="1"/>
          </p:cNvSpPr>
          <p:nvPr/>
        </p:nvSpPr>
        <p:spPr bwMode="auto">
          <a:xfrm>
            <a:off x="101600" y="837269"/>
            <a:ext cx="637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smtClean="0">
                <a:solidFill>
                  <a:srgbClr val="0070C0"/>
                </a:solidFill>
                <a:latin typeface="Times New Roman" panose="02020603050405020304" pitchFamily="18" charset="0"/>
                <a:cs typeface="Times New Roman" panose="02020603050405020304" pitchFamily="18" charset="0"/>
              </a:rPr>
              <a:t>Дополнительные  </a:t>
            </a:r>
            <a:r>
              <a:rPr lang="ru-RU" altLang="ru-RU" sz="2800" b="1" dirty="0">
                <a:solidFill>
                  <a:srgbClr val="0070C0"/>
                </a:solidFill>
                <a:latin typeface="Times New Roman" panose="02020603050405020304" pitchFamily="18" charset="0"/>
                <a:cs typeface="Times New Roman" panose="02020603050405020304" pitchFamily="18" charset="0"/>
              </a:rPr>
              <a:t>пробирные </a:t>
            </a:r>
            <a:r>
              <a:rPr lang="ru-RU" altLang="ru-RU" sz="2800" b="1" dirty="0" smtClean="0">
                <a:solidFill>
                  <a:srgbClr val="0070C0"/>
                </a:solidFill>
                <a:latin typeface="Times New Roman" panose="02020603050405020304" pitchFamily="18" charset="0"/>
                <a:cs typeface="Times New Roman" panose="02020603050405020304" pitchFamily="18" charset="0"/>
              </a:rPr>
              <a:t>клейма:</a:t>
            </a:r>
            <a:endParaRPr lang="ru-RU" altLang="ru-RU"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3" descr="E:\Работа_бук\Лекции и раздаточные\Товароведение\Галантерейные, ювелирные и ПКТ\Ювелирные\Новая папка\marking_belarus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6" y="1846261"/>
            <a:ext cx="1530350" cy="10715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1797844" y="1993898"/>
            <a:ext cx="101782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solidFill>
                  <a:srgbClr val="000000"/>
                </a:solidFill>
                <a:latin typeface="Times New Roman" panose="02020603050405020304" pitchFamily="18" charset="0"/>
                <a:cs typeface="Times New Roman" panose="02020603050405020304" pitchFamily="18" charset="0"/>
              </a:rPr>
              <a:t>Клеймо квадратной формы с закругленными углами – для клеймения разъемных и легко отделимых второстепенных и дополнительных частей</a:t>
            </a:r>
          </a:p>
        </p:txBody>
      </p:sp>
      <p:pic>
        <p:nvPicPr>
          <p:cNvPr id="7" name="Picture 4" descr="image6"/>
          <p:cNvPicPr>
            <a:picLocks noChangeAspect="1" noChangeArrowheads="1"/>
          </p:cNvPicPr>
          <p:nvPr/>
        </p:nvPicPr>
        <p:blipFill>
          <a:blip r:embed="rId5">
            <a:extLst>
              <a:ext uri="{28A0092B-C50C-407E-A947-70E740481C1C}">
                <a14:useLocalDpi xmlns:a14="http://schemas.microsoft.com/office/drawing/2010/main" val="0"/>
              </a:ext>
            </a:extLst>
          </a:blip>
          <a:srcRect l="5754" t="13889" r="13683" b="12036"/>
          <a:stretch>
            <a:fillRect/>
          </a:stretch>
        </p:blipFill>
        <p:spPr bwMode="auto">
          <a:xfrm>
            <a:off x="198439" y="3511826"/>
            <a:ext cx="1500187" cy="1143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6"/>
          <p:cNvSpPr txBox="1">
            <a:spLocks noChangeArrowheads="1"/>
          </p:cNvSpPr>
          <p:nvPr/>
        </p:nvSpPr>
        <p:spPr bwMode="auto">
          <a:xfrm>
            <a:off x="1797844" y="3643866"/>
            <a:ext cx="101782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400" dirty="0">
                <a:latin typeface="Times New Roman" panose="02020603050405020304" pitchFamily="18" charset="0"/>
                <a:cs typeface="Times New Roman" panose="02020603050405020304" pitchFamily="18" charset="0"/>
              </a:rPr>
              <a:t>Клеймо квадратной формы с закругленными углами и буквами "НП" (не соответствует пробе) – для клеймения изделий, изготовленных на территории республики, не соответствующих заявленной пробе и выходящих за пределы допустимого отклонения, а также для изделий, оказавшихся после реставрации ниже низшей </a:t>
            </a:r>
            <a:r>
              <a:rPr lang="ru-RU" altLang="ru-RU" sz="2400" dirty="0" smtClean="0">
                <a:latin typeface="Times New Roman" panose="02020603050405020304" pitchFamily="18" charset="0"/>
                <a:cs typeface="Times New Roman" panose="02020603050405020304" pitchFamily="18" charset="0"/>
              </a:rPr>
              <a:t>установленной </a:t>
            </a:r>
            <a:r>
              <a:rPr lang="ru-RU" altLang="ru-RU" sz="2400" dirty="0">
                <a:latin typeface="Times New Roman" panose="02020603050405020304" pitchFamily="18" charset="0"/>
                <a:cs typeface="Times New Roman" panose="02020603050405020304" pitchFamily="18" charset="0"/>
              </a:rPr>
              <a:t>пробы.</a:t>
            </a:r>
          </a:p>
        </p:txBody>
      </p:sp>
      <p:sp>
        <p:nvSpPr>
          <p:cNvPr id="10" name="TextBox 6"/>
          <p:cNvSpPr txBox="1">
            <a:spLocks noChangeArrowheads="1"/>
          </p:cNvSpPr>
          <p:nvPr/>
        </p:nvSpPr>
        <p:spPr bwMode="auto">
          <a:xfrm>
            <a:off x="1476376" y="1372394"/>
            <a:ext cx="335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000000"/>
                </a:solidFill>
                <a:latin typeface="Times New Roman" panose="02020603050405020304" pitchFamily="18" charset="0"/>
                <a:cs typeface="Times New Roman" panose="02020603050405020304" pitchFamily="18" charset="0"/>
              </a:rPr>
              <a:t>Клеймо литеры Д</a:t>
            </a:r>
          </a:p>
        </p:txBody>
      </p:sp>
      <p:sp>
        <p:nvSpPr>
          <p:cNvPr id="11" name="TextBox 6"/>
          <p:cNvSpPr txBox="1">
            <a:spLocks noChangeArrowheads="1"/>
          </p:cNvSpPr>
          <p:nvPr/>
        </p:nvSpPr>
        <p:spPr bwMode="auto">
          <a:xfrm>
            <a:off x="1476375" y="3049863"/>
            <a:ext cx="335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000000"/>
                </a:solidFill>
                <a:latin typeface="Times New Roman" panose="02020603050405020304" pitchFamily="18" charset="0"/>
                <a:cs typeface="Times New Roman" panose="02020603050405020304" pitchFamily="18" charset="0"/>
              </a:rPr>
              <a:t>Клеймо литеры Е</a:t>
            </a:r>
          </a:p>
        </p:txBody>
      </p:sp>
    </p:spTree>
    <p:extLst>
      <p:ext uri="{BB962C8B-B14F-4D97-AF65-F5344CB8AC3E}">
        <p14:creationId xmlns:p14="http://schemas.microsoft.com/office/powerpoint/2010/main" val="3215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TextBox 1"/>
          <p:cNvSpPr txBox="1">
            <a:spLocks noChangeArrowheads="1"/>
          </p:cNvSpPr>
          <p:nvPr/>
        </p:nvSpPr>
        <p:spPr bwMode="auto">
          <a:xfrm>
            <a:off x="419100" y="70505"/>
            <a:ext cx="6032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latin typeface="Times New Roman" panose="02020603050405020304" pitchFamily="18" charset="0"/>
                <a:cs typeface="Times New Roman" panose="02020603050405020304" pitchFamily="18" charset="0"/>
              </a:rPr>
              <a:t>Пробирные клейма </a:t>
            </a:r>
          </a:p>
          <a:p>
            <a:pPr algn="just" eaLnBrk="1" hangingPunct="1"/>
            <a:r>
              <a:rPr lang="ru-RU" altLang="ru-RU" sz="2800" dirty="0">
                <a:latin typeface="Times New Roman" panose="02020603050405020304" pitchFamily="18" charset="0"/>
                <a:cs typeface="Times New Roman" panose="02020603050405020304" pitchFamily="18" charset="0"/>
              </a:rPr>
              <a:t>      </a:t>
            </a:r>
            <a:r>
              <a:rPr lang="ru-RU" altLang="ru-RU" sz="2800" dirty="0" smtClean="0">
                <a:latin typeface="Times New Roman" panose="02020603050405020304" pitchFamily="18" charset="0"/>
                <a:cs typeface="Times New Roman" panose="02020603050405020304" pitchFamily="18" charset="0"/>
              </a:rPr>
              <a:t>    </a:t>
            </a:r>
            <a:r>
              <a:rPr lang="ru-RU" altLang="ru-RU" sz="2400" dirty="0" smtClean="0">
                <a:solidFill>
                  <a:srgbClr val="FF0000"/>
                </a:solidFill>
                <a:latin typeface="Times New Roman" panose="02020603050405020304" pitchFamily="18" charset="0"/>
                <a:cs typeface="Times New Roman" panose="02020603050405020304" pitchFamily="18" charset="0"/>
              </a:rPr>
              <a:t>СССР               </a:t>
            </a:r>
            <a:r>
              <a:rPr lang="ru-RU" altLang="ru-RU" sz="2400" dirty="0">
                <a:solidFill>
                  <a:srgbClr val="FF0000"/>
                </a:solidFill>
                <a:latin typeface="Times New Roman" panose="02020603050405020304" pitchFamily="18" charset="0"/>
                <a:cs typeface="Times New Roman" panose="02020603050405020304" pitchFamily="18" charset="0"/>
              </a:rPr>
              <a:t>Российской Федерации</a:t>
            </a:r>
          </a:p>
        </p:txBody>
      </p:sp>
      <p:pic>
        <p:nvPicPr>
          <p:cNvPr id="4" name="Picture 2" descr="E:\Работа_бук\Лекции и раздаточные\Товароведение\Галантерейные, ювелирные и ПКТ\Ювелирные\Новая папка\1Z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9" y="999193"/>
            <a:ext cx="6357937" cy="51117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3"/>
          <p:cNvSpPr txBox="1">
            <a:spLocks noChangeArrowheads="1"/>
          </p:cNvSpPr>
          <p:nvPr/>
        </p:nvSpPr>
        <p:spPr bwMode="auto">
          <a:xfrm>
            <a:off x="419100" y="5548969"/>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dirty="0">
                <a:solidFill>
                  <a:srgbClr val="FF0000"/>
                </a:solidFill>
                <a:latin typeface="Times New Roman" panose="02020603050405020304" pitchFamily="18" charset="0"/>
                <a:cs typeface="Times New Roman" panose="02020603050405020304" pitchFamily="18" charset="0"/>
              </a:rPr>
              <a:t>Для золотых изделий</a:t>
            </a:r>
          </a:p>
        </p:txBody>
      </p:sp>
      <p:pic>
        <p:nvPicPr>
          <p:cNvPr id="6" name="Picture 2" descr="E:\Работа_бук\Лекции и раздаточные\Товароведение\Галантерейные, ювелирные и ПКТ\Ювелирные\Новая папка\ukrain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037" y="2406919"/>
            <a:ext cx="5251824" cy="340968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6626226" y="1680965"/>
            <a:ext cx="5377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800" b="1" dirty="0">
                <a:latin typeface="Times New Roman" panose="02020603050405020304" pitchFamily="18" charset="0"/>
                <a:cs typeface="Times New Roman" panose="02020603050405020304" pitchFamily="18" charset="0"/>
              </a:rPr>
              <a:t>Пробирные клейма </a:t>
            </a:r>
            <a:r>
              <a:rPr lang="ru-RU" altLang="ru-RU" sz="2800" dirty="0">
                <a:solidFill>
                  <a:srgbClr val="FF0000"/>
                </a:solidFill>
                <a:latin typeface="Times New Roman" panose="02020603050405020304" pitchFamily="18" charset="0"/>
                <a:cs typeface="Times New Roman" panose="02020603050405020304" pitchFamily="18" charset="0"/>
              </a:rPr>
              <a:t>Украины</a:t>
            </a:r>
          </a:p>
        </p:txBody>
      </p:sp>
    </p:spTree>
    <p:extLst>
      <p:ext uri="{BB962C8B-B14F-4D97-AF65-F5344CB8AC3E}">
        <p14:creationId xmlns:p14="http://schemas.microsoft.com/office/powerpoint/2010/main" val="132881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ЭУМК ТОТ\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60" y="2383666"/>
            <a:ext cx="3509845" cy="263148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08408" y="436603"/>
            <a:ext cx="53751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Задачи модуля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462819" y="1437252"/>
            <a:ext cx="7346804" cy="4524315"/>
          </a:xfrm>
          <a:prstGeom prst="rect">
            <a:avLst/>
          </a:prstGeom>
          <a:noFill/>
        </p:spPr>
        <p:txBody>
          <a:bodyPr wrap="square" rtlCol="0">
            <a:spAutoFit/>
          </a:bodyPr>
          <a:lstStyle/>
          <a:p>
            <a:pPr algn="just"/>
            <a:r>
              <a:rPr lang="ru-RU" sz="2400" b="1" u="sng" dirty="0" smtClean="0">
                <a:solidFill>
                  <a:srgbClr val="FF0000"/>
                </a:solidFill>
                <a:latin typeface="Times New Roman" pitchFamily="18" charset="0"/>
                <a:cs typeface="Times New Roman" pitchFamily="18" charset="0"/>
              </a:rPr>
              <a:t>В результате изучения данной темы Вы сможете:</a:t>
            </a:r>
          </a:p>
          <a:p>
            <a:pPr algn="just"/>
            <a:endParaRPr lang="ru-RU" sz="2400" b="1" u="sng" dirty="0" smtClean="0">
              <a:solidFill>
                <a:srgbClr val="FF0000"/>
              </a:solidFill>
              <a:latin typeface="Times New Roman" pitchFamily="18" charset="0"/>
              <a:cs typeface="Times New Roman" pitchFamily="18" charset="0"/>
            </a:endParaRP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характеристику материалов для производства ювелирных изделий</a:t>
            </a:r>
          </a:p>
          <a:p>
            <a:pPr marL="285750" indent="-285750" algn="just">
              <a:buFont typeface="Wingdings" pitchFamily="2" charset="2"/>
              <a:buChar char="ü"/>
            </a:pPr>
            <a:r>
              <a:rPr lang="ru-RU" sz="2400" dirty="0" smtClean="0">
                <a:latin typeface="Times New Roman" pitchFamily="18" charset="0"/>
                <a:cs typeface="Times New Roman" pitchFamily="18" charset="0"/>
              </a:rPr>
              <a:t>Называть и описывать основные операции производства ювелирных изделий</a:t>
            </a: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классификацию ассортимента ювелирных товаров</a:t>
            </a: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характеристику видов ювелирных украшений</a:t>
            </a:r>
          </a:p>
          <a:p>
            <a:pPr marL="285750" indent="-285750" algn="just">
              <a:buFont typeface="Wingdings" pitchFamily="2" charset="2"/>
              <a:buChar char="ü"/>
            </a:pPr>
            <a:r>
              <a:rPr lang="ru-RU" sz="2400" dirty="0" smtClean="0">
                <a:latin typeface="Times New Roman" pitchFamily="18" charset="0"/>
                <a:cs typeface="Times New Roman" pitchFamily="18" charset="0"/>
              </a:rPr>
              <a:t>Описывать требования к качеству, маркировке, упаковке и хранению ювелирных товаров</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655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marL="631825" lvl="0" indent="-631825"/>
            <a:r>
              <a:rPr lang="ru-RU" sz="3600" dirty="0">
                <a:latin typeface="Times New Roman" panose="02020603050405020304" pitchFamily="18" charset="0"/>
                <a:cs typeface="Times New Roman" panose="02020603050405020304" pitchFamily="18" charset="0"/>
              </a:rPr>
              <a:t>12.4 Классификация и характеристика ассортимента ювелирных товаров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a:t>
            </a:r>
            <a:r>
              <a:rPr lang="ru-RU" sz="2400" dirty="0">
                <a:latin typeface="Times New Roman" pitchFamily="18" charset="0"/>
                <a:cs typeface="Times New Roman" pitchFamily="18" charset="0"/>
              </a:rPr>
              <a:t>. школа, 2005. – стр</a:t>
            </a:r>
            <a:r>
              <a:rPr lang="ru-RU" sz="2400" dirty="0" smtClean="0">
                <a:latin typeface="Times New Roman" pitchFamily="18" charset="0"/>
                <a:cs typeface="Times New Roman" pitchFamily="18" charset="0"/>
              </a:rPr>
              <a:t>. 478-480</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26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868680" y="70505"/>
            <a:ext cx="10401300" cy="954107"/>
          </a:xfrm>
          <a:prstGeom prst="rect">
            <a:avLst/>
          </a:prstGeom>
        </p:spPr>
        <p:txBody>
          <a:bodyPr wrap="square">
            <a:spAutoFit/>
          </a:bodyPr>
          <a:lstStyle/>
          <a:p>
            <a:pPr indent="203200" algn="ctr">
              <a:lnSpc>
                <a:spcPct val="100000"/>
              </a:lnSpc>
              <a:spcBef>
                <a:spcPts val="0"/>
              </a:spcBef>
              <a:spcAft>
                <a:spcPts val="0"/>
              </a:spcAft>
            </a:pPr>
            <a:r>
              <a:rPr lang="ru-RU" sz="2800" b="1" i="1" dirty="0">
                <a:solidFill>
                  <a:srgbClr val="FF0000"/>
                </a:solidFill>
                <a:latin typeface="Times New Roman" panose="02020603050405020304" pitchFamily="18" charset="0"/>
                <a:cs typeface="Times New Roman" panose="02020603050405020304" pitchFamily="18" charset="0"/>
              </a:rPr>
              <a:t>Ассортимент ювелирных товаров </a:t>
            </a:r>
          </a:p>
          <a:p>
            <a:pPr indent="203200" algn="ctr">
              <a:lnSpc>
                <a:spcPct val="100000"/>
              </a:lnSpc>
              <a:spcBef>
                <a:spcPts val="0"/>
              </a:spcBef>
              <a:spcAft>
                <a:spcPts val="0"/>
              </a:spcAft>
            </a:pPr>
            <a:r>
              <a:rPr lang="ru-RU" sz="2800" b="1" i="1" dirty="0">
                <a:solidFill>
                  <a:srgbClr val="FF0000"/>
                </a:solidFill>
                <a:latin typeface="Times New Roman" panose="02020603050405020304" pitchFamily="18" charset="0"/>
                <a:cs typeface="Times New Roman" panose="02020603050405020304" pitchFamily="18" charset="0"/>
              </a:rPr>
              <a:t>классифицируется по сле­дующим признакам:</a:t>
            </a:r>
          </a:p>
        </p:txBody>
      </p:sp>
      <p:graphicFrame>
        <p:nvGraphicFramePr>
          <p:cNvPr id="4" name="Схема 3"/>
          <p:cNvGraphicFramePr/>
          <p:nvPr>
            <p:extLst>
              <p:ext uri="{D42A27DB-BD31-4B8C-83A1-F6EECF244321}">
                <p14:modId xmlns:p14="http://schemas.microsoft.com/office/powerpoint/2010/main" val="1734466103"/>
              </p:ext>
            </p:extLst>
          </p:nvPr>
        </p:nvGraphicFramePr>
        <p:xfrm>
          <a:off x="1811485" y="835443"/>
          <a:ext cx="10003326" cy="34207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Прямоугольник 5"/>
          <p:cNvSpPr>
            <a:spLocks noChangeArrowheads="1"/>
          </p:cNvSpPr>
          <p:nvPr/>
        </p:nvSpPr>
        <p:spPr bwMode="auto">
          <a:xfrm>
            <a:off x="274321" y="1203962"/>
            <a:ext cx="283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b="1" dirty="0" smtClean="0">
                <a:solidFill>
                  <a:srgbClr val="0070C0"/>
                </a:solidFill>
                <a:latin typeface="Times New Roman" panose="02020603050405020304" pitchFamily="18" charset="0"/>
                <a:cs typeface="Times New Roman" panose="02020603050405020304" pitchFamily="18" charset="0"/>
              </a:rPr>
              <a:t>1. По назначению: </a:t>
            </a:r>
            <a:endParaRPr lang="ru-RU" altLang="ru-RU" sz="24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2121106956"/>
              </p:ext>
            </p:extLst>
          </p:nvPr>
        </p:nvGraphicFramePr>
        <p:xfrm>
          <a:off x="1811485" y="4311669"/>
          <a:ext cx="10041426" cy="20345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Прямоугольник 5"/>
          <p:cNvSpPr>
            <a:spLocks noChangeArrowheads="1"/>
          </p:cNvSpPr>
          <p:nvPr/>
        </p:nvSpPr>
        <p:spPr bwMode="auto">
          <a:xfrm>
            <a:off x="274321" y="3670654"/>
            <a:ext cx="49377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3525" indent="-263525" eaLnBrk="1" hangingPunct="1"/>
            <a:r>
              <a:rPr lang="ru-RU" altLang="ru-RU" sz="2400" b="1" dirty="0" smtClean="0">
                <a:solidFill>
                  <a:srgbClr val="0070C0"/>
                </a:solidFill>
                <a:latin typeface="Times New Roman" panose="02020603050405020304" pitchFamily="18" charset="0"/>
                <a:cs typeface="Times New Roman" panose="02020603050405020304" pitchFamily="18" charset="0"/>
              </a:rPr>
              <a:t>2. </a:t>
            </a:r>
            <a:r>
              <a:rPr lang="ru-RU" sz="2400" b="1" dirty="0" smtClean="0">
                <a:solidFill>
                  <a:srgbClr val="0070C0"/>
                </a:solidFill>
                <a:latin typeface="Times New Roman" panose="02020603050405020304" pitchFamily="18" charset="0"/>
                <a:cs typeface="Times New Roman" panose="02020603050405020304" pitchFamily="18" charset="0"/>
              </a:rPr>
              <a:t>В </a:t>
            </a:r>
            <a:r>
              <a:rPr lang="ru-RU" sz="2400" b="1" dirty="0">
                <a:solidFill>
                  <a:srgbClr val="0070C0"/>
                </a:solidFill>
                <a:latin typeface="Times New Roman" panose="02020603050405020304" pitchFamily="18" charset="0"/>
                <a:cs typeface="Times New Roman" panose="02020603050405020304" pitchFamily="18" charset="0"/>
              </a:rPr>
              <a:t>зависимости </a:t>
            </a:r>
            <a:endParaRPr lang="ru-RU" sz="2400" b="1" dirty="0" smtClean="0">
              <a:solidFill>
                <a:srgbClr val="0070C0"/>
              </a:solidFill>
              <a:latin typeface="Times New Roman" panose="02020603050405020304" pitchFamily="18" charset="0"/>
              <a:cs typeface="Times New Roman" panose="02020603050405020304" pitchFamily="18" charset="0"/>
            </a:endParaRPr>
          </a:p>
          <a:p>
            <a:pPr marL="263525" indent="-263525" eaLnBrk="1" hangingPunct="1"/>
            <a:r>
              <a:rPr lang="ru-RU" sz="2400" b="1" dirty="0" smtClean="0">
                <a:solidFill>
                  <a:srgbClr val="0070C0"/>
                </a:solidFill>
                <a:latin typeface="Times New Roman" panose="02020603050405020304" pitchFamily="18" charset="0"/>
                <a:cs typeface="Times New Roman" panose="02020603050405020304" pitchFamily="18" charset="0"/>
              </a:rPr>
              <a:t>от </a:t>
            </a:r>
            <a:r>
              <a:rPr lang="ru-RU" sz="2400" b="1" dirty="0">
                <a:solidFill>
                  <a:srgbClr val="0070C0"/>
                </a:solidFill>
                <a:latin typeface="Times New Roman" panose="02020603050405020304" pitchFamily="18" charset="0"/>
                <a:cs typeface="Times New Roman" panose="02020603050405020304" pitchFamily="18" charset="0"/>
              </a:rPr>
              <a:t>применяемых </a:t>
            </a:r>
            <a:endParaRPr lang="ru-RU" sz="2400" b="1" dirty="0" smtClean="0">
              <a:solidFill>
                <a:srgbClr val="0070C0"/>
              </a:solidFill>
              <a:latin typeface="Times New Roman" panose="02020603050405020304" pitchFamily="18" charset="0"/>
              <a:cs typeface="Times New Roman" panose="02020603050405020304" pitchFamily="18" charset="0"/>
            </a:endParaRPr>
          </a:p>
          <a:p>
            <a:pPr marL="263525" indent="-263525" eaLnBrk="1" hangingPunct="1"/>
            <a:r>
              <a:rPr lang="ru-RU" sz="2400" b="1" dirty="0" smtClean="0">
                <a:solidFill>
                  <a:srgbClr val="0070C0"/>
                </a:solidFill>
                <a:latin typeface="Times New Roman" panose="02020603050405020304" pitchFamily="18" charset="0"/>
                <a:cs typeface="Times New Roman" panose="02020603050405020304" pitchFamily="18" charset="0"/>
              </a:rPr>
              <a:t>материалов</a:t>
            </a:r>
            <a:r>
              <a:rPr lang="ru-RU" altLang="ru-RU" sz="2400" b="1" dirty="0" smtClean="0">
                <a:solidFill>
                  <a:srgbClr val="0070C0"/>
                </a:solidFill>
                <a:latin typeface="Times New Roman" panose="02020603050405020304" pitchFamily="18" charset="0"/>
                <a:cs typeface="Times New Roman" panose="02020603050405020304" pitchFamily="18" charset="0"/>
              </a:rPr>
              <a:t>: </a:t>
            </a:r>
            <a:endParaRPr lang="ru-RU" altLang="ru-RU"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28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2000"/>
                            </p:stCondLst>
                            <p:childTnLst>
                              <p:par>
                                <p:cTn id="19" presetID="2" presetClass="entr" presetSubtype="4" fill="hold" grpId="0"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5" grpId="0"/>
      <p:bldGraphic spid="6" grpId="0">
        <p:bldAsOne/>
      </p:bldGraphic>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graphicFrame>
        <p:nvGraphicFramePr>
          <p:cNvPr id="5" name="Схема 4"/>
          <p:cNvGraphicFramePr/>
          <p:nvPr>
            <p:extLst>
              <p:ext uri="{D42A27DB-BD31-4B8C-83A1-F6EECF244321}">
                <p14:modId xmlns:p14="http://schemas.microsoft.com/office/powerpoint/2010/main" val="3723300709"/>
              </p:ext>
            </p:extLst>
          </p:nvPr>
        </p:nvGraphicFramePr>
        <p:xfrm>
          <a:off x="1525734" y="532170"/>
          <a:ext cx="10769136" cy="2068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Прямоугольник 5"/>
          <p:cNvSpPr>
            <a:spLocks noChangeArrowheads="1"/>
          </p:cNvSpPr>
          <p:nvPr/>
        </p:nvSpPr>
        <p:spPr bwMode="auto">
          <a:xfrm>
            <a:off x="228598" y="70505"/>
            <a:ext cx="493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3525" indent="-263525" eaLnBrk="1" hangingPunct="1"/>
            <a:r>
              <a:rPr lang="ru-RU" altLang="ru-RU" sz="2400" b="1" dirty="0" smtClean="0">
                <a:solidFill>
                  <a:srgbClr val="0070C0"/>
                </a:solidFill>
                <a:latin typeface="Times New Roman" panose="02020603050405020304" pitchFamily="18" charset="0"/>
                <a:cs typeface="Times New Roman" panose="02020603050405020304" pitchFamily="18" charset="0"/>
              </a:rPr>
              <a:t>3. </a:t>
            </a:r>
            <a:r>
              <a:rPr lang="ru-RU" sz="2400" b="1" dirty="0" smtClean="0">
                <a:solidFill>
                  <a:srgbClr val="0070C0"/>
                </a:solidFill>
                <a:latin typeface="Times New Roman" panose="02020603050405020304" pitchFamily="18" charset="0"/>
                <a:cs typeface="Times New Roman" panose="02020603050405020304" pitchFamily="18" charset="0"/>
              </a:rPr>
              <a:t>По </a:t>
            </a:r>
            <a:r>
              <a:rPr lang="ru-RU" sz="2400" b="1" dirty="0">
                <a:solidFill>
                  <a:srgbClr val="0070C0"/>
                </a:solidFill>
                <a:latin typeface="Times New Roman" panose="02020603050405020304" pitchFamily="18" charset="0"/>
                <a:cs typeface="Times New Roman" panose="02020603050405020304" pitchFamily="18" charset="0"/>
              </a:rPr>
              <a:t>характеру производства</a:t>
            </a:r>
            <a:r>
              <a:rPr lang="ru-RU" altLang="ru-RU" sz="2400" b="1" dirty="0" smtClean="0">
                <a:solidFill>
                  <a:srgbClr val="0070C0"/>
                </a:solidFill>
                <a:latin typeface="Times New Roman" panose="02020603050405020304" pitchFamily="18" charset="0"/>
                <a:cs typeface="Times New Roman" panose="02020603050405020304" pitchFamily="18" charset="0"/>
              </a:rPr>
              <a:t>: </a:t>
            </a:r>
            <a:endParaRPr lang="ru-RU" altLang="ru-RU" sz="24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0" name="Схема 9"/>
          <p:cNvGraphicFramePr/>
          <p:nvPr>
            <p:extLst>
              <p:ext uri="{D42A27DB-BD31-4B8C-83A1-F6EECF244321}">
                <p14:modId xmlns:p14="http://schemas.microsoft.com/office/powerpoint/2010/main" val="3935967662"/>
              </p:ext>
            </p:extLst>
          </p:nvPr>
        </p:nvGraphicFramePr>
        <p:xfrm>
          <a:off x="1525734" y="2980075"/>
          <a:ext cx="10769136" cy="20681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Прямоугольник 10"/>
          <p:cNvSpPr>
            <a:spLocks noChangeArrowheads="1"/>
          </p:cNvSpPr>
          <p:nvPr/>
        </p:nvSpPr>
        <p:spPr bwMode="auto">
          <a:xfrm>
            <a:off x="228598" y="2518410"/>
            <a:ext cx="493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3525" indent="-263525" eaLnBrk="1" hangingPunct="1"/>
            <a:r>
              <a:rPr lang="ru-RU" altLang="ru-RU" sz="2400" b="1" dirty="0" smtClean="0">
                <a:solidFill>
                  <a:srgbClr val="0070C0"/>
                </a:solidFill>
                <a:latin typeface="Times New Roman" panose="02020603050405020304" pitchFamily="18" charset="0"/>
                <a:cs typeface="Times New Roman" panose="02020603050405020304" pitchFamily="18" charset="0"/>
              </a:rPr>
              <a:t>4. </a:t>
            </a:r>
            <a:r>
              <a:rPr lang="ru-RU" sz="2400" b="1" dirty="0" smtClean="0">
                <a:solidFill>
                  <a:srgbClr val="0070C0"/>
                </a:solidFill>
                <a:latin typeface="Times New Roman" panose="02020603050405020304" pitchFamily="18" charset="0"/>
                <a:cs typeface="Times New Roman" panose="02020603050405020304" pitchFamily="18" charset="0"/>
              </a:rPr>
              <a:t>По комплектности</a:t>
            </a:r>
            <a:r>
              <a:rPr lang="ru-RU" altLang="ru-RU" sz="2400" b="1" dirty="0" smtClean="0">
                <a:solidFill>
                  <a:srgbClr val="0070C0"/>
                </a:solidFill>
                <a:latin typeface="Times New Roman" panose="02020603050405020304" pitchFamily="18" charset="0"/>
                <a:cs typeface="Times New Roman" panose="02020603050405020304" pitchFamily="18" charset="0"/>
              </a:rPr>
              <a:t>: </a:t>
            </a:r>
            <a:endParaRPr lang="ru-RU" altLang="ru-RU" sz="2400" b="1" dirty="0">
              <a:solidFill>
                <a:srgbClr val="0070C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0" y="5048250"/>
            <a:ext cx="11944350" cy="954107"/>
          </a:xfrm>
          <a:prstGeom prst="rect">
            <a:avLst/>
          </a:prstGeom>
        </p:spPr>
        <p:txBody>
          <a:bodyPr wrap="square">
            <a:spAutoFit/>
          </a:bodyPr>
          <a:lstStyle/>
          <a:p>
            <a:pPr indent="203200" algn="just">
              <a:lnSpc>
                <a:spcPct val="100000"/>
              </a:lnSpc>
              <a:spcBef>
                <a:spcPts val="0"/>
              </a:spcBef>
              <a:spcAft>
                <a:spcPts val="0"/>
              </a:spcAft>
            </a:pPr>
            <a:r>
              <a:rPr lang="ru-RU" sz="2800" dirty="0">
                <a:solidFill>
                  <a:srgbClr val="0070C0"/>
                </a:solidFill>
                <a:latin typeface="Times New Roman" panose="02020603050405020304" pitchFamily="18" charset="0"/>
                <a:cs typeface="Times New Roman" panose="02020603050405020304" pitchFamily="18" charset="0"/>
              </a:rPr>
              <a:t>Также ассортимент ювелирных изделий можно классифициро­вать по конструкции, по видам, отделке и т.д.</a:t>
            </a:r>
            <a:endParaRPr lang="ru-RU"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2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2000"/>
                            </p:stCondLst>
                            <p:childTnLst>
                              <p:par>
                                <p:cTn id="16" presetID="2" presetClass="entr" presetSubtype="4"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1" presetClass="entr" presetSubtype="0"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Graphic spid="10" grpId="0">
        <p:bldAsOne/>
      </p:bldGraphic>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6" name="Прямоугольник 5"/>
          <p:cNvSpPr/>
          <p:nvPr/>
        </p:nvSpPr>
        <p:spPr>
          <a:xfrm>
            <a:off x="1798290" y="0"/>
            <a:ext cx="857256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Ювелирные </a:t>
            </a:r>
            <a:r>
              <a:rPr lang="ru-RU"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украшения</a:t>
            </a:r>
            <a:endParaRPr lang="ru-RU"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8537" y="519960"/>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102282" y="1178543"/>
            <a:ext cx="2668830" cy="277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Серьги</a:t>
            </a:r>
            <a:endParaRPr lang="ru-RU" sz="2000" dirty="0">
              <a:solidFill>
                <a:srgbClr val="0070C0"/>
              </a:solidFill>
              <a:latin typeface="Times New Roman" pitchFamily="18" charset="0"/>
              <a:cs typeface="Times New Roman" pitchFamily="18" charset="0"/>
            </a:endParaRPr>
          </a:p>
        </p:txBody>
      </p:sp>
      <p:sp>
        <p:nvSpPr>
          <p:cNvPr id="10" name="Прямоугольник 9"/>
          <p:cNvSpPr/>
          <p:nvPr/>
        </p:nvSpPr>
        <p:spPr>
          <a:xfrm>
            <a:off x="3120389" y="860545"/>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400" dirty="0" smtClean="0">
                <a:solidFill>
                  <a:srgbClr val="002060"/>
                </a:solidFill>
                <a:latin typeface="Times New Roman" panose="02020603050405020304" pitchFamily="18" charset="0"/>
                <a:cs typeface="Times New Roman" panose="02020603050405020304" pitchFamily="18" charset="0"/>
              </a:rPr>
              <a:t>Серьги изготавливают из сплавов золота, серебра и цветных металлов, разнообразных форм, со вставками и без них. </a:t>
            </a:r>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187" y="858534"/>
            <a:ext cx="3020902" cy="353943"/>
          </a:xfrm>
          <a:prstGeom prst="rect">
            <a:avLst/>
          </a:prstGeom>
          <a:noFill/>
        </p:spPr>
        <p:txBody>
          <a:bodyPr wrap="square" rtlCol="0">
            <a:spAutoFit/>
          </a:bodyPr>
          <a:lstStyle/>
          <a:p>
            <a:r>
              <a:rPr lang="ru-RU" sz="1700" b="1" dirty="0" smtClean="0">
                <a:solidFill>
                  <a:srgbClr val="002060"/>
                </a:solidFill>
                <a:latin typeface="Times New Roman" panose="02020603050405020304" pitchFamily="18" charset="0"/>
                <a:cs typeface="Times New Roman" panose="02020603050405020304" pitchFamily="18" charset="0"/>
              </a:rPr>
              <a:t>Украшения для головы:</a:t>
            </a:r>
            <a:endParaRPr lang="ru-RU" sz="1700" b="1" dirty="0">
              <a:solidFill>
                <a:srgbClr val="00206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3223260" y="4658030"/>
            <a:ext cx="8586363" cy="707886"/>
          </a:xfrm>
          <a:prstGeom prst="rect">
            <a:avLst/>
          </a:prstGeom>
        </p:spPr>
        <p:txBody>
          <a:bodyPr wrap="square">
            <a:spAutoFit/>
          </a:bodyPr>
          <a:lstStyle/>
          <a:p>
            <a:pPr algn="just"/>
            <a:r>
              <a:rPr lang="ru-RU" sz="2000" i="1" dirty="0">
                <a:solidFill>
                  <a:srgbClr val="C00000"/>
                </a:solidFill>
                <a:latin typeface="Times New Roman" panose="02020603050405020304" pitchFamily="18" charset="0"/>
                <a:cs typeface="Times New Roman" panose="02020603050405020304" pitchFamily="18" charset="0"/>
              </a:rPr>
              <a:t>В серьгах применяются различные </a:t>
            </a:r>
            <a:r>
              <a:rPr lang="ru-RU" sz="2000" b="1" i="1" dirty="0">
                <a:solidFill>
                  <a:srgbClr val="C00000"/>
                </a:solidFill>
                <a:latin typeface="Times New Roman" panose="02020603050405020304" pitchFamily="18" charset="0"/>
                <a:cs typeface="Times New Roman" panose="02020603050405020304" pitchFamily="18" charset="0"/>
              </a:rPr>
              <a:t>виды </a:t>
            </a:r>
            <a:r>
              <a:rPr lang="ru-RU" sz="2000" b="1" i="1" dirty="0" smtClean="0">
                <a:solidFill>
                  <a:srgbClr val="C00000"/>
                </a:solidFill>
                <a:latin typeface="Times New Roman" panose="02020603050405020304" pitchFamily="18" charset="0"/>
                <a:cs typeface="Times New Roman" panose="02020603050405020304" pitchFamily="18" charset="0"/>
              </a:rPr>
              <a:t>замков</a:t>
            </a:r>
            <a:r>
              <a:rPr lang="ru-RU" sz="2000" i="1" dirty="0" smtClean="0">
                <a:solidFill>
                  <a:srgbClr val="C00000"/>
                </a:solidFill>
                <a:latin typeface="Times New Roman" panose="02020603050405020304" pitchFamily="18" charset="0"/>
                <a:cs typeface="Times New Roman" panose="02020603050405020304" pitchFamily="18" charset="0"/>
              </a:rPr>
              <a:t>: крючок с петелькой, винт с гайкой, </a:t>
            </a:r>
            <a:r>
              <a:rPr lang="ru-RU" sz="2000" i="1" dirty="0" err="1" smtClean="0">
                <a:solidFill>
                  <a:srgbClr val="C00000"/>
                </a:solidFill>
                <a:latin typeface="Times New Roman" panose="02020603050405020304" pitchFamily="18" charset="0"/>
                <a:cs typeface="Times New Roman" panose="02020603050405020304" pitchFamily="18" charset="0"/>
              </a:rPr>
              <a:t>швенза</a:t>
            </a:r>
            <a:r>
              <a:rPr lang="ru-RU" sz="2000" i="1" dirty="0" smtClean="0">
                <a:solidFill>
                  <a:srgbClr val="C00000"/>
                </a:solidFill>
                <a:latin typeface="Times New Roman" panose="02020603050405020304" pitchFamily="18" charset="0"/>
                <a:cs typeface="Times New Roman" panose="02020603050405020304" pitchFamily="18" charset="0"/>
              </a:rPr>
              <a:t> и др.)</a:t>
            </a:r>
            <a:endParaRPr lang="ru-RU" sz="2000" i="1" dirty="0">
              <a:solidFill>
                <a:srgbClr val="C00000"/>
              </a:solidFill>
              <a:latin typeface="Times New Roman" panose="02020603050405020304" pitchFamily="18" charset="0"/>
              <a:cs typeface="Times New Roman" panose="02020603050405020304" pitchFamily="18" charset="0"/>
            </a:endParaRPr>
          </a:p>
        </p:txBody>
      </p:sp>
      <p:pic>
        <p:nvPicPr>
          <p:cNvPr id="3074" name="Picture 2" descr="http://shoppinggadget.ru/52611-1-home_default/%D0%97%D0%BE%D0%BB%D0%BE%D1%82%D1%8B%D0%B5-%D1%81%D0%B5%D1%80%D1%8C%D0%B3%D0%B8-%D1%81-%D0%B1%D1%80%D0%B8%D0%BB%D0%BB%D0%B8%D0%B0%D0%BD%D1%82%D0%B0%D0%BC%D0%B8.jpg"/>
          <p:cNvPicPr>
            <a:picLocks noChangeAspect="1" noChangeArrowheads="1"/>
          </p:cNvPicPr>
          <p:nvPr/>
        </p:nvPicPr>
        <p:blipFill rotWithShape="1">
          <a:blip r:embed="rId4">
            <a:extLst>
              <a:ext uri="{28A0092B-C50C-407E-A947-70E740481C1C}">
                <a14:useLocalDpi xmlns:a14="http://schemas.microsoft.com/office/drawing/2010/main" val="0"/>
              </a:ext>
            </a:extLst>
          </a:blip>
          <a:srcRect l="11109" t="11603" r="8271" b="7656"/>
          <a:stretch/>
        </p:blipFill>
        <p:spPr bwMode="auto">
          <a:xfrm>
            <a:off x="3354399" y="1758757"/>
            <a:ext cx="2297430" cy="23538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https://the-jeweller.ru/upload/iblock/07b/07be679f16988e3c3b055ca7e0b9a52a.jpg"/>
          <p:cNvPicPr>
            <a:picLocks noChangeAspect="1" noChangeArrowheads="1"/>
          </p:cNvPicPr>
          <p:nvPr/>
        </p:nvPicPr>
        <p:blipFill rotWithShape="1">
          <a:blip r:embed="rId5">
            <a:extLst>
              <a:ext uri="{28A0092B-C50C-407E-A947-70E740481C1C}">
                <a14:useLocalDpi xmlns:a14="http://schemas.microsoft.com/office/drawing/2010/main" val="0"/>
              </a:ext>
            </a:extLst>
          </a:blip>
          <a:srcRect l="9330" t="13847" r="6697" b="12631"/>
          <a:stretch/>
        </p:blipFill>
        <p:spPr bwMode="auto">
          <a:xfrm>
            <a:off x="5760721" y="1758758"/>
            <a:ext cx="2688359" cy="23538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8" name="Picture 6" descr="https://baslamaodul.co/uploads/86635-Cownine-tatl%C4%B1-a%C5%9Fk-inci-kulak-klipsi-galvanik-alt%C4%B1n-klasik-moda-kad%C4%B1nlar-d%C3%BC%C4%9F%C3%BCn-tak%C4%B1-klip-k%C3%BCpe-6.jpeg"/>
          <p:cNvPicPr>
            <a:picLocks noChangeAspect="1" noChangeArrowheads="1"/>
          </p:cNvPicPr>
          <p:nvPr/>
        </p:nvPicPr>
        <p:blipFill rotWithShape="1">
          <a:blip r:embed="rId6">
            <a:extLst>
              <a:ext uri="{28A0092B-C50C-407E-A947-70E740481C1C}">
                <a14:useLocalDpi xmlns:a14="http://schemas.microsoft.com/office/drawing/2010/main" val="0"/>
              </a:ext>
            </a:extLst>
          </a:blip>
          <a:srcRect l="11296" t="18538" r="8573" b="23457"/>
          <a:stretch/>
        </p:blipFill>
        <p:spPr bwMode="auto">
          <a:xfrm>
            <a:off x="8557972" y="1758758"/>
            <a:ext cx="3251652" cy="23538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223261" y="4132139"/>
            <a:ext cx="8781154" cy="400110"/>
          </a:xfrm>
          <a:prstGeom prst="rect">
            <a:avLst/>
          </a:prstGeom>
        </p:spPr>
        <p:txBody>
          <a:bodyPr wrap="square">
            <a:spAutoFit/>
          </a:bodyPr>
          <a:lstStyle/>
          <a:p>
            <a:pPr algn="just"/>
            <a:r>
              <a:rPr lang="ru-RU" sz="2000" i="1" dirty="0" smtClean="0">
                <a:solidFill>
                  <a:srgbClr val="002060"/>
                </a:solidFill>
                <a:latin typeface="Times New Roman" panose="02020603050405020304" pitchFamily="18" charset="0"/>
                <a:cs typeface="Times New Roman" panose="02020603050405020304" pitchFamily="18" charset="0"/>
              </a:rPr>
              <a:t>             серьги </a:t>
            </a:r>
            <a:r>
              <a:rPr lang="ru-RU" sz="2000" i="1" dirty="0">
                <a:solidFill>
                  <a:srgbClr val="002060"/>
                </a:solidFill>
                <a:latin typeface="Times New Roman" panose="02020603050405020304" pitchFamily="18" charset="0"/>
                <a:cs typeface="Times New Roman" panose="02020603050405020304" pitchFamily="18" charset="0"/>
              </a:rPr>
              <a:t>для проколотых </a:t>
            </a:r>
            <a:r>
              <a:rPr lang="ru-RU" sz="2000" i="1" dirty="0" smtClean="0">
                <a:solidFill>
                  <a:srgbClr val="002060"/>
                </a:solidFill>
                <a:latin typeface="Times New Roman" panose="02020603050405020304" pitchFamily="18" charset="0"/>
                <a:cs typeface="Times New Roman" panose="02020603050405020304" pitchFamily="18" charset="0"/>
              </a:rPr>
              <a:t>ушей                  серьги для не проколотых ушей </a:t>
            </a:r>
            <a:endParaRPr lang="ru-RU" sz="2000" i="1" dirty="0">
              <a:solidFill>
                <a:srgbClr val="002060"/>
              </a:solidFill>
              <a:latin typeface="Times New Roman" panose="02020603050405020304" pitchFamily="18" charset="0"/>
              <a:cs typeface="Times New Roman" panose="02020603050405020304" pitchFamily="18" charset="0"/>
            </a:endParaRPr>
          </a:p>
        </p:txBody>
      </p:sp>
      <p:sp>
        <p:nvSpPr>
          <p:cNvPr id="14" name="Блок-схема: магнитный диск 13"/>
          <p:cNvSpPr/>
          <p:nvPr/>
        </p:nvSpPr>
        <p:spPr>
          <a:xfrm>
            <a:off x="5760721" y="5365916"/>
            <a:ext cx="3006089" cy="852004"/>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Times New Roman" panose="02020603050405020304" pitchFamily="18" charset="0"/>
                <a:cs typeface="Times New Roman" panose="02020603050405020304" pitchFamily="18" charset="0"/>
              </a:rPr>
              <a:t>ПОДРОБНЕЕ</a:t>
            </a: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3120389"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pic>
        <p:nvPicPr>
          <p:cNvPr id="19" name="Picture 2" descr="https://izhevsk.ru/forums/icons/forum_pictures/asyncupload/599696/2019/9/24/1569335816U599696TMiV1801805708_orig.jpg"/>
          <p:cNvPicPr>
            <a:picLocks noChangeAspect="1" noChangeArrowheads="1"/>
          </p:cNvPicPr>
          <p:nvPr/>
        </p:nvPicPr>
        <p:blipFill rotWithShape="1">
          <a:blip r:embed="rId7">
            <a:extLst>
              <a:ext uri="{28A0092B-C50C-407E-A947-70E740481C1C}">
                <a14:useLocalDpi xmlns:a14="http://schemas.microsoft.com/office/drawing/2010/main" val="0"/>
              </a:ext>
            </a:extLst>
          </a:blip>
          <a:srcRect b="10719"/>
          <a:stretch/>
        </p:blipFill>
        <p:spPr bwMode="auto">
          <a:xfrm>
            <a:off x="3733000" y="998607"/>
            <a:ext cx="7761675" cy="522517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3120389"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err="1">
                <a:solidFill>
                  <a:srgbClr val="002060"/>
                </a:solidFill>
                <a:latin typeface="Times New Roman" panose="02020603050405020304" pitchFamily="18" charset="0"/>
                <a:cs typeface="Times New Roman" panose="02020603050405020304" pitchFamily="18" charset="0"/>
              </a:rPr>
              <a:t>Диаде́ма</a:t>
            </a:r>
            <a:r>
              <a:rPr lang="ru-RU" sz="2000" dirty="0">
                <a:solidFill>
                  <a:srgbClr val="002060"/>
                </a:solidFill>
                <a:latin typeface="Times New Roman" panose="02020603050405020304" pitchFamily="18" charset="0"/>
                <a:cs typeface="Times New Roman" panose="02020603050405020304" pitchFamily="18" charset="0"/>
              </a:rPr>
              <a:t> — головное украшение в виде венца, как правило из драгоценных металлов и камней. Диадема, не замыкающаяся в кольцо, называется </a:t>
            </a:r>
            <a:r>
              <a:rPr lang="ru-RU" sz="2000" b="1" dirty="0">
                <a:solidFill>
                  <a:srgbClr val="002060"/>
                </a:solidFill>
                <a:latin typeface="Times New Roman" panose="02020603050405020304" pitchFamily="18" charset="0"/>
                <a:cs typeface="Times New Roman" panose="02020603050405020304" pitchFamily="18" charset="0"/>
              </a:rPr>
              <a:t>тиарой</a:t>
            </a:r>
            <a:r>
              <a:rPr lang="ru-RU" sz="2000" dirty="0">
                <a:solidFill>
                  <a:srgbClr val="002060"/>
                </a:solidFill>
                <a:latin typeface="Times New Roman" panose="02020603050405020304" pitchFamily="18" charset="0"/>
                <a:cs typeface="Times New Roman" panose="02020603050405020304" pitchFamily="18" charset="0"/>
              </a:rPr>
              <a:t>.</a:t>
            </a:r>
            <a:endParaRPr lang="ru-RU" sz="2800" dirty="0" smtClean="0">
              <a:solidFill>
                <a:srgbClr val="002060"/>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101280" y="1512875"/>
            <a:ext cx="2668830" cy="277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Диадемы </a:t>
            </a:r>
            <a:endParaRPr lang="ru-RU" sz="2000" dirty="0">
              <a:solidFill>
                <a:srgbClr val="0070C0"/>
              </a:solidFill>
              <a:latin typeface="Times New Roman" pitchFamily="18" charset="0"/>
              <a:cs typeface="Times New Roman" pitchFamily="18" charset="0"/>
            </a:endParaRPr>
          </a:p>
        </p:txBody>
      </p:sp>
      <p:pic>
        <p:nvPicPr>
          <p:cNvPr id="3080" name="Picture 8" descr="https://avatars.mds.yandex.net/get-pdb/2863181/54799fdc-b856-43ee-893d-c5b4169ee8ef/s1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2376" y="1613914"/>
            <a:ext cx="3037006" cy="21765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82" name="Picture 10" descr="https://cache3.youla.io/files/images/720_720_out/5b/fc/5bfc5cb7b5fc2d9f4c1243f5.jpg"/>
          <p:cNvPicPr>
            <a:picLocks noChangeAspect="1" noChangeArrowheads="1"/>
          </p:cNvPicPr>
          <p:nvPr/>
        </p:nvPicPr>
        <p:blipFill rotWithShape="1">
          <a:blip r:embed="rId9">
            <a:extLst>
              <a:ext uri="{28A0092B-C50C-407E-A947-70E740481C1C}">
                <a14:useLocalDpi xmlns:a14="http://schemas.microsoft.com/office/drawing/2010/main" val="0"/>
              </a:ext>
            </a:extLst>
          </a:blip>
          <a:srcRect t="11054" b="11839"/>
          <a:stretch/>
        </p:blipFill>
        <p:spPr bwMode="auto">
          <a:xfrm>
            <a:off x="3872375" y="3923521"/>
            <a:ext cx="3037006" cy="22929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84" name="Picture 12" descr="http://static.lyvi.ru/img/kf/HTB1tKu1sbSYBuNjSspfq6AZCpXaY.jpg"/>
          <p:cNvPicPr>
            <a:picLocks noChangeAspect="1" noChangeArrowheads="1"/>
          </p:cNvPicPr>
          <p:nvPr/>
        </p:nvPicPr>
        <p:blipFill rotWithShape="1">
          <a:blip r:embed="rId10">
            <a:extLst>
              <a:ext uri="{28A0092B-C50C-407E-A947-70E740481C1C}">
                <a14:useLocalDpi xmlns:a14="http://schemas.microsoft.com/office/drawing/2010/main" val="0"/>
              </a:ext>
            </a:extLst>
          </a:blip>
          <a:srcRect b="12096"/>
          <a:stretch/>
        </p:blipFill>
        <p:spPr bwMode="auto">
          <a:xfrm>
            <a:off x="7051330" y="1613913"/>
            <a:ext cx="4190020" cy="46040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6347" y="1802704"/>
            <a:ext cx="3020902" cy="353943"/>
          </a:xfrm>
          <a:prstGeom prst="rect">
            <a:avLst/>
          </a:prstGeom>
          <a:noFill/>
        </p:spPr>
        <p:txBody>
          <a:bodyPr wrap="square" rtlCol="0">
            <a:spAutoFit/>
          </a:bodyPr>
          <a:lstStyle/>
          <a:p>
            <a:r>
              <a:rPr lang="ru-RU" sz="1700" b="1" dirty="0" smtClean="0">
                <a:solidFill>
                  <a:srgbClr val="002060"/>
                </a:solidFill>
                <a:latin typeface="Times New Roman" panose="02020603050405020304" pitchFamily="18" charset="0"/>
                <a:cs typeface="Times New Roman" panose="02020603050405020304" pitchFamily="18" charset="0"/>
              </a:rPr>
              <a:t>Украшения для рук:</a:t>
            </a:r>
            <a:endParaRPr lang="ru-RU" sz="1700" b="1" dirty="0">
              <a:solidFill>
                <a:srgbClr val="002060"/>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3136293"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smtClean="0">
                <a:solidFill>
                  <a:srgbClr val="002060"/>
                </a:solidFill>
                <a:latin typeface="Times New Roman" panose="02020603050405020304" pitchFamily="18" charset="0"/>
                <a:cs typeface="Times New Roman" panose="02020603050405020304" pitchFamily="18" charset="0"/>
              </a:rPr>
              <a:t>Кольца </a:t>
            </a:r>
            <a:r>
              <a:rPr lang="ru-RU" sz="2000" dirty="0" smtClean="0">
                <a:solidFill>
                  <a:srgbClr val="002060"/>
                </a:solidFill>
                <a:latin typeface="Times New Roman" panose="02020603050405020304" pitchFamily="18" charset="0"/>
                <a:cs typeface="Times New Roman" panose="02020603050405020304" pitchFamily="18" charset="0"/>
              </a:rPr>
              <a:t>выпускают гладкие (без вставок) и фасонные. Размер кольца определяется по диаметру в см.</a:t>
            </a:r>
            <a:endParaRPr lang="ru-RU" sz="2800" dirty="0" smtClean="0">
              <a:solidFill>
                <a:srgbClr val="002060"/>
              </a:solidFill>
              <a:latin typeface="Times New Roman" panose="02020603050405020304" pitchFamily="18" charset="0"/>
              <a:cs typeface="Times New Roman" panose="02020603050405020304" pitchFamily="18" charset="0"/>
            </a:endParaRPr>
          </a:p>
        </p:txBody>
      </p:sp>
      <p:sp>
        <p:nvSpPr>
          <p:cNvPr id="27" name="Скругленный прямоугольник 26"/>
          <p:cNvSpPr/>
          <p:nvPr/>
        </p:nvSpPr>
        <p:spPr>
          <a:xfrm>
            <a:off x="83188" y="2138340"/>
            <a:ext cx="2668830" cy="3118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Кольца </a:t>
            </a:r>
            <a:endParaRPr lang="ru-RU" sz="2000" dirty="0">
              <a:solidFill>
                <a:srgbClr val="0070C0"/>
              </a:solidFill>
              <a:latin typeface="Times New Roman" pitchFamily="18" charset="0"/>
              <a:cs typeface="Times New Roman" pitchFamily="18" charset="0"/>
            </a:endParaRPr>
          </a:p>
        </p:txBody>
      </p:sp>
      <p:pic>
        <p:nvPicPr>
          <p:cNvPr id="3086" name="Picture 14" descr="https://ozon-st.cdn.ngenix.net/multimedia/103682448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76378" y="1730144"/>
            <a:ext cx="2017523" cy="20375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88" name="Picture 16" descr="https://cdn1.ozone.ru/multimedia/103682446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2660" y="3905743"/>
            <a:ext cx="2057144" cy="209287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90" name="Picture 18" descr="https://ae01.alicdn.com/kf/HTB11F_hLVXXXXbVXFXXq6xXFXXXw/1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7516" y="3900126"/>
            <a:ext cx="2107707" cy="21077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92" name="Picture 20" descr="https://i.pinimg.com/736x/6b/19/7d/6b197d5233f7c37ca807d1e4510ea31e--sapphire-c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2699" y="1735816"/>
            <a:ext cx="2049608" cy="20496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94" name="Picture 22" descr="https://images.aliextop.ru/express/kf/HTB1dN5WLpXXXXXXXFXXq6xXFXXXK/6.jpg_q5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75938" y="1735816"/>
            <a:ext cx="2049641" cy="20496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96" name="Picture 24" descr="https://ozon-st.cdn.ngenix.net/multimedia/103570168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24206" y="3900126"/>
            <a:ext cx="1794589" cy="20974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98" name="Picture 26" descr="https://forbeauty.ru/wp-content/uploads/2017/07/obruchalnye-koltsa-2018-3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7619" y="1735816"/>
            <a:ext cx="2037973" cy="20379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00" name="Picture 28" descr="https://avatars.mds.yandex.net/get-pdb/1220164/4624b39a-368e-4582-bb41-23992781adbc/s1200?webp=fals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08431" y="3881257"/>
            <a:ext cx="2104671" cy="210467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6" name="Прямоугольник 35"/>
          <p:cNvSpPr/>
          <p:nvPr/>
        </p:nvSpPr>
        <p:spPr>
          <a:xfrm>
            <a:off x="3128340"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smtClean="0">
                <a:solidFill>
                  <a:srgbClr val="002060"/>
                </a:solidFill>
                <a:latin typeface="Times New Roman" panose="02020603050405020304" pitchFamily="18" charset="0"/>
                <a:cs typeface="Times New Roman" panose="02020603050405020304" pitchFamily="18" charset="0"/>
              </a:rPr>
              <a:t>Браслеты </a:t>
            </a:r>
            <a:r>
              <a:rPr lang="ru-RU" sz="2000" dirty="0" smtClean="0">
                <a:solidFill>
                  <a:srgbClr val="002060"/>
                </a:solidFill>
                <a:latin typeface="Times New Roman" panose="02020603050405020304" pitchFamily="18" charset="0"/>
                <a:cs typeface="Times New Roman" panose="02020603050405020304" pitchFamily="18" charset="0"/>
              </a:rPr>
              <a:t>по конструкции бывают жесткие и мягкие, различных размеров.</a:t>
            </a:r>
            <a:endParaRPr lang="ru-RU" sz="2800" dirty="0" smtClean="0">
              <a:solidFill>
                <a:srgbClr val="002060"/>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79433" y="2531238"/>
            <a:ext cx="2668830" cy="3118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Браслеты </a:t>
            </a:r>
            <a:endParaRPr lang="ru-RU" sz="2000" dirty="0">
              <a:solidFill>
                <a:srgbClr val="0070C0"/>
              </a:solidFill>
              <a:latin typeface="Times New Roman" pitchFamily="18" charset="0"/>
              <a:cs typeface="Times New Roman" pitchFamily="18" charset="0"/>
            </a:endParaRPr>
          </a:p>
        </p:txBody>
      </p:sp>
      <p:pic>
        <p:nvPicPr>
          <p:cNvPr id="3102" name="Picture 30" descr="https://avatars.mds.yandex.net/get-pdb/228251/747cedd1-dfc6-4c85-829a-6488096567fb/s1200?webp=false"/>
          <p:cNvPicPr>
            <a:picLocks noChangeAspect="1" noChangeArrowheads="1"/>
          </p:cNvPicPr>
          <p:nvPr/>
        </p:nvPicPr>
        <p:blipFill rotWithShape="1">
          <a:blip r:embed="rId19">
            <a:extLst>
              <a:ext uri="{28A0092B-C50C-407E-A947-70E740481C1C}">
                <a14:useLocalDpi xmlns:a14="http://schemas.microsoft.com/office/drawing/2010/main" val="0"/>
              </a:ext>
            </a:extLst>
          </a:blip>
          <a:srcRect r="13360"/>
          <a:stretch/>
        </p:blipFill>
        <p:spPr bwMode="auto">
          <a:xfrm>
            <a:off x="3268958" y="1314613"/>
            <a:ext cx="4126252" cy="4762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04" name="Picture 32" descr="https://avatars.mds.yandex.net/get-pdb/467038/780486c1-845c-4843-b7e1-ff0691571895/s1200"/>
          <p:cNvPicPr>
            <a:picLocks noChangeAspect="1" noChangeArrowheads="1"/>
          </p:cNvPicPr>
          <p:nvPr/>
        </p:nvPicPr>
        <p:blipFill rotWithShape="1">
          <a:blip r:embed="rId20">
            <a:extLst>
              <a:ext uri="{28A0092B-C50C-407E-A947-70E740481C1C}">
                <a14:useLocalDpi xmlns:a14="http://schemas.microsoft.com/office/drawing/2010/main" val="0"/>
              </a:ext>
            </a:extLst>
          </a:blip>
          <a:srcRect l="9695"/>
          <a:stretch/>
        </p:blipFill>
        <p:spPr bwMode="auto">
          <a:xfrm>
            <a:off x="7532370" y="1308756"/>
            <a:ext cx="4306069" cy="47683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7474" y="2853717"/>
            <a:ext cx="3177527" cy="353943"/>
          </a:xfrm>
          <a:prstGeom prst="rect">
            <a:avLst/>
          </a:prstGeom>
          <a:noFill/>
        </p:spPr>
        <p:txBody>
          <a:bodyPr wrap="square" rtlCol="0">
            <a:spAutoFit/>
          </a:bodyPr>
          <a:lstStyle/>
          <a:p>
            <a:r>
              <a:rPr lang="ru-RU" sz="1700" b="1" dirty="0" smtClean="0">
                <a:solidFill>
                  <a:srgbClr val="002060"/>
                </a:solidFill>
                <a:latin typeface="Times New Roman" panose="02020603050405020304" pitchFamily="18" charset="0"/>
                <a:cs typeface="Times New Roman" panose="02020603050405020304" pitchFamily="18" charset="0"/>
              </a:rPr>
              <a:t>Украшения для шеи и платья:</a:t>
            </a:r>
            <a:endParaRPr lang="ru-RU" sz="1700" b="1" dirty="0">
              <a:solidFill>
                <a:srgbClr val="002060"/>
              </a:solidFill>
              <a:latin typeface="Times New Roman" panose="02020603050405020304" pitchFamily="18" charset="0"/>
              <a:cs typeface="Times New Roman" panose="02020603050405020304" pitchFamily="18" charset="0"/>
            </a:endParaRPr>
          </a:p>
        </p:txBody>
      </p:sp>
      <p:sp>
        <p:nvSpPr>
          <p:cNvPr id="41" name="Прямоугольник 40"/>
          <p:cNvSpPr/>
          <p:nvPr/>
        </p:nvSpPr>
        <p:spPr>
          <a:xfrm>
            <a:off x="3120389"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smtClean="0">
                <a:solidFill>
                  <a:srgbClr val="002060"/>
                </a:solidFill>
                <a:latin typeface="Times New Roman" panose="02020603050405020304" pitchFamily="18" charset="0"/>
                <a:cs typeface="Times New Roman" panose="02020603050405020304" pitchFamily="18" charset="0"/>
              </a:rPr>
              <a:t>Цепочки </a:t>
            </a:r>
            <a:r>
              <a:rPr lang="ru-RU" sz="2000" dirty="0" smtClean="0">
                <a:solidFill>
                  <a:srgbClr val="002060"/>
                </a:solidFill>
                <a:latin typeface="Times New Roman" panose="02020603050405020304" pitchFamily="18" charset="0"/>
                <a:cs typeface="Times New Roman" panose="02020603050405020304" pitchFamily="18" charset="0"/>
              </a:rPr>
              <a:t>состоят из звеньев разной формы и размера, соединенных между собой плетением (вручную или машинным способом), имеют застежку. </a:t>
            </a:r>
          </a:p>
        </p:txBody>
      </p:sp>
      <p:sp>
        <p:nvSpPr>
          <p:cNvPr id="42" name="Скругленный прямоугольник 41"/>
          <p:cNvSpPr/>
          <p:nvPr/>
        </p:nvSpPr>
        <p:spPr>
          <a:xfrm>
            <a:off x="78123" y="3221892"/>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Цепочки </a:t>
            </a:r>
            <a:endParaRPr lang="ru-RU" sz="2000" dirty="0">
              <a:solidFill>
                <a:srgbClr val="0070C0"/>
              </a:solidFill>
              <a:latin typeface="Times New Roman" pitchFamily="18" charset="0"/>
              <a:cs typeface="Times New Roman" pitchFamily="18" charset="0"/>
            </a:endParaRPr>
          </a:p>
        </p:txBody>
      </p:sp>
      <p:sp>
        <p:nvSpPr>
          <p:cNvPr id="15" name="Прямоугольник 14"/>
          <p:cNvSpPr/>
          <p:nvPr/>
        </p:nvSpPr>
        <p:spPr>
          <a:xfrm>
            <a:off x="3207355" y="4215402"/>
            <a:ext cx="8631083" cy="707886"/>
          </a:xfrm>
          <a:prstGeom prst="rect">
            <a:avLst/>
          </a:prstGeom>
        </p:spPr>
        <p:txBody>
          <a:bodyPr wrap="square">
            <a:spAutoFit/>
          </a:bodyPr>
          <a:lstStyle/>
          <a:p>
            <a:pPr algn="just"/>
            <a:r>
              <a:rPr lang="ru-RU" sz="2000" dirty="0">
                <a:solidFill>
                  <a:srgbClr val="002060"/>
                </a:solidFill>
                <a:latin typeface="Times New Roman" panose="02020603050405020304" pitchFamily="18" charset="0"/>
                <a:cs typeface="Times New Roman" panose="02020603050405020304" pitchFamily="18" charset="0"/>
              </a:rPr>
              <a:t>Цепочки различаются по длине и форме звеньев (</a:t>
            </a:r>
            <a:r>
              <a:rPr lang="ru-RU" sz="2000" b="1" dirty="0">
                <a:solidFill>
                  <a:srgbClr val="002060"/>
                </a:solidFill>
                <a:latin typeface="Times New Roman" panose="02020603050405020304" pitchFamily="18" charset="0"/>
                <a:cs typeface="Times New Roman" panose="02020603050405020304" pitchFamily="18" charset="0"/>
              </a:rPr>
              <a:t>виду плетения</a:t>
            </a:r>
            <a:r>
              <a:rPr lang="ru-RU" sz="2000" dirty="0" smtClean="0">
                <a:solidFill>
                  <a:srgbClr val="002060"/>
                </a:solidFill>
                <a:latin typeface="Times New Roman" panose="02020603050405020304" pitchFamily="18" charset="0"/>
                <a:cs typeface="Times New Roman" panose="02020603050405020304" pitchFamily="18" charset="0"/>
              </a:rPr>
              <a:t>): панцирные, якорные, витые, фантазийные, ленточные и др.</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3106" name="Picture 34" descr="https://www.bronnitsy.com/upload/iblock/028/028428bb5f2b6e39108317dde8a04d00.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69138" y="1609304"/>
            <a:ext cx="2491583" cy="24915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08" name="Picture 36" descr="https://cdn1.ozone.ru/multimedia/1026258678.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37360" y="1603573"/>
            <a:ext cx="2486671" cy="248667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10" name="Picture 38" descr="https://avatars.mds.yandex.net/get-pdb/467185/4286f752-7051-44dd-bd88-a5012c50c9ce/s1200"/>
          <p:cNvPicPr>
            <a:picLocks noChangeAspect="1" noChangeArrowheads="1"/>
          </p:cNvPicPr>
          <p:nvPr/>
        </p:nvPicPr>
        <p:blipFill rotWithShape="1">
          <a:blip r:embed="rId23">
            <a:extLst>
              <a:ext uri="{28A0092B-C50C-407E-A947-70E740481C1C}">
                <a14:useLocalDpi xmlns:a14="http://schemas.microsoft.com/office/drawing/2010/main" val="0"/>
              </a:ext>
            </a:extLst>
          </a:blip>
          <a:srcRect b="25921"/>
          <a:stretch/>
        </p:blipFill>
        <p:spPr bwMode="auto">
          <a:xfrm>
            <a:off x="5977733" y="1602650"/>
            <a:ext cx="3034181" cy="24982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6" name="Блок-схема: магнитный диск 15"/>
          <p:cNvSpPr/>
          <p:nvPr/>
        </p:nvSpPr>
        <p:spPr>
          <a:xfrm>
            <a:off x="6033229" y="5051391"/>
            <a:ext cx="2771134" cy="1015811"/>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Times New Roman" panose="02020603050405020304" pitchFamily="18" charset="0"/>
                <a:cs typeface="Times New Roman" panose="02020603050405020304" pitchFamily="18" charset="0"/>
              </a:rPr>
              <a:t>ПОДРОБНЕЕ</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48" name="Прямоугольник 47"/>
          <p:cNvSpPr/>
          <p:nvPr/>
        </p:nvSpPr>
        <p:spPr>
          <a:xfrm>
            <a:off x="3123730" y="86209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000" dirty="0" smtClean="0">
              <a:solidFill>
                <a:srgbClr val="002060"/>
              </a:solidFill>
              <a:latin typeface="Times New Roman" panose="02020603050405020304" pitchFamily="18" charset="0"/>
              <a:cs typeface="Times New Roman" panose="02020603050405020304" pitchFamily="18" charset="0"/>
            </a:endParaRPr>
          </a:p>
        </p:txBody>
      </p:sp>
      <p:pic>
        <p:nvPicPr>
          <p:cNvPr id="3112" name="Picture 40" descr="якорное, двойное якорное, гарибальди"/>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62307" y="1206494"/>
            <a:ext cx="8568928" cy="48214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14" name="Picture 42" descr="Вязаные цепи, аврора, гавайка, панцирное"/>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58147" y="1199176"/>
            <a:ext cx="8580291" cy="482784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16" name="Picture 44" descr="Ромб, фигаро, лав, сердце"/>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54806" y="1206164"/>
            <a:ext cx="8576016" cy="48240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18" name="Picture 46" descr="Цепи и браслеты снейк, улитка, сингапур"/>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44570" y="1195647"/>
            <a:ext cx="8593456" cy="48352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20" name="Picture 48" descr="«Бисмарк», «машинный бисмарк», «панцирное» плетение цепочек и браслетов"/>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41805" y="1179704"/>
            <a:ext cx="8612538" cy="4845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22" name="Picture 50" descr="фэнтезийные цепочки и браслеты"/>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41391" y="1167948"/>
            <a:ext cx="8652509" cy="48684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9" name="Прямоугольник 58"/>
          <p:cNvSpPr/>
          <p:nvPr/>
        </p:nvSpPr>
        <p:spPr>
          <a:xfrm>
            <a:off x="3127706" y="867520"/>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smtClean="0">
                <a:solidFill>
                  <a:srgbClr val="002060"/>
                </a:solidFill>
                <a:latin typeface="Times New Roman" panose="02020603050405020304" pitchFamily="18" charset="0"/>
                <a:cs typeface="Times New Roman" panose="02020603050405020304" pitchFamily="18" charset="0"/>
              </a:rPr>
              <a:t>Колье</a:t>
            </a:r>
            <a:r>
              <a:rPr lang="ru-RU" sz="2000" dirty="0" smtClean="0">
                <a:solidFill>
                  <a:srgbClr val="002060"/>
                </a:solidFill>
                <a:latin typeface="Times New Roman" panose="02020603050405020304" pitchFamily="18" charset="0"/>
                <a:cs typeface="Times New Roman" panose="02020603050405020304" pitchFamily="18" charset="0"/>
              </a:rPr>
              <a:t> – это шейное украшение, имеющее </a:t>
            </a:r>
            <a:r>
              <a:rPr lang="ru-RU" sz="2000" dirty="0">
                <a:solidFill>
                  <a:srgbClr val="002060"/>
                </a:solidFill>
                <a:latin typeface="Times New Roman" panose="02020603050405020304" pitchFamily="18" charset="0"/>
                <a:cs typeface="Times New Roman" panose="02020603050405020304" pitchFamily="18" charset="0"/>
              </a:rPr>
              <a:t>в центральной части </a:t>
            </a:r>
            <a:r>
              <a:rPr lang="ru-RU" sz="2000" dirty="0" smtClean="0">
                <a:solidFill>
                  <a:srgbClr val="002060"/>
                </a:solidFill>
                <a:latin typeface="Times New Roman" panose="02020603050405020304" pitchFamily="18" charset="0"/>
                <a:cs typeface="Times New Roman" panose="02020603050405020304" pitchFamily="18" charset="0"/>
              </a:rPr>
              <a:t>декоративный элемент или подвески.</a:t>
            </a:r>
          </a:p>
        </p:txBody>
      </p:sp>
      <p:sp>
        <p:nvSpPr>
          <p:cNvPr id="58" name="Скругленный прямоугольник 57"/>
          <p:cNvSpPr/>
          <p:nvPr/>
        </p:nvSpPr>
        <p:spPr>
          <a:xfrm>
            <a:off x="79433" y="3602186"/>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Колье </a:t>
            </a:r>
            <a:endParaRPr lang="ru-RU" sz="2000" dirty="0">
              <a:solidFill>
                <a:srgbClr val="0070C0"/>
              </a:solidFill>
              <a:latin typeface="Times New Roman" pitchFamily="18" charset="0"/>
              <a:cs typeface="Times New Roman" pitchFamily="18" charset="0"/>
            </a:endParaRPr>
          </a:p>
        </p:txBody>
      </p:sp>
      <p:pic>
        <p:nvPicPr>
          <p:cNvPr id="3124" name="Picture 52" descr="https://beauty.mypartnershop.ru/pictures/spare_other/1015344718.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80144" y="1579389"/>
            <a:ext cx="3482087" cy="46427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26" name="Picture 54" descr="https://avatars.mds.yandex.net/get-pdb/918543/c94b4dc2-2118-4842-8827-caee0915cebf/s120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59002" y="1578554"/>
            <a:ext cx="4533634" cy="46379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2" name="Прямоугольник 61"/>
          <p:cNvSpPr/>
          <p:nvPr/>
        </p:nvSpPr>
        <p:spPr>
          <a:xfrm>
            <a:off x="3136293" y="851538"/>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a:solidFill>
                  <a:srgbClr val="002060"/>
                </a:solidFill>
                <a:latin typeface="Times New Roman" panose="02020603050405020304" pitchFamily="18" charset="0"/>
                <a:cs typeface="Times New Roman" panose="02020603050405020304" pitchFamily="18" charset="0"/>
              </a:rPr>
              <a:t>Ожерелье</a:t>
            </a:r>
            <a:r>
              <a:rPr lang="ru-RU" sz="2000" dirty="0">
                <a:solidFill>
                  <a:srgbClr val="002060"/>
                </a:solidFill>
                <a:latin typeface="Times New Roman" panose="02020603050405020304" pitchFamily="18" charset="0"/>
                <a:cs typeface="Times New Roman" panose="02020603050405020304" pitchFamily="18" charset="0"/>
              </a:rPr>
              <a:t> – это шейное украшение, которое изготовлено в виде обруча или цепочки со вставками, выполненными из драгоценных камней или бусин в оправе. </a:t>
            </a:r>
            <a:endParaRPr lang="ru-RU" sz="2000" dirty="0" smtClean="0">
              <a:solidFill>
                <a:srgbClr val="002060"/>
              </a:solidFill>
              <a:latin typeface="Times New Roman" panose="02020603050405020304" pitchFamily="18" charset="0"/>
              <a:cs typeface="Times New Roman" panose="02020603050405020304" pitchFamily="18" charset="0"/>
            </a:endParaRPr>
          </a:p>
          <a:p>
            <a:pPr algn="just"/>
            <a:r>
              <a:rPr lang="ru-RU" sz="2000" b="1" dirty="0" smtClean="0">
                <a:solidFill>
                  <a:srgbClr val="0070C0"/>
                </a:solidFill>
                <a:latin typeface="Times New Roman" panose="02020603050405020304" pitchFamily="18" charset="0"/>
                <a:cs typeface="Times New Roman" panose="02020603050405020304" pitchFamily="18" charset="0"/>
              </a:rPr>
              <a:t>Виды </a:t>
            </a:r>
            <a:r>
              <a:rPr lang="ru-RU" sz="2000" b="1" dirty="0">
                <a:solidFill>
                  <a:srgbClr val="0070C0"/>
                </a:solidFill>
                <a:latin typeface="Times New Roman" panose="02020603050405020304" pitchFamily="18" charset="0"/>
                <a:cs typeface="Times New Roman" panose="02020603050405020304" pitchFamily="18" charset="0"/>
              </a:rPr>
              <a:t>ожерелий</a:t>
            </a:r>
            <a:r>
              <a:rPr lang="ru-RU" sz="2000" dirty="0">
                <a:solidFill>
                  <a:srgbClr val="0070C0"/>
                </a:solidFill>
                <a:latin typeface="Times New Roman" panose="02020603050405020304" pitchFamily="18" charset="0"/>
                <a:cs typeface="Times New Roman" panose="02020603050405020304" pitchFamily="18" charset="0"/>
              </a:rPr>
              <a:t>: с гибким или с жестким обручем, </a:t>
            </a:r>
            <a:r>
              <a:rPr lang="ru-RU" sz="2000" dirty="0" smtClean="0">
                <a:solidFill>
                  <a:srgbClr val="0070C0"/>
                </a:solidFill>
                <a:latin typeface="Times New Roman" panose="02020603050405020304" pitchFamily="18" charset="0"/>
                <a:cs typeface="Times New Roman" panose="02020603050405020304" pitchFamily="18" charset="0"/>
              </a:rPr>
              <a:t>сплошные </a:t>
            </a:r>
            <a:r>
              <a:rPr lang="ru-RU" sz="2000" dirty="0">
                <a:solidFill>
                  <a:srgbClr val="0070C0"/>
                </a:solidFill>
                <a:latin typeface="Times New Roman" panose="02020603050405020304" pitchFamily="18" charset="0"/>
                <a:cs typeface="Times New Roman" panose="02020603050405020304" pitchFamily="18" charset="0"/>
              </a:rPr>
              <a:t>и </a:t>
            </a:r>
            <a:r>
              <a:rPr lang="ru-RU" sz="2000" dirty="0" smtClean="0">
                <a:solidFill>
                  <a:srgbClr val="0070C0"/>
                </a:solidFill>
                <a:latin typeface="Times New Roman" panose="02020603050405020304" pitchFamily="18" charset="0"/>
                <a:cs typeface="Times New Roman" panose="02020603050405020304" pitchFamily="18" charset="0"/>
              </a:rPr>
              <a:t>звеньями</a:t>
            </a:r>
            <a:r>
              <a:rPr lang="ru-RU" sz="2000" dirty="0">
                <a:solidFill>
                  <a:srgbClr val="0070C0"/>
                </a:solidFill>
                <a:latin typeface="Times New Roman" panose="02020603050405020304" pitchFamily="18" charset="0"/>
                <a:cs typeface="Times New Roman" panose="02020603050405020304" pitchFamily="18" charset="0"/>
              </a:rPr>
              <a:t>. </a:t>
            </a:r>
            <a:endParaRPr lang="ru-RU" sz="2000" dirty="0" smtClean="0">
              <a:solidFill>
                <a:srgbClr val="0070C0"/>
              </a:solidFill>
              <a:latin typeface="Times New Roman" panose="02020603050405020304" pitchFamily="18" charset="0"/>
              <a:cs typeface="Times New Roman" panose="02020603050405020304" pitchFamily="18" charset="0"/>
            </a:endParaRPr>
          </a:p>
          <a:p>
            <a:pPr algn="just"/>
            <a:r>
              <a:rPr lang="ru-RU" sz="2000" dirty="0" smtClean="0">
                <a:solidFill>
                  <a:srgbClr val="0070C0"/>
                </a:solidFill>
                <a:latin typeface="Times New Roman" panose="02020603050405020304" pitchFamily="18" charset="0"/>
                <a:cs typeface="Times New Roman" panose="02020603050405020304" pitchFamily="18" charset="0"/>
              </a:rPr>
              <a:t>В </a:t>
            </a:r>
            <a:r>
              <a:rPr lang="ru-RU" sz="2000" dirty="0">
                <a:solidFill>
                  <a:srgbClr val="0070C0"/>
                </a:solidFill>
                <a:latin typeface="Times New Roman" panose="02020603050405020304" pitchFamily="18" charset="0"/>
                <a:cs typeface="Times New Roman" panose="02020603050405020304" pitchFamily="18" charset="0"/>
              </a:rPr>
              <a:t>ожерельях есть разнообразные вставки – бриллиантовые, жемчужные, из драгоценных или полудрагоценных камней. Но главное отличие ожерелья от колье – </a:t>
            </a:r>
            <a:r>
              <a:rPr lang="ru-RU" sz="2000" i="1" dirty="0">
                <a:solidFill>
                  <a:srgbClr val="0070C0"/>
                </a:solidFill>
                <a:latin typeface="Times New Roman" panose="02020603050405020304" pitchFamily="18" charset="0"/>
                <a:cs typeface="Times New Roman" panose="02020603050405020304" pitchFamily="18" charset="0"/>
              </a:rPr>
              <a:t>вставки в этом украшении или одинаковые, или близки по размеру</a:t>
            </a:r>
            <a:r>
              <a:rPr lang="ru-RU" sz="2000" dirty="0">
                <a:solidFill>
                  <a:srgbClr val="0070C0"/>
                </a:solidFill>
                <a:latin typeface="Times New Roman" panose="02020603050405020304" pitchFamily="18" charset="0"/>
                <a:cs typeface="Times New Roman" panose="02020603050405020304" pitchFamily="18" charset="0"/>
              </a:rPr>
              <a:t>.</a:t>
            </a:r>
            <a:endParaRPr lang="ru-RU" sz="2400" dirty="0" smtClean="0">
              <a:solidFill>
                <a:srgbClr val="0070C0"/>
              </a:solidFill>
              <a:latin typeface="Times New Roman" panose="02020603050405020304" pitchFamily="18" charset="0"/>
              <a:cs typeface="Times New Roman" panose="02020603050405020304" pitchFamily="18" charset="0"/>
            </a:endParaRPr>
          </a:p>
        </p:txBody>
      </p:sp>
      <p:sp>
        <p:nvSpPr>
          <p:cNvPr id="63" name="Скругленный прямоугольник 62"/>
          <p:cNvSpPr/>
          <p:nvPr/>
        </p:nvSpPr>
        <p:spPr>
          <a:xfrm>
            <a:off x="83188" y="3967877"/>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Ожерелье </a:t>
            </a:r>
            <a:endParaRPr lang="ru-RU" sz="2000" dirty="0">
              <a:solidFill>
                <a:srgbClr val="0070C0"/>
              </a:solidFill>
              <a:latin typeface="Times New Roman" pitchFamily="18" charset="0"/>
              <a:cs typeface="Times New Roman" pitchFamily="18" charset="0"/>
            </a:endParaRPr>
          </a:p>
        </p:txBody>
      </p:sp>
      <p:pic>
        <p:nvPicPr>
          <p:cNvPr id="3128" name="Picture 56" descr="http://juvelirum.ru/wp-content/uploads/2014/05/1725_01.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72602" y="3092704"/>
            <a:ext cx="3281921" cy="31517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30" name="Picture 58" descr="http://juvelirum.ru/wp-content/uploads/2014/05/1713_0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flipH="1">
            <a:off x="7686705" y="3084428"/>
            <a:ext cx="3251990" cy="31621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7" name="32-конечная звезда 16"/>
          <p:cNvSpPr/>
          <p:nvPr/>
        </p:nvSpPr>
        <p:spPr>
          <a:xfrm>
            <a:off x="6369877" y="3107851"/>
            <a:ext cx="2650710" cy="1251839"/>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Это интересно!</a:t>
            </a:r>
            <a:endParaRPr lang="ru-RU" sz="2000" dirty="0">
              <a:latin typeface="Times New Roman" panose="02020603050405020304" pitchFamily="18" charset="0"/>
              <a:cs typeface="Times New Roman" panose="02020603050405020304" pitchFamily="18" charset="0"/>
            </a:endParaRPr>
          </a:p>
        </p:txBody>
      </p:sp>
      <p:sp>
        <p:nvSpPr>
          <p:cNvPr id="67" name="Прямоугольник 66"/>
          <p:cNvSpPr/>
          <p:nvPr/>
        </p:nvSpPr>
        <p:spPr>
          <a:xfrm>
            <a:off x="3129468" y="867519"/>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a:solidFill>
                  <a:srgbClr val="0070C0"/>
                </a:solidFill>
                <a:latin typeface="Times New Roman" panose="02020603050405020304" pitchFamily="18" charset="0"/>
                <a:cs typeface="Times New Roman" panose="02020603050405020304" pitchFamily="18" charset="0"/>
              </a:rPr>
              <a:t>Колье и ожерелья бывают таких типов: </a:t>
            </a:r>
            <a:r>
              <a:rPr lang="ru-RU" sz="2000" b="1">
                <a:solidFill>
                  <a:srgbClr val="0070C0"/>
                </a:solidFill>
                <a:latin typeface="Times New Roman" panose="02020603050405020304" pitchFamily="18" charset="0"/>
                <a:cs typeface="Times New Roman" panose="02020603050405020304" pitchFamily="18" charset="0"/>
              </a:rPr>
              <a:t>коллар</a:t>
            </a:r>
            <a:r>
              <a:rPr lang="ru-RU" sz="2000">
                <a:solidFill>
                  <a:srgbClr val="0070C0"/>
                </a:solidFill>
                <a:latin typeface="Times New Roman" panose="02020603050405020304" pitchFamily="18" charset="0"/>
                <a:cs typeface="Times New Roman" panose="02020603050405020304" pitchFamily="18" charset="0"/>
              </a:rPr>
              <a:t> (30-35 см), </a:t>
            </a:r>
            <a:r>
              <a:rPr lang="ru-RU" sz="2000" b="1">
                <a:solidFill>
                  <a:srgbClr val="0070C0"/>
                </a:solidFill>
                <a:latin typeface="Times New Roman" panose="02020603050405020304" pitchFamily="18" charset="0"/>
                <a:cs typeface="Times New Roman" panose="02020603050405020304" pitchFamily="18" charset="0"/>
              </a:rPr>
              <a:t>чокер</a:t>
            </a:r>
            <a:r>
              <a:rPr lang="ru-RU" sz="2000">
                <a:solidFill>
                  <a:srgbClr val="0070C0"/>
                </a:solidFill>
                <a:latin typeface="Times New Roman" panose="02020603050405020304" pitchFamily="18" charset="0"/>
                <a:cs typeface="Times New Roman" panose="02020603050405020304" pitchFamily="18" charset="0"/>
              </a:rPr>
              <a:t> (35- 40 см), </a:t>
            </a:r>
            <a:r>
              <a:rPr lang="ru-RU" sz="2000" b="1">
                <a:solidFill>
                  <a:srgbClr val="0070C0"/>
                </a:solidFill>
                <a:latin typeface="Times New Roman" panose="02020603050405020304" pitchFamily="18" charset="0"/>
                <a:cs typeface="Times New Roman" panose="02020603050405020304" pitchFamily="18" charset="0"/>
              </a:rPr>
              <a:t>принцесса</a:t>
            </a:r>
            <a:r>
              <a:rPr lang="ru-RU" sz="2000">
                <a:solidFill>
                  <a:srgbClr val="0070C0"/>
                </a:solidFill>
                <a:latin typeface="Times New Roman" panose="02020603050405020304" pitchFamily="18" charset="0"/>
                <a:cs typeface="Times New Roman" panose="02020603050405020304" pitchFamily="18" charset="0"/>
              </a:rPr>
              <a:t> (42-48 см) и </a:t>
            </a:r>
            <a:r>
              <a:rPr lang="ru-RU" sz="2000" b="1">
                <a:solidFill>
                  <a:srgbClr val="0070C0"/>
                </a:solidFill>
                <a:latin typeface="Times New Roman" panose="02020603050405020304" pitchFamily="18" charset="0"/>
                <a:cs typeface="Times New Roman" panose="02020603050405020304" pitchFamily="18" charset="0"/>
              </a:rPr>
              <a:t>матинэ</a:t>
            </a:r>
            <a:r>
              <a:rPr lang="ru-RU" sz="2000">
                <a:solidFill>
                  <a:srgbClr val="0070C0"/>
                </a:solidFill>
                <a:latin typeface="Times New Roman" panose="02020603050405020304" pitchFamily="18" charset="0"/>
                <a:cs typeface="Times New Roman" panose="02020603050405020304" pitchFamily="18" charset="0"/>
              </a:rPr>
              <a:t> (50-60 см)</a:t>
            </a:r>
            <a:endParaRPr lang="ru-RU" sz="2800" dirty="0" smtClean="0">
              <a:solidFill>
                <a:srgbClr val="0070C0"/>
              </a:solidFill>
              <a:latin typeface="Times New Roman" panose="02020603050405020304" pitchFamily="18" charset="0"/>
              <a:cs typeface="Times New Roman" panose="02020603050405020304" pitchFamily="18" charset="0"/>
            </a:endParaRPr>
          </a:p>
        </p:txBody>
      </p:sp>
      <p:pic>
        <p:nvPicPr>
          <p:cNvPr id="3132" name="Picture 60" descr="Жемчужное ожерелье-коллар - фото picpedia.com"/>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89127" y="1669175"/>
            <a:ext cx="1980703" cy="2367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34" name="Picture 62" descr="Николь Кидман в ожерелье-чокере - фото stylebistro.com"/>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457722" y="1655434"/>
            <a:ext cx="1572286" cy="23943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36" name="Picture 64" descr="https://avatars.mds.yandex.net/get-pdb/879561/7f80d234-e68c-4694-83b3-14c9c8618b64/s120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586551" y="1657655"/>
            <a:ext cx="2083764" cy="23921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38" name="Picture 66" descr="https://avatars.mds.yandex.net/get-pdb/966350/1e7897d0-742e-4654-bba1-5e23176b27de/s120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153370" y="1652189"/>
            <a:ext cx="2343684" cy="239758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3288033" y="4072999"/>
            <a:ext cx="8562556" cy="923330"/>
          </a:xfrm>
          <a:prstGeom prst="rect">
            <a:avLst/>
          </a:prstGeom>
        </p:spPr>
        <p:txBody>
          <a:bodyPr wrap="square">
            <a:spAutoFit/>
          </a:bodyPr>
          <a:lstStyle/>
          <a:p>
            <a:pPr algn="just"/>
            <a:r>
              <a:rPr lang="ru-RU" b="1" dirty="0">
                <a:solidFill>
                  <a:srgbClr val="000000"/>
                </a:solidFill>
                <a:latin typeface="Times New Roman" panose="02020603050405020304" pitchFamily="18" charset="0"/>
                <a:cs typeface="Times New Roman" panose="02020603050405020304" pitchFamily="18" charset="0"/>
              </a:rPr>
              <a:t>Колье </a:t>
            </a:r>
            <a:r>
              <a:rPr lang="ru-RU" b="1" dirty="0" err="1">
                <a:solidFill>
                  <a:srgbClr val="000000"/>
                </a:solidFill>
                <a:latin typeface="Times New Roman" panose="02020603050405020304" pitchFamily="18" charset="0"/>
                <a:cs typeface="Times New Roman" panose="02020603050405020304" pitchFamily="18" charset="0"/>
              </a:rPr>
              <a:t>коллар</a:t>
            </a:r>
            <a:r>
              <a:rPr lang="ru-RU" dirty="0">
                <a:solidFill>
                  <a:srgbClr val="000000"/>
                </a:solidFill>
                <a:latin typeface="Times New Roman" panose="02020603050405020304" pitchFamily="18" charset="0"/>
                <a:cs typeface="Times New Roman" panose="02020603050405020304" pitchFamily="18" charset="0"/>
              </a:rPr>
              <a:t> — самое короткое украшение и оно очень плотно прилегает к шее. По сути, это плотно облегающий шею, часто в несколько рядов, «воротничок» (в переводе </a:t>
            </a:r>
            <a:r>
              <a:rPr lang="ru-RU" i="1" dirty="0" err="1">
                <a:solidFill>
                  <a:srgbClr val="000000"/>
                </a:solidFill>
                <a:latin typeface="Times New Roman" panose="02020603050405020304" pitchFamily="18" charset="0"/>
                <a:cs typeface="Times New Roman" panose="02020603050405020304" pitchFamily="18" charset="0"/>
              </a:rPr>
              <a:t>collar</a:t>
            </a:r>
            <a:r>
              <a:rPr lang="ru-RU" dirty="0">
                <a:solidFill>
                  <a:srgbClr val="000000"/>
                </a:solidFill>
                <a:latin typeface="Times New Roman" panose="02020603050405020304" pitchFamily="18" charset="0"/>
                <a:cs typeface="Times New Roman" panose="02020603050405020304" pitchFamily="18" charset="0"/>
              </a:rPr>
              <a:t> и есть воротник).</a:t>
            </a:r>
            <a:endParaRPr lang="ru-RU"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3286418" y="4917522"/>
            <a:ext cx="8544404" cy="1200329"/>
          </a:xfrm>
          <a:prstGeom prst="rect">
            <a:avLst/>
          </a:prstGeom>
        </p:spPr>
        <p:txBody>
          <a:bodyPr wrap="square">
            <a:spAutoFit/>
          </a:bodyPr>
          <a:lstStyle/>
          <a:p>
            <a:pPr algn="just"/>
            <a:r>
              <a:rPr lang="ru-RU" b="1" dirty="0" smtClean="0">
                <a:latin typeface="Times New Roman" panose="02020603050405020304" pitchFamily="18" charset="0"/>
                <a:cs typeface="Times New Roman" panose="02020603050405020304" pitchFamily="18" charset="0"/>
              </a:rPr>
              <a:t>Колье </a:t>
            </a:r>
            <a:r>
              <a:rPr lang="ru-RU" b="1" dirty="0" err="1" smtClean="0">
                <a:latin typeface="Times New Roman" panose="02020603050405020304" pitchFamily="18" charset="0"/>
                <a:cs typeface="Times New Roman" panose="02020603050405020304" pitchFamily="18" charset="0"/>
              </a:rPr>
              <a:t>чокер</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переводе с английского «</a:t>
            </a:r>
            <a:r>
              <a:rPr lang="ru-RU" i="1" dirty="0" err="1">
                <a:latin typeface="Times New Roman" panose="02020603050405020304" pitchFamily="18" charset="0"/>
                <a:cs typeface="Times New Roman" panose="02020603050405020304" pitchFamily="18" charset="0"/>
              </a:rPr>
              <a:t>choker</a:t>
            </a:r>
            <a:r>
              <a:rPr lang="ru-RU" i="1"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означает «душитель», это украшение достаточно плотно обхватывает шею. </a:t>
            </a:r>
            <a:r>
              <a:rPr lang="ru-RU" dirty="0" err="1">
                <a:latin typeface="Times New Roman" panose="02020603050405020304" pitchFamily="18" charset="0"/>
                <a:cs typeface="Times New Roman" panose="02020603050405020304" pitchFamily="18" charset="0"/>
              </a:rPr>
              <a:t>Чокеры</a:t>
            </a:r>
            <a:r>
              <a:rPr lang="ru-RU" dirty="0">
                <a:latin typeface="Times New Roman" panose="02020603050405020304" pitchFamily="18" charset="0"/>
                <a:cs typeface="Times New Roman" panose="02020603050405020304" pitchFamily="18" charset="0"/>
              </a:rPr>
              <a:t> регулируются по обхвату, благодаря различным регуляторам длины, а иногда такое украшение изготавливается по снятым меркам заказчика.</a:t>
            </a:r>
          </a:p>
        </p:txBody>
      </p:sp>
      <p:sp>
        <p:nvSpPr>
          <p:cNvPr id="75" name="Прямоугольник 74"/>
          <p:cNvSpPr/>
          <p:nvPr/>
        </p:nvSpPr>
        <p:spPr>
          <a:xfrm>
            <a:off x="3133638" y="860543"/>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b="1" dirty="0" smtClean="0">
                <a:solidFill>
                  <a:srgbClr val="002060"/>
                </a:solidFill>
                <a:latin typeface="Times New Roman" panose="02020603050405020304" pitchFamily="18" charset="0"/>
                <a:cs typeface="Times New Roman" panose="02020603050405020304" pitchFamily="18" charset="0"/>
              </a:rPr>
              <a:t>Бусы, </a:t>
            </a:r>
            <a:r>
              <a:rPr lang="ru-RU" sz="2000" dirty="0" smtClean="0">
                <a:solidFill>
                  <a:srgbClr val="002060"/>
                </a:solidFill>
                <a:latin typeface="Times New Roman" panose="02020603050405020304" pitchFamily="18" charset="0"/>
                <a:cs typeface="Times New Roman" panose="02020603050405020304" pitchFamily="18" charset="0"/>
              </a:rPr>
              <a:t>в отличие от колье и ожерелья, состоят из бусин, нанизанных на нить, и не имеют оправы.</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Бусы могут быть однорядными или </a:t>
            </a:r>
            <a:r>
              <a:rPr lang="ru-RU" sz="2000" dirty="0" smtClean="0">
                <a:solidFill>
                  <a:srgbClr val="002060"/>
                </a:solidFill>
                <a:latin typeface="Times New Roman" panose="02020603050405020304" pitchFamily="18" charset="0"/>
                <a:cs typeface="Times New Roman" panose="02020603050405020304" pitchFamily="18" charset="0"/>
              </a:rPr>
              <a:t>многорядными.</a:t>
            </a:r>
            <a:endParaRPr lang="ru-RU" sz="3200" dirty="0" smtClean="0">
              <a:solidFill>
                <a:srgbClr val="002060"/>
              </a:solidFill>
              <a:latin typeface="Times New Roman" panose="02020603050405020304" pitchFamily="18" charset="0"/>
              <a:cs typeface="Times New Roman" panose="02020603050405020304" pitchFamily="18" charset="0"/>
            </a:endParaRPr>
          </a:p>
        </p:txBody>
      </p:sp>
      <p:sp>
        <p:nvSpPr>
          <p:cNvPr id="74" name="Скругленный прямоугольник 73"/>
          <p:cNvSpPr/>
          <p:nvPr/>
        </p:nvSpPr>
        <p:spPr>
          <a:xfrm>
            <a:off x="78123" y="4322185"/>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Бусы </a:t>
            </a:r>
            <a:endParaRPr lang="ru-RU" sz="2000" dirty="0">
              <a:solidFill>
                <a:srgbClr val="0070C0"/>
              </a:solidFill>
              <a:latin typeface="Times New Roman" pitchFamily="18" charset="0"/>
              <a:cs typeface="Times New Roman" pitchFamily="18" charset="0"/>
            </a:endParaRPr>
          </a:p>
        </p:txBody>
      </p:sp>
      <p:pic>
        <p:nvPicPr>
          <p:cNvPr id="3140" name="Picture 68" descr="Бусы из перламутра"/>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320581" y="1635259"/>
            <a:ext cx="2669909" cy="39071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42" name="Picture 70" descr="Бусы на нити"/>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119077" y="1624991"/>
            <a:ext cx="2454937" cy="39174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44" name="Picture 72" descr="Длина бус Принцесса"/>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738115" y="1624991"/>
            <a:ext cx="3094787" cy="39174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4" name="Блок-схема: магнитный диск 23"/>
          <p:cNvSpPr/>
          <p:nvPr/>
        </p:nvSpPr>
        <p:spPr>
          <a:xfrm>
            <a:off x="5913140" y="5691921"/>
            <a:ext cx="2814894" cy="54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Виды бус по длине</a:t>
            </a:r>
            <a:endParaRPr lang="ru-RU" sz="2000" dirty="0">
              <a:latin typeface="Times New Roman" panose="02020603050405020304" pitchFamily="18" charset="0"/>
              <a:cs typeface="Times New Roman" panose="02020603050405020304" pitchFamily="18" charset="0"/>
            </a:endParaRPr>
          </a:p>
        </p:txBody>
      </p:sp>
      <p:sp>
        <p:nvSpPr>
          <p:cNvPr id="80" name="Прямоугольник 79"/>
          <p:cNvSpPr/>
          <p:nvPr/>
        </p:nvSpPr>
        <p:spPr>
          <a:xfrm>
            <a:off x="3136292" y="867360"/>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3200" dirty="0" smtClean="0">
              <a:solidFill>
                <a:srgbClr val="002060"/>
              </a:solidFill>
              <a:latin typeface="Times New Roman" panose="02020603050405020304" pitchFamily="18" charset="0"/>
              <a:cs typeface="Times New Roman" panose="02020603050405020304" pitchFamily="18" charset="0"/>
            </a:endParaRPr>
          </a:p>
        </p:txBody>
      </p:sp>
      <p:pic>
        <p:nvPicPr>
          <p:cNvPr id="3146" name="Picture 74" descr="Классификация бус по их длине"/>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297299" y="1020077"/>
            <a:ext cx="5114925" cy="381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8583921" y="1050460"/>
            <a:ext cx="3371765" cy="3139321"/>
          </a:xfrm>
          <a:prstGeom prst="rect">
            <a:avLst/>
          </a:prstGeom>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a:t>
            </a:r>
            <a:r>
              <a:rPr lang="ru-RU" b="1" dirty="0" err="1">
                <a:solidFill>
                  <a:srgbClr val="002060"/>
                </a:solidFill>
                <a:latin typeface="Times New Roman" panose="02020603050405020304" pitchFamily="18" charset="0"/>
                <a:cs typeface="Times New Roman" panose="02020603050405020304" pitchFamily="18" charset="0"/>
              </a:rPr>
              <a:t>Коллар</a:t>
            </a:r>
            <a:r>
              <a:rPr lang="ru-RU" b="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имеет длину 30-35 см. Одевается непосредственно на шею, и, как правило, плотно ее облегает</a:t>
            </a:r>
            <a:r>
              <a:rPr lang="ru-RU" dirty="0" smtClean="0">
                <a:solidFill>
                  <a:srgbClr val="002060"/>
                </a:solidFill>
                <a:latin typeface="Times New Roman" panose="02020603050405020304" pitchFamily="18" charset="0"/>
                <a:cs typeface="Times New Roman" panose="02020603050405020304" pitchFamily="18" charset="0"/>
              </a:rPr>
              <a:t>.</a:t>
            </a:r>
          </a:p>
          <a:p>
            <a:pPr algn="just"/>
            <a:r>
              <a:rPr lang="ru-RU" b="1" dirty="0" smtClean="0">
                <a:solidFill>
                  <a:srgbClr val="002060"/>
                </a:solidFill>
                <a:latin typeface="Times New Roman" panose="02020603050405020304" pitchFamily="18" charset="0"/>
                <a:cs typeface="Times New Roman" panose="02020603050405020304" pitchFamily="18" charset="0"/>
              </a:rPr>
              <a:t>«</a:t>
            </a:r>
            <a:r>
              <a:rPr lang="ru-RU" b="1" dirty="0" err="1">
                <a:solidFill>
                  <a:srgbClr val="002060"/>
                </a:solidFill>
                <a:latin typeface="Times New Roman" panose="02020603050405020304" pitchFamily="18" charset="0"/>
                <a:cs typeface="Times New Roman" panose="02020603050405020304" pitchFamily="18" charset="0"/>
              </a:rPr>
              <a:t>Чокер</a:t>
            </a:r>
            <a:r>
              <a:rPr lang="ru-RU" b="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 более свободный вариант бус, его длина – 35-40 см, он обычно располагается над ключицей</a:t>
            </a:r>
            <a:r>
              <a:rPr lang="ru-RU" dirty="0" smtClean="0">
                <a:solidFill>
                  <a:srgbClr val="002060"/>
                </a:solidFill>
                <a:latin typeface="Times New Roman" panose="02020603050405020304" pitchFamily="18" charset="0"/>
                <a:cs typeface="Times New Roman" panose="02020603050405020304" pitchFamily="18" charset="0"/>
              </a:rPr>
              <a:t>.</a:t>
            </a:r>
          </a:p>
          <a:p>
            <a:pPr algn="just"/>
            <a:r>
              <a:rPr lang="ru-RU" b="1" dirty="0" smtClean="0">
                <a:solidFill>
                  <a:srgbClr val="002060"/>
                </a:solidFill>
                <a:latin typeface="Times New Roman" panose="02020603050405020304" pitchFamily="18" charset="0"/>
                <a:cs typeface="Times New Roman" panose="02020603050405020304" pitchFamily="18" charset="0"/>
              </a:rPr>
              <a:t>«</a:t>
            </a:r>
            <a:r>
              <a:rPr lang="ru-RU" b="1" dirty="0">
                <a:solidFill>
                  <a:srgbClr val="002060"/>
                </a:solidFill>
                <a:latin typeface="Times New Roman" panose="02020603050405020304" pitchFamily="18" charset="0"/>
                <a:cs typeface="Times New Roman" panose="02020603050405020304" pitchFamily="18" charset="0"/>
              </a:rPr>
              <a:t>Принцесса»</a:t>
            </a:r>
            <a:r>
              <a:rPr lang="ru-RU" dirty="0">
                <a:solidFill>
                  <a:srgbClr val="002060"/>
                </a:solidFill>
                <a:latin typeface="Times New Roman" panose="02020603050405020304" pitchFamily="18" charset="0"/>
                <a:cs typeface="Times New Roman" panose="02020603050405020304" pitchFamily="18" charset="0"/>
              </a:rPr>
              <a:t> — чисто </a:t>
            </a:r>
            <a:r>
              <a:rPr lang="ru-RU" dirty="0" err="1" smtClean="0">
                <a:solidFill>
                  <a:srgbClr val="002060"/>
                </a:solidFill>
                <a:latin typeface="Times New Roman" panose="02020603050405020304" pitchFamily="18" charset="0"/>
                <a:cs typeface="Times New Roman" panose="02020603050405020304" pitchFamily="18" charset="0"/>
              </a:rPr>
              <a:t>класси-ческий</a:t>
            </a:r>
            <a:r>
              <a:rPr lang="ru-RU" dirty="0" smtClean="0">
                <a:solidFill>
                  <a:srgbClr val="002060"/>
                </a:solidFill>
                <a:latin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cs typeface="Times New Roman" panose="02020603050405020304" pitchFamily="18" charset="0"/>
              </a:rPr>
              <a:t>вариант бус, их длина – 43-48 см</a:t>
            </a:r>
            <a:r>
              <a:rPr lang="ru-RU" dirty="0" smtClean="0">
                <a:solidFill>
                  <a:srgbClr val="002060"/>
                </a:solidFill>
                <a:latin typeface="Times New Roman" panose="02020603050405020304" pitchFamily="18" charset="0"/>
                <a:cs typeface="Times New Roman" panose="02020603050405020304" pitchFamily="18" charset="0"/>
              </a:rPr>
              <a:t>.</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3223260" y="4826805"/>
            <a:ext cx="8713670" cy="1477328"/>
          </a:xfrm>
          <a:prstGeom prst="rect">
            <a:avLst/>
          </a:prstGeom>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a:t>
            </a:r>
            <a:r>
              <a:rPr lang="ru-RU" b="1" dirty="0" err="1">
                <a:solidFill>
                  <a:srgbClr val="002060"/>
                </a:solidFill>
                <a:latin typeface="Times New Roman" panose="02020603050405020304" pitchFamily="18" charset="0"/>
                <a:cs typeface="Times New Roman" panose="02020603050405020304" pitchFamily="18" charset="0"/>
              </a:rPr>
              <a:t>Матинэ</a:t>
            </a:r>
            <a:r>
              <a:rPr lang="ru-RU" b="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 (</a:t>
            </a:r>
            <a:r>
              <a:rPr lang="ru-RU" i="1" dirty="0">
                <a:solidFill>
                  <a:srgbClr val="002060"/>
                </a:solidFill>
                <a:latin typeface="Times New Roman" panose="02020603050405020304" pitchFamily="18" charset="0"/>
                <a:cs typeface="Times New Roman" panose="02020603050405020304" pitchFamily="18" charset="0"/>
              </a:rPr>
              <a:t>«</a:t>
            </a:r>
            <a:r>
              <a:rPr lang="ru-RU" i="1" dirty="0" err="1">
                <a:solidFill>
                  <a:srgbClr val="002060"/>
                </a:solidFill>
                <a:latin typeface="Times New Roman" panose="02020603050405020304" pitchFamily="18" charset="0"/>
                <a:cs typeface="Times New Roman" panose="02020603050405020304" pitchFamily="18" charset="0"/>
              </a:rPr>
              <a:t>Matinee</a:t>
            </a:r>
            <a:r>
              <a:rPr lang="ru-RU" i="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в переводе означает утро) длина этих бус 50-60 см</a:t>
            </a:r>
            <a:r>
              <a:rPr lang="ru-RU" dirty="0" smtClean="0">
                <a:solidFill>
                  <a:srgbClr val="002060"/>
                </a:solidFill>
                <a:latin typeface="Times New Roman" panose="02020603050405020304" pitchFamily="18" charset="0"/>
                <a:cs typeface="Times New Roman" panose="02020603050405020304" pitchFamily="18" charset="0"/>
              </a:rPr>
              <a:t>.</a:t>
            </a:r>
          </a:p>
          <a:p>
            <a:pPr algn="just"/>
            <a:r>
              <a:rPr lang="ru-RU" b="1" dirty="0" smtClean="0">
                <a:solidFill>
                  <a:srgbClr val="002060"/>
                </a:solidFill>
                <a:latin typeface="Times New Roman" panose="02020603050405020304" pitchFamily="18" charset="0"/>
                <a:cs typeface="Times New Roman" panose="02020603050405020304" pitchFamily="18" charset="0"/>
              </a:rPr>
              <a:t>«</a:t>
            </a:r>
            <a:r>
              <a:rPr lang="ru-RU" b="1" dirty="0">
                <a:solidFill>
                  <a:srgbClr val="002060"/>
                </a:solidFill>
                <a:latin typeface="Times New Roman" panose="02020603050405020304" pitchFamily="18" charset="0"/>
                <a:cs typeface="Times New Roman" panose="02020603050405020304" pitchFamily="18" charset="0"/>
              </a:rPr>
              <a:t>Опера»</a:t>
            </a:r>
            <a:r>
              <a:rPr lang="ru-RU" dirty="0">
                <a:solidFill>
                  <a:srgbClr val="002060"/>
                </a:solidFill>
                <a:latin typeface="Times New Roman" panose="02020603050405020304" pitchFamily="18" charset="0"/>
                <a:cs typeface="Times New Roman" panose="02020603050405020304" pitchFamily="18" charset="0"/>
              </a:rPr>
              <a:t> – их длина обычно составляет 66-91 см</a:t>
            </a:r>
            <a:r>
              <a:rPr lang="ru-RU" dirty="0" smtClean="0">
                <a:solidFill>
                  <a:srgbClr val="002060"/>
                </a:solidFill>
                <a:latin typeface="Times New Roman" panose="02020603050405020304" pitchFamily="18" charset="0"/>
                <a:cs typeface="Times New Roman" panose="02020603050405020304" pitchFamily="18" charset="0"/>
              </a:rPr>
              <a:t>.</a:t>
            </a:r>
          </a:p>
          <a:p>
            <a:pPr algn="just"/>
            <a:r>
              <a:rPr lang="ru-RU" b="1" dirty="0" smtClean="0">
                <a:solidFill>
                  <a:srgbClr val="002060"/>
                </a:solidFill>
                <a:latin typeface="Times New Roman" panose="02020603050405020304" pitchFamily="18" charset="0"/>
                <a:cs typeface="Times New Roman" panose="02020603050405020304" pitchFamily="18" charset="0"/>
              </a:rPr>
              <a:t>«</a:t>
            </a:r>
            <a:r>
              <a:rPr lang="ru-RU" b="1" dirty="0" err="1">
                <a:solidFill>
                  <a:srgbClr val="002060"/>
                </a:solidFill>
                <a:latin typeface="Times New Roman" panose="02020603050405020304" pitchFamily="18" charset="0"/>
                <a:cs typeface="Times New Roman" panose="02020603050405020304" pitchFamily="18" charset="0"/>
              </a:rPr>
              <a:t>Роуп</a:t>
            </a:r>
            <a:r>
              <a:rPr lang="ru-RU" b="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a:t>
            </a:r>
            <a:r>
              <a:rPr lang="ru-RU" i="1" dirty="0">
                <a:solidFill>
                  <a:srgbClr val="002060"/>
                </a:solidFill>
                <a:latin typeface="Times New Roman" panose="02020603050405020304" pitchFamily="18" charset="0"/>
                <a:cs typeface="Times New Roman" panose="02020603050405020304" pitchFamily="18" charset="0"/>
              </a:rPr>
              <a:t>«</a:t>
            </a:r>
            <a:r>
              <a:rPr lang="ru-RU" i="1" dirty="0" err="1">
                <a:solidFill>
                  <a:srgbClr val="002060"/>
                </a:solidFill>
                <a:latin typeface="Times New Roman" panose="02020603050405020304" pitchFamily="18" charset="0"/>
                <a:cs typeface="Times New Roman" panose="02020603050405020304" pitchFamily="18" charset="0"/>
              </a:rPr>
              <a:t>Rope</a:t>
            </a:r>
            <a:r>
              <a:rPr lang="ru-RU" i="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 верёвка, жгут) и </a:t>
            </a:r>
            <a:r>
              <a:rPr lang="ru-RU" b="1" dirty="0">
                <a:solidFill>
                  <a:srgbClr val="002060"/>
                </a:solidFill>
                <a:latin typeface="Times New Roman" panose="02020603050405020304" pitchFamily="18" charset="0"/>
                <a:cs typeface="Times New Roman" panose="02020603050405020304" pitchFamily="18" charset="0"/>
              </a:rPr>
              <a:t>«</a:t>
            </a:r>
            <a:r>
              <a:rPr lang="ru-RU" b="1" dirty="0" err="1">
                <a:solidFill>
                  <a:srgbClr val="002060"/>
                </a:solidFill>
                <a:latin typeface="Times New Roman" panose="02020603050405020304" pitchFamily="18" charset="0"/>
                <a:cs typeface="Times New Roman" panose="02020603050405020304" pitchFamily="18" charset="0"/>
              </a:rPr>
              <a:t>лариат</a:t>
            </a:r>
            <a:r>
              <a:rPr lang="ru-RU" b="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a:t>
            </a:r>
            <a:r>
              <a:rPr lang="ru-RU" i="1" dirty="0">
                <a:solidFill>
                  <a:srgbClr val="002060"/>
                </a:solidFill>
                <a:latin typeface="Times New Roman" panose="02020603050405020304" pitchFamily="18" charset="0"/>
                <a:cs typeface="Times New Roman" panose="02020603050405020304" pitchFamily="18" charset="0"/>
              </a:rPr>
              <a:t>«</a:t>
            </a:r>
            <a:r>
              <a:rPr lang="ru-RU" i="1" dirty="0" err="1">
                <a:solidFill>
                  <a:srgbClr val="002060"/>
                </a:solidFill>
                <a:latin typeface="Times New Roman" panose="02020603050405020304" pitchFamily="18" charset="0"/>
                <a:cs typeface="Times New Roman" panose="02020603050405020304" pitchFamily="18" charset="0"/>
              </a:rPr>
              <a:t>Lariat</a:t>
            </a:r>
            <a:r>
              <a:rPr lang="ru-RU" i="1" dirty="0">
                <a:solidFill>
                  <a:srgbClr val="002060"/>
                </a:solidFill>
                <a:latin typeface="Times New Roman" panose="02020603050405020304" pitchFamily="18" charset="0"/>
                <a:cs typeface="Times New Roman" panose="02020603050405020304" pitchFamily="18" charset="0"/>
              </a:rPr>
              <a:t>»</a:t>
            </a:r>
            <a:r>
              <a:rPr lang="ru-RU" dirty="0">
                <a:solidFill>
                  <a:srgbClr val="002060"/>
                </a:solidFill>
                <a:latin typeface="Times New Roman" panose="02020603050405020304" pitchFamily="18" charset="0"/>
                <a:cs typeface="Times New Roman" panose="02020603050405020304" pitchFamily="18" charset="0"/>
              </a:rPr>
              <a:t> – аркан) отличаются только тем, что «</a:t>
            </a:r>
            <a:r>
              <a:rPr lang="ru-RU" dirty="0" err="1">
                <a:solidFill>
                  <a:srgbClr val="002060"/>
                </a:solidFill>
                <a:latin typeface="Times New Roman" panose="02020603050405020304" pitchFamily="18" charset="0"/>
                <a:cs typeface="Times New Roman" panose="02020603050405020304" pitchFamily="18" charset="0"/>
              </a:rPr>
              <a:t>лариат</a:t>
            </a:r>
            <a:r>
              <a:rPr lang="ru-RU" dirty="0">
                <a:solidFill>
                  <a:srgbClr val="002060"/>
                </a:solidFill>
                <a:latin typeface="Times New Roman" panose="02020603050405020304" pitchFamily="18" charset="0"/>
                <a:cs typeface="Times New Roman" panose="02020603050405020304" pitchFamily="18" charset="0"/>
              </a:rPr>
              <a:t>» — это бусы, с несоединенными концами. Концы таких бус как правило украшены кистями. Длина «</a:t>
            </a:r>
            <a:r>
              <a:rPr lang="ru-RU" dirty="0" err="1">
                <a:solidFill>
                  <a:srgbClr val="002060"/>
                </a:solidFill>
                <a:latin typeface="Times New Roman" panose="02020603050405020304" pitchFamily="18" charset="0"/>
                <a:cs typeface="Times New Roman" panose="02020603050405020304" pitchFamily="18" charset="0"/>
              </a:rPr>
              <a:t>роуп</a:t>
            </a:r>
            <a:r>
              <a:rPr lang="ru-RU" dirty="0">
                <a:solidFill>
                  <a:srgbClr val="002060"/>
                </a:solidFill>
                <a:latin typeface="Times New Roman" panose="02020603050405020304" pitchFamily="18" charset="0"/>
                <a:cs typeface="Times New Roman" panose="02020603050405020304" pitchFamily="18" charset="0"/>
              </a:rPr>
              <a:t>» и «</a:t>
            </a:r>
            <a:r>
              <a:rPr lang="ru-RU" dirty="0" err="1">
                <a:solidFill>
                  <a:srgbClr val="002060"/>
                </a:solidFill>
                <a:latin typeface="Times New Roman" panose="02020603050405020304" pitchFamily="18" charset="0"/>
                <a:cs typeface="Times New Roman" panose="02020603050405020304" pitchFamily="18" charset="0"/>
              </a:rPr>
              <a:t>лариат</a:t>
            </a:r>
            <a:r>
              <a:rPr lang="ru-RU" dirty="0">
                <a:solidFill>
                  <a:srgbClr val="002060"/>
                </a:solidFill>
                <a:latin typeface="Times New Roman" panose="02020603050405020304" pitchFamily="18" charset="0"/>
                <a:cs typeface="Times New Roman" panose="02020603050405020304" pitchFamily="18" charset="0"/>
              </a:rPr>
              <a:t>» 120-180 см.</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85" name="Прямоугольник 84"/>
          <p:cNvSpPr/>
          <p:nvPr/>
        </p:nvSpPr>
        <p:spPr>
          <a:xfrm>
            <a:off x="3128130" y="860542"/>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400" b="1" dirty="0" smtClean="0">
                <a:solidFill>
                  <a:srgbClr val="002060"/>
                </a:solidFill>
                <a:latin typeface="Times New Roman" panose="02020603050405020304" pitchFamily="18" charset="0"/>
                <a:cs typeface="Times New Roman" panose="02020603050405020304" pitchFamily="18" charset="0"/>
              </a:rPr>
              <a:t>Кулоны</a:t>
            </a:r>
            <a:r>
              <a:rPr lang="ru-RU" sz="2400" dirty="0" smtClean="0">
                <a:solidFill>
                  <a:srgbClr val="002060"/>
                </a:solidFill>
                <a:latin typeface="Times New Roman" panose="02020603050405020304" pitchFamily="18" charset="0"/>
                <a:cs typeface="Times New Roman" panose="02020603050405020304" pitchFamily="18" charset="0"/>
              </a:rPr>
              <a:t> – это подвески различной формы, которые носятся на цепочке, шнурке или ленте.</a:t>
            </a:r>
          </a:p>
        </p:txBody>
      </p:sp>
      <p:sp>
        <p:nvSpPr>
          <p:cNvPr id="84" name="Скругленный прямоугольник 83"/>
          <p:cNvSpPr/>
          <p:nvPr/>
        </p:nvSpPr>
        <p:spPr>
          <a:xfrm>
            <a:off x="79433" y="4701820"/>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Кулоны</a:t>
            </a:r>
            <a:endParaRPr lang="ru-RU" sz="2000" dirty="0">
              <a:solidFill>
                <a:srgbClr val="0070C0"/>
              </a:solidFill>
              <a:latin typeface="Times New Roman" pitchFamily="18" charset="0"/>
              <a:cs typeface="Times New Roman" pitchFamily="18" charset="0"/>
            </a:endParaRPr>
          </a:p>
        </p:txBody>
      </p:sp>
      <p:pic>
        <p:nvPicPr>
          <p:cNvPr id="3148" name="Picture 76" descr="https://www.bronnitsy.com/upload/iblock/e87/e873eacd401365cc3eafd8475fcf8642.jpg"/>
          <p:cNvPicPr>
            <a:picLocks noChangeAspect="1" noChangeArrowheads="1"/>
          </p:cNvPicPr>
          <p:nvPr/>
        </p:nvPicPr>
        <p:blipFill rotWithShape="1">
          <a:blip r:embed="rId42">
            <a:extLst>
              <a:ext uri="{28A0092B-C50C-407E-A947-70E740481C1C}">
                <a14:useLocalDpi xmlns:a14="http://schemas.microsoft.com/office/drawing/2010/main" val="0"/>
              </a:ext>
            </a:extLst>
          </a:blip>
          <a:srcRect l="20420" r="19099"/>
          <a:stretch/>
        </p:blipFill>
        <p:spPr bwMode="auto">
          <a:xfrm>
            <a:off x="3932772" y="1730144"/>
            <a:ext cx="2706783" cy="44754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50" name="Picture 78" descr="http://ae01.alicdn.com/kf/HTB1HT49aynrK1RjSsziq6xptpXar.jpg_q50.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808581" y="1730144"/>
            <a:ext cx="4492801" cy="44928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8" name="Прямоугольник 87"/>
          <p:cNvSpPr/>
          <p:nvPr/>
        </p:nvSpPr>
        <p:spPr>
          <a:xfrm>
            <a:off x="3133007" y="852085"/>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400" b="1" dirty="0" smtClean="0">
                <a:solidFill>
                  <a:srgbClr val="002060"/>
                </a:solidFill>
                <a:latin typeface="Times New Roman" panose="02020603050405020304" pitchFamily="18" charset="0"/>
                <a:cs typeface="Times New Roman" panose="02020603050405020304" pitchFamily="18" charset="0"/>
              </a:rPr>
              <a:t>Медальон</a:t>
            </a:r>
            <a:r>
              <a:rPr lang="ru-RU" sz="2400" dirty="0" smtClean="0">
                <a:solidFill>
                  <a:srgbClr val="002060"/>
                </a:solidFill>
                <a:latin typeface="Times New Roman" panose="02020603050405020304" pitchFamily="18" charset="0"/>
                <a:cs typeface="Times New Roman" panose="02020603050405020304" pitchFamily="18" charset="0"/>
              </a:rPr>
              <a:t> – это украшение в виде открывающейся подвески различной формы, которая носится на цепочке, шнурке или ленте.</a:t>
            </a:r>
          </a:p>
        </p:txBody>
      </p:sp>
      <p:sp>
        <p:nvSpPr>
          <p:cNvPr id="89" name="Скругленный прямоугольник 88"/>
          <p:cNvSpPr/>
          <p:nvPr/>
        </p:nvSpPr>
        <p:spPr>
          <a:xfrm>
            <a:off x="83188" y="5068170"/>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Медальоны</a:t>
            </a:r>
            <a:endParaRPr lang="ru-RU" sz="2000" dirty="0">
              <a:solidFill>
                <a:srgbClr val="0070C0"/>
              </a:solidFill>
              <a:latin typeface="Times New Roman" pitchFamily="18" charset="0"/>
              <a:cs typeface="Times New Roman" pitchFamily="18" charset="0"/>
            </a:endParaRPr>
          </a:p>
        </p:txBody>
      </p:sp>
      <p:pic>
        <p:nvPicPr>
          <p:cNvPr id="3152" name="Picture 80" descr="https://avatars.mds.yandex.net/get-pdb/2491787/7bd9df33-00e2-493b-b728-686d6b593b6d/s1200?webp=fals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239474" y="1816940"/>
            <a:ext cx="4096665" cy="40966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54" name="Picture 82" descr="https://ae01.alicdn.com/kf/HTB1Ssfsb_JYBeNjy1zeq6yhzVXad/Heart-Locket-Photo-Pendant-Necklace-925-Sterling-Silver-Personalized-Engravable-Name-Necklaces-Gifts-for-Family-Girls.jpg"/>
          <p:cNvPicPr>
            <a:picLocks noChangeAspect="1" noChangeArrowheads="1"/>
          </p:cNvPicPr>
          <p:nvPr/>
        </p:nvPicPr>
        <p:blipFill rotWithShape="1">
          <a:blip r:embed="rId45">
            <a:extLst>
              <a:ext uri="{28A0092B-C50C-407E-A947-70E740481C1C}">
                <a14:useLocalDpi xmlns:a14="http://schemas.microsoft.com/office/drawing/2010/main" val="0"/>
              </a:ext>
            </a:extLst>
          </a:blip>
          <a:srcRect l="27926" t="14873" r="29813" b="45387"/>
          <a:stretch/>
        </p:blipFill>
        <p:spPr bwMode="auto">
          <a:xfrm>
            <a:off x="7510015" y="1818685"/>
            <a:ext cx="4353032" cy="40933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2" name="Прямоугольник 91"/>
          <p:cNvSpPr/>
          <p:nvPr/>
        </p:nvSpPr>
        <p:spPr>
          <a:xfrm>
            <a:off x="3125761" y="856664"/>
            <a:ext cx="8884025" cy="55012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400" b="1" dirty="0" smtClean="0">
                <a:solidFill>
                  <a:srgbClr val="002060"/>
                </a:solidFill>
                <a:latin typeface="Times New Roman" panose="02020603050405020304" pitchFamily="18" charset="0"/>
                <a:cs typeface="Times New Roman" panose="02020603050405020304" pitchFamily="18" charset="0"/>
              </a:rPr>
              <a:t>Брошь</a:t>
            </a:r>
            <a:r>
              <a:rPr lang="ru-RU" sz="2400" dirty="0" smtClean="0">
                <a:solidFill>
                  <a:srgbClr val="002060"/>
                </a:solidFill>
                <a:latin typeface="Times New Roman" panose="02020603050405020304" pitchFamily="18" charset="0"/>
                <a:cs typeface="Times New Roman" panose="02020603050405020304" pitchFamily="18" charset="0"/>
              </a:rPr>
              <a:t> – это ювелирное украшение, прикалываемое на одежду.</a:t>
            </a:r>
          </a:p>
        </p:txBody>
      </p:sp>
      <p:sp>
        <p:nvSpPr>
          <p:cNvPr id="93" name="Скругленный прямоугольник 92"/>
          <p:cNvSpPr/>
          <p:nvPr/>
        </p:nvSpPr>
        <p:spPr>
          <a:xfrm>
            <a:off x="88238" y="5422478"/>
            <a:ext cx="2668830" cy="2941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itchFamily="18" charset="0"/>
                <a:cs typeface="Times New Roman" pitchFamily="18" charset="0"/>
              </a:rPr>
              <a:t>Броши</a:t>
            </a:r>
            <a:endParaRPr lang="ru-RU" sz="2000" dirty="0">
              <a:solidFill>
                <a:srgbClr val="0070C0"/>
              </a:solidFill>
              <a:latin typeface="Times New Roman" pitchFamily="18" charset="0"/>
              <a:cs typeface="Times New Roman" pitchFamily="18" charset="0"/>
            </a:endParaRPr>
          </a:p>
        </p:txBody>
      </p:sp>
      <p:pic>
        <p:nvPicPr>
          <p:cNvPr id="3156" name="Picture 84" descr="https://pokrovgold.ru/uploads/rozn_catalog/i/big/66003.jpg"/>
          <p:cNvPicPr>
            <a:picLocks noChangeAspect="1" noChangeArrowheads="1"/>
          </p:cNvPicPr>
          <p:nvPr/>
        </p:nvPicPr>
        <p:blipFill rotWithShape="1">
          <a:blip r:embed="rId46">
            <a:extLst>
              <a:ext uri="{28A0092B-C50C-407E-A947-70E740481C1C}">
                <a14:useLocalDpi xmlns:a14="http://schemas.microsoft.com/office/drawing/2010/main" val="0"/>
              </a:ext>
            </a:extLst>
          </a:blip>
          <a:srcRect t="13847" b="20979"/>
          <a:stretch/>
        </p:blipFill>
        <p:spPr bwMode="auto">
          <a:xfrm>
            <a:off x="3225487" y="1417865"/>
            <a:ext cx="4444901" cy="22676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58" name="Picture 86" descr="https://www.alltime.ru/obj/catalog/jewellary/contessa/img/big/6180076-g.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225179" y="3767678"/>
            <a:ext cx="1849857" cy="24859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60" name="Picture 88" descr="https://cdn.elkor.lv/media/catalog/product/cache/0/image/9df78eab33525d08d6e5fb8d27136e95/0/4/04-0198-01271111058-platina.png.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180027" y="3773205"/>
            <a:ext cx="2485623" cy="24856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162" name="Picture 90" descr="http://ae01.alicdn.com/kf/H7c319ad1aab64a5daf0c58ca67fb77c4f.jpg_q50.jpg"/>
          <p:cNvPicPr>
            <a:picLocks noChangeAspect="1" noChangeArrowheads="1"/>
          </p:cNvPicPr>
          <p:nvPr/>
        </p:nvPicPr>
        <p:blipFill rotWithShape="1">
          <a:blip r:embed="rId49">
            <a:extLst>
              <a:ext uri="{28A0092B-C50C-407E-A947-70E740481C1C}">
                <a14:useLocalDpi xmlns:a14="http://schemas.microsoft.com/office/drawing/2010/main" val="0"/>
              </a:ext>
            </a:extLst>
          </a:blip>
          <a:srcRect l="6622" t="-237" r="7843" b="237"/>
          <a:stretch/>
        </p:blipFill>
        <p:spPr bwMode="auto">
          <a:xfrm>
            <a:off x="7776437" y="1417865"/>
            <a:ext cx="4133623" cy="48326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75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5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3250"/>
                            </p:stCondLst>
                            <p:childTnLst>
                              <p:par>
                                <p:cTn id="20" presetID="1" presetClass="entr" presetSubtype="0" fill="hold" grpId="0" nodeType="afterEffect">
                                  <p:stCondLst>
                                    <p:cond delay="75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75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4750"/>
                            </p:stCondLst>
                            <p:childTnLst>
                              <p:par>
                                <p:cTn id="26" presetID="1" presetClass="entr" presetSubtype="0" fill="hold" grpId="0" nodeType="afterEffect">
                                  <p:stCondLst>
                                    <p:cond delay="50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5250"/>
                            </p:stCondLst>
                            <p:childTnLst>
                              <p:par>
                                <p:cTn id="29" presetID="1" presetClass="entr" presetSubtype="0" fill="hold" grpId="0" nodeType="afterEffect">
                                  <p:stCondLst>
                                    <p:cond delay="750"/>
                                  </p:stCondLst>
                                  <p:childTnLst>
                                    <p:set>
                                      <p:cBhvr>
                                        <p:cTn id="30" dur="1" fill="hold">
                                          <p:stCondLst>
                                            <p:cond delay="0"/>
                                          </p:stCondLst>
                                        </p:cTn>
                                        <p:tgtEl>
                                          <p:spTgt spid="42"/>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grpId="0" nodeType="afterEffect">
                                  <p:stCondLst>
                                    <p:cond delay="750"/>
                                  </p:stCondLst>
                                  <p:childTnLst>
                                    <p:set>
                                      <p:cBhvr>
                                        <p:cTn id="33" dur="1" fill="hold">
                                          <p:stCondLst>
                                            <p:cond delay="0"/>
                                          </p:stCondLst>
                                        </p:cTn>
                                        <p:tgtEl>
                                          <p:spTgt spid="58"/>
                                        </p:tgtEl>
                                        <p:attrNameLst>
                                          <p:attrName>style.visibility</p:attrName>
                                        </p:attrNameLst>
                                      </p:cBhvr>
                                      <p:to>
                                        <p:strVal val="visible"/>
                                      </p:to>
                                    </p:set>
                                  </p:childTnLst>
                                </p:cTn>
                              </p:par>
                            </p:childTnLst>
                          </p:cTn>
                        </p:par>
                        <p:par>
                          <p:cTn id="34" fill="hold">
                            <p:stCondLst>
                              <p:cond delay="6750"/>
                            </p:stCondLst>
                            <p:childTnLst>
                              <p:par>
                                <p:cTn id="35" presetID="1" presetClass="entr" presetSubtype="0" fill="hold" grpId="0" nodeType="afterEffect">
                                  <p:stCondLst>
                                    <p:cond delay="750"/>
                                  </p:stCondLst>
                                  <p:childTnLst>
                                    <p:set>
                                      <p:cBhvr>
                                        <p:cTn id="36" dur="1" fill="hold">
                                          <p:stCondLst>
                                            <p:cond delay="0"/>
                                          </p:stCondLst>
                                        </p:cTn>
                                        <p:tgtEl>
                                          <p:spTgt spid="63"/>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75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8250"/>
                            </p:stCondLst>
                            <p:childTnLst>
                              <p:par>
                                <p:cTn id="41" presetID="1" presetClass="entr" presetSubtype="0" fill="hold" grpId="0" nodeType="afterEffect">
                                  <p:stCondLst>
                                    <p:cond delay="750"/>
                                  </p:stCondLst>
                                  <p:childTnLst>
                                    <p:set>
                                      <p:cBhvr>
                                        <p:cTn id="42" dur="1" fill="hold">
                                          <p:stCondLst>
                                            <p:cond delay="0"/>
                                          </p:stCondLst>
                                        </p:cTn>
                                        <p:tgtEl>
                                          <p:spTgt spid="84"/>
                                        </p:tgtEl>
                                        <p:attrNameLst>
                                          <p:attrName>style.visibility</p:attrName>
                                        </p:attrNameLst>
                                      </p:cBhvr>
                                      <p:to>
                                        <p:strVal val="visible"/>
                                      </p:to>
                                    </p:set>
                                  </p:childTnLst>
                                </p:cTn>
                              </p:par>
                            </p:childTnLst>
                          </p:cTn>
                        </p:par>
                        <p:par>
                          <p:cTn id="43" fill="hold">
                            <p:stCondLst>
                              <p:cond delay="9000"/>
                            </p:stCondLst>
                            <p:childTnLst>
                              <p:par>
                                <p:cTn id="44" presetID="1" presetClass="entr" presetSubtype="0" fill="hold" grpId="0" nodeType="afterEffect">
                                  <p:stCondLst>
                                    <p:cond delay="750"/>
                                  </p:stCondLst>
                                  <p:childTnLst>
                                    <p:set>
                                      <p:cBhvr>
                                        <p:cTn id="45" dur="1" fill="hold">
                                          <p:stCondLst>
                                            <p:cond delay="0"/>
                                          </p:stCondLst>
                                        </p:cTn>
                                        <p:tgtEl>
                                          <p:spTgt spid="89"/>
                                        </p:tgtEl>
                                        <p:attrNameLst>
                                          <p:attrName>style.visibility</p:attrName>
                                        </p:attrNameLst>
                                      </p:cBhvr>
                                      <p:to>
                                        <p:strVal val="visible"/>
                                      </p:to>
                                    </p:set>
                                  </p:childTnLst>
                                </p:cTn>
                              </p:par>
                            </p:childTnLst>
                          </p:cTn>
                        </p:par>
                        <p:par>
                          <p:cTn id="46" fill="hold">
                            <p:stCondLst>
                              <p:cond delay="9750"/>
                            </p:stCondLst>
                            <p:childTnLst>
                              <p:par>
                                <p:cTn id="47" presetID="1" presetClass="entr" presetSubtype="0" fill="hold" grpId="0" nodeType="afterEffect">
                                  <p:stCondLst>
                                    <p:cond delay="750"/>
                                  </p:stCondLst>
                                  <p:childTnLst>
                                    <p:set>
                                      <p:cBhvr>
                                        <p:cTn id="48" dur="1" fill="hold">
                                          <p:stCondLst>
                                            <p:cond delay="0"/>
                                          </p:stCondLst>
                                        </p:cTn>
                                        <p:tgtEl>
                                          <p:spTgt spid="93"/>
                                        </p:tgtEl>
                                        <p:attrNameLst>
                                          <p:attrName>style.visibility</p:attrName>
                                        </p:attrNameLst>
                                      </p:cBhvr>
                                      <p:to>
                                        <p:strVal val="visible"/>
                                      </p:to>
                                    </p:set>
                                  </p:childTnLst>
                                </p:cTn>
                              </p:par>
                            </p:childTnLst>
                          </p:cTn>
                        </p:par>
                        <p:par>
                          <p:cTn id="49" fill="hold">
                            <p:stCondLst>
                              <p:cond delay="10500"/>
                            </p:stCondLst>
                            <p:childTnLst>
                              <p:par>
                                <p:cTn id="50" presetID="1" presetClass="entr" presetSubtype="0" fill="hold" grpId="0" nodeType="afterEffect">
                                  <p:stCondLst>
                                    <p:cond delay="75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074"/>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3076"/>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3078"/>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200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0" nodeType="afterEffect">
                                  <p:stCondLst>
                                    <p:cond delay="50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nodeType="afterEffect">
                                  <p:stCondLst>
                                    <p:cond delay="0"/>
                                  </p:stCondLst>
                                  <p:childTnLst>
                                    <p:set>
                                      <p:cBhvr>
                                        <p:cTn id="90" dur="1" fill="hold">
                                          <p:stCondLst>
                                            <p:cond delay="0"/>
                                          </p:stCondLst>
                                        </p:cTn>
                                        <p:tgtEl>
                                          <p:spTgt spid="3080"/>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3082"/>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nodeType="afterEffect">
                                  <p:stCondLst>
                                    <p:cond delay="0"/>
                                  </p:stCondLst>
                                  <p:childTnLst>
                                    <p:set>
                                      <p:cBhvr>
                                        <p:cTn id="96" dur="1" fill="hold">
                                          <p:stCondLst>
                                            <p:cond delay="0"/>
                                          </p:stCondLst>
                                        </p:cTn>
                                        <p:tgtEl>
                                          <p:spTgt spid="308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nodeType="afterEffect">
                                  <p:stCondLst>
                                    <p:cond delay="0"/>
                                  </p:stCondLst>
                                  <p:childTnLst>
                                    <p:set>
                                      <p:cBhvr>
                                        <p:cTn id="104" dur="1" fill="hold">
                                          <p:stCondLst>
                                            <p:cond delay="0"/>
                                          </p:stCondLst>
                                        </p:cTn>
                                        <p:tgtEl>
                                          <p:spTgt spid="3098"/>
                                        </p:tgtEl>
                                        <p:attrNameLst>
                                          <p:attrName>style.visibility</p:attrName>
                                        </p:attrNameLst>
                                      </p:cBhvr>
                                      <p:to>
                                        <p:strVal val="visible"/>
                                      </p:to>
                                    </p:set>
                                  </p:childTnLst>
                                </p:cTn>
                              </p:par>
                            </p:childTnLst>
                          </p:cTn>
                        </p:par>
                        <p:par>
                          <p:cTn id="105" fill="hold">
                            <p:stCondLst>
                              <p:cond delay="0"/>
                            </p:stCondLst>
                            <p:childTnLst>
                              <p:par>
                                <p:cTn id="106" presetID="1" presetClass="entr" presetSubtype="0" fill="hold" nodeType="afterEffect">
                                  <p:stCondLst>
                                    <p:cond delay="0"/>
                                  </p:stCondLst>
                                  <p:childTnLst>
                                    <p:set>
                                      <p:cBhvr>
                                        <p:cTn id="107" dur="1" fill="hold">
                                          <p:stCondLst>
                                            <p:cond delay="0"/>
                                          </p:stCondLst>
                                        </p:cTn>
                                        <p:tgtEl>
                                          <p:spTgt spid="3094"/>
                                        </p:tgtEl>
                                        <p:attrNameLst>
                                          <p:attrName>style.visibility</p:attrName>
                                        </p:attrNameLst>
                                      </p:cBhvr>
                                      <p:to>
                                        <p:strVal val="visible"/>
                                      </p:to>
                                    </p:set>
                                  </p:childTnLst>
                                </p:cTn>
                              </p:par>
                            </p:childTnLst>
                          </p:cTn>
                        </p:par>
                        <p:par>
                          <p:cTn id="108" fill="hold">
                            <p:stCondLst>
                              <p:cond delay="0"/>
                            </p:stCondLst>
                            <p:childTnLst>
                              <p:par>
                                <p:cTn id="109" presetID="1" presetClass="entr" presetSubtype="0" fill="hold" nodeType="afterEffect">
                                  <p:stCondLst>
                                    <p:cond delay="0"/>
                                  </p:stCondLst>
                                  <p:childTnLst>
                                    <p:set>
                                      <p:cBhvr>
                                        <p:cTn id="110" dur="1" fill="hold">
                                          <p:stCondLst>
                                            <p:cond delay="0"/>
                                          </p:stCondLst>
                                        </p:cTn>
                                        <p:tgtEl>
                                          <p:spTgt spid="3092"/>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nodeType="afterEffect">
                                  <p:stCondLst>
                                    <p:cond delay="0"/>
                                  </p:stCondLst>
                                  <p:childTnLst>
                                    <p:set>
                                      <p:cBhvr>
                                        <p:cTn id="113" dur="1" fill="hold">
                                          <p:stCondLst>
                                            <p:cond delay="0"/>
                                          </p:stCondLst>
                                        </p:cTn>
                                        <p:tgtEl>
                                          <p:spTgt spid="3086"/>
                                        </p:tgtEl>
                                        <p:attrNameLst>
                                          <p:attrName>style.visibility</p:attrName>
                                        </p:attrNameLst>
                                      </p:cBhvr>
                                      <p:to>
                                        <p:strVal val="visible"/>
                                      </p:to>
                                    </p:set>
                                  </p:childTnLst>
                                </p:cTn>
                              </p:par>
                            </p:childTnLst>
                          </p:cTn>
                        </p:par>
                        <p:par>
                          <p:cTn id="114" fill="hold">
                            <p:stCondLst>
                              <p:cond delay="0"/>
                            </p:stCondLst>
                            <p:childTnLst>
                              <p:par>
                                <p:cTn id="115" presetID="1" presetClass="entr" presetSubtype="0" fill="hold" nodeType="afterEffect">
                                  <p:stCondLst>
                                    <p:cond delay="0"/>
                                  </p:stCondLst>
                                  <p:childTnLst>
                                    <p:set>
                                      <p:cBhvr>
                                        <p:cTn id="116" dur="1" fill="hold">
                                          <p:stCondLst>
                                            <p:cond delay="0"/>
                                          </p:stCondLst>
                                        </p:cTn>
                                        <p:tgtEl>
                                          <p:spTgt spid="3100"/>
                                        </p:tgtEl>
                                        <p:attrNameLst>
                                          <p:attrName>style.visibility</p:attrName>
                                        </p:attrNameLst>
                                      </p:cBhvr>
                                      <p:to>
                                        <p:strVal val="visible"/>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3096"/>
                                        </p:tgtEl>
                                        <p:attrNameLst>
                                          <p:attrName>style.visibility</p:attrName>
                                        </p:attrNameLst>
                                      </p:cBhvr>
                                      <p:to>
                                        <p:strVal val="visible"/>
                                      </p:to>
                                    </p:set>
                                  </p:childTnLst>
                                </p:cTn>
                              </p:par>
                            </p:childTnLst>
                          </p:cTn>
                        </p:par>
                        <p:par>
                          <p:cTn id="120" fill="hold">
                            <p:stCondLst>
                              <p:cond delay="0"/>
                            </p:stCondLst>
                            <p:childTnLst>
                              <p:par>
                                <p:cTn id="121" presetID="1" presetClass="entr" presetSubtype="0" fill="hold" nodeType="afterEffect">
                                  <p:stCondLst>
                                    <p:cond delay="0"/>
                                  </p:stCondLst>
                                  <p:childTnLst>
                                    <p:set>
                                      <p:cBhvr>
                                        <p:cTn id="122" dur="1" fill="hold">
                                          <p:stCondLst>
                                            <p:cond delay="0"/>
                                          </p:stCondLst>
                                        </p:cTn>
                                        <p:tgtEl>
                                          <p:spTgt spid="3090"/>
                                        </p:tgtEl>
                                        <p:attrNameLst>
                                          <p:attrName>style.visibility</p:attrName>
                                        </p:attrNameLst>
                                      </p:cBhvr>
                                      <p:to>
                                        <p:strVal val="visible"/>
                                      </p:to>
                                    </p:set>
                                  </p:childTnLst>
                                </p:cTn>
                              </p:par>
                            </p:childTnLst>
                          </p:cTn>
                        </p:par>
                        <p:par>
                          <p:cTn id="123" fill="hold">
                            <p:stCondLst>
                              <p:cond delay="0"/>
                            </p:stCondLst>
                            <p:childTnLst>
                              <p:par>
                                <p:cTn id="124" presetID="1" presetClass="entr" presetSubtype="0" fill="hold" nodeType="afterEffect">
                                  <p:stCondLst>
                                    <p:cond delay="0"/>
                                  </p:stCondLst>
                                  <p:childTnLst>
                                    <p:set>
                                      <p:cBhvr>
                                        <p:cTn id="125" dur="1" fill="hold">
                                          <p:stCondLst>
                                            <p:cond delay="0"/>
                                          </p:stCondLst>
                                        </p:cTn>
                                        <p:tgtEl>
                                          <p:spTgt spid="308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par>
                          <p:cTn id="131" fill="hold">
                            <p:stCondLst>
                              <p:cond delay="0"/>
                            </p:stCondLst>
                            <p:childTnLst>
                              <p:par>
                                <p:cTn id="132" presetID="1" presetClass="entr" presetSubtype="0" fill="hold" nodeType="afterEffect">
                                  <p:stCondLst>
                                    <p:cond delay="0"/>
                                  </p:stCondLst>
                                  <p:childTnLst>
                                    <p:set>
                                      <p:cBhvr>
                                        <p:cTn id="133" dur="1" fill="hold">
                                          <p:stCondLst>
                                            <p:cond delay="0"/>
                                          </p:stCondLst>
                                        </p:cTn>
                                        <p:tgtEl>
                                          <p:spTgt spid="3102"/>
                                        </p:tgtEl>
                                        <p:attrNameLst>
                                          <p:attrName>style.visibility</p:attrName>
                                        </p:attrNameLst>
                                      </p:cBhvr>
                                      <p:to>
                                        <p:strVal val="visible"/>
                                      </p:to>
                                    </p:set>
                                  </p:childTnLst>
                                </p:cTn>
                              </p:par>
                            </p:childTnLst>
                          </p:cTn>
                        </p:par>
                        <p:par>
                          <p:cTn id="134" fill="hold">
                            <p:stCondLst>
                              <p:cond delay="0"/>
                            </p:stCondLst>
                            <p:childTnLst>
                              <p:par>
                                <p:cTn id="135" presetID="1" presetClass="entr" presetSubtype="0" fill="hold" nodeType="afterEffect">
                                  <p:stCondLst>
                                    <p:cond delay="0"/>
                                  </p:stCondLst>
                                  <p:childTnLst>
                                    <p:set>
                                      <p:cBhvr>
                                        <p:cTn id="136" dur="1" fill="hold">
                                          <p:stCondLst>
                                            <p:cond delay="0"/>
                                          </p:stCondLst>
                                        </p:cTn>
                                        <p:tgtEl>
                                          <p:spTgt spid="310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7" restart="whenNotActive" fill="hold" evtFilter="cancelBubble" nodeType="interactiveSeq">
                <p:stCondLst>
                  <p:cond evt="onClick" delay="0">
                    <p:tgtEl>
                      <p:spTgt spid="42"/>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childTnLst>
                          </p:cTn>
                        </p:par>
                        <p:par>
                          <p:cTn id="142" fill="hold">
                            <p:stCondLst>
                              <p:cond delay="0"/>
                            </p:stCondLst>
                            <p:childTnLst>
                              <p:par>
                                <p:cTn id="143" presetID="1" presetClass="entr" presetSubtype="0" fill="hold" nodeType="afterEffect">
                                  <p:stCondLst>
                                    <p:cond delay="0"/>
                                  </p:stCondLst>
                                  <p:childTnLst>
                                    <p:set>
                                      <p:cBhvr>
                                        <p:cTn id="144" dur="1" fill="hold">
                                          <p:stCondLst>
                                            <p:cond delay="0"/>
                                          </p:stCondLst>
                                        </p:cTn>
                                        <p:tgtEl>
                                          <p:spTgt spid="3110"/>
                                        </p:tgtEl>
                                        <p:attrNameLst>
                                          <p:attrName>style.visibility</p:attrName>
                                        </p:attrNameLst>
                                      </p:cBhvr>
                                      <p:to>
                                        <p:strVal val="visible"/>
                                      </p:to>
                                    </p:set>
                                  </p:childTnLst>
                                </p:cTn>
                              </p:par>
                            </p:childTnLst>
                          </p:cTn>
                        </p:par>
                        <p:par>
                          <p:cTn id="145" fill="hold">
                            <p:stCondLst>
                              <p:cond delay="0"/>
                            </p:stCondLst>
                            <p:childTnLst>
                              <p:par>
                                <p:cTn id="146" presetID="1" presetClass="entr" presetSubtype="0" fill="hold" nodeType="afterEffect">
                                  <p:stCondLst>
                                    <p:cond delay="0"/>
                                  </p:stCondLst>
                                  <p:childTnLst>
                                    <p:set>
                                      <p:cBhvr>
                                        <p:cTn id="147" dur="1" fill="hold">
                                          <p:stCondLst>
                                            <p:cond delay="0"/>
                                          </p:stCondLst>
                                        </p:cTn>
                                        <p:tgtEl>
                                          <p:spTgt spid="3106"/>
                                        </p:tgtEl>
                                        <p:attrNameLst>
                                          <p:attrName>style.visibility</p:attrName>
                                        </p:attrNameLst>
                                      </p:cBhvr>
                                      <p:to>
                                        <p:strVal val="visible"/>
                                      </p:to>
                                    </p:set>
                                  </p:childTnLst>
                                </p:cTn>
                              </p:par>
                            </p:childTnLst>
                          </p:cTn>
                        </p:par>
                        <p:par>
                          <p:cTn id="148" fill="hold">
                            <p:stCondLst>
                              <p:cond delay="0"/>
                            </p:stCondLst>
                            <p:childTnLst>
                              <p:par>
                                <p:cTn id="149" presetID="1" presetClass="entr" presetSubtype="0" fill="hold" nodeType="afterEffect">
                                  <p:stCondLst>
                                    <p:cond delay="0"/>
                                  </p:stCondLst>
                                  <p:childTnLst>
                                    <p:set>
                                      <p:cBhvr>
                                        <p:cTn id="150" dur="1" fill="hold">
                                          <p:stCondLst>
                                            <p:cond delay="0"/>
                                          </p:stCondLst>
                                        </p:cTn>
                                        <p:tgtEl>
                                          <p:spTgt spid="3108"/>
                                        </p:tgtEl>
                                        <p:attrNameLst>
                                          <p:attrName>style.visibility</p:attrName>
                                        </p:attrNameLst>
                                      </p:cBhvr>
                                      <p:to>
                                        <p:strVal val="visible"/>
                                      </p:to>
                                    </p:set>
                                  </p:childTnLst>
                                </p:cTn>
                              </p:par>
                            </p:childTnLst>
                          </p:cTn>
                        </p:par>
                        <p:par>
                          <p:cTn id="151" fill="hold">
                            <p:stCondLst>
                              <p:cond delay="0"/>
                            </p:stCondLst>
                            <p:childTnLst>
                              <p:par>
                                <p:cTn id="152" presetID="1" presetClass="entr" presetSubtype="0" fill="hold" grpId="0" nodeType="afterEffect">
                                  <p:stCondLst>
                                    <p:cond delay="750"/>
                                  </p:stCondLst>
                                  <p:childTnLst>
                                    <p:set>
                                      <p:cBhvr>
                                        <p:cTn id="153" dur="1" fill="hold">
                                          <p:stCondLst>
                                            <p:cond delay="0"/>
                                          </p:stCondLst>
                                        </p:cTn>
                                        <p:tgtEl>
                                          <p:spTgt spid="15"/>
                                        </p:tgtEl>
                                        <p:attrNameLst>
                                          <p:attrName>style.visibility</p:attrName>
                                        </p:attrNameLst>
                                      </p:cBhvr>
                                      <p:to>
                                        <p:strVal val="visible"/>
                                      </p:to>
                                    </p:set>
                                  </p:childTnLst>
                                </p:cTn>
                              </p:par>
                            </p:childTnLst>
                          </p:cTn>
                        </p:par>
                        <p:par>
                          <p:cTn id="154" fill="hold">
                            <p:stCondLst>
                              <p:cond delay="750"/>
                            </p:stCondLst>
                            <p:childTnLst>
                              <p:par>
                                <p:cTn id="155" presetID="1" presetClass="entr" presetSubtype="0" fill="hold" grpId="0" nodeType="afterEffect">
                                  <p:stCondLst>
                                    <p:cond delay="500"/>
                                  </p:stCondLst>
                                  <p:childTnLst>
                                    <p:set>
                                      <p:cBhvr>
                                        <p:cTn id="15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57" restart="whenNotActive" fill="hold" evtFilter="cancelBubble" nodeType="interactiveSeq">
                <p:stCondLst>
                  <p:cond evt="onClick" delay="0">
                    <p:tgtEl>
                      <p:spTgt spid="16"/>
                    </p:tgtEl>
                  </p:cond>
                </p:stCondLst>
                <p:endSync evt="end" delay="0">
                  <p:rtn val="all"/>
                </p:endSync>
                <p:childTnLst>
                  <p:par>
                    <p:cTn id="158" fill="hold">
                      <p:stCondLst>
                        <p:cond delay="0"/>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8"/>
                                        </p:tgtEl>
                                        <p:attrNameLst>
                                          <p:attrName>style.visibility</p:attrName>
                                        </p:attrNameLst>
                                      </p:cBhvr>
                                      <p:to>
                                        <p:strVal val="visible"/>
                                      </p:to>
                                    </p:set>
                                  </p:childTnLst>
                                </p:cTn>
                              </p:par>
                            </p:childTnLst>
                          </p:cTn>
                        </p:par>
                        <p:par>
                          <p:cTn id="162" fill="hold">
                            <p:stCondLst>
                              <p:cond delay="0"/>
                            </p:stCondLst>
                            <p:childTnLst>
                              <p:par>
                                <p:cTn id="163" presetID="1" presetClass="entr" presetSubtype="0" fill="hold" nodeType="afterEffect">
                                  <p:stCondLst>
                                    <p:cond delay="250"/>
                                  </p:stCondLst>
                                  <p:childTnLst>
                                    <p:set>
                                      <p:cBhvr>
                                        <p:cTn id="164" dur="1" fill="hold">
                                          <p:stCondLst>
                                            <p:cond delay="0"/>
                                          </p:stCondLst>
                                        </p:cTn>
                                        <p:tgtEl>
                                          <p:spTgt spid="3112"/>
                                        </p:tgtEl>
                                        <p:attrNameLst>
                                          <p:attrName>style.visibility</p:attrName>
                                        </p:attrNameLst>
                                      </p:cBhvr>
                                      <p:to>
                                        <p:strVal val="visible"/>
                                      </p:to>
                                    </p:set>
                                  </p:childTnLst>
                                </p:cTn>
                              </p:par>
                            </p:childTnLst>
                          </p:cTn>
                        </p:par>
                        <p:par>
                          <p:cTn id="165" fill="hold">
                            <p:stCondLst>
                              <p:cond delay="250"/>
                            </p:stCondLst>
                            <p:childTnLst>
                              <p:par>
                                <p:cTn id="166" presetID="1" presetClass="entr" presetSubtype="0" fill="hold" nodeType="afterEffect">
                                  <p:stCondLst>
                                    <p:cond delay="3000"/>
                                  </p:stCondLst>
                                  <p:childTnLst>
                                    <p:set>
                                      <p:cBhvr>
                                        <p:cTn id="167" dur="1" fill="hold">
                                          <p:stCondLst>
                                            <p:cond delay="0"/>
                                          </p:stCondLst>
                                        </p:cTn>
                                        <p:tgtEl>
                                          <p:spTgt spid="3114"/>
                                        </p:tgtEl>
                                        <p:attrNameLst>
                                          <p:attrName>style.visibility</p:attrName>
                                        </p:attrNameLst>
                                      </p:cBhvr>
                                      <p:to>
                                        <p:strVal val="visible"/>
                                      </p:to>
                                    </p:set>
                                  </p:childTnLst>
                                </p:cTn>
                              </p:par>
                            </p:childTnLst>
                          </p:cTn>
                        </p:par>
                        <p:par>
                          <p:cTn id="168" fill="hold">
                            <p:stCondLst>
                              <p:cond delay="3250"/>
                            </p:stCondLst>
                            <p:childTnLst>
                              <p:par>
                                <p:cTn id="169" presetID="1" presetClass="entr" presetSubtype="0" fill="hold" nodeType="afterEffect">
                                  <p:stCondLst>
                                    <p:cond delay="3000"/>
                                  </p:stCondLst>
                                  <p:childTnLst>
                                    <p:set>
                                      <p:cBhvr>
                                        <p:cTn id="170" dur="1" fill="hold">
                                          <p:stCondLst>
                                            <p:cond delay="0"/>
                                          </p:stCondLst>
                                        </p:cTn>
                                        <p:tgtEl>
                                          <p:spTgt spid="3116"/>
                                        </p:tgtEl>
                                        <p:attrNameLst>
                                          <p:attrName>style.visibility</p:attrName>
                                        </p:attrNameLst>
                                      </p:cBhvr>
                                      <p:to>
                                        <p:strVal val="visible"/>
                                      </p:to>
                                    </p:set>
                                  </p:childTnLst>
                                </p:cTn>
                              </p:par>
                            </p:childTnLst>
                          </p:cTn>
                        </p:par>
                        <p:par>
                          <p:cTn id="171" fill="hold">
                            <p:stCondLst>
                              <p:cond delay="6250"/>
                            </p:stCondLst>
                            <p:childTnLst>
                              <p:par>
                                <p:cTn id="172" presetID="1" presetClass="entr" presetSubtype="0" fill="hold" nodeType="afterEffect">
                                  <p:stCondLst>
                                    <p:cond delay="3000"/>
                                  </p:stCondLst>
                                  <p:childTnLst>
                                    <p:set>
                                      <p:cBhvr>
                                        <p:cTn id="173" dur="1" fill="hold">
                                          <p:stCondLst>
                                            <p:cond delay="0"/>
                                          </p:stCondLst>
                                        </p:cTn>
                                        <p:tgtEl>
                                          <p:spTgt spid="3118"/>
                                        </p:tgtEl>
                                        <p:attrNameLst>
                                          <p:attrName>style.visibility</p:attrName>
                                        </p:attrNameLst>
                                      </p:cBhvr>
                                      <p:to>
                                        <p:strVal val="visible"/>
                                      </p:to>
                                    </p:set>
                                  </p:childTnLst>
                                </p:cTn>
                              </p:par>
                            </p:childTnLst>
                          </p:cTn>
                        </p:par>
                        <p:par>
                          <p:cTn id="174" fill="hold">
                            <p:stCondLst>
                              <p:cond delay="9250"/>
                            </p:stCondLst>
                            <p:childTnLst>
                              <p:par>
                                <p:cTn id="175" presetID="1" presetClass="entr" presetSubtype="0" fill="hold" nodeType="afterEffect">
                                  <p:stCondLst>
                                    <p:cond delay="3000"/>
                                  </p:stCondLst>
                                  <p:childTnLst>
                                    <p:set>
                                      <p:cBhvr>
                                        <p:cTn id="176" dur="1" fill="hold">
                                          <p:stCondLst>
                                            <p:cond delay="0"/>
                                          </p:stCondLst>
                                        </p:cTn>
                                        <p:tgtEl>
                                          <p:spTgt spid="3120"/>
                                        </p:tgtEl>
                                        <p:attrNameLst>
                                          <p:attrName>style.visibility</p:attrName>
                                        </p:attrNameLst>
                                      </p:cBhvr>
                                      <p:to>
                                        <p:strVal val="visible"/>
                                      </p:to>
                                    </p:set>
                                  </p:childTnLst>
                                </p:cTn>
                              </p:par>
                            </p:childTnLst>
                          </p:cTn>
                        </p:par>
                        <p:par>
                          <p:cTn id="177" fill="hold">
                            <p:stCondLst>
                              <p:cond delay="12250"/>
                            </p:stCondLst>
                            <p:childTnLst>
                              <p:par>
                                <p:cTn id="178" presetID="1" presetClass="entr" presetSubtype="0" fill="hold" nodeType="afterEffect">
                                  <p:stCondLst>
                                    <p:cond delay="3000"/>
                                  </p:stCondLst>
                                  <p:childTnLst>
                                    <p:set>
                                      <p:cBhvr>
                                        <p:cTn id="179" dur="1" fill="hold">
                                          <p:stCondLst>
                                            <p:cond delay="0"/>
                                          </p:stCondLst>
                                        </p:cTn>
                                        <p:tgtEl>
                                          <p:spTgt spid="31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80" restart="whenNotActive" fill="hold" evtFilter="cancelBubble" nodeType="interactiveSeq">
                <p:stCondLst>
                  <p:cond evt="onClick" delay="0">
                    <p:tgtEl>
                      <p:spTgt spid="58"/>
                    </p:tgtEl>
                  </p:cond>
                </p:stCondLst>
                <p:endSync evt="end" delay="0">
                  <p:rtn val="all"/>
                </p:endSync>
                <p:childTnLst>
                  <p:par>
                    <p:cTn id="181" fill="hold">
                      <p:stCondLst>
                        <p:cond delay="0"/>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9"/>
                                        </p:tgtEl>
                                        <p:attrNameLst>
                                          <p:attrName>style.visibility</p:attrName>
                                        </p:attrNameLst>
                                      </p:cBhvr>
                                      <p:to>
                                        <p:strVal val="visible"/>
                                      </p:to>
                                    </p:set>
                                  </p:childTnLst>
                                </p:cTn>
                              </p:par>
                            </p:childTnLst>
                          </p:cTn>
                        </p:par>
                        <p:par>
                          <p:cTn id="185" fill="hold">
                            <p:stCondLst>
                              <p:cond delay="0"/>
                            </p:stCondLst>
                            <p:childTnLst>
                              <p:par>
                                <p:cTn id="186" presetID="1" presetClass="entr" presetSubtype="0" fill="hold" nodeType="afterEffect">
                                  <p:stCondLst>
                                    <p:cond delay="0"/>
                                  </p:stCondLst>
                                  <p:childTnLst>
                                    <p:set>
                                      <p:cBhvr>
                                        <p:cTn id="187" dur="1" fill="hold">
                                          <p:stCondLst>
                                            <p:cond delay="0"/>
                                          </p:stCondLst>
                                        </p:cTn>
                                        <p:tgtEl>
                                          <p:spTgt spid="3124"/>
                                        </p:tgtEl>
                                        <p:attrNameLst>
                                          <p:attrName>style.visibility</p:attrName>
                                        </p:attrNameLst>
                                      </p:cBhvr>
                                      <p:to>
                                        <p:strVal val="visible"/>
                                      </p:to>
                                    </p:set>
                                  </p:childTnLst>
                                </p:cTn>
                              </p:par>
                            </p:childTnLst>
                          </p:cTn>
                        </p:par>
                        <p:par>
                          <p:cTn id="188" fill="hold">
                            <p:stCondLst>
                              <p:cond delay="0"/>
                            </p:stCondLst>
                            <p:childTnLst>
                              <p:par>
                                <p:cTn id="189" presetID="1" presetClass="entr" presetSubtype="0" fill="hold" nodeType="afterEffect">
                                  <p:stCondLst>
                                    <p:cond delay="0"/>
                                  </p:stCondLst>
                                  <p:childTnLst>
                                    <p:set>
                                      <p:cBhvr>
                                        <p:cTn id="190" dur="1" fill="hold">
                                          <p:stCondLst>
                                            <p:cond delay="0"/>
                                          </p:stCondLst>
                                        </p:cTn>
                                        <p:tgtEl>
                                          <p:spTgt spid="3126"/>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191" restart="whenNotActive" fill="hold" evtFilter="cancelBubble" nodeType="interactiveSeq">
                <p:stCondLst>
                  <p:cond evt="onClick" delay="0">
                    <p:tgtEl>
                      <p:spTgt spid="63"/>
                    </p:tgtEl>
                  </p:cond>
                </p:stCondLst>
                <p:endSync evt="end" delay="0">
                  <p:rtn val="all"/>
                </p:endSync>
                <p:childTnLst>
                  <p:par>
                    <p:cTn id="192" fill="hold">
                      <p:stCondLst>
                        <p:cond delay="0"/>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62"/>
                                        </p:tgtEl>
                                        <p:attrNameLst>
                                          <p:attrName>style.visibility</p:attrName>
                                        </p:attrNameLst>
                                      </p:cBhvr>
                                      <p:to>
                                        <p:strVal val="visible"/>
                                      </p:to>
                                    </p:set>
                                  </p:childTnLst>
                                </p:cTn>
                              </p:par>
                            </p:childTnLst>
                          </p:cTn>
                        </p:par>
                        <p:par>
                          <p:cTn id="196" fill="hold">
                            <p:stCondLst>
                              <p:cond delay="0"/>
                            </p:stCondLst>
                            <p:childTnLst>
                              <p:par>
                                <p:cTn id="197" presetID="1" presetClass="entr" presetSubtype="0" fill="hold" nodeType="afterEffect">
                                  <p:stCondLst>
                                    <p:cond delay="0"/>
                                  </p:stCondLst>
                                  <p:childTnLst>
                                    <p:set>
                                      <p:cBhvr>
                                        <p:cTn id="198" dur="1" fill="hold">
                                          <p:stCondLst>
                                            <p:cond delay="0"/>
                                          </p:stCondLst>
                                        </p:cTn>
                                        <p:tgtEl>
                                          <p:spTgt spid="3128"/>
                                        </p:tgtEl>
                                        <p:attrNameLst>
                                          <p:attrName>style.visibility</p:attrName>
                                        </p:attrNameLst>
                                      </p:cBhvr>
                                      <p:to>
                                        <p:strVal val="visible"/>
                                      </p:to>
                                    </p:set>
                                  </p:childTnLst>
                                </p:cTn>
                              </p:par>
                            </p:childTnLst>
                          </p:cTn>
                        </p:par>
                        <p:par>
                          <p:cTn id="199" fill="hold">
                            <p:stCondLst>
                              <p:cond delay="0"/>
                            </p:stCondLst>
                            <p:childTnLst>
                              <p:par>
                                <p:cTn id="200" presetID="1" presetClass="entr" presetSubtype="0" fill="hold" nodeType="afterEffect">
                                  <p:stCondLst>
                                    <p:cond delay="0"/>
                                  </p:stCondLst>
                                  <p:childTnLst>
                                    <p:set>
                                      <p:cBhvr>
                                        <p:cTn id="201" dur="1" fill="hold">
                                          <p:stCondLst>
                                            <p:cond delay="0"/>
                                          </p:stCondLst>
                                        </p:cTn>
                                        <p:tgtEl>
                                          <p:spTgt spid="3130"/>
                                        </p:tgtEl>
                                        <p:attrNameLst>
                                          <p:attrName>style.visibility</p:attrName>
                                        </p:attrNameLst>
                                      </p:cBhvr>
                                      <p:to>
                                        <p:strVal val="visible"/>
                                      </p:to>
                                    </p:set>
                                  </p:childTnLst>
                                </p:cTn>
                              </p:par>
                            </p:childTnLst>
                          </p:cTn>
                        </p:par>
                        <p:par>
                          <p:cTn id="202" fill="hold">
                            <p:stCondLst>
                              <p:cond delay="0"/>
                            </p:stCondLst>
                            <p:childTnLst>
                              <p:par>
                                <p:cTn id="203" presetID="1" presetClass="entr" presetSubtype="0" fill="hold" grpId="0" nodeType="afterEffect">
                                  <p:stCondLst>
                                    <p:cond delay="2000"/>
                                  </p:stCondLst>
                                  <p:childTnLst>
                                    <p:set>
                                      <p:cBhvr>
                                        <p:cTn id="20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205" restart="whenNotActive" fill="hold" evtFilter="cancelBubble" nodeType="interactiveSeq">
                <p:stCondLst>
                  <p:cond evt="onClick" delay="0">
                    <p:tgtEl>
                      <p:spTgt spid="17"/>
                    </p:tgtEl>
                  </p:cond>
                </p:stCondLst>
                <p:endSync evt="end" delay="0">
                  <p:rtn val="all"/>
                </p:endSync>
                <p:childTnLst>
                  <p:par>
                    <p:cTn id="206" fill="hold">
                      <p:stCondLst>
                        <p:cond delay="0"/>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67"/>
                                        </p:tgtEl>
                                        <p:attrNameLst>
                                          <p:attrName>style.visibility</p:attrName>
                                        </p:attrNameLst>
                                      </p:cBhvr>
                                      <p:to>
                                        <p:strVal val="visible"/>
                                      </p:to>
                                    </p:set>
                                  </p:childTnLst>
                                </p:cTn>
                              </p:par>
                            </p:childTnLst>
                          </p:cTn>
                        </p:par>
                        <p:par>
                          <p:cTn id="210" fill="hold">
                            <p:stCondLst>
                              <p:cond delay="0"/>
                            </p:stCondLst>
                            <p:childTnLst>
                              <p:par>
                                <p:cTn id="211" presetID="1" presetClass="entr" presetSubtype="0" fill="hold" nodeType="afterEffect">
                                  <p:stCondLst>
                                    <p:cond delay="500"/>
                                  </p:stCondLst>
                                  <p:childTnLst>
                                    <p:set>
                                      <p:cBhvr>
                                        <p:cTn id="212" dur="1" fill="hold">
                                          <p:stCondLst>
                                            <p:cond delay="0"/>
                                          </p:stCondLst>
                                        </p:cTn>
                                        <p:tgtEl>
                                          <p:spTgt spid="3132"/>
                                        </p:tgtEl>
                                        <p:attrNameLst>
                                          <p:attrName>style.visibility</p:attrName>
                                        </p:attrNameLst>
                                      </p:cBhvr>
                                      <p:to>
                                        <p:strVal val="visible"/>
                                      </p:to>
                                    </p:set>
                                  </p:childTnLst>
                                </p:cTn>
                              </p:par>
                            </p:childTnLst>
                          </p:cTn>
                        </p:par>
                        <p:par>
                          <p:cTn id="213" fill="hold">
                            <p:stCondLst>
                              <p:cond delay="500"/>
                            </p:stCondLst>
                            <p:childTnLst>
                              <p:par>
                                <p:cTn id="214" presetID="1" presetClass="entr" presetSubtype="0" fill="hold" nodeType="afterEffect">
                                  <p:stCondLst>
                                    <p:cond delay="500"/>
                                  </p:stCondLst>
                                  <p:childTnLst>
                                    <p:set>
                                      <p:cBhvr>
                                        <p:cTn id="215" dur="1" fill="hold">
                                          <p:stCondLst>
                                            <p:cond delay="0"/>
                                          </p:stCondLst>
                                        </p:cTn>
                                        <p:tgtEl>
                                          <p:spTgt spid="3134"/>
                                        </p:tgtEl>
                                        <p:attrNameLst>
                                          <p:attrName>style.visibility</p:attrName>
                                        </p:attrNameLst>
                                      </p:cBhvr>
                                      <p:to>
                                        <p:strVal val="visible"/>
                                      </p:to>
                                    </p:set>
                                  </p:childTnLst>
                                </p:cTn>
                              </p:par>
                            </p:childTnLst>
                          </p:cTn>
                        </p:par>
                        <p:par>
                          <p:cTn id="216" fill="hold">
                            <p:stCondLst>
                              <p:cond delay="1000"/>
                            </p:stCondLst>
                            <p:childTnLst>
                              <p:par>
                                <p:cTn id="217" presetID="1" presetClass="entr" presetSubtype="0" fill="hold" nodeType="afterEffect">
                                  <p:stCondLst>
                                    <p:cond delay="500"/>
                                  </p:stCondLst>
                                  <p:childTnLst>
                                    <p:set>
                                      <p:cBhvr>
                                        <p:cTn id="218" dur="1" fill="hold">
                                          <p:stCondLst>
                                            <p:cond delay="0"/>
                                          </p:stCondLst>
                                        </p:cTn>
                                        <p:tgtEl>
                                          <p:spTgt spid="3138"/>
                                        </p:tgtEl>
                                        <p:attrNameLst>
                                          <p:attrName>style.visibility</p:attrName>
                                        </p:attrNameLst>
                                      </p:cBhvr>
                                      <p:to>
                                        <p:strVal val="visible"/>
                                      </p:to>
                                    </p:set>
                                  </p:childTnLst>
                                </p:cTn>
                              </p:par>
                            </p:childTnLst>
                          </p:cTn>
                        </p:par>
                        <p:par>
                          <p:cTn id="219" fill="hold">
                            <p:stCondLst>
                              <p:cond delay="1500"/>
                            </p:stCondLst>
                            <p:childTnLst>
                              <p:par>
                                <p:cTn id="220" presetID="1" presetClass="entr" presetSubtype="0" fill="hold" nodeType="afterEffect">
                                  <p:stCondLst>
                                    <p:cond delay="500"/>
                                  </p:stCondLst>
                                  <p:childTnLst>
                                    <p:set>
                                      <p:cBhvr>
                                        <p:cTn id="221" dur="1" fill="hold">
                                          <p:stCondLst>
                                            <p:cond delay="0"/>
                                          </p:stCondLst>
                                        </p:cTn>
                                        <p:tgtEl>
                                          <p:spTgt spid="3136"/>
                                        </p:tgtEl>
                                        <p:attrNameLst>
                                          <p:attrName>style.visibility</p:attrName>
                                        </p:attrNameLst>
                                      </p:cBhvr>
                                      <p:to>
                                        <p:strVal val="visible"/>
                                      </p:to>
                                    </p:set>
                                  </p:childTnLst>
                                </p:cTn>
                              </p:par>
                            </p:childTnLst>
                          </p:cTn>
                        </p:par>
                        <p:par>
                          <p:cTn id="222" fill="hold">
                            <p:stCondLst>
                              <p:cond delay="2000"/>
                            </p:stCondLst>
                            <p:childTnLst>
                              <p:par>
                                <p:cTn id="223" presetID="1" presetClass="entr" presetSubtype="0" fill="hold" grpId="0" nodeType="afterEffect">
                                  <p:stCondLst>
                                    <p:cond delay="500"/>
                                  </p:stCondLst>
                                  <p:childTnLst>
                                    <p:set>
                                      <p:cBhvr>
                                        <p:cTn id="224" dur="1" fill="hold">
                                          <p:stCondLst>
                                            <p:cond delay="0"/>
                                          </p:stCondLst>
                                        </p:cTn>
                                        <p:tgtEl>
                                          <p:spTgt spid="22"/>
                                        </p:tgtEl>
                                        <p:attrNameLst>
                                          <p:attrName>style.visibility</p:attrName>
                                        </p:attrNameLst>
                                      </p:cBhvr>
                                      <p:to>
                                        <p:strVal val="visible"/>
                                      </p:to>
                                    </p:set>
                                  </p:childTnLst>
                                </p:cTn>
                              </p:par>
                            </p:childTnLst>
                          </p:cTn>
                        </p:par>
                        <p:par>
                          <p:cTn id="225" fill="hold">
                            <p:stCondLst>
                              <p:cond delay="2500"/>
                            </p:stCondLst>
                            <p:childTnLst>
                              <p:par>
                                <p:cTn id="226" presetID="1" presetClass="entr" presetSubtype="0" fill="hold" grpId="0" nodeType="afterEffect">
                                  <p:stCondLst>
                                    <p:cond delay="500"/>
                                  </p:stCondLst>
                                  <p:childTnLst>
                                    <p:set>
                                      <p:cBhvr>
                                        <p:cTn id="2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28" restart="whenNotActive" fill="hold" evtFilter="cancelBubble" nodeType="interactiveSeq">
                <p:stCondLst>
                  <p:cond evt="onClick" delay="0">
                    <p:tgtEl>
                      <p:spTgt spid="74"/>
                    </p:tgtEl>
                  </p:cond>
                </p:stCondLst>
                <p:endSync evt="end" delay="0">
                  <p:rtn val="all"/>
                </p:endSync>
                <p:childTnLst>
                  <p:par>
                    <p:cTn id="229" fill="hold">
                      <p:stCondLst>
                        <p:cond delay="0"/>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75"/>
                                        </p:tgtEl>
                                        <p:attrNameLst>
                                          <p:attrName>style.visibility</p:attrName>
                                        </p:attrNameLst>
                                      </p:cBhvr>
                                      <p:to>
                                        <p:strVal val="visible"/>
                                      </p:to>
                                    </p:set>
                                  </p:childTnLst>
                                </p:cTn>
                              </p:par>
                            </p:childTnLst>
                          </p:cTn>
                        </p:par>
                        <p:par>
                          <p:cTn id="233" fill="hold">
                            <p:stCondLst>
                              <p:cond delay="0"/>
                            </p:stCondLst>
                            <p:childTnLst>
                              <p:par>
                                <p:cTn id="234" presetID="1" presetClass="entr" presetSubtype="0" fill="hold" nodeType="afterEffect">
                                  <p:stCondLst>
                                    <p:cond delay="0"/>
                                  </p:stCondLst>
                                  <p:childTnLst>
                                    <p:set>
                                      <p:cBhvr>
                                        <p:cTn id="235" dur="1" fill="hold">
                                          <p:stCondLst>
                                            <p:cond delay="0"/>
                                          </p:stCondLst>
                                        </p:cTn>
                                        <p:tgtEl>
                                          <p:spTgt spid="3140"/>
                                        </p:tgtEl>
                                        <p:attrNameLst>
                                          <p:attrName>style.visibility</p:attrName>
                                        </p:attrNameLst>
                                      </p:cBhvr>
                                      <p:to>
                                        <p:strVal val="visible"/>
                                      </p:to>
                                    </p:set>
                                  </p:childTnLst>
                                </p:cTn>
                              </p:par>
                            </p:childTnLst>
                          </p:cTn>
                        </p:par>
                        <p:par>
                          <p:cTn id="236" fill="hold">
                            <p:stCondLst>
                              <p:cond delay="0"/>
                            </p:stCondLst>
                            <p:childTnLst>
                              <p:par>
                                <p:cTn id="237" presetID="1" presetClass="entr" presetSubtype="0" fill="hold" nodeType="afterEffect">
                                  <p:stCondLst>
                                    <p:cond delay="0"/>
                                  </p:stCondLst>
                                  <p:childTnLst>
                                    <p:set>
                                      <p:cBhvr>
                                        <p:cTn id="238" dur="1" fill="hold">
                                          <p:stCondLst>
                                            <p:cond delay="0"/>
                                          </p:stCondLst>
                                        </p:cTn>
                                        <p:tgtEl>
                                          <p:spTgt spid="3142"/>
                                        </p:tgtEl>
                                        <p:attrNameLst>
                                          <p:attrName>style.visibility</p:attrName>
                                        </p:attrNameLst>
                                      </p:cBhvr>
                                      <p:to>
                                        <p:strVal val="visible"/>
                                      </p:to>
                                    </p:set>
                                  </p:childTnLst>
                                </p:cTn>
                              </p:par>
                            </p:childTnLst>
                          </p:cTn>
                        </p:par>
                        <p:par>
                          <p:cTn id="239" fill="hold">
                            <p:stCondLst>
                              <p:cond delay="0"/>
                            </p:stCondLst>
                            <p:childTnLst>
                              <p:par>
                                <p:cTn id="240" presetID="1" presetClass="entr" presetSubtype="0" fill="hold" nodeType="afterEffect">
                                  <p:stCondLst>
                                    <p:cond delay="0"/>
                                  </p:stCondLst>
                                  <p:childTnLst>
                                    <p:set>
                                      <p:cBhvr>
                                        <p:cTn id="241" dur="1" fill="hold">
                                          <p:stCondLst>
                                            <p:cond delay="0"/>
                                          </p:stCondLst>
                                        </p:cTn>
                                        <p:tgtEl>
                                          <p:spTgt spid="3144"/>
                                        </p:tgtEl>
                                        <p:attrNameLst>
                                          <p:attrName>style.visibility</p:attrName>
                                        </p:attrNameLst>
                                      </p:cBhvr>
                                      <p:to>
                                        <p:strVal val="visible"/>
                                      </p:to>
                                    </p:set>
                                  </p:childTnLst>
                                </p:cTn>
                              </p:par>
                            </p:childTnLst>
                          </p:cTn>
                        </p:par>
                        <p:par>
                          <p:cTn id="242" fill="hold">
                            <p:stCondLst>
                              <p:cond delay="0"/>
                            </p:stCondLst>
                            <p:childTnLst>
                              <p:par>
                                <p:cTn id="243" presetID="1" presetClass="entr" presetSubtype="0" fill="hold" grpId="0" nodeType="afterEffect">
                                  <p:stCondLst>
                                    <p:cond delay="1000"/>
                                  </p:stCondLst>
                                  <p:childTnLst>
                                    <p:set>
                                      <p:cBhvr>
                                        <p:cTn id="244"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seq concurrent="1" nextAc="seek">
              <p:cTn id="245" restart="whenNotActive" fill="hold" evtFilter="cancelBubble" nodeType="interactiveSeq">
                <p:stCondLst>
                  <p:cond evt="onClick" delay="0">
                    <p:tgtEl>
                      <p:spTgt spid="24"/>
                    </p:tgtEl>
                  </p:cond>
                </p:stCondLst>
                <p:endSync evt="end" delay="0">
                  <p:rtn val="all"/>
                </p:endSync>
                <p:childTnLst>
                  <p:par>
                    <p:cTn id="246" fill="hold">
                      <p:stCondLst>
                        <p:cond delay="0"/>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80"/>
                                        </p:tgtEl>
                                        <p:attrNameLst>
                                          <p:attrName>style.visibility</p:attrName>
                                        </p:attrNameLst>
                                      </p:cBhvr>
                                      <p:to>
                                        <p:strVal val="visible"/>
                                      </p:to>
                                    </p:set>
                                  </p:childTnLst>
                                </p:cTn>
                              </p:par>
                            </p:childTnLst>
                          </p:cTn>
                        </p:par>
                        <p:par>
                          <p:cTn id="250" fill="hold">
                            <p:stCondLst>
                              <p:cond delay="0"/>
                            </p:stCondLst>
                            <p:childTnLst>
                              <p:par>
                                <p:cTn id="251" presetID="1" presetClass="entr" presetSubtype="0" fill="hold" nodeType="afterEffect">
                                  <p:stCondLst>
                                    <p:cond delay="0"/>
                                  </p:stCondLst>
                                  <p:childTnLst>
                                    <p:set>
                                      <p:cBhvr>
                                        <p:cTn id="252" dur="1" fill="hold">
                                          <p:stCondLst>
                                            <p:cond delay="0"/>
                                          </p:stCondLst>
                                        </p:cTn>
                                        <p:tgtEl>
                                          <p:spTgt spid="3146"/>
                                        </p:tgtEl>
                                        <p:attrNameLst>
                                          <p:attrName>style.visibility</p:attrName>
                                        </p:attrNameLst>
                                      </p:cBhvr>
                                      <p:to>
                                        <p:strVal val="visible"/>
                                      </p:to>
                                    </p:set>
                                  </p:childTnLst>
                                </p:cTn>
                              </p:par>
                            </p:childTnLst>
                          </p:cTn>
                        </p:par>
                        <p:par>
                          <p:cTn id="253" fill="hold">
                            <p:stCondLst>
                              <p:cond delay="0"/>
                            </p:stCondLst>
                            <p:childTnLst>
                              <p:par>
                                <p:cTn id="254" presetID="1" presetClass="entr" presetSubtype="0" fill="hold" grpId="0" nodeType="afterEffect">
                                  <p:stCondLst>
                                    <p:cond delay="0"/>
                                  </p:stCondLst>
                                  <p:childTnLst>
                                    <p:set>
                                      <p:cBhvr>
                                        <p:cTn id="255" dur="1" fill="hold">
                                          <p:stCondLst>
                                            <p:cond delay="0"/>
                                          </p:stCondLst>
                                        </p:cTn>
                                        <p:tgtEl>
                                          <p:spTgt spid="28"/>
                                        </p:tgtEl>
                                        <p:attrNameLst>
                                          <p:attrName>style.visibility</p:attrName>
                                        </p:attrNameLst>
                                      </p:cBhvr>
                                      <p:to>
                                        <p:strVal val="visible"/>
                                      </p:to>
                                    </p:set>
                                  </p:childTnLst>
                                </p:cTn>
                              </p:par>
                            </p:childTnLst>
                          </p:cTn>
                        </p:par>
                        <p:par>
                          <p:cTn id="256" fill="hold">
                            <p:stCondLst>
                              <p:cond delay="0"/>
                            </p:stCondLst>
                            <p:childTnLst>
                              <p:par>
                                <p:cTn id="257" presetID="1" presetClass="entr" presetSubtype="0" fill="hold" grpId="0" nodeType="afterEffect">
                                  <p:stCondLst>
                                    <p:cond delay="0"/>
                                  </p:stCondLst>
                                  <p:childTnLst>
                                    <p:set>
                                      <p:cBhvr>
                                        <p:cTn id="258"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259" restart="whenNotActive" fill="hold" evtFilter="cancelBubble" nodeType="interactiveSeq">
                <p:stCondLst>
                  <p:cond evt="onClick" delay="0">
                    <p:tgtEl>
                      <p:spTgt spid="84"/>
                    </p:tgtEl>
                  </p:cond>
                </p:stCondLst>
                <p:endSync evt="end" delay="0">
                  <p:rtn val="all"/>
                </p:endSync>
                <p:childTnLst>
                  <p:par>
                    <p:cTn id="260" fill="hold">
                      <p:stCondLst>
                        <p:cond delay="0"/>
                      </p:stCondLst>
                      <p:childTnLst>
                        <p:par>
                          <p:cTn id="261" fill="hold">
                            <p:stCondLst>
                              <p:cond delay="0"/>
                            </p:stCondLst>
                            <p:childTnLst>
                              <p:par>
                                <p:cTn id="262" presetID="1" presetClass="entr" presetSubtype="0" fill="hold" grpId="0" nodeType="clickEffect">
                                  <p:stCondLst>
                                    <p:cond delay="0"/>
                                  </p:stCondLst>
                                  <p:childTnLst>
                                    <p:set>
                                      <p:cBhvr>
                                        <p:cTn id="263" dur="1" fill="hold">
                                          <p:stCondLst>
                                            <p:cond delay="0"/>
                                          </p:stCondLst>
                                        </p:cTn>
                                        <p:tgtEl>
                                          <p:spTgt spid="85"/>
                                        </p:tgtEl>
                                        <p:attrNameLst>
                                          <p:attrName>style.visibility</p:attrName>
                                        </p:attrNameLst>
                                      </p:cBhvr>
                                      <p:to>
                                        <p:strVal val="visible"/>
                                      </p:to>
                                    </p:set>
                                  </p:childTnLst>
                                </p:cTn>
                              </p:par>
                            </p:childTnLst>
                          </p:cTn>
                        </p:par>
                        <p:par>
                          <p:cTn id="264" fill="hold">
                            <p:stCondLst>
                              <p:cond delay="0"/>
                            </p:stCondLst>
                            <p:childTnLst>
                              <p:par>
                                <p:cTn id="265" presetID="1" presetClass="entr" presetSubtype="0" fill="hold" nodeType="afterEffect">
                                  <p:stCondLst>
                                    <p:cond delay="0"/>
                                  </p:stCondLst>
                                  <p:childTnLst>
                                    <p:set>
                                      <p:cBhvr>
                                        <p:cTn id="266" dur="1" fill="hold">
                                          <p:stCondLst>
                                            <p:cond delay="0"/>
                                          </p:stCondLst>
                                        </p:cTn>
                                        <p:tgtEl>
                                          <p:spTgt spid="3148"/>
                                        </p:tgtEl>
                                        <p:attrNameLst>
                                          <p:attrName>style.visibility</p:attrName>
                                        </p:attrNameLst>
                                      </p:cBhvr>
                                      <p:to>
                                        <p:strVal val="visible"/>
                                      </p:to>
                                    </p:set>
                                  </p:childTnLst>
                                </p:cTn>
                              </p:par>
                            </p:childTnLst>
                          </p:cTn>
                        </p:par>
                        <p:par>
                          <p:cTn id="267" fill="hold">
                            <p:stCondLst>
                              <p:cond delay="0"/>
                            </p:stCondLst>
                            <p:childTnLst>
                              <p:par>
                                <p:cTn id="268" presetID="1" presetClass="entr" presetSubtype="0" fill="hold" nodeType="afterEffect">
                                  <p:stCondLst>
                                    <p:cond delay="0"/>
                                  </p:stCondLst>
                                  <p:childTnLst>
                                    <p:set>
                                      <p:cBhvr>
                                        <p:cTn id="269" dur="1" fill="hold">
                                          <p:stCondLst>
                                            <p:cond delay="0"/>
                                          </p:stCondLst>
                                        </p:cTn>
                                        <p:tgtEl>
                                          <p:spTgt spid="3150"/>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70" restart="whenNotActive" fill="hold" evtFilter="cancelBubble" nodeType="interactiveSeq">
                <p:stCondLst>
                  <p:cond evt="onClick" delay="0">
                    <p:tgtEl>
                      <p:spTgt spid="89"/>
                    </p:tgtEl>
                  </p:cond>
                </p:stCondLst>
                <p:endSync evt="end" delay="0">
                  <p:rtn val="all"/>
                </p:endSync>
                <p:childTnLst>
                  <p:par>
                    <p:cTn id="271" fill="hold">
                      <p:stCondLst>
                        <p:cond delay="0"/>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88"/>
                                        </p:tgtEl>
                                        <p:attrNameLst>
                                          <p:attrName>style.visibility</p:attrName>
                                        </p:attrNameLst>
                                      </p:cBhvr>
                                      <p:to>
                                        <p:strVal val="visible"/>
                                      </p:to>
                                    </p:set>
                                  </p:childTnLst>
                                </p:cTn>
                              </p:par>
                            </p:childTnLst>
                          </p:cTn>
                        </p:par>
                        <p:par>
                          <p:cTn id="275" fill="hold">
                            <p:stCondLst>
                              <p:cond delay="0"/>
                            </p:stCondLst>
                            <p:childTnLst>
                              <p:par>
                                <p:cTn id="276" presetID="1" presetClass="entr" presetSubtype="0" fill="hold" nodeType="afterEffect">
                                  <p:stCondLst>
                                    <p:cond delay="0"/>
                                  </p:stCondLst>
                                  <p:childTnLst>
                                    <p:set>
                                      <p:cBhvr>
                                        <p:cTn id="277" dur="1" fill="hold">
                                          <p:stCondLst>
                                            <p:cond delay="0"/>
                                          </p:stCondLst>
                                        </p:cTn>
                                        <p:tgtEl>
                                          <p:spTgt spid="3152"/>
                                        </p:tgtEl>
                                        <p:attrNameLst>
                                          <p:attrName>style.visibility</p:attrName>
                                        </p:attrNameLst>
                                      </p:cBhvr>
                                      <p:to>
                                        <p:strVal val="visible"/>
                                      </p:to>
                                    </p:set>
                                  </p:childTnLst>
                                </p:cTn>
                              </p:par>
                            </p:childTnLst>
                          </p:cTn>
                        </p:par>
                        <p:par>
                          <p:cTn id="278" fill="hold">
                            <p:stCondLst>
                              <p:cond delay="0"/>
                            </p:stCondLst>
                            <p:childTnLst>
                              <p:par>
                                <p:cTn id="279" presetID="1" presetClass="entr" presetSubtype="0" fill="hold" nodeType="afterEffect">
                                  <p:stCondLst>
                                    <p:cond delay="0"/>
                                  </p:stCondLst>
                                  <p:childTnLst>
                                    <p:set>
                                      <p:cBhvr>
                                        <p:cTn id="280" dur="1" fill="hold">
                                          <p:stCondLst>
                                            <p:cond delay="0"/>
                                          </p:stCondLst>
                                        </p:cTn>
                                        <p:tgtEl>
                                          <p:spTgt spid="3154"/>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281" restart="whenNotActive" fill="hold" evtFilter="cancelBubble" nodeType="interactiveSeq">
                <p:stCondLst>
                  <p:cond evt="onClick" delay="0">
                    <p:tgtEl>
                      <p:spTgt spid="93"/>
                    </p:tgtEl>
                  </p:cond>
                </p:stCondLst>
                <p:endSync evt="end" delay="0">
                  <p:rtn val="all"/>
                </p:endSync>
                <p:childTnLst>
                  <p:par>
                    <p:cTn id="282" fill="hold">
                      <p:stCondLst>
                        <p:cond delay="0"/>
                      </p:stCondLst>
                      <p:childTnLst>
                        <p:par>
                          <p:cTn id="283" fill="hold">
                            <p:stCondLst>
                              <p:cond delay="0"/>
                            </p:stCondLst>
                            <p:childTnLst>
                              <p:par>
                                <p:cTn id="284" presetID="1" presetClass="entr" presetSubtype="0" fill="hold" grpId="0" nodeType="clickEffect">
                                  <p:stCondLst>
                                    <p:cond delay="0"/>
                                  </p:stCondLst>
                                  <p:childTnLst>
                                    <p:set>
                                      <p:cBhvr>
                                        <p:cTn id="285" dur="1" fill="hold">
                                          <p:stCondLst>
                                            <p:cond delay="0"/>
                                          </p:stCondLst>
                                        </p:cTn>
                                        <p:tgtEl>
                                          <p:spTgt spid="92"/>
                                        </p:tgtEl>
                                        <p:attrNameLst>
                                          <p:attrName>style.visibility</p:attrName>
                                        </p:attrNameLst>
                                      </p:cBhvr>
                                      <p:to>
                                        <p:strVal val="visible"/>
                                      </p:to>
                                    </p:set>
                                  </p:childTnLst>
                                </p:cTn>
                              </p:par>
                            </p:childTnLst>
                          </p:cTn>
                        </p:par>
                        <p:par>
                          <p:cTn id="286" fill="hold">
                            <p:stCondLst>
                              <p:cond delay="0"/>
                            </p:stCondLst>
                            <p:childTnLst>
                              <p:par>
                                <p:cTn id="287" presetID="1" presetClass="entr" presetSubtype="0" fill="hold" nodeType="afterEffect">
                                  <p:stCondLst>
                                    <p:cond delay="0"/>
                                  </p:stCondLst>
                                  <p:childTnLst>
                                    <p:set>
                                      <p:cBhvr>
                                        <p:cTn id="288" dur="1" fill="hold">
                                          <p:stCondLst>
                                            <p:cond delay="0"/>
                                          </p:stCondLst>
                                        </p:cTn>
                                        <p:tgtEl>
                                          <p:spTgt spid="3156"/>
                                        </p:tgtEl>
                                        <p:attrNameLst>
                                          <p:attrName>style.visibility</p:attrName>
                                        </p:attrNameLst>
                                      </p:cBhvr>
                                      <p:to>
                                        <p:strVal val="visible"/>
                                      </p:to>
                                    </p:set>
                                  </p:childTnLst>
                                </p:cTn>
                              </p:par>
                            </p:childTnLst>
                          </p:cTn>
                        </p:par>
                        <p:par>
                          <p:cTn id="289" fill="hold">
                            <p:stCondLst>
                              <p:cond delay="0"/>
                            </p:stCondLst>
                            <p:childTnLst>
                              <p:par>
                                <p:cTn id="290" presetID="1" presetClass="entr" presetSubtype="0" fill="hold" nodeType="afterEffect">
                                  <p:stCondLst>
                                    <p:cond delay="0"/>
                                  </p:stCondLst>
                                  <p:childTnLst>
                                    <p:set>
                                      <p:cBhvr>
                                        <p:cTn id="291" dur="1" fill="hold">
                                          <p:stCondLst>
                                            <p:cond delay="0"/>
                                          </p:stCondLst>
                                        </p:cTn>
                                        <p:tgtEl>
                                          <p:spTgt spid="3158"/>
                                        </p:tgtEl>
                                        <p:attrNameLst>
                                          <p:attrName>style.visibility</p:attrName>
                                        </p:attrNameLst>
                                      </p:cBhvr>
                                      <p:to>
                                        <p:strVal val="visible"/>
                                      </p:to>
                                    </p:set>
                                  </p:childTnLst>
                                </p:cTn>
                              </p:par>
                            </p:childTnLst>
                          </p:cTn>
                        </p:par>
                        <p:par>
                          <p:cTn id="292" fill="hold">
                            <p:stCondLst>
                              <p:cond delay="0"/>
                            </p:stCondLst>
                            <p:childTnLst>
                              <p:par>
                                <p:cTn id="293" presetID="1" presetClass="entr" presetSubtype="0" fill="hold" nodeType="afterEffect">
                                  <p:stCondLst>
                                    <p:cond delay="0"/>
                                  </p:stCondLst>
                                  <p:childTnLst>
                                    <p:set>
                                      <p:cBhvr>
                                        <p:cTn id="294" dur="1" fill="hold">
                                          <p:stCondLst>
                                            <p:cond delay="0"/>
                                          </p:stCondLst>
                                        </p:cTn>
                                        <p:tgtEl>
                                          <p:spTgt spid="3160"/>
                                        </p:tgtEl>
                                        <p:attrNameLst>
                                          <p:attrName>style.visibility</p:attrName>
                                        </p:attrNameLst>
                                      </p:cBhvr>
                                      <p:to>
                                        <p:strVal val="visible"/>
                                      </p:to>
                                    </p:set>
                                  </p:childTnLst>
                                </p:cTn>
                              </p:par>
                            </p:childTnLst>
                          </p:cTn>
                        </p:par>
                        <p:par>
                          <p:cTn id="295" fill="hold">
                            <p:stCondLst>
                              <p:cond delay="0"/>
                            </p:stCondLst>
                            <p:childTnLst>
                              <p:par>
                                <p:cTn id="296" presetID="1" presetClass="entr" presetSubtype="0" fill="hold" nodeType="afterEffect">
                                  <p:stCondLst>
                                    <p:cond delay="0"/>
                                  </p:stCondLst>
                                  <p:childTnLst>
                                    <p:set>
                                      <p:cBhvr>
                                        <p:cTn id="297" dur="1" fill="hold">
                                          <p:stCondLst>
                                            <p:cond delay="0"/>
                                          </p:stCondLst>
                                        </p:cTn>
                                        <p:tgtEl>
                                          <p:spTgt spid="3162"/>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childTnLst>
        </p:cTn>
      </p:par>
    </p:tnLst>
    <p:bldLst>
      <p:bldP spid="6" grpId="0"/>
      <p:bldP spid="7" grpId="0"/>
      <p:bldP spid="9" grpId="0" animBg="1"/>
      <p:bldP spid="10" grpId="0" animBg="1"/>
      <p:bldP spid="5" grpId="0"/>
      <p:bldP spid="11" grpId="0"/>
      <p:bldP spid="13" grpId="0"/>
      <p:bldP spid="14" grpId="0" animBg="1"/>
      <p:bldP spid="18" grpId="0" animBg="1"/>
      <p:bldP spid="21" grpId="0" animBg="1"/>
      <p:bldP spid="20" grpId="0" animBg="1"/>
      <p:bldP spid="25" grpId="0"/>
      <p:bldP spid="26" grpId="0" animBg="1"/>
      <p:bldP spid="27" grpId="0" animBg="1"/>
      <p:bldP spid="36" grpId="0" animBg="1"/>
      <p:bldP spid="37" grpId="0" animBg="1"/>
      <p:bldP spid="40" grpId="0"/>
      <p:bldP spid="41" grpId="0" animBg="1"/>
      <p:bldP spid="42" grpId="0" animBg="1"/>
      <p:bldP spid="15" grpId="0"/>
      <p:bldP spid="16" grpId="0" animBg="1"/>
      <p:bldP spid="48" grpId="0" animBg="1"/>
      <p:bldP spid="59" grpId="0" animBg="1"/>
      <p:bldP spid="58" grpId="0" animBg="1"/>
      <p:bldP spid="62" grpId="0" animBg="1"/>
      <p:bldP spid="63" grpId="0" animBg="1"/>
      <p:bldP spid="17" grpId="0" animBg="1"/>
      <p:bldP spid="67" grpId="0" animBg="1"/>
      <p:bldP spid="22" grpId="0"/>
      <p:bldP spid="23" grpId="0"/>
      <p:bldP spid="75" grpId="0" animBg="1"/>
      <p:bldP spid="74" grpId="0" animBg="1"/>
      <p:bldP spid="24" grpId="0" animBg="1"/>
      <p:bldP spid="80" grpId="0" animBg="1"/>
      <p:bldP spid="28" grpId="0"/>
      <p:bldP spid="29" grpId="0"/>
      <p:bldP spid="85" grpId="0" animBg="1"/>
      <p:bldP spid="84" grpId="0" animBg="1"/>
      <p:bldP spid="88" grpId="0" animBg="1"/>
      <p:bldP spid="89" grpId="0" animBg="1"/>
      <p:bldP spid="92" grpId="0" animBg="1"/>
      <p:bldP spid="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4" name="Прямоугольник 3"/>
          <p:cNvSpPr/>
          <p:nvPr/>
        </p:nvSpPr>
        <p:spPr>
          <a:xfrm>
            <a:off x="1764000" y="-5575"/>
            <a:ext cx="857256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Предметы туалета</a:t>
            </a:r>
            <a:endParaRPr lang="ru-RU"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endParaRPr>
          </a:p>
        </p:txBody>
      </p:sp>
      <p:sp>
        <p:nvSpPr>
          <p:cNvPr id="5" name="Заголовок 1"/>
          <p:cNvSpPr>
            <a:spLocks noGrp="1"/>
          </p:cNvSpPr>
          <p:nvPr>
            <p:ph type="title"/>
          </p:nvPr>
        </p:nvSpPr>
        <p:spPr>
          <a:xfrm>
            <a:off x="0" y="763866"/>
            <a:ext cx="5399752" cy="2714644"/>
          </a:xfrm>
        </p:spPr>
        <p:txBody>
          <a:bodyPr>
            <a:normAutofit fontScale="90000"/>
          </a:bodyPr>
          <a:lstStyle/>
          <a:p>
            <a:pPr marL="449263" algn="l">
              <a:defRPr/>
            </a:pP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пудреницы,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зеркала,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флаконы для духов,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шкатулки,</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булавки для шляп,</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запонки,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зажимы для галстуков и др.</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descr="k_82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4251" y="3663322"/>
            <a:ext cx="2540243" cy="24530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https://kovalyk.ua/image.php?file=files/project_images/efa50489f66124557e63cc20aea25562.jpg&amp;amp;width=360&amp;amp;height=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029" y="948678"/>
            <a:ext cx="3243559" cy="23613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https://sc01.alicdn.com/kf/HTB1Bz3QMZfpK1RjSZFOq6y6nFXag/Delicate-fashion-simple-design-zircon-bowknot-cryst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5684" y="3663322"/>
            <a:ext cx="2453003" cy="24530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descr="https://i.pinimg.com/originals/4a/8a/e0/4a8ae001e5644a30d5d011f61a4dd94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0009" y="936516"/>
            <a:ext cx="1889049" cy="2361311"/>
          </a:xfrm>
          <a:prstGeom prst="rect">
            <a:avLst/>
          </a:prstGeom>
          <a:solidFill>
            <a:schemeClr val="bg1"/>
          </a:solidFill>
          <a:ln>
            <a:solidFill>
              <a:schemeClr val="accent1"/>
            </a:solidFill>
          </a:ln>
        </p:spPr>
      </p:pic>
      <p:pic>
        <p:nvPicPr>
          <p:cNvPr id="2058" name="Picture 10" descr="https://avatars.mds.yandex.net/get-pdb/931389/ad160fcd-8752-4fc3-adfd-5aa268a317e1/s1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0058" y="3663322"/>
            <a:ext cx="2453003" cy="24530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60" name="Picture 12" descr="https://i.pinimg.com/originals/d6/8b/fb/d68bfbf36ccf9b1c7ead1febcb7a1ee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86" y="3668041"/>
            <a:ext cx="3283634" cy="24482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62" name="Picture 14" descr="https://avatars.mds.yandex.net/get-pdb/2300765/b1c33232-fed4-4910-87dd-cb552bdb6f7d/s1200?webp=fal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6560" y="936516"/>
            <a:ext cx="1584684" cy="2373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2062"/>
                                        </p:tgtEl>
                                        <p:attrNameLst>
                                          <p:attrName>style.visibility</p:attrName>
                                        </p:attrNameLst>
                                      </p:cBhvr>
                                      <p:to>
                                        <p:strVal val="visible"/>
                                      </p:to>
                                    </p:set>
                                    <p:anim calcmode="lin" valueType="num">
                                      <p:cBhvr additive="base">
                                        <p:cTn id="23" dur="500" fill="hold"/>
                                        <p:tgtEl>
                                          <p:spTgt spid="2062"/>
                                        </p:tgtEl>
                                        <p:attrNameLst>
                                          <p:attrName>ppt_x</p:attrName>
                                        </p:attrNameLst>
                                      </p:cBhvr>
                                      <p:tavLst>
                                        <p:tav tm="0">
                                          <p:val>
                                            <p:strVal val="#ppt_x"/>
                                          </p:val>
                                        </p:tav>
                                        <p:tav tm="100000">
                                          <p:val>
                                            <p:strVal val="#ppt_x"/>
                                          </p:val>
                                        </p:tav>
                                      </p:tavLst>
                                    </p:anim>
                                    <p:anim calcmode="lin" valueType="num">
                                      <p:cBhvr additive="base">
                                        <p:cTn id="24" dur="500" fill="hold"/>
                                        <p:tgtEl>
                                          <p:spTgt spid="2062"/>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2060"/>
                                        </p:tgtEl>
                                        <p:attrNameLst>
                                          <p:attrName>style.visibility</p:attrName>
                                        </p:attrNameLst>
                                      </p:cBhvr>
                                      <p:to>
                                        <p:strVal val="visible"/>
                                      </p:to>
                                    </p:set>
                                    <p:anim calcmode="lin" valueType="num">
                                      <p:cBhvr additive="base">
                                        <p:cTn id="28" dur="500" fill="hold"/>
                                        <p:tgtEl>
                                          <p:spTgt spid="2060"/>
                                        </p:tgtEl>
                                        <p:attrNameLst>
                                          <p:attrName>ppt_x</p:attrName>
                                        </p:attrNameLst>
                                      </p:cBhvr>
                                      <p:tavLst>
                                        <p:tav tm="0">
                                          <p:val>
                                            <p:strVal val="#ppt_x"/>
                                          </p:val>
                                        </p:tav>
                                        <p:tav tm="100000">
                                          <p:val>
                                            <p:strVal val="#ppt_x"/>
                                          </p:val>
                                        </p:tav>
                                      </p:tavLst>
                                    </p:anim>
                                    <p:anim calcmode="lin" valueType="num">
                                      <p:cBhvr additive="base">
                                        <p:cTn id="29" dur="500" fill="hold"/>
                                        <p:tgtEl>
                                          <p:spTgt spid="2060"/>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500"/>
                                  </p:stCondLst>
                                  <p:childTnLst>
                                    <p:set>
                                      <p:cBhvr>
                                        <p:cTn id="32" dur="1" fill="hold">
                                          <p:stCondLst>
                                            <p:cond delay="0"/>
                                          </p:stCondLst>
                                        </p:cTn>
                                        <p:tgtEl>
                                          <p:spTgt spid="2054"/>
                                        </p:tgtEl>
                                        <p:attrNameLst>
                                          <p:attrName>style.visibility</p:attrName>
                                        </p:attrNameLst>
                                      </p:cBhvr>
                                      <p:to>
                                        <p:strVal val="visible"/>
                                      </p:to>
                                    </p:set>
                                    <p:anim calcmode="lin" valueType="num">
                                      <p:cBhvr additive="base">
                                        <p:cTn id="33" dur="500" fill="hold"/>
                                        <p:tgtEl>
                                          <p:spTgt spid="2054"/>
                                        </p:tgtEl>
                                        <p:attrNameLst>
                                          <p:attrName>ppt_x</p:attrName>
                                        </p:attrNameLst>
                                      </p:cBhvr>
                                      <p:tavLst>
                                        <p:tav tm="0">
                                          <p:val>
                                            <p:strVal val="#ppt_x"/>
                                          </p:val>
                                        </p:tav>
                                        <p:tav tm="100000">
                                          <p:val>
                                            <p:strVal val="#ppt_x"/>
                                          </p:val>
                                        </p:tav>
                                      </p:tavLst>
                                    </p:anim>
                                    <p:anim calcmode="lin" valueType="num">
                                      <p:cBhvr additive="base">
                                        <p:cTn id="34" dur="500" fill="hold"/>
                                        <p:tgtEl>
                                          <p:spTgt spid="2054"/>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4" fill="hold" nodeType="after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6500"/>
                            </p:stCondLst>
                            <p:childTnLst>
                              <p:par>
                                <p:cTn id="41" presetID="2" presetClass="entr" presetSubtype="4" fill="hold" nodeType="afterEffect">
                                  <p:stCondLst>
                                    <p:cond delay="500"/>
                                  </p:stCondLst>
                                  <p:childTnLst>
                                    <p:set>
                                      <p:cBhvr>
                                        <p:cTn id="42" dur="1" fill="hold">
                                          <p:stCondLst>
                                            <p:cond delay="0"/>
                                          </p:stCondLst>
                                        </p:cTn>
                                        <p:tgtEl>
                                          <p:spTgt spid="2058"/>
                                        </p:tgtEl>
                                        <p:attrNameLst>
                                          <p:attrName>style.visibility</p:attrName>
                                        </p:attrNameLst>
                                      </p:cBhvr>
                                      <p:to>
                                        <p:strVal val="visible"/>
                                      </p:to>
                                    </p:set>
                                    <p:anim calcmode="lin" valueType="num">
                                      <p:cBhvr additive="base">
                                        <p:cTn id="43" dur="500" fill="hold"/>
                                        <p:tgtEl>
                                          <p:spTgt spid="2058"/>
                                        </p:tgtEl>
                                        <p:attrNameLst>
                                          <p:attrName>ppt_x</p:attrName>
                                        </p:attrNameLst>
                                      </p:cBhvr>
                                      <p:tavLst>
                                        <p:tav tm="0">
                                          <p:val>
                                            <p:strVal val="#ppt_x"/>
                                          </p:val>
                                        </p:tav>
                                        <p:tav tm="100000">
                                          <p:val>
                                            <p:strVal val="#ppt_x"/>
                                          </p:val>
                                        </p:tav>
                                      </p:tavLst>
                                    </p:anim>
                                    <p:anim calcmode="lin" valueType="num">
                                      <p:cBhvr additive="base">
                                        <p:cTn id="4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10" name="Заголовок 1"/>
          <p:cNvSpPr>
            <a:spLocks noGrp="1"/>
          </p:cNvSpPr>
          <p:nvPr>
            <p:ph type="title"/>
          </p:nvPr>
        </p:nvSpPr>
        <p:spPr>
          <a:xfrm>
            <a:off x="278102" y="960106"/>
            <a:ext cx="3000396" cy="2857520"/>
          </a:xfrm>
        </p:spPr>
        <p:txBody>
          <a:bodyPr>
            <a:normAutofit/>
          </a:bodyPr>
          <a:lstStyle/>
          <a:p>
            <a:pPr>
              <a:defRPr/>
            </a:pP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зажигалки</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портсигары,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сигаретницы,</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2800"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порттабаки</a:t>
            </a: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пепельницы,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спичечницы, </a:t>
            </a:r>
            <a:b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мундштуки </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524000" y="-5575"/>
            <a:ext cx="914400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Принадлежности для курения</a:t>
            </a:r>
          </a:p>
        </p:txBody>
      </p:sp>
      <p:pic>
        <p:nvPicPr>
          <p:cNvPr id="7170" name="Picture 2" descr="https://images.izi.ua/29973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969" y="1108710"/>
            <a:ext cx="2167814" cy="24917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2" name="Picture 4" descr="https://i.mycdn.me/image?id=866436677277&amp;t=3&amp;plc=WEB&amp;tkn=*Zqcxdp3Uw638EH9CUBolFvcYk34"/>
          <p:cNvPicPr>
            <a:picLocks noChangeAspect="1" noChangeArrowheads="1"/>
          </p:cNvPicPr>
          <p:nvPr/>
        </p:nvPicPr>
        <p:blipFill rotWithShape="1">
          <a:blip r:embed="rId4">
            <a:extLst>
              <a:ext uri="{28A0092B-C50C-407E-A947-70E740481C1C}">
                <a14:useLocalDpi xmlns:a14="http://schemas.microsoft.com/office/drawing/2010/main" val="0"/>
              </a:ext>
            </a:extLst>
          </a:blip>
          <a:srcRect t="15996" b="16885"/>
          <a:stretch/>
        </p:blipFill>
        <p:spPr bwMode="auto">
          <a:xfrm>
            <a:off x="5323699" y="1108710"/>
            <a:ext cx="3712360" cy="24917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4" name="Picture 6" descr="https://avatars.mds.yandex.net/get-pdb/2883989/0cfc965c-d64d-4bde-a6c8-fcba732ae758/s1200"/>
          <p:cNvPicPr>
            <a:picLocks noChangeAspect="1" noChangeArrowheads="1"/>
          </p:cNvPicPr>
          <p:nvPr/>
        </p:nvPicPr>
        <p:blipFill rotWithShape="1">
          <a:blip r:embed="rId5">
            <a:extLst>
              <a:ext uri="{28A0092B-C50C-407E-A947-70E740481C1C}">
                <a14:useLocalDpi xmlns:a14="http://schemas.microsoft.com/office/drawing/2010/main" val="0"/>
              </a:ext>
            </a:extLst>
          </a:blip>
          <a:srcRect r="3033"/>
          <a:stretch/>
        </p:blipFill>
        <p:spPr bwMode="auto">
          <a:xfrm>
            <a:off x="9110975" y="1108711"/>
            <a:ext cx="2890525" cy="24940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6" name="Picture 8" descr="https://bag-auction.eu/wp-content/uploads/2016/11/137_2l.jpg"/>
          <p:cNvPicPr>
            <a:picLocks noChangeAspect="1" noChangeArrowheads="1"/>
          </p:cNvPicPr>
          <p:nvPr/>
        </p:nvPicPr>
        <p:blipFill rotWithShape="1">
          <a:blip r:embed="rId6">
            <a:extLst>
              <a:ext uri="{28A0092B-C50C-407E-A947-70E740481C1C}">
                <a14:useLocalDpi xmlns:a14="http://schemas.microsoft.com/office/drawing/2010/main" val="0"/>
              </a:ext>
            </a:extLst>
          </a:blip>
          <a:srcRect l="17279" t="9257" r="19606" b="6590"/>
          <a:stretch/>
        </p:blipFill>
        <p:spPr bwMode="auto">
          <a:xfrm>
            <a:off x="5163275" y="4013866"/>
            <a:ext cx="1748791" cy="23317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8" name="Picture 10" descr="https://artsynthesis.com.ua/_sh/5/580.jpg"/>
          <p:cNvPicPr>
            <a:picLocks noChangeAspect="1" noChangeArrowheads="1"/>
          </p:cNvPicPr>
          <p:nvPr/>
        </p:nvPicPr>
        <p:blipFill rotWithShape="1">
          <a:blip r:embed="rId7">
            <a:extLst>
              <a:ext uri="{28A0092B-C50C-407E-A947-70E740481C1C}">
                <a14:useLocalDpi xmlns:a14="http://schemas.microsoft.com/office/drawing/2010/main" val="0"/>
              </a:ext>
            </a:extLst>
          </a:blip>
          <a:srcRect l="7757" t="8157" r="2061" b="6047"/>
          <a:stretch/>
        </p:blipFill>
        <p:spPr bwMode="auto">
          <a:xfrm>
            <a:off x="7103682" y="4013866"/>
            <a:ext cx="4014586" cy="23297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80" name="Picture 12" descr="https://static.mineralmarket.ru/img/p/263156-1075769.jpg"/>
          <p:cNvPicPr>
            <a:picLocks noChangeAspect="1" noChangeArrowheads="1"/>
          </p:cNvPicPr>
          <p:nvPr/>
        </p:nvPicPr>
        <p:blipFill rotWithShape="1">
          <a:blip r:embed="rId8">
            <a:extLst>
              <a:ext uri="{28A0092B-C50C-407E-A947-70E740481C1C}">
                <a14:useLocalDpi xmlns:a14="http://schemas.microsoft.com/office/drawing/2010/main" val="0"/>
              </a:ext>
            </a:extLst>
          </a:blip>
          <a:srcRect t="15024" b="12945"/>
          <a:stretch/>
        </p:blipFill>
        <p:spPr bwMode="auto">
          <a:xfrm>
            <a:off x="1737208" y="4013866"/>
            <a:ext cx="3234451" cy="23297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331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7172"/>
                                        </p:tgtEl>
                                        <p:attrNameLst>
                                          <p:attrName>style.visibility</p:attrName>
                                        </p:attrNameLst>
                                      </p:cBhvr>
                                      <p:to>
                                        <p:strVal val="visible"/>
                                      </p:to>
                                    </p:set>
                                    <p:anim calcmode="lin" valueType="num">
                                      <p:cBhvr additive="base">
                                        <p:cTn id="18" dur="500" fill="hold"/>
                                        <p:tgtEl>
                                          <p:spTgt spid="7172"/>
                                        </p:tgtEl>
                                        <p:attrNameLst>
                                          <p:attrName>ppt_x</p:attrName>
                                        </p:attrNameLst>
                                      </p:cBhvr>
                                      <p:tavLst>
                                        <p:tav tm="0">
                                          <p:val>
                                            <p:strVal val="#ppt_x"/>
                                          </p:val>
                                        </p:tav>
                                        <p:tav tm="100000">
                                          <p:val>
                                            <p:strVal val="#ppt_x"/>
                                          </p:val>
                                        </p:tav>
                                      </p:tavLst>
                                    </p:anim>
                                    <p:anim calcmode="lin" valueType="num">
                                      <p:cBhvr additive="base">
                                        <p:cTn id="19" dur="500" fill="hold"/>
                                        <p:tgtEl>
                                          <p:spTgt spid="7172"/>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7174"/>
                                        </p:tgtEl>
                                        <p:attrNameLst>
                                          <p:attrName>style.visibility</p:attrName>
                                        </p:attrNameLst>
                                      </p:cBhvr>
                                      <p:to>
                                        <p:strVal val="visible"/>
                                      </p:to>
                                    </p:set>
                                    <p:anim calcmode="lin" valueType="num">
                                      <p:cBhvr additive="base">
                                        <p:cTn id="23" dur="500" fill="hold"/>
                                        <p:tgtEl>
                                          <p:spTgt spid="7174"/>
                                        </p:tgtEl>
                                        <p:attrNameLst>
                                          <p:attrName>ppt_x</p:attrName>
                                        </p:attrNameLst>
                                      </p:cBhvr>
                                      <p:tavLst>
                                        <p:tav tm="0">
                                          <p:val>
                                            <p:strVal val="#ppt_x"/>
                                          </p:val>
                                        </p:tav>
                                        <p:tav tm="100000">
                                          <p:val>
                                            <p:strVal val="#ppt_x"/>
                                          </p:val>
                                        </p:tav>
                                      </p:tavLst>
                                    </p:anim>
                                    <p:anim calcmode="lin" valueType="num">
                                      <p:cBhvr additive="base">
                                        <p:cTn id="24" dur="500" fill="hold"/>
                                        <p:tgtEl>
                                          <p:spTgt spid="7174"/>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7180"/>
                                        </p:tgtEl>
                                        <p:attrNameLst>
                                          <p:attrName>style.visibility</p:attrName>
                                        </p:attrNameLst>
                                      </p:cBhvr>
                                      <p:to>
                                        <p:strVal val="visible"/>
                                      </p:to>
                                    </p:set>
                                    <p:anim calcmode="lin" valueType="num">
                                      <p:cBhvr additive="base">
                                        <p:cTn id="28" dur="500" fill="hold"/>
                                        <p:tgtEl>
                                          <p:spTgt spid="7180"/>
                                        </p:tgtEl>
                                        <p:attrNameLst>
                                          <p:attrName>ppt_x</p:attrName>
                                        </p:attrNameLst>
                                      </p:cBhvr>
                                      <p:tavLst>
                                        <p:tav tm="0">
                                          <p:val>
                                            <p:strVal val="#ppt_x"/>
                                          </p:val>
                                        </p:tav>
                                        <p:tav tm="100000">
                                          <p:val>
                                            <p:strVal val="#ppt_x"/>
                                          </p:val>
                                        </p:tav>
                                      </p:tavLst>
                                    </p:anim>
                                    <p:anim calcmode="lin" valueType="num">
                                      <p:cBhvr additive="base">
                                        <p:cTn id="29" dur="500" fill="hold"/>
                                        <p:tgtEl>
                                          <p:spTgt spid="7180"/>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500"/>
                                  </p:stCondLst>
                                  <p:childTnLst>
                                    <p:set>
                                      <p:cBhvr>
                                        <p:cTn id="32" dur="1" fill="hold">
                                          <p:stCondLst>
                                            <p:cond delay="0"/>
                                          </p:stCondLst>
                                        </p:cTn>
                                        <p:tgtEl>
                                          <p:spTgt spid="7176"/>
                                        </p:tgtEl>
                                        <p:attrNameLst>
                                          <p:attrName>style.visibility</p:attrName>
                                        </p:attrNameLst>
                                      </p:cBhvr>
                                      <p:to>
                                        <p:strVal val="visible"/>
                                      </p:to>
                                    </p:set>
                                    <p:anim calcmode="lin" valueType="num">
                                      <p:cBhvr additive="base">
                                        <p:cTn id="33" dur="500" fill="hold"/>
                                        <p:tgtEl>
                                          <p:spTgt spid="7176"/>
                                        </p:tgtEl>
                                        <p:attrNameLst>
                                          <p:attrName>ppt_x</p:attrName>
                                        </p:attrNameLst>
                                      </p:cBhvr>
                                      <p:tavLst>
                                        <p:tav tm="0">
                                          <p:val>
                                            <p:strVal val="#ppt_x"/>
                                          </p:val>
                                        </p:tav>
                                        <p:tav tm="100000">
                                          <p:val>
                                            <p:strVal val="#ppt_x"/>
                                          </p:val>
                                        </p:tav>
                                      </p:tavLst>
                                    </p:anim>
                                    <p:anim calcmode="lin" valueType="num">
                                      <p:cBhvr additive="base">
                                        <p:cTn id="34" dur="500" fill="hold"/>
                                        <p:tgtEl>
                                          <p:spTgt spid="7176"/>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4" fill="hold" nodeType="afterEffect">
                                  <p:stCondLst>
                                    <p:cond delay="500"/>
                                  </p:stCondLst>
                                  <p:childTnLst>
                                    <p:set>
                                      <p:cBhvr>
                                        <p:cTn id="37" dur="1" fill="hold">
                                          <p:stCondLst>
                                            <p:cond delay="0"/>
                                          </p:stCondLst>
                                        </p:cTn>
                                        <p:tgtEl>
                                          <p:spTgt spid="7178"/>
                                        </p:tgtEl>
                                        <p:attrNameLst>
                                          <p:attrName>style.visibility</p:attrName>
                                        </p:attrNameLst>
                                      </p:cBhvr>
                                      <p:to>
                                        <p:strVal val="visible"/>
                                      </p:to>
                                    </p:set>
                                    <p:anim calcmode="lin" valueType="num">
                                      <p:cBhvr additive="base">
                                        <p:cTn id="38" dur="500" fill="hold"/>
                                        <p:tgtEl>
                                          <p:spTgt spid="7178"/>
                                        </p:tgtEl>
                                        <p:attrNameLst>
                                          <p:attrName>ppt_x</p:attrName>
                                        </p:attrNameLst>
                                      </p:cBhvr>
                                      <p:tavLst>
                                        <p:tav tm="0">
                                          <p:val>
                                            <p:strVal val="#ppt_x"/>
                                          </p:val>
                                        </p:tav>
                                        <p:tav tm="100000">
                                          <p:val>
                                            <p:strVal val="#ppt_x"/>
                                          </p:val>
                                        </p:tav>
                                      </p:tavLst>
                                    </p:anim>
                                    <p:anim calcmode="lin" valueType="num">
                                      <p:cBhvr additive="base">
                                        <p:cTn id="39"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a:spLocks noGrp="1"/>
          </p:cNvSpPr>
          <p:nvPr>
            <p:ph type="title"/>
          </p:nvPr>
        </p:nvSpPr>
        <p:spPr>
          <a:xfrm>
            <a:off x="95760" y="763866"/>
            <a:ext cx="11886180" cy="1138218"/>
          </a:xfrm>
        </p:spPr>
        <p:txBody>
          <a:bodyPr>
            <a:normAutofit/>
          </a:bodyPr>
          <a:lstStyle/>
          <a:p>
            <a:pPr>
              <a:defRPr/>
            </a:pPr>
            <a:r>
              <a:rPr lang="ru-RU" sz="24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Столовые приборы: </a:t>
            </a:r>
            <a:r>
              <a:rPr lang="ru-RU" sz="2400" b="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ложки, вилки, ножи, лопатки для пирожного.</a:t>
            </a:r>
            <a:br>
              <a:rPr lang="ru-RU" sz="2400" b="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ru-RU" sz="240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Посуда:  </a:t>
            </a:r>
            <a:r>
              <a:rPr lang="ru-RU" sz="2400" b="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рюмки, бокалы, графины для вина, чайники, кофейники, чашки с блюдцами, подстаканники, кольца салфеточные, солонки и перечницы, сервизы и приборы</a:t>
            </a:r>
          </a:p>
        </p:txBody>
      </p:sp>
      <p:sp>
        <p:nvSpPr>
          <p:cNvPr id="4" name="Прямоугольник 3"/>
          <p:cNvSpPr/>
          <p:nvPr/>
        </p:nvSpPr>
        <p:spPr>
          <a:xfrm>
            <a:off x="1466850" y="0"/>
            <a:ext cx="914400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Предметы для сервировки стола</a:t>
            </a:r>
          </a:p>
        </p:txBody>
      </p:sp>
      <p:pic>
        <p:nvPicPr>
          <p:cNvPr id="6146" name="Picture 2" descr="https://img-fotki.yandex.ru/get/6434/122263170.b0/0_25693b_f1797125_X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24" y="2021165"/>
            <a:ext cx="4311054" cy="431105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5" descr="D:\Мои документы\Работа бук\Лекции и раздаточные\Товароведение\Галантерейные, ювелирные и ПКТ\Ювелирные\Новая папка\серебро.jpg"/>
          <p:cNvPicPr>
            <a:picLocks noChangeAspect="1" noChangeArrowheads="1"/>
          </p:cNvPicPr>
          <p:nvPr/>
        </p:nvPicPr>
        <p:blipFill rotWithShape="1">
          <a:blip r:embed="rId4">
            <a:extLst>
              <a:ext uri="{28A0092B-C50C-407E-A947-70E740481C1C}">
                <a14:useLocalDpi xmlns:a14="http://schemas.microsoft.com/office/drawing/2010/main" val="0"/>
              </a:ext>
            </a:extLst>
          </a:blip>
          <a:srcRect l="10345" t="5082" r="6897" b="4026"/>
          <a:stretch/>
        </p:blipFill>
        <p:spPr bwMode="auto">
          <a:xfrm>
            <a:off x="4830127" y="2021165"/>
            <a:ext cx="3925808" cy="431105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D:\Мои документы\Работа бук\Лекции и раздаточные\Товароведение\Галантерейные, ювелирные и ПКТ\Ювелирные\Новая папка\перегор эмаль.jpg"/>
          <p:cNvPicPr>
            <a:picLocks noChangeAspect="1" noChangeArrowheads="1"/>
          </p:cNvPicPr>
          <p:nvPr/>
        </p:nvPicPr>
        <p:blipFill>
          <a:blip r:embed="rId5">
            <a:extLst>
              <a:ext uri="{28A0092B-C50C-407E-A947-70E740481C1C}">
                <a14:useLocalDpi xmlns:a14="http://schemas.microsoft.com/office/drawing/2010/main" val="0"/>
              </a:ext>
            </a:extLst>
          </a:blip>
          <a:srcRect t="20000" r="2817" b="6250"/>
          <a:stretch>
            <a:fillRect/>
          </a:stretch>
        </p:blipFill>
        <p:spPr bwMode="auto">
          <a:xfrm>
            <a:off x="9018847" y="2021165"/>
            <a:ext cx="2963093" cy="224832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D:\Мои документы\Работа бук\Лекции и раздаточные\Товароведение\Галантерейные, ювелирные и ПКТ\Ювелирные\Новая папка\1264166976.jpg"/>
          <p:cNvPicPr>
            <a:picLocks noChangeAspect="1" noChangeArrowheads="1"/>
          </p:cNvPicPr>
          <p:nvPr/>
        </p:nvPicPr>
        <p:blipFill>
          <a:blip r:embed="rId6">
            <a:extLst>
              <a:ext uri="{28A0092B-C50C-407E-A947-70E740481C1C}">
                <a14:useLocalDpi xmlns:a14="http://schemas.microsoft.com/office/drawing/2010/main" val="0"/>
              </a:ext>
            </a:extLst>
          </a:blip>
          <a:srcRect r="1430"/>
          <a:stretch>
            <a:fillRect/>
          </a:stretch>
        </p:blipFill>
        <p:spPr bwMode="auto">
          <a:xfrm>
            <a:off x="9018847" y="4399769"/>
            <a:ext cx="2963093" cy="193245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445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501140" y="0"/>
            <a:ext cx="914400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Письменные принадлежности</a:t>
            </a:r>
          </a:p>
        </p:txBody>
      </p:sp>
      <p:pic>
        <p:nvPicPr>
          <p:cNvPr id="5122" name="Picture 2" descr="https://cdn1.ozone.ru/multimedia/1033252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36" y="3607986"/>
            <a:ext cx="2722284" cy="27222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http://www2.urunlersatis.shop/img/p/3/56495-large_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36" y="763866"/>
            <a:ext cx="2722284" cy="27222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http://grandsouvenir.com/img/tovars/55155bbc4a55c.JPG"/>
          <p:cNvPicPr>
            <a:picLocks noChangeAspect="1" noChangeArrowheads="1"/>
          </p:cNvPicPr>
          <p:nvPr/>
        </p:nvPicPr>
        <p:blipFill rotWithShape="1">
          <a:blip r:embed="rId5">
            <a:extLst>
              <a:ext uri="{28A0092B-C50C-407E-A947-70E740481C1C}">
                <a14:useLocalDpi xmlns:a14="http://schemas.microsoft.com/office/drawing/2010/main" val="0"/>
              </a:ext>
            </a:extLst>
          </a:blip>
          <a:srcRect t="22811" b="11148"/>
          <a:stretch/>
        </p:blipFill>
        <p:spPr bwMode="auto">
          <a:xfrm>
            <a:off x="3036208" y="2343144"/>
            <a:ext cx="9055712" cy="39871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Заголовок 1"/>
          <p:cNvSpPr>
            <a:spLocks noGrp="1"/>
          </p:cNvSpPr>
          <p:nvPr>
            <p:ph type="title"/>
          </p:nvPr>
        </p:nvSpPr>
        <p:spPr>
          <a:xfrm>
            <a:off x="3036208" y="1027268"/>
            <a:ext cx="9055712" cy="1097740"/>
          </a:xfrm>
        </p:spPr>
        <p:txBody>
          <a:bodyPr>
            <a:normAutofit/>
          </a:bodyPr>
          <a:lstStyle/>
          <a:p>
            <a:pPr algn="ctr">
              <a:defRPr/>
            </a:pPr>
            <a:r>
              <a:rPr lang="ru-RU" sz="2400" b="0"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чернильницы на подставке, пресс-папье, ножи для резки бумаги, стаканы для карандашей, настольные блокноты и бювары, письменные приборы, ручки шариковые и чернильные</a:t>
            </a:r>
            <a:endParaRPr lang="ru-RU" sz="2400" b="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154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5124"/>
                                        </p:tgtEl>
                                        <p:attrNameLst>
                                          <p:attrName>style.visibility</p:attrName>
                                        </p:attrNameLst>
                                      </p:cBhvr>
                                      <p:to>
                                        <p:strVal val="visible"/>
                                      </p:to>
                                    </p:set>
                                    <p:anim calcmode="lin" valueType="num">
                                      <p:cBhvr additive="base">
                                        <p:cTn id="10" dur="500" fill="hold"/>
                                        <p:tgtEl>
                                          <p:spTgt spid="5124"/>
                                        </p:tgtEl>
                                        <p:attrNameLst>
                                          <p:attrName>ppt_x</p:attrName>
                                        </p:attrNameLst>
                                      </p:cBhvr>
                                      <p:tavLst>
                                        <p:tav tm="0">
                                          <p:val>
                                            <p:strVal val="#ppt_x"/>
                                          </p:val>
                                        </p:tav>
                                        <p:tav tm="100000">
                                          <p:val>
                                            <p:strVal val="#ppt_x"/>
                                          </p:val>
                                        </p:tav>
                                      </p:tavLst>
                                    </p:anim>
                                    <p:anim calcmode="lin" valueType="num">
                                      <p:cBhvr additive="base">
                                        <p:cTn id="11" dur="500" fill="hold"/>
                                        <p:tgtEl>
                                          <p:spTgt spid="5124"/>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500"/>
                                  </p:stCondLst>
                                  <p:childTnLst>
                                    <p:set>
                                      <p:cBhvr>
                                        <p:cTn id="14" dur="1" fill="hold">
                                          <p:stCondLst>
                                            <p:cond delay="0"/>
                                          </p:stCondLst>
                                        </p:cTn>
                                        <p:tgtEl>
                                          <p:spTgt spid="5122"/>
                                        </p:tgtEl>
                                        <p:attrNameLst>
                                          <p:attrName>style.visibility</p:attrName>
                                        </p:attrNameLst>
                                      </p:cBhvr>
                                      <p:to>
                                        <p:strVal val="visible"/>
                                      </p:to>
                                    </p:set>
                                    <p:anim calcmode="lin" valueType="num">
                                      <p:cBhvr additive="base">
                                        <p:cTn id="15" dur="500" fill="hold"/>
                                        <p:tgtEl>
                                          <p:spTgt spid="5122"/>
                                        </p:tgtEl>
                                        <p:attrNameLst>
                                          <p:attrName>ppt_x</p:attrName>
                                        </p:attrNameLst>
                                      </p:cBhvr>
                                      <p:tavLst>
                                        <p:tav tm="0">
                                          <p:val>
                                            <p:strVal val="#ppt_x"/>
                                          </p:val>
                                        </p:tav>
                                        <p:tav tm="100000">
                                          <p:val>
                                            <p:strVal val="#ppt_x"/>
                                          </p:val>
                                        </p:tav>
                                      </p:tavLst>
                                    </p:anim>
                                    <p:anim calcmode="lin" valueType="num">
                                      <p:cBhvr additive="base">
                                        <p:cTn id="16" dur="500" fill="hold"/>
                                        <p:tgtEl>
                                          <p:spTgt spid="512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500"/>
                                  </p:stCondLst>
                                  <p:childTnLst>
                                    <p:set>
                                      <p:cBhvr>
                                        <p:cTn id="19" dur="1" fill="hold">
                                          <p:stCondLst>
                                            <p:cond delay="0"/>
                                          </p:stCondLst>
                                        </p:cTn>
                                        <p:tgtEl>
                                          <p:spTgt spid="5126"/>
                                        </p:tgtEl>
                                        <p:attrNameLst>
                                          <p:attrName>style.visibility</p:attrName>
                                        </p:attrNameLst>
                                      </p:cBhvr>
                                      <p:to>
                                        <p:strVal val="visible"/>
                                      </p:to>
                                    </p:set>
                                    <p:anim calcmode="lin" valueType="num">
                                      <p:cBhvr additive="base">
                                        <p:cTn id="20" dur="500" fill="hold"/>
                                        <p:tgtEl>
                                          <p:spTgt spid="5126"/>
                                        </p:tgtEl>
                                        <p:attrNameLst>
                                          <p:attrName>ppt_x</p:attrName>
                                        </p:attrNameLst>
                                      </p:cBhvr>
                                      <p:tavLst>
                                        <p:tav tm="0">
                                          <p:val>
                                            <p:strVal val="#ppt_x"/>
                                          </p:val>
                                        </p:tav>
                                        <p:tav tm="100000">
                                          <p:val>
                                            <p:strVal val="#ppt_x"/>
                                          </p:val>
                                        </p:tav>
                                      </p:tavLst>
                                    </p:anim>
                                    <p:anim calcmode="lin" valueType="num">
                                      <p:cBhvr additive="base">
                                        <p:cTn id="21"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3"/>
          <p:cNvSpPr txBox="1">
            <a:spLocks/>
          </p:cNvSpPr>
          <p:nvPr/>
        </p:nvSpPr>
        <p:spPr>
          <a:xfrm>
            <a:off x="1735426" y="763866"/>
            <a:ext cx="8229600" cy="642942"/>
          </a:xfrm>
          <a:prstGeom prst="rect">
            <a:avLst/>
          </a:prstGeom>
          <a:ln w="6350" cap="rnd">
            <a:noFill/>
          </a:ln>
        </p:spPr>
        <p:txBody>
          <a:bodyPr anchor="b">
            <a:normAutofit/>
          </a:bodyPr>
          <a:lstStyle/>
          <a:p>
            <a:pPr algn="ctr">
              <a:defRPr/>
            </a:pP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ea typeface="+mj-ea"/>
                <a:cs typeface="Times New Roman" panose="02020603050405020304" pitchFamily="18" charset="0"/>
              </a:rPr>
              <a:t>браслеты для часов.</a:t>
            </a:r>
            <a:endParaRPr lang="ru-RU" sz="2800" spc="-100" dirty="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latin typeface="Times New Roman" panose="02020603050405020304" pitchFamily="18" charset="0"/>
              <a:ea typeface="+mj-ea"/>
              <a:cs typeface="Times New Roman" panose="02020603050405020304" pitchFamily="18" charset="0"/>
            </a:endParaRPr>
          </a:p>
        </p:txBody>
      </p:sp>
      <p:sp>
        <p:nvSpPr>
          <p:cNvPr id="4" name="Прямоугольник 3"/>
          <p:cNvSpPr/>
          <p:nvPr/>
        </p:nvSpPr>
        <p:spPr>
          <a:xfrm>
            <a:off x="1443990" y="117535"/>
            <a:ext cx="9144000" cy="769441"/>
          </a:xfrm>
          <a:prstGeom prst="rect">
            <a:avLst/>
          </a:prstGeom>
          <a:noFill/>
        </p:spPr>
        <p:txBody>
          <a:bodyPr>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Принадлежности для часов</a:t>
            </a:r>
          </a:p>
        </p:txBody>
      </p:sp>
      <p:pic>
        <p:nvPicPr>
          <p:cNvPr id="4098" name="Picture 2" descr="https://ae01.alicdn.com/kf/HTB12TR2MpXXXXcCXXXXq6xXFXXX4/Silver-Fashion-New-Arrival-Stainless-Steel-Watch-Band-Fold-over-clasp-watch-strap-for-mens-Wat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821" y="1533307"/>
            <a:ext cx="4539833" cy="45398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https://ae01.alicdn.com/kf/HTB1RYz4LVXXXXX2XFXXq6xXFXXX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956" y="1533307"/>
            <a:ext cx="4540034" cy="45400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433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4100"/>
                                        </p:tgtEl>
                                        <p:attrNameLst>
                                          <p:attrName>style.visibility</p:attrName>
                                        </p:attrNameLst>
                                      </p:cBhvr>
                                      <p:to>
                                        <p:strVal val="visible"/>
                                      </p:to>
                                    </p:set>
                                    <p:anim calcmode="lin" valueType="num">
                                      <p:cBhvr additive="base">
                                        <p:cTn id="18" dur="500" fill="hold"/>
                                        <p:tgtEl>
                                          <p:spTgt spid="4100"/>
                                        </p:tgtEl>
                                        <p:attrNameLst>
                                          <p:attrName>ppt_x</p:attrName>
                                        </p:attrNameLst>
                                      </p:cBhvr>
                                      <p:tavLst>
                                        <p:tav tm="0">
                                          <p:val>
                                            <p:strVal val="#ppt_x"/>
                                          </p:val>
                                        </p:tav>
                                        <p:tav tm="100000">
                                          <p:val>
                                            <p:strVal val="#ppt_x"/>
                                          </p:val>
                                        </p:tav>
                                      </p:tavLst>
                                    </p:anim>
                                    <p:anim calcmode="lin" valueType="num">
                                      <p:cBhvr additive="base">
                                        <p:cTn id="1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7" name="Прямоугольник 6"/>
          <p:cNvSpPr/>
          <p:nvPr/>
        </p:nvSpPr>
        <p:spPr>
          <a:xfrm>
            <a:off x="594360" y="70505"/>
            <a:ext cx="10812780" cy="769441"/>
          </a:xfrm>
          <a:prstGeom prst="rect">
            <a:avLst/>
          </a:prstGeom>
          <a:noFill/>
        </p:spPr>
        <p:txBody>
          <a:bodyPr wrap="square">
            <a:spAutoFit/>
          </a:bodyPr>
          <a:lstStyle/>
          <a:p>
            <a:pPr algn="ctr">
              <a:defRPr/>
            </a:pPr>
            <a:r>
              <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Предметы для украшения интерьера</a:t>
            </a:r>
          </a:p>
        </p:txBody>
      </p:sp>
      <p:sp>
        <p:nvSpPr>
          <p:cNvPr id="8" name="Заголовок 3"/>
          <p:cNvSpPr txBox="1">
            <a:spLocks/>
          </p:cNvSpPr>
          <p:nvPr/>
        </p:nvSpPr>
        <p:spPr>
          <a:xfrm>
            <a:off x="1865918" y="662622"/>
            <a:ext cx="8429684" cy="642942"/>
          </a:xfrm>
          <a:prstGeom prst="rect">
            <a:avLst/>
          </a:prstGeom>
          <a:ln w="6350" cap="rnd">
            <a:noFill/>
          </a:ln>
        </p:spPr>
        <p:txBody>
          <a:bodyPr anchor="b">
            <a:normAutofit/>
          </a:bodyPr>
          <a:lstStyle/>
          <a:p>
            <a:pPr algn="ctr">
              <a:defRPr/>
            </a:pPr>
            <a:r>
              <a:rPr lang="ru-RU" sz="2800" dirty="0">
                <a:ln w="1905"/>
                <a:solidFill>
                  <a:srgbClr val="002060"/>
                </a:solidFill>
                <a:effectLst>
                  <a:innerShdw blurRad="69850" dist="43180" dir="5400000">
                    <a:srgbClr val="000000">
                      <a:alpha val="65000"/>
                    </a:srgbClr>
                  </a:innerShdw>
                </a:effectLst>
                <a:latin typeface="Times New Roman" panose="02020603050405020304" pitchFamily="18" charset="0"/>
                <a:ea typeface="+mj-ea"/>
                <a:cs typeface="Times New Roman" panose="02020603050405020304" pitchFamily="18" charset="0"/>
              </a:rPr>
              <a:t>вазы, скульптура, декоративные панно и т.п.</a:t>
            </a:r>
            <a:endParaRPr lang="ru-RU" sz="2800" spc="-100" dirty="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latin typeface="Times New Roman" panose="02020603050405020304" pitchFamily="18" charset="0"/>
              <a:ea typeface="+mj-ea"/>
              <a:cs typeface="Times New Roman" panose="02020603050405020304" pitchFamily="18" charset="0"/>
            </a:endParaRPr>
          </a:p>
        </p:txBody>
      </p:sp>
      <p:pic>
        <p:nvPicPr>
          <p:cNvPr id="11" name="Picture 3" descr="D:\Мои документы\Работа бук\Лекции и раздаточные\Товароведение\Галантерейные, ювелирные и ПКТ\Ювелирные\картинки\120856161205.jpg"/>
          <p:cNvPicPr>
            <a:picLocks noChangeAspect="1" noChangeArrowheads="1"/>
          </p:cNvPicPr>
          <p:nvPr/>
        </p:nvPicPr>
        <p:blipFill rotWithShape="1">
          <a:blip r:embed="rId3">
            <a:extLst>
              <a:ext uri="{28A0092B-C50C-407E-A947-70E740481C1C}">
                <a14:useLocalDpi xmlns:a14="http://schemas.microsoft.com/office/drawing/2010/main" val="0"/>
              </a:ext>
            </a:extLst>
          </a:blip>
          <a:srcRect l="21782" r="23361"/>
          <a:stretch/>
        </p:blipFill>
        <p:spPr bwMode="auto">
          <a:xfrm>
            <a:off x="891540" y="1432063"/>
            <a:ext cx="2708910" cy="49386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descr="http://s-horoscope.ru/files/field/img/4204/blog/2016/nefrit_metall_-_bliznecy.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66" r="11603"/>
          <a:stretch/>
        </p:blipFill>
        <p:spPr bwMode="auto">
          <a:xfrm>
            <a:off x="3749039" y="1432063"/>
            <a:ext cx="2423161" cy="49386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0" name="Picture 4" descr="https://galleris.ru/upload/shop_5/7/7/1/item_77175/shop_items_catalog_image771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789" y="1432063"/>
            <a:ext cx="4938639" cy="49386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095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9218"/>
                                        </p:tgtEl>
                                        <p:attrNameLst>
                                          <p:attrName>style.visibility</p:attrName>
                                        </p:attrNameLst>
                                      </p:cBhvr>
                                      <p:to>
                                        <p:strVal val="visible"/>
                                      </p:to>
                                    </p:set>
                                    <p:anim calcmode="lin" valueType="num">
                                      <p:cBhvr additive="base">
                                        <p:cTn id="18" dur="500" fill="hold"/>
                                        <p:tgtEl>
                                          <p:spTgt spid="9218"/>
                                        </p:tgtEl>
                                        <p:attrNameLst>
                                          <p:attrName>ppt_x</p:attrName>
                                        </p:attrNameLst>
                                      </p:cBhvr>
                                      <p:tavLst>
                                        <p:tav tm="0">
                                          <p:val>
                                            <p:strVal val="#ppt_x"/>
                                          </p:val>
                                        </p:tav>
                                        <p:tav tm="100000">
                                          <p:val>
                                            <p:strVal val="#ppt_x"/>
                                          </p:val>
                                        </p:tav>
                                      </p:tavLst>
                                    </p:anim>
                                    <p:anim calcmode="lin" valueType="num">
                                      <p:cBhvr additive="base">
                                        <p:cTn id="19" dur="500" fill="hold"/>
                                        <p:tgtEl>
                                          <p:spTgt spid="9218"/>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9220"/>
                                        </p:tgtEl>
                                        <p:attrNameLst>
                                          <p:attrName>style.visibility</p:attrName>
                                        </p:attrNameLst>
                                      </p:cBhvr>
                                      <p:to>
                                        <p:strVal val="visible"/>
                                      </p:to>
                                    </p:set>
                                    <p:anim calcmode="lin" valueType="num">
                                      <p:cBhvr additive="base">
                                        <p:cTn id="23" dur="500" fill="hold"/>
                                        <p:tgtEl>
                                          <p:spTgt spid="9220"/>
                                        </p:tgtEl>
                                        <p:attrNameLst>
                                          <p:attrName>ppt_x</p:attrName>
                                        </p:attrNameLst>
                                      </p:cBhvr>
                                      <p:tavLst>
                                        <p:tav tm="0">
                                          <p:val>
                                            <p:strVal val="#ppt_x"/>
                                          </p:val>
                                        </p:tav>
                                        <p:tav tm="100000">
                                          <p:val>
                                            <p:strVal val="#ppt_x"/>
                                          </p:val>
                                        </p:tav>
                                      </p:tavLst>
                                    </p:anim>
                                    <p:anim calcmode="lin" valueType="num">
                                      <p:cBhvr additive="base">
                                        <p:cTn id="2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1208313"/>
            <a:ext cx="9858239" cy="750925"/>
          </a:xfrm>
        </p:spPr>
        <p:txBody>
          <a:bodyPr>
            <a:normAutofit/>
          </a:bodyPr>
          <a:lstStyle/>
          <a:p>
            <a:pPr lvl="0"/>
            <a:r>
              <a:rPr lang="ru-RU" sz="3600" dirty="0">
                <a:latin typeface="Times New Roman" panose="02020603050405020304" pitchFamily="18" charset="0"/>
                <a:cs typeface="Times New Roman" panose="02020603050405020304" pitchFamily="18" charset="0"/>
              </a:rPr>
              <a:t>12.1 Общие сведения о ювелирных товарах</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a:t>
            </a:r>
            <a:r>
              <a:rPr lang="ru-RU" sz="2400" dirty="0">
                <a:latin typeface="Times New Roman" pitchFamily="18" charset="0"/>
                <a:cs typeface="Times New Roman" pitchFamily="18" charset="0"/>
              </a:rPr>
              <a:t>. школа, 2005. – стр</a:t>
            </a:r>
            <a:r>
              <a:rPr lang="ru-RU" sz="2400" dirty="0" smtClean="0">
                <a:latin typeface="Times New Roman" pitchFamily="18" charset="0"/>
                <a:cs typeface="Times New Roman" pitchFamily="18" charset="0"/>
              </a:rPr>
              <a:t>. 471-472</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594360" y="70505"/>
            <a:ext cx="10812780" cy="769441"/>
          </a:xfrm>
          <a:prstGeom prst="rect">
            <a:avLst/>
          </a:prstGeom>
          <a:noFill/>
        </p:spPr>
        <p:txBody>
          <a:bodyPr wrap="square">
            <a:spAutoFit/>
          </a:bodyPr>
          <a:lstStyle/>
          <a:p>
            <a:pPr algn="ctr">
              <a:defRPr/>
            </a:pPr>
            <a:r>
              <a:rPr lang="ru-RU"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Сувениры</a:t>
            </a:r>
            <a:endPar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endParaRPr>
          </a:p>
        </p:txBody>
      </p:sp>
      <p:sp>
        <p:nvSpPr>
          <p:cNvPr id="4" name="Заголовок 3"/>
          <p:cNvSpPr txBox="1">
            <a:spLocks/>
          </p:cNvSpPr>
          <p:nvPr/>
        </p:nvSpPr>
        <p:spPr>
          <a:xfrm>
            <a:off x="100080" y="981420"/>
            <a:ext cx="12091920" cy="642942"/>
          </a:xfrm>
          <a:prstGeom prst="rect">
            <a:avLst/>
          </a:prstGeom>
          <a:ln w="6350" cap="rnd">
            <a:noFill/>
          </a:ln>
        </p:spPr>
        <p:txBody>
          <a:bodyPr anchor="b">
            <a:noAutofit/>
          </a:bodyPr>
          <a:lstStyle/>
          <a:p>
            <a:pPr algn="ctr">
              <a:defRPr/>
            </a:pPr>
            <a:r>
              <a:rPr lang="ru-RU" sz="2000" dirty="0" smtClean="0">
                <a:ln w="1905"/>
                <a:solidFill>
                  <a:srgbClr val="002060"/>
                </a:solidFill>
                <a:effectLst>
                  <a:innerShdw blurRad="69850" dist="43180" dir="5400000">
                    <a:srgbClr val="000000">
                      <a:alpha val="65000"/>
                    </a:srgbClr>
                  </a:innerShdw>
                </a:effectLst>
                <a:latin typeface="Times New Roman" panose="02020603050405020304" pitchFamily="18" charset="0"/>
                <a:ea typeface="+mj-ea"/>
                <a:cs typeface="Times New Roman" panose="02020603050405020304" pitchFamily="18" charset="0"/>
              </a:rPr>
              <a:t>Это изделия, отражающие национальные или религиозные особенности культуры, </a:t>
            </a:r>
          </a:p>
          <a:p>
            <a:pPr algn="ctr">
              <a:defRPr/>
            </a:pPr>
            <a:r>
              <a:rPr lang="ru-RU" sz="2000" dirty="0" smtClean="0">
                <a:ln w="1905"/>
                <a:solidFill>
                  <a:srgbClr val="002060"/>
                </a:solidFill>
                <a:effectLst>
                  <a:innerShdw blurRad="69850" dist="43180" dir="5400000">
                    <a:srgbClr val="000000">
                      <a:alpha val="65000"/>
                    </a:srgbClr>
                  </a:innerShdw>
                </a:effectLst>
                <a:latin typeface="Times New Roman" panose="02020603050405020304" pitchFamily="18" charset="0"/>
                <a:ea typeface="+mj-ea"/>
                <a:cs typeface="Times New Roman" panose="02020603050405020304" pitchFamily="18" charset="0"/>
              </a:rPr>
              <a:t>выдающиеся события, памятные даты и др. К ним относятся памятные медали, значки, брелоки и т.п.</a:t>
            </a:r>
            <a:endParaRPr lang="ru-RU" sz="2000" spc="-100" dirty="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latin typeface="Times New Roman" panose="02020603050405020304" pitchFamily="18" charset="0"/>
              <a:ea typeface="+mj-ea"/>
              <a:cs typeface="Times New Roman" panose="02020603050405020304" pitchFamily="18" charset="0"/>
            </a:endParaRPr>
          </a:p>
        </p:txBody>
      </p:sp>
      <p:pic>
        <p:nvPicPr>
          <p:cNvPr id="8194" name="Picture 2" descr="https://avatars.mds.yandex.net/get-pdb/2835456/38c9aa8d-8af0-409f-91ed-65a178dcd99b/s1200?webp=false"/>
          <p:cNvPicPr>
            <a:picLocks noChangeAspect="1" noChangeArrowheads="1"/>
          </p:cNvPicPr>
          <p:nvPr/>
        </p:nvPicPr>
        <p:blipFill rotWithShape="1">
          <a:blip r:embed="rId3">
            <a:extLst>
              <a:ext uri="{28A0092B-C50C-407E-A947-70E740481C1C}">
                <a14:useLocalDpi xmlns:a14="http://schemas.microsoft.com/office/drawing/2010/main" val="0"/>
              </a:ext>
            </a:extLst>
          </a:blip>
          <a:srcRect l="11048" r="11332" b="6836"/>
          <a:stretch/>
        </p:blipFill>
        <p:spPr bwMode="auto">
          <a:xfrm>
            <a:off x="4933634" y="1917997"/>
            <a:ext cx="3868893" cy="31797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196" name="Picture 4" descr="https://market.zlatoff.ru/image/cache/catalog/rosarm_068_medal_suvenirnaya_200_let_zlatoustovskoy_gravyure_na_stali_7193_3_119-780x8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434" y="1917996"/>
            <a:ext cx="2995447" cy="31797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198" name="Picture 6" descr="https://astris.ru/uploads/images/astris/156-astris.jpg"/>
          <p:cNvPicPr>
            <a:picLocks noChangeAspect="1" noChangeArrowheads="1"/>
          </p:cNvPicPr>
          <p:nvPr/>
        </p:nvPicPr>
        <p:blipFill rotWithShape="1">
          <a:blip r:embed="rId5">
            <a:extLst>
              <a:ext uri="{28A0092B-C50C-407E-A947-70E740481C1C}">
                <a14:useLocalDpi xmlns:a14="http://schemas.microsoft.com/office/drawing/2010/main" val="0"/>
              </a:ext>
            </a:extLst>
          </a:blip>
          <a:srcRect l="6507"/>
          <a:stretch/>
        </p:blipFill>
        <p:spPr bwMode="auto">
          <a:xfrm>
            <a:off x="182880" y="1917997"/>
            <a:ext cx="2972855" cy="31797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200" name="Picture 8" descr="https://sc02.alicdn.com/kf/H3c2e4205ea1a444abc02e85ea9ad8023X/Gemstone-Pendant-Keychains-Dolphins-turquoise-Crystal-Stone.jpg"/>
          <p:cNvPicPr>
            <a:picLocks noChangeAspect="1" noChangeArrowheads="1"/>
          </p:cNvPicPr>
          <p:nvPr/>
        </p:nvPicPr>
        <p:blipFill rotWithShape="1">
          <a:blip r:embed="rId6">
            <a:extLst>
              <a:ext uri="{28A0092B-C50C-407E-A947-70E740481C1C}">
                <a14:useLocalDpi xmlns:a14="http://schemas.microsoft.com/office/drawing/2010/main" val="0"/>
              </a:ext>
            </a:extLst>
          </a:blip>
          <a:srcRect l="26694" r="29149"/>
          <a:stretch/>
        </p:blipFill>
        <p:spPr bwMode="auto">
          <a:xfrm>
            <a:off x="3342642" y="1917997"/>
            <a:ext cx="1404085" cy="31798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31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ppt_x"/>
                                          </p:val>
                                        </p:tav>
                                        <p:tav tm="100000">
                                          <p:val>
                                            <p:strVal val="#ppt_x"/>
                                          </p:val>
                                        </p:tav>
                                      </p:tavLst>
                                    </p:anim>
                                    <p:anim calcmode="lin" valueType="num">
                                      <p:cBhvr additive="base">
                                        <p:cTn id="14" dur="500" fill="hold"/>
                                        <p:tgtEl>
                                          <p:spTgt spid="819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500"/>
                                  </p:stCondLst>
                                  <p:childTnLst>
                                    <p:set>
                                      <p:cBhvr>
                                        <p:cTn id="17" dur="1" fill="hold">
                                          <p:stCondLst>
                                            <p:cond delay="0"/>
                                          </p:stCondLst>
                                        </p:cTn>
                                        <p:tgtEl>
                                          <p:spTgt spid="8200"/>
                                        </p:tgtEl>
                                        <p:attrNameLst>
                                          <p:attrName>style.visibility</p:attrName>
                                        </p:attrNameLst>
                                      </p:cBhvr>
                                      <p:to>
                                        <p:strVal val="visible"/>
                                      </p:to>
                                    </p:set>
                                    <p:anim calcmode="lin" valueType="num">
                                      <p:cBhvr additive="base">
                                        <p:cTn id="18" dur="500" fill="hold"/>
                                        <p:tgtEl>
                                          <p:spTgt spid="8200"/>
                                        </p:tgtEl>
                                        <p:attrNameLst>
                                          <p:attrName>ppt_x</p:attrName>
                                        </p:attrNameLst>
                                      </p:cBhvr>
                                      <p:tavLst>
                                        <p:tav tm="0">
                                          <p:val>
                                            <p:strVal val="#ppt_x"/>
                                          </p:val>
                                        </p:tav>
                                        <p:tav tm="100000">
                                          <p:val>
                                            <p:strVal val="#ppt_x"/>
                                          </p:val>
                                        </p:tav>
                                      </p:tavLst>
                                    </p:anim>
                                    <p:anim calcmode="lin" valueType="num">
                                      <p:cBhvr additive="base">
                                        <p:cTn id="19" dur="500" fill="hold"/>
                                        <p:tgtEl>
                                          <p:spTgt spid="8200"/>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500"/>
                                  </p:stCondLst>
                                  <p:childTnLst>
                                    <p:set>
                                      <p:cBhvr>
                                        <p:cTn id="22" dur="1" fill="hold">
                                          <p:stCondLst>
                                            <p:cond delay="0"/>
                                          </p:stCondLst>
                                        </p:cTn>
                                        <p:tgtEl>
                                          <p:spTgt spid="8194"/>
                                        </p:tgtEl>
                                        <p:attrNameLst>
                                          <p:attrName>style.visibility</p:attrName>
                                        </p:attrNameLst>
                                      </p:cBhvr>
                                      <p:to>
                                        <p:strVal val="visible"/>
                                      </p:to>
                                    </p:set>
                                    <p:anim calcmode="lin" valueType="num">
                                      <p:cBhvr additive="base">
                                        <p:cTn id="23" dur="500" fill="hold"/>
                                        <p:tgtEl>
                                          <p:spTgt spid="8194"/>
                                        </p:tgtEl>
                                        <p:attrNameLst>
                                          <p:attrName>ppt_x</p:attrName>
                                        </p:attrNameLst>
                                      </p:cBhvr>
                                      <p:tavLst>
                                        <p:tav tm="0">
                                          <p:val>
                                            <p:strVal val="#ppt_x"/>
                                          </p:val>
                                        </p:tav>
                                        <p:tav tm="100000">
                                          <p:val>
                                            <p:strVal val="#ppt_x"/>
                                          </p:val>
                                        </p:tav>
                                      </p:tavLst>
                                    </p:anim>
                                    <p:anim calcmode="lin" valueType="num">
                                      <p:cBhvr additive="base">
                                        <p:cTn id="24" dur="500" fill="hold"/>
                                        <p:tgtEl>
                                          <p:spTgt spid="8194"/>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500"/>
                                  </p:stCondLst>
                                  <p:childTnLst>
                                    <p:set>
                                      <p:cBhvr>
                                        <p:cTn id="27" dur="1" fill="hold">
                                          <p:stCondLst>
                                            <p:cond delay="0"/>
                                          </p:stCondLst>
                                        </p:cTn>
                                        <p:tgtEl>
                                          <p:spTgt spid="8196"/>
                                        </p:tgtEl>
                                        <p:attrNameLst>
                                          <p:attrName>style.visibility</p:attrName>
                                        </p:attrNameLst>
                                      </p:cBhvr>
                                      <p:to>
                                        <p:strVal val="visible"/>
                                      </p:to>
                                    </p:set>
                                    <p:anim calcmode="lin" valueType="num">
                                      <p:cBhvr additive="base">
                                        <p:cTn id="28" dur="500" fill="hold"/>
                                        <p:tgtEl>
                                          <p:spTgt spid="8196"/>
                                        </p:tgtEl>
                                        <p:attrNameLst>
                                          <p:attrName>ppt_x</p:attrName>
                                        </p:attrNameLst>
                                      </p:cBhvr>
                                      <p:tavLst>
                                        <p:tav tm="0">
                                          <p:val>
                                            <p:strVal val="#ppt_x"/>
                                          </p:val>
                                        </p:tav>
                                        <p:tav tm="100000">
                                          <p:val>
                                            <p:strVal val="#ppt_x"/>
                                          </p:val>
                                        </p:tav>
                                      </p:tavLst>
                                    </p:anim>
                                    <p:anim calcmode="lin" valueType="num">
                                      <p:cBhvr additive="base">
                                        <p:cTn id="29"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08123" y="696644"/>
            <a:ext cx="11710224" cy="1412067"/>
          </a:xfrm>
        </p:spPr>
        <p:txBody>
          <a:bodyPr>
            <a:normAutofit fontScale="90000"/>
          </a:bodyPr>
          <a:lstStyle/>
          <a:p>
            <a:pPr marL="719138" lvl="0" indent="-719138"/>
            <a:r>
              <a:rPr lang="ru-RU" sz="3600" dirty="0">
                <a:latin typeface="Times New Roman" panose="02020603050405020304" pitchFamily="18" charset="0"/>
                <a:cs typeface="Times New Roman" panose="02020603050405020304" pitchFamily="18" charset="0"/>
              </a:rPr>
              <a:t>12.5 Контроль качества ювелирных товаров, маркировка, упаковка, транспортирование и хранение</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036616" cy="2201747"/>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02178" y="4754358"/>
            <a:ext cx="9325965" cy="1569660"/>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Изучите данный вопрос самостоятельно, используя материал учебника:</a:t>
            </a:r>
          </a:p>
          <a:p>
            <a:pPr algn="just"/>
            <a:r>
              <a:rPr lang="ru-RU" sz="2400" dirty="0">
                <a:latin typeface="Times New Roman" pitchFamily="18" charset="0"/>
                <a:cs typeface="Times New Roman" pitchFamily="18" charset="0"/>
              </a:rPr>
              <a:t>Сыцко,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Товароведение непродовольственных товаров: /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Сыцко, </a:t>
            </a:r>
            <a:r>
              <a:rPr lang="ru-RU" sz="2400" dirty="0" err="1">
                <a:latin typeface="Times New Roman" pitchFamily="18" charset="0"/>
                <a:cs typeface="Times New Roman" pitchFamily="18" charset="0"/>
              </a:rPr>
              <a:t>М.И</a:t>
            </a:r>
            <a:r>
              <a:rPr lang="ru-RU" sz="2400" dirty="0">
                <a:latin typeface="Times New Roman" pitchFamily="18" charset="0"/>
                <a:cs typeface="Times New Roman" pitchFamily="18" charset="0"/>
              </a:rPr>
              <a:t>. Дрозд. – Минск: </a:t>
            </a:r>
            <a:r>
              <a:rPr lang="ru-RU" sz="2400" dirty="0" err="1">
                <a:latin typeface="Times New Roman" pitchFamily="18" charset="0"/>
                <a:cs typeface="Times New Roman" pitchFamily="18" charset="0"/>
              </a:rPr>
              <a:t>Выш.школа</a:t>
            </a:r>
            <a:r>
              <a:rPr lang="ru-RU" sz="2400" dirty="0">
                <a:latin typeface="Times New Roman" pitchFamily="18" charset="0"/>
                <a:cs typeface="Times New Roman" pitchFamily="18" charset="0"/>
              </a:rPr>
              <a:t>, 2005. – стр. </a:t>
            </a:r>
            <a:r>
              <a:rPr lang="ru-RU" sz="2400" dirty="0" smtClean="0">
                <a:latin typeface="Times New Roman" pitchFamily="18" charset="0"/>
                <a:cs typeface="Times New Roman" pitchFamily="18" charset="0"/>
              </a:rPr>
              <a:t>480-482</a:t>
            </a:r>
            <a:endParaRPr lang="ru-RU" sz="2400" dirty="0">
              <a:latin typeface="Times New Roman" pitchFamily="18" charset="0"/>
              <a:cs typeface="Times New Roman" pitchFamily="18" charset="0"/>
            </a:endParaRPr>
          </a:p>
        </p:txBody>
      </p:sp>
      <p:pic>
        <p:nvPicPr>
          <p:cNvPr id="11" name="Picture 2" descr="C:\Users\User\Desktop\ЭУМК ТОТ\images (6).jpeg"/>
          <p:cNvPicPr>
            <a:picLocks noChangeAspect="1" noChangeArrowheads="1"/>
          </p:cNvPicPr>
          <p:nvPr/>
        </p:nvPicPr>
        <p:blipFill rotWithShape="1">
          <a:blip r:embed="rId5">
            <a:extLst>
              <a:ext uri="{28A0092B-C50C-407E-A947-70E740481C1C}">
                <a14:useLocalDpi xmlns:a14="http://schemas.microsoft.com/office/drawing/2010/main" val="0"/>
              </a:ext>
            </a:extLst>
          </a:blip>
          <a:srcRect l="9394" r="8719"/>
          <a:stretch/>
        </p:blipFill>
        <p:spPr bwMode="auto">
          <a:xfrm>
            <a:off x="350295" y="4508700"/>
            <a:ext cx="2093179" cy="17010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232012" y="440643"/>
            <a:ext cx="1185990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Вопросы для самоконтроля: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3411940" y="1583140"/>
            <a:ext cx="8397683" cy="4524315"/>
          </a:xfrm>
          <a:prstGeom prst="rect">
            <a:avLst/>
          </a:prstGeom>
          <a:noFill/>
        </p:spPr>
        <p:txBody>
          <a:bodyPr wrap="square" rtlCol="0">
            <a:spAutoFit/>
          </a:bodyPr>
          <a:lstStyle/>
          <a:p>
            <a:pPr marL="457200" indent="-457200">
              <a:buFont typeface="+mj-lt"/>
              <a:buAutoNum type="arabicPeriod"/>
            </a:pPr>
            <a:r>
              <a:rPr lang="ru-RU" sz="2400" dirty="0" smtClean="0">
                <a:latin typeface="Times New Roman" pitchFamily="18" charset="0"/>
                <a:cs typeface="Times New Roman" pitchFamily="18" charset="0"/>
              </a:rPr>
              <a:t>Назовите материалы для производства ювелирных товаров</a:t>
            </a:r>
          </a:p>
          <a:p>
            <a:pPr marL="457200" indent="-457200">
              <a:buFont typeface="+mj-lt"/>
              <a:buAutoNum type="arabicPeriod"/>
            </a:pPr>
            <a:r>
              <a:rPr lang="ru-RU" sz="2400" dirty="0" smtClean="0">
                <a:latin typeface="Times New Roman" pitchFamily="18" charset="0"/>
                <a:cs typeface="Times New Roman" pitchFamily="18" charset="0"/>
              </a:rPr>
              <a:t>Перечислите драгоценные металлы</a:t>
            </a:r>
          </a:p>
          <a:p>
            <a:pPr marL="457200" indent="-457200">
              <a:buFont typeface="+mj-lt"/>
              <a:buAutoNum type="arabicPeriod"/>
            </a:pPr>
            <a:r>
              <a:rPr lang="ru-RU" sz="2400" dirty="0" smtClean="0">
                <a:latin typeface="Times New Roman" pitchFamily="18" charset="0"/>
                <a:cs typeface="Times New Roman" pitchFamily="18" charset="0"/>
              </a:rPr>
              <a:t>Что показывает метрическая проба?</a:t>
            </a:r>
          </a:p>
          <a:p>
            <a:pPr marL="457200" indent="-457200">
              <a:buFont typeface="+mj-lt"/>
              <a:buAutoNum type="arabicPeriod"/>
            </a:pPr>
            <a:r>
              <a:rPr lang="ru-RU" sz="2400" dirty="0" smtClean="0">
                <a:latin typeface="Times New Roman" pitchFamily="18" charset="0"/>
                <a:cs typeface="Times New Roman" pitchFamily="18" charset="0"/>
              </a:rPr>
              <a:t>Назовите драгоценные камни</a:t>
            </a:r>
          </a:p>
          <a:p>
            <a:pPr marL="457200" indent="-457200">
              <a:buFont typeface="+mj-lt"/>
              <a:buAutoNum type="arabicPeriod"/>
            </a:pPr>
            <a:r>
              <a:rPr lang="ru-RU" sz="2400" dirty="0" smtClean="0">
                <a:latin typeface="Times New Roman" pitchFamily="18" charset="0"/>
                <a:cs typeface="Times New Roman" pitchFamily="18" charset="0"/>
              </a:rPr>
              <a:t>Охарактеризуйте жемчуг</a:t>
            </a:r>
          </a:p>
          <a:p>
            <a:pPr marL="457200" indent="-457200">
              <a:buFont typeface="+mj-lt"/>
              <a:buAutoNum type="arabicPeriod"/>
            </a:pPr>
            <a:r>
              <a:rPr lang="ru-RU" sz="2400" dirty="0" smtClean="0">
                <a:latin typeface="Times New Roman" pitchFamily="18" charset="0"/>
                <a:cs typeface="Times New Roman" pitchFamily="18" charset="0"/>
              </a:rPr>
              <a:t>Назовите способы декорирования ювелирных изделий</a:t>
            </a:r>
          </a:p>
          <a:p>
            <a:pPr marL="457200" indent="-457200">
              <a:buFont typeface="+mj-lt"/>
              <a:buAutoNum type="arabicPeriod"/>
            </a:pPr>
            <a:r>
              <a:rPr lang="ru-RU" sz="2400" dirty="0" smtClean="0">
                <a:latin typeface="Times New Roman" pitchFamily="18" charset="0"/>
                <a:cs typeface="Times New Roman" pitchFamily="18" charset="0"/>
              </a:rPr>
              <a:t>Дайте характеристику крапановой закрепки камней</a:t>
            </a:r>
          </a:p>
          <a:p>
            <a:pPr marL="457200" indent="-457200">
              <a:buFont typeface="+mj-lt"/>
              <a:buAutoNum type="arabicPeriod"/>
            </a:pPr>
            <a:r>
              <a:rPr lang="ru-RU" sz="2400" dirty="0" smtClean="0">
                <a:latin typeface="Times New Roman" pitchFamily="18" charset="0"/>
                <a:cs typeface="Times New Roman" pitchFamily="18" charset="0"/>
              </a:rPr>
              <a:t>Дайте классификацию ювелирных товаров по назначению</a:t>
            </a:r>
          </a:p>
          <a:p>
            <a:pPr marL="457200" indent="-457200">
              <a:buFont typeface="+mj-lt"/>
              <a:buAutoNum type="arabicPeriod"/>
            </a:pPr>
            <a:r>
              <a:rPr lang="ru-RU" sz="2400" dirty="0" smtClean="0">
                <a:latin typeface="Times New Roman" pitchFamily="18" charset="0"/>
                <a:cs typeface="Times New Roman" pitchFamily="18" charset="0"/>
              </a:rPr>
              <a:t>Назовите виды ювелирных украшений</a:t>
            </a:r>
          </a:p>
          <a:p>
            <a:pPr marL="457200" indent="-457200">
              <a:buFont typeface="+mj-lt"/>
              <a:buAutoNum type="arabicPeriod"/>
            </a:pPr>
            <a:r>
              <a:rPr lang="ru-RU" sz="2400" dirty="0" smtClean="0">
                <a:latin typeface="Times New Roman" pitchFamily="18" charset="0"/>
                <a:cs typeface="Times New Roman" pitchFamily="18" charset="0"/>
              </a:rPr>
              <a:t>В чем отличие кулона от медальона?</a:t>
            </a:r>
          </a:p>
          <a:p>
            <a:pPr marL="457200" indent="-457200">
              <a:buFont typeface="+mj-lt"/>
              <a:buAutoNum type="arabicPeriod"/>
            </a:pPr>
            <a:r>
              <a:rPr lang="ru-RU" sz="2400" dirty="0" smtClean="0">
                <a:latin typeface="Times New Roman" pitchFamily="18" charset="0"/>
                <a:cs typeface="Times New Roman" pitchFamily="18" charset="0"/>
              </a:rPr>
              <a:t>Чем отличается ожерелье от колье и бус?</a:t>
            </a:r>
          </a:p>
          <a:p>
            <a:pPr marL="457200" indent="-457200">
              <a:buFont typeface="+mj-lt"/>
              <a:buAutoNum type="arabicPeriod"/>
            </a:pPr>
            <a:r>
              <a:rPr lang="ru-RU" sz="2400" dirty="0" smtClean="0">
                <a:latin typeface="Times New Roman" pitchFamily="18" charset="0"/>
                <a:cs typeface="Times New Roman" pitchFamily="18" charset="0"/>
              </a:rPr>
              <a:t>Назовите предметы туалета</a:t>
            </a:r>
            <a:endParaRPr lang="ru-RU" sz="2400" dirty="0">
              <a:latin typeface="Times New Roman" pitchFamily="18" charset="0"/>
              <a:cs typeface="Times New Roman" pitchFamily="18" charset="0"/>
            </a:endParaRPr>
          </a:p>
        </p:txBody>
      </p:sp>
      <p:pic>
        <p:nvPicPr>
          <p:cNvPr id="18434" name="Picture 2" descr="C:\Users\User\Desktop\ЭУМК ТОТ\images (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12" y="2011231"/>
            <a:ext cx="2982408" cy="31885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0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49" y="1210813"/>
            <a:ext cx="3719386" cy="3719386"/>
          </a:xfrm>
          <a:prstGeom prst="rect">
            <a:avLst/>
          </a:prstGeom>
        </p:spPr>
      </p:pic>
      <p:sp>
        <p:nvSpPr>
          <p:cNvPr id="3" name="TextBox 2"/>
          <p:cNvSpPr txBox="1"/>
          <p:nvPr/>
        </p:nvSpPr>
        <p:spPr>
          <a:xfrm>
            <a:off x="3989217" y="2701810"/>
            <a:ext cx="7820406" cy="1384995"/>
          </a:xfrm>
          <a:prstGeom prst="rect">
            <a:avLst/>
          </a:prstGeom>
          <a:noFill/>
        </p:spPr>
        <p:txBody>
          <a:bodyPr wrap="square" rtlCol="0">
            <a:spAutoFit/>
          </a:bodyPr>
          <a:lstStyle/>
          <a:p>
            <a:pPr algn="just"/>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Выш.школа</a:t>
            </a:r>
            <a:r>
              <a:rPr lang="ru-RU" sz="2800" dirty="0">
                <a:latin typeface="Times New Roman" pitchFamily="18" charset="0"/>
                <a:cs typeface="Times New Roman" pitchFamily="18" charset="0"/>
              </a:rPr>
              <a:t>, 2005. – стр. </a:t>
            </a:r>
            <a:r>
              <a:rPr lang="ru-RU" sz="2800" dirty="0" smtClean="0">
                <a:latin typeface="Times New Roman" pitchFamily="18" charset="0"/>
                <a:cs typeface="Times New Roman" pitchFamily="18" charset="0"/>
              </a:rPr>
              <a:t>471-482</a:t>
            </a:r>
            <a:endParaRPr lang="ru-RU" sz="2800" dirty="0">
              <a:latin typeface="Times New Roman" pitchFamily="18" charset="0"/>
              <a:cs typeface="Times New Roman"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5" name="Прямоугольник 4"/>
          <p:cNvSpPr/>
          <p:nvPr/>
        </p:nvSpPr>
        <p:spPr>
          <a:xfrm>
            <a:off x="4362252" y="1478491"/>
            <a:ext cx="642376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Литература: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1836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IMG_20180701_19521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9491" t="36364" r="41721" b="24778"/>
          <a:stretch/>
        </p:blipFill>
        <p:spPr bwMode="auto">
          <a:xfrm>
            <a:off x="4748380" y="980888"/>
            <a:ext cx="2588565" cy="345758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181577" y="441266"/>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0677" y="4694830"/>
            <a:ext cx="12051323" cy="1692771"/>
          </a:xfrm>
          <a:prstGeom prst="rect">
            <a:avLst/>
          </a:prstGeom>
          <a:noFill/>
        </p:spPr>
        <p:txBody>
          <a:bodyPr wrap="square" rtlCol="0">
            <a:spAutoFit/>
          </a:bodyPr>
          <a:lstStyle/>
          <a:p>
            <a:pPr algn="ctr"/>
            <a:r>
              <a:rPr lang="ru-RU" sz="2400" dirty="0" smtClean="0">
                <a:solidFill>
                  <a:srgbClr val="FF0000"/>
                </a:solidFill>
                <a:latin typeface="Times New Roman" pitchFamily="18" charset="0"/>
                <a:cs typeface="Times New Roman" pitchFamily="18" charset="0"/>
              </a:rPr>
              <a:t>Автор:</a:t>
            </a:r>
            <a:r>
              <a:rPr lang="ru-RU" sz="2400" dirty="0" smtClean="0">
                <a:latin typeface="Times New Roman" pitchFamily="18" charset="0"/>
                <a:cs typeface="Times New Roman" pitchFamily="18" charset="0"/>
              </a:rPr>
              <a:t> </a:t>
            </a:r>
          </a:p>
          <a:p>
            <a:pPr algn="ctr"/>
            <a:r>
              <a:rPr lang="ru-RU" sz="3200" b="1" dirty="0" err="1" smtClean="0">
                <a:solidFill>
                  <a:schemeClr val="accent2">
                    <a:lumMod val="75000"/>
                  </a:schemeClr>
                </a:solidFill>
                <a:latin typeface="Times New Roman" pitchFamily="18" charset="0"/>
                <a:cs typeface="Times New Roman" pitchFamily="18" charset="0"/>
              </a:rPr>
              <a:t>Машкович</a:t>
            </a:r>
            <a:r>
              <a:rPr lang="ru-RU" sz="3200" b="1" dirty="0" smtClean="0">
                <a:solidFill>
                  <a:schemeClr val="accent2">
                    <a:lumMod val="75000"/>
                  </a:schemeClr>
                </a:solidFill>
                <a:latin typeface="Times New Roman" pitchFamily="18" charset="0"/>
                <a:cs typeface="Times New Roman" pitchFamily="18" charset="0"/>
              </a:rPr>
              <a:t> Татьяна Васильевна, </a:t>
            </a:r>
          </a:p>
          <a:p>
            <a:pPr algn="ctr"/>
            <a:r>
              <a:rPr lang="ru-RU" sz="2400" dirty="0" smtClean="0">
                <a:latin typeface="Times New Roman" pitchFamily="18" charset="0"/>
                <a:cs typeface="Times New Roman" pitchFamily="18" charset="0"/>
              </a:rPr>
              <a:t>преподаватель высшей квалификационной категории</a:t>
            </a:r>
          </a:p>
          <a:p>
            <a:pPr algn="ctr"/>
            <a:r>
              <a:rPr lang="en-US" sz="2400" i="1" dirty="0" smtClean="0">
                <a:solidFill>
                  <a:schemeClr val="accent2">
                    <a:lumMod val="75000"/>
                  </a:schemeClr>
                </a:solidFill>
                <a:latin typeface="Times New Roman" pitchFamily="18" charset="0"/>
                <a:cs typeface="Times New Roman" pitchFamily="18" charset="0"/>
              </a:rPr>
              <a:t>E-mail</a:t>
            </a:r>
            <a:r>
              <a:rPr lang="ru-RU" sz="2400" i="1" dirty="0" smtClean="0">
                <a:solidFill>
                  <a:schemeClr val="accent2">
                    <a:lumMod val="75000"/>
                  </a:schemeClr>
                </a:solidFill>
                <a:latin typeface="Times New Roman" pitchFamily="18" charset="0"/>
                <a:cs typeface="Times New Roman" pitchFamily="18" charset="0"/>
              </a:rPr>
              <a:t>:</a:t>
            </a:r>
            <a:r>
              <a:rPr lang="en-US" sz="2400" i="1" dirty="0" smtClean="0">
                <a:solidFill>
                  <a:schemeClr val="accent2">
                    <a:lumMod val="75000"/>
                  </a:schemeClr>
                </a:solidFill>
                <a:latin typeface="Times New Roman" pitchFamily="18" charset="0"/>
                <a:cs typeface="Times New Roman" pitchFamily="18" charset="0"/>
              </a:rPr>
              <a:t> mashkovich1978@mail.ru</a:t>
            </a:r>
            <a:endParaRPr lang="ru-RU" sz="2400" i="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418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723833188"/>
              </p:ext>
            </p:extLst>
          </p:nvPr>
        </p:nvGraphicFramePr>
        <p:xfrm>
          <a:off x="6135748" y="231623"/>
          <a:ext cx="5956172" cy="4372535"/>
        </p:xfrm>
        <a:graphic>
          <a:graphicData uri="http://schemas.openxmlformats.org/drawingml/2006/table">
            <a:tbl>
              <a:tblPr>
                <a:tableStyleId>{5C22544A-7EE6-4342-B048-85BDC9FD1C3A}</a:tableStyleId>
              </a:tblPr>
              <a:tblGrid>
                <a:gridCol w="5956172">
                  <a:extLst>
                    <a:ext uri="{9D8B030D-6E8A-4147-A177-3AD203B41FA5}">
                      <a16:colId xmlns:a16="http://schemas.microsoft.com/office/drawing/2014/main" val="905404283"/>
                    </a:ext>
                  </a:extLst>
                </a:gridCol>
              </a:tblGrid>
              <a:tr h="4372535">
                <a:tc>
                  <a:txBody>
                    <a:bodyPr/>
                    <a:lstStyle/>
                    <a:p>
                      <a:pPr indent="101600" algn="just">
                        <a:lnSpc>
                          <a:spcPts val="1490"/>
                        </a:lnSpc>
                        <a:spcBef>
                          <a:spcPts val="600"/>
                        </a:spcBef>
                        <a:spcAft>
                          <a:spcPts val="0"/>
                        </a:spcAft>
                      </a:pPr>
                      <a:r>
                        <a:rPr lang="ru-RU" sz="2000" b="1" dirty="0">
                          <a:solidFill>
                            <a:srgbClr val="FF0000"/>
                          </a:solidFill>
                          <a:effectLst/>
                          <a:latin typeface="Times New Roman" panose="02020603050405020304" pitchFamily="18" charset="0"/>
                          <a:cs typeface="Times New Roman" panose="02020603050405020304" pitchFamily="18" charset="0"/>
                        </a:rPr>
                        <a:t>К ювелирным товарам относятся изделия:</a:t>
                      </a:r>
                    </a:p>
                    <a:p>
                      <a:pPr marL="342900" lvl="0" indent="-342900" algn="just">
                        <a:spcAft>
                          <a:spcPts val="0"/>
                        </a:spcAft>
                        <a:buFont typeface="Symbol" panose="05050102010706020507" pitchFamily="18" charset="2"/>
                        <a:buChar char=""/>
                        <a:tabLst>
                          <a:tab pos="347345" algn="l"/>
                        </a:tabLst>
                      </a:pPr>
                      <a:r>
                        <a:rPr lang="ru-RU" sz="2000" dirty="0">
                          <a:effectLst/>
                          <a:latin typeface="Times New Roman" panose="02020603050405020304" pitchFamily="18" charset="0"/>
                          <a:cs typeface="Times New Roman" panose="02020603050405020304" pitchFamily="18" charset="0"/>
                        </a:rPr>
                        <a:t>из драгоценных металлов;</a:t>
                      </a:r>
                    </a:p>
                    <a:p>
                      <a:pPr marL="342900" lvl="0" indent="-342900" algn="just">
                        <a:spcAft>
                          <a:spcPts val="0"/>
                        </a:spcAft>
                        <a:buFont typeface="Symbol" panose="05050102010706020507" pitchFamily="18" charset="2"/>
                        <a:buChar char=""/>
                        <a:tabLst>
                          <a:tab pos="347345" algn="l"/>
                          <a:tab pos="460375" algn="l"/>
                        </a:tabLst>
                      </a:pPr>
                      <a:r>
                        <a:rPr lang="ru-RU" sz="2000" dirty="0">
                          <a:effectLst/>
                          <a:latin typeface="Times New Roman" panose="02020603050405020304" pitchFamily="18" charset="0"/>
                          <a:cs typeface="Times New Roman" panose="02020603050405020304" pitchFamily="18" charset="0"/>
                        </a:rPr>
                        <a:t>с применением драгоценных металлов;</a:t>
                      </a:r>
                    </a:p>
                    <a:p>
                      <a:pPr marL="342900" lvl="0" indent="-342900" algn="l">
                        <a:spcAft>
                          <a:spcPts val="0"/>
                        </a:spcAft>
                        <a:buFont typeface="Symbol" panose="05050102010706020507" pitchFamily="18" charset="2"/>
                        <a:buChar char=""/>
                        <a:tabLst>
                          <a:tab pos="347345" algn="l"/>
                          <a:tab pos="476250" algn="l"/>
                        </a:tabLst>
                      </a:pPr>
                      <a:r>
                        <a:rPr lang="ru-RU" sz="2000" dirty="0">
                          <a:effectLst/>
                          <a:latin typeface="Times New Roman" panose="02020603050405020304" pitchFamily="18" charset="0"/>
                          <a:cs typeface="Times New Roman" panose="02020603050405020304" pitchFamily="18" charset="0"/>
                        </a:rPr>
                        <a:t>из недрагоценных металлов в случае применения различных видов художественной обработки (филигрань, чернь и т. п.);</a:t>
                      </a:r>
                    </a:p>
                    <a:p>
                      <a:pPr marL="342900" lvl="0" indent="-342900" algn="l">
                        <a:spcAft>
                          <a:spcPts val="0"/>
                        </a:spcAft>
                        <a:buFont typeface="Symbol" panose="05050102010706020507" pitchFamily="18" charset="2"/>
                        <a:buChar char=""/>
                        <a:tabLst>
                          <a:tab pos="347345" algn="l"/>
                          <a:tab pos="473075" algn="l"/>
                        </a:tabLst>
                      </a:pPr>
                      <a:r>
                        <a:rPr lang="ru-RU" sz="2000" dirty="0">
                          <a:effectLst/>
                          <a:latin typeface="Times New Roman" panose="02020603050405020304" pitchFamily="18" charset="0"/>
                          <a:cs typeface="Times New Roman" panose="02020603050405020304" pitchFamily="18" charset="0"/>
                        </a:rPr>
                        <a:t>из сплавов, имитирующих драгоценные металлы, при условии их высокохудожественного исполнения;</a:t>
                      </a:r>
                    </a:p>
                    <a:p>
                      <a:pPr marL="342900" lvl="0" indent="-342900" algn="l">
                        <a:spcAft>
                          <a:spcPts val="0"/>
                        </a:spcAft>
                        <a:buFont typeface="Symbol" panose="05050102010706020507" pitchFamily="18" charset="2"/>
                        <a:buChar char=""/>
                        <a:tabLst>
                          <a:tab pos="347345" algn="l"/>
                          <a:tab pos="469900" algn="l"/>
                        </a:tabLst>
                      </a:pPr>
                      <a:r>
                        <a:rPr lang="ru-RU" sz="2000" dirty="0">
                          <a:effectLst/>
                          <a:latin typeface="Times New Roman" panose="02020603050405020304" pitchFamily="18" charset="0"/>
                          <a:cs typeface="Times New Roman" panose="02020603050405020304" pitchFamily="18" charset="0"/>
                        </a:rPr>
                        <a:t>из вышеперечисленных материалов в сочетании с ювелирны­ми камнями (природными и (или) искусственными);</a:t>
                      </a:r>
                    </a:p>
                    <a:p>
                      <a:pPr marL="342900" lvl="0" indent="-342900" algn="l">
                        <a:spcAft>
                          <a:spcPts val="0"/>
                        </a:spcAft>
                        <a:buFont typeface="Symbol" panose="05050102010706020507" pitchFamily="18" charset="2"/>
                        <a:buChar char=""/>
                        <a:tabLst>
                          <a:tab pos="347345" algn="l"/>
                          <a:tab pos="473075" algn="l"/>
                        </a:tabLst>
                      </a:pPr>
                      <a:r>
                        <a:rPr lang="ru-RU" sz="2000" dirty="0">
                          <a:effectLst/>
                          <a:latin typeface="Times New Roman" panose="02020603050405020304" pitchFamily="18" charset="0"/>
                          <a:cs typeface="Times New Roman" panose="02020603050405020304" pitchFamily="18" charset="0"/>
                        </a:rPr>
                        <a:t>высокохудожественные изделия из камня, кости, рога, кера­мики и др. поделочных материалов.</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7502122"/>
                  </a:ext>
                </a:extLst>
              </a:tr>
            </a:tbl>
          </a:graphicData>
        </a:graphic>
      </p:graphicFrame>
      <p:sp>
        <p:nvSpPr>
          <p:cNvPr id="3" name="Rectangle 1"/>
          <p:cNvSpPr>
            <a:spLocks noChangeArrowheads="1"/>
          </p:cNvSpPr>
          <p:nvPr/>
        </p:nvSpPr>
        <p:spPr bwMode="auto">
          <a:xfrm>
            <a:off x="119377" y="4489759"/>
            <a:ext cx="74026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kumimoji="0" lang="ru-RU" altLang="ru-RU" sz="2000" b="0" i="1" u="none" strike="noStrike" cap="none" normalizeH="0" baseline="0" dirty="0"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В </a:t>
            </a:r>
            <a:r>
              <a:rPr kumimoji="0" lang="ru-RU" altLang="ru-RU" sz="2000" b="0" i="1" u="none" strike="noStrike" cap="none" normalizeH="0" baseline="0" dirty="0"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Республике Беларусь практически единственным предприяти­ем, занимающимся производством ювелирных изделий, является </a:t>
            </a:r>
            <a:r>
              <a:rPr lang="ru-RU" b="1" dirty="0">
                <a:solidFill>
                  <a:srgbClr val="FF0000"/>
                </a:solidFill>
                <a:latin typeface="Times New Roman" panose="02020603050405020304" pitchFamily="18" charset="0"/>
                <a:cs typeface="Times New Roman" panose="02020603050405020304" pitchFamily="18" charset="0"/>
              </a:rPr>
              <a:t>ОАО "Гомельское ПО "Кристалл"</a:t>
            </a:r>
            <a:r>
              <a:rPr kumimoji="0" lang="ru-RU" altLang="ru-RU" sz="2000" b="0" i="1" u="none" strike="noStrike" cap="none" normalizeH="0" baseline="0" dirty="0"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 </a:t>
            </a:r>
            <a:r>
              <a:rPr kumimoji="0" lang="ru-RU" altLang="ru-RU" sz="2000" b="0" i="1" u="none" strike="noStrike" cap="none" normalizeH="0" baseline="0" dirty="0"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В торговую сеть по­ступают также изделия Одесского, Кишиневского, Санкт- Петербургского, Бакинского заводов, Московского завода </a:t>
            </a:r>
            <a:r>
              <a:rPr kumimoji="0" lang="ru-RU" altLang="ru-RU" sz="2000" b="0" i="1" u="none" strike="noStrike" cap="none" normalizeH="0" baseline="0" dirty="0" err="1"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спец­сплавов</a:t>
            </a:r>
            <a:r>
              <a:rPr kumimoji="0" lang="ru-RU" altLang="ru-RU" sz="2000" b="0" i="1" u="none" strike="noStrike" cap="none" normalizeH="0" baseline="0" dirty="0" smtClean="0">
                <a:ln>
                  <a:noFill/>
                </a:ln>
                <a:solidFill>
                  <a:srgbClr val="0070C0"/>
                </a:solidFill>
                <a:effectLst/>
                <a:latin typeface="Times New Roman" panose="02020603050405020304" pitchFamily="18" charset="0"/>
                <a:ea typeface="Arial Unicode MS" panose="020B0604020202020204" pitchFamily="34" charset="-128"/>
                <a:cs typeface="Times New Roman" panose="02020603050405020304" pitchFamily="18" charset="0"/>
              </a:rPr>
              <a:t> и др.</a:t>
            </a:r>
            <a:r>
              <a:rPr kumimoji="0" lang="ru-RU" altLang="ru-RU" sz="2000" b="0" i="1"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p>
        </p:txBody>
      </p:sp>
      <p:pic>
        <p:nvPicPr>
          <p:cNvPr id="1026" name="Picture 2" descr="https://yandex.by/images/_crpd/moPh84p21/34c0c9wny/sEF4hL-18VFxbBwsDfxOjCqMBS5WEQMicZ8hKLTxyAQKwB-gF8RMge26MI6iNyWGWWEnBNdyegvjuhxssH5wlugIaKC31KxZcSQVPRTMbpU6iCxvJ0BWPxWzPTj89dhlcpTzVa4FpSQML_VbO9oBjzwwV2n2T17j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77" y="231623"/>
            <a:ext cx="5802687" cy="3868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kristall.by/img/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489759"/>
            <a:ext cx="5048161" cy="211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1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24607" y="655519"/>
            <a:ext cx="10510772" cy="1412067"/>
          </a:xfrm>
        </p:spPr>
        <p:txBody>
          <a:bodyPr>
            <a:normAutofit/>
          </a:bodyPr>
          <a:lstStyle/>
          <a:p>
            <a:pPr lvl="0"/>
            <a:r>
              <a:rPr lang="ru-RU" sz="3200" dirty="0" smtClean="0">
                <a:latin typeface="Times New Roman" panose="02020603050405020304" pitchFamily="18" charset="0"/>
                <a:cs typeface="Times New Roman" panose="02020603050405020304" pitchFamily="18" charset="0"/>
              </a:rPr>
              <a:t>12.2 </a:t>
            </a:r>
            <a:r>
              <a:rPr lang="ru-RU" sz="3200" dirty="0">
                <a:latin typeface="Times New Roman" panose="02020603050405020304" pitchFamily="18" charset="0"/>
                <a:cs typeface="Times New Roman" panose="02020603050405020304" pitchFamily="18" charset="0"/>
              </a:rPr>
              <a:t>Материалы для производства ювелирных </a:t>
            </a:r>
            <a:r>
              <a:rPr lang="ru-RU" sz="3200" dirty="0" smtClean="0">
                <a:latin typeface="Times New Roman" panose="02020603050405020304" pitchFamily="18" charset="0"/>
                <a:cs typeface="Times New Roman" panose="02020603050405020304" pitchFamily="18" charset="0"/>
              </a:rPr>
              <a:t>изделий</a:t>
            </a:r>
            <a:endParaRPr lang="ru-RU" sz="32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a:t>
            </a:r>
            <a:r>
              <a:rPr lang="ru-RU" sz="2400" dirty="0">
                <a:latin typeface="Times New Roman" pitchFamily="18" charset="0"/>
                <a:cs typeface="Times New Roman" pitchFamily="18" charset="0"/>
              </a:rPr>
              <a:t>. школа, 2005. – стр</a:t>
            </a:r>
            <a:r>
              <a:rPr lang="ru-RU" sz="2400" dirty="0" smtClean="0">
                <a:latin typeface="Times New Roman" pitchFamily="18" charset="0"/>
                <a:cs typeface="Times New Roman" pitchFamily="18" charset="0"/>
              </a:rPr>
              <a:t>. 472-475</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1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a:spLocks noGrp="1"/>
          </p:cNvSpPr>
          <p:nvPr>
            <p:ph type="title"/>
          </p:nvPr>
        </p:nvSpPr>
        <p:spPr>
          <a:xfrm>
            <a:off x="1897656" y="-19983"/>
            <a:ext cx="8229600" cy="847708"/>
          </a:xfrm>
        </p:spPr>
        <p:txBody>
          <a:bodyPr/>
          <a:lstStyle/>
          <a:p>
            <a:pPr algn="ctr">
              <a:defRPr/>
            </a:pPr>
            <a:r>
              <a:rPr lang="ru-RU" b="1" i="1" dirty="0" smtClean="0">
                <a:solidFill>
                  <a:srgbClr val="FF0000"/>
                </a:solidFill>
                <a:latin typeface="Times New Roman" panose="02020603050405020304" pitchFamily="18" charset="0"/>
                <a:cs typeface="Times New Roman" panose="02020603050405020304" pitchFamily="18" charset="0"/>
              </a:rPr>
              <a:t> </a:t>
            </a:r>
            <a:r>
              <a:rPr lang="ru-RU" sz="3600" i="1" dirty="0">
                <a:solidFill>
                  <a:srgbClr val="FF0000"/>
                </a:solidFill>
                <a:latin typeface="Times New Roman" panose="02020603050405020304" pitchFamily="18" charset="0"/>
                <a:cs typeface="Times New Roman" panose="02020603050405020304" pitchFamily="18" charset="0"/>
              </a:rPr>
              <a:t>ДРАГОЦЕННЫЕ МЕТАЛЛЫ:</a:t>
            </a:r>
            <a:endParaRPr lang="ru-RU" sz="360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10883" y="1561155"/>
            <a:ext cx="2491003" cy="4616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золото</a:t>
            </a:r>
          </a:p>
        </p:txBody>
      </p:sp>
      <p:sp>
        <p:nvSpPr>
          <p:cNvPr id="5" name="Прямоугольник 4"/>
          <p:cNvSpPr/>
          <p:nvPr/>
        </p:nvSpPr>
        <p:spPr>
          <a:xfrm>
            <a:off x="210883" y="2275535"/>
            <a:ext cx="2500330" cy="4616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серебро</a:t>
            </a:r>
          </a:p>
        </p:txBody>
      </p:sp>
      <p:sp>
        <p:nvSpPr>
          <p:cNvPr id="6" name="Прямоугольник 5"/>
          <p:cNvSpPr/>
          <p:nvPr/>
        </p:nvSpPr>
        <p:spPr>
          <a:xfrm>
            <a:off x="210882" y="2918477"/>
            <a:ext cx="2500330" cy="46166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платина</a:t>
            </a:r>
          </a:p>
        </p:txBody>
      </p:sp>
      <p:pic>
        <p:nvPicPr>
          <p:cNvPr id="7" name="Рисунок 6" descr="золото.jpg"/>
          <p:cNvPicPr>
            <a:picLocks noChangeAspect="1"/>
          </p:cNvPicPr>
          <p:nvPr/>
        </p:nvPicPr>
        <p:blipFill>
          <a:blip r:embed="rId4">
            <a:lum bright="-10000" contrast="20000"/>
            <a:extLst>
              <a:ext uri="{28A0092B-C50C-407E-A947-70E740481C1C}">
                <a14:useLocalDpi xmlns:a14="http://schemas.microsoft.com/office/drawing/2010/main" val="0"/>
              </a:ext>
            </a:extLst>
          </a:blip>
          <a:srcRect l="19231" t="32143" r="7692"/>
          <a:stretch>
            <a:fillRect/>
          </a:stretch>
        </p:blipFill>
        <p:spPr bwMode="auto">
          <a:xfrm>
            <a:off x="6283099" y="1203981"/>
            <a:ext cx="2214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7" descr="платина.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474" y="4418668"/>
            <a:ext cx="276066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8" descr="серебро.jpg"/>
          <p:cNvPicPr>
            <a:picLocks noChangeAspect="1"/>
          </p:cNvPicPr>
          <p:nvPr/>
        </p:nvPicPr>
        <p:blipFill>
          <a:blip r:embed="rId6">
            <a:lum bright="-20000" contrast="20000"/>
            <a:extLst>
              <a:ext uri="{28A0092B-C50C-407E-A947-70E740481C1C}">
                <a14:useLocalDpi xmlns:a14="http://schemas.microsoft.com/office/drawing/2010/main" val="0"/>
              </a:ext>
            </a:extLst>
          </a:blip>
          <a:srcRect l="5859" t="19231"/>
          <a:stretch>
            <a:fillRect/>
          </a:stretch>
        </p:blipFill>
        <p:spPr bwMode="auto">
          <a:xfrm>
            <a:off x="5711600" y="5347356"/>
            <a:ext cx="22955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Прямая со стрелкой 10"/>
          <p:cNvCxnSpPr>
            <a:stCxn id="4" idx="3"/>
          </p:cNvCxnSpPr>
          <p:nvPr/>
        </p:nvCxnSpPr>
        <p:spPr>
          <a:xfrm flipV="1">
            <a:off x="2701886" y="1632605"/>
            <a:ext cx="1080901" cy="159383"/>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5" idx="3"/>
          </p:cNvCxnSpPr>
          <p:nvPr/>
        </p:nvCxnSpPr>
        <p:spPr>
          <a:xfrm>
            <a:off x="2711213" y="2506368"/>
            <a:ext cx="2928949" cy="1555112"/>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1897658" y="3399344"/>
            <a:ext cx="527817" cy="947886"/>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descr="http://www.minerals.net/mineral/elements/gold/gold1.jpg"/>
          <p:cNvPicPr>
            <a:picLocks noChangeAspect="1" noChangeArrowheads="1"/>
          </p:cNvPicPr>
          <p:nvPr/>
        </p:nvPicPr>
        <p:blipFill>
          <a:blip r:embed="rId7" cstate="print">
            <a:lum contrast="20000"/>
          </a:blip>
          <a:srcRect/>
          <a:stretch>
            <a:fillRect/>
          </a:stretch>
        </p:blipFill>
        <p:spPr bwMode="auto">
          <a:xfrm>
            <a:off x="4068535" y="1132527"/>
            <a:ext cx="1943921" cy="16808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4" descr="http://minerall-inf.ru/Metal/Silver/images/3.jpg"/>
          <p:cNvPicPr>
            <a:picLocks noChangeAspect="1" noChangeArrowheads="1"/>
          </p:cNvPicPr>
          <p:nvPr/>
        </p:nvPicPr>
        <p:blipFill>
          <a:blip r:embed="rId8" cstate="print"/>
          <a:srcRect/>
          <a:stretch>
            <a:fillRect/>
          </a:stretch>
        </p:blipFill>
        <p:spPr bwMode="auto">
          <a:xfrm>
            <a:off x="5854484" y="3083847"/>
            <a:ext cx="2071702" cy="19920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6" descr="http://forexaw.com/uploads/news/19/1264167345.jpg"/>
          <p:cNvPicPr>
            <a:picLocks noChangeAspect="1" noChangeArrowheads="1"/>
          </p:cNvPicPr>
          <p:nvPr/>
        </p:nvPicPr>
        <p:blipFill>
          <a:blip r:embed="rId9" cstate="print">
            <a:lum bright="-10000"/>
          </a:blip>
          <a:srcRect/>
          <a:stretch>
            <a:fillRect/>
          </a:stretch>
        </p:blipFill>
        <p:spPr bwMode="auto">
          <a:xfrm>
            <a:off x="2996965" y="4204361"/>
            <a:ext cx="2031245" cy="17468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 name="Заголовок 1"/>
          <p:cNvSpPr txBox="1">
            <a:spLocks/>
          </p:cNvSpPr>
          <p:nvPr/>
        </p:nvSpPr>
        <p:spPr>
          <a:xfrm>
            <a:off x="8633319" y="1052623"/>
            <a:ext cx="3513978" cy="2322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marL="1077913" indent="-1077913">
              <a:defRPr/>
            </a:pPr>
            <a:r>
              <a:rPr lang="ru-RU" sz="2400" dirty="0" smtClean="0">
                <a:solidFill>
                  <a:schemeClr val="accent4">
                    <a:lumMod val="50000"/>
                  </a:schemeClr>
                </a:solidFill>
                <a:latin typeface="Times New Roman" panose="02020603050405020304" pitchFamily="18" charset="0"/>
                <a:cs typeface="Times New Roman" panose="02020603050405020304" pitchFamily="18" charset="0"/>
              </a:rPr>
              <a:t>Металлы </a:t>
            </a:r>
          </a:p>
          <a:p>
            <a:pPr>
              <a:defRPr/>
            </a:pPr>
            <a:r>
              <a:rPr lang="ru-RU" sz="2400" dirty="0" smtClean="0">
                <a:solidFill>
                  <a:schemeClr val="accent4">
                    <a:lumMod val="50000"/>
                  </a:schemeClr>
                </a:solidFill>
                <a:latin typeface="Times New Roman" panose="02020603050405020304" pitchFamily="18" charset="0"/>
                <a:cs typeface="Times New Roman" panose="02020603050405020304" pitchFamily="18" charset="0"/>
              </a:rPr>
              <a:t>платиновой группы:</a:t>
            </a:r>
            <a:r>
              <a:rPr lang="ru-RU" sz="3200" u="sng" dirty="0" smtClean="0">
                <a:solidFill>
                  <a:srgbClr val="FF0000"/>
                </a:solidFill>
                <a:latin typeface="Times New Roman" panose="02020603050405020304" pitchFamily="18" charset="0"/>
                <a:cs typeface="Times New Roman" panose="02020603050405020304" pitchFamily="18" charset="0"/>
              </a:rPr>
              <a:t/>
            </a:r>
            <a:br>
              <a:rPr lang="ru-RU" sz="3200" u="sng" dirty="0" smtClean="0">
                <a:solidFill>
                  <a:srgbClr val="FF0000"/>
                </a:solidFill>
                <a:latin typeface="Times New Roman" panose="02020603050405020304" pitchFamily="18" charset="0"/>
                <a:cs typeface="Times New Roman" panose="02020603050405020304" pitchFamily="18" charset="0"/>
              </a:rPr>
            </a:br>
            <a: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t>- палладий</a:t>
            </a:r>
            <a:b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br>
            <a: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t>- родий </a:t>
            </a:r>
            <a:b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br>
            <a: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t>- рутений</a:t>
            </a:r>
            <a:b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br>
            <a: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t>- иридий </a:t>
            </a:r>
            <a:b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br>
            <a:r>
              <a:rPr lang="ru-RU" sz="2400" b="0" dirty="0" smtClean="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rPr>
              <a:t>- осмий</a:t>
            </a:r>
            <a:endParaRPr lang="ru-RU" sz="2400" b="0" dirty="0">
              <a:ln w="17780" cmpd="sng">
                <a:solidFill>
                  <a:schemeClr val="accent2">
                    <a:lumMod val="50000"/>
                  </a:schemeClr>
                </a:solidFill>
                <a:prstDash val="solid"/>
                <a:miter lim="800000"/>
              </a:ln>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8" name="Рисунок 3" descr="рутений.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97661" y="3473752"/>
            <a:ext cx="1989590" cy="174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5" descr="иридий.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01522" y="4202389"/>
            <a:ext cx="2266731" cy="174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4" descr="паладий.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147635" y="4600524"/>
            <a:ext cx="1844010" cy="174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8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Заголовок 1"/>
          <p:cNvSpPr txBox="1">
            <a:spLocks/>
          </p:cNvSpPr>
          <p:nvPr/>
        </p:nvSpPr>
        <p:spPr>
          <a:xfrm>
            <a:off x="2131206" y="-40015"/>
            <a:ext cx="8043890" cy="914400"/>
          </a:xfrm>
          <a:prstGeom prst="rect">
            <a:avLst/>
          </a:prstGeo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ru-RU" sz="4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ea typeface="+mj-ea"/>
                <a:cs typeface="Times New Roman" panose="02020603050405020304" pitchFamily="18" charset="0"/>
              </a:rPr>
              <a:t>   </a:t>
            </a:r>
            <a:r>
              <a:rPr lang="ru-RU" sz="4200"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ea typeface="+mj-ea"/>
                <a:cs typeface="Times New Roman" panose="02020603050405020304" pitchFamily="18" charset="0"/>
              </a:rPr>
              <a:t>Драгоценные металлы</a:t>
            </a:r>
          </a:p>
        </p:txBody>
      </p:sp>
      <p:sp>
        <p:nvSpPr>
          <p:cNvPr id="4" name="Содержимое 2"/>
          <p:cNvSpPr txBox="1">
            <a:spLocks/>
          </p:cNvSpPr>
          <p:nvPr/>
        </p:nvSpPr>
        <p:spPr>
          <a:xfrm>
            <a:off x="137160" y="763866"/>
            <a:ext cx="11954760" cy="1428750"/>
          </a:xfrm>
          <a:prstGeom prst="rect">
            <a:avLst/>
          </a:prstGeom>
        </p:spPr>
        <p:txBody>
          <a:bodyPr/>
          <a:lstStyle/>
          <a:p>
            <a:pPr algn="just">
              <a:spcBef>
                <a:spcPts val="600"/>
              </a:spcBef>
              <a:buClr>
                <a:schemeClr val="accent2"/>
              </a:buClr>
              <a:buSzPct val="85000"/>
              <a:defRPr/>
            </a:pPr>
            <a:r>
              <a:rPr lang="ru-RU" sz="2000" dirty="0">
                <a:solidFill>
                  <a:schemeClr val="accent2">
                    <a:lumMod val="50000"/>
                  </a:schemeClr>
                </a:solidFill>
                <a:latin typeface="Times New Roman" panose="02020603050405020304" pitchFamily="18" charset="0"/>
                <a:cs typeface="Times New Roman" panose="02020603050405020304" pitchFamily="18" charset="0"/>
              </a:rPr>
              <a:t>обладают высокой химической и антикоррозионной стойкостью, имеют красивый внешний вид, мягкие, тягучие, пластичные, хорошо сплавляются с другими металлами. За природные свойства их называют благородными, а за высокую стоимость – драгоценными. </a:t>
            </a:r>
            <a:endParaRPr lang="ru-RU" sz="2000" dirty="0" smtClean="0">
              <a:solidFill>
                <a:schemeClr val="accent2">
                  <a:lumMod val="50000"/>
                </a:schemeClr>
              </a:solidFill>
              <a:latin typeface="Times New Roman" panose="02020603050405020304" pitchFamily="18" charset="0"/>
              <a:cs typeface="Times New Roman" panose="02020603050405020304" pitchFamily="18" charset="0"/>
            </a:endParaRPr>
          </a:p>
          <a:p>
            <a:pPr algn="just">
              <a:spcBef>
                <a:spcPts val="600"/>
              </a:spcBef>
              <a:buClr>
                <a:schemeClr val="accent2"/>
              </a:buClr>
              <a:buSzPct val="85000"/>
              <a:defRPr/>
            </a:pPr>
            <a:r>
              <a:rPr lang="ru-RU" sz="2000" dirty="0" smtClean="0">
                <a:solidFill>
                  <a:schemeClr val="accent2">
                    <a:lumMod val="50000"/>
                  </a:schemeClr>
                </a:solidFill>
                <a:latin typeface="Times New Roman" panose="02020603050405020304" pitchFamily="18" charset="0"/>
                <a:cs typeface="Times New Roman" panose="02020603050405020304" pitchFamily="18" charset="0"/>
              </a:rPr>
              <a:t>В производстве ювелирных изделий применяют </a:t>
            </a:r>
            <a:r>
              <a:rPr lang="ru-RU" sz="2000" b="1" dirty="0" smtClean="0">
                <a:solidFill>
                  <a:schemeClr val="accent2">
                    <a:lumMod val="50000"/>
                  </a:schemeClr>
                </a:solidFill>
                <a:latin typeface="Times New Roman" panose="02020603050405020304" pitchFamily="18" charset="0"/>
                <a:cs typeface="Times New Roman" panose="02020603050405020304" pitchFamily="18" charset="0"/>
              </a:rPr>
              <a:t>СПЛАВЫ</a:t>
            </a:r>
            <a:r>
              <a:rPr lang="ru-RU" sz="2000" dirty="0" smtClean="0">
                <a:solidFill>
                  <a:schemeClr val="accent2">
                    <a:lumMod val="50000"/>
                  </a:schemeClr>
                </a:solidFill>
                <a:latin typeface="Times New Roman" panose="02020603050405020304" pitchFamily="18" charset="0"/>
                <a:cs typeface="Times New Roman" panose="02020603050405020304" pitchFamily="18" charset="0"/>
              </a:rPr>
              <a:t> драгоценных металлов</a:t>
            </a: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a:p>
            <a:pPr marL="274320" indent="-274320" algn="just">
              <a:spcBef>
                <a:spcPts val="600"/>
              </a:spcBef>
              <a:buClr>
                <a:schemeClr val="accent2"/>
              </a:buClr>
              <a:buSzPct val="85000"/>
              <a:defRPr/>
            </a:pP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Содержимое 2"/>
          <p:cNvSpPr txBox="1">
            <a:spLocks/>
          </p:cNvSpPr>
          <p:nvPr/>
        </p:nvSpPr>
        <p:spPr>
          <a:xfrm>
            <a:off x="137160" y="2177317"/>
            <a:ext cx="7772400" cy="708660"/>
          </a:xfrm>
          <a:prstGeom prst="rect">
            <a:avLst/>
          </a:prstGeom>
        </p:spPr>
        <p:txBody>
          <a:bodyPr/>
          <a:lstStyle/>
          <a:p>
            <a:pPr algn="just">
              <a:spcBef>
                <a:spcPts val="600"/>
              </a:spcBef>
              <a:buClr>
                <a:schemeClr val="accent2"/>
              </a:buClr>
              <a:buSzPct val="85000"/>
              <a:defRPr/>
            </a:pPr>
            <a:r>
              <a:rPr lang="ru-RU" sz="3200" b="1" dirty="0">
                <a:solidFill>
                  <a:srgbClr val="C00000"/>
                </a:solidFill>
                <a:latin typeface="Times New Roman" panose="02020603050405020304" pitchFamily="18" charset="0"/>
                <a:cs typeface="Times New Roman" panose="02020603050405020304" pitchFamily="18" charset="0"/>
              </a:rPr>
              <a:t>Проба</a:t>
            </a:r>
            <a:r>
              <a:rPr lang="ru-RU" dirty="0">
                <a:solidFill>
                  <a:srgbClr val="C00000"/>
                </a:solidFill>
                <a:latin typeface="Times New Roman" panose="02020603050405020304" pitchFamily="18" charset="0"/>
                <a:cs typeface="Times New Roman" panose="02020603050405020304" pitchFamily="18" charset="0"/>
              </a:rPr>
              <a:t> – </a:t>
            </a:r>
            <a:r>
              <a:rPr lang="ru-RU" sz="2000" dirty="0">
                <a:solidFill>
                  <a:srgbClr val="C00000"/>
                </a:solidFill>
                <a:latin typeface="Times New Roman" panose="02020603050405020304" pitchFamily="18" charset="0"/>
                <a:cs typeface="Times New Roman" panose="02020603050405020304" pitchFamily="18" charset="0"/>
              </a:rPr>
              <a:t>количество драгоценного металла в сплаве</a:t>
            </a:r>
            <a:r>
              <a:rPr lang="ru-RU" sz="2000" dirty="0" smtClean="0">
                <a:solidFill>
                  <a:srgbClr val="C00000"/>
                </a:solidFill>
                <a:latin typeface="Times New Roman" panose="02020603050405020304" pitchFamily="18" charset="0"/>
                <a:cs typeface="Times New Roman" panose="02020603050405020304" pitchFamily="18" charset="0"/>
              </a:rPr>
              <a:t>.</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7170" y="2754630"/>
            <a:ext cx="2983230" cy="461665"/>
          </a:xfrm>
          <a:prstGeom prst="rect">
            <a:avLst/>
          </a:prstGeom>
          <a:noFill/>
        </p:spPr>
        <p:txBody>
          <a:bodyPr wrap="square" rtlCol="0">
            <a:spAutoFit/>
          </a:bodyPr>
          <a:lstStyle/>
          <a:p>
            <a:r>
              <a:rPr lang="ru-RU" sz="2400" b="1" dirty="0" smtClean="0">
                <a:solidFill>
                  <a:srgbClr val="0070C0"/>
                </a:solidFill>
                <a:latin typeface="Times New Roman" panose="02020603050405020304" pitchFamily="18" charset="0"/>
                <a:cs typeface="Times New Roman" panose="02020603050405020304" pitchFamily="18" charset="0"/>
              </a:rPr>
              <a:t>СИСТЕМЫ ПРОБ:</a:t>
            </a: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7170" y="3193067"/>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3200400" y="3495548"/>
            <a:ext cx="8775406" cy="27909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217170" y="3579544"/>
            <a:ext cx="2668830" cy="60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70C0"/>
                </a:solidFill>
                <a:latin typeface="Times New Roman" pitchFamily="18" charset="0"/>
                <a:cs typeface="Times New Roman" pitchFamily="18" charset="0"/>
              </a:rPr>
              <a:t>Золотниковая</a:t>
            </a:r>
            <a:endParaRPr lang="ru-RU" sz="2800" dirty="0">
              <a:solidFill>
                <a:srgbClr val="0070C0"/>
              </a:solidFill>
              <a:latin typeface="Times New Roman" pitchFamily="18" charset="0"/>
              <a:cs typeface="Times New Roman" pitchFamily="18"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2300690491"/>
              </p:ext>
            </p:extLst>
          </p:nvPr>
        </p:nvGraphicFramePr>
        <p:xfrm>
          <a:off x="3426148" y="3884226"/>
          <a:ext cx="8323909" cy="1706880"/>
        </p:xfrm>
        <a:graphic>
          <a:graphicData uri="http://schemas.openxmlformats.org/drawingml/2006/table">
            <a:tbl>
              <a:tblPr/>
              <a:tblGrid>
                <a:gridCol w="8323909">
                  <a:extLst>
                    <a:ext uri="{9D8B030D-6E8A-4147-A177-3AD203B41FA5}">
                      <a16:colId xmlns:a16="http://schemas.microsoft.com/office/drawing/2014/main" val="20000"/>
                    </a:ext>
                  </a:extLst>
                </a:gridCol>
              </a:tblGrid>
              <a:tr h="1463675">
                <a:tc>
                  <a:txBody>
                    <a:bodyPr/>
                    <a:lstStyle/>
                    <a:p>
                      <a:pPr marL="0" marR="0" lvl="0" indent="0" algn="just" defTabSz="914400" rtl="0" eaLnBrk="1" fontAlgn="base" latinLnBrk="0" hangingPunct="1">
                        <a:lnSpc>
                          <a:spcPct val="100000"/>
                        </a:lnSpc>
                        <a:spcBef>
                          <a:spcPct val="0"/>
                        </a:spcBef>
                        <a:spcAft>
                          <a:spcPct val="0"/>
                        </a:spcAft>
                        <a:buClr>
                          <a:srgbClr val="000000"/>
                        </a:buClr>
                        <a:buSzPts val="1200"/>
                        <a:buFont typeface="+mj-lt"/>
                        <a:buNone/>
                        <a:tabLst>
                          <a:tab pos="301625" algn="l"/>
                        </a:tabLst>
                      </a:pPr>
                      <a:r>
                        <a:rPr kumimoji="0" lang="ru-RU" sz="2800" b="1" i="0" u="none" strike="noStrike" cap="none" normalizeH="0" baseline="0" dirty="0" smtClean="0">
                          <a:ln>
                            <a:noFill/>
                          </a:ln>
                          <a:solidFill>
                            <a:srgbClr val="0070C0"/>
                          </a:solidFill>
                          <a:effectLst/>
                          <a:latin typeface="Times New Roman" pitchFamily="18" charset="0"/>
                          <a:cs typeface="Times New Roman" pitchFamily="18" charset="0"/>
                        </a:rPr>
                        <a:t>Золотниковая проба </a:t>
                      </a:r>
                      <a:r>
                        <a:rPr kumimoji="0" lang="ru-RU" sz="2800" b="0" i="0" u="none" strike="noStrike" cap="none" normalizeH="0" baseline="0" dirty="0" smtClean="0">
                          <a:ln>
                            <a:noFill/>
                          </a:ln>
                          <a:solidFill>
                            <a:srgbClr val="0070C0"/>
                          </a:solidFill>
                          <a:effectLst/>
                          <a:latin typeface="Times New Roman" pitchFamily="18" charset="0"/>
                          <a:cs typeface="Times New Roman" pitchFamily="18" charset="0"/>
                        </a:rPr>
                        <a:t>(существовала в России до 1927 года) показывает количество золотников золота в 1 фунте сплава (в 1 фунте 96 золотников). 1фунт равен 409,5 г; 1 золотник равен 4,27 г.</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 name="Прямоугольник 15"/>
          <p:cNvSpPr/>
          <p:nvPr/>
        </p:nvSpPr>
        <p:spPr>
          <a:xfrm>
            <a:off x="3200400" y="3495548"/>
            <a:ext cx="8775406" cy="27909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17170" y="4299428"/>
            <a:ext cx="2668830" cy="60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70C0"/>
                </a:solidFill>
                <a:latin typeface="Times New Roman" pitchFamily="18" charset="0"/>
                <a:cs typeface="Times New Roman" pitchFamily="18" charset="0"/>
              </a:rPr>
              <a:t>Метрическая</a:t>
            </a:r>
            <a:endParaRPr lang="ru-RU" sz="2800" dirty="0">
              <a:solidFill>
                <a:srgbClr val="0070C0"/>
              </a:solidFill>
              <a:latin typeface="Times New Roman" pitchFamily="18" charset="0"/>
              <a:cs typeface="Times New Roman" pitchFamily="18" charset="0"/>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873177943"/>
              </p:ext>
            </p:extLst>
          </p:nvPr>
        </p:nvGraphicFramePr>
        <p:xfrm>
          <a:off x="3391869" y="3791904"/>
          <a:ext cx="8358188" cy="1280160"/>
        </p:xfrm>
        <a:graphic>
          <a:graphicData uri="http://schemas.openxmlformats.org/drawingml/2006/table">
            <a:tbl>
              <a:tblPr/>
              <a:tblGrid>
                <a:gridCol w="8358188">
                  <a:extLst>
                    <a:ext uri="{9D8B030D-6E8A-4147-A177-3AD203B41FA5}">
                      <a16:colId xmlns:a16="http://schemas.microsoft.com/office/drawing/2014/main" val="20000"/>
                    </a:ext>
                  </a:extLst>
                </a:gridCol>
              </a:tblGrid>
              <a:tr h="731837">
                <a:tc>
                  <a:txBody>
                    <a:bodyPr/>
                    <a:lstStyle/>
                    <a:p>
                      <a:pPr marL="0" marR="0" lvl="0" indent="0" algn="just" defTabSz="914400" rtl="0" eaLnBrk="1" fontAlgn="base" latinLnBrk="0" hangingPunct="1">
                        <a:lnSpc>
                          <a:spcPct val="100000"/>
                        </a:lnSpc>
                        <a:spcBef>
                          <a:spcPct val="0"/>
                        </a:spcBef>
                        <a:spcAft>
                          <a:spcPct val="0"/>
                        </a:spcAft>
                        <a:buClr>
                          <a:srgbClr val="000000"/>
                        </a:buClr>
                        <a:buSzPts val="1200"/>
                        <a:buFont typeface="+mj-lt"/>
                        <a:buNone/>
                        <a:tabLst>
                          <a:tab pos="317500" algn="l"/>
                        </a:tabLst>
                      </a:pPr>
                      <a:r>
                        <a:rPr kumimoji="0" lang="ru-RU" sz="2800" b="1" i="0" u="none" strike="noStrike" cap="none" normalizeH="0" baseline="0" dirty="0" smtClean="0">
                          <a:ln>
                            <a:noFill/>
                          </a:ln>
                          <a:solidFill>
                            <a:srgbClr val="0070C0"/>
                          </a:solidFill>
                          <a:effectLst/>
                          <a:latin typeface="Times New Roman" pitchFamily="18" charset="0"/>
                          <a:cs typeface="Times New Roman" pitchFamily="18" charset="0"/>
                        </a:rPr>
                        <a:t>Метрическая проба </a:t>
                      </a:r>
                      <a:r>
                        <a:rPr kumimoji="0" lang="ru-RU" sz="2800" b="0" i="0" u="none" strike="noStrike" cap="none" normalizeH="0" baseline="0" dirty="0" smtClean="0">
                          <a:ln>
                            <a:noFill/>
                          </a:ln>
                          <a:solidFill>
                            <a:srgbClr val="0070C0"/>
                          </a:solidFill>
                          <a:effectLst/>
                          <a:latin typeface="Times New Roman" pitchFamily="18" charset="0"/>
                          <a:cs typeface="Times New Roman" pitchFamily="18" charset="0"/>
                        </a:rPr>
                        <a:t>показывает количество химически чистого драгоценного металла в 1000 весовых единиц сплава.</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9" name="Прямоугольник 18"/>
          <p:cNvSpPr/>
          <p:nvPr/>
        </p:nvSpPr>
        <p:spPr>
          <a:xfrm>
            <a:off x="3200400" y="3495548"/>
            <a:ext cx="8775406" cy="27909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217170" y="5016456"/>
            <a:ext cx="2668830" cy="60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70C0"/>
                </a:solidFill>
                <a:latin typeface="Times New Roman" pitchFamily="18" charset="0"/>
                <a:cs typeface="Times New Roman" pitchFamily="18" charset="0"/>
              </a:rPr>
              <a:t>Каратная</a:t>
            </a:r>
            <a:endParaRPr lang="ru-RU" sz="2800" dirty="0">
              <a:solidFill>
                <a:srgbClr val="0070C0"/>
              </a:solidFill>
              <a:latin typeface="Times New Roman" pitchFamily="18" charset="0"/>
              <a:cs typeface="Times New Roman" pitchFamily="18" charset="0"/>
            </a:endParaRPr>
          </a:p>
        </p:txBody>
      </p:sp>
      <p:sp>
        <p:nvSpPr>
          <p:cNvPr id="21" name="Прямоугольник 5"/>
          <p:cNvSpPr>
            <a:spLocks noChangeArrowheads="1"/>
          </p:cNvSpPr>
          <p:nvPr/>
        </p:nvSpPr>
        <p:spPr bwMode="auto">
          <a:xfrm>
            <a:off x="3379998" y="3752337"/>
            <a:ext cx="8429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sz="2800" b="1" dirty="0">
                <a:solidFill>
                  <a:srgbClr val="0070C0"/>
                </a:solidFill>
                <a:latin typeface="Times New Roman" panose="02020603050405020304" pitchFamily="18" charset="0"/>
                <a:ea typeface="Arial Unicode MS" panose="020B0604020202020204" pitchFamily="34" charset="-128"/>
                <a:cs typeface="Times New Roman" panose="02020603050405020304" pitchFamily="18" charset="0"/>
              </a:rPr>
              <a:t>Каратная проба </a:t>
            </a:r>
            <a:r>
              <a:rPr lang="ru-RU" altLang="ru-RU" sz="2800" dirty="0">
                <a:solidFill>
                  <a:srgbClr val="0070C0"/>
                </a:solidFill>
                <a:latin typeface="Times New Roman" panose="02020603050405020304" pitchFamily="18" charset="0"/>
                <a:ea typeface="Arial Unicode MS" panose="020B0604020202020204" pitchFamily="34" charset="-128"/>
                <a:cs typeface="Times New Roman" panose="02020603050405020304" pitchFamily="18" charset="0"/>
              </a:rPr>
              <a:t>(принята в Англии, США и др.) - показывает количество весовых единиц химически чистого драгоценного металла в 24 частях сплава.</a:t>
            </a:r>
          </a:p>
        </p:txBody>
      </p:sp>
      <p:sp>
        <p:nvSpPr>
          <p:cNvPr id="22" name="Прямоугольник 21"/>
          <p:cNvSpPr/>
          <p:nvPr/>
        </p:nvSpPr>
        <p:spPr>
          <a:xfrm>
            <a:off x="137160" y="857010"/>
            <a:ext cx="11954760" cy="552093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graphicFrame>
        <p:nvGraphicFramePr>
          <p:cNvPr id="23" name="Таблица 22"/>
          <p:cNvGraphicFramePr>
            <a:graphicFrameLocks noGrp="1"/>
          </p:cNvGraphicFramePr>
          <p:nvPr>
            <p:extLst>
              <p:ext uri="{D42A27DB-BD31-4B8C-83A1-F6EECF244321}">
                <p14:modId xmlns:p14="http://schemas.microsoft.com/office/powerpoint/2010/main" val="3290502482"/>
              </p:ext>
            </p:extLst>
          </p:nvPr>
        </p:nvGraphicFramePr>
        <p:xfrm>
          <a:off x="388618" y="1123509"/>
          <a:ext cx="11421005" cy="1660001"/>
        </p:xfrm>
        <a:graphic>
          <a:graphicData uri="http://schemas.openxmlformats.org/drawingml/2006/table">
            <a:tbl>
              <a:tblPr firstRow="1" bandRow="1">
                <a:tableStyleId>{5940675A-B579-460E-94D1-54222C63F5DA}</a:tableStyleId>
              </a:tblPr>
              <a:tblGrid>
                <a:gridCol w="5346001">
                  <a:extLst>
                    <a:ext uri="{9D8B030D-6E8A-4147-A177-3AD203B41FA5}">
                      <a16:colId xmlns:a16="http://schemas.microsoft.com/office/drawing/2014/main" val="20000"/>
                    </a:ext>
                  </a:extLst>
                </a:gridCol>
                <a:gridCol w="1162744">
                  <a:extLst>
                    <a:ext uri="{9D8B030D-6E8A-4147-A177-3AD203B41FA5}">
                      <a16:colId xmlns:a16="http://schemas.microsoft.com/office/drawing/2014/main" val="20001"/>
                    </a:ext>
                  </a:extLst>
                </a:gridCol>
                <a:gridCol w="982452">
                  <a:extLst>
                    <a:ext uri="{9D8B030D-6E8A-4147-A177-3AD203B41FA5}">
                      <a16:colId xmlns:a16="http://schemas.microsoft.com/office/drawing/2014/main" val="20002"/>
                    </a:ext>
                  </a:extLst>
                </a:gridCol>
                <a:gridCol w="982452">
                  <a:extLst>
                    <a:ext uri="{9D8B030D-6E8A-4147-A177-3AD203B41FA5}">
                      <a16:colId xmlns:a16="http://schemas.microsoft.com/office/drawing/2014/main" val="20003"/>
                    </a:ext>
                  </a:extLst>
                </a:gridCol>
                <a:gridCol w="982452">
                  <a:extLst>
                    <a:ext uri="{9D8B030D-6E8A-4147-A177-3AD203B41FA5}">
                      <a16:colId xmlns:a16="http://schemas.microsoft.com/office/drawing/2014/main" val="20004"/>
                    </a:ext>
                  </a:extLst>
                </a:gridCol>
                <a:gridCol w="982452">
                  <a:extLst>
                    <a:ext uri="{9D8B030D-6E8A-4147-A177-3AD203B41FA5}">
                      <a16:colId xmlns:a16="http://schemas.microsoft.com/office/drawing/2014/main" val="20005"/>
                    </a:ext>
                  </a:extLst>
                </a:gridCol>
                <a:gridCol w="982452">
                  <a:extLst>
                    <a:ext uri="{9D8B030D-6E8A-4147-A177-3AD203B41FA5}">
                      <a16:colId xmlns:a16="http://schemas.microsoft.com/office/drawing/2014/main" val="20006"/>
                    </a:ext>
                  </a:extLst>
                </a:gridCol>
              </a:tblGrid>
              <a:tr h="504056">
                <a:tc>
                  <a:txBody>
                    <a:bodyPr/>
                    <a:lstStyle/>
                    <a:p>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метрическая проба</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1000</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958</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750</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585</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500</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375</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524630">
                <a:tc>
                  <a:txBody>
                    <a:bodyPr/>
                    <a:lstStyle/>
                    <a:p>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золотниковая</a:t>
                      </a:r>
                      <a:r>
                        <a:rPr lang="ru-RU" sz="2800" cap="none" spc="0" baseline="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 проба</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96</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92</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72</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56</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48</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36</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1"/>
                  </a:ext>
                </a:extLst>
              </a:tr>
              <a:tr h="617211">
                <a:tc>
                  <a:txBody>
                    <a:bodyPr/>
                    <a:lstStyle/>
                    <a:p>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каратная проба</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24</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23</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18</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14</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12</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tc>
                  <a:txBody>
                    <a:bodyPr/>
                    <a:lstStyle/>
                    <a:p>
                      <a:pPr algn="ctr"/>
                      <a:r>
                        <a:rPr lang="ru-RU" sz="2800" cap="none" spc="0" dirty="0" smtClean="0">
                          <a:ln w="10541" cmpd="sng">
                            <a:solidFill>
                              <a:schemeClr val="accent1">
                                <a:shade val="88000"/>
                                <a:satMod val="110000"/>
                              </a:schemeClr>
                            </a:solidFill>
                            <a:prstDash val="solid"/>
                          </a:ln>
                          <a:effectLst/>
                          <a:latin typeface="Times New Roman" panose="02020603050405020304" pitchFamily="18" charset="0"/>
                          <a:cs typeface="Times New Roman" panose="02020603050405020304" pitchFamily="18" charset="0"/>
                        </a:rPr>
                        <a:t>9</a:t>
                      </a:r>
                      <a:endParaRPr lang="ru-RU" sz="2800" b="1" cap="none" spc="0" dirty="0">
                        <a:ln w="10541" cmpd="sng">
                          <a:solidFill>
                            <a:schemeClr val="accent1">
                              <a:shade val="88000"/>
                              <a:satMod val="110000"/>
                            </a:schemeClr>
                          </a:solidFill>
                          <a:prstDash val="solid"/>
                        </a:ln>
                        <a:solidFill>
                          <a:sysClr val="windowText" lastClr="000000"/>
                        </a:solidFill>
                        <a:effectLst/>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2"/>
                  </a:ext>
                </a:extLst>
              </a:tr>
            </a:tbl>
          </a:graphicData>
        </a:graphic>
      </p:graphicFrame>
      <p:sp>
        <p:nvSpPr>
          <p:cNvPr id="24" name="TextBox 6"/>
          <p:cNvSpPr txBox="1">
            <a:spLocks noChangeArrowheads="1"/>
          </p:cNvSpPr>
          <p:nvPr/>
        </p:nvSpPr>
        <p:spPr bwMode="auto">
          <a:xfrm>
            <a:off x="3111748" y="3054561"/>
            <a:ext cx="6158412" cy="7694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4400">
                <a:solidFill>
                  <a:srgbClr val="C00000"/>
                </a:solidFill>
                <a:latin typeface="Times New Roman" panose="02020603050405020304" pitchFamily="18" charset="0"/>
                <a:cs typeface="Times New Roman" panose="02020603050405020304" pitchFamily="18" charset="0"/>
              </a:rPr>
              <a:t>П</a:t>
            </a:r>
            <a:r>
              <a:rPr lang="ru-RU" altLang="ru-RU" sz="2800">
                <a:solidFill>
                  <a:srgbClr val="C00000"/>
                </a:solidFill>
                <a:latin typeface="Times New Roman" panose="02020603050405020304" pitchFamily="18" charset="0"/>
                <a:cs typeface="Times New Roman" panose="02020603050405020304" pitchFamily="18" charset="0"/>
              </a:rPr>
              <a:t>золотн</a:t>
            </a:r>
            <a:r>
              <a:rPr lang="ru-RU" altLang="ru-RU" sz="4400">
                <a:solidFill>
                  <a:srgbClr val="C00000"/>
                </a:solidFill>
                <a:latin typeface="Times New Roman" panose="02020603050405020304" pitchFamily="18" charset="0"/>
                <a:cs typeface="Times New Roman" panose="02020603050405020304" pitchFamily="18" charset="0"/>
              </a:rPr>
              <a:t> </a:t>
            </a:r>
            <a:r>
              <a:rPr lang="ru-RU" altLang="ru-RU" sz="3600">
                <a:solidFill>
                  <a:srgbClr val="C00000"/>
                </a:solidFill>
                <a:latin typeface="Times New Roman" panose="02020603050405020304" pitchFamily="18" charset="0"/>
                <a:cs typeface="Times New Roman" panose="02020603050405020304" pitchFamily="18" charset="0"/>
              </a:rPr>
              <a:t>х</a:t>
            </a:r>
            <a:r>
              <a:rPr lang="ru-RU" altLang="ru-RU" sz="4400">
                <a:solidFill>
                  <a:srgbClr val="C00000"/>
                </a:solidFill>
                <a:latin typeface="Times New Roman" panose="02020603050405020304" pitchFamily="18" charset="0"/>
                <a:cs typeface="Times New Roman" panose="02020603050405020304" pitchFamily="18" charset="0"/>
              </a:rPr>
              <a:t> 1000 / 96 = П</a:t>
            </a:r>
            <a:r>
              <a:rPr lang="ru-RU" altLang="ru-RU" sz="2800">
                <a:solidFill>
                  <a:srgbClr val="C00000"/>
                </a:solidFill>
                <a:latin typeface="Times New Roman" panose="02020603050405020304" pitchFamily="18" charset="0"/>
                <a:cs typeface="Times New Roman" panose="02020603050405020304" pitchFamily="18" charset="0"/>
              </a:rPr>
              <a:t>метр</a:t>
            </a:r>
          </a:p>
        </p:txBody>
      </p:sp>
      <p:sp>
        <p:nvSpPr>
          <p:cNvPr id="25" name="TextBox 7"/>
          <p:cNvSpPr txBox="1">
            <a:spLocks noChangeArrowheads="1"/>
          </p:cNvSpPr>
          <p:nvPr/>
        </p:nvSpPr>
        <p:spPr bwMode="auto">
          <a:xfrm>
            <a:off x="3111748" y="4200950"/>
            <a:ext cx="6158412" cy="7694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4400" dirty="0" err="1">
                <a:solidFill>
                  <a:srgbClr val="C00000"/>
                </a:solidFill>
                <a:latin typeface="Times New Roman" panose="02020603050405020304" pitchFamily="18" charset="0"/>
                <a:cs typeface="Times New Roman" panose="02020603050405020304" pitchFamily="18" charset="0"/>
              </a:rPr>
              <a:t>П</a:t>
            </a:r>
            <a:r>
              <a:rPr lang="ru-RU" altLang="ru-RU" sz="2800" dirty="0" err="1">
                <a:solidFill>
                  <a:srgbClr val="C00000"/>
                </a:solidFill>
                <a:latin typeface="Times New Roman" panose="02020603050405020304" pitchFamily="18" charset="0"/>
                <a:cs typeface="Times New Roman" panose="02020603050405020304" pitchFamily="18" charset="0"/>
              </a:rPr>
              <a:t>кар</a:t>
            </a:r>
            <a:r>
              <a:rPr lang="ru-RU" altLang="ru-RU" sz="4400" dirty="0">
                <a:solidFill>
                  <a:srgbClr val="C00000"/>
                </a:solidFill>
                <a:latin typeface="Times New Roman" panose="02020603050405020304" pitchFamily="18" charset="0"/>
                <a:cs typeface="Times New Roman" panose="02020603050405020304" pitchFamily="18" charset="0"/>
              </a:rPr>
              <a:t> </a:t>
            </a:r>
            <a:r>
              <a:rPr lang="ru-RU" altLang="ru-RU" sz="3600" dirty="0">
                <a:solidFill>
                  <a:srgbClr val="C00000"/>
                </a:solidFill>
                <a:latin typeface="Times New Roman" panose="02020603050405020304" pitchFamily="18" charset="0"/>
                <a:cs typeface="Times New Roman" panose="02020603050405020304" pitchFamily="18" charset="0"/>
              </a:rPr>
              <a:t>х</a:t>
            </a:r>
            <a:r>
              <a:rPr lang="ru-RU" altLang="ru-RU" sz="4400" dirty="0">
                <a:solidFill>
                  <a:srgbClr val="C00000"/>
                </a:solidFill>
                <a:latin typeface="Times New Roman" panose="02020603050405020304" pitchFamily="18" charset="0"/>
                <a:cs typeface="Times New Roman" panose="02020603050405020304" pitchFamily="18" charset="0"/>
              </a:rPr>
              <a:t> 1000 / 24 = </a:t>
            </a:r>
            <a:r>
              <a:rPr lang="ru-RU" altLang="ru-RU" sz="4400" dirty="0" err="1">
                <a:solidFill>
                  <a:srgbClr val="C00000"/>
                </a:solidFill>
                <a:latin typeface="Times New Roman" panose="02020603050405020304" pitchFamily="18" charset="0"/>
                <a:cs typeface="Times New Roman" panose="02020603050405020304" pitchFamily="18" charset="0"/>
              </a:rPr>
              <a:t>П</a:t>
            </a:r>
            <a:r>
              <a:rPr lang="ru-RU" altLang="ru-RU" sz="2800" dirty="0" err="1">
                <a:solidFill>
                  <a:srgbClr val="C00000"/>
                </a:solidFill>
                <a:latin typeface="Times New Roman" panose="02020603050405020304" pitchFamily="18" charset="0"/>
                <a:cs typeface="Times New Roman" panose="02020603050405020304" pitchFamily="18" charset="0"/>
              </a:rPr>
              <a:t>метр</a:t>
            </a:r>
            <a:endParaRPr lang="ru-RU" altLang="ru-RU" sz="2800" dirty="0">
              <a:solidFill>
                <a:srgbClr val="C00000"/>
              </a:solidFill>
              <a:latin typeface="Times New Roman" panose="02020603050405020304" pitchFamily="18" charset="0"/>
              <a:cs typeface="Times New Roman" panose="02020603050405020304" pitchFamily="18" charset="0"/>
            </a:endParaRPr>
          </a:p>
        </p:txBody>
      </p:sp>
      <p:sp>
        <p:nvSpPr>
          <p:cNvPr id="26" name="TextBox 8"/>
          <p:cNvSpPr txBox="1">
            <a:spLocks noChangeArrowheads="1"/>
          </p:cNvSpPr>
          <p:nvPr/>
        </p:nvSpPr>
        <p:spPr bwMode="auto">
          <a:xfrm>
            <a:off x="3111748" y="5405403"/>
            <a:ext cx="6158412" cy="7694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4400">
                <a:solidFill>
                  <a:srgbClr val="C00000"/>
                </a:solidFill>
                <a:latin typeface="Times New Roman" panose="02020603050405020304" pitchFamily="18" charset="0"/>
                <a:cs typeface="Times New Roman" panose="02020603050405020304" pitchFamily="18" charset="0"/>
              </a:rPr>
              <a:t>П</a:t>
            </a:r>
            <a:r>
              <a:rPr lang="ru-RU" altLang="ru-RU" sz="2800">
                <a:solidFill>
                  <a:srgbClr val="C00000"/>
                </a:solidFill>
                <a:latin typeface="Times New Roman" panose="02020603050405020304" pitchFamily="18" charset="0"/>
                <a:cs typeface="Times New Roman" panose="02020603050405020304" pitchFamily="18" charset="0"/>
              </a:rPr>
              <a:t>кар</a:t>
            </a:r>
            <a:r>
              <a:rPr lang="ru-RU" altLang="ru-RU" sz="4400">
                <a:solidFill>
                  <a:srgbClr val="C00000"/>
                </a:solidFill>
                <a:latin typeface="Times New Roman" panose="02020603050405020304" pitchFamily="18" charset="0"/>
                <a:cs typeface="Times New Roman" panose="02020603050405020304" pitchFamily="18" charset="0"/>
              </a:rPr>
              <a:t> </a:t>
            </a:r>
            <a:r>
              <a:rPr lang="ru-RU" altLang="ru-RU" sz="3600">
                <a:solidFill>
                  <a:srgbClr val="C00000"/>
                </a:solidFill>
                <a:latin typeface="Times New Roman" panose="02020603050405020304" pitchFamily="18" charset="0"/>
                <a:cs typeface="Times New Roman" panose="02020603050405020304" pitchFamily="18" charset="0"/>
              </a:rPr>
              <a:t>х</a:t>
            </a:r>
            <a:r>
              <a:rPr lang="ru-RU" altLang="ru-RU" sz="4400">
                <a:solidFill>
                  <a:srgbClr val="C00000"/>
                </a:solidFill>
                <a:latin typeface="Times New Roman" panose="02020603050405020304" pitchFamily="18" charset="0"/>
                <a:cs typeface="Times New Roman" panose="02020603050405020304" pitchFamily="18" charset="0"/>
              </a:rPr>
              <a:t> 4 = П</a:t>
            </a:r>
            <a:r>
              <a:rPr lang="ru-RU" altLang="ru-RU" sz="2800">
                <a:solidFill>
                  <a:srgbClr val="C00000"/>
                </a:solidFill>
                <a:latin typeface="Times New Roman" panose="02020603050405020304" pitchFamily="18" charset="0"/>
                <a:cs typeface="Times New Roman" panose="02020603050405020304" pitchFamily="18" charset="0"/>
              </a:rPr>
              <a:t>золотн</a:t>
            </a:r>
          </a:p>
        </p:txBody>
      </p:sp>
    </p:spTree>
    <p:extLst>
      <p:ext uri="{BB962C8B-B14F-4D97-AF65-F5344CB8AC3E}">
        <p14:creationId xmlns:p14="http://schemas.microsoft.com/office/powerpoint/2010/main" val="353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7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75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75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4250"/>
                            </p:stCondLst>
                            <p:childTnLst>
                              <p:par>
                                <p:cTn id="23" presetID="1" presetClass="entr" presetSubtype="0" fill="hold" grpId="0" nodeType="afterEffect">
                                  <p:stCondLst>
                                    <p:cond delay="7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75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0"/>
                            </p:stCondLst>
                            <p:childTnLst>
                              <p:par>
                                <p:cTn id="36" presetID="2" presetClass="entr" presetSubtype="4" fill="hold" grpId="0" nodeType="after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50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3" grpId="0"/>
      <p:bldP spid="4" grpId="0"/>
      <p:bldP spid="5" grpId="0"/>
      <p:bldP spid="7" grpId="0"/>
      <p:bldP spid="12" grpId="0"/>
      <p:bldP spid="13" grpId="0" animBg="1"/>
      <p:bldP spid="14" grpId="0" animBg="1"/>
      <p:bldP spid="16" grpId="0" animBg="1"/>
      <p:bldP spid="17" grpId="0" animBg="1"/>
      <p:bldP spid="19" grpId="0" animBg="1"/>
      <p:bldP spid="20" grpId="0" animBg="1"/>
      <p:bldP spid="21" grpId="0"/>
      <p:bldP spid="22"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TextBox 2"/>
          <p:cNvSpPr txBox="1"/>
          <p:nvPr/>
        </p:nvSpPr>
        <p:spPr>
          <a:xfrm>
            <a:off x="102499" y="786517"/>
            <a:ext cx="2668830"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75349" y="868680"/>
            <a:ext cx="9100457" cy="55133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2499" y="1253748"/>
            <a:ext cx="2668830"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ЗОЛОТО</a:t>
            </a:r>
            <a:endParaRPr lang="ru-RU" sz="2200" b="1" dirty="0">
              <a:solidFill>
                <a:srgbClr val="0070C0"/>
              </a:solidFill>
              <a:latin typeface="Times New Roman" pitchFamily="18" charset="0"/>
              <a:cs typeface="Times New Roman" pitchFamily="18" charset="0"/>
            </a:endParaRPr>
          </a:p>
        </p:txBody>
      </p:sp>
      <p:sp>
        <p:nvSpPr>
          <p:cNvPr id="6" name="Содержимое 2"/>
          <p:cNvSpPr txBox="1">
            <a:spLocks/>
          </p:cNvSpPr>
          <p:nvPr/>
        </p:nvSpPr>
        <p:spPr>
          <a:xfrm>
            <a:off x="3006090" y="948691"/>
            <a:ext cx="8869679" cy="25003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Pct val="100000"/>
              <a:buFont typeface="Arial" pitchFamily="34" charset="0"/>
              <a:buNone/>
              <a:defRPr sz="20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1000"/>
              </a:spcBef>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9pPr>
          </a:lstStyle>
          <a:p>
            <a:pPr algn="just"/>
            <a:r>
              <a:rPr lang="ru-RU" altLang="ru-RU" dirty="0" smtClean="0">
                <a:solidFill>
                  <a:srgbClr val="002060"/>
                </a:solidFill>
                <a:latin typeface="Times New Roman" panose="02020603050405020304" pitchFamily="18" charset="0"/>
                <a:cs typeface="Times New Roman" panose="02020603050405020304" pitchFamily="18" charset="0"/>
              </a:rPr>
              <a:t>имеет приятный ярко-жёлтый цвет и сильный металлический блеск. Это тяжёлый, блестящий, мягкий и пластичный металл, обладающий высокой химической стойкостью. Из золота можно получать листы толщиной 0,0001 – сусальное золото, которое используется для покрытия поверхности различных изделий. </a:t>
            </a:r>
          </a:p>
          <a:p>
            <a:pPr algn="just"/>
            <a:r>
              <a:rPr lang="ru-RU" altLang="ru-RU" dirty="0" smtClean="0">
                <a:solidFill>
                  <a:srgbClr val="002060"/>
                </a:solidFill>
                <a:latin typeface="Times New Roman" panose="02020603050405020304" pitchFamily="18" charset="0"/>
                <a:cs typeface="Times New Roman" panose="02020603050405020304" pitchFamily="18" charset="0"/>
              </a:rPr>
              <a:t>Для изготовления ювелирных изделий применяют тройные сплавы золота с медью и серебром следующих проб: </a:t>
            </a:r>
            <a:r>
              <a:rPr lang="ru-RU" altLang="ru-RU" sz="2800" b="1" dirty="0" smtClean="0">
                <a:solidFill>
                  <a:srgbClr val="002060"/>
                </a:solidFill>
                <a:latin typeface="Times New Roman" panose="02020603050405020304" pitchFamily="18" charset="0"/>
                <a:cs typeface="Times New Roman" panose="02020603050405020304" pitchFamily="18" charset="0"/>
              </a:rPr>
              <a:t>375, 500, 585(583), 750, 958</a:t>
            </a:r>
            <a:r>
              <a:rPr lang="ru-RU" altLang="ru-RU" dirty="0" smtClean="0">
                <a:solidFill>
                  <a:srgbClr val="002060"/>
                </a:solidFill>
                <a:latin typeface="Times New Roman" panose="02020603050405020304" pitchFamily="18" charset="0"/>
                <a:cs typeface="Times New Roman" panose="02020603050405020304" pitchFamily="18" charset="0"/>
              </a:rPr>
              <a:t>.     </a:t>
            </a:r>
            <a:endParaRPr lang="ru-RU" altLang="ru-RU" dirty="0">
              <a:solidFill>
                <a:srgbClr val="002060"/>
              </a:solidFill>
              <a:latin typeface="Times New Roman" panose="02020603050405020304" pitchFamily="18" charset="0"/>
              <a:cs typeface="Times New Roman" panose="02020603050405020304" pitchFamily="18" charset="0"/>
            </a:endParaRPr>
          </a:p>
        </p:txBody>
      </p:sp>
      <p:pic>
        <p:nvPicPr>
          <p:cNvPr id="7" name="Picture 2" descr="http://www.goldwhy.com/gold-images/shiny-gold-bullion-bars.jpg"/>
          <p:cNvPicPr>
            <a:picLocks noChangeAspect="1" noChangeArrowheads="1"/>
          </p:cNvPicPr>
          <p:nvPr/>
        </p:nvPicPr>
        <p:blipFill>
          <a:blip r:embed="rId4" cstate="print"/>
          <a:srcRect/>
          <a:stretch>
            <a:fillRect/>
          </a:stretch>
        </p:blipFill>
        <p:spPr bwMode="auto">
          <a:xfrm>
            <a:off x="3327054" y="3152494"/>
            <a:ext cx="2928958" cy="2196719"/>
          </a:xfrm>
          <a:prstGeom prst="rect">
            <a:avLst/>
          </a:prstGeom>
          <a:ln>
            <a:noFill/>
          </a:ln>
          <a:effectLst>
            <a:reflection blurRad="6350" stA="50000" endA="300" endPos="38500" dist="50800" dir="5400000" sy="-100000" algn="bl" rotWithShape="0"/>
            <a:softEdge rad="112500"/>
          </a:effectLst>
        </p:spPr>
      </p:pic>
      <p:pic>
        <p:nvPicPr>
          <p:cNvPr id="9" name="Picture 4" descr="http://dasug.com/delo/dollar/gold-dollar.gif"/>
          <p:cNvPicPr>
            <a:picLocks noChangeAspect="1" noChangeArrowheads="1"/>
          </p:cNvPicPr>
          <p:nvPr/>
        </p:nvPicPr>
        <p:blipFill>
          <a:blip r:embed="rId5" cstate="print"/>
          <a:srcRect/>
          <a:stretch>
            <a:fillRect/>
          </a:stretch>
        </p:blipFill>
        <p:spPr bwMode="auto">
          <a:xfrm>
            <a:off x="6398888" y="3117535"/>
            <a:ext cx="2303686" cy="2303687"/>
          </a:xfrm>
          <a:prstGeom prst="rect">
            <a:avLst/>
          </a:prstGeom>
          <a:ln>
            <a:noFill/>
          </a:ln>
          <a:effectLst>
            <a:reflection blurRad="6350" stA="52000" endA="300" endPos="35000" dir="5400000" sy="-100000" algn="bl" rotWithShape="0"/>
            <a:softEdge rad="112500"/>
          </a:effectLst>
        </p:spPr>
      </p:pic>
      <p:pic>
        <p:nvPicPr>
          <p:cNvPr id="10" name="Picture 10" descr="http://images03.olx.ru/ui/2/19/06/21611306_1.jpg"/>
          <p:cNvPicPr>
            <a:picLocks noChangeAspect="1" noChangeArrowheads="1"/>
          </p:cNvPicPr>
          <p:nvPr/>
        </p:nvPicPr>
        <p:blipFill>
          <a:blip r:embed="rId6" cstate="print"/>
          <a:srcRect/>
          <a:stretch>
            <a:fillRect/>
          </a:stretch>
        </p:blipFill>
        <p:spPr bwMode="auto">
          <a:xfrm>
            <a:off x="8970656" y="3117534"/>
            <a:ext cx="2304256" cy="2304256"/>
          </a:xfrm>
          <a:prstGeom prst="rect">
            <a:avLst/>
          </a:prstGeom>
          <a:ln>
            <a:noFill/>
          </a:ln>
          <a:effectLst>
            <a:reflection blurRad="6350" stA="50000" endA="300" endPos="38500" dist="50800" dir="5400000" sy="-100000" algn="bl" rotWithShape="0"/>
            <a:softEdge rad="112500"/>
          </a:effectLst>
        </p:spPr>
      </p:pic>
      <p:sp>
        <p:nvSpPr>
          <p:cNvPr id="11" name="Прямоугольник 10"/>
          <p:cNvSpPr/>
          <p:nvPr/>
        </p:nvSpPr>
        <p:spPr>
          <a:xfrm>
            <a:off x="2890700" y="868680"/>
            <a:ext cx="9100457" cy="55133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102499" y="1892409"/>
            <a:ext cx="2668830"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СЕРЕБРО</a:t>
            </a:r>
            <a:endParaRPr lang="ru-RU" sz="2200" b="1" dirty="0">
              <a:solidFill>
                <a:srgbClr val="0070C0"/>
              </a:solidFill>
              <a:latin typeface="Times New Roman" pitchFamily="18" charset="0"/>
              <a:cs typeface="Times New Roman" pitchFamily="18" charset="0"/>
            </a:endParaRPr>
          </a:p>
        </p:txBody>
      </p:sp>
      <p:sp>
        <p:nvSpPr>
          <p:cNvPr id="13" name="Содержимое 2"/>
          <p:cNvSpPr txBox="1">
            <a:spLocks/>
          </p:cNvSpPr>
          <p:nvPr/>
        </p:nvSpPr>
        <p:spPr>
          <a:xfrm>
            <a:off x="3045311" y="948691"/>
            <a:ext cx="8830457" cy="220380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Pct val="100000"/>
              <a:buFont typeface="Arial" pitchFamily="34" charset="0"/>
              <a:buNone/>
              <a:defRPr sz="20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1000"/>
              </a:spcBef>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9pPr>
          </a:lstStyle>
          <a:p>
            <a:pPr algn="just">
              <a:tabLst>
                <a:tab pos="0" algn="l"/>
              </a:tabLst>
              <a:defRPr/>
            </a:pPr>
            <a:r>
              <a:rPr lang="ru-RU" dirty="0" smtClean="0">
                <a:solidFill>
                  <a:srgbClr val="002060"/>
                </a:solidFill>
                <a:latin typeface="Times New Roman" pitchFamily="18" charset="0"/>
                <a:cs typeface="Times New Roman" pitchFamily="18" charset="0"/>
              </a:rPr>
              <a:t>Блестящий белый металл, мягкий, тягучий, ковкий и пластичный, легче золота. Из него можно получать листы толщиной 0,00025 мм. Лучший проводник тепла и электричества, обладает высокой отражательной способностью (95%). Окисляется, образуя чёрный налёт. Растворяется в азотной и концентрированной серной кислотах, слабом растворе цианистого калия.</a:t>
            </a:r>
          </a:p>
          <a:p>
            <a:pPr algn="just">
              <a:defRPr/>
            </a:pPr>
            <a:r>
              <a:rPr lang="ru-RU" dirty="0" smtClean="0">
                <a:solidFill>
                  <a:srgbClr val="002060"/>
                </a:solidFill>
                <a:latin typeface="Times New Roman" pitchFamily="18" charset="0"/>
                <a:cs typeface="Times New Roman" pitchFamily="18" charset="0"/>
              </a:rPr>
              <a:t>В ювелирном производстве используются двойные сплавы серебра с медью следующих проб : </a:t>
            </a:r>
            <a:r>
              <a:rPr lang="ru-RU" sz="2800" b="1" dirty="0" smtClean="0">
                <a:solidFill>
                  <a:srgbClr val="002060"/>
                </a:solidFill>
                <a:latin typeface="Times New Roman" pitchFamily="18" charset="0"/>
                <a:cs typeface="Times New Roman" pitchFamily="18" charset="0"/>
              </a:rPr>
              <a:t>875,925 (916), 960</a:t>
            </a:r>
            <a:r>
              <a:rPr lang="ru-RU" dirty="0" smtClean="0">
                <a:solidFill>
                  <a:srgbClr val="002060"/>
                </a:solidFill>
                <a:latin typeface="Times New Roman" pitchFamily="18" charset="0"/>
                <a:cs typeface="Times New Roman" pitchFamily="18" charset="0"/>
              </a:rPr>
              <a:t>.</a:t>
            </a:r>
            <a:endParaRPr lang="ru-RU" dirty="0">
              <a:solidFill>
                <a:srgbClr val="002060"/>
              </a:solidFill>
              <a:latin typeface="Times New Roman" pitchFamily="18" charset="0"/>
              <a:cs typeface="Times New Roman" pitchFamily="18" charset="0"/>
            </a:endParaRPr>
          </a:p>
        </p:txBody>
      </p:sp>
      <p:pic>
        <p:nvPicPr>
          <p:cNvPr id="14" name="Picture 2" descr="http://silverinform.ru/wp-content/uploads/2009/03/monety-serebro-1.jpg"/>
          <p:cNvPicPr>
            <a:picLocks noChangeAspect="1" noChangeArrowheads="1"/>
          </p:cNvPicPr>
          <p:nvPr/>
        </p:nvPicPr>
        <p:blipFill>
          <a:blip r:embed="rId7" cstate="print"/>
          <a:srcRect/>
          <a:stretch>
            <a:fillRect/>
          </a:stretch>
        </p:blipFill>
        <p:spPr bwMode="auto">
          <a:xfrm>
            <a:off x="3436762" y="3077302"/>
            <a:ext cx="2405675" cy="2357454"/>
          </a:xfrm>
          <a:prstGeom prst="rect">
            <a:avLst/>
          </a:prstGeom>
          <a:noFill/>
          <a:ln>
            <a:solidFill>
              <a:schemeClr val="accent1"/>
            </a:solidFill>
          </a:ln>
          <a:effectLst>
            <a:reflection blurRad="6350" stA="50000" endA="300" endPos="38500" dist="50800" dir="5400000" sy="-100000" algn="bl" rotWithShape="0"/>
          </a:effectLst>
        </p:spPr>
      </p:pic>
      <p:pic>
        <p:nvPicPr>
          <p:cNvPr id="15" name="Picture 12" descr="http://the-jeweller.ru/components/com_virtuemart/shop_image/product/resized/386_121x121.gif299x299.gif"/>
          <p:cNvPicPr>
            <a:picLocks noChangeAspect="1" noChangeArrowheads="1"/>
          </p:cNvPicPr>
          <p:nvPr/>
        </p:nvPicPr>
        <p:blipFill>
          <a:blip r:embed="rId8" cstate="print"/>
          <a:srcRect/>
          <a:stretch>
            <a:fillRect/>
          </a:stretch>
        </p:blipFill>
        <p:spPr bwMode="auto">
          <a:xfrm>
            <a:off x="9080364" y="3077302"/>
            <a:ext cx="2343919" cy="2343920"/>
          </a:xfrm>
          <a:prstGeom prst="rect">
            <a:avLst/>
          </a:prstGeom>
          <a:noFill/>
          <a:ln>
            <a:solidFill>
              <a:schemeClr val="accent1"/>
            </a:solidFill>
          </a:ln>
          <a:effectLst>
            <a:reflection blurRad="6350" stA="50000" endA="300" endPos="38500" dist="50800" dir="5400000" sy="-100000" algn="bl" rotWithShape="0"/>
          </a:effectLst>
        </p:spPr>
      </p:pic>
      <p:pic>
        <p:nvPicPr>
          <p:cNvPr id="16" name="Picture 14" descr="http://the-jeweller.ru/components/com_virtuemart/shop_image/product/380.gif"/>
          <p:cNvPicPr>
            <a:picLocks noChangeAspect="1" noChangeArrowheads="1"/>
          </p:cNvPicPr>
          <p:nvPr/>
        </p:nvPicPr>
        <p:blipFill>
          <a:blip r:embed="rId9" cstate="print"/>
          <a:srcRect/>
          <a:stretch>
            <a:fillRect/>
          </a:stretch>
        </p:blipFill>
        <p:spPr bwMode="auto">
          <a:xfrm>
            <a:off x="6222843" y="3077302"/>
            <a:ext cx="2376264" cy="2376264"/>
          </a:xfrm>
          <a:prstGeom prst="rect">
            <a:avLst/>
          </a:prstGeom>
          <a:noFill/>
          <a:ln>
            <a:solidFill>
              <a:schemeClr val="accent1"/>
            </a:solidFill>
          </a:ln>
          <a:effectLst>
            <a:reflection blurRad="6350" stA="50000" endA="300" endPos="38500" dist="50800" dir="5400000" sy="-100000" algn="bl" rotWithShape="0"/>
          </a:effectLst>
        </p:spPr>
      </p:pic>
      <p:sp>
        <p:nvSpPr>
          <p:cNvPr id="17" name="Прямоугольник 16"/>
          <p:cNvSpPr/>
          <p:nvPr/>
        </p:nvSpPr>
        <p:spPr>
          <a:xfrm>
            <a:off x="2875349" y="868680"/>
            <a:ext cx="9100457" cy="55133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02499" y="2543007"/>
            <a:ext cx="2668830" cy="54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rgbClr val="0070C0"/>
                </a:solidFill>
                <a:latin typeface="Times New Roman" pitchFamily="18" charset="0"/>
                <a:cs typeface="Times New Roman" pitchFamily="18" charset="0"/>
              </a:rPr>
              <a:t>ПЛАТИНА</a:t>
            </a:r>
            <a:endParaRPr lang="ru-RU" sz="2200" b="1" dirty="0">
              <a:solidFill>
                <a:srgbClr val="0070C0"/>
              </a:solidFill>
              <a:latin typeface="Times New Roman" pitchFamily="18" charset="0"/>
              <a:cs typeface="Times New Roman" pitchFamily="18" charset="0"/>
            </a:endParaRPr>
          </a:p>
        </p:txBody>
      </p:sp>
      <p:sp>
        <p:nvSpPr>
          <p:cNvPr id="19" name="Содержимое 2"/>
          <p:cNvSpPr txBox="1">
            <a:spLocks/>
          </p:cNvSpPr>
          <p:nvPr/>
        </p:nvSpPr>
        <p:spPr>
          <a:xfrm>
            <a:off x="2945274" y="964837"/>
            <a:ext cx="8930494" cy="1476375"/>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0"/>
              </a:spcBef>
              <a:buSzPct val="100000"/>
              <a:buFont typeface="Arial" pitchFamily="34" charset="0"/>
              <a:buNone/>
              <a:defRPr sz="2000" kern="1200">
                <a:solidFill>
                  <a:schemeClr val="tx1">
                    <a:lumMod val="90000"/>
                    <a:lumOff val="10000"/>
                  </a:schemeClr>
                </a:solidFill>
                <a:latin typeface="+mn-lt"/>
                <a:ea typeface="+mn-ea"/>
                <a:cs typeface="+mn-cs"/>
              </a:defRPr>
            </a:lvl1pPr>
            <a:lvl2pPr marL="457200" indent="0" algn="l" defTabSz="914400" rtl="0" eaLnBrk="1" latinLnBrk="0" hangingPunct="1">
              <a:lnSpc>
                <a:spcPct val="90000"/>
              </a:lnSpc>
              <a:spcBef>
                <a:spcPts val="1000"/>
              </a:spcBef>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9pPr>
          </a:lstStyle>
          <a:p>
            <a:pPr algn="just">
              <a:defRPr/>
            </a:pPr>
            <a:r>
              <a:rPr lang="ru-RU" dirty="0" smtClean="0">
                <a:solidFill>
                  <a:srgbClr val="002060"/>
                </a:solidFill>
                <a:latin typeface="Times New Roman" pitchFamily="18" charset="0"/>
                <a:cs typeface="Times New Roman" pitchFamily="18" charset="0"/>
              </a:rPr>
              <a:t>Серебристо- белый, тяжёлый, тугоплавкий металл, химически стойкий, не окисляется даже при самой высокой температуре, не растворяется в растворах минеральных и органических кислот.</a:t>
            </a:r>
          </a:p>
          <a:p>
            <a:pPr algn="just">
              <a:defRPr/>
            </a:pPr>
            <a:r>
              <a:rPr lang="ru-RU" dirty="0" smtClean="0">
                <a:solidFill>
                  <a:srgbClr val="002060"/>
                </a:solidFill>
                <a:latin typeface="Times New Roman" pitchFamily="18" charset="0"/>
                <a:cs typeface="Times New Roman" pitchFamily="18" charset="0"/>
              </a:rPr>
              <a:t>В производстве ювелирных изделий применяются сплавы платины с иридием </a:t>
            </a:r>
            <a:r>
              <a:rPr lang="ru-RU" sz="3000" b="1" dirty="0" smtClean="0">
                <a:solidFill>
                  <a:srgbClr val="002060"/>
                </a:solidFill>
                <a:latin typeface="Times New Roman" pitchFamily="18" charset="0"/>
                <a:cs typeface="Times New Roman" pitchFamily="18" charset="0"/>
              </a:rPr>
              <a:t>950</a:t>
            </a:r>
            <a:r>
              <a:rPr lang="ru-RU" dirty="0" smtClean="0">
                <a:solidFill>
                  <a:srgbClr val="002060"/>
                </a:solidFill>
                <a:latin typeface="Times New Roman" pitchFamily="18" charset="0"/>
                <a:cs typeface="Times New Roman" pitchFamily="18" charset="0"/>
              </a:rPr>
              <a:t> пробы.</a:t>
            </a:r>
            <a:endParaRPr lang="ru-RU" dirty="0">
              <a:solidFill>
                <a:srgbClr val="002060"/>
              </a:solidFill>
              <a:latin typeface="Times New Roman" pitchFamily="18" charset="0"/>
              <a:cs typeface="Times New Roman" pitchFamily="18" charset="0"/>
            </a:endParaRPr>
          </a:p>
        </p:txBody>
      </p:sp>
      <p:pic>
        <p:nvPicPr>
          <p:cNvPr id="20" name="Picture 4" descr="http://coins.coinupdate.com/wp-content/uploads/2008/12/2007-platinum-anniversary.jpg"/>
          <p:cNvPicPr>
            <a:picLocks noChangeAspect="1" noChangeArrowheads="1"/>
          </p:cNvPicPr>
          <p:nvPr/>
        </p:nvPicPr>
        <p:blipFill>
          <a:blip r:embed="rId10"/>
          <a:srcRect/>
          <a:stretch>
            <a:fillRect/>
          </a:stretch>
        </p:blipFill>
        <p:spPr bwMode="auto">
          <a:xfrm>
            <a:off x="4999369" y="2198891"/>
            <a:ext cx="1592262" cy="1458912"/>
          </a:xfrm>
          <a:prstGeom prst="rect">
            <a:avLst/>
          </a:prstGeom>
          <a:ln>
            <a:solidFill>
              <a:schemeClr val="accent1"/>
            </a:solidFill>
          </a:ln>
          <a:effectLst>
            <a:outerShdw blurRad="292100" dist="139700" dir="2700000" algn="tl" rotWithShape="0">
              <a:srgbClr val="333333">
                <a:alpha val="65000"/>
              </a:srgbClr>
            </a:outerShdw>
          </a:effectLst>
        </p:spPr>
      </p:pic>
      <p:pic>
        <p:nvPicPr>
          <p:cNvPr id="21" name="Picture 6" descr="http://giftsofnature.ru/images/platina.jpg"/>
          <p:cNvPicPr>
            <a:picLocks noChangeAspect="1" noChangeArrowheads="1"/>
          </p:cNvPicPr>
          <p:nvPr/>
        </p:nvPicPr>
        <p:blipFill>
          <a:blip r:embed="rId11"/>
          <a:srcRect/>
          <a:stretch>
            <a:fillRect/>
          </a:stretch>
        </p:blipFill>
        <p:spPr bwMode="auto">
          <a:xfrm>
            <a:off x="6713869" y="2198891"/>
            <a:ext cx="1504950" cy="1473200"/>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12" descr="http://www.gemstor.lv/uploads/files/filemanager/468791_platinum_rings.jpg"/>
          <p:cNvPicPr>
            <a:picLocks noChangeAspect="1" noChangeArrowheads="1"/>
          </p:cNvPicPr>
          <p:nvPr/>
        </p:nvPicPr>
        <p:blipFill>
          <a:blip r:embed="rId12"/>
          <a:srcRect/>
          <a:stretch>
            <a:fillRect/>
          </a:stretch>
        </p:blipFill>
        <p:spPr bwMode="auto">
          <a:xfrm>
            <a:off x="8356932" y="2198891"/>
            <a:ext cx="1547813" cy="1458912"/>
          </a:xfrm>
          <a:prstGeom prst="rect">
            <a:avLst/>
          </a:prstGeom>
          <a:ln>
            <a:solidFill>
              <a:schemeClr val="accent1"/>
            </a:solidFill>
          </a:ln>
          <a:effectLst>
            <a:outerShdw blurRad="292100" dist="139700" dir="2700000" algn="tl" rotWithShape="0">
              <a:srgbClr val="333333">
                <a:alpha val="65000"/>
              </a:srgbClr>
            </a:outerShdw>
          </a:effectLst>
        </p:spPr>
      </p:pic>
      <p:pic>
        <p:nvPicPr>
          <p:cNvPr id="23" name="Picture 14" descr="http://www.gold.perm.ru/platinum_1.jpg"/>
          <p:cNvPicPr>
            <a:picLocks noChangeAspect="1" noChangeArrowheads="1"/>
          </p:cNvPicPr>
          <p:nvPr/>
        </p:nvPicPr>
        <p:blipFill>
          <a:blip r:embed="rId13" cstate="print"/>
          <a:srcRect/>
          <a:stretch>
            <a:fillRect/>
          </a:stretch>
        </p:blipFill>
        <p:spPr bwMode="auto">
          <a:xfrm>
            <a:off x="4026675" y="3770519"/>
            <a:ext cx="2334250" cy="2161651"/>
          </a:xfrm>
          <a:prstGeom prst="rect">
            <a:avLst/>
          </a:prstGeom>
          <a:noFill/>
          <a:ln>
            <a:solidFill>
              <a:schemeClr val="accent1"/>
            </a:solidFill>
          </a:ln>
          <a:effectLst>
            <a:reflection blurRad="6350" stA="50000" endA="300" endPos="38500" dist="50800" dir="5400000" sy="-100000" algn="bl" rotWithShape="0"/>
          </a:effectLst>
        </p:spPr>
      </p:pic>
      <p:pic>
        <p:nvPicPr>
          <p:cNvPr id="24" name="Picture 16" descr="http://nkozlov.ru/upload/images/0810/0810011355570.jpg"/>
          <p:cNvPicPr>
            <a:picLocks noChangeAspect="1" noChangeArrowheads="1"/>
          </p:cNvPicPr>
          <p:nvPr/>
        </p:nvPicPr>
        <p:blipFill>
          <a:blip r:embed="rId14" cstate="print"/>
          <a:srcRect/>
          <a:stretch>
            <a:fillRect/>
          </a:stretch>
        </p:blipFill>
        <p:spPr bwMode="auto">
          <a:xfrm>
            <a:off x="6536970" y="3770519"/>
            <a:ext cx="4453520" cy="2161651"/>
          </a:xfrm>
          <a:prstGeom prst="rect">
            <a:avLst/>
          </a:prstGeom>
          <a:noFill/>
          <a:ln>
            <a:solidFill>
              <a:schemeClr val="accent1"/>
            </a:solidFill>
          </a:ln>
          <a:effectLst>
            <a:reflection blurRad="6350" stA="50000" endA="300" endPos="38500" dist="50800" dir="5400000" sy="-100000" algn="bl" rotWithShape="0"/>
          </a:effectLst>
        </p:spPr>
      </p:pic>
    </p:spTree>
    <p:extLst>
      <p:ext uri="{BB962C8B-B14F-4D97-AF65-F5344CB8AC3E}">
        <p14:creationId xmlns:p14="http://schemas.microsoft.com/office/powerpoint/2010/main" val="13168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7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250"/>
                            </p:stCondLst>
                            <p:childTnLst>
                              <p:par>
                                <p:cTn id="11" presetID="1" presetClass="entr" presetSubtype="0" fill="hold" grpId="0" nodeType="afterEffect">
                                  <p:stCondLst>
                                    <p:cond delay="75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75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3" grpId="0"/>
      <p:bldP spid="4" grpId="0" animBg="1"/>
      <p:bldP spid="5" grpId="0" animBg="1"/>
      <p:bldP spid="6" grpId="0"/>
      <p:bldP spid="11" grpId="0" animBg="1"/>
      <p:bldP spid="12" grpId="0" animBg="1"/>
      <p:bldP spid="13" grpId="0"/>
      <p:bldP spid="17" grpId="0" animBg="1"/>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6A18B81-3B7D-4611-A001-48C6370A9F31"/>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Каталог"/>
  <p:tag name="ISPRINGCLOUDFOLDERID" val="0"/>
  <p:tag name="ISPRINGCLOUDFOLDERPATH" val="Каталог"/>
  <p:tag name="ISPRING_PLAYERS_CUSTOMIZATION" val="UEsDBBQAAgAIAIeT10aKJOKo+gIAALAIAAAUAAAAdW5pdmVyc2FsL3BsYXllci54bWytVU1v2zAMPafA/oOhe6WkXdc2sFt0BYId1qFA1m23QLUZW4u/Jsl1018/yvL3nG4FdkhgU3yPFPlIu9fPSew8gVQiSz2yoHPiQOpngUhDjzx8XR1fkOurd0duHvM9SEcEHilSYQA8Jk4Aypci1wi+5zrySM9AkZk4uRSZFHqP3GfI3UW6JO+OZuiSKo9EWudLxsqypEIhIg1VFheGRFE/S1guQUGqQTKbBnEa7FL/HY2/JEuZ3uegeshcvz1wTdJyPCsxIClPaSZDdjKfL9iPu89rP4KEH4tUaZ76QBys5Kwq5SP3d3dZUMSgjG3m2iTXoLVJorLNXL0Ui4vUUdL3iHXYJKAUD0HROA0Js1g2AXa3MVdRzaMGtIZX7UTNW/ltzPumcas6xzrnvHiMhYrwqA/prJNAlw2jukl13UpBD42CVoaJOBJ+FUJCUL1+ayUyXxAbsFVclSdVpY8H+LTivs7k/hZhqKK6g7RtGrVNoxWo5aBt9HVHQZrbboHrQkJTqpn7JALIvnApuZHFlZYFuGxkrLFsCHaZvXLdpK4hbqST+OwfemP8Rq35qV7rTAX4H435hERtTUQawPNKoI+GBGuqAYttbFTnMTUxu5xU8Zj0dD0w2RzrpuBFHM1lCDiGAdecdXZ2CAqSK3TxCznC9g4OgiMRRjH+9CTD+PQgTcLlbpKhd3AQHGf+bgLamtsysnEdR2JqFeSyiXXi+oXSWSJeKnkO9oxeVjp8beSao5tctAfn8z9GcRCjGcwtmVhd5qm3r5rDezOnWnU+m9xaBmrFeQBd5NarmYUiH/kEsOVFrG/7OTX7sAcd5Tw1HdNc31HvWbkWL+CUIjBfusWpqUkERjMe+XBx2mPAfuJ2GYSvTIcibrO0qQOlrHqz/1VFmy1ft852/VCHXazhk4DSYuxMfUR1hDIr0mDUQ5p3HxEV4067kcCdGLZ4o8UJijTLPfIeH+o7X55ddlc+x084631r7m1gm8sbVnqdcKcgVuu6vYhb7wZ8/A1QSwMEFAACAAgAN0ftRvsXeQzGMgAARFEAABcAAAB1bml2ZXJzYWwvdW5pdmVyc2FsLnBuZ+28e1jS5/8/bmUr11ZNa6ulYuWhsjR1ecgDa3MV5qF0ZeaBNjHfpUCiiKhAWVv5LsWkJPPAOqqZkjohQCVXiUTJKpUMkRogKSIJASICX7CttcP7+v5+1+f6Xtfn8/3uDy/gfr5e9/28H/fz8Hjer9tX4c7IbR++/+n7VlZWH4K2h0ZbWVnbWFnNPj3/PXNL4fUXP5s/ZmVGb/vCqrHHfsT8wzp1S8QWK6sm/ILpb+aaf9sc3h6XaWW18I7lbxYLXguxsto5AArd8nVOklwAxqcPYD7GMq+1HWk7sr1j1tq9J1d8hpof0bgfYvvNxuKx7c9tzuzqPt5NgRSt7CzIuBK65733XJx95nOO7oJszBk79bRZ9DT5lwmml69BH3xOVXVjQCVvp8uytHW71egrePohU107g55WtS/K/JvXV0KaFrvFAqce4RuH8lUPjwGmn88z63h7eV0Abtg0MqurbbctJIXqY2473PF43tcLXTrxuGlR9pfmhufTVz/xP2ttUpgMzOw5lgbEFUAOEb/c/NVqZN6Q+g7AeDPRDI5VQvHrOYrRPZZ24jbQqyNKcPj0C4DxG0bxk+FU83gJs10653g/SiCSHMzj2IxfcZ7s3haiXAieekx8BvUc+DL8M+ZEETzB8AhgeBQ4iQ6qPjE5gMRXTAcFV1tZHTmBcHPpjDL0RiUaprmm6W+8CWSgvgWYt1dTF4W5LjBGB98N9SGwcROexnv89wssEzhBFmgGH3w5PaY8P+Ao+hIwtZNhb55AyGAc6GbV3StOk+UkXTl1AyNrUZztaY6yZadtULXbLlsxoszwOsr0uh2wwsrKabzBudYmMhE3WlezkMeZ9Di2bklzm2toIrsEtbY38GNEnrr4O7m8fWq0Hh6vbcJjxm4G6b+CxlKkueDIq86TcqFRfsfXRRtbBtcaxG5AXT+WVpRBqkWCdfdjF/L7lekVKchAQUdctYGl+hRPkoi4P/ZLZEPoIeIJDxul17Fpo2mQaxh8gWovw/PvalCbFUHdyWv4KabBHk3TJ8gKWqUhDe0IplXl3uiTb4V5AgnPsHpVHf+6TH2+uDLGUJ1SYc/UFKXHgKnNmB4kI4rtK8JEj/oL/HcJ86AV+rXSvVKSjKZIYyY0QlmSXdRyTFpccbmcAqzfB3RMy/PYBSQNoIfTKA0kdO9mKyv/rqpz1uUneYRnteyIfikoq/oznoake5C6MOqQ6jjVQ5oGjSdUrCcXftUo9aclRVFYbgMDbkSfgOWk0NREB3cO3e3nAVcqNRHLc7zu3H0FnVCm/9H1Ec2ENfBwhlGckWvS9WtoRsuXgARHtxHP9teP+bDVMpbMPNkE6idrV3aB9LcUmmWibD5ygNy/2+YMlMIvkqLBjnTnbsWIP5ssEfm2Jhoia5y6RTccfdAfHIijQsXZiLwBD1YdK2FceIMjyeDTk6RlhkOYsiI8Y53qEKbnctex9WROin5yBVPaLZGHpOSRztq7yUaDmiOK7GhBji0h/bv4/c7McWICV5Es1t+YWEclyAYOTHc0B1HjvtrRiE/ej92KnJbTQjEmPpKveiAxw/+gBdwwx+pIssXmWqtuiNmI4JGioKbIphK3dq+hpH6pzP9Rt92L3NKqFJHdeLd6zA8Wi3BUO3f0JCeQZAHSjAFMzsnC4VSgfuAOZqMHR33htFTpfxEffrsFHNERs0ysWCZOgxIMzdi2kMhXqxWO3b7lnxfJEPE0Uya68rlU6v3xpyJ6k3Ptqv3xtlkWkJrN9gxxgFduTNXt7S7Cnwk/kqb8lMaVeS0baKQUjZH49aQIcZP/UJKcJOoVfSZLa96nT+FPJIxOJErLSSkUrjylIretbILy7XT1amIaaSJ/tb6YX7a551Z6EMyhBcZwfUoz3FiBj2GiBg604Vfrh/MEWDAN32y4BYW1BGIxiySu0vIUGolFmri10MqqOAMO8FsmKUxz/Ui3+f7dlWByXnR81L8zaRSuJJ0kE1HM7kGPlo2m9awlstx+0Y6sdL2w6aIjschuKqEHUhMPJijG5Xq+oYsfPlKCWg35qdqm95bHoV8AyNMJPeIQvSS/BdMe7yRDBFMJoN1lqfwbHGPeGyC6FdN7KyWo1uIq6KFL/saFeD0PG29BIZ1haOdO5Z743EMadOhxAtBEr0onklCudbQETstDTdAOswsMFnOo0jMpIm0pR90+vLcV3J+oxaTyn10T55bhhXk9PtK+Bv59X35yH9YLC959FlIxeCJAMQiDglm1oj5sK7xMUZVaJpH5Uw4w95njIyunpNQpqpgFihKzYa4OAnoQu8EGVG0lpajEqASS2wNk8KhNVvVZOC+luZzfjRXZvVxPziT/ioiuGgFMJ/ZBNgPmPm3kQhhYx00gALB0Ma1oqrxXPXggYojF3LKTYEzogUL4+/wcV3uj7zd3M5YfSjxnvUt6BtkqR1owMXtkqCdTRQMfQpf1NVHxrROozfgzE7vHB6NECr1Gy8QqWMmSpr18iKlyB/Y9dGW/LzIwYM9Q8GLzWhvMpl9MTE6pyI8S0eUiuMU+WBgEDAlOVxBKRQl+kb1YUYBUkxkgo2p3UMj6leA0tNhXpgdwM9qqBskizPmUOCIH6dHqMaoXBnITeuTiSd1ycchy3iyr216OV5y77V6Gf3oIcYFMq3Zr5SNp1YUgeYVbGy3kY5u4suR+gppelNDI/rJhBf6cQQmhV+dLEecW891GtC863C7ozKGgR1vJcXH53DW9/OfURNf+TXVkWVysPhXtOoRO/VwAM0cvB3ct3FVJqxqLsbueQEbNg8RROE2yhOvzl+34ztsRSK3ig+p2yVoaYTWBXP3rnS5bepMv9h5voiznrmY+2bT2gSLT9bS6pVv9klI01U6GjjaZb2L1JEMqX+GpBOSZZIvVlEpoScRMBi2BgmdO5BUn9Bh1n66d0xKF/YSiBbEzmhtXuDVj+ouk/pE3VcF9hlL1gIeeB+3FfM2T6RU9XrLoxaeBpxIakW+QIlWldhRL7rzxJTeXLdXnYW6+8ehfLrgxzrg9F2nyZIdsS8giDfqxfRyRLAop/1lcmGfOMf6gblpxM1iMkOPA43mXygszIyAU7xeN+o12r9JXlO/nHQ8Gt0AFSeOsXLfPXWVrbQ8lhh2hczNpME/+tfndHQGRMGbPxSs/dvPoDTPIcERemcH8BFQ10hASFAoqEXbm5k2tmRsn4KkD42UIYC9mF+FR7voU/oW9MGrRhSP9xzfh2zMwcoKEn9Ka6Hhq01oHIkoazcQNHNCPX/zVgFoe1haf44goKfDKWv4K3LWAA4ID/Tzso3NnvYpjB1BBzFqECx/CHyN4rQVKB4EB2KodAmyvFiyjqx4YypEibs60oznpL0NF2w7W5CKCPTiE13LC6FKzgj9vwF/4Oks2viOs4KkHF33D9wz6ZOnzixI9+0prfKx3uQN4Fph9XWRtZRUEcku07XU/qqMnNjrn1MS424ye+1mubLNzUoQ89QCmEPfYilEu+Ja20fZRbYOzma7wA3WlP+Tpka4bBWJVb5UoVBVdKeJ6wGOY43nXS38Y8mBe2s0y06ac0kij6D1pKOimBzDQrKftGguXOjLHZZaFjf3gbKFTC89aW+ja0VLLD/+dtpaPeWGzLWTseSJO6YZDWCjn//baz0GWH/b/nwa4falj8p5nUrtxShYrNIyjyKGh3h9Dwruf/ly03O+iZYJzMUYViZmreugHiPgwNNS4bvkK761ZyazTlk4+fv0JbuIT/LU5q1YpwrtOwsbO77J0WhAaemCkq3i5Zez120MhZf8I/psKIEVtE10rYj3bXv3UlyfUDx3TtkmDYxVYLSMqrKeux1N6IbNMtd0v+4HFmvZvQUyxIfqRGhLMbbhmvfTGGn/8W0twriGlkjCUquNkJ6mHrGZF4AGLsd10CjBU/rJtAWydFBuelD9xbxtRvORxkYOPxVT3llRi6WxtGKxiiTVrzE1LfKuW+HVLVRZ52Leu4DlFzzZce6e303bju4zzjsaCMepHe6I8yO2aZy8S6JmnKw6snw9rIQ3i6E3JWy0esKD0Cdc/w7Fqn0UIiV88mAVEn39XXbmYVmkRxtELnrvq2XeuvjNKlt1L/9Ys6bI8WqPT/ICqd2+DzXaoKRu3F9HHllqvrCG8o/OTiB9EvY+rkrPK/5MkPZNQ4CTO+gMANlkzWnj5bZj/RaSb4KnX5Rm3Y4/UVHzOqrsayKodvPYfdFhNg25ZjNj8+9JGAgXWmyM3CAK6vOZu6R658tcZTfr/7fD59n/bTcjCvx0XcKIy8h2Yo/yOFsfsQBXjv/xb/XM0A6l8ic/fDrAVEb7L6W+h+hoWv+RvZ7AsGRbzHyT8wR/XlDwBvWOuI64/Zxwa6fGiD175D5JGzo3/INE0x/6HcVoS/pPED/RnSbobV/LdJ0k5P94jcE95djytTh78jH/p8z8glVrpT37pu/zU7D+infFT+yX+tX//qbWGhJ1ysFPsFg/iQX+WSUm4jqojf/HAGR+PClZ/HWgDTAmQVjJukN6JAJBmw9FF+T9UnSZdqqwveJ7/u3mc7F7/VsvCkw/+rxCwg8CmKR45CaPuo1pwwfefTNj6uzGjq3FGXT2KqRcoXo21cEOefSFue/K2oweE0uftCozichqunJeUJ9+5pG1aycGXnayEv9MFvdQJPTVSs0hWmu980SM2KefFd/WfgPMnHrXW39m2tPnhGs465AoBHcLAUYScW9DlhMx6SQBvInlJ3B4q6YsrGnnHiWVcl3ugDVw5zGc8tnQ85MHEKLabN2F8oDug30dCImn9feiHPSDNu5oVpmgjCyzhG15xe7hq7jl6yHgsNYbQV1OdO/pqE/uKLw/46uiittZEDTejNFf6hZyE3wzRtzPxJXLZ3gFsEDP8bGYwR5YTkO0iG83jaOMADd0U5FDKoC8vTZ8wNARDCNBQxZ0rlHoOrT2skQd1QQqdAw40xk5sDHQbiHrrQN5REVup1XnjtG3xbZkFFYVZ6W6tmwojukBQh+TK16nR8Xq8Yl/taT1qOTc1iGlvLi2/JUEG9ub2Tp212b3YOWBoMthFBE1RJt7b6u1I9U4C8FD84Rx1cDGrRwzk7/nmTK/hjEhqvD4oroQA31lWkfgz9nEfOJhr3TpED4kMStPLseU3DjDCoDHE+vlrBjpgPmAWhiCX49kBxbIuFQNWGlQd1S/N4zQ33XpZTAumhj+XXf5AFDi3tF11Xflt5c9S39HKrmRpR52sNYSY2XaDb2w42Z5pXt/fl7qLPXI+fHPMEudNAw2xYp9HgnGi7Q8hq0npbreQGHc2FG834WxmqGHeIEfhrI2RXSxOcpeKPRVOSQ48KHTMDKIuWaAzptmSUPGnWc8Cyc56ca4AQEuQfs3qCaEJM8F4aYL+7l7bBz2g4d+j53Ade8R3ky78UHOFzavs6Ior9rVfXCxFtkI1K9y4IFepOvK7sUDjo44r/JpSiUgjgrQlNQEWnIIEbe1PJU05ygTWAswu/rAGgV6/FJGHHIQo2tbRqujt9vA83HBQS8hyxR16pUg4XAmp/j1MVIcH+Xg95O1y5apRNoeaAz+eNeBqxwv/uiXRtXugUVw1N67MJkcONherK0wLt3QUK0K7NQFYM+iN7uVjeIKkMtYhcKBs1oCvXpKLUQz46SFCr1ZoRI9s9/RYBf9Bc0KPb4vqmSvLQXEsvSKzNstlSynqQ/HUWKX4HeoyzL4bbNfTMLF0Inxry3o7YVh/jX333U12crlxF2HY2W7gwu2tSxefu+C87f1jE5PJzR2BezRsnrOdOPyKTNOcX1mL52ViB3ylBIkoXkfI4F94va1Dup7bQSuqqOT56hxl+ge8dL/I8czIVmxbJbQZGnbOvOAVvzMDmgmCAJMPwwmFY4lRe3yWj1vK3eW4k5WjaHbQ78ZoSM3flF/RNhXcUYD7hAb7qUqULqx6VRLQp3rHemw/Kv+944/OxP0j+H9L8IOFZuOvzfpT7TRTkBkmWUDsZw6LP9LVQ9K7lz36Lc73ftLx6rt6Bc6kx1+bu2pV7Amvlclf+h0YPP5frAP/7qb931i27Bs7DHI4GKNlCINLQoA6dtQQHd+hqlIkYCTuYNrUtBQoHKqhTgQyVYGxAMPLbeSQ6ReLANM/eU7/1OfDDbpTvAjz8ku4AExTYE1aHLMdjvaemX3t2TmI/Gj7fFWFMF3BLw9PF5qMWiphP0yxGqDr7pOGaGmajuFv1s7kFLRLwrgrWP+M90w/udmzY/IS6oPBY0vmCgwP70TPgIZ9dQwQdOGX+4nOV3eggHCJg/X7BXpVGlOTJjf03PmVW8IIeMdBMXyJOPO1QFzGIKAOZWmDF335JpQzuCTDAKlVi2SLWyt6EdTou1la4O9CPPb1ZU2HB9o9369OMt6uvO8u5x7R18y4e8PZRfnP5+A9EhODtYOZsRZ+AUgMbBczz46NK6YlBpg3xzDZIJxq0EhvG2JmdNlz31Jt1Vu4XAO5pnKaWiowGH5a4PkjIW78hGnkOfuNysWgpE6cui9W2PxwBbxtgqK+bGEdj/bAoxoU3o0cIy3I8TLiiai/ub1XmyPQDTkLABvzK4F7z+PXngUbJWAYtdAC/wmoUk1HCqYGDzRYhtUWp8THEeV05NWelkY8y51WJOvR0SXUMyh4Om7hIHAm1r6ksPnTli0B5sO8IVU1KvwnKv9s24L9FRl6mDJJ1iXGm6BE4etbremeXKBpOlDDgFJMDt+GAIQR36Z6PzIatUzTyz2mdbSHMP1UnFiWLVAYhhQO/S58Ayu59ziW7Mymp1OJm0+EOcj8cCo/wAYdJ7kPLUmD2pGZxlzGtK9yvGhCevvOzDZFAYyQ8W01c1FJYZbrI5qxNyYq+Nko2VUWVwb9ZSCV1J79OFG2ikitQ55rS3a6dzdbF4FnCMg7NIJxFD9fGihE8zFVXBaK8LT8Qi1OXQ8ODi9jFRprgIYRKrQidpCVDj4K0Eas3cmJCT09UGZNMoylCjdns0OBVDCvJaK00HArAlZTykEWB2CLCShbCN8ZLKs8FOftwdxg4nQS3uyUCFzL81N/acO0Ajkqv9mHvogjqDMKBBt2eL/gKge3CrBlRezm2nThw520kQyqHkk7Veq0HIh4ZUaKWXW3BzKb5L2/8lXNxu0Ul07AdCfAvozHXcVjqTdNNBpkIqtW8AZhmTUSE0UBNXOzE12ImT2g2Pm9zflkUeAKxxrn+WZF7ryxLtiF8Gnvgz2h2DL+WWu0e06ZNC3CmIkOL/uqlLm0hLN7Ta9STHHZ0v9VxHHW4G7QTkDApEFoMmQrc0+3KatjZT6FjUyHnc03ytxoQY1kdk77KNjly/tHB4cpS2plAx6crfzk1Dhvd5vR1dYiI790f37sF8pbLp3bgFOPUNPjmcw34a1imA7CEisi+wkTgjm8pR/FfQzScCVEMFYH5RA2d02CXbJZDQaK8qPvlyxlJ56zVp85Fh7NYMugfVeCCSbLgz14fCxJRUYt6uVSh5SATcu5HSBKHdWUypSFFXi0RtBAoJ3LuWu7Sn+A1YQknQmCgUpQGb2KoF+9ln5w/LLzMqIE0Sv8tFsS1rht6Zzds3uVYQ1ca+ZjB6qGk32Gz2G5HEIPNRyONdMNvL29ftexhrZLJFBO+08hkb1pX5BscsrwgOBa6KHHVWo17HiuHqep59fyG2QodWTB5hp71PTk3b3vnQZ8d6u+1Enpt4nOstL+NvoofB7ElhkR4lgCQrryQH5eirIi3M3DadNzvm9dr9jYPSHzb217jEn4huz81JUPQbsSUHG2+S8WgP/l1oC/PLRpp50y1+82ss5Gt9e29zgmX29CumxJFGYSSp2IMq0HYG2tGpmE9FDDTjLW2yCwfCFuHD9TCGZV9DrnVh5P/eIWRs10Hc6D68mPV44uNURzZIuW9aufUaLNBYjjpqYI2D5b8V71oxPrgil6hwqgSQWEuzX4nbNBJKEBbqPqUVxENwv1IUQfrb2X/biKf/3SSrY4SJam39yvmapOJ/QGFK2jBX38KZKBTAJ18HKJX2zg8ugNrAkaF9OIsT+sfWMHfGcC88LJVKW9SO1MHuZB8ip/hrvJyk9Kp/Y6f928Xnb9dLeke9vsrl7lhLJ6cza1sTdw6Xiz8/aQyc5FFEJ/RW0hwpWrW957N7iOuaMECTLA5141pt25AYC7E1Thd913r0rfcXRib+Kof8aTUqdRFJnisKNgAr5hEAkqEdbJk4/of3VPX/S9YDtpRnQV/r3eeuNam+aQ0eRZINdjcXtwyzaambex+LZvXBnSbIf09tyaL66WuSE9WtPTKl/BeefO2iF7dN1byvp0ITDlfZzfwfa63JrPXcjTPMhmgmqQqUPDtKfWc6fSY3GoH+4f3xdLPSc6LZNNIUeXncE033j/xKNs/TNfZU/BZvLE6vm7OCpkAvbGItzkHbjhrcNkssd2mwam9JHGZWC/g5IXM1km+Sjj6oz6VTsi2523O0pXzxusmkadFbwVsO9czVsRssjT5JCi3fsc9iZjKg/XmbYccfPEZV7KCzqMesNE0E+nOTidJx/kvsgdd7fpXUG6KRcY1TOTdb06BW9irviFqkPbTq76UXnTUsP+QQA3PmQedGsImpmDPLmAcfFXXaStvKQ0s6AtNgl9FZPwavLXEbx1z+cBn0buQ++1sAQ+ay4+6ldGNDDMMOeZF8yx6V8+YT4tXvHrvnPhyQSinzBfNaoimfIDf6suV63K051iTp7K/j+wGapRXjbrNsoXGjV9MjITq07FaVJvl7OTA/ETQf3at/sJPycZLUcTRi25tK8C3qH7V+HJyhjl057kILy6/e1+zI/EtsdrVklJA8ntbylf+xqbUI/Vll6e7/cMm32Gc9Jyqf/TU6Wfi70vWcjZQs0l58W005bZHjn258ufcC1w11s2P0epOD1VqCzn5g+PLgBP/nR5w7BlFlbz8tCVpU52RDJWXc+b6kF1qP6146MAX7Q9ZiwZwMgdp0n3mTRCI39b/Pg2ywLYj0kywgra/l3O5kyOHmCLJb5kxL+7AwmrPFw+d4yyJMJFPPe1i5Swght5I1eJjhvaQ37VBx9jC/n2cUSkN5p9V1IhnB6+7LIKER79wdg5q+TCEpRi7Kvf+w+PVAaMQDumJZ4A1w3nzr434GFXvYxz7Aan2Qs97yf/F3Xc5FTGhMBm4EBeMOvjAGKQaVp1AiU7rXB66srU+qH9jr7BidPkssV1A689t5ydH4IogTDCEUrKy/XcUFc70oXXECXTEI7s50GAVJKhBazheqUlCg6UqmlV4/mheyKwQlnTj8SK9Jo3OCPSQTcx1Nvnw/cYX+KNLw8H2OmW+XTMWSmjkI8MZ6sWHlu3rAs1T1w1B8nf7fr1mZvaQ/Xd/57BGAXzZJVZo+cCCa89ym+meoNxFU5gFsQ7RmFVC3Xf9CKqOV/vcSysnbCS2rLBNrTHRWfgKnRJs/Z8l3gulfcbLE/Ny2SQB1qXXmiTKhZCfiJx+JC4/pSKZ5RSEE4AG/rmsOBujetW9cRcnPOuHi90UK8CTQwaur79fPB7Fmu63ZlUvMHGe20das7p5aeOrpvV1dscDqPbrlS8X8t3EGaUiB1s4sowLW1DSQIMZIs4Idrlc8N4rHJv2JYy5Bl5l5r/q5HZx9j2hgIJ09Audp535JQPmxt6rTHWTAu2dYcC+Tz5cKI5N3+/bv71D7ol9Kr89SupPpElzelBeGdqrN55IIT/IOnoUnQpW3Hw3zfXzdGMLZ37q4WwzOyjHufKE0CcCa8mmF89sA7iH5hNmL0/gdgrrgnxLpEhGZsKyTY/3/Igskq/zQuWNmFQW2Bp0/y5AyGc0D3bg8fDsMyY7yUZu/FnbjWu2fnGwAOuOS8+8wR0v7VpTbdkXOD1u3+oY77qRM7d8r93pP8/fmemo1N9WnMk3MYLFdsTWDmOsry3AeRfnjPnrTomiuD2SSnWPTGOIvQNxf+kkvSCRG8uvfpwk4tML0bBhnocUh1lGgG2T30Hnpy7PwO9XupVxcp2FLW8E9jgWFVFLDdI9aDvSRTww8q6oC7VXuGOt1uAebq7biGPItcdUZWyppLejvTsFOqj2yndyRjPtzsl8qsV4VbSg39o2P6XhrtgfRquyIdnGAyAvwu9IHSVd+F0P7XjXvnU6xqgwPhX+VlraQTocLnmneBNLwxdY9NTUfrcW/57Ld6eZVe407bSz6Uz5dk7Exlxtb3o7A8PK+D8+PvTKc3jCOcvQIeHzloT/6To8dLnbWttPJ68M+cdfmfmu3SiY2wTrr2bGmCrPgorUF1zvhX+j8L/KPw/WWGNv0unW8hE4TGYoN80BTbVqx/v8GzlA49X6smmKTLAg2mmsYq9OLAyGKh64DOPNNVb8ww6zv9r/4EU526xr65KqKvKNuxRujOV7nBCIfrfBTD9iRJQbtWX5+YuekHEjhCHNsM8UPxB6l+VyQ4HvRKa9Djm1BOg4ckdnrn+5acMoNbbeH/TOHul3WQGI0HYqN9meglw6P/KVUcLGY8hbmttg9WXpZpkQ0vP8BvkLBDGIe9rWXPihhVwPyJLFT4QLfXCAlMGNR5/xZqaHFZwYQ0vNJvR8cRQnCJcZ+MdZxzSdqBy3LFlNcdrRc4DjcWxegjC8NAcMxsktAQ7pTOYeggtJ3DMFdDT5G92RW8XZ6vu4yjc7N3RzsjAMxD0+ydkPe6s2mgnvsuAK4+hqKG0p/3VJOQZRtctEQcYyHiBYq+moVDnf6Y4/P5qImFiqTq816ezxzq38mls5059r3LXBgA3WHGyW57lsoWynOvOcuCc2heSRM6sl4iarjtvf1SyyvmQQKOvg8qmEv/GdGqibbOW84r0KWjNQ2v60KzFoIjrhPUc5zYKAF7fE2w3tY9ERp4uTeFF9MoodBk6NVRTdKUYTI39bmsjj76e/C1kkNIovPo3yxXm0pmNAY1uMJ4pxCUJuNZ0DX4waWipRemxCrGDFQhaUZg71LkTt2B/W0NzVa1UiQQcrJUhHQUsb0Te2sWIQXqSTLlJhqD1W+qeI3ktv/VMdNkSQWFBw7SBZdC0b5Nw1k33jyyZVX5XioimVoAyDYlHoKAS1NxecWCdhHfOmlZFF0wkbC3/UTo4Klq4qY7bJKOEJXJ9Nw1wmzIrp5KaPXhpSjCVyNm9V4xosGyzWGkPvF0JM4G+FIJNAhJehaebx6QG6fvFAYSR8C731qDStg+BbGtG0kWyqOiQIBsd8SwzAJw5ltAY/W0QsWFztnekRpa44CosMOUrl5RtxYmA1d1G0bb3Ee09Vwm9FNTfeGdwJOjVTg0WyP3q/aMwHQaj+Nt48WkXCnJ69PJ8FPSvPTTstB3kSZWeA391wviLzs/H/4mC/yj8j8L/FYXX2viDcSL4dJFG2oPmvzMoerg89Rnb+nCS8m8Y85o/M2aOH1MXoXA94kP8U9lRZk5vZo5+Dqw7l42YdWMDXh7Ulfp/4rjYy/PTNabXJP/MVclv1drsWh6KlcULfwnHTD0hYV8TPtZx3k4/K3xmWZz4/7T80/I/s0V+vvS5DGya6jvl2ZGjnlZxAW2aZ2n4/gSSZRsAzg6xnJe8vGlRhbQ6b3y0yG/IP6c2s9sQw7rPs9effXso52evXW8YouUIzk7btqnR+hM2OFdjS5teoAhJB1djp0budCyqCn9KwmgG7gQIrwzeqr9i3+0VE12Z+46zWegMv9TJbjq8mXXF6nwK4yHHkznd3zyRaOOi2LNdeT1v6QL1+/nthJXgNIGvmc261WHWld9C6V3XLqZQz5D5qgfQPcrgPuU6p2burYiyVEyKvh3PD6n706wzTK5bXFtZbYQfkh5GHbpUiVoDQXvwjgdxDs2u4tey9ZbngNShop1659bGshRTbj2umKgGnVvSKjyfHsN66G5CVouUy5gnEriSfUR+j7YEc6jCWZog2V6KRDaK5MHsP48XVhD+1OdgY+xDbWlhhuvtM5zybriWQ79w140mz10KrCvMiuh3p1VdyEk1TB7KpzxsKqUb2lavJKhlIcoSOYXVgPoMkpjSVg3twiD4cUBYDCDgaZn1gOvAkJEQ9ja2skLN4dyyU/YR8+CWktN2oiuuGhFgYoXbA3Y26UIoijCSHtgIiKHGyJTjR8JHM9vdbcxdp+MDk7jaXQrrWtQCCAZKmL1Sy5v0OnWl34XPx0W/Ex7N6Ybv5bLl/YK2zcAORMgOv4me4/52ovuaXM3yHcfDb1pOXdlT2KFtpdBmaI8b9Yx8XZxfB8GJPMxjLEYYXF22dAjtMwMLAWQelIcplYlCAhT0qgmNbLBULgf+eY0oLltcO8vF/QCDe2tjRZbbQOpgiB5vJ77i2n8u/IZM4z0Q5VUy24kv1lz/oBY115kmGIslqNvoYNPlzylsL9ky2lCVQnNrwI11H4onTA5GJnJ1vYx1XSqOZAzM76M7X93SQ/YeGiKE/xE/WLxtbyjane1M84C3CEIIoomlJmeCbkK0YPcHkGiHTRlcyGZOWmLHAX4YjKFhH2f2SzQsELox9VLHw5zB8FctERi4zuget2duaEcx6wHtAP+Zp7TyNE9V/D0dGFaGvHfvy7enfH9IvmROy3jViQWkryMlS7UsUMeJxg+6vS2Av3IqLpzJw9XhyoyTuajO8+tlZUDIH72F8i2oBD/nNGBHCSPij9PYs95GjP2jg/q5HE3/p+Wflv9mLSDQbd0U2aRmhkyBTk2n/HN26h/BP4J/BP+ckfxvc0ayTTYPONm51HLnf6Fn/+vOkxoqE6NmMPWMWOZUPTNX3bkI+2q0PLU6ICCAXAnu8ZHyMQDztTX/qsxEqqoyCQofo4CpR1EvMFP4YzHmLxiYEjMkDdL2u3TyOjSt9dp2BUbOrr5eCe9h6LHmWyPZROa0hIDx0qyEGMv0PzDgWwcOtNJGEu8ruiPGa/h0JOgVOwrbHNwZQ1SNd5BY6roozOgP8VS1CmhSxVoOgg41TS8yvVpEDlGewdvnjyUD8li549x6csdUP8ZkOYYAlXWRdlBW8IqUPvVyywPRNmjiBuYIV00XnmH4d6UzLEcRGUKp6FP+K8bkNsVT1IKARVbPz0ruPWTkwG7SLUcs5Qaf+76CDqIz0x1lKJhs2FGwu+JCJUprCCoOp2BHa7CjGydG++HB6t4Yxd6ygpUcn5VFJF05KSBfAGMZujEkhJNWxzUMctt3L4GsSgKemhwgGQbSFlSPEckDfmZ+O50E+aUKiUQPUp8YigfveWkoHO0FPleB6MfrBef02HnRML3rscsqM2Rx/zZa/qPNoDXYIrWPavlSWwlq2APsbMbq56redXSFdG/51ynNZeTyLCT/tHfnmOthtCSn8ryEAkPkBXUMKkTHA8mXapZ1S+Shm7/bid1Dq/y2Bntgt3dvtg5TiyqDPA7uGDVZnlNAH+1s1DsEaJbpHEeVQ9m6aplW1xFWcCJn3uOIoQ3iIKsjMWUo62xTI/j6eMinSH3C9enxLO0jr7PW265TU4RZ0STQsP8jRjHKNqhyOpwCZIRfUyHjh8SI9vukwvyIxz4DjdBLWID3LGGHuxNPi6XwDMX2eacTehQj6Yx1C7pSUPIQ8CbPgK2osTOWme8OiR8yVGDZdP3BXnlmnXJQ0WgMOVr63KvveEO83333VpG5KgsPl/UdGgdrW+pL9wd+02OeZOAhfTR1AAqsOA7WBipvsW6NZLeo8uwFoomQLJYjUj94YvzpZRhJ/7PDCiv/YHT9LeaXryIFmE2jGhpE93QLCigo+22MZ5GPt5YvO9Be8PwbJJDhFmebRQWEFVTIioPNFy8SNG0ThPAklmOjfDn8UqCv1eHc6VkdSShwER3jkWgM7B7voH/o0pl83Sae2ijeIOZBCQVOpLmKkFM9hvvb3uv69sB0hXVcEmDtyQm47elmTHsicFQxFxIn2DOgr7DOY67G552ugGmv7Jh5v0jszP/eqp+lkR2CvcbfUSHRscbp5PhTq9sH0ToJkY9j7bK1l+FNk3i+Xnatei/o5sMIXnDxuB6d4LfWJtoqQQvmpPwSh9vYmO4GH8QPcsvX87iuwFPrZnvbcLkuLpFLA3Z/Kk6LuMbCIAJF4kA7VQZJHor5zGwaw8t07W0PaUF1pc+JOB3R7HR95JDcH00pWIUWSxZkXwvU1PJTh+mZILrkkUNer7zlYZO2s9aCzOZxPS5oXyKKZMYmZ9o0EgZ6dd77xXU2D0mBqz3UXscaBuQZKARYKp/edfXzBs7dtn5Jn35fiPHFT+sWH2JMpMbaTa3n8tptcrDjAqW/Zhnt4TpHGMIj76t7olFH/JlZY2oeGPd6O3NzwvgQ6NVIFG7qpgdHa1wpn0EqsphgVkrN24CfWXxoh8mgALx/FsavGC3+0KqymKVTLFQV/KQJeEI2PCM7lEllt4K4Krp8hzy2Ma/nnCSOxOc3nprw3cqDAp8IUs1dlNM9N/OgeQIDRcDs1eSxrpN2CWqqJvZS1f44kjnsDjLGJ5ZtsonSvPdT/gffPLC8UiN7tsAh70eBcfPyH31A5NOy0VyMfMYkv1a270YszLvaHY5Kt3r+mbhFJGAK/c6Jab231nNrSuWq6xO6e9k/VX+STBdf/kGUPUAu5a/gnZM1b9gAu84QbhWE+AQQZc2CbAX2lCwaSGxP7uP+Kz+k7WHOjWR7vdbmrPXtdpkj/mCEO8/wZUwjRwO4bYYhg9/Qnk5dwcymJ+PpmNJDVSy9K+CeP2XNSzMkQWiTCDeN1wjH+dth+2xPe2ITYp16F2xUB0Hy+MnlhwULlrNvgau4a8usRYadduoMxlOG8FI0T0aRhbwsbkUKmhRhWB5dD8OXWt1CCURNQw4l+I/GIgqefItn7686SknLZCTjKXy8JlrGIFfNrMq6+WHGiz3aT1nYsR/MNvNKLLhnOlCS7qbctBbgdnXTCBkP77rF3VNNdOF/ktEMrib2yqEkRijCw6UzYpwalgi8V+rETBNgqNvewL9Xdww4eSwbs1w4fE58Tg1jvLTYwtq8OrWAF4ka20WNcpPcbpq7JYv1nlV127hQzn/G8V/b8MkBbx0ZNScdGLbTPEhayi+bQ+axJVeqqVfXPw1xq8evrswF7SSY4kCHCfqGaB7Z3Ybei4lmDR1oAwBiUUL5LtuxScvTX7DlHP4J8OSuspRE6iJzjBE1NfNubO1P/bwRByn9qzbciJQPRstQ9OQ5VlFJWoUG6lJ+I9U7TnkIFc0lK9tWso/78XxeNGC6+OtacR3Fdr/It9mOogf8dWSbicnZO6kCaJZWYPa/az0Hp40InDPScE0bf7WRh9nJ71MPkuJ8r+u9iQT51MCCg9RHAlTeWeuiJVa6ezlTIzVk7AgROzJKMqlwRl/m5Clmjhpl7BEGpF9ef4RmBpI2YnVevk4w9VeVxYCX03NaMahOTe7IjNlYXvfExzHgq9kQRMIeu+frbLqYq28+RHoG9VoH1EmXoY2PUqa3f+FQX+xQs9e2N9C6K/O+4XyvumIIfo6OTQRtHHKL5ycLW6cbkVqBo0tnF7VD3VDP1GqNQxfnb2dkVQkni4T+6QRoSxQq/jbY7PubnLJJilHxBiibMHWr85ZgsvWJJfb4xJi6nZN3lZBpHYKQGVCHdni29xr5mBXsG861qPcgjGhu3eh3F8JPypaqoq9+Xo3r5auo5O95vuhzwfosgiJmvc1oGytFh+1K8aPNGLduHwVABrLfmtnNM6j3p4/hXi169u0P72ikXhTZ7Hd4q2Pauekv+6F2M1G6ampeg3djvUz9RrtMOxGmDPcc0a4/0Wixv8g7ZOMomWLCCr+OJjyK5n6j3OTp7MyHetdFKe1X8WSXrXfP7oX4y1qgfjp8LjG1uqJIMfkAevZCutSXnCcVVY9jVyD1Y8uZ1Ikgme5rD6EYy/GNI52ey0G6dFL2F65bgQgYaMQnj7fswrLoeuhW0MYcdV/sIsDqpx/P8sHJ4IaGepzlvVt9OD3cVHRvuh9u6H+R7JLgeSxGm0MrMgcz9aJtiMRdJay9Hw6q8bupiTOhK8HtWK4DNR4nUM7YBq2uac2yJ1C+Jbd+KDRqqCgS7wHENqDjugO6ukSiu8DO85Caw1qEGB3bL9FFLp0lUjVf6E1NpPA7njgpKfobO9glZPTQWXL8Ji9h2Qd+jwRwc2QIBvl9g58ywhHMPl++/HpQLWlHoqLXV/esAc9aa6Ns4Sj2opgP19i8pzt2XLfCWrcFr+S8slhziJn2TOGUUUZ2H9DIMt2qOo6Yohd6wXnBSbDLeUFb3+u4cNJNt80Z3xT9EOmCp45nh83YdfXUiaZ4YhbnsiWjSX0RwvQnUJ5lUg464BgDdyc2hvAMlth+AbvOZUv1NqRsVLebCvsKN83CDQ6l+k3cDStwu6jHbsVpFUbBHU/FXqsrLs8i17WkD7rCRZMVOBW8Izmw/+eIf6PNYQqxwhwZrnzX+L2OfmX7LTZw/Yy9aC/ODH2Nci/sKp9iSaH7sFoUjmpA5bugN+XrG7+PJl8DqK7noHDmlKoRByk9Tpk1WnA5nnohCqskyA3ImLCCzpioYDWFjcsi3H8K0/JMU2A4VfQaSfh2qDGvbXCrNsdeslR/Fi7iD5YmcIH+PINa0PAbPZqxUt5SaxAVY0lLr4P0Yy1ypoTYyCCbMw7Rw1TR2QTwWRNWYOZk3u902bbo3QmEzFg311IQ3DnlKmBKiTfe3D/OARsReWDB96X7f8YMOpEiBmYA6mJ92N//GzCLJvBJxWYmMUM+z3FLUKZr4OZxrIV8NhPBWFo7CbYDtLEbl/LU8OIn0yTAJIq3u58w1MgFeDzAfecfGRS3zW/tsJzO4kDFmbsEyUoPgbgltmeOlX/Kogn7b1wEmM/MNvs1SjeoMBctX7bNzgbAlNefuZPbEOcXQ3ccKWcaqCZNH9PIM9GrjiCeGS0H1xXnF6uyZ3xFY1ZRa/iYPpj9Vkkiai3K1AG+kE/pYOC2Dlzjax+LUdcYuGKkrHR/X7bs2sP7wOkTplejlleW8L3fRg229PK4CNA+OAwNyZNYOsoWerre+MVV5adou0X65AQs0fbG5I68isBxd7Du/gu4XZuZwcB3HFWuYE6sOAFthmpGYAvMBR8lehKM2HX4iY5/9ZN1uiGF6N7FeKJ1Bph8RHAiOWk35woQR3KCt/TwoFtecY0DwMC2DwNlSyzneBPjD/YgibBAXCZQreWIzBXhrSWWt6G9MKVycUX+95tvyDTm+vHI7rV/U0z++ma+Wb+9mW/qER7b22ipMD22TR1FWd5FdzDWUpESVxtuMxqNphy/mWsbX89mX3TebrS88E/+vaUg1YUBdqLrnbdjp0UAcLtuuEIeOdPcPQ0Mvg2WjI6a5pRclPS/8GyYGRn0VWRo4xf7C/4XUEsDBBQAAgAIADdH7UYPEy3PTAAAAGoAAAAbAAAAdW5pdmVyc2FsL3VuaXZlcnNhbC5wbmcueG1ss7GvyM1RKEstKs7Mz7NVMtQzULK34+WyKShKLctMLVeoAIoBBSFASaHSVsnECMEtz0wpybBVMjdGUpKRmpmeUWKrZGpiARfUBxoJAFBLAQIAABQAAgAIAIeT10aKJOKo+gIAALAIAAAUAAAAAAAAAAEAAAAAAAAAAAB1bml2ZXJzYWwvcGxheWVyLnhtbFBLAQIAABQAAgAIADdH7Ub7F3kMxjIAAERRAAAXAAAAAAAAAAAAAAAAACwDAAB1bml2ZXJzYWwvdW5pdmVyc2FsLnBuZ1BLAQIAABQAAgAIADdH7UYPEy3PTAAAAGoAAAAbAAAAAAAAAAEAAAAAACc2AAB1bml2ZXJzYWwvdW5pdmVyc2FsLnBuZy54bWxQSwUGAAAAAAMAAwDQAAAArDYAAAAA"/>
  <p:tag name="ISPRING_PRESENTATION_TITLE" val="Пример оформления модуля курса в PowerPoint.docx"/>
  <p:tag name="ISPRING_RESOURCE_PATHS_HASH_PRESENTER" val="8e8134037eecfa06f839ece71cee9b077e262"/>
</p:tagLst>
</file>

<file path=ppt/theme/theme1.xml><?xml version="1.0" encoding="utf-8"?>
<a:theme xmlns:a="http://schemas.openxmlformats.org/drawingml/2006/main" name="Тема1">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12EC6DDA-7CB2-4B25-BEF5-23B1CA9A11F1}" vid="{5A52B5CC-7990-45C0-BC3F-3943285A93E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2691</TotalTime>
  <Words>3367</Words>
  <Application>Microsoft Office PowerPoint</Application>
  <PresentationFormat>Широкоэкранный</PresentationFormat>
  <Paragraphs>487</Paragraphs>
  <Slides>44</Slides>
  <Notes>33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44</vt:i4>
      </vt:variant>
    </vt:vector>
  </HeadingPairs>
  <TitlesOfParts>
    <vt:vector size="54" baseType="lpstr">
      <vt:lpstr>Arial Unicode MS</vt:lpstr>
      <vt:lpstr>Arial</vt:lpstr>
      <vt:lpstr>Book Antiqua</vt:lpstr>
      <vt:lpstr>Calibri</vt:lpstr>
      <vt:lpstr>Courier New</vt:lpstr>
      <vt:lpstr>Symbol</vt:lpstr>
      <vt:lpstr>Times New Roman</vt:lpstr>
      <vt:lpstr>Wingdings</vt:lpstr>
      <vt:lpstr>Wingdings 2</vt:lpstr>
      <vt:lpstr>Тема1</vt:lpstr>
      <vt:lpstr>ТОВАРОВЕДЕНИЕ НЕПРОДОВОЛЬСТВЕННЫХ ТОВАРОВ</vt:lpstr>
      <vt:lpstr>СОДЕРЖАНИЕ МОДУЛЯ</vt:lpstr>
      <vt:lpstr>Презентация PowerPoint</vt:lpstr>
      <vt:lpstr>12.1 Общие сведения о ювелирных товарах</vt:lpstr>
      <vt:lpstr>Презентация PowerPoint</vt:lpstr>
      <vt:lpstr>12.2 Материалы для производства ювелирных изделий</vt:lpstr>
      <vt:lpstr> ДРАГОЦЕННЫЕ МЕТАЛЛЫ: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12.3 Производство ювелирных изделий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12.4 Классификация и характеристика ассортимента ювелирных товаров</vt:lpstr>
      <vt:lpstr>Презентация PowerPoint</vt:lpstr>
      <vt:lpstr>Презентация PowerPoint</vt:lpstr>
      <vt:lpstr>Презентация PowerPoint</vt:lpstr>
      <vt:lpstr>- пудреницы,  - зеркала,  - флаконы для духов,  - шкатулки, - булавки для шляп, - запонки,  - зажимы для галстуков и др.</vt:lpstr>
      <vt:lpstr>- зажигалки - портсигары,  - сигаретницы, - порттабаки,  - пепельницы,  - спичечницы,  - мундштуки </vt:lpstr>
      <vt:lpstr>Столовые приборы: ложки, вилки, ножи, лопатки для пирожного. Посуда:  рюмки, бокалы, графины для вина, чайники, кофейники, чашки с блюдцами, подстаканники, кольца салфеточные, солонки и перечницы, сервизы и приборы</vt:lpstr>
      <vt:lpstr>чернильницы на подставке, пресс-папье, ножи для резки бумаги, стаканы для карандашей, настольные блокноты и бювары, письменные приборы, ручки шариковые и чернильные</vt:lpstr>
      <vt:lpstr>Презентация PowerPoint</vt:lpstr>
      <vt:lpstr>Презентация PowerPoint</vt:lpstr>
      <vt:lpstr>Презентация PowerPoint</vt:lpstr>
      <vt:lpstr>12.5 Контроль качества ювелирных товаров, маркировка, упаковка, транспортирование и хранение</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Пример оформления модуля курса в PowerPoint.docx</dc:title>
  <dc:creator>Пользователь</dc:creator>
  <cp:lastModifiedBy>Машенька</cp:lastModifiedBy>
  <cp:revision>214</cp:revision>
  <dcterms:created xsi:type="dcterms:W3CDTF">2014-06-06T09:13:21Z</dcterms:created>
  <dcterms:modified xsi:type="dcterms:W3CDTF">2020-06-24T11:52:34Z</dcterms:modified>
</cp:coreProperties>
</file>