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3"/>
  </p:notesMasterIdLst>
  <p:sldIdLst>
    <p:sldId id="256" r:id="rId2"/>
    <p:sldId id="258" r:id="rId3"/>
    <p:sldId id="322" r:id="rId4"/>
    <p:sldId id="273" r:id="rId5"/>
    <p:sldId id="331" r:id="rId6"/>
    <p:sldId id="333" r:id="rId7"/>
    <p:sldId id="334" r:id="rId8"/>
    <p:sldId id="326" r:id="rId9"/>
    <p:sldId id="335" r:id="rId10"/>
    <p:sldId id="337" r:id="rId11"/>
    <p:sldId id="338" r:id="rId12"/>
    <p:sldId id="339" r:id="rId13"/>
    <p:sldId id="340" r:id="rId14"/>
    <p:sldId id="342" r:id="rId15"/>
    <p:sldId id="343" r:id="rId16"/>
    <p:sldId id="370" r:id="rId17"/>
    <p:sldId id="372" r:id="rId18"/>
    <p:sldId id="402" r:id="rId19"/>
    <p:sldId id="403" r:id="rId20"/>
    <p:sldId id="373" r:id="rId21"/>
    <p:sldId id="374" r:id="rId22"/>
    <p:sldId id="378" r:id="rId23"/>
    <p:sldId id="375" r:id="rId24"/>
    <p:sldId id="376" r:id="rId25"/>
    <p:sldId id="327" r:id="rId26"/>
    <p:sldId id="362" r:id="rId27"/>
    <p:sldId id="344" r:id="rId28"/>
    <p:sldId id="328" r:id="rId29"/>
    <p:sldId id="325" r:id="rId30"/>
    <p:sldId id="324" r:id="rId31"/>
    <p:sldId id="32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11.1 Классификация ассортимента косметических товаров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117C62-648A-478B-A06E-AAEC6D0C14B0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11.2 Лечебно-гигиеническая косметика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C6B26-41EC-4B9A-BC28-F8727555B212}" type="parTrans" cxnId="{89E98CDB-FA03-42EA-9A00-C4FC143249F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3B4B0F-0A86-45E3-823B-D606BF9B497B}" type="sibTrans" cxnId="{89E98CDB-FA03-42EA-9A00-C4FC143249F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2AB5C-99FA-4A59-B6DB-76037839E038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11.3 Декоративная косметика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F0420-11A1-4944-AF7C-1FADCF96CA0B}" type="parTrans" cxnId="{8A70A956-9D41-459E-890F-C66DBCBE8636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C8E6E7-351E-4F6B-9F7F-5DD26AF30557}" type="sibTrans" cxnId="{8A70A956-9D41-459E-890F-C66DBCBE8636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37F26-7148-4B1B-9951-159041FE5789}">
      <dgm:prSet custT="1"/>
      <dgm:spPr/>
      <dgm:t>
        <a:bodyPr/>
        <a:lstStyle/>
        <a:p>
          <a:pPr marL="719138" indent="-719138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11.4 Контроль качества косметических товаров, маркировка, упаковка, транспортирование и хранение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63AA3-80BC-4046-8F0D-6CFA0772D553}" type="parTrans" cxnId="{BED62AB3-EFF2-4C68-B354-BEAA5212E55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7CDA4-29D2-4396-9F6C-5154C7947DC5}" type="sibTrans" cxnId="{BED62AB3-EFF2-4C68-B354-BEAA5212E55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3CCC6E2F-5EE4-400F-8597-71ABBCE4C7C1}" type="pres">
      <dgm:prSet presAssocID="{F9117C62-648A-478B-A06E-AAEC6D0C14B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8F146-3DCA-44B7-BA1A-28CE9DBACCB1}" type="pres">
      <dgm:prSet presAssocID="{F9117C62-648A-478B-A06E-AAEC6D0C14B0}" presName="accent_2" presStyleCnt="0"/>
      <dgm:spPr/>
    </dgm:pt>
    <dgm:pt modelId="{A0D29A86-DEF2-48FD-9CD9-E4BAEB005A7F}" type="pres">
      <dgm:prSet presAssocID="{F9117C62-648A-478B-A06E-AAEC6D0C14B0}" presName="accentRepeatNode" presStyleLbl="solidFgAcc1" presStyleIdx="1" presStyleCnt="4"/>
      <dgm:spPr/>
    </dgm:pt>
    <dgm:pt modelId="{8806DC6E-87B8-4C7E-825C-50A7C6AB43A0}" type="pres">
      <dgm:prSet presAssocID="{D6E2AB5C-99FA-4A59-B6DB-76037839E03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F83A2-364E-4C48-A9B8-3FA3E3389B62}" type="pres">
      <dgm:prSet presAssocID="{D6E2AB5C-99FA-4A59-B6DB-76037839E038}" presName="accent_3" presStyleCnt="0"/>
      <dgm:spPr/>
    </dgm:pt>
    <dgm:pt modelId="{D485C32D-226D-4976-BEF7-CC69B28405EB}" type="pres">
      <dgm:prSet presAssocID="{D6E2AB5C-99FA-4A59-B6DB-76037839E038}" presName="accentRepeatNode" presStyleLbl="solidFgAcc1" presStyleIdx="2" presStyleCnt="4"/>
      <dgm:spPr/>
    </dgm:pt>
    <dgm:pt modelId="{88907D83-391D-4660-88E9-4EB725113195}" type="pres">
      <dgm:prSet presAssocID="{EC437F26-7148-4B1B-9951-159041FE578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63B63-6172-4993-AC1D-2D7D4F685968}" type="pres">
      <dgm:prSet presAssocID="{EC437F26-7148-4B1B-9951-159041FE5789}" presName="accent_4" presStyleCnt="0"/>
      <dgm:spPr/>
    </dgm:pt>
    <dgm:pt modelId="{08743386-D39B-4895-9517-9AC6221444F8}" type="pres">
      <dgm:prSet presAssocID="{EC437F26-7148-4B1B-9951-159041FE5789}" presName="accentRepeatNode" presStyleLbl="solidFgAcc1" presStyleIdx="3" presStyleCnt="4"/>
      <dgm:spPr/>
    </dgm:pt>
  </dgm:ptLst>
  <dgm:cxnLst>
    <dgm:cxn modelId="{80962BA9-B0E9-4E99-9C7C-566F546ECCD9}" type="presOf" srcId="{F9117C62-648A-478B-A06E-AAEC6D0C14B0}" destId="{3CCC6E2F-5EE4-400F-8597-71ABBCE4C7C1}" srcOrd="0" destOrd="0" presId="urn:microsoft.com/office/officeart/2008/layout/VerticalCurvedList"/>
    <dgm:cxn modelId="{4FD57D24-F33F-4C3C-9A4B-664EDBCE69F1}" type="presOf" srcId="{EC437F26-7148-4B1B-9951-159041FE5789}" destId="{88907D83-391D-4660-88E9-4EB725113195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BED62AB3-EFF2-4C68-B354-BEAA5212E55D}" srcId="{CF845803-1717-4F48-B710-F7F1B43013F3}" destId="{EC437F26-7148-4B1B-9951-159041FE5789}" srcOrd="3" destOrd="0" parTransId="{40663AA3-80BC-4046-8F0D-6CFA0772D553}" sibTransId="{D1A7CDA4-29D2-4396-9F6C-5154C7947DC5}"/>
    <dgm:cxn modelId="{89E98CDB-FA03-42EA-9A00-C4FC143249FD}" srcId="{CF845803-1717-4F48-B710-F7F1B43013F3}" destId="{F9117C62-648A-478B-A06E-AAEC6D0C14B0}" srcOrd="1" destOrd="0" parTransId="{2D3C6B26-41EC-4B9A-BC28-F8727555B212}" sibTransId="{4C3B4B0F-0A86-45E3-823B-D606BF9B497B}"/>
    <dgm:cxn modelId="{8A70A956-9D41-459E-890F-C66DBCBE8636}" srcId="{CF845803-1717-4F48-B710-F7F1B43013F3}" destId="{D6E2AB5C-99FA-4A59-B6DB-76037839E038}" srcOrd="2" destOrd="0" parTransId="{BCAF0420-11A1-4944-AF7C-1FADCF96CA0B}" sibTransId="{61C8E6E7-351E-4F6B-9F7F-5DD26AF30557}"/>
    <dgm:cxn modelId="{B1BB9713-1FE7-4DDE-B46E-86CAF74DFE26}" type="presOf" srcId="{D6E2AB5C-99FA-4A59-B6DB-76037839E038}" destId="{8806DC6E-87B8-4C7E-825C-50A7C6AB43A0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643F6AA1-6F55-4D9F-B9D5-0A218E2FC47D}" type="presParOf" srcId="{962C2BD0-517B-4E9C-A037-D4A0806612C4}" destId="{3CCC6E2F-5EE4-400F-8597-71ABBCE4C7C1}" srcOrd="3" destOrd="0" presId="urn:microsoft.com/office/officeart/2008/layout/VerticalCurvedList"/>
    <dgm:cxn modelId="{E09C9F02-8BB2-4CF8-BB2E-9022886B6D31}" type="presParOf" srcId="{962C2BD0-517B-4E9C-A037-D4A0806612C4}" destId="{DCC8F146-3DCA-44B7-BA1A-28CE9DBACCB1}" srcOrd="4" destOrd="0" presId="urn:microsoft.com/office/officeart/2008/layout/VerticalCurvedList"/>
    <dgm:cxn modelId="{3F3DD092-6B69-452D-8475-7F446E69ECB3}" type="presParOf" srcId="{DCC8F146-3DCA-44B7-BA1A-28CE9DBACCB1}" destId="{A0D29A86-DEF2-48FD-9CD9-E4BAEB005A7F}" srcOrd="0" destOrd="0" presId="urn:microsoft.com/office/officeart/2008/layout/VerticalCurvedList"/>
    <dgm:cxn modelId="{8FA72F76-92EA-4871-BD99-B9958F7EA92E}" type="presParOf" srcId="{962C2BD0-517B-4E9C-A037-D4A0806612C4}" destId="{8806DC6E-87B8-4C7E-825C-50A7C6AB43A0}" srcOrd="5" destOrd="0" presId="urn:microsoft.com/office/officeart/2008/layout/VerticalCurvedList"/>
    <dgm:cxn modelId="{333421EF-AE1C-4B6D-BC12-11EAD5387BCE}" type="presParOf" srcId="{962C2BD0-517B-4E9C-A037-D4A0806612C4}" destId="{416F83A2-364E-4C48-A9B8-3FA3E3389B62}" srcOrd="6" destOrd="0" presId="urn:microsoft.com/office/officeart/2008/layout/VerticalCurvedList"/>
    <dgm:cxn modelId="{D7BBE946-6396-456F-B3CC-ACA8022C6F3D}" type="presParOf" srcId="{416F83A2-364E-4C48-A9B8-3FA3E3389B62}" destId="{D485C32D-226D-4976-BEF7-CC69B28405EB}" srcOrd="0" destOrd="0" presId="urn:microsoft.com/office/officeart/2008/layout/VerticalCurvedList"/>
    <dgm:cxn modelId="{F2E71609-614A-4B9D-A964-402BC1013152}" type="presParOf" srcId="{962C2BD0-517B-4E9C-A037-D4A0806612C4}" destId="{88907D83-391D-4660-88E9-4EB725113195}" srcOrd="7" destOrd="0" presId="urn:microsoft.com/office/officeart/2008/layout/VerticalCurvedList"/>
    <dgm:cxn modelId="{7F8C0B7D-0890-411F-B4CE-3ECC94938C48}" type="presParOf" srcId="{962C2BD0-517B-4E9C-A037-D4A0806612C4}" destId="{E6B63B63-6172-4993-AC1D-2D7D4F685968}" srcOrd="8" destOrd="0" presId="urn:microsoft.com/office/officeart/2008/layout/VerticalCurvedList"/>
    <dgm:cxn modelId="{CB7B5533-7ABD-458F-A9C1-2B06969DCE24}" type="presParOf" srcId="{E6B63B63-6172-4993-AC1D-2D7D4F685968}" destId="{08743386-D39B-4895-9517-9AC6221444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11.1 Классификация ассортимента косметических товаров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CC6E2F-5EE4-400F-8597-71ABBCE4C7C1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11.2 Лечебно-гигиеническая косметика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A0D29A86-DEF2-48FD-9CD9-E4BAEB005A7F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06DC6E-87B8-4C7E-825C-50A7C6AB43A0}">
      <dsp:nvSpPr>
        <dsp:cNvPr id="0" name=""/>
        <dsp:cNvSpPr/>
      </dsp:nvSpPr>
      <dsp:spPr>
        <a:xfrm>
          <a:off x="1097215" y="2941588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11.3 Декоративная косметика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941588"/>
        <a:ext cx="10103105" cy="840391"/>
      </dsp:txXfrm>
    </dsp:sp>
    <dsp:sp modelId="{D485C32D-226D-4976-BEF7-CC69B28405EB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907D83-391D-4660-88E9-4EB725113195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719138" lvl="0" indent="-719138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11.4 Контроль качества косметических товаров, маркировка, упаковка, транспортирование и хранение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08743386-D39B-4895-9517-9AC6221444F8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18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65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56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105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3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20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436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49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69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jpeg"/><Relationship Id="rId3" Type="http://schemas.openxmlformats.org/officeDocument/2006/relationships/image" Target="../media/image1.pn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18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19" Type="http://schemas.openxmlformats.org/officeDocument/2006/relationships/image" Target="../media/image121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11. Косметические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9415" y="70505"/>
            <a:ext cx="85103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1.1. Средства по уходу за кожей лица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24" y="77839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4009" y="1251465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1607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Кремы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используют для очистки, питания и защиты кожи</a:t>
            </a:r>
            <a:r>
              <a:rPr lang="ru-RU" sz="20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tvoydom.ru/photos/1001475325/1001475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57" y="1485900"/>
            <a:ext cx="2336623" cy="233662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9122783" y="1485900"/>
            <a:ext cx="2791353" cy="469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составу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84007" y="1403865"/>
            <a:ext cx="5943484" cy="4722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u="sng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составу различают: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жировые кремы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(содержат только жировые компоненты и специальные </a:t>
            </a:r>
            <a:r>
              <a:rPr lang="ru-RU" sz="2000" i="1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добавки). Они используются в основном как специальные, для детей, для ухода за кожей вокруг глаз, как защитные и т.п.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sz="2000" b="1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эмульсионные кремы </a:t>
            </a:r>
            <a:r>
              <a:rPr lang="ru-RU" sz="2000" i="1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(типа вода-масло, масло-вода и смешанного типа). </a:t>
            </a:r>
            <a:r>
              <a:rPr lang="ru-RU" sz="2000" i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000" i="1" spc="-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содержат жиры, воду и различные биологически активные вещества (витамины, </a:t>
            </a:r>
            <a:r>
              <a:rPr lang="ru-RU" sz="2000" i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экстракты трав и растений и др.). Они бывают жидкие и </a:t>
            </a:r>
            <a:r>
              <a:rPr lang="ru-RU" sz="2000" i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густые.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гелевые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кремы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 основе желатина, глицерина и т.п.) используют для жирной кожи.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22783" y="2049819"/>
            <a:ext cx="2791353" cy="7182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типа кожи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93228" y="1403865"/>
            <a:ext cx="5943484" cy="4722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u="sng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типа кожи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все кремы </a:t>
            </a:r>
            <a:r>
              <a:rPr lang="ru-RU" sz="2000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подразде-ляют</a:t>
            </a:r>
            <a:r>
              <a:rPr lang="ru-RU" sz="20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кремы для 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жирной кожи, кремы для сухой кожи и комбинированные. </a:t>
            </a:r>
            <a:r>
              <a:rPr lang="ru-RU" sz="2000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кремы для сухой </a:t>
            </a:r>
            <a:r>
              <a:rPr lang="ru-RU" sz="20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кожи вводятся натуральные жировые компоненты (оливковое, кукурузное, </a:t>
            </a:r>
            <a:r>
              <a:rPr lang="ru-RU" sz="2000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соевое и другие масла, масло какао), биологически активные вещества (белки, </a:t>
            </a:r>
            <a:r>
              <a:rPr lang="ru-RU" sz="20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растительные экстракты, витамины и др.). В кремы для жирной кожи входят </a:t>
            </a:r>
            <a:r>
              <a:rPr lang="ru-RU" sz="2000" i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минимум жиров, но больше витаминов и веществ, регулирующих работу </a:t>
            </a:r>
            <a:r>
              <a:rPr lang="ru-RU" sz="2000" i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сальных желез (настои коры дуба, шалфея, ромашки, фруктовые кислоты, </a:t>
            </a:r>
            <a:r>
              <a:rPr lang="ru-RU" sz="20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эфирные масла и т.п.).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18172" y="2862381"/>
            <a:ext cx="2791353" cy="7182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времени применения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84007" y="1403865"/>
            <a:ext cx="5943484" cy="4722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u="sng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времени применения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кремы бывают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дневные (не оставляют блеска) и ночные</a:t>
            </a:r>
            <a:r>
              <a:rPr lang="ru-RU" sz="20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kokshetau.avokado.kz/upload/iblock/7c4/dnevnoy_fito_krem_dlya_litsa_chistaya_liniya_ot_35_let_verbena_i_pervotsvet_dlya_vsekh_tipov_kozhi_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6218"/>
          <a:stretch/>
        </p:blipFill>
        <p:spPr bwMode="auto">
          <a:xfrm>
            <a:off x="3215646" y="2576643"/>
            <a:ext cx="3098446" cy="27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dn1.ozone.ru/s3/multimedia-v/60105194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64" y="2155707"/>
            <a:ext cx="2391929" cy="33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9113563" y="3656727"/>
            <a:ext cx="2791353" cy="560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02449" y="1403865"/>
            <a:ext cx="5943484" cy="4722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u="sng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выделяют: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очищающие кремы, увлажняющие кремы, питательные </a:t>
            </a:r>
            <a:r>
              <a:rPr lang="ru-RU" sz="2000" spc="-2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кремы</a:t>
            </a:r>
            <a:r>
              <a:rPr lang="ru-RU" sz="2000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защитные кремы (в том числе и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светозащитные), регенерирующие кремы и </a:t>
            </a:r>
            <a:r>
              <a:rPr lang="ru-RU" sz="2000" spc="-1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т.д.</a:t>
            </a: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avatars.mds.yandex.net/get-marketpic/1732109/market_FQVeqJpWyxDhMXksh2JoyQ/ori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0"/>
          <a:stretch/>
        </p:blipFill>
        <p:spPr bwMode="auto">
          <a:xfrm>
            <a:off x="3238792" y="2755782"/>
            <a:ext cx="2005491" cy="136186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cdn1.ozone.ru/multimedia/102177087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/>
          <a:stretch/>
        </p:blipFill>
        <p:spPr bwMode="auto">
          <a:xfrm>
            <a:off x="5466613" y="2759926"/>
            <a:ext cx="1930357" cy="15508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cdn1.ozone.ru/multimedia/101455255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12459" r="25742" b="9522"/>
          <a:stretch/>
        </p:blipFill>
        <p:spPr bwMode="auto">
          <a:xfrm>
            <a:off x="3240248" y="4213216"/>
            <a:ext cx="2084832" cy="181769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main-cdn.goods.ru/hlr-system/1541647414/100024068623b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21" y="4425547"/>
            <a:ext cx="1910450" cy="161083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belita.by/upload/iblock/08c/08c46fa51f50a49faf62896aceca22bb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t="10073" r="22928" b="9349"/>
          <a:stretch/>
        </p:blipFill>
        <p:spPr bwMode="auto">
          <a:xfrm>
            <a:off x="7504821" y="2905017"/>
            <a:ext cx="1428805" cy="288999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74009" y="1824830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Лосьоны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31607" y="828517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Лосьоны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это освежающие и очищающие средства для ухода за кожей лица.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водно-спиртовые растворы различных активных веществ. 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 спиртовые лосьоны (для жирной кожи), </a:t>
            </a:r>
            <a:r>
              <a:rPr lang="ru-RU" sz="2000" spc="-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бесспиртовые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лосьоны (для сухой кожи), </a:t>
            </a:r>
            <a:r>
              <a:rPr lang="ru-RU" sz="2000" spc="-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фитолосьоны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 повышенным содержанием растительных экстрактов и настоев).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2" name="Picture 20" descr="https://joybyjoy.ru/images/detailed/132/460070208350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r="25444"/>
          <a:stretch/>
        </p:blipFill>
        <p:spPr bwMode="auto">
          <a:xfrm>
            <a:off x="9860268" y="2255709"/>
            <a:ext cx="1933928" cy="39528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static-eu.insales.ru/images/products/1/337/233505105/losion_face-1200x120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76" y="2228579"/>
            <a:ext cx="1757121" cy="39799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36807" y="2949963"/>
            <a:ext cx="2837635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21590" algn="ctr">
              <a:spcAft>
                <a:spcPts val="0"/>
              </a:spcAft>
            </a:pP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Широко распространены также </a:t>
            </a:r>
            <a:r>
              <a:rPr lang="ru-RU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тоники</a:t>
            </a: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лосьоны-тоники</a:t>
            </a: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обеспечивающие очищение </a:t>
            </a:r>
            <a:r>
              <a:rPr lang="ru-RU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тонизирование кожи, освежение цвета лица, а также лучшее впитывание кремов и тональных основ.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96" name="Picture 24" descr="https://joybyjoy.ru/images/detailed/148/481015302651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r="27556"/>
          <a:stretch/>
        </p:blipFill>
        <p:spPr bwMode="auto">
          <a:xfrm>
            <a:off x="8048967" y="2255709"/>
            <a:ext cx="1710439" cy="39528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180293" y="2392758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Маски для лица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25323" y="834232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Маски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лица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очищают кожу и удаляют с ее поверхности омертвевшие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клетки эпидермиса, оказывают воздействие, направленное на решение 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определенной проблемы кожи, успокаивают, восстанавливают, стимулируют и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питают кожу. Они содержат различные фито-экстракты, эфирные масла,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фруктовые кислоты, </a:t>
            </a:r>
            <a:r>
              <a:rPr lang="ru-RU" sz="2000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пилинговые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микросферы, витамины, растительные </a:t>
            </a:r>
            <a:r>
              <a:rPr lang="ru-RU" sz="2000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керамиды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натуральные жирные растительные масла. Различают маски питательные, увлажняющие, очищающие, </a:t>
            </a:r>
            <a:r>
              <a:rPr lang="ru-RU" sz="2000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отшелушивающие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т.п. Маски различаются также по типам кожи. Разновидностью являются </a:t>
            </a:r>
            <a:r>
              <a:rPr lang="ru-RU" sz="2000" b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маски-пленки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8" name="Picture 26" descr="http://belkosmetik.com/_sh/164/1642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069"/>
          <a:stretch/>
        </p:blipFill>
        <p:spPr bwMode="auto">
          <a:xfrm>
            <a:off x="3090883" y="3460802"/>
            <a:ext cx="1154210" cy="25701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cosmetix.by/wp-content/uploads/2019/11/maska-plenka-dlya-licza-pomelo-papajya-nice-selfie-ot-belita-m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24956"/>
          <a:stretch/>
        </p:blipFill>
        <p:spPr bwMode="auto">
          <a:xfrm>
            <a:off x="6965671" y="3457862"/>
            <a:ext cx="1363525" cy="256757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irecommend.ru/sites/default/files/product-images/1748609/GlYe4zoSyjlff4CxXH4fQ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67" y="3461578"/>
            <a:ext cx="2542190" cy="256933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s://anyutglazki.ru/wp-content/uploads/2018/01/MyCollages4-4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/>
          <a:stretch/>
        </p:blipFill>
        <p:spPr bwMode="auto">
          <a:xfrm>
            <a:off x="8437046" y="3457862"/>
            <a:ext cx="3377273" cy="255286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186175" y="2967090"/>
            <a:ext cx="2596158" cy="46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Скрабы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лица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931205" y="839946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крабы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лица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применяются для глубокой очистки кожи, удаления с ее поверхности ороговевших частичек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 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скрабы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химические (в виде порошка, который при смешивании с водой образует пенку) и механические (с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абрикосовыми косточками, с листьями чайного дерева и т.д.).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6" name="Picture 34" descr="https://cdn1.ozone.ru/multimedia/102741994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15" y="2183908"/>
            <a:ext cx="3639849" cy="218390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https://img2.wbstatic.net/big/new/8190000/8199484-1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11350"/>
          <a:stretch/>
        </p:blipFill>
        <p:spPr bwMode="auto">
          <a:xfrm>
            <a:off x="6803107" y="2189542"/>
            <a:ext cx="2222825" cy="402968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https://avatars.mds.yandex.net/get-pdb/251121/14e1ab02-3392-402f-818e-c85bbba76be3/s1200?webp=fals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49" y="2187741"/>
            <a:ext cx="2687655" cy="403148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2"/>
          <a:srcRect l="26500" t="33369" r="51525" b="47565"/>
          <a:stretch/>
        </p:blipFill>
        <p:spPr>
          <a:xfrm>
            <a:off x="3063883" y="4454622"/>
            <a:ext cx="3615581" cy="176460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6" name="Скругленный прямоугольник 45"/>
          <p:cNvSpPr/>
          <p:nvPr/>
        </p:nvSpPr>
        <p:spPr>
          <a:xfrm>
            <a:off x="168638" y="3540455"/>
            <a:ext cx="2596158" cy="770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Очищающие средства  для лица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938946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Также применяются различные </a:t>
            </a:r>
            <a:r>
              <a:rPr lang="ru-RU" sz="2000" b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очищающие средства для лица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косметическое молочко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сливки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гели,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для снятия косметики, очищающие полоски для носа, очищающие салфетки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т.п.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4" name="Picture 42" descr="https://avatars.mds.yandex.net/get-mpic/1578067/img_id2846227433004292712.jpeg/ori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80" y="1973909"/>
            <a:ext cx="1762182" cy="410395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https://ozon-st.cdn.ngenix.net/multimedia/1026249833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4" r="24297"/>
          <a:stretch/>
        </p:blipFill>
        <p:spPr bwMode="auto">
          <a:xfrm>
            <a:off x="4949190" y="1973909"/>
            <a:ext cx="2427951" cy="410395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ttps://www.letu.ru/common/img/uploaded/productImageFolder/GRN046500TL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5522"/>
          <a:stretch/>
        </p:blipFill>
        <p:spPr bwMode="auto">
          <a:xfrm>
            <a:off x="7464600" y="1973909"/>
            <a:ext cx="1991330" cy="410395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https://www.aroma-butik.ru/images/categories/goods_full/propeller_poloski_ochischayuschie_dlya_nosa_klassicheskie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r="19653"/>
          <a:stretch/>
        </p:blipFill>
        <p:spPr bwMode="auto">
          <a:xfrm>
            <a:off x="9547399" y="1973909"/>
            <a:ext cx="2331612" cy="411011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0" grpId="0" animBg="1"/>
      <p:bldP spid="21" grpId="0" animBg="1"/>
      <p:bldP spid="27" grpId="0" animBg="1"/>
      <p:bldP spid="28" grpId="0" animBg="1"/>
      <p:bldP spid="17" grpId="0" animBg="1"/>
      <p:bldP spid="33" grpId="0" animBg="1"/>
      <p:bldP spid="34" grpId="0" animBg="1"/>
      <p:bldP spid="39" grpId="0" animBg="1"/>
      <p:bldP spid="40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441" y="70505"/>
            <a:ext cx="82262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 Средства по уходу за кожей рук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70" y="778391"/>
            <a:ext cx="11912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4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кремы (дневные и ночные, питательные и увлажняющие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гели, бальзамы, </a:t>
            </a:r>
            <a:r>
              <a:rPr lang="ru-RU" sz="2400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скрабы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т.п. </a:t>
            </a:r>
            <a:endParaRPr lang="ru-RU" sz="2400" spc="-4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4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ухода за ногтями используют средства для укрепления ногтей, для удаления кутикулы, для роста ногтей, различные ванночки и т.п.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http://www.paket18.ru/_sh/40/40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r="12848"/>
          <a:stretch/>
        </p:blipFill>
        <p:spPr bwMode="auto">
          <a:xfrm>
            <a:off x="419100" y="2001131"/>
            <a:ext cx="2404110" cy="43816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ssets.tradition.by/im/PRODUCT_1066x1600-v1/12442361475bb2adcb108e22.620039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r="19697"/>
          <a:stretch/>
        </p:blipFill>
        <p:spPr bwMode="auto">
          <a:xfrm>
            <a:off x="2960369" y="2001131"/>
            <a:ext cx="1634491" cy="43816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2.static1-sima-land.com/items/1269103/0/700-n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r="22105"/>
          <a:stretch/>
        </p:blipFill>
        <p:spPr bwMode="auto">
          <a:xfrm>
            <a:off x="4732019" y="2001131"/>
            <a:ext cx="2418690" cy="43816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main-cdn.goods.ru/hlr-system/1573360/100000889935b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r="22441"/>
          <a:stretch/>
        </p:blipFill>
        <p:spPr bwMode="auto">
          <a:xfrm>
            <a:off x="7287868" y="1986605"/>
            <a:ext cx="1757204" cy="439620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mp24.com.ua/images/prodacts/sourse/64424/64424905_sredstvo-dlya-vosstanovleniya-nogtey-evelline-12ml-evelin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20673"/>
          <a:stretch/>
        </p:blipFill>
        <p:spPr bwMode="auto">
          <a:xfrm>
            <a:off x="9143469" y="1978720"/>
            <a:ext cx="2594611" cy="440409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8494" y="70505"/>
            <a:ext cx="82121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 Средства по уходу за кожей ног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6" y="778391"/>
            <a:ext cx="12023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кремы, охлаждающие гели, </a:t>
            </a:r>
            <a:r>
              <a:rPr lang="ru-RU" sz="2400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скрабы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кремы-антиперспиранты, дезодоранты для ног, тальк, средства для ножных ванн, кремы-депиляторы, восковые полоски и воск для депиляции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другие средства.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s://cdn1.ozone.ru/multimedia/10323772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15305"/>
          <a:stretch/>
        </p:blipFill>
        <p:spPr bwMode="auto">
          <a:xfrm>
            <a:off x="205740" y="2091690"/>
            <a:ext cx="2148840" cy="415407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omanlike.ru/wa-data/public/shop/products/45/67/6745/images/18053/18053.9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5" r="26913"/>
          <a:stretch/>
        </p:blipFill>
        <p:spPr bwMode="auto">
          <a:xfrm>
            <a:off x="2503170" y="2091690"/>
            <a:ext cx="1863090" cy="415407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nfopot.ru/wp-content/uploads/2018/02/talk-dlya-no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3" r="32579"/>
          <a:stretch/>
        </p:blipFill>
        <p:spPr bwMode="auto">
          <a:xfrm>
            <a:off x="4514850" y="2091690"/>
            <a:ext cx="1749083" cy="415407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g1.wbstatic.net/big/new/9490000/9499385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23" y="2091690"/>
            <a:ext cx="3115554" cy="415407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main-cdn.goods.ru/hlr-system/1540686/100000583422b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7096" r="27851" b="8467"/>
          <a:stretch/>
        </p:blipFill>
        <p:spPr bwMode="auto">
          <a:xfrm>
            <a:off x="9629927" y="2091690"/>
            <a:ext cx="2222429" cy="415407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22925" y="70505"/>
            <a:ext cx="74833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1.4. Средства для ухода за телом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757" y="778391"/>
            <a:ext cx="113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1590"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кремы, лосьоны, масло,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скрабы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гель для душа, пена и соль для ванны 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т.п.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cdn1.ozone.ru/multimedia/10157956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7" y="1360169"/>
            <a:ext cx="2474585" cy="247458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mp24.com.ua/images/prodacts/sourse/64423/64423431_loson-dlya-tela-johnsons-body-vita-rich-maslo-kakao250m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r="28296"/>
          <a:stretch/>
        </p:blipFill>
        <p:spPr bwMode="auto">
          <a:xfrm>
            <a:off x="3182528" y="1360168"/>
            <a:ext cx="2081376" cy="49149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osmetix.by/wp-content/uploads/2019/11/maslo-mix-kosmeticheskoe-dlja-tela-ot-belit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30167"/>
          <a:stretch/>
        </p:blipFill>
        <p:spPr bwMode="auto">
          <a:xfrm>
            <a:off x="5354227" y="1360167"/>
            <a:ext cx="1916811" cy="49149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lt2.pigugroup.eu/colours/220/756/40/22075640/cea3e5d9e7606af4eae2116234c95af5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7" y="4003949"/>
            <a:ext cx="2474585" cy="227111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lab-krasoty.ru/upload/iblock/29b/29b89f045d13afab9184799b205cfb1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r="27369"/>
          <a:stretch/>
        </p:blipFill>
        <p:spPr bwMode="auto">
          <a:xfrm>
            <a:off x="7361360" y="1360167"/>
            <a:ext cx="2039087" cy="492651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main-cdn.goods.ru/hlr-system/1606995414/100024068349b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69" y="1360166"/>
            <a:ext cx="1869543" cy="49149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2829" y="-48546"/>
            <a:ext cx="115701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СРЕДСТВА ПО УХОДУ ЗА ПОЛОСТЬЮ РТА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824" y="77839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824" y="1266775"/>
            <a:ext cx="2596158" cy="504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пасты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38946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пасты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состоят из мела, глицерина, мятного масла, отдушки и различных полезных добавок.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u="sng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вводимых добавок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зубные пасты можно разделить на: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lvl="0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630555" algn="l"/>
              </a:tabLst>
            </a:pPr>
            <a:r>
              <a:rPr lang="ru-RU" sz="2000" spc="-3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гигиенические 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(предназначены для очистки зубов от бактериального налета),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marR="21590" lvl="0" indent="-182563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263525" algn="l"/>
                <a:tab pos="354013" algn="l"/>
              </a:tabLst>
            </a:pPr>
            <a:r>
              <a:rPr lang="ru-RU" sz="2000" spc="-3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терапевтические 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(оказывают лечебно-профилактическое действие: </a:t>
            </a:r>
            <a:r>
              <a:rPr lang="ru-RU" sz="2000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противокариесные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противовоспалительные, укрепляющие десны, отбеливающие и т.п.);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590" lvl="0" algn="just">
              <a:spcAft>
                <a:spcPts val="0"/>
              </a:spcAft>
              <a:buFont typeface="Courier New" panose="02070309020205020404" pitchFamily="49" charset="0"/>
              <a:buChar char="-"/>
              <a:tabLst>
                <a:tab pos="630555" algn="l"/>
              </a:tabLst>
            </a:pP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многофункциональные.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u="sng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возрастному назначению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зубные пасты бывают детские (для молочных зубов), подростковые, взрослые и для всей семьи.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cdn1.ozone.ru/s3/multimedia-7/60050439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b="25585"/>
          <a:stretch/>
        </p:blipFill>
        <p:spPr bwMode="auto">
          <a:xfrm>
            <a:off x="3650559" y="4018230"/>
            <a:ext cx="3950392" cy="21654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omatolog161.ru/wp-content/uploads/2019/03/368799bf3a67203486089b3af588bbf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44" y="4018230"/>
            <a:ext cx="3108982" cy="21654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4824" y="1849736"/>
            <a:ext cx="2596158" cy="504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порошки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8946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порошки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обладают полирующим действием, поэтому хорошо очищают зубы, создают во рту ощущение свежести, но практически не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действуют на бактерии, которые могут содержаться в полости рта, так как в состав зубного порошка из-за отсутствия связующих не могут быть введены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биологически активные вещества.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https://cdn2.static1-sima-land.com/items/722735/0/700-n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59" y="2592929"/>
            <a:ext cx="3590701" cy="35907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1.rozetka.ua/goods/3388561/art_color_4602121005405_images_3388561799._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23" y="2592929"/>
            <a:ext cx="3590701" cy="35907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4824" y="2432697"/>
            <a:ext cx="2596158" cy="504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эликсиры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8946" y="82696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Зубные эликсиры –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прозрачные ароматизированные водно-спиртовые растворы активно действующих веществ.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 эликсиров входят витамины, экстракты лекарственных трав, эфирные масла (мятное, гвоздичное, лимонное и др.) и другие вещества, благотворно влияющие на слизистую оболочку полости рта. Они укрепляют десны, предотвращают кровоточивость, предохраняют зубы от кариеса, но чаще их применяют как дезинфицирующее полость рта и освежающее средство.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https://www.r-ulybka.ru/upload/iblock/f07/f075403d8814e93b85ee9751a4f5e3b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5500" r="26526" b="3711"/>
          <a:stretch/>
        </p:blipFill>
        <p:spPr bwMode="auto">
          <a:xfrm>
            <a:off x="3040379" y="2937573"/>
            <a:ext cx="1717117" cy="324605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4-goods.ozstatic.by/480/576/659/10/10659576_0_Opolaskivatel_dlya_polosti_rta_Kompleksniy_uhod_500_m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91" y="2937573"/>
            <a:ext cx="1486903" cy="324605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65766" y="3138865"/>
            <a:ext cx="53100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Ополаскиватели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освежители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это сравнительно новое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ассортименте средство. </a:t>
            </a:r>
          </a:p>
          <a:p>
            <a:pPr marR="2159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сравнению с эликсирами они имеют более медицинскую функцию, укрепляют десны и освежают, дезодорируют полость рта. 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824" y="3015658"/>
            <a:ext cx="2596158" cy="1144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средства по уходу за полостью рта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47228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175" marR="1270" indent="-3175" algn="just">
              <a:spcAft>
                <a:spcPts val="0"/>
              </a:spcAft>
              <a:tabLst>
                <a:tab pos="14605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дополнительным средствам по уходу за полостью рта относятся: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дезодоранты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(для устранения неприятного запаха изо рта);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нитки и ленты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очистки зубов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 остатков пищи; </a:t>
            </a:r>
            <a:r>
              <a:rPr lang="ru-RU" sz="2000" b="1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гели, порошки и таблетки для обработки зубных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протезов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b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лечебно-профилактическая жевательная резинка;</a:t>
            </a:r>
            <a:r>
              <a:rPr lang="ru-RU" sz="2000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конфеты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дезодорирования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полости рта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b="1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красящие таблетки для выявления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зубного налета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др.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Picture 14" descr="https://avatars.mds.yandex.net/get-pdb/1925510/6f648a1c-62a3-461c-8281-e942d270574d/s1200?webp=fals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3" r="29768"/>
          <a:stretch/>
        </p:blipFill>
        <p:spPr bwMode="auto">
          <a:xfrm>
            <a:off x="3451505" y="2791063"/>
            <a:ext cx="1337310" cy="34556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main-cdn.goods.ru/hlr-system/1483987/100002569005b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28" y="2791064"/>
            <a:ext cx="1910454" cy="14950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cdn1.ozone.ru/multimedia/103565392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9" y="4332266"/>
            <a:ext cx="2705796" cy="193915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s://cdn.st100sp.com/pictures/023679549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5200" r="10322" b="22200"/>
          <a:stretch/>
        </p:blipFill>
        <p:spPr bwMode="auto">
          <a:xfrm>
            <a:off x="6915598" y="2791064"/>
            <a:ext cx="2693498" cy="145244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test1.avanti-w.ru/media/djcatalog2/images/item/2/miradent-tabletki-dlya-opredeleniya-naleta-6-sht_f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29386"/>
          <a:stretch/>
        </p:blipFill>
        <p:spPr bwMode="auto">
          <a:xfrm>
            <a:off x="9759053" y="2791063"/>
            <a:ext cx="1371107" cy="348035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s://avatars.mds.yandex.net/get-mpic/1861069/img_id7562798172693370813.jpeg/9hq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68" y="4369053"/>
            <a:ext cx="1893813" cy="189381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3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3985" y="-48546"/>
            <a:ext cx="10576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СРЕДСТВА ДЛЯ БРИТЬЯ </a:t>
            </a:r>
          </a:p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 УХОДУ ЗА КОЖЕЙ ПОСЛЕ БРИТЬЯ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219" y="1274893"/>
            <a:ext cx="516988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ассортименту </a:t>
            </a:r>
            <a:r>
              <a:rPr lang="ru-RU" sz="2000" u="sng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 для бритья и по уходу за кожей после бритья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относятся кремы для и после бритья, лосьоны, пены для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бритья, гели после бритья, бальзамы и т.д.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Кремы для бритья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предназначены для смягчения и увлажнения кожи перед бритьем. </a:t>
            </a:r>
            <a:endParaRPr lang="ru-RU" sz="2000" spc="-2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b="1" spc="-2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бритья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(лосьоны, кремы, гели, бальзамы и </a:t>
            </a:r>
            <a:r>
              <a:rPr lang="ru-RU" sz="2000" spc="-2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т.д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 успокаивают кожу, </a:t>
            </a:r>
            <a:r>
              <a:rPr lang="ru-RU" sz="2000" spc="-2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восстанавливают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естественный баланс влаги и дезинфицируют ее, а также придают коже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приятный, свежий запах.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кремы в тубах, гели и пены - в </a:t>
            </a:r>
            <a:r>
              <a:rPr lang="ru-RU" sz="2000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металлических баллонах с распылителем, лосьоны - в стеклянных флаконах и т.</a:t>
            </a:r>
            <a:r>
              <a:rPr lang="ru-RU" sz="2000" spc="-6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s://selcdn.fedsp.com/waw/115686/Pict138691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5117" r="7837" b="24356"/>
          <a:stretch/>
        </p:blipFill>
        <p:spPr bwMode="auto">
          <a:xfrm>
            <a:off x="5554693" y="1334395"/>
            <a:ext cx="6240628" cy="240024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letu.ru/common/img/uploaded/productImageFolder/NIV081397T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93" y="3783272"/>
            <a:ext cx="2571750" cy="25717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elcdn.fedsp.com/mem/24/1275/2885d92e98aa918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r="15516"/>
          <a:stretch/>
        </p:blipFill>
        <p:spPr bwMode="auto">
          <a:xfrm>
            <a:off x="8275033" y="3783272"/>
            <a:ext cx="1737209" cy="25717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malinka24.ru/images/thumbnails/2198/1923/detailed/28/m_10553038_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r="20852"/>
          <a:stretch/>
        </p:blipFill>
        <p:spPr bwMode="auto">
          <a:xfrm>
            <a:off x="10121561" y="3783272"/>
            <a:ext cx="1688062" cy="25717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www.utkonos.ru/images/photo/3356/3356019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9"/>
          <a:stretch/>
        </p:blipFill>
        <p:spPr bwMode="auto">
          <a:xfrm>
            <a:off x="1628636" y="1334395"/>
            <a:ext cx="3816738" cy="50166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tvoydom.ru/photos/1000296627/100029662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r="24175"/>
          <a:stretch/>
        </p:blipFill>
        <p:spPr bwMode="auto">
          <a:xfrm>
            <a:off x="283700" y="1334395"/>
            <a:ext cx="2537460" cy="50166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0764" y="70505"/>
            <a:ext cx="10348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СРЕДСТВА ПО УХОДУ ЗА ВОЛОСАМИ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790" y="871627"/>
            <a:ext cx="6896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ассортименте </a:t>
            </a:r>
            <a:r>
              <a:rPr lang="ru-RU" sz="2000" u="sng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 по уходу за волосами</a:t>
            </a:r>
            <a:r>
              <a:rPr lang="ru-RU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можно выделить</a:t>
            </a:r>
            <a:r>
              <a:rPr lang="ru-RU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2" name="Picture 6" descr="https://avatars.mds.yandex.net/get-pdb/1808037/b080db75-c69b-4d16-9710-976d3bcf683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18" y="2136262"/>
            <a:ext cx="9493885" cy="410610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790" y="127142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для мытья и ухода за волосами,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для завивки и выпрямления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волос,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7923" y="128147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R="21590"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средства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укладки волос,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lvl="0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средства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окрашивания.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095" y="70505"/>
            <a:ext cx="102429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4.1. Средства для мытья и ухода за волосами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24" y="77839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3916" y="1147723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Шампуни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47228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Шампуни</a:t>
            </a:r>
            <a:r>
              <a:rPr lang="ru-RU" sz="20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предназначены для мытья волос. </a:t>
            </a:r>
          </a:p>
          <a:p>
            <a:pPr marR="21590" algn="just">
              <a:spcAft>
                <a:spcPts val="0"/>
              </a:spcAft>
            </a:pP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Наряду с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обычными, выпускаются также концентрированные шампуни, которые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разводить с водой. </a:t>
            </a:r>
          </a:p>
          <a:p>
            <a:pPr marR="21590" algn="just">
              <a:spcAft>
                <a:spcPts val="0"/>
              </a:spcAft>
            </a:pP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Шампуни, как и кремы,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делятся на шампуни для сухих, жирных и нормальных волос. </a:t>
            </a:r>
            <a:endParaRPr lang="ru-RU" sz="2000" spc="-15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https://vmirevolos.ru/wp-content/uploads/2016/01/shau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17061" b="9997"/>
          <a:stretch/>
        </p:blipFill>
        <p:spPr bwMode="auto">
          <a:xfrm>
            <a:off x="3348990" y="2436508"/>
            <a:ext cx="8355330" cy="382713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93916" y="1695589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Бальзамы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47228" y="831374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Ополаскиватели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бальзамы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применяются для устранения отрицательных последствий мытья волос. Выпускаются также бальзамы-ополаскиватели, которые защищают волосы от внешних повреждений, придают им блеск, 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мягкость и дополнительный объем, снимают наэлектризованность волос. </a:t>
            </a:r>
            <a:endParaRPr lang="ru-RU" sz="2000" spc="-3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 descr="https://optomamarf.ru/files/fff/fffe9bdd0eaabaf6df618e996d2e30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90" y="2182356"/>
            <a:ext cx="3689643" cy="390282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tatic.price.ru/images/models/-/uhod-za-volosami/schauma-balzam-opolaskivatel-dlya-volos-7-trav-200-ml/da986951dff58c818c9a1284f6d3b07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r="20624"/>
          <a:stretch/>
        </p:blipFill>
        <p:spPr bwMode="auto">
          <a:xfrm>
            <a:off x="7345532" y="2182357"/>
            <a:ext cx="2187635" cy="390282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cmp24.ru/images/prodacts/sourse/64423/64423861_balzam-dlya-volos-garnier-fructis-gustyie-i-roskoshnyie-200m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r="26340"/>
          <a:stretch/>
        </p:blipFill>
        <p:spPr bwMode="auto">
          <a:xfrm>
            <a:off x="9840066" y="2182356"/>
            <a:ext cx="1842568" cy="390282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93916" y="2243455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Маски для волос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7228" y="81684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8" name="Picture 14" descr="https://magnitcosmetic.ru/upload/iblock/231/231c6ec81eef840158a4cbaebc84c082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90" y="970816"/>
            <a:ext cx="5122121" cy="512212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avatars.mds.yandex.net/get-pdb/1545998/fdef6cb9-d748-462b-97ec-c6eabc28b807/s120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t="9003" r="28376" b="9024"/>
          <a:stretch/>
        </p:blipFill>
        <p:spPr bwMode="auto">
          <a:xfrm>
            <a:off x="8708298" y="970816"/>
            <a:ext cx="2604536" cy="511436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929" y="2440156"/>
            <a:ext cx="11927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indent="450215" algn="just">
              <a:spcAft>
                <a:spcPts val="0"/>
              </a:spcAft>
            </a:pPr>
            <a:r>
              <a:rPr lang="ru-RU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1626" y="70505"/>
            <a:ext cx="85859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4.2. Средства для окрашивания волос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92971" y="875820"/>
            <a:ext cx="659894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средствам для окрашивания волос относятся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как стойкие </a:t>
            </a:r>
            <a:r>
              <a:rPr lang="ru-RU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крем-краски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так и </a:t>
            </a:r>
            <a:r>
              <a:rPr lang="ru-RU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оттеночные </a:t>
            </a:r>
            <a:r>
              <a:rPr lang="ru-RU" sz="2000" b="1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бальзамы, пенки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муссы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кремы</a:t>
            </a:r>
            <a:r>
              <a:rPr lang="ru-RU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при желании можно смыть. </a:t>
            </a:r>
            <a:endParaRPr lang="ru-RU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endParaRPr lang="ru-RU" sz="2000" spc="-3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Краски </a:t>
            </a:r>
            <a:r>
              <a:rPr lang="ru-RU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волос изготавливают, </a:t>
            </a:r>
            <a:r>
              <a:rPr lang="ru-RU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правило, на основе химических веществ и перекиси водорода, поэтому, 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чтобы ослабить или нейтрализовать их вредное действие на волосы, в состав 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красок вводят различные вещества и витамины, защищающие волосы,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придающие им блеск, пышность. </a:t>
            </a:r>
            <a:endParaRPr lang="ru-RU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endParaRPr lang="ru-RU" sz="1200" i="1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r>
              <a:rPr lang="ru-RU" i="1" spc="-1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Витамин </a:t>
            </a:r>
            <a:r>
              <a:rPr lang="ru-RU" i="1" spc="-1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придает волосам блеск, РР - </a:t>
            </a:r>
            <a:r>
              <a:rPr lang="ru-RU" i="1" spc="-1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поддерживает их здоровье и жизненную силу, В5 - защищает от внешних </a:t>
            </a:r>
            <a:r>
              <a:rPr lang="ru-RU" i="1" spc="-3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агрессивных воздействий и т.д. Одной из тенденций в этой области является то, </a:t>
            </a:r>
            <a:r>
              <a:rPr lang="ru-RU" i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средства для окрашивания волос выпускаются в комплексе, то есть каждая </a:t>
            </a:r>
            <a:r>
              <a:rPr lang="ru-RU" i="1" spc="-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фирма разрабатывает к своей краске бальзам или кондиционер, а также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шампунь и рекомендует их применять после окрашивания.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https://cdn2.static1-sima-land.com/items/2008561/0/700-n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 t="2228" r="27762" b="2972"/>
          <a:stretch/>
        </p:blipFill>
        <p:spPr bwMode="auto">
          <a:xfrm>
            <a:off x="163928" y="952260"/>
            <a:ext cx="2544982" cy="53512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ozon-st.cdn.ngenix.net/s3/multimedia-g/60063194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5603"/>
          <a:stretch/>
        </p:blipFill>
        <p:spPr bwMode="auto">
          <a:xfrm>
            <a:off x="2891789" y="952260"/>
            <a:ext cx="2418303" cy="53512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0151" y="70505"/>
            <a:ext cx="7428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4.3. Средства для укладки волос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930" y="778391"/>
            <a:ext cx="11889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000" u="sng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 для укладки волос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включает </a:t>
            </a:r>
            <a:r>
              <a:rPr lang="ru-RU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лаки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пенки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гели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муссы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спреи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фиксаторы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т. п</a:t>
            </a:r>
            <a:r>
              <a:rPr lang="ru-RU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1590" algn="just"/>
            <a:r>
              <a:rPr lang="ru-RU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создания стильной и модной прически молодежь использует </a:t>
            </a:r>
            <a:r>
              <a:rPr lang="ru-RU" sz="20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флуоресцирующие лаки и гели для волос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также </a:t>
            </a:r>
            <a:r>
              <a:rPr lang="ru-RU" sz="20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тушь для волос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окрашивания отдельных прядей в различные цвета.</a:t>
            </a:r>
          </a:p>
          <a:p>
            <a:pPr marR="21590"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https://cdn.lbtq.io/productImage/original/20171211/160/20171211160417_003851659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5" r="30161"/>
          <a:stretch/>
        </p:blipFill>
        <p:spPr bwMode="auto">
          <a:xfrm>
            <a:off x="121919" y="1783080"/>
            <a:ext cx="1396459" cy="45642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utkonos.ru/images/photo/3297/3297091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r="34166"/>
          <a:stretch/>
        </p:blipFill>
        <p:spPr bwMode="auto">
          <a:xfrm>
            <a:off x="1680210" y="1783080"/>
            <a:ext cx="1426325" cy="45642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aroma1.ru/image/cache/data/00abit/12480-800x8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7" r="31697"/>
          <a:stretch/>
        </p:blipFill>
        <p:spPr bwMode="auto">
          <a:xfrm>
            <a:off x="3268366" y="1783080"/>
            <a:ext cx="1674913" cy="45642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komplektmarket.ru/images/offers/89c/89c8263d8c02383dec22394c701877d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9" r="34792"/>
          <a:stretch/>
        </p:blipFill>
        <p:spPr bwMode="auto">
          <a:xfrm>
            <a:off x="5105110" y="1783079"/>
            <a:ext cx="1351872" cy="45642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www.euro-cosmetics.ru/media/catalog/product/cache/1/image/9df78eab33525d08d6e5fb8d27136e95/4/2/4203.750x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r="27905"/>
          <a:stretch/>
        </p:blipFill>
        <p:spPr bwMode="auto">
          <a:xfrm>
            <a:off x="6618812" y="1783079"/>
            <a:ext cx="1633647" cy="456411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cache3.youla.io/files/images/orig/5c/e8/5ce8ef54ec98557ad245ce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89" y="2278215"/>
            <a:ext cx="3573846" cy="357384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17309779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3764" y="-3114"/>
            <a:ext cx="109330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4.4. Средства для завивки и выпрямления волос</a:t>
            </a:r>
            <a:endParaRPr lang="ru-RU" sz="4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s://shpilki.net/wp-content/uploads/sredstvo-dlya-zavivki-lokon--volos-legko-povredit-pri-negramotnom-ispolzovan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04" y="856153"/>
            <a:ext cx="2359025" cy="536142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avatars.mds.yandex.net/get-mpic/364668/img_id2263413852590036873.jpeg/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73" y="856153"/>
            <a:ext cx="1889117" cy="536142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beloris.ru/content/catalog_image/6111/tmp/white_950_950IMG_0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r="30385"/>
          <a:stretch/>
        </p:blipFill>
        <p:spPr bwMode="auto">
          <a:xfrm>
            <a:off x="7189470" y="856153"/>
            <a:ext cx="2055534" cy="536142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90846" y="70505"/>
            <a:ext cx="57886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ТУАЛЕТНОЕ МЫЛО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" y="946279"/>
            <a:ext cx="11977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marR="21590" indent="-1257300" algn="just">
              <a:spcAft>
                <a:spcPts val="0"/>
              </a:spcAft>
            </a:pPr>
            <a:r>
              <a:rPr lang="ru-RU" sz="2400" b="1" spc="-2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МЫЛА</a:t>
            </a:r>
            <a:r>
              <a:rPr lang="ru-RU" sz="2400" spc="-2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соли карбоновых кислот, получаемые при взаимодействии </a:t>
            </a:r>
            <a:r>
              <a:rPr lang="ru-RU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жиров и щелочей. В туалетное мыло также добавляют красители, парфюмерные </a:t>
            </a:r>
            <a:r>
              <a:rPr lang="ru-RU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отдушки и др. В отличие от хозяйственного мыла, особенностью варки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туалетного мыла является нейтрализация оставшейся свободной щелочи 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жирными кислотами, добавляемыми в конце варки. Полученное мыло (соль 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жирной кислоты) в виде мыльного клея высаливают, добавляя поваренную соль. Полученную массу сушат, измельчают, смешивают с отдушками, 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красителями и другими добавками соответственно рецептуре.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https://7745.by/sites/default/files/imagecache/card_big_image/products/10724469_0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8" y="3422492"/>
            <a:ext cx="4236662" cy="283695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magnitcosmetic.ru/upload/iblock/72b/72bc2a67b0ea1e09e1644dc44abc4edb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0" b="20350"/>
          <a:stretch/>
        </p:blipFill>
        <p:spPr bwMode="auto">
          <a:xfrm>
            <a:off x="6202045" y="3422491"/>
            <a:ext cx="4874499" cy="283695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930" y="117535"/>
            <a:ext cx="11136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4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400" b="1" i="1" spc="-4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туалетного мыла классифицируется по различным </a:t>
            </a:r>
            <a:r>
              <a:rPr lang="ru-RU" sz="2400" b="1" i="1" spc="-4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признакам: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850" y="588686"/>
            <a:ext cx="11990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000" b="1" u="sng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назначению:</a:t>
            </a:r>
            <a:r>
              <a:rPr lang="ru-RU" sz="20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536575" indent="-182563">
              <a:buFont typeface="Wingdings" panose="05000000000000000000" pitchFamily="2" charset="2"/>
              <a:buChar char="Ø"/>
            </a:pPr>
            <a:r>
              <a:rPr lang="ru-RU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обычное </a:t>
            </a:r>
            <a:r>
              <a:rPr lang="ru-RU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мыло (мыльная основа с цветочными или фантазийными отдушками) </a:t>
            </a:r>
            <a:endParaRPr lang="ru-RU" sz="2000" spc="-4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182563">
              <a:buFont typeface="Wingdings" panose="05000000000000000000" pitchFamily="2" charset="2"/>
              <a:buChar char="Ø"/>
            </a:pPr>
            <a:r>
              <a:rPr lang="ru-RU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специальное </a:t>
            </a:r>
            <a:r>
              <a:rPr lang="ru-RU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мыло (оно содержит различные 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добавки, придающие ему лечебные, дезинфицирующие и иные свойства</a:t>
            </a:r>
            <a:r>
              <a:rPr lang="ru-RU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dirty="0"/>
          </a:p>
        </p:txBody>
      </p:sp>
      <p:pic>
        <p:nvPicPr>
          <p:cNvPr id="15362" name="Picture 2" descr="http://opt.1b.ru/Attachment/View/185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3" y="1912125"/>
            <a:ext cx="2564361" cy="198898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lanetatorg.ru/cphotos/347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b="12240"/>
          <a:stretch/>
        </p:blipFill>
        <p:spPr bwMode="auto">
          <a:xfrm>
            <a:off x="2975826" y="1921610"/>
            <a:ext cx="2608585" cy="19889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mages.ua.prom.st/1776935524_w640_h640_krem-mylo-tualetnoe-tverdo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20" y="1921610"/>
            <a:ext cx="3500763" cy="1988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pic>
        <p:nvPicPr>
          <p:cNvPr id="15368" name="Picture 8" descr="https://socialochka.ru/upload/iblock/089/0892655fc209531d759ce5232142233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92" y="1921610"/>
            <a:ext cx="2634415" cy="19889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846" y="4011519"/>
            <a:ext cx="11822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000" b="1" u="sng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жировой основе и показателям качества</a:t>
            </a:r>
            <a:r>
              <a:rPr lang="ru-RU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туалетное мыто делят на группы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Экстра, 1, 2, 3 и детское.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Мыло группы Экстра изготавливают из </a:t>
            </a:r>
            <a:r>
              <a:rPr lang="ru-RU" sz="2000" i="1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высококачественного сырья по улучшенной рецептуре. Оно обладает </a:t>
            </a:r>
            <a:r>
              <a:rPr lang="ru-RU" sz="2000" i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оригинальным тонким ароматом.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i="1" spc="-2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Мыла </a:t>
            </a:r>
            <a:r>
              <a:rPr lang="ru-RU" sz="2000" i="1" spc="-2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группы 1, 2 и 3 содержат меньше животных жиров и растительных масел и больше саломаса и синтетических жирных кислот. Они, как правило, окрашены, больше истираются, обладают худшим моющим действием, могут набухать в мыльнице и растрескиваться.</a:t>
            </a:r>
            <a:r>
              <a:rPr lang="ru-RU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i="1" spc="-4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Детское </a:t>
            </a:r>
            <a:r>
              <a:rPr lang="ru-RU" sz="2000" i="1" spc="-4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мыло практически не содержит щелочи и выпускается по улучшенной </a:t>
            </a:r>
            <a:r>
              <a:rPr lang="ru-RU" sz="2000" i="1" spc="-15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рецептуре. </a:t>
            </a:r>
            <a:endParaRPr lang="ru-RU" sz="2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336" y="282625"/>
            <a:ext cx="11076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000" b="1" u="sng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u="sng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консистенции</a:t>
            </a:r>
            <a:r>
              <a:rPr lang="ru-RU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туалетное мыло делится на твердое и жидкое. </a:t>
            </a:r>
            <a:endParaRPr lang="ru-RU" sz="2000" dirty="0"/>
          </a:p>
        </p:txBody>
      </p:sp>
      <p:pic>
        <p:nvPicPr>
          <p:cNvPr id="16386" name="Picture 2" descr="https://vash.market/catalog/i/img/main-cdn.goods.ru/hlr-system/1662733/100000890065b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4" b="19269"/>
          <a:stretch/>
        </p:blipFill>
        <p:spPr bwMode="auto">
          <a:xfrm>
            <a:off x="2834640" y="747119"/>
            <a:ext cx="6497738" cy="293089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cdn1.ozone.ru/multimedia/1028453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17" y="172814"/>
            <a:ext cx="1634300" cy="35052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6336" y="3825925"/>
            <a:ext cx="1171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Твердое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мыло подразделяют </a:t>
            </a:r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форме куска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(прямоугольное, овальное, круглое, фигурное), по массе. </a:t>
            </a:r>
            <a:endParaRPr lang="ru-RU" sz="2000" dirty="0"/>
          </a:p>
        </p:txBody>
      </p:sp>
      <p:pic>
        <p:nvPicPr>
          <p:cNvPr id="16390" name="Picture 6" descr="https://fb.ru/misc/i/gallery/72715/252789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/>
          <a:stretch/>
        </p:blipFill>
        <p:spPr bwMode="auto">
          <a:xfrm>
            <a:off x="692824" y="4272278"/>
            <a:ext cx="2115384" cy="19621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c01.alicdn.com/kf/HTB1u5jaKbSYBuNjSspfq6AZCpXaw/200127283/HTB1u5jaKbSYBuNjSspfq6AZCpXa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7910" r="13005" b="12330"/>
          <a:stretch/>
        </p:blipFill>
        <p:spPr bwMode="auto">
          <a:xfrm>
            <a:off x="2991088" y="4264790"/>
            <a:ext cx="1703070" cy="19696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statics.chiedocover.ru/product/827/5d14d38201ef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38" y="4264790"/>
            <a:ext cx="1969637" cy="19696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images.quiddi.ru/item/images/dir1193/a9ffaf72fc67ee0b7480ce062078a7ed94aa6ea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0" b="25000"/>
          <a:stretch/>
        </p:blipFill>
        <p:spPr bwMode="auto">
          <a:xfrm>
            <a:off x="7029555" y="4264790"/>
            <a:ext cx="4263284" cy="19696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897" y="214724"/>
            <a:ext cx="11236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51175" marR="21590" indent="-305117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характеру упаковки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твердое мыло выпускают открытое и закрытое (в обертке или коробке), а жидкое - во </a:t>
            </a:r>
            <a:r>
              <a:rPr lang="ru-RU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флаконах.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896" y="3532180"/>
            <a:ext cx="11819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000" b="1" u="sng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u="sng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цвету</a:t>
            </a:r>
            <a:r>
              <a:rPr lang="ru-RU" sz="20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мыло может быть неокрашенное (белое) и окрашенное.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0" name="Picture 2" descr="https://sc01.alicdn.com/kf/Hc16e1e1954dc4d7d8732e14999af7212Y/China-manufacturer-wholesale-Sulfur-base-ingredients-medicat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4427" r="1974" b="14379"/>
          <a:stretch/>
        </p:blipFill>
        <p:spPr bwMode="auto">
          <a:xfrm>
            <a:off x="262889" y="1074420"/>
            <a:ext cx="3547111" cy="229515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xn--c1acdwldb9ag.xn--p1ai/wp-content/uploads/2019/11/b0000021149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4004"/>
          <a:stretch/>
        </p:blipFill>
        <p:spPr bwMode="auto">
          <a:xfrm>
            <a:off x="4001988" y="1074420"/>
            <a:ext cx="3164622" cy="23059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stroymarketnord.ru/wa-data/public/shop/products/86/11/11186/images/514/514.750x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/>
          <a:stretch/>
        </p:blipFill>
        <p:spPr bwMode="auto">
          <a:xfrm>
            <a:off x="7332516" y="1074420"/>
            <a:ext cx="2717318" cy="23059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tualetnaya-bumaga.optom-v-spb.ru/images/catalog/7d8e070c366ccc4d3a5fea0624599f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40" y="1074420"/>
            <a:ext cx="1482290" cy="22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www.natureco.eu/wp-content/uploads/2016/07/Violet-ES1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3686" r="10332" b="13237"/>
          <a:stretch/>
        </p:blipFill>
        <p:spPr bwMode="auto">
          <a:xfrm>
            <a:off x="1820233" y="4094891"/>
            <a:ext cx="3726180" cy="21717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krohashop.by/image/cache/data/new/gigiena_semyi/myilo/6221155023629-700x5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0" b="14560"/>
          <a:stretch/>
        </p:blipFill>
        <p:spPr bwMode="auto">
          <a:xfrm>
            <a:off x="5738401" y="4108412"/>
            <a:ext cx="4311433" cy="215818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11.3 Декоративная косметика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501-502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0297" t="24104" r="26370" b="14266"/>
          <a:stretch/>
        </p:blipFill>
        <p:spPr>
          <a:xfrm>
            <a:off x="5559093" y="1163002"/>
            <a:ext cx="6414002" cy="5131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2" descr="https://polsha24.com/media/uploads/2017/06/20/kosmetyki-makijaz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5" y="2927320"/>
            <a:ext cx="5050325" cy="336688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476" y="31432"/>
            <a:ext cx="11305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1275" indent="-3851275"/>
            <a:r>
              <a:rPr lang="ru-RU" sz="2800" spc="-5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Декоративная косметика </a:t>
            </a:r>
            <a:r>
              <a:rPr lang="ru-RU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предназначена для улучшения и </a:t>
            </a:r>
            <a:r>
              <a:rPr lang="ru-RU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зашиты цвета лица, скрытия небольших недочетов и выделения достоинств </a:t>
            </a:r>
            <a:r>
              <a:rPr lang="ru-RU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внешности.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905" y="945380"/>
            <a:ext cx="5164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i="1" spc="-2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средствам декоративной косметики относятся губные </a:t>
            </a:r>
            <a:r>
              <a:rPr lang="ru-RU" sz="2000" i="1" spc="-1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помады и прочие средства для губ, тушь для ресниц, тени для век, пудра, </a:t>
            </a:r>
            <a:r>
              <a:rPr lang="ru-RU" sz="2000" i="1" spc="-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румяна, контурные карандаши, жидкие подводки для глаз, тональные кремы и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прочие средства</a:t>
            </a:r>
            <a:endParaRPr lang="ru-RU" sz="1200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824" y="77839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824" y="1237615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Губная помада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7228" y="81684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/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Губные помады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делятся на лечебно-гигиенические и декоративные. </a:t>
            </a:r>
            <a:endParaRPr lang="ru-RU" sz="2000" spc="-2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r>
              <a:rPr lang="ru-RU" b="1" i="1" u="sng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Лечебно-гигиенические </a:t>
            </a:r>
            <a:r>
              <a:rPr lang="ru-RU" b="1" i="1" u="sng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помады</a:t>
            </a:r>
            <a:r>
              <a:rPr lang="ru-RU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кик правило, бесцветны и в настоящее время они выпускаются с различными отдушками (с запахом шоколада, клубники,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цитрусовых). 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Декоративные помады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окрашены в различные тона и 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предназначены в основном для придания цвета губам, для подчеркивания </a:t>
            </a:r>
            <a:r>
              <a:rPr lang="ru-RU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линии губ, но могут также обладать и лечебным эффектом. В состав губных </a:t>
            </a: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помад входят различные </a:t>
            </a:r>
            <a:r>
              <a:rPr lang="ru-RU" spc="-25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ингридиенты</a:t>
            </a: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воски, ланолин и норковые жиры, </a:t>
            </a:r>
            <a:r>
              <a:rPr lang="ru-RU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парфюмерные и касторовые масла. Также добавляют витамины А, Е, экстракты </a:t>
            </a:r>
            <a:r>
              <a:rPr lang="ru-RU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 и растений.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59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https://joybyjoy.ru/images/detailed/17/36073496103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22555"/>
          <a:stretch/>
        </p:blipFill>
        <p:spPr bwMode="auto">
          <a:xfrm>
            <a:off x="4229100" y="3101972"/>
            <a:ext cx="1676400" cy="31182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diamondelectric.ru/images/2323/2322043/pomada_kate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r="24038"/>
          <a:stretch/>
        </p:blipFill>
        <p:spPr bwMode="auto">
          <a:xfrm>
            <a:off x="6034809" y="3101972"/>
            <a:ext cx="1616851" cy="31182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aptekavita.ru/upload/iblock/d6d/d6d1c7c351b390768d40d7339f6853c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970" y="3101972"/>
            <a:ext cx="3118210" cy="31182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04824" y="1814274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Тушь для ресниц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47228" y="81684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21590" algn="just"/>
            <a:r>
              <a:rPr lang="ru-RU" b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Тушь для ресниц</a:t>
            </a:r>
            <a:r>
              <a:rPr lang="ru-RU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декоративное средство, предназначенное 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окраски ресниц. </a:t>
            </a:r>
            <a:endParaRPr lang="ru-RU" spc="-1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r>
              <a:rPr lang="ru-RU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выпускается в двух формах - твердой и жидкой. </a:t>
            </a:r>
            <a:endParaRPr lang="ru-RU" spc="-1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r>
              <a:rPr lang="ru-RU" b="1" i="1" spc="-3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Твердая </a:t>
            </a:r>
            <a:r>
              <a:rPr lang="ru-RU" b="1" i="1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тушь </a:t>
            </a:r>
            <a:r>
              <a:rPr lang="ru-RU" spc="-35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неводостойка</a:t>
            </a:r>
            <a:r>
              <a:rPr lang="ru-RU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осыпается и выглядит неестественно, поэтому ею </a:t>
            </a:r>
            <a:r>
              <a:rPr lang="ru-RU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пользуется все меньшее число женщин. </a:t>
            </a:r>
            <a:r>
              <a:rPr lang="ru-RU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Жидкая тушь </a:t>
            </a:r>
            <a:r>
              <a:rPr lang="ru-RU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делится на водостойкую </a:t>
            </a:r>
            <a:r>
              <a:rPr lang="ru-RU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водорастворимую. </a:t>
            </a:r>
            <a:endParaRPr lang="ru-RU" spc="-45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endParaRPr lang="ru-RU" sz="1050" spc="-4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590" algn="just"/>
            <a:r>
              <a:rPr lang="ru-RU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</a:t>
            </a:r>
            <a:r>
              <a:rPr lang="ru-RU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водостойкая, так и водорастворимая тушь выпускаются нескольких </a:t>
            </a:r>
            <a:r>
              <a:rPr lang="ru-RU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видов (удлиняющая, увеличивающая объем, для чувствительных глаз, обогащенная витаминами и т.д.) и различных цветов (черного, коричневого,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синего, зеленого и т.п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.).</a:t>
            </a:r>
          </a:p>
          <a:p>
            <a:pPr marR="2159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2" name="Picture 10" descr="https://s3.amazonaws.com/images.ecwid.com/images/10031454/9751838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6"/>
          <a:stretch/>
        </p:blipFill>
        <p:spPr bwMode="auto">
          <a:xfrm>
            <a:off x="3095050" y="3101972"/>
            <a:ext cx="4837370" cy="29748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avatars.mds.yandex.net/get-pdb/215709/2ddf4384-66e2-4ed0-8efa-d536bd8614a6/s1200?webp=fal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22" y="3101972"/>
            <a:ext cx="3650150" cy="29748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04824" y="2390933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Карандаш для глаз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47228" y="81684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Карандаш для глаз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один из основных предметов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макияжа глаз, подчеркивающий и придающий глубину взгляду. </a:t>
            </a:r>
            <a:endParaRPr lang="ru-RU" sz="2000" spc="-25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spc="-2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также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жидкая подводка для глаз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46" name="Picture 14" descr="http://ae01.alicdn.com/kf/HTB1a_FsLpXXXXcVXXXXq6xXFXXX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50" y="1814274"/>
            <a:ext cx="4405908" cy="440590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ae01.alicdn.com/kf/Hb4b3e2866a464885a090d2e2e1a4ffdeQ.jpg_q5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7630267" y="1814274"/>
            <a:ext cx="4256933" cy="440856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4824" y="2967592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Тени для век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47228" y="816849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Тени для век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одно из самых древних </a:t>
            </a:r>
            <a:r>
              <a:rPr lang="ru-RU" sz="2000" spc="-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 декоративной косметики. С их помощью можно подчеркнуть красивый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 глаз, сделать их более яркими и выразительными.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52" name="Picture 20" descr="https://cdn1.ozone.ru/multimedia/102173852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50" y="1814275"/>
            <a:ext cx="3953817" cy="440590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http://img.uduba.com/uduba.com/user_data/5e/6e/5e6ea296a59b513dfd15f66d01987890_783x0.jpg?uduba_pid=223059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/>
          <a:stretch/>
        </p:blipFill>
        <p:spPr bwMode="auto">
          <a:xfrm>
            <a:off x="7206021" y="1814273"/>
            <a:ext cx="4687768" cy="44059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87376" y="3544251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Пудра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47228" y="816612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Пудра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защищает кожу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атмосферных влияний, впитывает выделения кожи, позволяет устранить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лишний блеск, замаскировать дефекты лица и даже изменить его форму. </a:t>
            </a:r>
            <a:endParaRPr lang="ru-RU" sz="2000" spc="-2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u="sng" spc="-2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u="sng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консистенции</a:t>
            </a:r>
            <a:r>
              <a:rPr lang="ru-RU" sz="2000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пудра бывает порошкообразная, компактная, жидкая, крем-пудра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пудра на листочках. </a:t>
            </a:r>
            <a:endParaRPr lang="ru-RU" sz="2000" spc="-2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u="sng" spc="-2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u="sng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различают пудру для жирной кожи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(содержит большое количество крахмала, который поглощает жировые </a:t>
            </a:r>
            <a:r>
              <a:rPr lang="ru-RU" sz="2000" spc="-3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выделения кожи) и пудру для сухой и нормальной кожи (отличается большей 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жирностью).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56" name="Picture 24" descr="https://i2.rozetka.ua/goods/8235301/eveline_5901964019761_images_823530101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/>
          <a:stretch/>
        </p:blipFill>
        <p:spPr bwMode="auto">
          <a:xfrm>
            <a:off x="6914508" y="3409855"/>
            <a:ext cx="3003783" cy="271254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https://belitavitex.kz/upload/iblock/ff4/ff4b6810028c88e4836f7f75e68706a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r="10327"/>
          <a:stretch/>
        </p:blipFill>
        <p:spPr bwMode="auto">
          <a:xfrm>
            <a:off x="10016736" y="3409854"/>
            <a:ext cx="1870464" cy="271707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https://komplektmarket.ru/images/offers/3f9/3f9614e288a7048dd4dd62e11259422e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13001"/>
          <a:stretch/>
        </p:blipFill>
        <p:spPr bwMode="auto">
          <a:xfrm>
            <a:off x="3054949" y="3409855"/>
            <a:ext cx="3712331" cy="27197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87376" y="4120910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Тональный крем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47228" y="816612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62" name="Picture 30" descr="https://vashigrezi.ru/wp-content/uploads/2019/07/vhg0514-1024x1024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r="13644"/>
          <a:stretch/>
        </p:blipFill>
        <p:spPr bwMode="auto">
          <a:xfrm>
            <a:off x="3402834" y="1016084"/>
            <a:ext cx="2781055" cy="512083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4" name="Picture 32" descr="https://avatars.mds.yandex.net/get-zen_doc/197997/pub_5cc867de4d5ac200afb55c32_5cc9adbd14686000b30264bd/scale_120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46" y="2990408"/>
            <a:ext cx="5109869" cy="314651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https://static.dochkisinochki.ru/upload/img_loader/ac/e1/6c/GL001024259_00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0" r="31534"/>
          <a:stretch/>
        </p:blipFill>
        <p:spPr bwMode="auto">
          <a:xfrm rot="5400000">
            <a:off x="7994027" y="-616097"/>
            <a:ext cx="1845508" cy="51098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01257" y="4697569"/>
            <a:ext cx="2596158" cy="486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 для ногтей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950795" y="823637"/>
            <a:ext cx="9063990" cy="5515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 для ногтей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 для придания оттенка и блеска ногтям.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8470" name="Picture 38" descr="https://ozon-st.cdn.ngenix.net/multimedia/1021983548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01" y="1339058"/>
            <a:ext cx="8796072" cy="355298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95926" y="4926349"/>
            <a:ext cx="8901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ухода за ногтями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 различные средства для укрепления кутикулы. </a:t>
            </a:r>
            <a:r>
              <a:rPr lang="ru-RU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жидкость для снятия </a:t>
            </a:r>
            <a:r>
              <a:rPr lang="ru-RU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лака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добавляют витамин А, касторовое или норковое масло, экстракты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шиповника или крапивы (они содержат много кальция), заменяют ацетон на </a:t>
            </a:r>
            <a:r>
              <a:rPr lang="ru-RU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метилэтилкетон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оказывающий более щадящее действие, хотя и менее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экономичный.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  <p:bldP spid="20" grpId="0" animBg="1"/>
      <p:bldP spid="21" grpId="0" animBg="1"/>
      <p:bldP spid="25" grpId="0" animBg="1"/>
      <p:bldP spid="26" grpId="0" animBg="1"/>
      <p:bldP spid="30" grpId="0" animBg="1"/>
      <p:bldP spid="31" grpId="0" animBg="1"/>
      <p:bldP spid="35" grpId="0" animBg="1"/>
      <p:bldP spid="36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715" y="696644"/>
            <a:ext cx="11452290" cy="1412067"/>
          </a:xfrm>
        </p:spPr>
        <p:txBody>
          <a:bodyPr>
            <a:normAutofit fontScale="90000"/>
          </a:bodyPr>
          <a:lstStyle/>
          <a:p>
            <a:pPr marL="719138" lvl="0" indent="-71913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11.4 Контроль качества косметических товаров, маркировка, упаковка, транспортирование и хранение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055122" cy="2221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6653" y="4662222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502-503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14770" y="4416564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косметических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средства по уходу за кожей лица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маски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скрабы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лица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средства по уходу за полостью рта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зубных паст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средства по уходу за волосами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средств для бритья и по уходу за кожей после бритья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декоративной косметики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ассортимент пудры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туалетного мыла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требования к маркировке косметических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9" y="2198999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косметических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Кратко описывать виды лечебно-гигиенической и декоративной косметики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требования к качеству, маркировке, упаковке и хранению косметических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 498-504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Разделу 3.2.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066801"/>
            <a:ext cx="9858239" cy="892438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11.1 Классификация ассортимента косметических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498-499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338" y="170212"/>
            <a:ext cx="11059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400" u="sng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Косметические товары</a:t>
            </a:r>
            <a:r>
              <a:rPr lang="ru-RU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предназначены для ухода за различными частями </a:t>
            </a:r>
            <a:r>
              <a:rPr lang="ru-RU" sz="24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тела и для придания красивого внешнего вида.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bizcapital.ru/images/wm16462_w1003_h1005_42793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b="16047"/>
          <a:stretch/>
        </p:blipFill>
        <p:spPr bwMode="auto">
          <a:xfrm>
            <a:off x="918892" y="1001209"/>
            <a:ext cx="4762075" cy="318951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641066/44d0cf60-b486-4546-927c-58c68182b4cd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65" y="1001209"/>
            <a:ext cx="5103224" cy="318951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5195" y="4658695"/>
            <a:ext cx="5063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4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жиры </a:t>
            </a:r>
            <a:r>
              <a:rPr lang="ru-RU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(кашалотовый, норковый и др.),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растительные масла 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(касторовое, кукурузное, оливковое и др.),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воски (пчелиный воск, ланолин),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нефти (вазелин),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338" y="4240043"/>
            <a:ext cx="6173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b="1" i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Сырьем для производства </a:t>
            </a:r>
            <a:r>
              <a:rPr lang="ru-RU" sz="2000" b="1" i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косметики являются: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1820" y="4658695"/>
            <a:ext cx="5704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кислоты (лимонная, уксусная и др.),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спирты (этиловый, глицерин),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витамины (А, РР, В5, С и др.),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химические </a:t>
            </a: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вещества (кальций, фтор, сера, мел и др.),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экстракты трав и растений и др.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3111" t="27134" r="19704" b="15319"/>
          <a:stretch/>
        </p:blipFill>
        <p:spPr>
          <a:xfrm>
            <a:off x="607280" y="264241"/>
            <a:ext cx="10679248" cy="60451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815" t="25277" r="24444" b="10718"/>
          <a:stretch/>
        </p:blipFill>
        <p:spPr>
          <a:xfrm>
            <a:off x="731520" y="228600"/>
            <a:ext cx="10389870" cy="6057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11.2 Лечебно-гигиеническая косметика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7" y="2132454"/>
            <a:ext cx="2468035" cy="2668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500" y="5201493"/>
            <a:ext cx="1085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 499-501, 503-504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0" y="5012522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5854" y="70505"/>
            <a:ext cx="110573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СРЕДСТВА ПО УХОДУ ЗА КОЖЕЙ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768" y="901502"/>
            <a:ext cx="6444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spcAft>
                <a:spcPts val="0"/>
              </a:spcAft>
            </a:pPr>
            <a:r>
              <a:rPr lang="ru-RU" sz="2000" b="1" i="1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i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ассортименте средств по уходу за кожей выделяют:</a:t>
            </a:r>
            <a:endParaRPr lang="ru-RU" sz="2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marR="21590" lvl="0" indent="-27305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ухода за кожей лица,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marR="21590" lvl="0" indent="-27305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ухода за кожей рук,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marR="21590" lvl="0" indent="-27305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ухода за кожей ног,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marR="21590" lvl="0" indent="-27305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180340" algn="l"/>
              </a:tabLst>
            </a:pPr>
            <a:r>
              <a:rPr lang="ru-RU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для ухода за телом</a:t>
            </a:r>
            <a:r>
              <a:rPr lang="ru-RU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b="1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333" t="20944" r="25286" b="11026"/>
          <a:stretch/>
        </p:blipFill>
        <p:spPr>
          <a:xfrm>
            <a:off x="5109210" y="1381182"/>
            <a:ext cx="6803283" cy="492219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050" name="Picture 2" descr="https://66.media.tumblr.com/a35d9562757740607788a66447d2362c/tumblr_p3r8x7Tf241sjm1nfo1_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8" y="2670382"/>
            <a:ext cx="3632992" cy="363299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1803</TotalTime>
  <Words>2689</Words>
  <Application>Microsoft Office PowerPoint</Application>
  <PresentationFormat>Широкоэкранный</PresentationFormat>
  <Paragraphs>238</Paragraphs>
  <Slides>31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Book Antiqua</vt:lpstr>
      <vt:lpstr>Calibri</vt:lpstr>
      <vt:lpstr>Courier New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11.1 Классификация ассортимента косметических товаров</vt:lpstr>
      <vt:lpstr>Презентация PowerPoint</vt:lpstr>
      <vt:lpstr>Презентация PowerPoint</vt:lpstr>
      <vt:lpstr>Презентация PowerPoint</vt:lpstr>
      <vt:lpstr>11.2 Лечебно-гигиеническая косметика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11.3 Декоративная косметика</vt:lpstr>
      <vt:lpstr>Презентация PowerPoint</vt:lpstr>
      <vt:lpstr>Презентация PowerPoint</vt:lpstr>
      <vt:lpstr>11.4 Контроль качества косметических товаров, маркировка, упаковка, транспортирование и хранение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189</cp:revision>
  <dcterms:created xsi:type="dcterms:W3CDTF">2014-06-06T09:13:21Z</dcterms:created>
  <dcterms:modified xsi:type="dcterms:W3CDTF">2020-06-25T16:28:07Z</dcterms:modified>
</cp:coreProperties>
</file>