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notesMasterIdLst>
    <p:notesMasterId r:id="rId28"/>
  </p:notesMasterIdLst>
  <p:sldIdLst>
    <p:sldId id="256" r:id="rId2"/>
    <p:sldId id="258" r:id="rId3"/>
    <p:sldId id="322" r:id="rId4"/>
    <p:sldId id="273" r:id="rId5"/>
    <p:sldId id="331" r:id="rId6"/>
    <p:sldId id="384" r:id="rId7"/>
    <p:sldId id="333" r:id="rId8"/>
    <p:sldId id="409" r:id="rId9"/>
    <p:sldId id="410" r:id="rId10"/>
    <p:sldId id="326" r:id="rId11"/>
    <p:sldId id="338" r:id="rId12"/>
    <p:sldId id="339" r:id="rId13"/>
    <p:sldId id="340" r:id="rId14"/>
    <p:sldId id="341" r:id="rId15"/>
    <p:sldId id="327" r:id="rId16"/>
    <p:sldId id="342" r:id="rId17"/>
    <p:sldId id="343" r:id="rId18"/>
    <p:sldId id="411" r:id="rId19"/>
    <p:sldId id="412" r:id="rId20"/>
    <p:sldId id="413" r:id="rId21"/>
    <p:sldId id="348" r:id="rId22"/>
    <p:sldId id="344" r:id="rId23"/>
    <p:sldId id="328" r:id="rId24"/>
    <p:sldId id="325" r:id="rId25"/>
    <p:sldId id="324" r:id="rId26"/>
    <p:sldId id="323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D96D"/>
    <a:srgbClr val="96C733"/>
    <a:srgbClr val="B3D86A"/>
    <a:srgbClr val="DD4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845803-1717-4F48-B710-F7F1B43013F3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B71A9FB-D571-4E16-9DEE-5C8D55952890}">
      <dgm:prSet phldrT="[Текст]" custT="1"/>
      <dgm:spPr/>
      <dgm:t>
        <a:bodyPr/>
        <a:lstStyle/>
        <a:p>
          <a:pPr algn="just"/>
          <a:r>
            <a:rPr lang="ru-RU" sz="28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10.1 Общие сведения о парфюмерно-косметических товарах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5CE423-EC06-4BC3-9D3F-585E57840550}" type="parTrans" cxnId="{4A177CAD-B738-4D43-A4A7-7280BE01C964}">
      <dgm:prSet/>
      <dgm:spPr/>
      <dgm:t>
        <a:bodyPr/>
        <a:lstStyle/>
        <a:p>
          <a:pPr algn="just"/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14E9EE-7142-45C4-B5B4-260682811960}" type="sibTrans" cxnId="{4A177CAD-B738-4D43-A4A7-7280BE01C964}">
      <dgm:prSet/>
      <dgm:spPr/>
      <dgm:t>
        <a:bodyPr/>
        <a:lstStyle/>
        <a:p>
          <a:pPr algn="just"/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142D22-9A67-499B-8A4C-E59B9DBB93DA}">
      <dgm:prSet custT="1"/>
      <dgm:spPr/>
      <dgm:t>
        <a:bodyPr/>
        <a:lstStyle/>
        <a:p>
          <a:pPr marL="719138" indent="-719138" algn="just"/>
          <a:r>
            <a:rPr lang="ru-RU" sz="28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10.2 Факторы, формирующие потребительские свойства парфюмерных товаров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C51807-0EB6-4BAE-866C-E68E098FBC64}" type="parTrans" cxnId="{40BF5D5A-5D07-4E61-845E-72037FE0295B}">
      <dgm:prSet/>
      <dgm:spPr/>
      <dgm:t>
        <a:bodyPr/>
        <a:lstStyle/>
        <a:p>
          <a:pPr algn="just"/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B4D59F-FF4D-4670-BADF-D506F5BAFC94}" type="sibTrans" cxnId="{40BF5D5A-5D07-4E61-845E-72037FE0295B}">
      <dgm:prSet/>
      <dgm:spPr/>
      <dgm:t>
        <a:bodyPr/>
        <a:lstStyle/>
        <a:p>
          <a:pPr algn="just"/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AA31DD-2ABD-4EE7-884F-63415ABA1C0C}">
      <dgm:prSet custT="1"/>
      <dgm:spPr/>
      <dgm:t>
        <a:bodyPr/>
        <a:lstStyle/>
        <a:p>
          <a:pPr marL="804863" indent="-804863" algn="just"/>
          <a:r>
            <a:rPr lang="ru-RU" sz="28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10.3 Классификация и характеристика ассортимента парфюмерных товаров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3FA0C5-2D14-4AED-8C5F-386162ACB22E}" type="parTrans" cxnId="{A1765FF2-023F-4A93-91EB-D5F73CEC4331}">
      <dgm:prSet/>
      <dgm:spPr/>
      <dgm:t>
        <a:bodyPr/>
        <a:lstStyle/>
        <a:p>
          <a:pPr algn="just"/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078911-036A-419A-A69D-44BE491123DC}" type="sibTrans" cxnId="{A1765FF2-023F-4A93-91EB-D5F73CEC4331}">
      <dgm:prSet/>
      <dgm:spPr/>
      <dgm:t>
        <a:bodyPr/>
        <a:lstStyle/>
        <a:p>
          <a:pPr algn="just"/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B0AE28-3691-4E19-B8EB-9B476C3592C1}">
      <dgm:prSet custT="1"/>
      <dgm:spPr/>
      <dgm:t>
        <a:bodyPr/>
        <a:lstStyle/>
        <a:p>
          <a:pPr marL="719138" indent="-719138" algn="just"/>
          <a:r>
            <a:rPr lang="ru-RU" sz="28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10.4 Контроль качества парфюмерных товаров, маркировка, упаковка, транспортирование и хранение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9F96F3-E553-4565-8D9A-942038FF21D0}" type="parTrans" cxnId="{FCDEDE08-AA5B-49B0-B40A-0E83B05BD9E5}">
      <dgm:prSet/>
      <dgm:spPr/>
      <dgm:t>
        <a:bodyPr/>
        <a:lstStyle/>
        <a:p>
          <a:pPr algn="just"/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4942D6-8B6E-4404-8C7D-D6DD79E5DEA2}" type="sibTrans" cxnId="{FCDEDE08-AA5B-49B0-B40A-0E83B05BD9E5}">
      <dgm:prSet/>
      <dgm:spPr/>
      <dgm:t>
        <a:bodyPr/>
        <a:lstStyle/>
        <a:p>
          <a:pPr algn="just"/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3C0CDE-0945-4576-83B9-7F37BA695137}" type="pres">
      <dgm:prSet presAssocID="{CF845803-1717-4F48-B710-F7F1B43013F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62C2BD0-517B-4E9C-A037-D4A0806612C4}" type="pres">
      <dgm:prSet presAssocID="{CF845803-1717-4F48-B710-F7F1B43013F3}" presName="Name1" presStyleCnt="0"/>
      <dgm:spPr/>
      <dgm:t>
        <a:bodyPr/>
        <a:lstStyle/>
        <a:p>
          <a:endParaRPr lang="ru-RU"/>
        </a:p>
      </dgm:t>
    </dgm:pt>
    <dgm:pt modelId="{69725028-6CCC-4078-BC5F-BBFA67A060B3}" type="pres">
      <dgm:prSet presAssocID="{CF845803-1717-4F48-B710-F7F1B43013F3}" presName="cycle" presStyleCnt="0"/>
      <dgm:spPr/>
      <dgm:t>
        <a:bodyPr/>
        <a:lstStyle/>
        <a:p>
          <a:endParaRPr lang="ru-RU"/>
        </a:p>
      </dgm:t>
    </dgm:pt>
    <dgm:pt modelId="{17BCFDE8-867C-467A-B7F3-9B093F23E13E}" type="pres">
      <dgm:prSet presAssocID="{CF845803-1717-4F48-B710-F7F1B43013F3}" presName="srcNode" presStyleLbl="node1" presStyleIdx="0" presStyleCnt="4"/>
      <dgm:spPr/>
      <dgm:t>
        <a:bodyPr/>
        <a:lstStyle/>
        <a:p>
          <a:endParaRPr lang="ru-RU"/>
        </a:p>
      </dgm:t>
    </dgm:pt>
    <dgm:pt modelId="{BBDD1F15-5D5A-4430-A855-C76E50E51E42}" type="pres">
      <dgm:prSet presAssocID="{CF845803-1717-4F48-B710-F7F1B43013F3}" presName="conn" presStyleLbl="parChTrans1D2" presStyleIdx="0" presStyleCnt="1"/>
      <dgm:spPr/>
      <dgm:t>
        <a:bodyPr/>
        <a:lstStyle/>
        <a:p>
          <a:endParaRPr lang="ru-RU"/>
        </a:p>
      </dgm:t>
    </dgm:pt>
    <dgm:pt modelId="{BA257D16-06AA-4007-B484-5B9A27400F34}" type="pres">
      <dgm:prSet presAssocID="{CF845803-1717-4F48-B710-F7F1B43013F3}" presName="extraNode" presStyleLbl="node1" presStyleIdx="0" presStyleCnt="4"/>
      <dgm:spPr/>
      <dgm:t>
        <a:bodyPr/>
        <a:lstStyle/>
        <a:p>
          <a:endParaRPr lang="ru-RU"/>
        </a:p>
      </dgm:t>
    </dgm:pt>
    <dgm:pt modelId="{9D97D0A5-1934-40AE-A800-FABC8D7408F0}" type="pres">
      <dgm:prSet presAssocID="{CF845803-1717-4F48-B710-F7F1B43013F3}" presName="dstNode" presStyleLbl="node1" presStyleIdx="0" presStyleCnt="4"/>
      <dgm:spPr/>
      <dgm:t>
        <a:bodyPr/>
        <a:lstStyle/>
        <a:p>
          <a:endParaRPr lang="ru-RU"/>
        </a:p>
      </dgm:t>
    </dgm:pt>
    <dgm:pt modelId="{F84282E1-4565-4A17-8095-7AFD756B1AC4}" type="pres">
      <dgm:prSet presAssocID="{2B71A9FB-D571-4E16-9DEE-5C8D55952890}" presName="text_1" presStyleLbl="node1" presStyleIdx="0" presStyleCnt="4" custLinFactNeighborY="-1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EC6AC5-C87B-4274-A079-DC270768E12A}" type="pres">
      <dgm:prSet presAssocID="{2B71A9FB-D571-4E16-9DEE-5C8D55952890}" presName="accent_1" presStyleCnt="0"/>
      <dgm:spPr/>
      <dgm:t>
        <a:bodyPr/>
        <a:lstStyle/>
        <a:p>
          <a:endParaRPr lang="ru-RU"/>
        </a:p>
      </dgm:t>
    </dgm:pt>
    <dgm:pt modelId="{C7628E09-A5D0-43AC-834B-E8990AEC2BF8}" type="pres">
      <dgm:prSet presAssocID="{2B71A9FB-D571-4E16-9DEE-5C8D55952890}" presName="accentRepeatNode" presStyleLbl="solidFgAcc1" presStyleIdx="0" presStyleCnt="4"/>
      <dgm:spPr/>
      <dgm:t>
        <a:bodyPr/>
        <a:lstStyle/>
        <a:p>
          <a:endParaRPr lang="ru-RU"/>
        </a:p>
      </dgm:t>
    </dgm:pt>
    <dgm:pt modelId="{54BE8981-A42C-45B5-A685-D5A45C0B171C}" type="pres">
      <dgm:prSet presAssocID="{8B142D22-9A67-499B-8A4C-E59B9DBB93DA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44ECCB-010B-4E8D-B6BD-B09F6CB71279}" type="pres">
      <dgm:prSet presAssocID="{8B142D22-9A67-499B-8A4C-E59B9DBB93DA}" presName="accent_2" presStyleCnt="0"/>
      <dgm:spPr/>
    </dgm:pt>
    <dgm:pt modelId="{85565381-4717-4A5E-A22F-B97654AC70D7}" type="pres">
      <dgm:prSet presAssocID="{8B142D22-9A67-499B-8A4C-E59B9DBB93DA}" presName="accentRepeatNode" presStyleLbl="solidFgAcc1" presStyleIdx="1" presStyleCnt="4"/>
      <dgm:spPr/>
    </dgm:pt>
    <dgm:pt modelId="{D660EBEA-8BBF-4030-9FC5-E09062627A64}" type="pres">
      <dgm:prSet presAssocID="{83AA31DD-2ABD-4EE7-884F-63415ABA1C0C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4FD137-F75A-4A0F-8476-415EFFA04DA5}" type="pres">
      <dgm:prSet presAssocID="{83AA31DD-2ABD-4EE7-884F-63415ABA1C0C}" presName="accent_3" presStyleCnt="0"/>
      <dgm:spPr/>
    </dgm:pt>
    <dgm:pt modelId="{54E2EDB9-C3A5-4973-8720-1EC3B16D8647}" type="pres">
      <dgm:prSet presAssocID="{83AA31DD-2ABD-4EE7-884F-63415ABA1C0C}" presName="accentRepeatNode" presStyleLbl="solidFgAcc1" presStyleIdx="2" presStyleCnt="4"/>
      <dgm:spPr/>
    </dgm:pt>
    <dgm:pt modelId="{9B4162C1-9E98-4051-8D3C-DF147788A7E4}" type="pres">
      <dgm:prSet presAssocID="{38B0AE28-3691-4E19-B8EB-9B476C3592C1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62852A-B7DE-4553-A784-1DECC486881C}" type="pres">
      <dgm:prSet presAssocID="{38B0AE28-3691-4E19-B8EB-9B476C3592C1}" presName="accent_4" presStyleCnt="0"/>
      <dgm:spPr/>
    </dgm:pt>
    <dgm:pt modelId="{49625DD0-197D-4380-AF8C-3FB4274F7D00}" type="pres">
      <dgm:prSet presAssocID="{38B0AE28-3691-4E19-B8EB-9B476C3592C1}" presName="accentRepeatNode" presStyleLbl="solidFgAcc1" presStyleIdx="3" presStyleCnt="4"/>
      <dgm:spPr/>
    </dgm:pt>
  </dgm:ptLst>
  <dgm:cxnLst>
    <dgm:cxn modelId="{8D03479C-C64F-4062-9240-3DEC560F8E45}" type="presOf" srcId="{83AA31DD-2ABD-4EE7-884F-63415ABA1C0C}" destId="{D660EBEA-8BBF-4030-9FC5-E09062627A64}" srcOrd="0" destOrd="0" presId="urn:microsoft.com/office/officeart/2008/layout/VerticalCurvedList"/>
    <dgm:cxn modelId="{A1765FF2-023F-4A93-91EB-D5F73CEC4331}" srcId="{CF845803-1717-4F48-B710-F7F1B43013F3}" destId="{83AA31DD-2ABD-4EE7-884F-63415ABA1C0C}" srcOrd="2" destOrd="0" parTransId="{0C3FA0C5-2D14-4AED-8C5F-386162ACB22E}" sibTransId="{E3078911-036A-419A-A69D-44BE491123DC}"/>
    <dgm:cxn modelId="{D012ACD3-5381-449A-BB21-1147CD2C30CC}" type="presOf" srcId="{CE14E9EE-7142-45C4-B5B4-260682811960}" destId="{BBDD1F15-5D5A-4430-A855-C76E50E51E42}" srcOrd="0" destOrd="0" presId="urn:microsoft.com/office/officeart/2008/layout/VerticalCurvedList"/>
    <dgm:cxn modelId="{F7053D4D-A3BD-4995-B8DC-0D917EFA8109}" type="presOf" srcId="{CF845803-1717-4F48-B710-F7F1B43013F3}" destId="{8C3C0CDE-0945-4576-83B9-7F37BA695137}" srcOrd="0" destOrd="0" presId="urn:microsoft.com/office/officeart/2008/layout/VerticalCurvedList"/>
    <dgm:cxn modelId="{78CD7373-92B2-4523-9470-2BDE9F478A35}" type="presOf" srcId="{38B0AE28-3691-4E19-B8EB-9B476C3592C1}" destId="{9B4162C1-9E98-4051-8D3C-DF147788A7E4}" srcOrd="0" destOrd="0" presId="urn:microsoft.com/office/officeart/2008/layout/VerticalCurvedList"/>
    <dgm:cxn modelId="{40BF5D5A-5D07-4E61-845E-72037FE0295B}" srcId="{CF845803-1717-4F48-B710-F7F1B43013F3}" destId="{8B142D22-9A67-499B-8A4C-E59B9DBB93DA}" srcOrd="1" destOrd="0" parTransId="{AAC51807-0EB6-4BAE-866C-E68E098FBC64}" sibTransId="{8BB4D59F-FF4D-4670-BADF-D506F5BAFC94}"/>
    <dgm:cxn modelId="{4A177CAD-B738-4D43-A4A7-7280BE01C964}" srcId="{CF845803-1717-4F48-B710-F7F1B43013F3}" destId="{2B71A9FB-D571-4E16-9DEE-5C8D55952890}" srcOrd="0" destOrd="0" parTransId="{AB5CE423-EC06-4BC3-9D3F-585E57840550}" sibTransId="{CE14E9EE-7142-45C4-B5B4-260682811960}"/>
    <dgm:cxn modelId="{FCDEDE08-AA5B-49B0-B40A-0E83B05BD9E5}" srcId="{CF845803-1717-4F48-B710-F7F1B43013F3}" destId="{38B0AE28-3691-4E19-B8EB-9B476C3592C1}" srcOrd="3" destOrd="0" parTransId="{069F96F3-E553-4565-8D9A-942038FF21D0}" sibTransId="{654942D6-8B6E-4404-8C7D-D6DD79E5DEA2}"/>
    <dgm:cxn modelId="{99DD9CFC-C1A6-4782-A2B3-96D75DE16187}" type="presOf" srcId="{8B142D22-9A67-499B-8A4C-E59B9DBB93DA}" destId="{54BE8981-A42C-45B5-A685-D5A45C0B171C}" srcOrd="0" destOrd="0" presId="urn:microsoft.com/office/officeart/2008/layout/VerticalCurvedList"/>
    <dgm:cxn modelId="{5062863C-E7B4-4EEA-93C9-8201830D35D3}" type="presOf" srcId="{2B71A9FB-D571-4E16-9DEE-5C8D55952890}" destId="{F84282E1-4565-4A17-8095-7AFD756B1AC4}" srcOrd="0" destOrd="0" presId="urn:microsoft.com/office/officeart/2008/layout/VerticalCurvedList"/>
    <dgm:cxn modelId="{27A036CD-2C2E-41FC-A531-5D67559E74F8}" type="presParOf" srcId="{8C3C0CDE-0945-4576-83B9-7F37BA695137}" destId="{962C2BD0-517B-4E9C-A037-D4A0806612C4}" srcOrd="0" destOrd="0" presId="urn:microsoft.com/office/officeart/2008/layout/VerticalCurvedList"/>
    <dgm:cxn modelId="{6C73618E-DBDA-42BA-BD1E-91FDD187E6B2}" type="presParOf" srcId="{962C2BD0-517B-4E9C-A037-D4A0806612C4}" destId="{69725028-6CCC-4078-BC5F-BBFA67A060B3}" srcOrd="0" destOrd="0" presId="urn:microsoft.com/office/officeart/2008/layout/VerticalCurvedList"/>
    <dgm:cxn modelId="{445C05A6-6A30-4C47-936E-01870DD24928}" type="presParOf" srcId="{69725028-6CCC-4078-BC5F-BBFA67A060B3}" destId="{17BCFDE8-867C-467A-B7F3-9B093F23E13E}" srcOrd="0" destOrd="0" presId="urn:microsoft.com/office/officeart/2008/layout/VerticalCurvedList"/>
    <dgm:cxn modelId="{B4B9CB30-AD8C-4B7F-BE79-A87357C09BA8}" type="presParOf" srcId="{69725028-6CCC-4078-BC5F-BBFA67A060B3}" destId="{BBDD1F15-5D5A-4430-A855-C76E50E51E42}" srcOrd="1" destOrd="0" presId="urn:microsoft.com/office/officeart/2008/layout/VerticalCurvedList"/>
    <dgm:cxn modelId="{E30B3152-E848-40DE-9E91-87F43CF6DE27}" type="presParOf" srcId="{69725028-6CCC-4078-BC5F-BBFA67A060B3}" destId="{BA257D16-06AA-4007-B484-5B9A27400F34}" srcOrd="2" destOrd="0" presId="urn:microsoft.com/office/officeart/2008/layout/VerticalCurvedList"/>
    <dgm:cxn modelId="{833C1203-522E-4AA6-9AD2-548484EB342C}" type="presParOf" srcId="{69725028-6CCC-4078-BC5F-BBFA67A060B3}" destId="{9D97D0A5-1934-40AE-A800-FABC8D7408F0}" srcOrd="3" destOrd="0" presId="urn:microsoft.com/office/officeart/2008/layout/VerticalCurvedList"/>
    <dgm:cxn modelId="{BD4AE010-3228-45FA-8060-7B73026EB861}" type="presParOf" srcId="{962C2BD0-517B-4E9C-A037-D4A0806612C4}" destId="{F84282E1-4565-4A17-8095-7AFD756B1AC4}" srcOrd="1" destOrd="0" presId="urn:microsoft.com/office/officeart/2008/layout/VerticalCurvedList"/>
    <dgm:cxn modelId="{68AD624A-2FFC-43E9-A344-2127B671DE34}" type="presParOf" srcId="{962C2BD0-517B-4E9C-A037-D4A0806612C4}" destId="{B2EC6AC5-C87B-4274-A079-DC270768E12A}" srcOrd="2" destOrd="0" presId="urn:microsoft.com/office/officeart/2008/layout/VerticalCurvedList"/>
    <dgm:cxn modelId="{0C764C63-A358-441F-9314-46AF4E4DEE30}" type="presParOf" srcId="{B2EC6AC5-C87B-4274-A079-DC270768E12A}" destId="{C7628E09-A5D0-43AC-834B-E8990AEC2BF8}" srcOrd="0" destOrd="0" presId="urn:microsoft.com/office/officeart/2008/layout/VerticalCurvedList"/>
    <dgm:cxn modelId="{0315065A-17F9-4821-9A54-4DE64D1F5DAB}" type="presParOf" srcId="{962C2BD0-517B-4E9C-A037-D4A0806612C4}" destId="{54BE8981-A42C-45B5-A685-D5A45C0B171C}" srcOrd="3" destOrd="0" presId="urn:microsoft.com/office/officeart/2008/layout/VerticalCurvedList"/>
    <dgm:cxn modelId="{1AD722EC-8F08-438B-A846-F20F9915E003}" type="presParOf" srcId="{962C2BD0-517B-4E9C-A037-D4A0806612C4}" destId="{B744ECCB-010B-4E8D-B6BD-B09F6CB71279}" srcOrd="4" destOrd="0" presId="urn:microsoft.com/office/officeart/2008/layout/VerticalCurvedList"/>
    <dgm:cxn modelId="{1FE294AB-FF87-42CD-9360-6DE501331332}" type="presParOf" srcId="{B744ECCB-010B-4E8D-B6BD-B09F6CB71279}" destId="{85565381-4717-4A5E-A22F-B97654AC70D7}" srcOrd="0" destOrd="0" presId="urn:microsoft.com/office/officeart/2008/layout/VerticalCurvedList"/>
    <dgm:cxn modelId="{8DE6156B-8BDE-4732-9029-5D4031B26051}" type="presParOf" srcId="{962C2BD0-517B-4E9C-A037-D4A0806612C4}" destId="{D660EBEA-8BBF-4030-9FC5-E09062627A64}" srcOrd="5" destOrd="0" presId="urn:microsoft.com/office/officeart/2008/layout/VerticalCurvedList"/>
    <dgm:cxn modelId="{9A466B86-708D-44C9-8F4C-B6834B360ABA}" type="presParOf" srcId="{962C2BD0-517B-4E9C-A037-D4A0806612C4}" destId="{F74FD137-F75A-4A0F-8476-415EFFA04DA5}" srcOrd="6" destOrd="0" presId="urn:microsoft.com/office/officeart/2008/layout/VerticalCurvedList"/>
    <dgm:cxn modelId="{2DA50A96-A10B-43A8-B291-F8653724EB57}" type="presParOf" srcId="{F74FD137-F75A-4A0F-8476-415EFFA04DA5}" destId="{54E2EDB9-C3A5-4973-8720-1EC3B16D8647}" srcOrd="0" destOrd="0" presId="urn:microsoft.com/office/officeart/2008/layout/VerticalCurvedList"/>
    <dgm:cxn modelId="{F8EA27C7-FE8E-4444-A446-6F1DEC90A500}" type="presParOf" srcId="{962C2BD0-517B-4E9C-A037-D4A0806612C4}" destId="{9B4162C1-9E98-4051-8D3C-DF147788A7E4}" srcOrd="7" destOrd="0" presId="urn:microsoft.com/office/officeart/2008/layout/VerticalCurvedList"/>
    <dgm:cxn modelId="{8DED0B36-1F80-459B-B0C7-63D12F39545E}" type="presParOf" srcId="{962C2BD0-517B-4E9C-A037-D4A0806612C4}" destId="{BA62852A-B7DE-4553-A784-1DECC486881C}" srcOrd="8" destOrd="0" presId="urn:microsoft.com/office/officeart/2008/layout/VerticalCurvedList"/>
    <dgm:cxn modelId="{B9C626C9-032F-4A8A-B3A5-0C4FB5AEDBBB}" type="presParOf" srcId="{BA62852A-B7DE-4553-A784-1DECC486881C}" destId="{49625DD0-197D-4380-AF8C-3FB4274F7D0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2CED7F-97AA-468F-B8CC-6AC5C83E7FE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01644C0-4106-4083-8660-13A8138EA415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Парфюмерно-косметические товары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329706-E151-4856-A63E-100B7C63616C}" type="parTrans" cxnId="{E1480604-2087-47A3-B7B3-5630A6F1DFE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646CDE-18EC-495F-A1C1-CF2A65936685}" type="sibTrans" cxnId="{E1480604-2087-47A3-B7B3-5630A6F1DFE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912005-B8DA-4477-9ED5-A41DB2C1772E}" type="asst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Парфюмерия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C67F36-8C15-4F4D-87A2-0A4BB35D714C}" type="parTrans" cxnId="{FE6789B5-C401-4E10-8072-2415E8BC54EE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11B470-4709-4BAA-A45E-AD1AB10A3290}" type="sibTrans" cxnId="{FE6789B5-C401-4E10-8072-2415E8BC54EE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60A152-2408-480B-97EA-A7B94264A460}" type="asst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Косметика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2472D3-02BC-41E4-8281-4C12E993D4E0}" type="parTrans" cxnId="{A2DFA2CA-3C60-47B8-A6B3-F821202B0BA3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4C4603-9A8C-4404-8E55-45FDD393F7C0}" type="sibTrans" cxnId="{A2DFA2CA-3C60-47B8-A6B3-F821202B0BA3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7EB8D7-891D-45B7-8207-5644F357020E}" type="pres">
      <dgm:prSet presAssocID="{682CED7F-97AA-468F-B8CC-6AC5C83E7FE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6EF03F8-7525-4539-BCF6-39777F068275}" type="pres">
      <dgm:prSet presAssocID="{A01644C0-4106-4083-8660-13A8138EA415}" presName="hierRoot1" presStyleCnt="0">
        <dgm:presLayoutVars>
          <dgm:hierBranch val="init"/>
        </dgm:presLayoutVars>
      </dgm:prSet>
      <dgm:spPr/>
    </dgm:pt>
    <dgm:pt modelId="{AA931F99-1C2D-4F93-A019-C2415019B3E5}" type="pres">
      <dgm:prSet presAssocID="{A01644C0-4106-4083-8660-13A8138EA415}" presName="rootComposite1" presStyleCnt="0"/>
      <dgm:spPr/>
    </dgm:pt>
    <dgm:pt modelId="{D0159036-9E4B-4F50-A3F6-DA2C1CCDBCA4}" type="pres">
      <dgm:prSet presAssocID="{A01644C0-4106-4083-8660-13A8138EA415}" presName="rootText1" presStyleLbl="node0" presStyleIdx="0" presStyleCnt="1" custScaleX="1820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7F3D94D-0A49-4E91-9131-A302E1A97823}" type="pres">
      <dgm:prSet presAssocID="{A01644C0-4106-4083-8660-13A8138EA415}" presName="rootConnector1" presStyleLbl="node1" presStyleIdx="0" presStyleCnt="0"/>
      <dgm:spPr/>
      <dgm:t>
        <a:bodyPr/>
        <a:lstStyle/>
        <a:p>
          <a:endParaRPr lang="ru-RU"/>
        </a:p>
      </dgm:t>
    </dgm:pt>
    <dgm:pt modelId="{3AA71AE3-996F-40D0-AAD1-00C52E031803}" type="pres">
      <dgm:prSet presAssocID="{A01644C0-4106-4083-8660-13A8138EA415}" presName="hierChild2" presStyleCnt="0"/>
      <dgm:spPr/>
    </dgm:pt>
    <dgm:pt modelId="{5D145FF8-1D3C-46FC-A853-30C3A477A455}" type="pres">
      <dgm:prSet presAssocID="{A01644C0-4106-4083-8660-13A8138EA415}" presName="hierChild3" presStyleCnt="0"/>
      <dgm:spPr/>
    </dgm:pt>
    <dgm:pt modelId="{9A42C31C-96A2-488B-A5AB-D8E121C1AAB8}" type="pres">
      <dgm:prSet presAssocID="{3BC67F36-8C15-4F4D-87A2-0A4BB35D714C}" presName="Name111" presStyleLbl="parChTrans1D2" presStyleIdx="0" presStyleCnt="2"/>
      <dgm:spPr/>
      <dgm:t>
        <a:bodyPr/>
        <a:lstStyle/>
        <a:p>
          <a:endParaRPr lang="ru-RU"/>
        </a:p>
      </dgm:t>
    </dgm:pt>
    <dgm:pt modelId="{9E0500E1-A37E-452D-9A7F-F441778C8DF3}" type="pres">
      <dgm:prSet presAssocID="{43912005-B8DA-4477-9ED5-A41DB2C1772E}" presName="hierRoot3" presStyleCnt="0">
        <dgm:presLayoutVars>
          <dgm:hierBranch val="init"/>
        </dgm:presLayoutVars>
      </dgm:prSet>
      <dgm:spPr/>
    </dgm:pt>
    <dgm:pt modelId="{5FC55157-BEAD-4955-87C4-00CA5F5DCF85}" type="pres">
      <dgm:prSet presAssocID="{43912005-B8DA-4477-9ED5-A41DB2C1772E}" presName="rootComposite3" presStyleCnt="0"/>
      <dgm:spPr/>
    </dgm:pt>
    <dgm:pt modelId="{EE2A539F-C319-4C14-99D8-57ABF698BDF4}" type="pres">
      <dgm:prSet presAssocID="{43912005-B8DA-4477-9ED5-A41DB2C1772E}" presName="rootText3" presStyleLbl="asst1" presStyleIdx="0" presStyleCnt="2" custScaleX="116736" custScaleY="75892" custLinFactNeighborX="-46612" custLinFactNeighborY="-193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24145AA-2B8B-477C-91B1-B06C79323B9C}" type="pres">
      <dgm:prSet presAssocID="{43912005-B8DA-4477-9ED5-A41DB2C1772E}" presName="rootConnector3" presStyleLbl="asst1" presStyleIdx="0" presStyleCnt="2"/>
      <dgm:spPr/>
      <dgm:t>
        <a:bodyPr/>
        <a:lstStyle/>
        <a:p>
          <a:endParaRPr lang="ru-RU"/>
        </a:p>
      </dgm:t>
    </dgm:pt>
    <dgm:pt modelId="{CA82858A-2A6D-4178-94B8-5F07613B8224}" type="pres">
      <dgm:prSet presAssocID="{43912005-B8DA-4477-9ED5-A41DB2C1772E}" presName="hierChild6" presStyleCnt="0"/>
      <dgm:spPr/>
    </dgm:pt>
    <dgm:pt modelId="{4F08C8FC-BBE9-46D4-8C58-61DC303E6E35}" type="pres">
      <dgm:prSet presAssocID="{43912005-B8DA-4477-9ED5-A41DB2C1772E}" presName="hierChild7" presStyleCnt="0"/>
      <dgm:spPr/>
    </dgm:pt>
    <dgm:pt modelId="{5B2124D5-28E4-4CA5-9E82-2C651E5727C5}" type="pres">
      <dgm:prSet presAssocID="{592472D3-02BC-41E4-8281-4C12E993D4E0}" presName="Name111" presStyleLbl="parChTrans1D2" presStyleIdx="1" presStyleCnt="2"/>
      <dgm:spPr/>
      <dgm:t>
        <a:bodyPr/>
        <a:lstStyle/>
        <a:p>
          <a:endParaRPr lang="ru-RU"/>
        </a:p>
      </dgm:t>
    </dgm:pt>
    <dgm:pt modelId="{615FC0F2-6540-4D73-9925-80E045BECB6A}" type="pres">
      <dgm:prSet presAssocID="{B260A152-2408-480B-97EA-A7B94264A460}" presName="hierRoot3" presStyleCnt="0">
        <dgm:presLayoutVars>
          <dgm:hierBranch val="init"/>
        </dgm:presLayoutVars>
      </dgm:prSet>
      <dgm:spPr/>
    </dgm:pt>
    <dgm:pt modelId="{EC475C0F-3646-422C-B258-F3B460664C60}" type="pres">
      <dgm:prSet presAssocID="{B260A152-2408-480B-97EA-A7B94264A460}" presName="rootComposite3" presStyleCnt="0"/>
      <dgm:spPr/>
    </dgm:pt>
    <dgm:pt modelId="{8B963AE2-0634-4C5A-980E-3F12B2283EBD}" type="pres">
      <dgm:prSet presAssocID="{B260A152-2408-480B-97EA-A7B94264A460}" presName="rootText3" presStyleLbl="asst1" presStyleIdx="1" presStyleCnt="2" custScaleX="116736" custScaleY="75892" custLinFactNeighborX="47823" custLinFactNeighborY="-193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58ABBCB-F373-4123-AC11-A1898E53BE94}" type="pres">
      <dgm:prSet presAssocID="{B260A152-2408-480B-97EA-A7B94264A460}" presName="rootConnector3" presStyleLbl="asst1" presStyleIdx="1" presStyleCnt="2"/>
      <dgm:spPr/>
      <dgm:t>
        <a:bodyPr/>
        <a:lstStyle/>
        <a:p>
          <a:endParaRPr lang="ru-RU"/>
        </a:p>
      </dgm:t>
    </dgm:pt>
    <dgm:pt modelId="{5941E6AD-EC69-4D0D-8F81-E73F464A0E62}" type="pres">
      <dgm:prSet presAssocID="{B260A152-2408-480B-97EA-A7B94264A460}" presName="hierChild6" presStyleCnt="0"/>
      <dgm:spPr/>
    </dgm:pt>
    <dgm:pt modelId="{9019A4BF-F30C-4278-834C-E17ACA4BE3F9}" type="pres">
      <dgm:prSet presAssocID="{B260A152-2408-480B-97EA-A7B94264A460}" presName="hierChild7" presStyleCnt="0"/>
      <dgm:spPr/>
    </dgm:pt>
  </dgm:ptLst>
  <dgm:cxnLst>
    <dgm:cxn modelId="{FE6789B5-C401-4E10-8072-2415E8BC54EE}" srcId="{A01644C0-4106-4083-8660-13A8138EA415}" destId="{43912005-B8DA-4477-9ED5-A41DB2C1772E}" srcOrd="0" destOrd="0" parTransId="{3BC67F36-8C15-4F4D-87A2-0A4BB35D714C}" sibTransId="{9C11B470-4709-4BAA-A45E-AD1AB10A3290}"/>
    <dgm:cxn modelId="{A88ED760-2F4B-42C7-9156-9AE78CA23BA3}" type="presOf" srcId="{3BC67F36-8C15-4F4D-87A2-0A4BB35D714C}" destId="{9A42C31C-96A2-488B-A5AB-D8E121C1AAB8}" srcOrd="0" destOrd="0" presId="urn:microsoft.com/office/officeart/2005/8/layout/orgChart1"/>
    <dgm:cxn modelId="{D6401E24-F237-46AA-B04A-0B160DC090A8}" type="presOf" srcId="{A01644C0-4106-4083-8660-13A8138EA415}" destId="{D0159036-9E4B-4F50-A3F6-DA2C1CCDBCA4}" srcOrd="0" destOrd="0" presId="urn:microsoft.com/office/officeart/2005/8/layout/orgChart1"/>
    <dgm:cxn modelId="{681FD786-6211-461E-9057-1006B9F91036}" type="presOf" srcId="{B260A152-2408-480B-97EA-A7B94264A460}" destId="{558ABBCB-F373-4123-AC11-A1898E53BE94}" srcOrd="1" destOrd="0" presId="urn:microsoft.com/office/officeart/2005/8/layout/orgChart1"/>
    <dgm:cxn modelId="{E1480604-2087-47A3-B7B3-5630A6F1DFEF}" srcId="{682CED7F-97AA-468F-B8CC-6AC5C83E7FE0}" destId="{A01644C0-4106-4083-8660-13A8138EA415}" srcOrd="0" destOrd="0" parTransId="{7D329706-E151-4856-A63E-100B7C63616C}" sibTransId="{50646CDE-18EC-495F-A1C1-CF2A65936685}"/>
    <dgm:cxn modelId="{09D159DA-B0AB-46D6-B7C6-02AC2D371DAF}" type="presOf" srcId="{682CED7F-97AA-468F-B8CC-6AC5C83E7FE0}" destId="{D37EB8D7-891D-45B7-8207-5644F357020E}" srcOrd="0" destOrd="0" presId="urn:microsoft.com/office/officeart/2005/8/layout/orgChart1"/>
    <dgm:cxn modelId="{112FC319-0985-4AA6-A7F6-9705426FF71E}" type="presOf" srcId="{43912005-B8DA-4477-9ED5-A41DB2C1772E}" destId="{EE2A539F-C319-4C14-99D8-57ABF698BDF4}" srcOrd="0" destOrd="0" presId="urn:microsoft.com/office/officeart/2005/8/layout/orgChart1"/>
    <dgm:cxn modelId="{A2DFA2CA-3C60-47B8-A6B3-F821202B0BA3}" srcId="{A01644C0-4106-4083-8660-13A8138EA415}" destId="{B260A152-2408-480B-97EA-A7B94264A460}" srcOrd="1" destOrd="0" parTransId="{592472D3-02BC-41E4-8281-4C12E993D4E0}" sibTransId="{F64C4603-9A8C-4404-8E55-45FDD393F7C0}"/>
    <dgm:cxn modelId="{87EB718F-A6FD-4913-AFAE-EB4B85679503}" type="presOf" srcId="{592472D3-02BC-41E4-8281-4C12E993D4E0}" destId="{5B2124D5-28E4-4CA5-9E82-2C651E5727C5}" srcOrd="0" destOrd="0" presId="urn:microsoft.com/office/officeart/2005/8/layout/orgChart1"/>
    <dgm:cxn modelId="{06F2622A-1B35-49F9-9C97-BFB02B5747E3}" type="presOf" srcId="{43912005-B8DA-4477-9ED5-A41DB2C1772E}" destId="{124145AA-2B8B-477C-91B1-B06C79323B9C}" srcOrd="1" destOrd="0" presId="urn:microsoft.com/office/officeart/2005/8/layout/orgChart1"/>
    <dgm:cxn modelId="{8C3E746D-4719-4688-BD59-377993BE7546}" type="presOf" srcId="{B260A152-2408-480B-97EA-A7B94264A460}" destId="{8B963AE2-0634-4C5A-980E-3F12B2283EBD}" srcOrd="0" destOrd="0" presId="urn:microsoft.com/office/officeart/2005/8/layout/orgChart1"/>
    <dgm:cxn modelId="{851068D6-4E2D-4CCD-8E14-D86483BBB17E}" type="presOf" srcId="{A01644C0-4106-4083-8660-13A8138EA415}" destId="{17F3D94D-0A49-4E91-9131-A302E1A97823}" srcOrd="1" destOrd="0" presId="urn:microsoft.com/office/officeart/2005/8/layout/orgChart1"/>
    <dgm:cxn modelId="{0C29329F-3794-4C5C-8E9A-A37AC0500FB2}" type="presParOf" srcId="{D37EB8D7-891D-45B7-8207-5644F357020E}" destId="{06EF03F8-7525-4539-BCF6-39777F068275}" srcOrd="0" destOrd="0" presId="urn:microsoft.com/office/officeart/2005/8/layout/orgChart1"/>
    <dgm:cxn modelId="{C0341429-30CB-4689-9E0A-CBCBFFE7E62C}" type="presParOf" srcId="{06EF03F8-7525-4539-BCF6-39777F068275}" destId="{AA931F99-1C2D-4F93-A019-C2415019B3E5}" srcOrd="0" destOrd="0" presId="urn:microsoft.com/office/officeart/2005/8/layout/orgChart1"/>
    <dgm:cxn modelId="{7CF7FD12-FEB3-42EA-BE83-454CF56CCCC3}" type="presParOf" srcId="{AA931F99-1C2D-4F93-A019-C2415019B3E5}" destId="{D0159036-9E4B-4F50-A3F6-DA2C1CCDBCA4}" srcOrd="0" destOrd="0" presId="urn:microsoft.com/office/officeart/2005/8/layout/orgChart1"/>
    <dgm:cxn modelId="{DB98A131-8C1F-4E60-99F1-742644731AF3}" type="presParOf" srcId="{AA931F99-1C2D-4F93-A019-C2415019B3E5}" destId="{17F3D94D-0A49-4E91-9131-A302E1A97823}" srcOrd="1" destOrd="0" presId="urn:microsoft.com/office/officeart/2005/8/layout/orgChart1"/>
    <dgm:cxn modelId="{1EF2B923-344F-47B9-A973-DE8A555BA3F6}" type="presParOf" srcId="{06EF03F8-7525-4539-BCF6-39777F068275}" destId="{3AA71AE3-996F-40D0-AAD1-00C52E031803}" srcOrd="1" destOrd="0" presId="urn:microsoft.com/office/officeart/2005/8/layout/orgChart1"/>
    <dgm:cxn modelId="{91912785-4CB3-4E1D-9004-5B89254CFAA2}" type="presParOf" srcId="{06EF03F8-7525-4539-BCF6-39777F068275}" destId="{5D145FF8-1D3C-46FC-A853-30C3A477A455}" srcOrd="2" destOrd="0" presId="urn:microsoft.com/office/officeart/2005/8/layout/orgChart1"/>
    <dgm:cxn modelId="{FA635929-266C-4005-8F34-AE43B051DA53}" type="presParOf" srcId="{5D145FF8-1D3C-46FC-A853-30C3A477A455}" destId="{9A42C31C-96A2-488B-A5AB-D8E121C1AAB8}" srcOrd="0" destOrd="0" presId="urn:microsoft.com/office/officeart/2005/8/layout/orgChart1"/>
    <dgm:cxn modelId="{16E5103B-4529-4AEE-B222-E939E39154EE}" type="presParOf" srcId="{5D145FF8-1D3C-46FC-A853-30C3A477A455}" destId="{9E0500E1-A37E-452D-9A7F-F441778C8DF3}" srcOrd="1" destOrd="0" presId="urn:microsoft.com/office/officeart/2005/8/layout/orgChart1"/>
    <dgm:cxn modelId="{F91D55BA-552B-4908-B233-FA051707A1A7}" type="presParOf" srcId="{9E0500E1-A37E-452D-9A7F-F441778C8DF3}" destId="{5FC55157-BEAD-4955-87C4-00CA5F5DCF85}" srcOrd="0" destOrd="0" presId="urn:microsoft.com/office/officeart/2005/8/layout/orgChart1"/>
    <dgm:cxn modelId="{53D1FC14-7E5C-4D4D-A98E-76F084EA8342}" type="presParOf" srcId="{5FC55157-BEAD-4955-87C4-00CA5F5DCF85}" destId="{EE2A539F-C319-4C14-99D8-57ABF698BDF4}" srcOrd="0" destOrd="0" presId="urn:microsoft.com/office/officeart/2005/8/layout/orgChart1"/>
    <dgm:cxn modelId="{313890B1-7FAA-47A8-A21C-B5BB498066E8}" type="presParOf" srcId="{5FC55157-BEAD-4955-87C4-00CA5F5DCF85}" destId="{124145AA-2B8B-477C-91B1-B06C79323B9C}" srcOrd="1" destOrd="0" presId="urn:microsoft.com/office/officeart/2005/8/layout/orgChart1"/>
    <dgm:cxn modelId="{77E8C9A0-D733-4EEC-A41D-E80EC199C5EE}" type="presParOf" srcId="{9E0500E1-A37E-452D-9A7F-F441778C8DF3}" destId="{CA82858A-2A6D-4178-94B8-5F07613B8224}" srcOrd="1" destOrd="0" presId="urn:microsoft.com/office/officeart/2005/8/layout/orgChart1"/>
    <dgm:cxn modelId="{B2E60B86-B4BD-4DB0-977A-18ECA04A8844}" type="presParOf" srcId="{9E0500E1-A37E-452D-9A7F-F441778C8DF3}" destId="{4F08C8FC-BBE9-46D4-8C58-61DC303E6E35}" srcOrd="2" destOrd="0" presId="urn:microsoft.com/office/officeart/2005/8/layout/orgChart1"/>
    <dgm:cxn modelId="{9DCE5442-47B2-4A3C-9D88-10976618C8F5}" type="presParOf" srcId="{5D145FF8-1D3C-46FC-A853-30C3A477A455}" destId="{5B2124D5-28E4-4CA5-9E82-2C651E5727C5}" srcOrd="2" destOrd="0" presId="urn:microsoft.com/office/officeart/2005/8/layout/orgChart1"/>
    <dgm:cxn modelId="{3CE499CC-F364-4D77-8083-7382A9E28089}" type="presParOf" srcId="{5D145FF8-1D3C-46FC-A853-30C3A477A455}" destId="{615FC0F2-6540-4D73-9925-80E045BECB6A}" srcOrd="3" destOrd="0" presId="urn:microsoft.com/office/officeart/2005/8/layout/orgChart1"/>
    <dgm:cxn modelId="{550371CF-A708-4A2B-8AB0-37BFC3195200}" type="presParOf" srcId="{615FC0F2-6540-4D73-9925-80E045BECB6A}" destId="{EC475C0F-3646-422C-B258-F3B460664C60}" srcOrd="0" destOrd="0" presId="urn:microsoft.com/office/officeart/2005/8/layout/orgChart1"/>
    <dgm:cxn modelId="{DBFF6BED-6230-46CB-9245-137064EC0258}" type="presParOf" srcId="{EC475C0F-3646-422C-B258-F3B460664C60}" destId="{8B963AE2-0634-4C5A-980E-3F12B2283EBD}" srcOrd="0" destOrd="0" presId="urn:microsoft.com/office/officeart/2005/8/layout/orgChart1"/>
    <dgm:cxn modelId="{96516D7E-A080-4F73-9CFC-62BF50E27C22}" type="presParOf" srcId="{EC475C0F-3646-422C-B258-F3B460664C60}" destId="{558ABBCB-F373-4123-AC11-A1898E53BE94}" srcOrd="1" destOrd="0" presId="urn:microsoft.com/office/officeart/2005/8/layout/orgChart1"/>
    <dgm:cxn modelId="{E49F1999-FAB6-40C1-9D00-2697795B944C}" type="presParOf" srcId="{615FC0F2-6540-4D73-9925-80E045BECB6A}" destId="{5941E6AD-EC69-4D0D-8F81-E73F464A0E62}" srcOrd="1" destOrd="0" presId="urn:microsoft.com/office/officeart/2005/8/layout/orgChart1"/>
    <dgm:cxn modelId="{0087E533-527D-4DD6-818A-AB0F799A233E}" type="presParOf" srcId="{615FC0F2-6540-4D73-9925-80E045BECB6A}" destId="{9019A4BF-F30C-4278-834C-E17ACA4BE3F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8DE8DA6-9156-43BF-B025-10DCF96DF63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3CEF2C9-B139-4094-99D5-44BA3913F441}">
      <dgm:prSet phldrT="[Текст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Парфюмерные товары (ароматизация)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1B2155-3E26-485A-AB41-4B266E80E784}" type="parTrans" cxnId="{1F523417-C06F-4209-B479-6F27BBF22CD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86DFD2-C7D2-455D-A17F-1439E1CCC17D}" type="sibTrans" cxnId="{1F523417-C06F-4209-B479-6F27BBF22CD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F35F2F-45A4-4256-9C78-D9B18BEAD29A}">
      <dgm:prSet phldrT="[Текст]"/>
      <dgm:spPr>
        <a:solidFill>
          <a:schemeClr val="accent1">
            <a:lumMod val="75000"/>
            <a:alpha val="90000"/>
          </a:schemeClr>
        </a:solidFill>
      </dgm:spPr>
      <dgm:t>
        <a:bodyPr/>
        <a:lstStyle/>
        <a:p>
          <a:r>
            <a:rPr lang="ru-RU" dirty="0" smtClean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Духи</a:t>
          </a:r>
          <a:endParaRPr lang="ru-RU" dirty="0">
            <a:solidFill>
              <a:schemeClr val="accent1">
                <a:lumMod val="20000"/>
                <a:lumOff val="8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80B594-BF81-4956-83B3-4A675A46DCC8}" type="parTrans" cxnId="{A542651C-A7FB-4826-B4AB-7626EB61F55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902470-0D0C-4A3D-BE08-AD7B2E5064E9}" type="sibTrans" cxnId="{A542651C-A7FB-4826-B4AB-7626EB61F55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7F65B3-8EF6-4CE0-B0FC-A0D1E5C5F56F}">
      <dgm:prSet phldrT="[Текст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Парфюмерно-гигиенические средства (освежение и дезинфекция)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2388AD-4EB6-4DDF-B48E-BE2CE0C29E93}" type="parTrans" cxnId="{0EB683B2-9E8C-435B-A81C-C953591FD3A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B65A06-89C2-44B2-9A1B-5DD402FC8D87}" type="sibTrans" cxnId="{0EB683B2-9E8C-435B-A81C-C953591FD3A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0BFBCA-351C-4779-AAED-81CDAD9A9206}">
      <dgm:prSet phldrT="[Текст]"/>
      <dgm:spPr>
        <a:solidFill>
          <a:schemeClr val="accent1">
            <a:lumMod val="75000"/>
            <a:alpha val="90000"/>
          </a:schemeClr>
        </a:solidFill>
      </dgm:spPr>
      <dgm:t>
        <a:bodyPr/>
        <a:lstStyle/>
        <a:p>
          <a:r>
            <a:rPr lang="ru-RU" dirty="0" smtClean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Одеколоны</a:t>
          </a:r>
          <a:endParaRPr lang="ru-RU" dirty="0">
            <a:solidFill>
              <a:schemeClr val="accent1">
                <a:lumMod val="20000"/>
                <a:lumOff val="8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9ADFCE-87B4-4D18-93A3-C96CA687AD61}" type="parTrans" cxnId="{9537968F-B455-4E26-8184-2D73A58CEDF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383A8A-2EE6-4044-993C-C910FED01310}" type="sibTrans" cxnId="{9537968F-B455-4E26-8184-2D73A58CEDF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A19AC0-2A0E-47C4-8DD5-3055D9E471C5}">
      <dgm:prSet/>
      <dgm:spPr>
        <a:solidFill>
          <a:schemeClr val="accent1">
            <a:lumMod val="75000"/>
            <a:alpha val="90000"/>
          </a:schemeClr>
        </a:solidFill>
      </dgm:spPr>
      <dgm:t>
        <a:bodyPr/>
        <a:lstStyle/>
        <a:p>
          <a:r>
            <a:rPr lang="ru-RU" dirty="0" smtClean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Парфюмерные воды</a:t>
          </a:r>
          <a:endParaRPr lang="ru-RU" dirty="0">
            <a:solidFill>
              <a:schemeClr val="accent1">
                <a:lumMod val="20000"/>
                <a:lumOff val="8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106312-7418-49A6-9AA3-A1E229E8DA17}" type="parTrans" cxnId="{8DB8F461-CA4C-4F3A-BAA2-059BAC5D3485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2BA67A-7E0B-453B-B38A-44AA198BBED3}" type="sibTrans" cxnId="{8DB8F461-CA4C-4F3A-BAA2-059BAC5D3485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F9E329-F8D5-42FA-9AD2-D72B0C12585F}">
      <dgm:prSet/>
      <dgm:spPr>
        <a:solidFill>
          <a:schemeClr val="accent1">
            <a:lumMod val="75000"/>
            <a:alpha val="90000"/>
          </a:schemeClr>
        </a:solidFill>
      </dgm:spPr>
      <dgm:t>
        <a:bodyPr/>
        <a:lstStyle/>
        <a:p>
          <a:r>
            <a:rPr lang="ru-RU" dirty="0" smtClean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Туалетные воды</a:t>
          </a:r>
          <a:endParaRPr lang="ru-RU" dirty="0">
            <a:solidFill>
              <a:schemeClr val="accent1">
                <a:lumMod val="20000"/>
                <a:lumOff val="8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1CA7A7-5482-4037-B38F-08EAF7FBAA60}" type="parTrans" cxnId="{D8DDC4C7-97F3-436E-A563-56A67EAAC00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F2E17A-D2A0-4CC5-92D1-474F48725711}" type="sibTrans" cxnId="{D8DDC4C7-97F3-436E-A563-56A67EAAC00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09CED6-55AA-44C2-AD28-44FC208E3E97}">
      <dgm:prSet/>
      <dgm:spPr>
        <a:solidFill>
          <a:schemeClr val="accent1">
            <a:lumMod val="75000"/>
            <a:alpha val="90000"/>
          </a:schemeClr>
        </a:solidFill>
      </dgm:spPr>
      <dgm:t>
        <a:bodyPr/>
        <a:lstStyle/>
        <a:p>
          <a:r>
            <a:rPr lang="ru-RU" dirty="0" smtClean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Душистые воды</a:t>
          </a:r>
          <a:endParaRPr lang="ru-RU" dirty="0">
            <a:solidFill>
              <a:schemeClr val="accent1">
                <a:lumMod val="20000"/>
                <a:lumOff val="8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A04BBF-D23C-43EC-A135-90BB011463BB}" type="parTrans" cxnId="{31D1B717-2136-48BA-ADB1-E06E13DDAD6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19D5F9-595B-4476-825E-F7FEA2B165B5}" type="sibTrans" cxnId="{31D1B717-2136-48BA-ADB1-E06E13DDAD6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6E001F-F4AD-4B2A-9667-5AB28882D27E}" type="pres">
      <dgm:prSet presAssocID="{28DE8DA6-9156-43BF-B025-10DCF96DF63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7DF3C4-E25F-4620-9804-91F6EF5D833D}" type="pres">
      <dgm:prSet presAssocID="{53CEF2C9-B139-4094-99D5-44BA3913F441}" presName="linNode" presStyleCnt="0"/>
      <dgm:spPr/>
    </dgm:pt>
    <dgm:pt modelId="{3C3E0B45-3117-4059-86B9-101DB6CFF253}" type="pres">
      <dgm:prSet presAssocID="{53CEF2C9-B139-4094-99D5-44BA3913F441}" presName="parentText" presStyleLbl="node1" presStyleIdx="0" presStyleCnt="2" custScaleX="153249" custScaleY="5548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2CDD11-E225-41BB-8ABF-650A9B38353D}" type="pres">
      <dgm:prSet presAssocID="{53CEF2C9-B139-4094-99D5-44BA3913F441}" presName="descendantText" presStyleLbl="alignAccFollowNode1" presStyleIdx="0" presStyleCnt="2" custScaleY="73249" custLinFactNeighborX="1" custLinFactNeighborY="19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2EE2EC-8485-43E1-BF6C-9D958208810A}" type="pres">
      <dgm:prSet presAssocID="{3786DFD2-C7D2-455D-A17F-1439E1CCC17D}" presName="sp" presStyleCnt="0"/>
      <dgm:spPr/>
    </dgm:pt>
    <dgm:pt modelId="{5A3B7189-E3CD-4E19-ADFF-BE7480733AC4}" type="pres">
      <dgm:prSet presAssocID="{5F7F65B3-8EF6-4CE0-B0FC-A0D1E5C5F56F}" presName="linNode" presStyleCnt="0"/>
      <dgm:spPr/>
    </dgm:pt>
    <dgm:pt modelId="{4C39E304-D57F-4850-ABC1-98ECDDC9E3B5}" type="pres">
      <dgm:prSet presAssocID="{5F7F65B3-8EF6-4CE0-B0FC-A0D1E5C5F56F}" presName="parentText" presStyleLbl="node1" presStyleIdx="1" presStyleCnt="2" custScaleX="152888" custScaleY="5789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5441AA-920B-4AFB-A4E3-363F37030C2B}" type="pres">
      <dgm:prSet presAssocID="{5F7F65B3-8EF6-4CE0-B0FC-A0D1E5C5F56F}" presName="descendantText" presStyleLbl="alignAccFollowNode1" presStyleIdx="1" presStyleCnt="2" custScaleY="716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709E89-43A8-4421-B7EB-E667B0F5A4E5}" type="presOf" srcId="{6209CED6-55AA-44C2-AD28-44FC208E3E97}" destId="{C85441AA-920B-4AFB-A4E3-363F37030C2B}" srcOrd="0" destOrd="1" presId="urn:microsoft.com/office/officeart/2005/8/layout/vList5"/>
    <dgm:cxn modelId="{E227B3CE-3743-4C95-AFCC-D093DA205303}" type="presOf" srcId="{9EF35F2F-45A4-4256-9C78-D9B18BEAD29A}" destId="{A02CDD11-E225-41BB-8ABF-650A9B38353D}" srcOrd="0" destOrd="0" presId="urn:microsoft.com/office/officeart/2005/8/layout/vList5"/>
    <dgm:cxn modelId="{B80F79F6-0B78-4CE2-8A09-0B4E43F32CF9}" type="presOf" srcId="{080BFBCA-351C-4779-AAED-81CDAD9A9206}" destId="{C85441AA-920B-4AFB-A4E3-363F37030C2B}" srcOrd="0" destOrd="0" presId="urn:microsoft.com/office/officeart/2005/8/layout/vList5"/>
    <dgm:cxn modelId="{31D1B717-2136-48BA-ADB1-E06E13DDAD66}" srcId="{5F7F65B3-8EF6-4CE0-B0FC-A0D1E5C5F56F}" destId="{6209CED6-55AA-44C2-AD28-44FC208E3E97}" srcOrd="1" destOrd="0" parTransId="{2AA04BBF-D23C-43EC-A135-90BB011463BB}" sibTransId="{D919D5F9-595B-4476-825E-F7FEA2B165B5}"/>
    <dgm:cxn modelId="{0DD36957-D4CD-457F-81E2-7E069AD85FAB}" type="presOf" srcId="{53CEF2C9-B139-4094-99D5-44BA3913F441}" destId="{3C3E0B45-3117-4059-86B9-101DB6CFF253}" srcOrd="0" destOrd="0" presId="urn:microsoft.com/office/officeart/2005/8/layout/vList5"/>
    <dgm:cxn modelId="{0EB683B2-9E8C-435B-A81C-C953591FD3A0}" srcId="{28DE8DA6-9156-43BF-B025-10DCF96DF632}" destId="{5F7F65B3-8EF6-4CE0-B0FC-A0D1E5C5F56F}" srcOrd="1" destOrd="0" parTransId="{D02388AD-4EB6-4DDF-B48E-BE2CE0C29E93}" sibTransId="{86B65A06-89C2-44B2-9A1B-5DD402FC8D87}"/>
    <dgm:cxn modelId="{A542651C-A7FB-4826-B4AB-7626EB61F550}" srcId="{53CEF2C9-B139-4094-99D5-44BA3913F441}" destId="{9EF35F2F-45A4-4256-9C78-D9B18BEAD29A}" srcOrd="0" destOrd="0" parTransId="{2E80B594-BF81-4956-83B3-4A675A46DCC8}" sibTransId="{A0902470-0D0C-4A3D-BE08-AD7B2E5064E9}"/>
    <dgm:cxn modelId="{E3D73A65-886F-4A0F-85E5-A72D4C92EE1E}" type="presOf" srcId="{6AA19AC0-2A0E-47C4-8DD5-3055D9E471C5}" destId="{A02CDD11-E225-41BB-8ABF-650A9B38353D}" srcOrd="0" destOrd="1" presId="urn:microsoft.com/office/officeart/2005/8/layout/vList5"/>
    <dgm:cxn modelId="{933F206E-7312-4BA7-9A29-A41CE453CAD6}" type="presOf" srcId="{28DE8DA6-9156-43BF-B025-10DCF96DF632}" destId="{1D6E001F-F4AD-4B2A-9667-5AB28882D27E}" srcOrd="0" destOrd="0" presId="urn:microsoft.com/office/officeart/2005/8/layout/vList5"/>
    <dgm:cxn modelId="{01D8A15F-990D-4DFA-9297-0DC23CCDEBD6}" type="presOf" srcId="{5F7F65B3-8EF6-4CE0-B0FC-A0D1E5C5F56F}" destId="{4C39E304-D57F-4850-ABC1-98ECDDC9E3B5}" srcOrd="0" destOrd="0" presId="urn:microsoft.com/office/officeart/2005/8/layout/vList5"/>
    <dgm:cxn modelId="{9537968F-B455-4E26-8184-2D73A58CEDF4}" srcId="{5F7F65B3-8EF6-4CE0-B0FC-A0D1E5C5F56F}" destId="{080BFBCA-351C-4779-AAED-81CDAD9A9206}" srcOrd="0" destOrd="0" parTransId="{969ADFCE-87B4-4D18-93A3-C96CA687AD61}" sibTransId="{CF383A8A-2EE6-4044-993C-C910FED01310}"/>
    <dgm:cxn modelId="{8DB8F461-CA4C-4F3A-BAA2-059BAC5D3485}" srcId="{53CEF2C9-B139-4094-99D5-44BA3913F441}" destId="{6AA19AC0-2A0E-47C4-8DD5-3055D9E471C5}" srcOrd="1" destOrd="0" parTransId="{F5106312-7418-49A6-9AA3-A1E229E8DA17}" sibTransId="{A02BA67A-7E0B-453B-B38A-44AA198BBED3}"/>
    <dgm:cxn modelId="{D8DDC4C7-97F3-436E-A563-56A67EAAC00C}" srcId="{53CEF2C9-B139-4094-99D5-44BA3913F441}" destId="{1AF9E329-F8D5-42FA-9AD2-D72B0C12585F}" srcOrd="2" destOrd="0" parTransId="{BE1CA7A7-5482-4037-B38F-08EAF7FBAA60}" sibTransId="{37F2E17A-D2A0-4CC5-92D1-474F48725711}"/>
    <dgm:cxn modelId="{98A458D8-5353-4F55-B088-0E06FD99A0F9}" type="presOf" srcId="{1AF9E329-F8D5-42FA-9AD2-D72B0C12585F}" destId="{A02CDD11-E225-41BB-8ABF-650A9B38353D}" srcOrd="0" destOrd="2" presId="urn:microsoft.com/office/officeart/2005/8/layout/vList5"/>
    <dgm:cxn modelId="{1F523417-C06F-4209-B479-6F27BBF22CDF}" srcId="{28DE8DA6-9156-43BF-B025-10DCF96DF632}" destId="{53CEF2C9-B139-4094-99D5-44BA3913F441}" srcOrd="0" destOrd="0" parTransId="{AA1B2155-3E26-485A-AB41-4B266E80E784}" sibTransId="{3786DFD2-C7D2-455D-A17F-1439E1CCC17D}"/>
    <dgm:cxn modelId="{C70C5047-3467-4749-9D82-3CA578667E46}" type="presParOf" srcId="{1D6E001F-F4AD-4B2A-9667-5AB28882D27E}" destId="{D97DF3C4-E25F-4620-9804-91F6EF5D833D}" srcOrd="0" destOrd="0" presId="urn:microsoft.com/office/officeart/2005/8/layout/vList5"/>
    <dgm:cxn modelId="{0F6FE7B2-8EE9-410D-A77F-DA5DF7D28088}" type="presParOf" srcId="{D97DF3C4-E25F-4620-9804-91F6EF5D833D}" destId="{3C3E0B45-3117-4059-86B9-101DB6CFF253}" srcOrd="0" destOrd="0" presId="urn:microsoft.com/office/officeart/2005/8/layout/vList5"/>
    <dgm:cxn modelId="{31D7DF24-7535-4B52-86D6-CFC3A2F5C2B7}" type="presParOf" srcId="{D97DF3C4-E25F-4620-9804-91F6EF5D833D}" destId="{A02CDD11-E225-41BB-8ABF-650A9B38353D}" srcOrd="1" destOrd="0" presId="urn:microsoft.com/office/officeart/2005/8/layout/vList5"/>
    <dgm:cxn modelId="{066E529C-BC12-4FC7-ABBE-0C355ECE42DC}" type="presParOf" srcId="{1D6E001F-F4AD-4B2A-9667-5AB28882D27E}" destId="{7B2EE2EC-8485-43E1-BF6C-9D958208810A}" srcOrd="1" destOrd="0" presId="urn:microsoft.com/office/officeart/2005/8/layout/vList5"/>
    <dgm:cxn modelId="{44DC87E6-006C-4340-B9D1-F4730BA6F1B8}" type="presParOf" srcId="{1D6E001F-F4AD-4B2A-9667-5AB28882D27E}" destId="{5A3B7189-E3CD-4E19-ADFF-BE7480733AC4}" srcOrd="2" destOrd="0" presId="urn:microsoft.com/office/officeart/2005/8/layout/vList5"/>
    <dgm:cxn modelId="{D9838A5A-755B-4157-B781-3E12013754D1}" type="presParOf" srcId="{5A3B7189-E3CD-4E19-ADFF-BE7480733AC4}" destId="{4C39E304-D57F-4850-ABC1-98ECDDC9E3B5}" srcOrd="0" destOrd="0" presId="urn:microsoft.com/office/officeart/2005/8/layout/vList5"/>
    <dgm:cxn modelId="{C334332E-EB7A-4FB8-B31C-06F8A05087CA}" type="presParOf" srcId="{5A3B7189-E3CD-4E19-ADFF-BE7480733AC4}" destId="{C85441AA-920B-4AFB-A4E3-363F37030C2B}" srcOrd="1" destOrd="0" presId="urn:microsoft.com/office/officeart/2005/8/layout/vList5"/>
  </dgm:cxnLst>
  <dgm:bg>
    <a:solidFill>
      <a:schemeClr val="bg1"/>
    </a:solidFill>
  </dgm:bg>
  <dgm:whole>
    <a:ln w="57150">
      <a:solidFill>
        <a:schemeClr val="accent1"/>
      </a:solidFill>
    </a:ln>
  </dgm:whole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D1F15-5D5A-4430-A855-C76E50E51E42}">
      <dsp:nvSpPr>
        <dsp:cNvPr id="0" name=""/>
        <dsp:cNvSpPr/>
      </dsp:nvSpPr>
      <dsp:spPr>
        <a:xfrm>
          <a:off x="-6176870" y="-944995"/>
          <a:ext cx="7352753" cy="7352753"/>
        </a:xfrm>
        <a:prstGeom prst="blockArc">
          <a:avLst>
            <a:gd name="adj1" fmla="val 18900000"/>
            <a:gd name="adj2" fmla="val 2700000"/>
            <a:gd name="adj3" fmla="val 294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4282E1-4565-4A17-8095-7AFD756B1AC4}">
      <dsp:nvSpPr>
        <dsp:cNvPr id="0" name=""/>
        <dsp:cNvSpPr/>
      </dsp:nvSpPr>
      <dsp:spPr>
        <a:xfrm>
          <a:off x="615399" y="410943"/>
          <a:ext cx="10584921" cy="84039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7061" tIns="71120" rIns="71120" bIns="7112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10.1 Общие сведения о парфюмерно-косметических товарах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5399" y="410943"/>
        <a:ext cx="10584921" cy="840391"/>
      </dsp:txXfrm>
    </dsp:sp>
    <dsp:sp modelId="{C7628E09-A5D0-43AC-834B-E8990AEC2BF8}">
      <dsp:nvSpPr>
        <dsp:cNvPr id="0" name=""/>
        <dsp:cNvSpPr/>
      </dsp:nvSpPr>
      <dsp:spPr>
        <a:xfrm>
          <a:off x="90155" y="314928"/>
          <a:ext cx="1050489" cy="10504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4BE8981-A42C-45B5-A685-D5A45C0B171C}">
      <dsp:nvSpPr>
        <dsp:cNvPr id="0" name=""/>
        <dsp:cNvSpPr/>
      </dsp:nvSpPr>
      <dsp:spPr>
        <a:xfrm>
          <a:off x="1097215" y="1680782"/>
          <a:ext cx="10103105" cy="84039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7061" tIns="71120" rIns="71120" bIns="71120" numCol="1" spcCol="1270" anchor="ctr" anchorCtr="0">
          <a:noAutofit/>
        </a:bodyPr>
        <a:lstStyle/>
        <a:p>
          <a:pPr marL="719138" lvl="0" indent="-719138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10.2 Факторы, формирующие потребительские свойства парфюмерных товаров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97215" y="1680782"/>
        <a:ext cx="10103105" cy="840391"/>
      </dsp:txXfrm>
    </dsp:sp>
    <dsp:sp modelId="{85565381-4717-4A5E-A22F-B97654AC70D7}">
      <dsp:nvSpPr>
        <dsp:cNvPr id="0" name=""/>
        <dsp:cNvSpPr/>
      </dsp:nvSpPr>
      <dsp:spPr>
        <a:xfrm>
          <a:off x="571970" y="1575733"/>
          <a:ext cx="1050489" cy="10504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660EBEA-8BBF-4030-9FC5-E09062627A64}">
      <dsp:nvSpPr>
        <dsp:cNvPr id="0" name=""/>
        <dsp:cNvSpPr/>
      </dsp:nvSpPr>
      <dsp:spPr>
        <a:xfrm>
          <a:off x="1097215" y="2941588"/>
          <a:ext cx="10103105" cy="84039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7061" tIns="71120" rIns="71120" bIns="71120" numCol="1" spcCol="1270" anchor="ctr" anchorCtr="0">
          <a:noAutofit/>
        </a:bodyPr>
        <a:lstStyle/>
        <a:p>
          <a:pPr marL="804863" lvl="0" indent="-804863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10.3 Классификация и характеристика ассортимента парфюмерных товаров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97215" y="2941588"/>
        <a:ext cx="10103105" cy="840391"/>
      </dsp:txXfrm>
    </dsp:sp>
    <dsp:sp modelId="{54E2EDB9-C3A5-4973-8720-1EC3B16D8647}">
      <dsp:nvSpPr>
        <dsp:cNvPr id="0" name=""/>
        <dsp:cNvSpPr/>
      </dsp:nvSpPr>
      <dsp:spPr>
        <a:xfrm>
          <a:off x="571970" y="2836539"/>
          <a:ext cx="1050489" cy="10504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B4162C1-9E98-4051-8D3C-DF147788A7E4}">
      <dsp:nvSpPr>
        <dsp:cNvPr id="0" name=""/>
        <dsp:cNvSpPr/>
      </dsp:nvSpPr>
      <dsp:spPr>
        <a:xfrm>
          <a:off x="615399" y="4202394"/>
          <a:ext cx="10584921" cy="84039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7061" tIns="71120" rIns="71120" bIns="71120" numCol="1" spcCol="1270" anchor="ctr" anchorCtr="0">
          <a:noAutofit/>
        </a:bodyPr>
        <a:lstStyle/>
        <a:p>
          <a:pPr marL="719138" lvl="0" indent="-719138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10.4 Контроль качества парфюмерных товаров, маркировка, упаковка, транспортирование и хранение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5399" y="4202394"/>
        <a:ext cx="10584921" cy="840391"/>
      </dsp:txXfrm>
    </dsp:sp>
    <dsp:sp modelId="{49625DD0-197D-4380-AF8C-3FB4274F7D00}">
      <dsp:nvSpPr>
        <dsp:cNvPr id="0" name=""/>
        <dsp:cNvSpPr/>
      </dsp:nvSpPr>
      <dsp:spPr>
        <a:xfrm>
          <a:off x="90155" y="4097345"/>
          <a:ext cx="1050489" cy="10504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2124D5-28E4-4CA5-9E82-2C651E5727C5}">
      <dsp:nvSpPr>
        <dsp:cNvPr id="0" name=""/>
        <dsp:cNvSpPr/>
      </dsp:nvSpPr>
      <dsp:spPr>
        <a:xfrm>
          <a:off x="5779008" y="1007556"/>
          <a:ext cx="1174652" cy="7313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31390"/>
              </a:lnTo>
              <a:lnTo>
                <a:pt x="1174652" y="73139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42C31C-96A2-488B-A5AB-D8E121C1AAB8}">
      <dsp:nvSpPr>
        <dsp:cNvPr id="0" name=""/>
        <dsp:cNvSpPr/>
      </dsp:nvSpPr>
      <dsp:spPr>
        <a:xfrm>
          <a:off x="4628745" y="1007556"/>
          <a:ext cx="1150262" cy="731390"/>
        </a:xfrm>
        <a:custGeom>
          <a:avLst/>
          <a:gdLst/>
          <a:ahLst/>
          <a:cxnLst/>
          <a:rect l="0" t="0" r="0" b="0"/>
          <a:pathLst>
            <a:path>
              <a:moveTo>
                <a:pt x="1150262" y="0"/>
              </a:moveTo>
              <a:lnTo>
                <a:pt x="1150262" y="731390"/>
              </a:lnTo>
              <a:lnTo>
                <a:pt x="0" y="73139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159036-9E4B-4F50-A3F6-DA2C1CCDBCA4}">
      <dsp:nvSpPr>
        <dsp:cNvPr id="0" name=""/>
        <dsp:cNvSpPr/>
      </dsp:nvSpPr>
      <dsp:spPr>
        <a:xfrm>
          <a:off x="3945782" y="532"/>
          <a:ext cx="3666450" cy="10070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Парфюмерно-косметические товары</a:t>
          </a:r>
          <a:endParaRPr lang="ru-RU" sz="2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45782" y="532"/>
        <a:ext cx="3666450" cy="1007023"/>
      </dsp:txXfrm>
    </dsp:sp>
    <dsp:sp modelId="{EE2A539F-C319-4C14-99D8-57ABF698BDF4}">
      <dsp:nvSpPr>
        <dsp:cNvPr id="0" name=""/>
        <dsp:cNvSpPr/>
      </dsp:nvSpPr>
      <dsp:spPr>
        <a:xfrm>
          <a:off x="2277628" y="1356821"/>
          <a:ext cx="2351117" cy="7642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Парфюмерия</a:t>
          </a:r>
          <a:endParaRPr lang="ru-RU" sz="2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77628" y="1356821"/>
        <a:ext cx="2351117" cy="764250"/>
      </dsp:txXfrm>
    </dsp:sp>
    <dsp:sp modelId="{8B963AE2-0634-4C5A-980E-3F12B2283EBD}">
      <dsp:nvSpPr>
        <dsp:cNvPr id="0" name=""/>
        <dsp:cNvSpPr/>
      </dsp:nvSpPr>
      <dsp:spPr>
        <a:xfrm>
          <a:off x="6953660" y="1356821"/>
          <a:ext cx="2351117" cy="7642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Косметика</a:t>
          </a:r>
          <a:endParaRPr lang="ru-RU" sz="2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53660" y="1356821"/>
        <a:ext cx="2351117" cy="7642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2CDD11-E225-41BB-8ABF-650A9B38353D}">
      <dsp:nvSpPr>
        <dsp:cNvPr id="0" name=""/>
        <dsp:cNvSpPr/>
      </dsp:nvSpPr>
      <dsp:spPr>
        <a:xfrm rot="5400000">
          <a:off x="7749555" y="-2229681"/>
          <a:ext cx="1788383" cy="6345121"/>
        </a:xfrm>
        <a:prstGeom prst="round2SameRect">
          <a:avLst/>
        </a:prstGeom>
        <a:solidFill>
          <a:schemeClr val="accent1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300" kern="1200" dirty="0" smtClean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Духи</a:t>
          </a:r>
          <a:endParaRPr lang="ru-RU" sz="3300" kern="1200" dirty="0">
            <a:solidFill>
              <a:schemeClr val="accent1">
                <a:lumMod val="20000"/>
                <a:lumOff val="8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300" kern="1200" dirty="0" smtClean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Парфюмерные воды</a:t>
          </a:r>
          <a:endParaRPr lang="ru-RU" sz="3300" kern="1200" dirty="0">
            <a:solidFill>
              <a:schemeClr val="accent1">
                <a:lumMod val="20000"/>
                <a:lumOff val="8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300" kern="1200" dirty="0" smtClean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Туалетные воды</a:t>
          </a:r>
          <a:endParaRPr lang="ru-RU" sz="3300" kern="1200" dirty="0">
            <a:solidFill>
              <a:schemeClr val="accent1">
                <a:lumMod val="20000"/>
                <a:lumOff val="8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471186" y="135990"/>
        <a:ext cx="6257819" cy="1613779"/>
      </dsp:txXfrm>
    </dsp:sp>
    <dsp:sp modelId="{3C3E0B45-3117-4059-86B9-101DB6CFF253}">
      <dsp:nvSpPr>
        <dsp:cNvPr id="0" name=""/>
        <dsp:cNvSpPr/>
      </dsp:nvSpPr>
      <dsp:spPr>
        <a:xfrm>
          <a:off x="1493" y="49306"/>
          <a:ext cx="5469657" cy="1693341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Парфюмерные товары (ароматизация)</a:t>
          </a:r>
          <a:endParaRPr lang="ru-RU" sz="3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4155" y="131968"/>
        <a:ext cx="5304333" cy="1528017"/>
      </dsp:txXfrm>
    </dsp:sp>
    <dsp:sp modelId="{C85441AA-920B-4AFB-A4E3-363F37030C2B}">
      <dsp:nvSpPr>
        <dsp:cNvPr id="0" name=""/>
        <dsp:cNvSpPr/>
      </dsp:nvSpPr>
      <dsp:spPr>
        <a:xfrm rot="5400000">
          <a:off x="7765907" y="-349982"/>
          <a:ext cx="1749930" cy="6352508"/>
        </a:xfrm>
        <a:prstGeom prst="round2SameRect">
          <a:avLst/>
        </a:prstGeom>
        <a:solidFill>
          <a:schemeClr val="accent1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300" kern="1200" dirty="0" smtClean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Одеколоны</a:t>
          </a:r>
          <a:endParaRPr lang="ru-RU" sz="3300" kern="1200" dirty="0">
            <a:solidFill>
              <a:schemeClr val="accent1">
                <a:lumMod val="20000"/>
                <a:lumOff val="8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300" kern="1200" dirty="0" smtClean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Душистые воды</a:t>
          </a:r>
          <a:endParaRPr lang="ru-RU" sz="3300" kern="1200" dirty="0">
            <a:solidFill>
              <a:schemeClr val="accent1">
                <a:lumMod val="20000"/>
                <a:lumOff val="8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464619" y="2036731"/>
        <a:ext cx="6267083" cy="1579080"/>
      </dsp:txXfrm>
    </dsp:sp>
    <dsp:sp modelId="{4C39E304-D57F-4850-ABC1-98ECDDC9E3B5}">
      <dsp:nvSpPr>
        <dsp:cNvPr id="0" name=""/>
        <dsp:cNvSpPr/>
      </dsp:nvSpPr>
      <dsp:spPr>
        <a:xfrm>
          <a:off x="1493" y="1942763"/>
          <a:ext cx="5463125" cy="1767014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Парфюмерно-гигиенические средства (освежение и дезинфекция)</a:t>
          </a:r>
          <a:endParaRPr lang="ru-RU" sz="3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752" y="2029022"/>
        <a:ext cx="5290607" cy="15944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B3EC5-21AB-4047-A8E4-484DDE95C22D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95EB3-19A4-4000-8021-A7D093ED9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6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796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39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871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7374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1120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1392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2306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4135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6175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7126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349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2706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6303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566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174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571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603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801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957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289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107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93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3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2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4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9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4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4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7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g"/><Relationship Id="rId3" Type="http://schemas.openxmlformats.org/officeDocument/2006/relationships/image" Target="../media/image1.png"/><Relationship Id="rId7" Type="http://schemas.openxmlformats.org/officeDocument/2006/relationships/image" Target="../media/image24.jpg"/><Relationship Id="rId12" Type="http://schemas.openxmlformats.org/officeDocument/2006/relationships/image" Target="../media/image29.jp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g"/><Relationship Id="rId11" Type="http://schemas.openxmlformats.org/officeDocument/2006/relationships/image" Target="../media/image28.jpg"/><Relationship Id="rId5" Type="http://schemas.openxmlformats.org/officeDocument/2006/relationships/image" Target="../media/image22.jpg"/><Relationship Id="rId15" Type="http://schemas.openxmlformats.org/officeDocument/2006/relationships/image" Target="../media/image32.jpeg"/><Relationship Id="rId10" Type="http://schemas.openxmlformats.org/officeDocument/2006/relationships/image" Target="../media/image27.jpg"/><Relationship Id="rId4" Type="http://schemas.openxmlformats.org/officeDocument/2006/relationships/image" Target="../media/image21.jpeg"/><Relationship Id="rId9" Type="http://schemas.openxmlformats.org/officeDocument/2006/relationships/image" Target="../media/image26.jpg"/><Relationship Id="rId1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openxmlformats.org/officeDocument/2006/relationships/image" Target="../media/image45.jpg"/><Relationship Id="rId18" Type="http://schemas.openxmlformats.org/officeDocument/2006/relationships/image" Target="../media/image50.jpeg"/><Relationship Id="rId3" Type="http://schemas.openxmlformats.org/officeDocument/2006/relationships/image" Target="../media/image1.pn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17" Type="http://schemas.openxmlformats.org/officeDocument/2006/relationships/image" Target="../media/image49.jp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g"/><Relationship Id="rId11" Type="http://schemas.openxmlformats.org/officeDocument/2006/relationships/image" Target="../media/image43.jpg"/><Relationship Id="rId5" Type="http://schemas.openxmlformats.org/officeDocument/2006/relationships/image" Target="../media/image37.jpg"/><Relationship Id="rId15" Type="http://schemas.openxmlformats.org/officeDocument/2006/relationships/image" Target="../media/image47.jpg"/><Relationship Id="rId10" Type="http://schemas.openxmlformats.org/officeDocument/2006/relationships/image" Target="../media/image42.jpeg"/><Relationship Id="rId4" Type="http://schemas.openxmlformats.org/officeDocument/2006/relationships/image" Target="../media/image36.png"/><Relationship Id="rId9" Type="http://schemas.openxmlformats.org/officeDocument/2006/relationships/image" Target="../media/image41.jpg"/><Relationship Id="rId14" Type="http://schemas.openxmlformats.org/officeDocument/2006/relationships/image" Target="../media/image4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1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1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jp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1.pn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jpeg"/><Relationship Id="rId10" Type="http://schemas.openxmlformats.org/officeDocument/2006/relationships/image" Target="../media/image77.pn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1.pn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jpeg"/><Relationship Id="rId11" Type="http://schemas.openxmlformats.org/officeDocument/2006/relationships/image" Target="../media/image77.png"/><Relationship Id="rId5" Type="http://schemas.openxmlformats.org/officeDocument/2006/relationships/image" Target="../media/image79.png"/><Relationship Id="rId10" Type="http://schemas.openxmlformats.org/officeDocument/2006/relationships/image" Target="../media/image84.jpeg"/><Relationship Id="rId4" Type="http://schemas.openxmlformats.org/officeDocument/2006/relationships/image" Target="../media/image82.png"/><Relationship Id="rId9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5.jpeg"/><Relationship Id="rId4" Type="http://schemas.openxmlformats.org/officeDocument/2006/relationships/image" Target="../media/image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diagramQuickStyle" Target="../diagrams/quickStyle3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12" Type="http://schemas.openxmlformats.org/officeDocument/2006/relationships/diagramLayout" Target="../diagrams/layou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11" Type="http://schemas.openxmlformats.org/officeDocument/2006/relationships/diagramData" Target="../diagrams/data3.xml"/><Relationship Id="rId5" Type="http://schemas.openxmlformats.org/officeDocument/2006/relationships/diagramLayout" Target="../diagrams/layout2.xml"/><Relationship Id="rId15" Type="http://schemas.microsoft.com/office/2007/relationships/diagramDrawing" Target="../diagrams/drawing3.xml"/><Relationship Id="rId10" Type="http://schemas.openxmlformats.org/officeDocument/2006/relationships/image" Target="../media/image19.jpeg"/><Relationship Id="rId4" Type="http://schemas.openxmlformats.org/officeDocument/2006/relationships/diagramData" Target="../diagrams/data2.xml"/><Relationship Id="rId9" Type="http://schemas.openxmlformats.org/officeDocument/2006/relationships/image" Target="../media/image18.jpg"/><Relationship Id="rId14" Type="http://schemas.openxmlformats.org/officeDocument/2006/relationships/diagramColors" Target="../diagrams/colors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2151" y="1894113"/>
            <a:ext cx="10815145" cy="1506421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ТОВАРОВЕДЕНИЕ НЕПРОДОВОЛЬСТВЕННЫХ ТОВАРОВ</a:t>
            </a:r>
            <a:endParaRPr lang="ru-RU" sz="44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835" y="3771816"/>
            <a:ext cx="11898086" cy="1083834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10. Парфюмерные товары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08872" y="70505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62" y="70505"/>
            <a:ext cx="1178259" cy="1622655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975814" y="5817476"/>
            <a:ext cx="10187820" cy="457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Машкович Татьяна Васильевна </a:t>
            </a:r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преподаватель</a:t>
            </a:r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68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4814" y="696644"/>
            <a:ext cx="9858239" cy="1412067"/>
          </a:xfrm>
        </p:spPr>
        <p:txBody>
          <a:bodyPr>
            <a:normAutofit fontScale="90000"/>
          </a:bodyPr>
          <a:lstStyle/>
          <a:p>
            <a:pPr marL="719138" lvl="0" indent="-719138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10.2 Факторы, формирующие потребительские свойства парфюмерных товаров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494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31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1471" y="187901"/>
            <a:ext cx="110598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1590" algn="just">
              <a:spcAft>
                <a:spcPts val="0"/>
              </a:spcAft>
            </a:pPr>
            <a:r>
              <a:rPr lang="ru-RU" sz="2400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Основными факторами, формирующими потребительские свойства </a:t>
            </a:r>
            <a:r>
              <a:rPr lang="ru-RU" sz="24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парфюмерии, являются </a:t>
            </a:r>
            <a:r>
              <a:rPr lang="ru-RU" sz="2400" b="1" i="1" u="sng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материалы</a:t>
            </a:r>
            <a:r>
              <a:rPr lang="ru-RU" sz="24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ru-RU" sz="2400" b="1" i="1" u="sng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особенности производства</a:t>
            </a:r>
            <a:endParaRPr lang="ru-RU" sz="1400" b="1" i="1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08506" y="1641039"/>
            <a:ext cx="518341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1590">
              <a:spcAft>
                <a:spcPts val="0"/>
              </a:spcAft>
            </a:pPr>
            <a:r>
              <a:rPr lang="ru-RU" sz="2400" b="1" u="sng" spc="-5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состав парфюмерии входят следующие основные компоненты: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21590" lvl="0" indent="-342900">
              <a:spcAft>
                <a:spcPts val="0"/>
              </a:spcAft>
              <a:buFont typeface="Times New Roman" panose="02020603050405020304" pitchFamily="18" charset="0"/>
              <a:buAutoNum type="arabicPeriod"/>
              <a:tabLst>
                <a:tab pos="234950" algn="l"/>
              </a:tabLst>
            </a:pPr>
            <a:r>
              <a:rPr lang="ru-RU" sz="2400" spc="-45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душистые вещества;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21590" lvl="0" indent="-342900" algn="just">
              <a:spcAft>
                <a:spcPts val="0"/>
              </a:spcAft>
              <a:buFont typeface="Times New Roman" panose="02020603050405020304" pitchFamily="18" charset="0"/>
              <a:buAutoNum type="arabicPeriod"/>
              <a:tabLst>
                <a:tab pos="234950" algn="l"/>
              </a:tabLst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этиловый спирт - для растворения душистых веществ, а также для </a:t>
            </a:r>
            <a:r>
              <a:rPr lang="ru-RU" sz="2400" spc="-4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дезинфекции и освежения в одеколонах и туалетных водах;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21590" lvl="0" indent="-342900">
              <a:spcAft>
                <a:spcPts val="0"/>
              </a:spcAft>
              <a:buFont typeface="Times New Roman" panose="02020603050405020304" pitchFamily="18" charset="0"/>
              <a:buAutoNum type="arabicPeriod"/>
              <a:tabLst>
                <a:tab pos="234950" algn="l"/>
              </a:tabLst>
            </a:pPr>
            <a:r>
              <a:rPr lang="ru-RU" sz="2400" spc="-3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вода - для разведения парфюмерной жидкости до нужной концентрации;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21590" lvl="0" indent="-342900">
              <a:spcAft>
                <a:spcPts val="0"/>
              </a:spcAft>
              <a:buFont typeface="Times New Roman" panose="02020603050405020304" pitchFamily="18" charset="0"/>
              <a:buAutoNum type="arabicPeriod"/>
              <a:tabLst>
                <a:tab pos="234950" algn="l"/>
              </a:tabLst>
            </a:pPr>
            <a:r>
              <a:rPr lang="ru-RU" sz="2400" spc="-15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красители.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s://fimgs.net/himg/o.645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70" y="1291520"/>
            <a:ext cx="6536705" cy="480447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34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42509" y="70505"/>
            <a:ext cx="73005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ДУШИСТЫЕ ВЕЩЕСТВА</a:t>
            </a:r>
            <a:endParaRPr lang="ru-RU" sz="4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" y="839946"/>
            <a:ext cx="268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8027" y="1209278"/>
            <a:ext cx="2391174" cy="7694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Растительного происхождения</a:t>
            </a:r>
            <a:endParaRPr lang="ru-RU" sz="2300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87224" y="973418"/>
            <a:ext cx="9414276" cy="53511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679704" y="1209277"/>
            <a:ext cx="2568973" cy="568723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Эфирные масла</a:t>
            </a:r>
            <a:endParaRPr lang="ru-RU" sz="23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46700" y="1125818"/>
            <a:ext cx="6451600" cy="50717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31326" y="1209277"/>
            <a:ext cx="62780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эфирные масла — это легколетучие маслянистые жидкости, добываемые из растительного сырья (розовое, жасминовое, лимонное, мятное и т.д.)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494" y="2358412"/>
            <a:ext cx="6147889" cy="3458188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2679704" y="1911472"/>
            <a:ext cx="2568973" cy="568723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Смолы</a:t>
            </a:r>
            <a:endParaRPr lang="ru-RU" sz="23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46700" y="1125818"/>
            <a:ext cx="6451600" cy="50717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41156" y="1132333"/>
            <a:ext cx="64571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смолы — твердые, липкие выделения, нерастворимые в воде, растворимые в скипидаре, спирте; содержат эфирные масла (мирра, ладан,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гальбан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457" y="3463153"/>
            <a:ext cx="4067944" cy="271196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494" y="2275782"/>
            <a:ext cx="3050233" cy="2029517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2679703" y="2613667"/>
            <a:ext cx="2568973" cy="701033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Растворы древесных смол</a:t>
            </a:r>
            <a:endParaRPr lang="ru-RU" sz="2300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46699" y="1125818"/>
            <a:ext cx="6451600" cy="50717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341155" y="1186794"/>
            <a:ext cx="64571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растворы древесных смол в эфирных маслах, содержащие ароматические кислоты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толуанский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бальзам, обладает запахом ванили)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2" r="15657"/>
          <a:stretch/>
        </p:blipFill>
        <p:spPr>
          <a:xfrm>
            <a:off x="8051800" y="2270929"/>
            <a:ext cx="3475526" cy="362285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475" y="2321554"/>
            <a:ext cx="3421671" cy="3088486"/>
          </a:xfrm>
          <a:prstGeom prst="rect">
            <a:avLst/>
          </a:prstGeom>
        </p:spPr>
      </p:pic>
      <p:sp>
        <p:nvSpPr>
          <p:cNvPr id="22" name="Скругленный прямоугольник 21"/>
          <p:cNvSpPr/>
          <p:nvPr/>
        </p:nvSpPr>
        <p:spPr>
          <a:xfrm>
            <a:off x="2679703" y="3433806"/>
            <a:ext cx="2568973" cy="1011194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Сухое растительное сырье</a:t>
            </a:r>
            <a:endParaRPr lang="ru-RU" sz="2300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341154" y="1125818"/>
            <a:ext cx="6451600" cy="50717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347972" y="1171041"/>
            <a:ext cx="64447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сухое растительное сырье — высушенные душистые части растений (семена, плоды, корни) и лишайники (дубовый мох), применяемые в виде спиртовых настоев. 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304" y="2299070"/>
            <a:ext cx="3995772" cy="29968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593" y="2335938"/>
            <a:ext cx="2039155" cy="29599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7" name="Скругленный прямоугольник 26"/>
          <p:cNvSpPr/>
          <p:nvPr/>
        </p:nvSpPr>
        <p:spPr>
          <a:xfrm>
            <a:off x="98027" y="2095474"/>
            <a:ext cx="2391174" cy="7694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Животного происхождения</a:t>
            </a:r>
            <a:endParaRPr lang="ru-RU" sz="2300" dirty="0">
              <a:solidFill>
                <a:srgbClr val="0070C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587224" y="973417"/>
            <a:ext cx="9414276" cy="53511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703501" y="1125818"/>
            <a:ext cx="2568973" cy="54979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Мускус</a:t>
            </a:r>
            <a:endParaRPr lang="ru-RU" sz="2300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453511" y="1132333"/>
            <a:ext cx="6451600" cy="50717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469474" y="1148558"/>
            <a:ext cx="63919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Мускус – зернистое вещество темно-коричневого цвета, получаемое из высушенных желез внутренней секреции самца оленя кабарги.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370" y="2284282"/>
            <a:ext cx="3308210" cy="330821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289" y="2263680"/>
            <a:ext cx="3079930" cy="3328813"/>
          </a:xfrm>
          <a:prstGeom prst="rect">
            <a:avLst/>
          </a:prstGeom>
        </p:spPr>
      </p:pic>
      <p:sp>
        <p:nvSpPr>
          <p:cNvPr id="34" name="Скругленный прямоугольник 33"/>
          <p:cNvSpPr/>
          <p:nvPr/>
        </p:nvSpPr>
        <p:spPr>
          <a:xfrm>
            <a:off x="2703501" y="1798230"/>
            <a:ext cx="2568973" cy="54979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Амбра</a:t>
            </a:r>
            <a:endParaRPr lang="ru-RU" sz="2300" dirty="0">
              <a:solidFill>
                <a:schemeClr val="bg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453511" y="1148557"/>
            <a:ext cx="6451600" cy="50717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518953" y="1163288"/>
            <a:ext cx="63028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Амбра – жирная, воскообразная масса зеленовато-серого цвета с запахом ладана,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образующаяся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пищеварительном тракте кашалотов.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850" y="3619500"/>
            <a:ext cx="4864550" cy="24535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5"/>
          <a:stretch/>
        </p:blipFill>
        <p:spPr>
          <a:xfrm>
            <a:off x="5651171" y="2187514"/>
            <a:ext cx="2896753" cy="29305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9" name="Скругленный прямоугольник 38"/>
          <p:cNvSpPr/>
          <p:nvPr/>
        </p:nvSpPr>
        <p:spPr>
          <a:xfrm>
            <a:off x="2703501" y="2487250"/>
            <a:ext cx="2568973" cy="54979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Цибет</a:t>
            </a:r>
            <a:endParaRPr lang="ru-RU" sz="2300" dirty="0">
              <a:solidFill>
                <a:schemeClr val="bg1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453511" y="1138295"/>
            <a:ext cx="6451600" cy="50717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5467824" y="1164800"/>
            <a:ext cx="64082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Цибет – выделения кота виверра, обитающего в Северной Африке, Азии; желтоватая липкая масса с сильным специфическим запахом. 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300" y="3021120"/>
            <a:ext cx="4566344" cy="3039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296" y="2289817"/>
            <a:ext cx="2222897" cy="17360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4" name="Скругленный прямоугольник 43"/>
          <p:cNvSpPr/>
          <p:nvPr/>
        </p:nvSpPr>
        <p:spPr>
          <a:xfrm>
            <a:off x="2703501" y="3111913"/>
            <a:ext cx="2568973" cy="54979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Бобровая струя</a:t>
            </a:r>
            <a:endParaRPr lang="ru-RU" sz="2300" dirty="0">
              <a:solidFill>
                <a:schemeClr val="bg1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5453511" y="1138847"/>
            <a:ext cx="6451600" cy="50717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5436496" y="1229138"/>
            <a:ext cx="63852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Кастореум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пахучее выделение внутренних желез бобра. Это маслянистое желтоватое вещество обладает резким дегтярным запахом. 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1"/>
          <a:stretch/>
        </p:blipFill>
        <p:spPr>
          <a:xfrm>
            <a:off x="5948956" y="2289817"/>
            <a:ext cx="5500652" cy="38312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8" name="Скругленный прямоугольник 47"/>
          <p:cNvSpPr/>
          <p:nvPr/>
        </p:nvSpPr>
        <p:spPr>
          <a:xfrm>
            <a:off x="98027" y="2964183"/>
            <a:ext cx="2391174" cy="4696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Синтетические</a:t>
            </a:r>
            <a:endParaRPr lang="ru-RU" sz="2300" dirty="0">
              <a:solidFill>
                <a:srgbClr val="0070C0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2587224" y="973417"/>
            <a:ext cx="9414276" cy="53511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Объект 2"/>
          <p:cNvSpPr txBox="1">
            <a:spLocks/>
          </p:cNvSpPr>
          <p:nvPr/>
        </p:nvSpPr>
        <p:spPr>
          <a:xfrm>
            <a:off x="2589763" y="1229103"/>
            <a:ext cx="9286345" cy="14875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 синтетические,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получаемые органическим синтезом из продуктов химической переработки нефти и торфа;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получаемые путем выделения индивидуальных веществ из натуральных эфирных масел, продуктов растительного и животного происхождения.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90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6" grpId="0" animBg="1"/>
      <p:bldP spid="7" grpId="0" animBg="1"/>
      <p:bldP spid="9" grpId="0" animBg="1"/>
      <p:bldP spid="3" grpId="0"/>
      <p:bldP spid="12" grpId="0" animBg="1"/>
      <p:bldP spid="13" grpId="0" animBg="1"/>
      <p:bldP spid="14" grpId="0"/>
      <p:bldP spid="17" grpId="0" animBg="1"/>
      <p:bldP spid="18" grpId="0" animBg="1"/>
      <p:bldP spid="19" grpId="0"/>
      <p:bldP spid="22" grpId="0" animBg="1"/>
      <p:bldP spid="23" grpId="0" animBg="1"/>
      <p:bldP spid="24" grpId="0"/>
      <p:bldP spid="27" grpId="0" animBg="1"/>
      <p:bldP spid="28" grpId="0" animBg="1"/>
      <p:bldP spid="29" grpId="0" animBg="1"/>
      <p:bldP spid="30" grpId="0" animBg="1"/>
      <p:bldP spid="31" grpId="0"/>
      <p:bldP spid="34" grpId="0" animBg="1"/>
      <p:bldP spid="35" grpId="0" animBg="1"/>
      <p:bldP spid="36" grpId="0"/>
      <p:bldP spid="39" grpId="0" animBg="1"/>
      <p:bldP spid="40" grpId="0" animBg="1"/>
      <p:bldP spid="41" grpId="0"/>
      <p:bldP spid="44" grpId="0" animBg="1"/>
      <p:bldP spid="45" grpId="0" animBg="1"/>
      <p:bldP spid="46" grpId="0"/>
      <p:bldP spid="48" grpId="0" animBg="1"/>
      <p:bldP spid="49" grpId="0" animBg="1"/>
      <p:bldP spid="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3702" y="70505"/>
            <a:ext cx="96382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ПАРФЮМЕРИИ</a:t>
            </a:r>
            <a:endParaRPr lang="ru-RU" sz="4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94" y="1506485"/>
            <a:ext cx="6440203" cy="42934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28420" y="631190"/>
            <a:ext cx="9509760" cy="612140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из следующих стадий: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6660397" y="1909869"/>
            <a:ext cx="5431523" cy="41276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246063" algn="l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композиции;</a:t>
            </a:r>
          </a:p>
          <a:p>
            <a:pPr marL="355600" indent="-246063" algn="l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рецептуры парфюмерной жидкости;</a:t>
            </a:r>
          </a:p>
          <a:p>
            <a:pPr marL="355600" indent="-246063" algn="l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Растворение композиции в спирте, введение других компонентов;</a:t>
            </a:r>
          </a:p>
          <a:p>
            <a:pPr marL="355600" indent="-246063" algn="l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Отстаивание;</a:t>
            </a:r>
          </a:p>
          <a:p>
            <a:pPr marL="355600" indent="-246063" algn="l">
              <a:buFont typeface="+mj-lt"/>
              <a:buAutoNum type="arabicPeriod"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Выстаивание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55600" indent="-246063" algn="l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Фильтрация жидкостей;</a:t>
            </a:r>
          </a:p>
          <a:p>
            <a:pPr marL="355600" indent="-246063" algn="l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Розлив;</a:t>
            </a:r>
          </a:p>
          <a:p>
            <a:pPr marL="355600" indent="-246063" algn="l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Укупорка,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этикетирование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упаковка.</a:t>
            </a:r>
          </a:p>
          <a:p>
            <a:pPr marL="624078" indent="-514350" algn="l">
              <a:buFont typeface="+mj-lt"/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66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417320" y="104482"/>
            <a:ext cx="9509760" cy="65938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Потребительские свойства парфюмерии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" y="839946"/>
            <a:ext cx="268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042" y="1252461"/>
            <a:ext cx="3218458" cy="4696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Функциональные </a:t>
            </a:r>
            <a:endParaRPr lang="ru-RU" sz="2300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17900" y="973417"/>
            <a:ext cx="8483600" cy="53511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3517900" y="1024612"/>
            <a:ext cx="8483600" cy="1540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Определяются следующими показателями:</a:t>
            </a:r>
          </a:p>
          <a:p>
            <a:pPr marL="109728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интенсивность запаха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сила запаха при испарении душистых веществ;</a:t>
            </a:r>
          </a:p>
          <a:p>
            <a:pPr marL="109728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стойкость запаха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продолжительность сохранения запаха в часах.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содержание душистых веществ и крепость спирта (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определяют вид парфюмерного товара и его качество).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574" y="2565403"/>
            <a:ext cx="4095450" cy="3650937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980415" y="2712203"/>
            <a:ext cx="1643009" cy="558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Теория аромата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89932" y="3363739"/>
            <a:ext cx="3650939" cy="2054261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147042" y="1795006"/>
            <a:ext cx="3218458" cy="4696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Эстетические </a:t>
            </a:r>
            <a:endParaRPr lang="ru-RU" sz="2300" dirty="0">
              <a:solidFill>
                <a:srgbClr val="0070C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17900" y="973417"/>
            <a:ext cx="8483600" cy="53511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03171" y="1024609"/>
            <a:ext cx="82713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определяются внешним видом жидкости, ее прозрачностью, цветом, видом и дизайном упаковки, качеством маркировки, стилистической направленностью.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626693" y="2419474"/>
            <a:ext cx="2482434" cy="4696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Минималистский </a:t>
            </a:r>
            <a:endParaRPr lang="ru-RU" sz="2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217920" y="2443891"/>
            <a:ext cx="5656581" cy="37724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Минималистский дизайн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форма флаконов простая, четкая, без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украшений.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3171" y="2019364"/>
            <a:ext cx="3074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дизайна флаконов: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841" y="3495972"/>
            <a:ext cx="2605681" cy="260568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462" y="3486201"/>
            <a:ext cx="2644128" cy="2644128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>
          <a:xfrm>
            <a:off x="3623188" y="2991603"/>
            <a:ext cx="2482434" cy="4696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Чувствительный </a:t>
            </a:r>
            <a:endParaRPr lang="ru-RU" sz="2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217920" y="2443890"/>
            <a:ext cx="5656581" cy="37724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Чувствительный дизайн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форма флаконов: треугольники, многоугольники, пирамиды,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конусы.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526" y="3833482"/>
            <a:ext cx="2168309" cy="216830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905" y="3595832"/>
            <a:ext cx="2405959" cy="2405959"/>
          </a:xfrm>
          <a:prstGeom prst="rect">
            <a:avLst/>
          </a:prstGeom>
        </p:spPr>
      </p:pic>
      <p:sp>
        <p:nvSpPr>
          <p:cNvPr id="23" name="Скругленный прямоугольник 22"/>
          <p:cNvSpPr/>
          <p:nvPr/>
        </p:nvSpPr>
        <p:spPr>
          <a:xfrm>
            <a:off x="3617575" y="3544499"/>
            <a:ext cx="2482434" cy="4696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Утонченный </a:t>
            </a:r>
            <a:endParaRPr lang="ru-RU" sz="2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230800" y="2443889"/>
            <a:ext cx="5656581" cy="37724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Утонченный дизайн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форма прямоугольная или квадратная. Эти флаконы воспринимаются как что-то очень дорогое и изысканное.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593" y="3495972"/>
            <a:ext cx="2656428" cy="265642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090" y="3467296"/>
            <a:ext cx="2609628" cy="2609628"/>
          </a:xfrm>
          <a:prstGeom prst="rect">
            <a:avLst/>
          </a:prstGeom>
        </p:spPr>
      </p:pic>
      <p:sp>
        <p:nvSpPr>
          <p:cNvPr id="27" name="Скругленный прямоугольник 26"/>
          <p:cNvSpPr/>
          <p:nvPr/>
        </p:nvSpPr>
        <p:spPr>
          <a:xfrm>
            <a:off x="3623163" y="4097395"/>
            <a:ext cx="2482434" cy="4696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Строгий </a:t>
            </a:r>
            <a:endParaRPr lang="ru-RU" sz="2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230800" y="2437340"/>
            <a:ext cx="5656581" cy="37724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Строгий дизайн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форма удлиненная, очень простая и лаконичная. Главное его достоинство — простота и универсальность. 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16"/>
          <a:stretch/>
        </p:blipFill>
        <p:spPr>
          <a:xfrm>
            <a:off x="9312319" y="3398794"/>
            <a:ext cx="2391862" cy="274663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88"/>
          <a:stretch/>
        </p:blipFill>
        <p:spPr>
          <a:xfrm>
            <a:off x="7801919" y="3552603"/>
            <a:ext cx="2034752" cy="262847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9" r="11217"/>
          <a:stretch/>
        </p:blipFill>
        <p:spPr>
          <a:xfrm>
            <a:off x="6320765" y="3624985"/>
            <a:ext cx="1838705" cy="2398401"/>
          </a:xfrm>
          <a:prstGeom prst="rect">
            <a:avLst/>
          </a:prstGeom>
        </p:spPr>
      </p:pic>
      <p:sp>
        <p:nvSpPr>
          <p:cNvPr id="32" name="Скругленный прямоугольник 31"/>
          <p:cNvSpPr/>
          <p:nvPr/>
        </p:nvSpPr>
        <p:spPr>
          <a:xfrm>
            <a:off x="3617301" y="4658100"/>
            <a:ext cx="2482434" cy="4696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Эксцентричный </a:t>
            </a:r>
            <a:endParaRPr lang="ru-RU" sz="2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230800" y="2429903"/>
            <a:ext cx="5656581" cy="37724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Эксцентричный дизайн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форма причудливая, экстравагантная, настраивает на содержащийся в нем необычный аромат.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168" y="3602914"/>
            <a:ext cx="2910240" cy="234068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541" y="3533428"/>
            <a:ext cx="2568514" cy="2543496"/>
          </a:xfrm>
          <a:prstGeom prst="rect">
            <a:avLst/>
          </a:prstGeom>
        </p:spPr>
      </p:pic>
      <p:sp>
        <p:nvSpPr>
          <p:cNvPr id="37" name="Скругленный прямоугольник 36"/>
          <p:cNvSpPr/>
          <p:nvPr/>
        </p:nvSpPr>
        <p:spPr>
          <a:xfrm>
            <a:off x="3623084" y="5230229"/>
            <a:ext cx="2482434" cy="4696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Романтический </a:t>
            </a:r>
            <a:endParaRPr lang="ru-RU" sz="2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232651" y="2434543"/>
            <a:ext cx="5656581" cy="37724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Романтический дизайн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форма овальная, закругленная, объемная или почти плоская, напоминающая женский силуэт.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379" y="3435808"/>
            <a:ext cx="2684848" cy="2684848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006" y="3471104"/>
            <a:ext cx="2558857" cy="2558857"/>
          </a:xfrm>
          <a:prstGeom prst="rect">
            <a:avLst/>
          </a:prstGeom>
        </p:spPr>
      </p:pic>
      <p:sp>
        <p:nvSpPr>
          <p:cNvPr id="41" name="Скругленный прямоугольник 40"/>
          <p:cNvSpPr/>
          <p:nvPr/>
        </p:nvSpPr>
        <p:spPr>
          <a:xfrm>
            <a:off x="147042" y="2345295"/>
            <a:ext cx="3218458" cy="4696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Безопасность</a:t>
            </a:r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300" dirty="0">
              <a:solidFill>
                <a:srgbClr val="0070C0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17900" y="973416"/>
            <a:ext cx="8483600" cy="53511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09728" indent="0" algn="just">
              <a:buNone/>
            </a:pP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-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совокупность свойств и характеристик парфюмерной продукции, которые обеспечивают отсутствие вредного воздействия парфюмерной продукции на потребителя при ее использовании в соответствии c назначением и способом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применения в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течение срока годности. </a:t>
            </a:r>
          </a:p>
          <a:p>
            <a:pPr algn="just"/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147042" y="2889097"/>
            <a:ext cx="3218458" cy="4696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Надежность</a:t>
            </a:r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300" dirty="0">
              <a:solidFill>
                <a:srgbClr val="0070C0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517900" y="973416"/>
            <a:ext cx="8483600" cy="53511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09728" indent="0" algn="just">
              <a:buNone/>
            </a:pP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парфюмерных товаров характерна </a:t>
            </a:r>
            <a:r>
              <a:rPr lang="ru-RU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сохраняемость.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 algn="just">
              <a:buNone/>
            </a:pP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Сохраняемость – это свойство парфюмерного товара не изменять в течение срока хранения и транспортировки своих характеристик.</a:t>
            </a:r>
          </a:p>
          <a:p>
            <a:pPr algn="just"/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147042" y="3459618"/>
            <a:ext cx="3218458" cy="4696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Эргономические</a:t>
            </a:r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300" dirty="0">
              <a:solidFill>
                <a:srgbClr val="0070C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517900" y="973415"/>
            <a:ext cx="8483600" cy="53511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09728" algn="just"/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Эргономические свойства - это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свойства, обеспечивающие удобство и комфорт при использовании парфюмерии. Они зависят от формы, размеров флаконов, вида укупорки.</a:t>
            </a:r>
          </a:p>
          <a:p>
            <a:pPr marL="109728" indent="0" algn="just">
              <a:buNone/>
            </a:pP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71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75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5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/>
      <p:bldP spid="10" grpId="0"/>
      <p:bldP spid="12" grpId="0" animBg="1"/>
      <p:bldP spid="13" grpId="0" animBg="1"/>
      <p:bldP spid="2" grpId="0"/>
      <p:bldP spid="14" grpId="0" animBg="1"/>
      <p:bldP spid="15" grpId="0" animBg="1"/>
      <p:bldP spid="16" grpId="0"/>
      <p:bldP spid="19" grpId="0" animBg="1"/>
      <p:bldP spid="20" grpId="0" animBg="1"/>
      <p:bldP spid="23" grpId="0" animBg="1"/>
      <p:bldP spid="24" grpId="0" animBg="1"/>
      <p:bldP spid="27" grpId="0" animBg="1"/>
      <p:bldP spid="28" grpId="0" animBg="1"/>
      <p:bldP spid="32" grpId="0" animBg="1"/>
      <p:bldP spid="33" grpId="0" animBg="1"/>
      <p:bldP spid="37" grpId="0" animBg="1"/>
      <p:bldP spid="38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marL="804863" lvl="0" indent="-804863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10.3 Классификация и характеристика ассортимента парфюмерных товаров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стр.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495-496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15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0030" y="117535"/>
            <a:ext cx="117157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1590" algn="ctr"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Ассортимент парфюмерных товаров </a:t>
            </a:r>
          </a:p>
          <a:p>
            <a:pPr marR="21590" algn="ctr">
              <a:spcAft>
                <a:spcPts val="0"/>
              </a:spcAft>
            </a:pPr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классифицируется по следующим признакам: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8232" y="1045504"/>
            <a:ext cx="1192368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21590" lvl="0" indent="-342900" algn="just"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ru-RU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консистенции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20725" marR="21590" lvl="0" indent="-366713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180340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жидкие – </a:t>
            </a:r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спиртовые или водно-спиртовые растворы смесей душистых веществ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pPr marL="720725" marR="21590" lvl="0" indent="-366713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180340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твердые – </a:t>
            </a:r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это воскообразная масса, чаще всего в виде карандаша, насыщенная парфюмерной композицией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pPr marL="720725" marR="21590" lvl="0" indent="-366713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180340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сухие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(порошкообразные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 – «саше» – </a:t>
            </a:r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измельченные пахнущие растения или смесь сухих душистых веществ с наполнителями, которые помещают в бумажные или текстильные пакеты. Используют для ароматизации белья.</a:t>
            </a:r>
            <a:endParaRPr lang="ru-RU" sz="14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42" y="3814600"/>
            <a:ext cx="2619375" cy="2400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8" b="17295"/>
          <a:stretch/>
        </p:blipFill>
        <p:spPr>
          <a:xfrm>
            <a:off x="3336790" y="3845314"/>
            <a:ext cx="3821538" cy="23695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162" y="3845314"/>
            <a:ext cx="2553464" cy="23695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30" name="Picture 6" descr="https://teleporto.ru/images/detailed/6973/1010801060.jpg?t=143137225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r="14763"/>
          <a:stretch/>
        </p:blipFill>
        <p:spPr bwMode="auto">
          <a:xfrm>
            <a:off x="7304201" y="3814599"/>
            <a:ext cx="1638087" cy="240030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80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6220" y="75552"/>
            <a:ext cx="110680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1590" lvl="0" algn="just">
              <a:spcAft>
                <a:spcPts val="0"/>
              </a:spcAft>
              <a:tabLst>
                <a:tab pos="180340" algn="l"/>
              </a:tabLst>
            </a:pPr>
            <a:r>
              <a:rPr lang="ru-RU" sz="2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ru-RU" sz="2400" u="sng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u="sng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характеру запаха</a:t>
            </a:r>
            <a:r>
              <a:rPr lang="ru-RU" sz="2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ru-RU" sz="2400" spc="-3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8650" marR="21590" lvl="0" indent="-274638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180340" algn="l"/>
              </a:tabLst>
            </a:pPr>
            <a:r>
              <a:rPr lang="ru-RU" sz="2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цветочные</a:t>
            </a:r>
            <a:r>
              <a:rPr lang="ru-RU" sz="2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2400" spc="-3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8650" marR="21590" lvl="0" indent="-274638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180340" algn="l"/>
              </a:tabLst>
            </a:pPr>
            <a:r>
              <a:rPr lang="ru-RU" sz="2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фантазийные</a:t>
            </a:r>
            <a:r>
              <a:rPr lang="ru-RU" sz="2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2400" spc="-3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8650" marR="21590" lvl="0" indent="-274638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180340" algn="l"/>
              </a:tabLst>
            </a:pPr>
            <a:r>
              <a:rPr lang="ru-RU" sz="2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цветочно-фантазийные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90" y="103504"/>
            <a:ext cx="3749002" cy="200337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427" y="113637"/>
            <a:ext cx="2003375" cy="20033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36220" y="2144962"/>
            <a:ext cx="11855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ru-RU" sz="24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направлению основного аромата: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7690" y="2634577"/>
            <a:ext cx="29413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цитрусовый;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папоротниковый;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цветочный;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шипровый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древесный;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амбровый;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мускусный;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кожный;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альдегидный;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кипарисовый.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800" y="2844945"/>
            <a:ext cx="2575770" cy="20013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582" y="2844945"/>
            <a:ext cx="2710478" cy="20013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348" y="2844944"/>
            <a:ext cx="3002813" cy="20013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0598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9070" y="305485"/>
            <a:ext cx="33070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1590" lvl="0" algn="just">
              <a:spcAft>
                <a:spcPts val="0"/>
              </a:spcAft>
              <a:tabLst>
                <a:tab pos="180340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ru-RU" sz="24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типу запаха: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8650" marR="21590" lvl="0" indent="-274638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180340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теплые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8650" marR="21590" lvl="0" indent="-274638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180340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свежие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8650" marR="21590" lvl="0" indent="-274638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180340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сладкие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8650" marR="21590" lvl="0" indent="-274638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180340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пряные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8650" marR="21590" lvl="0" indent="-274638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180340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восточные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т.д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960" y="305485"/>
            <a:ext cx="1846659" cy="23083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659" y="305485"/>
            <a:ext cx="1786066" cy="23083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765" y="305485"/>
            <a:ext cx="3852512" cy="23083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070" y="3038594"/>
            <a:ext cx="6168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spc="-4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5. </a:t>
            </a:r>
            <a:r>
              <a:rPr lang="ru-RU" sz="2400" u="sng" spc="-4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u="sng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силе запаха:</a:t>
            </a:r>
            <a:r>
              <a:rPr lang="ru-RU" sz="24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 длинной и короткой волной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070" y="3717429"/>
            <a:ext cx="49415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spc="-4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6. </a:t>
            </a:r>
            <a:r>
              <a:rPr lang="ru-RU" sz="2400" u="sng" spc="-4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половозрастному назначению</a:t>
            </a:r>
            <a:r>
              <a:rPr lang="ru-RU" sz="2400" u="sng" spc="-45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ru-RU" sz="2400" spc="-4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spc="-45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8650" indent="-274638">
              <a:buFont typeface="Wingdings" panose="05000000000000000000" pitchFamily="2" charset="2"/>
              <a:buChar char="Ø"/>
            </a:pPr>
            <a:r>
              <a:rPr lang="ru-RU" sz="2400" spc="-4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мужские</a:t>
            </a:r>
            <a:r>
              <a:rPr lang="ru-RU" sz="2400" spc="-45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2400" spc="-45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8650" indent="-274638">
              <a:buFont typeface="Wingdings" panose="05000000000000000000" pitchFamily="2" charset="2"/>
              <a:buChar char="Ø"/>
            </a:pPr>
            <a:r>
              <a:rPr lang="ru-RU" sz="2400" spc="-4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женские</a:t>
            </a:r>
            <a:r>
              <a:rPr lang="ru-RU" sz="2400" spc="-45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2400" spc="-45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8650" indent="-274638">
              <a:buFont typeface="Wingdings" panose="05000000000000000000" pitchFamily="2" charset="2"/>
              <a:buChar char="Ø"/>
            </a:pPr>
            <a:r>
              <a:rPr lang="ru-RU" sz="2400" spc="-4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молодежные</a:t>
            </a:r>
            <a:r>
              <a:rPr lang="ru-RU" sz="2400" spc="-45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2400" spc="-45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8650" indent="-274638">
              <a:buFont typeface="Wingdings" panose="05000000000000000000" pitchFamily="2" charset="2"/>
              <a:buChar char="Ø"/>
            </a:pPr>
            <a:r>
              <a:rPr lang="ru-RU" sz="2400" spc="-4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детские</a:t>
            </a:r>
            <a:r>
              <a:rPr lang="ru-RU" sz="2400" spc="-45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2400" spc="-45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8650" indent="-274638">
              <a:buFont typeface="Wingdings" panose="05000000000000000000" pitchFamily="2" charset="2"/>
              <a:buChar char="Ø"/>
            </a:pPr>
            <a:r>
              <a:rPr lang="ru-RU" sz="2400" spc="-4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двупольные</a:t>
            </a:r>
            <a:endParaRPr lang="ru-RU" sz="2400" dirty="0"/>
          </a:p>
        </p:txBody>
      </p:sp>
      <p:pic>
        <p:nvPicPr>
          <p:cNvPr id="2050" name="Picture 2" descr="https://xn--d1ai6ai.xn--p1ai/uploaded/images/VERSACE%20CRISTAL%20BRIGHT-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21" y="4240529"/>
            <a:ext cx="2502992" cy="200239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mages.by.prom.st/152105791_w640_h640_muzhskoj-aromat-carolina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0" b="7550"/>
          <a:stretch/>
        </p:blipFill>
        <p:spPr bwMode="auto">
          <a:xfrm>
            <a:off x="3023209" y="4240529"/>
            <a:ext cx="1853765" cy="200239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vip-odor.com/image/cache/catalog/data/Katy%20Perry/Purr_Katy_Perry_Eau_de_Parfum_Feminino_05-600x60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060" y="4240529"/>
            <a:ext cx="2002394" cy="200239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www.r-ulybka.ru/upload/iblock/4a3/4a38a6a428bd7dde67698e40236585f9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2" y="4240529"/>
            <a:ext cx="2002394" cy="200239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16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25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75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0652" y="70505"/>
            <a:ext cx="108051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7. </a:t>
            </a:r>
            <a:r>
              <a:rPr lang="ru-RU" sz="24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способу упаковки: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20725" indent="-366713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притертая пробка;</a:t>
            </a:r>
          </a:p>
          <a:p>
            <a:pPr marL="720725" indent="-366713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навинчивающийся колпачок;</a:t>
            </a:r>
          </a:p>
          <a:p>
            <a:pPr marL="720725" indent="-366713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аэрозоль;</a:t>
            </a:r>
          </a:p>
          <a:p>
            <a:pPr marL="720725" indent="-366713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пульверизатор.</a:t>
            </a:r>
          </a:p>
          <a:p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4" name="Picture 2" descr="https://sc02.alicdn.com/kf/HTB10OeZayzxK1RkSnaVq6xn9VXap/wholesale-art-style-glass-reed-diffuser-bottl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4" r="10006"/>
          <a:stretch/>
        </p:blipFill>
        <p:spPr bwMode="auto">
          <a:xfrm>
            <a:off x="354329" y="2197615"/>
            <a:ext cx="2468881" cy="310278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unkuri.com/media/image/59/a4/af/shipr_600x600@2x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8" r="10372"/>
          <a:stretch/>
        </p:blipFill>
        <p:spPr bwMode="auto">
          <a:xfrm>
            <a:off x="2903220" y="2197615"/>
            <a:ext cx="2468880" cy="310278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pic>
        <p:nvPicPr>
          <p:cNvPr id="3078" name="Picture 6" descr="https://f1.ds-russia.ru/u_dirs/076/76287/d70b6746dfe8b90a8d817dd50d4f9eab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0"/>
          <a:stretch/>
        </p:blipFill>
        <p:spPr bwMode="auto">
          <a:xfrm>
            <a:off x="8664275" y="2197615"/>
            <a:ext cx="3145348" cy="310278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tatic.tildacdn.com/tild3338-3861-4338-b833-313036333563/phot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110" y="2197615"/>
            <a:ext cx="3094565" cy="30945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652" y="5424785"/>
            <a:ext cx="119512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indent="-263525"/>
            <a:r>
              <a:rPr lang="ru-RU" sz="2400" spc="-1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8. </a:t>
            </a:r>
            <a:r>
              <a:rPr lang="ru-RU" sz="2400" u="sng" spc="-1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u="sng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качеству и стойкости запаха:</a:t>
            </a:r>
            <a:r>
              <a:rPr lang="ru-RU" sz="24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духи и одеколоны подразделяются на обыкновенные (массовая группа) и Экстра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831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41413" y="89639"/>
            <a:ext cx="9905998" cy="77997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СОДЕРЖАНИЕ МОДУЛЯ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911615587"/>
              </p:ext>
            </p:extLst>
          </p:nvPr>
        </p:nvGraphicFramePr>
        <p:xfrm>
          <a:off x="532023" y="763865"/>
          <a:ext cx="11277600" cy="5462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7640" y="117535"/>
            <a:ext cx="19011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spc="-1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9. </a:t>
            </a:r>
            <a:r>
              <a:rPr lang="ru-RU" sz="2400" u="sng" spc="-1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u="sng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видам</a:t>
            </a:r>
            <a:r>
              <a:rPr lang="ru-RU" sz="2400" u="sng" spc="-1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47042" y="579200"/>
            <a:ext cx="268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042" y="1093111"/>
            <a:ext cx="2596158" cy="4696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Духи</a:t>
            </a:r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300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26080" y="839946"/>
            <a:ext cx="9063990" cy="55151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09728" indent="0" algn="just">
              <a:buNone/>
            </a:pPr>
            <a:r>
              <a:rPr lang="ru-RU" sz="2000" b="1" spc="-2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Духи</a:t>
            </a:r>
            <a:r>
              <a:rPr lang="ru-RU" sz="2000" spc="-2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это, как правило, </a:t>
            </a:r>
            <a:r>
              <a:rPr lang="ru-RU" sz="2000" spc="-2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спирто</a:t>
            </a:r>
            <a:r>
              <a:rPr lang="ru-RU" sz="2000" spc="-2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-водные растворы душистых веществ, </a:t>
            </a:r>
            <a:r>
              <a:rPr lang="ru-RU" sz="2000" spc="-2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которые обладают определенной стойкостью запаха. Они применяются как </a:t>
            </a:r>
            <a:r>
              <a:rPr lang="ru-RU" sz="2000" spc="-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ароматизирующие средства</a:t>
            </a:r>
            <a:r>
              <a:rPr lang="ru-RU" sz="2000" spc="-1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26080" y="1895594"/>
            <a:ext cx="39625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728" indent="0" algn="just">
              <a:buNone/>
            </a:pPr>
            <a:r>
              <a:rPr lang="ru-RU" sz="2000" i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2000" i="1" u="sng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 качеству и стойкости запаха:</a:t>
            </a:r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122652" y="2443940"/>
            <a:ext cx="2137579" cy="4696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Обыкновенные</a:t>
            </a:r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300" dirty="0">
              <a:solidFill>
                <a:srgbClr val="0070C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114590" y="2982237"/>
            <a:ext cx="2137579" cy="4696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Экстра</a:t>
            </a:r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300" dirty="0">
              <a:solidFill>
                <a:srgbClr val="0070C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114589" y="3527940"/>
            <a:ext cx="2137579" cy="7583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Концентриро</a:t>
            </a:r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-ванные</a:t>
            </a:r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300" dirty="0">
              <a:solidFill>
                <a:srgbClr val="0070C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47042" y="1626026"/>
            <a:ext cx="2596158" cy="4696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Парфюмерная вода</a:t>
            </a:r>
            <a:endParaRPr lang="ru-RU" sz="2300" dirty="0">
              <a:solidFill>
                <a:srgbClr val="0070C0"/>
              </a:solidFill>
            </a:endParaRPr>
          </a:p>
        </p:txBody>
      </p:sp>
      <p:pic>
        <p:nvPicPr>
          <p:cNvPr id="4102" name="Picture 6" descr="https://pompadoo.ru/media/uploads/products/10557_dtyZBs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49" y="2535649"/>
            <a:ext cx="3993221" cy="360197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435048" y="2377698"/>
            <a:ext cx="6368943" cy="11511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109728" indent="0" algn="just">
              <a:buNone/>
            </a:pPr>
            <a:r>
              <a:rPr lang="ru-RU" sz="2000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Духи должны содержать не менее 10% композиции и не менее 85% </a:t>
            </a:r>
            <a:r>
              <a:rPr lang="ru-RU" sz="2000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спирта, иметь стойкость запаха не менее 50 часов</a:t>
            </a:r>
            <a:r>
              <a:rPr lang="ru-RU" sz="2000" spc="-15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40680" y="3527262"/>
            <a:ext cx="6368943" cy="14091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109728" indent="0" algn="just">
              <a:buNone/>
            </a:pPr>
            <a:r>
              <a:rPr lang="ru-RU" sz="2000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Духи </a:t>
            </a:r>
            <a:r>
              <a:rPr lang="ru-RU" sz="2000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Экстра </a:t>
            </a:r>
            <a:r>
              <a:rPr lang="ru-RU" sz="2000" spc="-4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должны содержать не менее 15% композиции и не менее </a:t>
            </a:r>
            <a:r>
              <a:rPr lang="ru-RU" sz="2000" spc="-4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70</a:t>
            </a:r>
            <a:r>
              <a:rPr lang="ru-RU" sz="2000" spc="-4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% спирта, иметь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стойкость запаха не менее 60 часов. Они выпускаются    обязательно в </a:t>
            </a:r>
            <a:r>
              <a:rPr lang="ru-RU" sz="2000" spc="-6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футляре</a:t>
            </a:r>
            <a:r>
              <a:rPr lang="ru-RU" sz="2000" spc="-6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440680" y="4904438"/>
            <a:ext cx="6368943" cy="12912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109728" indent="0" algn="just">
              <a:buNone/>
            </a:pPr>
            <a:r>
              <a:rPr lang="ru-RU" sz="2000" spc="-3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Концентрированные духи </a:t>
            </a:r>
            <a:r>
              <a:rPr lang="ru-RU" sz="2000" spc="-4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должны </a:t>
            </a:r>
            <a:r>
              <a:rPr lang="ru-RU" sz="2000" spc="-4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содержать не менее </a:t>
            </a:r>
            <a:r>
              <a:rPr lang="ru-RU" sz="2000" spc="-4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30% </a:t>
            </a:r>
            <a:r>
              <a:rPr lang="ru-RU" sz="2000" spc="-4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композиции и не менее </a:t>
            </a:r>
            <a:r>
              <a:rPr lang="ru-RU" sz="2000" spc="-4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55% </a:t>
            </a:r>
            <a:r>
              <a:rPr lang="ru-RU" sz="2000" spc="-4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спирта, иметь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стойкость запаха не менее 60 часов.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931712" y="839946"/>
            <a:ext cx="9058358" cy="55151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R="21590" algn="just"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Парфюмерная вода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содержит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 менее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10%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композиции и не менее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75% </a:t>
            </a:r>
            <a:r>
              <a:rPr lang="ru-RU" sz="2000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спирта, имеют стойкость запаха не менее </a:t>
            </a:r>
            <a:r>
              <a:rPr lang="ru-RU" sz="2000" spc="-15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50 </a:t>
            </a:r>
            <a:r>
              <a:rPr lang="ru-RU" sz="2000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часов и </a:t>
            </a:r>
            <a:r>
              <a:rPr lang="ru-RU" sz="2000" spc="-15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отличается от духов только содержанием спирта и воды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https://e-parfum.by/image/catalog/demo/banners/christiandiormidnightpoiso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2" b="13527"/>
          <a:stretch/>
        </p:blipFill>
        <p:spPr bwMode="auto">
          <a:xfrm>
            <a:off x="4541132" y="1931685"/>
            <a:ext cx="5797246" cy="420594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152569" y="2158941"/>
            <a:ext cx="2596158" cy="4696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Туалетная вода</a:t>
            </a:r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300" dirty="0">
              <a:solidFill>
                <a:srgbClr val="0070C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931607" y="839946"/>
            <a:ext cx="9063990" cy="55151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R="21590"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Туалетные воды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содержат не менее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4%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композиции и не менее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75% </a:t>
            </a:r>
            <a:r>
              <a:rPr lang="ru-RU" sz="2000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спирта, имеют стойкость запаха не менее </a:t>
            </a:r>
            <a:r>
              <a:rPr lang="ru-RU" sz="2000" spc="-15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40 </a:t>
            </a:r>
            <a:r>
              <a:rPr lang="ru-RU" sz="2000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часов и применяются как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ароматизирующие средства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R="21590" algn="just"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Детские туалетные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воды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содержат не менее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2%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композиции и не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более 20% </a:t>
            </a:r>
            <a:r>
              <a:rPr lang="ru-RU" sz="2000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спирта, имеют стойкость запаха не менее </a:t>
            </a:r>
            <a:r>
              <a:rPr lang="ru-RU" sz="2000" spc="-15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24 часов.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 descr="https://kotofoto.ru/product_img/3411/161430/161430_tualetnaya_voda_bruno_banani_womans_best_20_ml_zhenskaya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499" y="2593682"/>
            <a:ext cx="3601979" cy="360197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images.kz.prom.st/119303050_w640_h640_duhi-dilis-parfyumernaya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23" b="10349"/>
          <a:stretch/>
        </p:blipFill>
        <p:spPr bwMode="auto">
          <a:xfrm>
            <a:off x="7380768" y="2593681"/>
            <a:ext cx="3852215" cy="360197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143843" y="2697264"/>
            <a:ext cx="2596158" cy="4696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Одеколон</a:t>
            </a:r>
            <a:endParaRPr lang="ru-RU" sz="2300" dirty="0">
              <a:solidFill>
                <a:srgbClr val="0070C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934806" y="839946"/>
            <a:ext cx="9063990" cy="55151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R="21590"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Одеколоны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это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спирто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-водные растворы душистых веществ, предназначенные в основном для гигиенических целей, освежения и ароматизации. Они содержат меньше композиции и имеют невысокую </a:t>
            </a:r>
            <a:r>
              <a:rPr lang="ru-RU" sz="2000" spc="-3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стойкость запаха</a:t>
            </a:r>
            <a:r>
              <a:rPr lang="ru-RU" sz="2000" spc="-35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R="21590" algn="just"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75519" y="1950332"/>
            <a:ext cx="37701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spc="-3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качеству и стойкости </a:t>
            </a:r>
            <a:r>
              <a:rPr lang="ru-RU" sz="2000" i="1" spc="-35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запаха:</a:t>
            </a:r>
            <a:endParaRPr lang="ru-RU" sz="2000" i="1" dirty="0">
              <a:solidFill>
                <a:srgbClr val="002060"/>
              </a:solidFill>
            </a:endParaRPr>
          </a:p>
        </p:txBody>
      </p:sp>
      <p:pic>
        <p:nvPicPr>
          <p:cNvPr id="4110" name="Picture 14" descr="https://beloris.ru/content/catalog_image/17487/tmp/white_950_950bezimyanniy.png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3" b="19242"/>
          <a:stretch/>
        </p:blipFill>
        <p:spPr bwMode="auto">
          <a:xfrm>
            <a:off x="6395848" y="2602346"/>
            <a:ext cx="4997132" cy="329184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Скругленный прямоугольник 29"/>
          <p:cNvSpPr/>
          <p:nvPr/>
        </p:nvSpPr>
        <p:spPr>
          <a:xfrm>
            <a:off x="3132918" y="2494568"/>
            <a:ext cx="2596158" cy="4696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Обыкновенные</a:t>
            </a:r>
            <a:endParaRPr lang="ru-RU" sz="2300" dirty="0">
              <a:solidFill>
                <a:srgbClr val="0070C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131004" y="2535648"/>
            <a:ext cx="5657907" cy="14501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R="21590" algn="just">
              <a:spcAft>
                <a:spcPts val="0"/>
              </a:spcAft>
            </a:pPr>
            <a:r>
              <a:rPr lang="ru-RU" sz="2000" spc="-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Одеколоны должны содержать не менее 1,5% </a:t>
            </a:r>
            <a:r>
              <a:rPr lang="ru-RU" sz="2000" spc="-3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композиции и не менее 60% спирта, иметь стойкость запаха не менее 24 часов</a:t>
            </a:r>
            <a:r>
              <a:rPr lang="ru-RU" sz="2000" spc="-35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3132918" y="3070336"/>
            <a:ext cx="2596158" cy="4696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Экстра</a:t>
            </a:r>
            <a:endParaRPr lang="ru-RU" sz="2300" dirty="0">
              <a:solidFill>
                <a:srgbClr val="0070C0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131004" y="3985822"/>
            <a:ext cx="5657907" cy="19847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R="21590" algn="just">
              <a:spcAft>
                <a:spcPts val="0"/>
              </a:spcAft>
            </a:pPr>
            <a:r>
              <a:rPr lang="ru-RU" sz="2000" spc="-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Одеколоны Экстра должны содержать не менее 4% композиции и не менее </a:t>
            </a:r>
            <a:r>
              <a:rPr lang="ru-RU" sz="2000" spc="-5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60</a:t>
            </a:r>
            <a:r>
              <a:rPr lang="ru-RU" sz="2000" spc="-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%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спирта, иметь стойкость запаха не менее 30 часов. Одеколоны Экстра </a:t>
            </a:r>
            <a:r>
              <a:rPr lang="ru-RU" sz="2000" spc="-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выпускаются в художественно оформленных футлярах</a:t>
            </a:r>
            <a:r>
              <a:rPr lang="ru-RU" sz="2000" spc="-5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49370" y="3260734"/>
            <a:ext cx="2596158" cy="4696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Душистая вода</a:t>
            </a:r>
            <a:endParaRPr lang="ru-RU" sz="2300" dirty="0">
              <a:solidFill>
                <a:srgbClr val="0070C0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931607" y="839946"/>
            <a:ext cx="9063990" cy="55151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R="21590"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Душистые воды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применяются как гигиенические и освежающие </a:t>
            </a:r>
            <a:r>
              <a:rPr lang="ru-RU" sz="2000" spc="-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средства. Они содержат не менее 1% композиции и не менее 20% спирта.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Стойкость запаха для них не нормируется. Например, к ним относятся </a:t>
            </a:r>
            <a:r>
              <a:rPr lang="ru-RU" sz="2000" spc="-2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лавандовая вода, розовая вода и др. Они могут применяться для смягчения и тонизирования кожи, для ароматизации, освежения и очищения воздуха в </a:t>
            </a:r>
            <a:r>
              <a:rPr lang="ru-RU" sz="2000" spc="-4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помещении, для ухода за волосами (например, после стрижки) и т. д</a:t>
            </a:r>
            <a:r>
              <a:rPr lang="ru-RU" sz="2000" spc="-4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R="21590" algn="just">
              <a:spcAft>
                <a:spcPts val="0"/>
              </a:spcAft>
            </a:pPr>
            <a:r>
              <a:rPr lang="ru-RU" sz="2000" b="1" spc="-4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Детские д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ушистые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воды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spc="-5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содержат </a:t>
            </a:r>
            <a:r>
              <a:rPr lang="ru-RU" sz="2000" spc="-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 </a:t>
            </a:r>
            <a:r>
              <a:rPr lang="ru-RU" sz="2000" spc="-5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более </a:t>
            </a:r>
            <a:r>
              <a:rPr lang="ru-RU" sz="2000" spc="-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1% композиции и не </a:t>
            </a:r>
            <a:r>
              <a:rPr lang="ru-RU" sz="2000" spc="-5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более </a:t>
            </a:r>
            <a:r>
              <a:rPr lang="ru-RU" sz="2000" spc="-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20% спирта.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1590" algn="just"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4" descr="https://diamondelectric.ru/images/3287/3286760/dyhi_princessa_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955" y="3456760"/>
            <a:ext cx="2754615" cy="275461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0"/>
          <a:srcRect l="23575" t="10067" r="41775" b="20200"/>
          <a:stretch/>
        </p:blipFill>
        <p:spPr>
          <a:xfrm>
            <a:off x="9095829" y="3456759"/>
            <a:ext cx="2433330" cy="27546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112" name="Picture 16" descr="https://cdn.st100sp.com/pictures/10196409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074" y="3441090"/>
            <a:ext cx="2759321" cy="276967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6" grpId="0" animBg="1"/>
      <p:bldP spid="3" grpId="0"/>
      <p:bldP spid="9" grpId="0" animBg="1"/>
      <p:bldP spid="11" grpId="0" animBg="1"/>
      <p:bldP spid="13" grpId="0" animBg="1"/>
      <p:bldP spid="17" grpId="0" animBg="1"/>
      <p:bldP spid="10" grpId="0" animBg="1"/>
      <p:bldP spid="12" grpId="0" animBg="1"/>
      <p:bldP spid="14" grpId="0" animBg="1"/>
      <p:bldP spid="18" grpId="0" animBg="1"/>
      <p:bldP spid="21" grpId="0" animBg="1"/>
      <p:bldP spid="22" grpId="0" animBg="1"/>
      <p:bldP spid="25" grpId="0" animBg="1"/>
      <p:bldP spid="26" grpId="0" animBg="1"/>
      <p:bldP spid="7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1" t="30360" r="22750" b="56847"/>
          <a:stretch/>
        </p:blipFill>
        <p:spPr bwMode="auto">
          <a:xfrm>
            <a:off x="547370" y="70505"/>
            <a:ext cx="5383701" cy="7125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1" t="55087" r="22750" b="34062"/>
          <a:stretch/>
        </p:blipFill>
        <p:spPr bwMode="auto">
          <a:xfrm>
            <a:off x="5931071" y="70505"/>
            <a:ext cx="5304619" cy="7125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2" t="55801" r="23179" b="37065"/>
          <a:stretch/>
        </p:blipFill>
        <p:spPr bwMode="auto">
          <a:xfrm>
            <a:off x="2421891" y="877252"/>
            <a:ext cx="7327900" cy="5856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4" t="32334" r="27691" b="19309"/>
          <a:stretch/>
        </p:blipFill>
        <p:spPr bwMode="auto">
          <a:xfrm>
            <a:off x="2421891" y="1462880"/>
            <a:ext cx="7327900" cy="48748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7370" y="70505"/>
            <a:ext cx="10688320" cy="69336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421891" y="877252"/>
            <a:ext cx="7327900" cy="5460523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8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0" t="37969" r="26455" b="25515"/>
          <a:stretch/>
        </p:blipFill>
        <p:spPr bwMode="auto">
          <a:xfrm>
            <a:off x="204470" y="2442256"/>
            <a:ext cx="6699250" cy="3832814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1" t="30360" r="22750" b="56847"/>
          <a:stretch/>
        </p:blipFill>
        <p:spPr bwMode="auto">
          <a:xfrm>
            <a:off x="204469" y="468630"/>
            <a:ext cx="6699251" cy="960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1" t="55087" r="22750" b="34062"/>
          <a:stretch/>
        </p:blipFill>
        <p:spPr bwMode="auto">
          <a:xfrm>
            <a:off x="204469" y="1428750"/>
            <a:ext cx="6699251" cy="8915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4469" y="468630"/>
            <a:ext cx="6699251" cy="185165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6" descr="https://pompadoo.ru/media/uploads/products/10557_dtyZBs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095" y="1640194"/>
            <a:ext cx="4126231" cy="372195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/>
          <p:cNvSpPr/>
          <p:nvPr/>
        </p:nvSpPr>
        <p:spPr>
          <a:xfrm>
            <a:off x="8583930" y="4446269"/>
            <a:ext cx="1074420" cy="5943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8" descr="https://www.r-ulybka.ru/upload/iblock/800/800fc2a6c7bd0116dbf976076be9fe3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856" y="1428750"/>
            <a:ext cx="4248707" cy="4248707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вал 12"/>
          <p:cNvSpPr/>
          <p:nvPr/>
        </p:nvSpPr>
        <p:spPr>
          <a:xfrm>
            <a:off x="9020066" y="4404383"/>
            <a:ext cx="1074420" cy="5943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4" descr="https://e-parfum.by/image/catalog/demo/banners/christiandiormidnightpoison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" t="13922" r="21375" b="13527"/>
          <a:stretch/>
        </p:blipFill>
        <p:spPr bwMode="auto">
          <a:xfrm>
            <a:off x="7339856" y="1428750"/>
            <a:ext cx="4417729" cy="4248707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Овал 15"/>
          <p:cNvSpPr/>
          <p:nvPr/>
        </p:nvSpPr>
        <p:spPr>
          <a:xfrm>
            <a:off x="8044845" y="4653975"/>
            <a:ext cx="1074420" cy="5943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2" descr="https://kotofoto.ru/product_img/3411/161430/161430_tualetnaya_voda_bruno_banani_womans_best_20_ml_zhenskayam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855" y="1358861"/>
            <a:ext cx="4417729" cy="4417729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Овал 17"/>
          <p:cNvSpPr/>
          <p:nvPr/>
        </p:nvSpPr>
        <p:spPr>
          <a:xfrm>
            <a:off x="9050685" y="4675586"/>
            <a:ext cx="1074420" cy="5943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4" name="Picture 4" descr="https://i.ebayimg.com/00/s/ODAwWDgwMA==/z/B2sAAOSwHgdazV0~/$_57.JPG?set_id=880000500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140" y="1290348"/>
            <a:ext cx="4525510" cy="452551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Овал 21"/>
          <p:cNvSpPr/>
          <p:nvPr/>
        </p:nvSpPr>
        <p:spPr>
          <a:xfrm>
            <a:off x="7688680" y="4767193"/>
            <a:ext cx="1430585" cy="82367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1"/>
          <a:srcRect l="23575" t="10067" r="41775" b="20200"/>
          <a:stretch/>
        </p:blipFill>
        <p:spPr>
          <a:xfrm>
            <a:off x="7325140" y="986356"/>
            <a:ext cx="4546505" cy="5146802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24" name="Овал 23"/>
          <p:cNvSpPr/>
          <p:nvPr/>
        </p:nvSpPr>
        <p:spPr>
          <a:xfrm>
            <a:off x="8093587" y="4417202"/>
            <a:ext cx="1259056" cy="76183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0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3" grpId="0" animBg="1"/>
      <p:bldP spid="16" grpId="0" animBg="1"/>
      <p:bldP spid="18" grpId="0" animBg="1"/>
      <p:bldP spid="22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41209" y="696644"/>
            <a:ext cx="9858239" cy="1412067"/>
          </a:xfrm>
        </p:spPr>
        <p:txBody>
          <a:bodyPr>
            <a:normAutofit fontScale="90000"/>
          </a:bodyPr>
          <a:lstStyle/>
          <a:p>
            <a:pPr marL="719138" lvl="0" indent="-719138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10.4 Контроль качества парфюмерных товаров, маркировка, упаковка, транспортирование и хранение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768" y="2262233"/>
            <a:ext cx="2077982" cy="22464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66653" y="4662222"/>
            <a:ext cx="9325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Изучите данный вопрос самостоятельно, используя материал учебника: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Сыцко,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В.Е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Товароведение непродовольственных товаров: /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В.Е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Сыцко,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М.И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496-497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C:\Users\User\Desktop\ЭУМК ТОТ\images (6)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314770" y="4416564"/>
            <a:ext cx="2093179" cy="170103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26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012" y="440643"/>
            <a:ext cx="118599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Вопросы для самоконтроля: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1940" y="1583140"/>
            <a:ext cx="87800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Дайте определение парфюмерии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сырье для производства парфюмерии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Перечислите признаки классификации парфюмерных товаров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виды парфюмерных жидкостей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чем отличие духов и духов Экстра?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Дайте характеристику туалетных вод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Охарактеризуйте одеколон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чем отличие душистой воды от туалетной?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требования к качеству парфюмерных товаров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Опишите особенности маркировки и упаковки парфюмерных товаров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User\Desktop\ЭУМК ТОТ\images (8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2" y="2011231"/>
            <a:ext cx="2982408" cy="31885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08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26" y="1114415"/>
            <a:ext cx="3863415" cy="3863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71514" y="2800326"/>
            <a:ext cx="78204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2005. –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стр.493-497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44469" y="1446378"/>
            <a:ext cx="64237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Литература: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836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IMG_20180701_1952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1" t="36364" r="41721" b="24778"/>
          <a:stretch/>
        </p:blipFill>
        <p:spPr bwMode="auto">
          <a:xfrm>
            <a:off x="4748380" y="980888"/>
            <a:ext cx="2588565" cy="345758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81577" y="441266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677" y="4694830"/>
            <a:ext cx="120513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Автор: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Машкович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Татьяна Васильевна,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преподаватель высшей квалификационной категории</a:t>
            </a:r>
          </a:p>
          <a:p>
            <a:pPr algn="ctr"/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mashkovich1978@mail.ru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ЭУМК ТОТ\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60" y="2383666"/>
            <a:ext cx="3509845" cy="26314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08408" y="436603"/>
            <a:ext cx="5375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 модуля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62819" y="1718716"/>
            <a:ext cx="73468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результате изучения данной темы Вы сможете:</a:t>
            </a:r>
          </a:p>
          <a:p>
            <a:pPr algn="just"/>
            <a:endParaRPr lang="ru-RU" sz="24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Высказывать общее суждение о парфюмерно-косметических товарах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Кратко описывать сырье и особенности производства парфюмерии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Давать классификацию и характеристику ассортимента парфюмерных товаров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Излагать требования к качеству, маркировке, упаковке и хранению парфюмерных товаров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55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4814" y="913340"/>
            <a:ext cx="9858239" cy="1195372"/>
          </a:xfrm>
        </p:spPr>
        <p:txBody>
          <a:bodyPr>
            <a:normAutofit/>
          </a:bodyPr>
          <a:lstStyle/>
          <a:p>
            <a:pPr lvl="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10.1 Общие сведения о парфюмерно-косметических товарах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493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32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147539" y="369852"/>
            <a:ext cx="629410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1590" algn="just">
              <a:spcAft>
                <a:spcPts val="0"/>
              </a:spcAft>
            </a:pPr>
            <a:r>
              <a:rPr lang="ru-RU" i="1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Искусство косметики известно человечеству с древнейших времен. Об </a:t>
            </a:r>
            <a:r>
              <a:rPr lang="ru-RU" i="1" spc="-4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этом свидетельствуют многочисленные предметы и документы, найденные при </a:t>
            </a:r>
            <a:r>
              <a:rPr lang="ru-RU" i="1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археологических раскопках. Колыбелью косметики принято считать Древний </a:t>
            </a:r>
            <a:r>
              <a:rPr lang="ru-RU" i="1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Египет, где уже 4 тыс. лет назад уделялось большое внимание поддержанию </a:t>
            </a:r>
            <a:r>
              <a:rPr lang="ru-RU" i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красоты лица и тела и искусству изготовления различных косметических средств. Уже в 10 веке до н. э. здесь были известны пудры, мази. Египтяне </a:t>
            </a:r>
            <a:r>
              <a:rPr lang="ru-RU" i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красили глаза и ногти. Именно они изобрели румяна и белила. Египет для </a:t>
            </a:r>
            <a:r>
              <a:rPr lang="ru-RU" i="1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античного мира был, пожалуй, тем, чем Франция для нового.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04" y="177597"/>
            <a:ext cx="4863753" cy="324683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8104" y="3645265"/>
            <a:ext cx="62788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Древняя Греция и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Рим с их культом здоровья и красоты уделяли огромное значение </a:t>
            </a:r>
            <a:r>
              <a:rPr lang="ru-RU" i="1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косметическим препаратам. Римлянки использовали разные маски для лица, </a:t>
            </a:r>
            <a:r>
              <a:rPr lang="ru-RU" i="1" spc="-4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молочко и мази для придания нежности коже, красили волосы и ногти. </a:t>
            </a:r>
            <a:endParaRPr lang="ru-RU" i="1" spc="-45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i="1" spc="-4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Индии </a:t>
            </a:r>
            <a:r>
              <a:rPr lang="ru-RU" i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мужчины, и женщины использовали краски и белила для лица, подводили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глаза, брови, щеки, губы, и даже зубы окрашивали в коричневый цвет.</a:t>
            </a:r>
            <a:endParaRPr lang="ru-RU" dirty="0"/>
          </a:p>
        </p:txBody>
      </p:sp>
      <p:pic>
        <p:nvPicPr>
          <p:cNvPr id="7" name="Picture 2" descr="http://www.k-istine.ru/images/morals/woman-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714" y="3291677"/>
            <a:ext cx="5233761" cy="308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19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5058" y="184781"/>
            <a:ext cx="570411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Китаянки пользовались завоеваниями в косметике даже сверх меры и красили </a:t>
            </a:r>
            <a:r>
              <a:rPr lang="ru-RU" i="1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все, что можно. В Японии господствовал культ косметики, и на императорские </a:t>
            </a:r>
            <a:r>
              <a:rPr lang="ru-RU" i="1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приемы все обязаны были приходить ярко разукрашенными. В христианстве </a:t>
            </a:r>
            <a:r>
              <a:rPr lang="ru-RU" i="1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же, наоборот, в самом начале гримирование лица считалось кощунством. Одно </a:t>
            </a:r>
            <a:r>
              <a:rPr lang="ru-RU" i="1" spc="-4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время использование косметики даже преследовалось церковью (считалось, что </a:t>
            </a:r>
            <a:r>
              <a:rPr lang="ru-RU" i="1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красавицы находятся во власти дьявола). </a:t>
            </a:r>
            <a:endParaRPr lang="ru-RU" dirty="0"/>
          </a:p>
        </p:txBody>
      </p:sp>
      <p:pic>
        <p:nvPicPr>
          <p:cNvPr id="2050" name="Picture 2" descr="https://japon-fr.com/images/headers/geis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84781"/>
            <a:ext cx="5285448" cy="335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917371" y="3642366"/>
            <a:ext cx="917454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1590" algn="just">
              <a:spcAft>
                <a:spcPts val="0"/>
              </a:spcAft>
            </a:pPr>
            <a:r>
              <a:rPr lang="ru-RU" i="1" spc="-2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Наибольшего </a:t>
            </a:r>
            <a:r>
              <a:rPr lang="ru-RU" i="1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развития косметика достигла во Франции уже в 12 и 13 столетиях. Причем вначале это была чисто </a:t>
            </a:r>
            <a:r>
              <a:rPr lang="ru-RU" i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декоративная косметика. Гигиена занимала больше второстепенное место. В </a:t>
            </a:r>
            <a:r>
              <a:rPr lang="ru-RU" i="1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16-18 веках внимание стало концентрироваться на ароматических веществах, </a:t>
            </a:r>
            <a:r>
              <a:rPr lang="ru-RU" i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которые заглушают неприятный запах тела. То есть, появилась парфюмерия. </a:t>
            </a:r>
            <a:r>
              <a:rPr lang="ru-RU" i="1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Таким образом, все это наложило отпечаток на дальнейшее развитие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парфюмерно-косметической индустрии в различных странах. Например, </a:t>
            </a:r>
            <a:r>
              <a:rPr lang="ru-RU" i="1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китайцы и японцы долгое время не использовали парфюмерию, да и сейчас потребление ее в этих странах значительно ниже, чем в Европе, из-за культа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чистоты, который господствовал у них веками. У них просто не было </a:t>
            </a:r>
            <a:r>
              <a:rPr lang="ru-RU" i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надобности душиться, чтобы скрыть неприятный запах, как это делали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европейцы.</a:t>
            </a:r>
            <a:endParaRPr lang="ru-RU" dirty="0"/>
          </a:p>
        </p:txBody>
      </p:sp>
      <p:pic>
        <p:nvPicPr>
          <p:cNvPr id="2052" name="Picture 4" descr="https://i.pinimg.com/originals/29/1d/3b/291d3bd222ed94a29f5a8fa5f9a4b62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58" y="2873828"/>
            <a:ext cx="2601685" cy="346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79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7086" y="70505"/>
            <a:ext cx="7347857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i="1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Развивалась косметика и на Руси. Имеются сведения, что уже в одном из самых первых сборников врачебных знаний эпохи Киевской Руси, написанном </a:t>
            </a:r>
            <a:r>
              <a:rPr lang="ru-RU" i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греческом языке в 30-х годах 12 века внучкой Владимира Мономаха </a:t>
            </a:r>
            <a:r>
              <a:rPr lang="ru-RU" i="1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Евпраксией</a:t>
            </a:r>
            <a:r>
              <a:rPr lang="ru-RU" i="1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наряду со сведениями о различных болезнях приводились советы </a:t>
            </a:r>
            <a:r>
              <a:rPr lang="ru-RU" i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уходу за телом, рецепты от «паршивости головы», средства от дурного </a:t>
            </a:r>
            <a:r>
              <a:rPr lang="ru-RU" i="1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запаха изо рта и для чистки зубов. Поворотным пунктом в истории российской косметической промышленности была середина 19 века. В 1843 году в Москве </a:t>
            </a:r>
            <a:r>
              <a:rPr lang="ru-RU" i="1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было организовано одно из первых в России предприятий по производству </a:t>
            </a:r>
            <a:r>
              <a:rPr lang="ru-RU" i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парфюмерных и косметических изделии - фабрика </a:t>
            </a:r>
            <a:r>
              <a:rPr lang="ru-RU" i="1" spc="-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Ралле</a:t>
            </a:r>
            <a:r>
              <a:rPr lang="ru-RU" i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ныне всем хорошо </a:t>
            </a:r>
            <a:r>
              <a:rPr lang="ru-RU" i="1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известная фабрика «Свобода», а в 1865 году парфюмерную продукцию начала </a:t>
            </a:r>
            <a:r>
              <a:rPr lang="ru-RU" i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выпускать фабрика </a:t>
            </a:r>
            <a:r>
              <a:rPr lang="ru-RU" i="1" spc="-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Брокара</a:t>
            </a:r>
            <a:r>
              <a:rPr lang="ru-RU" i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(«Новая Заря»). К 1913 году в России было около </a:t>
            </a:r>
            <a:r>
              <a:rPr lang="ru-RU" i="1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 предприятий, выпускавших парфюмерно-косметическую продукцию. Длительное время косметические средства в СССР имели в основном только </a:t>
            </a:r>
            <a:r>
              <a:rPr lang="ru-RU" i="1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гигиеническое назначение, и только в 70-80-х годах стал резко расширяться </a:t>
            </a:r>
            <a:r>
              <a:rPr lang="ru-RU" i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ассортимент декоративной косметики. Во времена СССР в Белоруссии </a:t>
            </a:r>
            <a:r>
              <a:rPr lang="ru-RU" i="1" spc="-4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практически не было своего производства парфюмерно-косметических товаров. </a:t>
            </a:r>
            <a:r>
              <a:rPr lang="ru-RU" i="1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Белорусские женщины и мужчины пользовались продукцией «Дзинтарс»,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«Свободы», «Новой зари», французской, а также польской и турецкой </a:t>
            </a:r>
            <a:r>
              <a:rPr lang="ru-RU" i="1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косметикой. После распада СССР на белорусском рынке стали появляться </a:t>
            </a:r>
            <a:r>
              <a:rPr lang="ru-RU" i="1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отечественные предприятия, но вместе с тем с развитием рыночных отношений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стало появляться все больше импортной продукции.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098" name="Picture 2" descr="https://avatars.mds.yandex.net/get-pdb/1866711/7a25d31e-e413-497e-b577-49ba5de3be3b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535" y="763866"/>
            <a:ext cx="4161973" cy="52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07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" y="94019"/>
            <a:ext cx="112987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spc="-5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Основными </a:t>
            </a:r>
            <a:r>
              <a:rPr lang="ru-RU" sz="2400" b="1" spc="-5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предприятиями-производителями </a:t>
            </a:r>
            <a:r>
              <a:rPr lang="ru-RU" sz="2400" spc="-5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парфюмерно-косметичес</a:t>
            </a:r>
            <a:r>
              <a:rPr lang="ru-RU" sz="2400" spc="-4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ких товаров </a:t>
            </a:r>
            <a:endParaRPr lang="ru-RU" sz="2400" spc="-4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400" spc="-4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2400" spc="-4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Республике Беларусь являются: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7170" name="Picture 2" descr="Belita&amp;Vite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1" y="1236484"/>
            <a:ext cx="3222166" cy="143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3871" y="2821072"/>
            <a:ext cx="254095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rgbClr val="120B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 «БЕЛИТА» ООО </a:t>
            </a:r>
            <a:endParaRPr lang="ru-RU" sz="2000" dirty="0" smtClean="0">
              <a:solidFill>
                <a:srgbClr val="120B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rgbClr val="120B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ЗАО «ВИТЭКС</a:t>
            </a:r>
            <a:r>
              <a:rPr lang="ru-RU" sz="2000" dirty="0" smtClean="0">
                <a:solidFill>
                  <a:srgbClr val="120B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000" dirty="0" smtClean="0">
                <a:solidFill>
                  <a:srgbClr val="120B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120B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г.Минск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3834" t="9101" r="74833" b="78126"/>
          <a:stretch/>
        </p:blipFill>
        <p:spPr>
          <a:xfrm>
            <a:off x="258747" y="4190199"/>
            <a:ext cx="3251200" cy="10950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405946" y="5445326"/>
            <a:ext cx="28069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ПК ООО «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Белкосмекс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ctr"/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г.Минск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4" name="Picture 6" descr="Modu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27"/>
          <a:stretch/>
        </p:blipFill>
        <p:spPr bwMode="auto">
          <a:xfrm>
            <a:off x="7799972" y="1191779"/>
            <a:ext cx="3429560" cy="69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372902" y="1942586"/>
            <a:ext cx="4283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CОАО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«Парфюмерно-косметическая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фабрика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− наша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косметика»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г.Минск</a:t>
            </a:r>
            <a:endParaRPr lang="ru-RU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6" name="Picture 8" descr="Dili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842" y="1378956"/>
            <a:ext cx="3204228" cy="115352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0" name="Прямоугольник 9"/>
          <p:cNvSpPr/>
          <p:nvPr/>
        </p:nvSpPr>
        <p:spPr>
          <a:xfrm>
            <a:off x="3952177" y="2632478"/>
            <a:ext cx="29788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СЗАО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Дилис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Косметик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г.Минск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8" name="Picture 10" descr="Миран-парфюм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774" y="3696589"/>
            <a:ext cx="3234295" cy="1633319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11" name="Прямоугольник 10"/>
          <p:cNvSpPr/>
          <p:nvPr/>
        </p:nvSpPr>
        <p:spPr>
          <a:xfrm>
            <a:off x="4075929" y="5486341"/>
            <a:ext cx="28550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Миран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-парфюм» </a:t>
            </a:r>
          </a:p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г.Минск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80" name="Picture 12" descr="Логотип Belordesig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675" y="3227035"/>
            <a:ext cx="3675751" cy="101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455662" y="4337601"/>
            <a:ext cx="41181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СООО «БЕЛОР-ДИЗАЙН</a:t>
            </a: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г.Минск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0"/>
          <a:srcRect l="37440" t="7965" r="43040" b="83359"/>
          <a:stretch/>
        </p:blipFill>
        <p:spPr>
          <a:xfrm>
            <a:off x="7799972" y="5092386"/>
            <a:ext cx="3431572" cy="85789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957863" y="6019527"/>
            <a:ext cx="30473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РелуиБел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г.Минск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1"/>
          <a:srcRect l="45925" t="11000" r="47100" b="76733"/>
          <a:stretch/>
        </p:blipFill>
        <p:spPr>
          <a:xfrm>
            <a:off x="7486650" y="1360169"/>
            <a:ext cx="1062990" cy="105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3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760965128"/>
              </p:ext>
            </p:extLst>
          </p:nvPr>
        </p:nvGraphicFramePr>
        <p:xfrm>
          <a:off x="251607" y="268563"/>
          <a:ext cx="11558016" cy="2438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" t="14872" r="5561" b="8486"/>
          <a:stretch/>
        </p:blipFill>
        <p:spPr>
          <a:xfrm>
            <a:off x="532023" y="2566589"/>
            <a:ext cx="5498592" cy="35112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146" name="Picture 2" descr="https://static-eu.insales.ru/images/products/1/3555/220278243/PERFECT-SKIN-Sovershennaya-kozha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447" y="2566589"/>
            <a:ext cx="5055255" cy="351721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21305" y="5004651"/>
            <a:ext cx="11818620" cy="1200329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686050" marR="21590" indent="-2686050" algn="just">
              <a:spcAft>
                <a:spcPts val="0"/>
              </a:spcAft>
            </a:pPr>
            <a:r>
              <a:rPr lang="ru-RU" sz="2400" b="1" spc="-5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ПАРФЮМЕРИЯ</a:t>
            </a:r>
            <a:r>
              <a:rPr lang="ru-RU" sz="2400" spc="-5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это товары на основе душистых веществ, обладающие </a:t>
            </a:r>
            <a:r>
              <a:rPr lang="ru-RU" sz="24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приятным запахом и используемые для ароматизации волос, тела, одежды, а </a:t>
            </a:r>
            <a:r>
              <a:rPr lang="ru-RU" sz="2400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также в качестве освежающих и гигиенических средств. 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21305" y="2566589"/>
            <a:ext cx="11818620" cy="2435007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38600" indent="-4038600" algn="just">
              <a:tabLst>
                <a:tab pos="4038600" algn="l"/>
              </a:tabLst>
            </a:pP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ПАРФЮМЕРНЫЕ ТОВАРЫ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средства, предназначенные для ароматизации кожи, волос, одежды человека.</a:t>
            </a:r>
          </a:p>
          <a:p>
            <a:pPr marL="6915150" indent="-6915150" algn="just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ПАРФЮМЕРНО-ГИГИЕНИЧЕСКИЕ СРЕДСТВА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средства для освежения и дезинфекции кожи и волос и имеющие приятный запах. Душистые вещества здесь выполняют вторую роль.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9018076"/>
              </p:ext>
            </p:extLst>
          </p:nvPr>
        </p:nvGraphicFramePr>
        <p:xfrm>
          <a:off x="121305" y="2493416"/>
          <a:ext cx="11818620" cy="3711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100036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9" grpId="0" animBg="1"/>
      <p:bldP spid="10" grpId="0" animBg="1"/>
      <p:bldGraphic spid="11" grpId="0">
        <p:bldAsOne/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6A18B81-3B7D-4611-A001-48C6370A9F31"/>
  <p:tag name="ISPRING_SCORM_RATE_SLIDES" val="1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Каталог"/>
  <p:tag name="ISPRINGCLOUDFOLDERID" val="0"/>
  <p:tag name="ISPRINGCLOUDFOLDERPATH" val="Каталог"/>
  <p:tag name="ISPRING_PLAYERS_CUSTOMIZATION" val="UEsDBBQAAgAIAIeT10aKJOKo+gIAALAIAAAUAAAAdW5pdmVyc2FsL3BsYXllci54bWytVU1v2zAMPafA/oOhe6WkXdc2sFt0BYId1qFA1m23QLUZW4u/Jsl1018/yvL3nG4FdkhgU3yPFPlIu9fPSew8gVQiSz2yoHPiQOpngUhDjzx8XR1fkOurd0duHvM9SEcEHilSYQA8Jk4Aypci1wi+5zrySM9AkZk4uRSZFHqP3GfI3UW6JO+OZuiSKo9EWudLxsqypEIhIg1VFheGRFE/S1guQUGqQTKbBnEa7FL/HY2/JEuZ3uegeshcvz1wTdJyPCsxIClPaSZDdjKfL9iPu89rP4KEH4tUaZ76QBys5Kwq5SP3d3dZUMSgjG3m2iTXoLVJorLNXL0Ui4vUUdL3iHXYJKAUD0HROA0Js1g2AXa3MVdRzaMGtIZX7UTNW/ltzPumcas6xzrnvHiMhYrwqA/prJNAlw2jukl13UpBD42CVoaJOBJ+FUJCUL1+ayUyXxAbsFVclSdVpY8H+LTivs7k/hZhqKK6g7RtGrVNoxWo5aBt9HVHQZrbboHrQkJTqpn7JALIvnApuZHFlZYFuGxkrLFsCHaZvXLdpK4hbqST+OwfemP8Rq35qV7rTAX4H435hERtTUQawPNKoI+GBGuqAYttbFTnMTUxu5xU8Zj0dD0w2RzrpuBFHM1lCDiGAdecdXZ2CAqSK3TxCznC9g4OgiMRRjH+9CTD+PQgTcLlbpKhd3AQHGf+bgLamtsysnEdR2JqFeSyiXXi+oXSWSJeKnkO9oxeVjp8beSao5tctAfn8z9GcRCjGcwtmVhd5qm3r5rDezOnWnU+m9xaBmrFeQBd5NarmYUiH/kEsOVFrG/7OTX7sAcd5Tw1HdNc31HvWbkWL+CUIjBfusWpqUkERjMe+XBx2mPAfuJ2GYSvTIcibrO0qQOlrHqz/1VFmy1ft852/VCHXazhk4DSYuxMfUR1hDIr0mDUQ5p3HxEV4067kcCdGLZ4o8UJijTLPfIeH+o7X55ddlc+x084631r7m1gm8sbVnqdcKcgVuu6vYhb7wZ8/A1QSwMEFAACAAgAN0ftRvsXeQzGMgAARFEAABcAAAB1bml2ZXJzYWwvdW5pdmVyc2FsLnBuZ+28e1jS5/8/bmUr11ZNa6ulYuWhsjR1ecgDa3MV5qF0ZeaBNjHfpUCiiKhAWVv5LsWkJPPAOqqZkjohQCVXiUTJKpUMkRogKSIJASICX7CttcP7+v5+1+f6Xtfn8/3uDy/gfr5e9/28H/fz8Hjer9tX4c7IbR++/+n7VlZWH4K2h0ZbWVnbWFnNPj3/PXNL4fUXP5s/ZmVGb/vCqrHHfsT8wzp1S8QWK6sm/ILpb+aaf9sc3h6XaWW18I7lbxYLXguxsto5AArd8nVOklwAxqcPYD7GMq+1HWk7sr1j1tq9J1d8hpof0bgfYvvNxuKx7c9tzuzqPt5NgRSt7CzIuBK65733XJx95nOO7oJszBk79bRZ9DT5lwmml69BH3xOVXVjQCVvp8uytHW71egrePohU107g55WtS/K/JvXV0KaFrvFAqce4RuH8lUPjwGmn88z63h7eV0Abtg0MqurbbctJIXqY2473PF43tcLXTrxuGlR9pfmhufTVz/xP2ttUpgMzOw5lgbEFUAOEb/c/NVqZN6Q+g7AeDPRDI5VQvHrOYrRPZZ24jbQqyNKcPj0C4DxG0bxk+FU83gJs10653g/SiCSHMzj2IxfcZ7s3haiXAieekx8BvUc+DL8M+ZEETzB8AhgeBQ4iQ6qPjE5gMRXTAcFV1tZHTmBcHPpjDL0RiUaprmm6W+8CWSgvgWYt1dTF4W5LjBGB98N9SGwcROexnv89wssEzhBFmgGH3w5PaY8P+Ao+hIwtZNhb55AyGAc6GbV3StOk+UkXTl1AyNrUZztaY6yZadtULXbLlsxoszwOsr0uh2wwsrKabzBudYmMhE3WlezkMeZ9Di2bklzm2toIrsEtbY38GNEnrr4O7m8fWq0Hh6vbcJjxm4G6b+CxlKkueDIq86TcqFRfsfXRRtbBtcaxG5AXT+WVpRBqkWCdfdjF/L7lekVKchAQUdctYGl+hRPkoi4P/ZLZEPoIeIJDxul17Fpo2mQaxh8gWovw/PvalCbFUHdyWv4KabBHk3TJ8gKWqUhDe0IplXl3uiTb4V5AgnPsHpVHf+6TH2+uDLGUJ1SYc/UFKXHgKnNmB4kI4rtK8JEj/oL/HcJ86AV+rXSvVKSjKZIYyY0QlmSXdRyTFpccbmcAqzfB3RMy/PYBSQNoIfTKA0kdO9mKyv/rqpz1uUneYRnteyIfikoq/oznoake5C6MOqQ6jjVQ5oGjSdUrCcXftUo9aclRVFYbgMDbkSfgOWk0NREB3cO3e3nAVcqNRHLc7zu3H0FnVCm/9H1Ec2ENfBwhlGckWvS9WtoRsuXgARHtxHP9teP+bDVMpbMPNkE6idrV3aB9LcUmmWibD5ygNy/2+YMlMIvkqLBjnTnbsWIP5ssEfm2Jhoia5y6RTccfdAfHIijQsXZiLwBD1YdK2FceIMjyeDTk6RlhkOYsiI8Y53qEKbnctex9WROin5yBVPaLZGHpOSRztq7yUaDmiOK7GhBji0h/bv4/c7McWICV5Es1t+YWEclyAYOTHc0B1HjvtrRiE/ej92KnJbTQjEmPpKveiAxw/+gBdwwx+pIssXmWqtuiNmI4JGioKbIphK3dq+hpH6pzP9Rt92L3NKqFJHdeLd6zA8Wi3BUO3f0JCeQZAHSjAFMzsnC4VSgfuAOZqMHR33htFTpfxEffrsFHNERs0ysWCZOgxIMzdi2kMhXqxWO3b7lnxfJEPE0Uya68rlU6v3xpyJ6k3Ptqv3xtlkWkJrN9gxxgFduTNXt7S7Cnwk/kqb8lMaVeS0baKQUjZH49aQIcZP/UJKcJOoVfSZLa96nT+FPJIxOJErLSSkUrjylIretbILy7XT1amIaaSJ/tb6YX7a551Z6EMyhBcZwfUoz3FiBj2GiBg604Vfrh/MEWDAN32y4BYW1BGIxiySu0vIUGolFmri10MqqOAMO8FsmKUxz/Ui3+f7dlWByXnR81L8zaRSuJJ0kE1HM7kGPlo2m9awlstx+0Y6sdL2w6aIjschuKqEHUhMPJijG5Xq+oYsfPlKCWg35qdqm95bHoV8AyNMJPeIQvSS/BdMe7yRDBFMJoN1lqfwbHGPeGyC6FdN7KyWo1uIq6KFL/saFeD0PG29BIZ1haOdO5Z743EMadOhxAtBEr0onklCudbQETstDTdAOswsMFnOo0jMpIm0pR90+vLcV3J+oxaTyn10T55bhhXk9PtK+Bv59X35yH9YLC959FlIxeCJAMQiDglm1oj5sK7xMUZVaJpH5Uw4w95njIyunpNQpqpgFihKzYa4OAnoQu8EGVG0lpajEqASS2wNk8KhNVvVZOC+luZzfjRXZvVxPziT/ioiuGgFMJ/ZBNgPmPm3kQhhYx00gALB0Ma1oqrxXPXggYojF3LKTYEzogUL4+/wcV3uj7zd3M5YfSjxnvUt6BtkqR1owMXtkqCdTRQMfQpf1NVHxrROozfgzE7vHB6NECr1Gy8QqWMmSpr18iKlyB/Y9dGW/LzIwYM9Q8GLzWhvMpl9MTE6pyI8S0eUiuMU+WBgEDAlOVxBKRQl+kb1YUYBUkxkgo2p3UMj6leA0tNhXpgdwM9qqBskizPmUOCIH6dHqMaoXBnITeuTiSd1ycchy3iyr216OV5y77V6Gf3oIcYFMq3Zr5SNp1YUgeYVbGy3kY5u4suR+gppelNDI/rJhBf6cQQmhV+dLEecW891GtC863C7ozKGgR1vJcXH53DW9/OfURNf+TXVkWVysPhXtOoRO/VwAM0cvB3ct3FVJqxqLsbueQEbNg8RROE2yhOvzl+34ztsRSK3ig+p2yVoaYTWBXP3rnS5bepMv9h5voiznrmY+2bT2gSLT9bS6pVv9klI01U6GjjaZb2L1JEMqX+GpBOSZZIvVlEpoScRMBi2BgmdO5BUn9Bh1n66d0xKF/YSiBbEzmhtXuDVj+ouk/pE3VcF9hlL1gIeeB+3FfM2T6RU9XrLoxaeBpxIakW+QIlWldhRL7rzxJTeXLdXnYW6+8ehfLrgxzrg9F2nyZIdsS8giDfqxfRyRLAop/1lcmGfOMf6gblpxM1iMkOPA43mXygszIyAU7xeN+o12r9JXlO/nHQ8Gt0AFSeOsXLfPXWVrbQ8lhh2hczNpME/+tfndHQGRMGbPxSs/dvPoDTPIcERemcH8BFQ10hASFAoqEXbm5k2tmRsn4KkD42UIYC9mF+FR7voU/oW9MGrRhSP9xzfh2zMwcoKEn9Ka6Hhq01oHIkoazcQNHNCPX/zVgFoe1haf44goKfDKWv4K3LWAA4ID/Tzso3NnvYpjB1BBzFqECx/CHyN4rQVKB4EB2KodAmyvFiyjqx4YypEibs60oznpL0NF2w7W5CKCPTiE13LC6FKzgj9vwF/4Oks2viOs4KkHF33D9wz6ZOnzixI9+0prfKx3uQN4Fph9XWRtZRUEcku07XU/qqMnNjrn1MS424ye+1mubLNzUoQ89QCmEPfYilEu+Ja20fZRbYOzma7wA3WlP+Tpka4bBWJVb5UoVBVdKeJ6wGOY43nXS38Y8mBe2s0y06ac0kij6D1pKOimBzDQrKftGguXOjLHZZaFjf3gbKFTC89aW+ja0VLLD/+dtpaPeWGzLWTseSJO6YZDWCjn//baz0GWH/b/nwa4falj8p5nUrtxShYrNIyjyKGh3h9Dwruf/ly03O+iZYJzMUYViZmreugHiPgwNNS4bvkK761ZyazTlk4+fv0JbuIT/LU5q1YpwrtOwsbO77J0WhAaemCkq3i5Zez120MhZf8I/psKIEVtE10rYj3bXv3UlyfUDx3TtkmDYxVYLSMqrKeux1N6IbNMtd0v+4HFmvZvQUyxIfqRGhLMbbhmvfTGGn/8W0twriGlkjCUquNkJ6mHrGZF4AGLsd10CjBU/rJtAWydFBuelD9xbxtRvORxkYOPxVT3llRi6WxtGKxiiTVrzE1LfKuW+HVLVRZ52Leu4DlFzzZce6e303bju4zzjsaCMepHe6I8yO2aZy8S6JmnKw6snw9rIQ3i6E3JWy0esKD0Cdc/w7Fqn0UIiV88mAVEn39XXbmYVmkRxtELnrvq2XeuvjNKlt1L/9Ys6bI8WqPT/ICqd2+DzXaoKRu3F9HHllqvrCG8o/OTiB9EvY+rkrPK/5MkPZNQ4CTO+gMANlkzWnj5bZj/RaSb4KnX5Rm3Y4/UVHzOqrsayKodvPYfdFhNg25ZjNj8+9JGAgXWmyM3CAK6vOZu6R658tcZTfr/7fD59n/bTcjCvx0XcKIy8h2Yo/yOFsfsQBXjv/xb/XM0A6l8ic/fDrAVEb7L6W+h+hoWv+RvZ7AsGRbzHyT8wR/XlDwBvWOuI64/Zxwa6fGiD175D5JGzo3/INE0x/6HcVoS/pPED/RnSbobV/LdJ0k5P94jcE95djytTh78jH/p8z8glVrpT37pu/zU7D+infFT+yX+tX//qbWGhJ1ysFPsFg/iQX+WSUm4jqojf/HAGR+PClZ/HWgDTAmQVjJukN6JAJBmw9FF+T9UnSZdqqwveJ7/u3mc7F7/VsvCkw/+rxCwg8CmKR45CaPuo1pwwfefTNj6uzGjq3FGXT2KqRcoXo21cEOefSFue/K2oweE0uftCozichqunJeUJ9+5pG1aycGXnayEv9MFvdQJPTVSs0hWmu980SM2KefFd/WfgPMnHrXW39m2tPnhGs465AoBHcLAUYScW9DlhMx6SQBvInlJ3B4q6YsrGnnHiWVcl3ugDVw5zGc8tnQ85MHEKLabN2F8oDug30dCImn9feiHPSDNu5oVpmgjCyzhG15xe7hq7jl6yHgsNYbQV1OdO/pqE/uKLw/46uiittZEDTejNFf6hZyE3wzRtzPxJXLZ3gFsEDP8bGYwR5YTkO0iG83jaOMADd0U5FDKoC8vTZ8wNARDCNBQxZ0rlHoOrT2skQd1QQqdAw40xk5sDHQbiHrrQN5REVup1XnjtG3xbZkFFYVZ6W6tmwojukBQh+TK16nR8Xq8Yl/taT1qOTc1iGlvLi2/JUEG9ub2Tp212b3YOWBoMthFBE1RJt7b6u1I9U4C8FD84Rx1cDGrRwzk7/nmTK/hjEhqvD4oroQA31lWkfgz9nEfOJhr3TpED4kMStPLseU3DjDCoDHE+vlrBjpgPmAWhiCX49kBxbIuFQNWGlQd1S/N4zQ33XpZTAumhj+XXf5AFDi3tF11Xflt5c9S39HKrmRpR52sNYSY2XaDb2w42Z5pXt/fl7qLPXI+fHPMEudNAw2xYp9HgnGi7Q8hq0npbreQGHc2FG834WxmqGHeIEfhrI2RXSxOcpeKPRVOSQ48KHTMDKIuWaAzptmSUPGnWc8Cyc56ca4AQEuQfs3qCaEJM8F4aYL+7l7bBz2g4d+j53Ade8R3ky78UHOFzavs6Ior9rVfXCxFtkI1K9y4IFepOvK7sUDjo44r/JpSiUgjgrQlNQEWnIIEbe1PJU05ygTWAswu/rAGgV6/FJGHHIQo2tbRqujt9vA83HBQS8hyxR16pUg4XAmp/j1MVIcH+Xg95O1y5apRNoeaAz+eNeBqxwv/uiXRtXugUVw1N67MJkcONherK0wLt3QUK0K7NQFYM+iN7uVjeIKkMtYhcKBs1oCvXpKLUQz46SFCr1ZoRI9s9/RYBf9Bc0KPb4vqmSvLQXEsvSKzNstlSynqQ/HUWKX4HeoyzL4bbNfTMLF0Inxry3o7YVh/jX333U12crlxF2HY2W7gwu2tSxefu+C87f1jE5PJzR2BezRsnrOdOPyKTNOcX1mL52ViB3ylBIkoXkfI4F94va1Dup7bQSuqqOT56hxl+ge8dL/I8czIVmxbJbQZGnbOvOAVvzMDmgmCAJMPwwmFY4lRe3yWj1vK3eW4k5WjaHbQ78ZoSM3flF/RNhXcUYD7hAb7qUqULqx6VRLQp3rHemw/Kv+944/OxP0j+H9L8IOFZuOvzfpT7TRTkBkmWUDsZw6LP9LVQ9K7lz36Lc73ftLx6rt6Bc6kx1+bu2pV7Amvlclf+h0YPP5frAP/7qb931i27Bs7DHI4GKNlCINLQoA6dtQQHd+hqlIkYCTuYNrUtBQoHKqhTgQyVYGxAMPLbeSQ6ReLANM/eU7/1OfDDbpTvAjz8ku4AExTYE1aHLMdjvaemX3t2TmI/Gj7fFWFMF3BLw9PF5qMWiphP0yxGqDr7pOGaGmajuFv1s7kFLRLwrgrWP+M90w/udmzY/IS6oPBY0vmCgwP70TPgIZ9dQwQdOGX+4nOV3eggHCJg/X7BXpVGlOTJjf03PmVW8IIeMdBMXyJOPO1QFzGIKAOZWmDF335JpQzuCTDAKlVi2SLWyt6EdTou1la4O9CPPb1ZU2HB9o9369OMt6uvO8u5x7R18y4e8PZRfnP5+A9EhODtYOZsRZ+AUgMbBczz46NK6YlBpg3xzDZIJxq0EhvG2JmdNlz31Jt1Vu4XAO5pnKaWiowGH5a4PkjIW78hGnkOfuNysWgpE6cui9W2PxwBbxtgqK+bGEdj/bAoxoU3o0cIy3I8TLiiai/ub1XmyPQDTkLABvzK4F7z+PXngUbJWAYtdAC/wmoUk1HCqYGDzRYhtUWp8THEeV05NWelkY8y51WJOvR0SXUMyh4Om7hIHAm1r6ksPnTli0B5sO8IVU1KvwnKv9s24L9FRl6mDJJ1iXGm6BE4etbremeXKBpOlDDgFJMDt+GAIQR36Z6PzIatUzTyz2mdbSHMP1UnFiWLVAYhhQO/S58Ayu59ziW7Mymp1OJm0+EOcj8cCo/wAYdJ7kPLUmD2pGZxlzGtK9yvGhCevvOzDZFAYyQ8W01c1FJYZbrI5qxNyYq+Nko2VUWVwb9ZSCV1J79OFG2ikitQ55rS3a6dzdbF4FnCMg7NIJxFD9fGihE8zFVXBaK8LT8Qi1OXQ8ODi9jFRprgIYRKrQidpCVDj4K0Eas3cmJCT09UGZNMoylCjdns0OBVDCvJaK00HArAlZTykEWB2CLCShbCN8ZLKs8FOftwdxg4nQS3uyUCFzL81N/acO0Ajkqv9mHvogjqDMKBBt2eL/gKge3CrBlRezm2nThw520kQyqHkk7Veq0HIh4ZUaKWXW3BzKb5L2/8lXNxu0Ul07AdCfAvozHXcVjqTdNNBpkIqtW8AZhmTUSE0UBNXOzE12ImT2g2Pm9zflkUeAKxxrn+WZF7ryxLtiF8Gnvgz2h2DL+WWu0e06ZNC3CmIkOL/uqlLm0hLN7Ta9STHHZ0v9VxHHW4G7QTkDApEFoMmQrc0+3KatjZT6FjUyHnc03ytxoQY1kdk77KNjly/tHB4cpS2plAx6crfzk1Dhvd5vR1dYiI790f37sF8pbLp3bgFOPUNPjmcw34a1imA7CEisi+wkTgjm8pR/FfQzScCVEMFYH5RA2d02CXbJZDQaK8qPvlyxlJ56zVp85Fh7NYMugfVeCCSbLgz14fCxJRUYt6uVSh5SATcu5HSBKHdWUypSFFXi0RtBAoJ3LuWu7Sn+A1YQknQmCgUpQGb2KoF+9ln5w/LLzMqIE0Sv8tFsS1rht6Zzds3uVYQ1ca+ZjB6qGk32Gz2G5HEIPNRyONdMNvL29ftexhrZLJFBO+08hkb1pX5BscsrwgOBa6KHHVWo17HiuHqep59fyG2QodWTB5hp71PTk3b3vnQZ8d6u+1Enpt4nOstL+NvoofB7ElhkR4lgCQrryQH5eirIi3M3DadNzvm9dr9jYPSHzb217jEn4huz81JUPQbsSUHG2+S8WgP/l1oC/PLRpp50y1+82ss5Gt9e29zgmX29CumxJFGYSSp2IMq0HYG2tGpmE9FDDTjLW2yCwfCFuHD9TCGZV9DrnVh5P/eIWRs10Hc6D68mPV44uNURzZIuW9aufUaLNBYjjpqYI2D5b8V71oxPrgil6hwqgSQWEuzX4nbNBJKEBbqPqUVxENwv1IUQfrb2X/biKf/3SSrY4SJam39yvmapOJ/QGFK2jBX38KZKBTAJ18HKJX2zg8ugNrAkaF9OIsT+sfWMHfGcC88LJVKW9SO1MHuZB8ip/hrvJyk9Kp/Y6f928Xnb9dLeke9vsrl7lhLJ6cza1sTdw6Xiz8/aQyc5FFEJ/RW0hwpWrW957N7iOuaMECTLA5141pt25AYC7E1Thd913r0rfcXRib+Kof8aTUqdRFJnisKNgAr5hEAkqEdbJk4/of3VPX/S9YDtpRnQV/r3eeuNam+aQ0eRZINdjcXtwyzaambex+LZvXBnSbIf09tyaL66WuSE9WtPTKl/BeefO2iF7dN1byvp0ITDlfZzfwfa63JrPXcjTPMhmgmqQqUPDtKfWc6fSY3GoH+4f3xdLPSc6LZNNIUeXncE033j/xKNs/TNfZU/BZvLE6vm7OCpkAvbGItzkHbjhrcNkssd2mwam9JHGZWC/g5IXM1km+Sjj6oz6VTsi2523O0pXzxusmkadFbwVsO9czVsRssjT5JCi3fsc9iZjKg/XmbYccfPEZV7KCzqMesNE0E+nOTidJx/kvsgdd7fpXUG6KRcY1TOTdb06BW9irviFqkPbTq76UXnTUsP+QQA3PmQedGsImpmDPLmAcfFXXaStvKQ0s6AtNgl9FZPwavLXEbx1z+cBn0buQ++1sAQ+ay4+6ldGNDDMMOeZF8yx6V8+YT4tXvHrvnPhyQSinzBfNaoimfIDf6suV63K051iTp7K/j+wGapRXjbrNsoXGjV9MjITq07FaVJvl7OTA/ETQf3at/sJPycZLUcTRi25tK8C3qH7V+HJyhjl057kILy6/e1+zI/EtsdrVklJA8ntbylf+xqbUI/Vll6e7/cMm32Gc9Jyqf/TU6Wfi70vWcjZQs0l58W005bZHjn258ufcC1w11s2P0epOD1VqCzn5g+PLgBP/nR5w7BlFlbz8tCVpU52RDJWXc+b6kF1qP6146MAX7Q9ZiwZwMgdp0n3mTRCI39b/Pg2ywLYj0kywgra/l3O5kyOHmCLJb5kxL+7AwmrPFw+d4yyJMJFPPe1i5Swght5I1eJjhvaQ37VBx9jC/n2cUSkN5p9V1IhnB6+7LIKER79wdg5q+TCEpRi7Kvf+w+PVAaMQDumJZ4A1w3nzr434GFXvYxz7Aan2Qs97yf/F3Xc5FTGhMBm4EBeMOvjAGKQaVp1AiU7rXB66srU+qH9jr7BidPkssV1A689t5ydH4IogTDCEUrKy/XcUFc70oXXECXTEI7s50GAVJKhBazheqUlCg6UqmlV4/mheyKwQlnTj8SK9Jo3OCPSQTcx1Nvnw/cYX+KNLw8H2OmW+XTMWSmjkI8MZ6sWHlu3rAs1T1w1B8nf7fr1mZvaQ/Xd/57BGAXzZJVZo+cCCa89ym+meoNxFU5gFsQ7RmFVC3Xf9CKqOV/vcSysnbCS2rLBNrTHRWfgKnRJs/Z8l3gulfcbLE/Ny2SQB1qXXmiTKhZCfiJx+JC4/pSKZ5RSEE4AG/rmsOBujetW9cRcnPOuHi90UK8CTQwaur79fPB7Fmu63ZlUvMHGe20das7p5aeOrpvV1dscDqPbrlS8X8t3EGaUiB1s4sowLW1DSQIMZIs4Idrlc8N4rHJv2JYy5Bl5l5r/q5HZx9j2hgIJ09Audp535JQPmxt6rTHWTAu2dYcC+Tz5cKI5N3+/bv71D7ol9Kr89SupPpElzelBeGdqrN55IIT/IOnoUnQpW3Hw3zfXzdGMLZ37q4WwzOyjHufKE0CcCa8mmF89sA7iH5hNmL0/gdgrrgnxLpEhGZsKyTY/3/Igskq/zQuWNmFQW2Bp0/y5AyGc0D3bg8fDsMyY7yUZu/FnbjWu2fnGwAOuOS8+8wR0v7VpTbdkXOD1u3+oY77qRM7d8r93pP8/fmemo1N9WnMk3MYLFdsTWDmOsry3AeRfnjPnrTomiuD2SSnWPTGOIvQNxf+kkvSCRG8uvfpwk4tML0bBhnocUh1lGgG2T30Hnpy7PwO9XupVxcp2FLW8E9jgWFVFLDdI9aDvSRTww8q6oC7VXuGOt1uAebq7biGPItcdUZWyppLejvTsFOqj2yndyRjPtzsl8qsV4VbSg39o2P6XhrtgfRquyIdnGAyAvwu9IHSVd+F0P7XjXvnU6xqgwPhX+VlraQTocLnmneBNLwxdY9NTUfrcW/57Ld6eZVe407bSz6Uz5dk7Exlxtb3o7A8PK+D8+PvTKc3jCOcvQIeHzloT/6To8dLnbWttPJ68M+cdfmfmu3SiY2wTrr2bGmCrPgorUF1zvhX+j8L/KPw/WWGNv0unW8hE4TGYoN80BTbVqx/v8GzlA49X6smmKTLAg2mmsYq9OLAyGKh64DOPNNVb8ww6zv9r/4EU526xr65KqKvKNuxRujOV7nBCIfrfBTD9iRJQbtWX5+YuekHEjhCHNsM8UPxB6l+VyQ4HvRKa9Djm1BOg4ckdnrn+5acMoNbbeH/TOHul3WQGI0HYqN9meglw6P/KVUcLGY8hbmttg9WXpZpkQ0vP8BvkLBDGIe9rWXPihhVwPyJLFT4QLfXCAlMGNR5/xZqaHFZwYQ0vNJvR8cRQnCJcZ+MdZxzSdqBy3LFlNcdrRc4DjcWxegjC8NAcMxsktAQ7pTOYeggtJ3DMFdDT5G92RW8XZ6vu4yjc7N3RzsjAMxD0+ydkPe6s2mgnvsuAK4+hqKG0p/3VJOQZRtctEQcYyHiBYq+moVDnf6Y4/P5qImFiqTq816ezxzq38mls5059r3LXBgA3WHGyW57lsoWynOvOcuCc2heSRM6sl4iarjtvf1SyyvmQQKOvg8qmEv/GdGqibbOW84r0KWjNQ2v60KzFoIjrhPUc5zYKAF7fE2w3tY9ERp4uTeFF9MoodBk6NVRTdKUYTI39bmsjj76e/C1kkNIovPo3yxXm0pmNAY1uMJ4pxCUJuNZ0DX4waWipRemxCrGDFQhaUZg71LkTt2B/W0NzVa1UiQQcrJUhHQUsb0Te2sWIQXqSTLlJhqD1W+qeI3ktv/VMdNkSQWFBw7SBZdC0b5Nw1k33jyyZVX5XioimVoAyDYlHoKAS1NxecWCdhHfOmlZFF0wkbC3/UTo4Klq4qY7bJKOEJXJ9Nw1wmzIrp5KaPXhpSjCVyNm9V4xosGyzWGkPvF0JM4G+FIJNAhJehaebx6QG6fvFAYSR8C731qDStg+BbGtG0kWyqOiQIBsd8SwzAJw5ltAY/W0QsWFztnekRpa44CosMOUrl5RtxYmA1d1G0bb3Ee09Vwm9FNTfeGdwJOjVTg0WyP3q/aMwHQaj+Nt48WkXCnJ69PJ8FPSvPTTstB3kSZWeA391wviLzs/H/4mC/yj8j8L/FYXX2viDcSL4dJFG2oPmvzMoerg89Rnb+nCS8m8Y85o/M2aOH1MXoXA94kP8U9lRZk5vZo5+Dqw7l42YdWMDXh7Ulfp/4rjYy/PTNabXJP/MVclv1drsWh6KlcULfwnHTD0hYV8TPtZx3k4/K3xmWZz4/7T80/I/s0V+vvS5DGya6jvl2ZGjnlZxAW2aZ2n4/gSSZRsAzg6xnJe8vGlRhbQ6b3y0yG/IP6c2s9sQw7rPs9effXso52evXW8YouUIzk7btqnR+hM2OFdjS5teoAhJB1djp0budCyqCn9KwmgG7gQIrwzeqr9i3+0VE12Z+46zWegMv9TJbjq8mXXF6nwK4yHHkznd3zyRaOOi2LNdeT1v6QL1+/nthJXgNIGvmc261WHWld9C6V3XLqZQz5D5qgfQPcrgPuU6p2burYiyVEyKvh3PD6n706wzTK5bXFtZbYQfkh5GHbpUiVoDQXvwjgdxDs2u4tey9ZbngNShop1659bGshRTbj2umKgGnVvSKjyfHsN66G5CVouUy5gnEriSfUR+j7YEc6jCWZog2V6KRDaK5MHsP48XVhD+1OdgY+xDbWlhhuvtM5zybriWQ79w140mz10KrCvMiuh3p1VdyEk1TB7KpzxsKqUb2lavJKhlIcoSOYXVgPoMkpjSVg3twiD4cUBYDCDgaZn1gOvAkJEQ9ja2skLN4dyyU/YR8+CWktN2oiuuGhFgYoXbA3Y26UIoijCSHtgIiKHGyJTjR8JHM9vdbcxdp+MDk7jaXQrrWtQCCAZKmL1Sy5v0OnWl34XPx0W/Ex7N6Ybv5bLl/YK2zcAORMgOv4me4/52ovuaXM3yHcfDb1pOXdlT2KFtpdBmaI8b9Yx8XZxfB8GJPMxjLEYYXF22dAjtMwMLAWQelIcplYlCAhT0qgmNbLBULgf+eY0oLltcO8vF/QCDe2tjRZbbQOpgiB5vJ77i2n8u/IZM4z0Q5VUy24kv1lz/oBY115kmGIslqNvoYNPlzylsL9ky2lCVQnNrwI11H4onTA5GJnJ1vYx1XSqOZAzM76M7X93SQ/YeGiKE/xE/WLxtbyjane1M84C3CEIIoomlJmeCbkK0YPcHkGiHTRlcyGZOWmLHAX4YjKFhH2f2SzQsELox9VLHw5zB8FctERi4zuget2duaEcx6wHtAP+Zp7TyNE9V/D0dGFaGvHfvy7enfH9IvmROy3jViQWkryMlS7UsUMeJxg+6vS2Av3IqLpzJw9XhyoyTuajO8+tlZUDIH72F8i2oBD/nNGBHCSPij9PYs95GjP2jg/q5HE3/p+Wflv9mLSDQbd0U2aRmhkyBTk2n/HN26h/BP4J/BP+ckfxvc0ayTTYPONm51HLnf6Fn/+vOkxoqE6NmMPWMWOZUPTNX3bkI+2q0PLU6ICCAXAnu8ZHyMQDztTX/qsxEqqoyCQofo4CpR1EvMFP4YzHmLxiYEjMkDdL2u3TyOjSt9dp2BUbOrr5eCe9h6LHmWyPZROa0hIDx0qyEGMv0PzDgWwcOtNJGEu8ruiPGa/h0JOgVOwrbHNwZQ1SNd5BY6roozOgP8VS1CmhSxVoOgg41TS8yvVpEDlGewdvnjyUD8li549x6csdUP8ZkOYYAlXWRdlBW8IqUPvVyywPRNmjiBuYIV00XnmH4d6UzLEcRGUKp6FP+K8bkNsVT1IKARVbPz0ruPWTkwG7SLUcs5Qaf+76CDqIz0x1lKJhs2FGwu+JCJUprCCoOp2BHa7CjGydG++HB6t4Yxd6ygpUcn5VFJF05KSBfAGMZujEkhJNWxzUMctt3L4GsSgKemhwgGQbSFlSPEckDfmZ+O50E+aUKiUQPUp8YigfveWkoHO0FPleB6MfrBef02HnRML3rscsqM2Rx/zZa/qPNoDXYIrWPavlSWwlq2APsbMbq56redXSFdG/51ynNZeTyLCT/tHfnmOthtCSn8ryEAkPkBXUMKkTHA8mXapZ1S+Shm7/bid1Dq/y2Bntgt3dvtg5TiyqDPA7uGDVZnlNAH+1s1DsEaJbpHEeVQ9m6aplW1xFWcCJn3uOIoQ3iIKsjMWUo62xTI/j6eMinSH3C9enxLO0jr7PW265TU4RZ0STQsP8jRjHKNqhyOpwCZIRfUyHjh8SI9vukwvyIxz4DjdBLWID3LGGHuxNPi6XwDMX2eacTehQj6Yx1C7pSUPIQ8CbPgK2osTOWme8OiR8yVGDZdP3BXnlmnXJQ0WgMOVr63KvveEO83333VpG5KgsPl/UdGgdrW+pL9wd+02OeZOAhfTR1AAqsOA7WBipvsW6NZLeo8uwFoomQLJYjUj94YvzpZRhJ/7PDCiv/YHT9LeaXryIFmE2jGhpE93QLCigo+22MZ5GPt5YvO9Be8PwbJJDhFmebRQWEFVTIioPNFy8SNG0ThPAklmOjfDn8UqCv1eHc6VkdSShwER3jkWgM7B7voH/o0pl83Sae2ijeIOZBCQVOpLmKkFM9hvvb3uv69sB0hXVcEmDtyQm47elmTHsicFQxFxIn2DOgr7DOY67G552ugGmv7Jh5v0jszP/eqp+lkR2CvcbfUSHRscbp5PhTq9sH0ToJkY9j7bK1l+FNk3i+Xnatei/o5sMIXnDxuB6d4LfWJtoqQQvmpPwSh9vYmO4GH8QPcsvX87iuwFPrZnvbcLkuLpFLA3Z/Kk6LuMbCIAJF4kA7VQZJHor5zGwaw8t07W0PaUF1pc+JOB3R7HR95JDcH00pWIUWSxZkXwvU1PJTh+mZILrkkUNer7zlYZO2s9aCzOZxPS5oXyKKZMYmZ9o0EgZ6dd77xXU2D0mBqz3UXscaBuQZKARYKp/edfXzBs7dtn5Jn35fiPHFT+sWH2JMpMbaTa3n8tptcrDjAqW/Zhnt4TpHGMIj76t7olFH/JlZY2oeGPd6O3NzwvgQ6NVIFG7qpgdHa1wpn0EqsphgVkrN24CfWXxoh8mgALx/FsavGC3+0KqymKVTLFQV/KQJeEI2PCM7lEllt4K4Krp8hzy2Ma/nnCSOxOc3nprw3cqDAp8IUs1dlNM9N/OgeQIDRcDs1eSxrpN2CWqqJvZS1f44kjnsDjLGJ5ZtsonSvPdT/gffPLC8UiN7tsAh70eBcfPyH31A5NOy0VyMfMYkv1a270YszLvaHY5Kt3r+mbhFJGAK/c6Jab231nNrSuWq6xO6e9k/VX+STBdf/kGUPUAu5a/gnZM1b9gAu84QbhWE+AQQZc2CbAX2lCwaSGxP7uP+Kz+k7WHOjWR7vdbmrPXtdpkj/mCEO8/wZUwjRwO4bYYhg9/Qnk5dwcymJ+PpmNJDVSy9K+CeP2XNSzMkQWiTCDeN1wjH+dth+2xPe2ITYp16F2xUB0Hy+MnlhwULlrNvgau4a8usRYadduoMxlOG8FI0T0aRhbwsbkUKmhRhWB5dD8OXWt1CCURNQw4l+I/GIgqefItn7686SknLZCTjKXy8JlrGIFfNrMq6+WHGiz3aT1nYsR/MNvNKLLhnOlCS7qbctBbgdnXTCBkP77rF3VNNdOF/ktEMrib2yqEkRijCw6UzYpwalgi8V+rETBNgqNvewL9Xdww4eSwbs1w4fE58Tg1jvLTYwtq8OrWAF4ka20WNcpPcbpq7JYv1nlV127hQzn/G8V/b8MkBbx0ZNScdGLbTPEhayi+bQ+axJVeqqVfXPw1xq8evrswF7SSY4kCHCfqGaB7Z3Ybei4lmDR1oAwBiUUL5LtuxScvTX7DlHP4J8OSuspRE6iJzjBE1NfNubO1P/bwRByn9qzbciJQPRstQ9OQ5VlFJWoUG6lJ+I9U7TnkIFc0lK9tWso/78XxeNGC6+OtacR3Fdr/It9mOogf8dWSbicnZO6kCaJZWYPa/az0Hp40InDPScE0bf7WRh9nJ71MPkuJ8r+u9iQT51MCCg9RHAlTeWeuiJVa6ezlTIzVk7AgROzJKMqlwRl/m5Clmjhpl7BEGpF9ef4RmBpI2YnVevk4w9VeVxYCX03NaMahOTe7IjNlYXvfExzHgq9kQRMIeu+frbLqYq28+RHoG9VoH1EmXoY2PUqa3f+FQX+xQs9e2N9C6K/O+4XyvumIIfo6OTQRtHHKL5ycLW6cbkVqBo0tnF7VD3VDP1GqNQxfnb2dkVQkni4T+6QRoSxQq/jbY7PubnLJJilHxBiibMHWr85ZgsvWJJfb4xJi6nZN3lZBpHYKQGVCHdni29xr5mBXsG861qPcgjGhu3eh3F8JPypaqoq9+Xo3r5auo5O95vuhzwfosgiJmvc1oGytFh+1K8aPNGLduHwVABrLfmtnNM6j3p4/hXi169u0P72ikXhTZ7Hd4q2Pauekv+6F2M1G6ampeg3djvUz9RrtMOxGmDPcc0a4/0Wixv8g7ZOMomWLCCr+OJjyK5n6j3OTp7MyHetdFKe1X8WSXrXfP7oX4y1qgfjp8LjG1uqJIMfkAevZCutSXnCcVVY9jVyD1Y8uZ1Ikgme5rD6EYy/GNI52ey0G6dFL2F65bgQgYaMQnj7fswrLoeuhW0MYcdV/sIsDqpx/P8sHJ4IaGepzlvVt9OD3cVHRvuh9u6H+R7JLgeSxGm0MrMgcz9aJtiMRdJay9Hw6q8bupiTOhK8HtWK4DNR4nUM7YBq2uac2yJ1C+Jbd+KDRqqCgS7wHENqDjugO6ukSiu8DO85Caw1qEGB3bL9FFLp0lUjVf6E1NpPA7njgpKfobO9glZPTQWXL8Ji9h2Qd+jwRwc2QIBvl9g58ywhHMPl++/HpQLWlHoqLXV/esAc9aa6Ns4Sj2opgP19i8pzt2XLfCWrcFr+S8slhziJn2TOGUUUZ2H9DIMt2qOo6Yohd6wXnBSbDLeUFb3+u4cNJNt80Z3xT9EOmCp45nh83YdfXUiaZ4YhbnsiWjSX0RwvQnUJ5lUg464BgDdyc2hvAMlth+AbvOZUv1NqRsVLebCvsKN83CDQ6l+k3cDStwu6jHbsVpFUbBHU/FXqsrLs8i17WkD7rCRZMVOBW8Izmw/+eIf6PNYQqxwhwZrnzX+L2OfmX7LTZw/Yy9aC/ODH2Nci/sKp9iSaH7sFoUjmpA5bugN+XrG7+PJl8DqK7noHDmlKoRByk9Tpk1WnA5nnohCqskyA3ImLCCzpioYDWFjcsi3H8K0/JMU2A4VfQaSfh2qDGvbXCrNsdeslR/Fi7iD5YmcIH+PINa0PAbPZqxUt5SaxAVY0lLr4P0Yy1ypoTYyCCbMw7Rw1TR2QTwWRNWYOZk3u902bbo3QmEzFg311IQ3DnlKmBKiTfe3D/OARsReWDB96X7f8YMOpEiBmYA6mJ92N//GzCLJvBJxWYmMUM+z3FLUKZr4OZxrIV8NhPBWFo7CbYDtLEbl/LU8OIn0yTAJIq3u58w1MgFeDzAfecfGRS3zW/tsJzO4kDFmbsEyUoPgbgltmeOlX/Kogn7b1wEmM/MNvs1SjeoMBctX7bNzgbAlNefuZPbEOcXQ3ccKWcaqCZNH9PIM9GrjiCeGS0H1xXnF6uyZ3xFY1ZRa/iYPpj9Vkkiai3K1AG+kE/pYOC2Dlzjax+LUdcYuGKkrHR/X7bs2sP7wOkTplejlleW8L3fRg229PK4CNA+OAwNyZNYOsoWerre+MVV5adou0X65AQs0fbG5I68isBxd7Du/gu4XZuZwcB3HFWuYE6sOAFthmpGYAvMBR8lehKM2HX4iY5/9ZN1uiGF6N7FeKJ1Bph8RHAiOWk35woQR3KCt/TwoFtecY0DwMC2DwNlSyzneBPjD/YgibBAXCZQreWIzBXhrSWWt6G9MKVycUX+95tvyDTm+vHI7rV/U0z++ma+Wb+9mW/qER7b22ipMD22TR1FWd5FdzDWUpESVxtuMxqNphy/mWsbX89mX3TebrS88E/+vaUg1YUBdqLrnbdjp0UAcLtuuEIeOdPcPQ0Mvg2WjI6a5pRclPS/8GyYGRn0VWRo4xf7C/4XUEsDBBQAAgAIADdH7UYPEy3PTAAAAGoAAAAbAAAAdW5pdmVyc2FsL3VuaXZlcnNhbC5wbmcueG1ss7GvyM1RKEstKs7Mz7NVMtQzULK34+WyKShKLctMLVeoAIoBBSFASaHSVsnECMEtz0wpybBVMjdGUpKRmpmeUWKrZGpiARfUBxoJAFBLAQIAABQAAgAIAIeT10aKJOKo+gIAALAIAAAUAAAAAAAAAAEAAAAAAAAAAAB1bml2ZXJzYWwvcGxheWVyLnhtbFBLAQIAABQAAgAIADdH7Ub7F3kMxjIAAERRAAAXAAAAAAAAAAAAAAAAACwDAAB1bml2ZXJzYWwvdW5pdmVyc2FsLnBuZ1BLAQIAABQAAgAIADdH7UYPEy3PTAAAAGoAAAAbAAAAAAAAAAEAAAAAACc2AAB1bml2ZXJzYWwvdW5pdmVyc2FsLnBuZy54bWxQSwUGAAAAAAMAAwDQAAAArDYAAAAA"/>
  <p:tag name="ISPRING_PRESENTATION_TITLE" val="Пример оформления модуля курса в PowerPoint.docx"/>
  <p:tag name="ISPRING_RESOURCE_PATHS_HASH_PRESENTER" val="8e8134037eecfa06f839ece71cee9b077e262"/>
</p:tagLst>
</file>

<file path=ppt/theme/theme1.xml><?xml version="1.0" encoding="utf-8"?>
<a:theme xmlns:a="http://schemas.openxmlformats.org/drawingml/2006/main" name="Тема1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12EC6DDA-7CB2-4B25-BEF5-23B1CA9A11F1}" vid="{5A52B5CC-7990-45C0-BC3F-3943285A93E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2044</TotalTime>
  <Words>2293</Words>
  <Application>Microsoft Office PowerPoint</Application>
  <PresentationFormat>Широкоэкранный</PresentationFormat>
  <Paragraphs>268</Paragraphs>
  <Slides>26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Book Antiqua</vt:lpstr>
      <vt:lpstr>Calibri</vt:lpstr>
      <vt:lpstr>Times New Roman</vt:lpstr>
      <vt:lpstr>Wingdings</vt:lpstr>
      <vt:lpstr>Тема1</vt:lpstr>
      <vt:lpstr>ТОВАРОВЕДЕНИЕ НЕПРОДОВОЛЬСТВЕННЫХ ТОВАРОВ</vt:lpstr>
      <vt:lpstr>СОДЕРЖАНИЕ МОДУЛЯ</vt:lpstr>
      <vt:lpstr>Презентация PowerPoint</vt:lpstr>
      <vt:lpstr>10.1 Общие сведения о парфюмерно-косметических товарах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10.2 Факторы, формирующие потребительские свойства парфюмерных товаров</vt:lpstr>
      <vt:lpstr>Презентация PowerPoint</vt:lpstr>
      <vt:lpstr>Презентация PowerPoint</vt:lpstr>
      <vt:lpstr>состоит из следующих стадий:</vt:lpstr>
      <vt:lpstr>Потребительские свойства парфюмерии</vt:lpstr>
      <vt:lpstr>10.3 Классификация и характеристика ассортимента парфюмерных товаров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10.4 Контроль качества парфюмерных товаров, маркировка, упаковка, транспортирование и хранение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 оформления модуля курса в PowerPoint.docx</dc:title>
  <dc:creator>Пользователь</dc:creator>
  <cp:lastModifiedBy>Машенька</cp:lastModifiedBy>
  <cp:revision>190</cp:revision>
  <dcterms:created xsi:type="dcterms:W3CDTF">2014-06-06T09:13:21Z</dcterms:created>
  <dcterms:modified xsi:type="dcterms:W3CDTF">2020-06-25T16:28:18Z</dcterms:modified>
</cp:coreProperties>
</file>