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37"/>
  </p:notesMasterIdLst>
  <p:sldIdLst>
    <p:sldId id="256" r:id="rId2"/>
    <p:sldId id="258" r:id="rId3"/>
    <p:sldId id="322" r:id="rId4"/>
    <p:sldId id="273" r:id="rId5"/>
    <p:sldId id="331" r:id="rId6"/>
    <p:sldId id="333" r:id="rId7"/>
    <p:sldId id="326" r:id="rId8"/>
    <p:sldId id="337" r:id="rId9"/>
    <p:sldId id="339" r:id="rId10"/>
    <p:sldId id="338" r:id="rId11"/>
    <p:sldId id="340" r:id="rId12"/>
    <p:sldId id="341" r:id="rId13"/>
    <p:sldId id="342" r:id="rId14"/>
    <p:sldId id="512" r:id="rId15"/>
    <p:sldId id="327" r:id="rId16"/>
    <p:sldId id="344" r:id="rId17"/>
    <p:sldId id="514" r:id="rId18"/>
    <p:sldId id="513" r:id="rId19"/>
    <p:sldId id="343" r:id="rId20"/>
    <p:sldId id="345" r:id="rId21"/>
    <p:sldId id="509" r:id="rId22"/>
    <p:sldId id="346" r:id="rId23"/>
    <p:sldId id="328" r:id="rId24"/>
    <p:sldId id="494" r:id="rId25"/>
    <p:sldId id="498" r:id="rId26"/>
    <p:sldId id="504" r:id="rId27"/>
    <p:sldId id="505" r:id="rId28"/>
    <p:sldId id="506" r:id="rId29"/>
    <p:sldId id="507" r:id="rId30"/>
    <p:sldId id="508" r:id="rId31"/>
    <p:sldId id="495" r:id="rId32"/>
    <p:sldId id="496" r:id="rId33"/>
    <p:sldId id="325" r:id="rId34"/>
    <p:sldId id="324" r:id="rId35"/>
    <p:sldId id="323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2" autoAdjust="0"/>
    <p:restoredTop sz="95461" autoAdjust="0"/>
  </p:normalViewPr>
  <p:slideViewPr>
    <p:cSldViewPr snapToGrid="0">
      <p:cViewPr>
        <p:scale>
          <a:sx n="75" d="100"/>
          <a:sy n="75" d="100"/>
        </p:scale>
        <p:origin x="408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1.1 </a:t>
          </a:r>
          <a:r>
            <a:rPr lang="ru-RU" sz="2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Общие сведения о меховых товарах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9F419B-74B3-4F7A-A81F-CF3672FE6C59}">
      <dgm:prSet phldrT="[Текст]" custT="1"/>
      <dgm:spPr/>
      <dgm:t>
        <a:bodyPr/>
        <a:lstStyle/>
        <a:p>
          <a:r>
            <a:rPr lang="ru-RU" sz="2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1.2 Строение и свойства пушно-меховых полуфабрикатов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5F6BB8-24DE-45C2-B852-F8C7FAE55066}" type="parTrans" cxnId="{84729AAB-EBEF-4620-BFC8-763C8FB8198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C8AD5E-0BE8-45EC-9878-7290EE2C3178}" type="sibTrans" cxnId="{84729AAB-EBEF-4620-BFC8-763C8FB8198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FF7554-3195-4628-BB9B-723BA9FC1A6D}">
      <dgm:prSet phldrT="[Текст]" custT="1"/>
      <dgm:spPr/>
      <dgm:t>
        <a:bodyPr/>
        <a:lstStyle/>
        <a:p>
          <a:pPr marL="533400" indent="-533400"/>
          <a:r>
            <a:rPr lang="ru-RU" sz="2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1.3 Классификация ассортимента пушно-мехового полуфабриката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4550B2-D027-45C4-B4BF-56AEDEF05054}" type="parTrans" cxnId="{288CE0E3-9D94-4B27-B75F-1DB7ADDE03F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B68733-B307-4D86-898D-9661F271CD5E}" type="sibTrans" cxnId="{288CE0E3-9D94-4B27-B75F-1DB7ADDE03F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2124D2-7F60-43F6-B7BC-CF4B0F90CE22}">
      <dgm:prSet phldrT="[Текст]" custT="1"/>
      <dgm:spPr/>
      <dgm:t>
        <a:bodyPr/>
        <a:lstStyle/>
        <a:p>
          <a:pPr marL="533400" indent="-533400"/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1.4 Характеристика ассортимента пушно-мехового полуфабриката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FB639F-14AF-4715-AF3C-818B84A85F60}" type="parTrans" cxnId="{E05A8122-798E-487D-89CB-FF2B4C50C0D9}">
      <dgm:prSet/>
      <dgm:spPr/>
      <dgm:t>
        <a:bodyPr/>
        <a:lstStyle/>
        <a:p>
          <a:endParaRPr lang="ru-RU"/>
        </a:p>
      </dgm:t>
    </dgm:pt>
    <dgm:pt modelId="{576272D1-370B-4585-BB0B-E92B8EA4B59E}" type="sibTrans" cxnId="{E05A8122-798E-487D-89CB-FF2B4C50C0D9}">
      <dgm:prSet/>
      <dgm:spPr/>
      <dgm:t>
        <a:bodyPr/>
        <a:lstStyle/>
        <a:p>
          <a:endParaRPr lang="ru-RU"/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4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4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4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4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4"/>
      <dgm:spPr/>
      <dgm:t>
        <a:bodyPr/>
        <a:lstStyle/>
        <a:p>
          <a:endParaRPr lang="ru-RU"/>
        </a:p>
      </dgm:t>
    </dgm:pt>
    <dgm:pt modelId="{D551AE34-176E-46BE-862D-0491C3FE3A7A}" type="pres">
      <dgm:prSet presAssocID="{6C9F419B-74B3-4F7A-A81F-CF3672FE6C59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7C780A-5734-4F55-BF40-EB85809D232E}" type="pres">
      <dgm:prSet presAssocID="{6C9F419B-74B3-4F7A-A81F-CF3672FE6C59}" presName="accent_2" presStyleCnt="0"/>
      <dgm:spPr/>
    </dgm:pt>
    <dgm:pt modelId="{C2544707-F535-422A-9C17-F926C4FFDA0E}" type="pres">
      <dgm:prSet presAssocID="{6C9F419B-74B3-4F7A-A81F-CF3672FE6C59}" presName="accentRepeatNode" presStyleLbl="solidFgAcc1" presStyleIdx="1" presStyleCnt="4"/>
      <dgm:spPr/>
    </dgm:pt>
    <dgm:pt modelId="{B3DB9074-C962-4B95-84CB-6D9B5E1FB15C}" type="pres">
      <dgm:prSet presAssocID="{07FF7554-3195-4628-BB9B-723BA9FC1A6D}" presName="text_3" presStyleLbl="node1" presStyleIdx="2" presStyleCnt="4" custScaleY="1154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CCE21A-40E6-418B-A948-12587ED1A872}" type="pres">
      <dgm:prSet presAssocID="{07FF7554-3195-4628-BB9B-723BA9FC1A6D}" presName="accent_3" presStyleCnt="0"/>
      <dgm:spPr/>
    </dgm:pt>
    <dgm:pt modelId="{FA290A17-78E1-4E3E-A3ED-7545FE1A7F30}" type="pres">
      <dgm:prSet presAssocID="{07FF7554-3195-4628-BB9B-723BA9FC1A6D}" presName="accentRepeatNode" presStyleLbl="solidFgAcc1" presStyleIdx="2" presStyleCnt="4"/>
      <dgm:spPr/>
    </dgm:pt>
    <dgm:pt modelId="{B6B8DF7C-CC88-4E2D-8331-0E53980820FC}" type="pres">
      <dgm:prSet presAssocID="{6A2124D2-7F60-43F6-B7BC-CF4B0F90CE22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5FB57F-EB3A-4914-B985-264C4841C279}" type="pres">
      <dgm:prSet presAssocID="{6A2124D2-7F60-43F6-B7BC-CF4B0F90CE22}" presName="accent_4" presStyleCnt="0"/>
      <dgm:spPr/>
    </dgm:pt>
    <dgm:pt modelId="{F8DD7B1C-AA7D-4E4B-8197-78D4F8BDF0ED}" type="pres">
      <dgm:prSet presAssocID="{6A2124D2-7F60-43F6-B7BC-CF4B0F90CE22}" presName="accentRepeatNode" presStyleLbl="solidFgAcc1" presStyleIdx="3" presStyleCnt="4"/>
      <dgm:spPr/>
    </dgm:pt>
  </dgm:ptLst>
  <dgm:cxnLst>
    <dgm:cxn modelId="{055D4B7B-BB85-4217-B60F-90A26EDA9782}" type="presOf" srcId="{6A2124D2-7F60-43F6-B7BC-CF4B0F90CE22}" destId="{B6B8DF7C-CC88-4E2D-8331-0E53980820FC}" srcOrd="0" destOrd="0" presId="urn:microsoft.com/office/officeart/2008/layout/VerticalCurvedList"/>
    <dgm:cxn modelId="{E872CADD-DEA8-48D3-B2AB-C24DBD0A6153}" type="presOf" srcId="{6C9F419B-74B3-4F7A-A81F-CF3672FE6C59}" destId="{D551AE34-176E-46BE-862D-0491C3FE3A7A}" srcOrd="0" destOrd="0" presId="urn:microsoft.com/office/officeart/2008/layout/VerticalCurvedList"/>
    <dgm:cxn modelId="{1D68B2E2-BCB3-4D73-B884-6F0810DE7512}" type="presOf" srcId="{07FF7554-3195-4628-BB9B-723BA9FC1A6D}" destId="{B3DB9074-C962-4B95-84CB-6D9B5E1FB15C}" srcOrd="0" destOrd="0" presId="urn:microsoft.com/office/officeart/2008/layout/VerticalCurvedList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288CE0E3-9D94-4B27-B75F-1DB7ADDE03F2}" srcId="{CF845803-1717-4F48-B710-F7F1B43013F3}" destId="{07FF7554-3195-4628-BB9B-723BA9FC1A6D}" srcOrd="2" destOrd="0" parTransId="{5B4550B2-D027-45C4-B4BF-56AEDEF05054}" sibTransId="{A8B68733-B307-4D86-898D-9661F271CD5E}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E05A8122-798E-487D-89CB-FF2B4C50C0D9}" srcId="{CF845803-1717-4F48-B710-F7F1B43013F3}" destId="{6A2124D2-7F60-43F6-B7BC-CF4B0F90CE22}" srcOrd="3" destOrd="0" parTransId="{52FB639F-14AF-4715-AF3C-818B84A85F60}" sibTransId="{576272D1-370B-4585-BB0B-E92B8EA4B59E}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84729AAB-EBEF-4620-BFC8-763C8FB8198F}" srcId="{CF845803-1717-4F48-B710-F7F1B43013F3}" destId="{6C9F419B-74B3-4F7A-A81F-CF3672FE6C59}" srcOrd="1" destOrd="0" parTransId="{9B5F6BB8-24DE-45C2-B852-F8C7FAE55066}" sibTransId="{3EC8AD5E-0BE8-45EC-9878-7290EE2C3178}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A0DF1DDE-8B37-4C1A-BAF3-18557BF5063C}" type="presParOf" srcId="{962C2BD0-517B-4E9C-A037-D4A0806612C4}" destId="{D551AE34-176E-46BE-862D-0491C3FE3A7A}" srcOrd="3" destOrd="0" presId="urn:microsoft.com/office/officeart/2008/layout/VerticalCurvedList"/>
    <dgm:cxn modelId="{F2349722-79F4-4CCC-897C-723F7E388D0B}" type="presParOf" srcId="{962C2BD0-517B-4E9C-A037-D4A0806612C4}" destId="{9D7C780A-5734-4F55-BF40-EB85809D232E}" srcOrd="4" destOrd="0" presId="urn:microsoft.com/office/officeart/2008/layout/VerticalCurvedList"/>
    <dgm:cxn modelId="{59D6A507-9B2A-4652-AF8B-D5DDC477C40F}" type="presParOf" srcId="{9D7C780A-5734-4F55-BF40-EB85809D232E}" destId="{C2544707-F535-422A-9C17-F926C4FFDA0E}" srcOrd="0" destOrd="0" presId="urn:microsoft.com/office/officeart/2008/layout/VerticalCurvedList"/>
    <dgm:cxn modelId="{AD11F7FA-CC2D-411C-BDAA-7EE9BCFB0D84}" type="presParOf" srcId="{962C2BD0-517B-4E9C-A037-D4A0806612C4}" destId="{B3DB9074-C962-4B95-84CB-6D9B5E1FB15C}" srcOrd="5" destOrd="0" presId="urn:microsoft.com/office/officeart/2008/layout/VerticalCurvedList"/>
    <dgm:cxn modelId="{6C4FB087-312E-482B-8BC5-9701CAE57456}" type="presParOf" srcId="{962C2BD0-517B-4E9C-A037-D4A0806612C4}" destId="{13CCE21A-40E6-418B-A948-12587ED1A872}" srcOrd="6" destOrd="0" presId="urn:microsoft.com/office/officeart/2008/layout/VerticalCurvedList"/>
    <dgm:cxn modelId="{B6C4A4D4-E798-470F-B267-F1EFE84B06A6}" type="presParOf" srcId="{13CCE21A-40E6-418B-A948-12587ED1A872}" destId="{FA290A17-78E1-4E3E-A3ED-7545FE1A7F30}" srcOrd="0" destOrd="0" presId="urn:microsoft.com/office/officeart/2008/layout/VerticalCurvedList"/>
    <dgm:cxn modelId="{914AF01D-0031-4540-A466-A746378914E1}" type="presParOf" srcId="{962C2BD0-517B-4E9C-A037-D4A0806612C4}" destId="{B6B8DF7C-CC88-4E2D-8331-0E53980820FC}" srcOrd="7" destOrd="0" presId="urn:microsoft.com/office/officeart/2008/layout/VerticalCurvedList"/>
    <dgm:cxn modelId="{677D2B70-5E74-44B7-9432-498BA94FB6BB}" type="presParOf" srcId="{962C2BD0-517B-4E9C-A037-D4A0806612C4}" destId="{5F5FB57F-EB3A-4914-B985-264C4841C279}" srcOrd="8" destOrd="0" presId="urn:microsoft.com/office/officeart/2008/layout/VerticalCurvedList"/>
    <dgm:cxn modelId="{1E358970-5B75-466E-A1CB-A2C4F4A96881}" type="presParOf" srcId="{5F5FB57F-EB3A-4914-B985-264C4841C279}" destId="{F8DD7B1C-AA7D-4E4B-8197-78D4F8BDF0E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6176870" y="-944995"/>
          <a:ext cx="7352753" cy="73527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615399" y="410943"/>
          <a:ext cx="10584921" cy="8403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706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1.1 </a:t>
          </a:r>
          <a:r>
            <a:rPr lang="ru-RU" sz="2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Общие сведения о меховых товарах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5399" y="410943"/>
        <a:ext cx="10584921" cy="840391"/>
      </dsp:txXfrm>
    </dsp:sp>
    <dsp:sp modelId="{C7628E09-A5D0-43AC-834B-E8990AEC2BF8}">
      <dsp:nvSpPr>
        <dsp:cNvPr id="0" name=""/>
        <dsp:cNvSpPr/>
      </dsp:nvSpPr>
      <dsp:spPr>
        <a:xfrm>
          <a:off x="90155" y="314928"/>
          <a:ext cx="1050489" cy="1050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51AE34-176E-46BE-862D-0491C3FE3A7A}">
      <dsp:nvSpPr>
        <dsp:cNvPr id="0" name=""/>
        <dsp:cNvSpPr/>
      </dsp:nvSpPr>
      <dsp:spPr>
        <a:xfrm>
          <a:off x="1097215" y="1680782"/>
          <a:ext cx="10103105" cy="8403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7061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1.2 Строение и свойства пушно-меховых полуфабрикатов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7215" y="1680782"/>
        <a:ext cx="10103105" cy="840391"/>
      </dsp:txXfrm>
    </dsp:sp>
    <dsp:sp modelId="{C2544707-F535-422A-9C17-F926C4FFDA0E}">
      <dsp:nvSpPr>
        <dsp:cNvPr id="0" name=""/>
        <dsp:cNvSpPr/>
      </dsp:nvSpPr>
      <dsp:spPr>
        <a:xfrm>
          <a:off x="571970" y="1575733"/>
          <a:ext cx="1050489" cy="1050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DB9074-C962-4B95-84CB-6D9B5E1FB15C}">
      <dsp:nvSpPr>
        <dsp:cNvPr id="0" name=""/>
        <dsp:cNvSpPr/>
      </dsp:nvSpPr>
      <dsp:spPr>
        <a:xfrm>
          <a:off x="1097215" y="2876491"/>
          <a:ext cx="10103105" cy="9705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7061" tIns="60960" rIns="60960" bIns="60960" numCol="1" spcCol="1270" anchor="ctr" anchorCtr="0">
          <a:noAutofit/>
        </a:bodyPr>
        <a:lstStyle/>
        <a:p>
          <a:pPr marL="533400" lvl="0" indent="-53340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1.3 Классификация ассортимента пушно-мехового полуфабриката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7215" y="2876491"/>
        <a:ext cx="10103105" cy="970584"/>
      </dsp:txXfrm>
    </dsp:sp>
    <dsp:sp modelId="{FA290A17-78E1-4E3E-A3ED-7545FE1A7F30}">
      <dsp:nvSpPr>
        <dsp:cNvPr id="0" name=""/>
        <dsp:cNvSpPr/>
      </dsp:nvSpPr>
      <dsp:spPr>
        <a:xfrm>
          <a:off x="571970" y="2836539"/>
          <a:ext cx="1050489" cy="1050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6B8DF7C-CC88-4E2D-8331-0E53980820FC}">
      <dsp:nvSpPr>
        <dsp:cNvPr id="0" name=""/>
        <dsp:cNvSpPr/>
      </dsp:nvSpPr>
      <dsp:spPr>
        <a:xfrm>
          <a:off x="615399" y="4202394"/>
          <a:ext cx="10584921" cy="8403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7061" tIns="60960" rIns="60960" bIns="60960" numCol="1" spcCol="1270" anchor="ctr" anchorCtr="0">
          <a:noAutofit/>
        </a:bodyPr>
        <a:lstStyle/>
        <a:p>
          <a:pPr marL="533400" lvl="0" indent="-53340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1.4 Характеристика ассортимента пушно-мехового полуфабриката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5399" y="4202394"/>
        <a:ext cx="10584921" cy="840391"/>
      </dsp:txXfrm>
    </dsp:sp>
    <dsp:sp modelId="{F8DD7B1C-AA7D-4E4B-8197-78D4F8BDF0ED}">
      <dsp:nvSpPr>
        <dsp:cNvPr id="0" name=""/>
        <dsp:cNvSpPr/>
      </dsp:nvSpPr>
      <dsp:spPr>
        <a:xfrm>
          <a:off x="90155" y="4097345"/>
          <a:ext cx="1050489" cy="1050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871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737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139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562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630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558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478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230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032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592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4228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667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6989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1167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3086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3697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7607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6129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577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3515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364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603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94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39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0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3" Type="http://schemas.openxmlformats.org/officeDocument/2006/relationships/image" Target="../media/image1.png"/><Relationship Id="rId21" Type="http://schemas.openxmlformats.org/officeDocument/2006/relationships/image" Target="../media/image32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7.jpe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18" Type="http://schemas.openxmlformats.org/officeDocument/2006/relationships/image" Target="../media/image54.jpeg"/><Relationship Id="rId3" Type="http://schemas.openxmlformats.org/officeDocument/2006/relationships/image" Target="../media/image1.png"/><Relationship Id="rId21" Type="http://schemas.openxmlformats.org/officeDocument/2006/relationships/image" Target="../media/image57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17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2.jpeg"/><Relationship Id="rId20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19" Type="http://schemas.openxmlformats.org/officeDocument/2006/relationships/image" Target="../media/image55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.jpeg"/><Relationship Id="rId18" Type="http://schemas.openxmlformats.org/officeDocument/2006/relationships/image" Target="../media/image72.jpeg"/><Relationship Id="rId26" Type="http://schemas.openxmlformats.org/officeDocument/2006/relationships/image" Target="../media/image80.png"/><Relationship Id="rId39" Type="http://schemas.openxmlformats.org/officeDocument/2006/relationships/image" Target="../media/image93.png"/><Relationship Id="rId21" Type="http://schemas.openxmlformats.org/officeDocument/2006/relationships/image" Target="../media/image75.jpeg"/><Relationship Id="rId34" Type="http://schemas.openxmlformats.org/officeDocument/2006/relationships/image" Target="../media/image88.png"/><Relationship Id="rId42" Type="http://schemas.openxmlformats.org/officeDocument/2006/relationships/image" Target="../media/image96.png"/><Relationship Id="rId47" Type="http://schemas.openxmlformats.org/officeDocument/2006/relationships/image" Target="../media/image101.jpeg"/><Relationship Id="rId50" Type="http://schemas.openxmlformats.org/officeDocument/2006/relationships/image" Target="../media/image104.jpeg"/><Relationship Id="rId55" Type="http://schemas.openxmlformats.org/officeDocument/2006/relationships/image" Target="../media/image109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17" Type="http://schemas.openxmlformats.org/officeDocument/2006/relationships/image" Target="../media/image71.jpeg"/><Relationship Id="rId25" Type="http://schemas.openxmlformats.org/officeDocument/2006/relationships/image" Target="../media/image79.png"/><Relationship Id="rId33" Type="http://schemas.openxmlformats.org/officeDocument/2006/relationships/image" Target="../media/image87.png"/><Relationship Id="rId38" Type="http://schemas.openxmlformats.org/officeDocument/2006/relationships/image" Target="../media/image92.png"/><Relationship Id="rId46" Type="http://schemas.openxmlformats.org/officeDocument/2006/relationships/image" Target="../media/image100.jpe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70.jpeg"/><Relationship Id="rId20" Type="http://schemas.openxmlformats.org/officeDocument/2006/relationships/image" Target="../media/image74.jpeg"/><Relationship Id="rId29" Type="http://schemas.openxmlformats.org/officeDocument/2006/relationships/image" Target="../media/image83.png"/><Relationship Id="rId41" Type="http://schemas.openxmlformats.org/officeDocument/2006/relationships/image" Target="../media/image95.png"/><Relationship Id="rId54" Type="http://schemas.openxmlformats.org/officeDocument/2006/relationships/image" Target="../media/image10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24" Type="http://schemas.openxmlformats.org/officeDocument/2006/relationships/image" Target="../media/image78.jpeg"/><Relationship Id="rId32" Type="http://schemas.openxmlformats.org/officeDocument/2006/relationships/image" Target="../media/image86.png"/><Relationship Id="rId37" Type="http://schemas.openxmlformats.org/officeDocument/2006/relationships/image" Target="../media/image91.png"/><Relationship Id="rId40" Type="http://schemas.openxmlformats.org/officeDocument/2006/relationships/image" Target="../media/image94.png"/><Relationship Id="rId45" Type="http://schemas.openxmlformats.org/officeDocument/2006/relationships/image" Target="../media/image99.jpeg"/><Relationship Id="rId53" Type="http://schemas.openxmlformats.org/officeDocument/2006/relationships/image" Target="../media/image107.jpeg"/><Relationship Id="rId5" Type="http://schemas.openxmlformats.org/officeDocument/2006/relationships/image" Target="../media/image59.jpeg"/><Relationship Id="rId15" Type="http://schemas.openxmlformats.org/officeDocument/2006/relationships/image" Target="../media/image69.jpeg"/><Relationship Id="rId23" Type="http://schemas.openxmlformats.org/officeDocument/2006/relationships/image" Target="../media/image77.jpeg"/><Relationship Id="rId28" Type="http://schemas.openxmlformats.org/officeDocument/2006/relationships/image" Target="../media/image82.png"/><Relationship Id="rId36" Type="http://schemas.openxmlformats.org/officeDocument/2006/relationships/image" Target="../media/image90.png"/><Relationship Id="rId49" Type="http://schemas.openxmlformats.org/officeDocument/2006/relationships/image" Target="../media/image103.jpeg"/><Relationship Id="rId10" Type="http://schemas.openxmlformats.org/officeDocument/2006/relationships/image" Target="../media/image64.jpeg"/><Relationship Id="rId19" Type="http://schemas.openxmlformats.org/officeDocument/2006/relationships/image" Target="../media/image73.jpeg"/><Relationship Id="rId31" Type="http://schemas.openxmlformats.org/officeDocument/2006/relationships/image" Target="../media/image85.png"/><Relationship Id="rId44" Type="http://schemas.openxmlformats.org/officeDocument/2006/relationships/image" Target="../media/image98.png"/><Relationship Id="rId52" Type="http://schemas.openxmlformats.org/officeDocument/2006/relationships/image" Target="../media/image106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Relationship Id="rId14" Type="http://schemas.openxmlformats.org/officeDocument/2006/relationships/image" Target="../media/image68.jpeg"/><Relationship Id="rId22" Type="http://schemas.openxmlformats.org/officeDocument/2006/relationships/image" Target="../media/image76.jpeg"/><Relationship Id="rId27" Type="http://schemas.openxmlformats.org/officeDocument/2006/relationships/image" Target="../media/image81.png"/><Relationship Id="rId30" Type="http://schemas.openxmlformats.org/officeDocument/2006/relationships/image" Target="../media/image84.png"/><Relationship Id="rId35" Type="http://schemas.openxmlformats.org/officeDocument/2006/relationships/image" Target="../media/image89.png"/><Relationship Id="rId43" Type="http://schemas.openxmlformats.org/officeDocument/2006/relationships/image" Target="../media/image97.png"/><Relationship Id="rId48" Type="http://schemas.openxmlformats.org/officeDocument/2006/relationships/image" Target="../media/image102.jpeg"/><Relationship Id="rId8" Type="http://schemas.openxmlformats.org/officeDocument/2006/relationships/image" Target="../media/image62.jpeg"/><Relationship Id="rId51" Type="http://schemas.openxmlformats.org/officeDocument/2006/relationships/image" Target="../media/image105.jpeg"/><Relationship Id="rId3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13" Type="http://schemas.openxmlformats.org/officeDocument/2006/relationships/image" Target="../media/image119.jpeg"/><Relationship Id="rId18" Type="http://schemas.openxmlformats.org/officeDocument/2006/relationships/image" Target="../media/image124.jpeg"/><Relationship Id="rId3" Type="http://schemas.openxmlformats.org/officeDocument/2006/relationships/image" Target="../media/image1.png"/><Relationship Id="rId21" Type="http://schemas.openxmlformats.org/officeDocument/2006/relationships/image" Target="../media/image127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17" Type="http://schemas.openxmlformats.org/officeDocument/2006/relationships/image" Target="../media/image123.jpe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22.jpeg"/><Relationship Id="rId20" Type="http://schemas.openxmlformats.org/officeDocument/2006/relationships/image" Target="../media/image1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5" Type="http://schemas.openxmlformats.org/officeDocument/2006/relationships/image" Target="../media/image121.jpeg"/><Relationship Id="rId23" Type="http://schemas.openxmlformats.org/officeDocument/2006/relationships/image" Target="../media/image129.jpeg"/><Relationship Id="rId10" Type="http://schemas.openxmlformats.org/officeDocument/2006/relationships/image" Target="../media/image116.jpeg"/><Relationship Id="rId19" Type="http://schemas.openxmlformats.org/officeDocument/2006/relationships/image" Target="../media/image125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Relationship Id="rId14" Type="http://schemas.openxmlformats.org/officeDocument/2006/relationships/image" Target="../media/image120.jpeg"/><Relationship Id="rId22" Type="http://schemas.openxmlformats.org/officeDocument/2006/relationships/image" Target="../media/image12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.png"/><Relationship Id="rId7" Type="http://schemas.openxmlformats.org/officeDocument/2006/relationships/image" Target="../media/image133.jpeg"/><Relationship Id="rId12" Type="http://schemas.openxmlformats.org/officeDocument/2006/relationships/image" Target="../media/image1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2.jpeg"/><Relationship Id="rId11" Type="http://schemas.openxmlformats.org/officeDocument/2006/relationships/image" Target="../media/image137.jpeg"/><Relationship Id="rId5" Type="http://schemas.openxmlformats.org/officeDocument/2006/relationships/image" Target="../media/image131.jpeg"/><Relationship Id="rId10" Type="http://schemas.openxmlformats.org/officeDocument/2006/relationships/image" Target="../media/image136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13" Type="http://schemas.openxmlformats.org/officeDocument/2006/relationships/image" Target="../media/image148.jpeg"/><Relationship Id="rId18" Type="http://schemas.openxmlformats.org/officeDocument/2006/relationships/image" Target="../media/image153.jpeg"/><Relationship Id="rId3" Type="http://schemas.openxmlformats.org/officeDocument/2006/relationships/image" Target="../media/image1.png"/><Relationship Id="rId7" Type="http://schemas.openxmlformats.org/officeDocument/2006/relationships/image" Target="../media/image142.jpeg"/><Relationship Id="rId12" Type="http://schemas.openxmlformats.org/officeDocument/2006/relationships/image" Target="../media/image147.jpeg"/><Relationship Id="rId17" Type="http://schemas.openxmlformats.org/officeDocument/2006/relationships/image" Target="../media/image152.jpe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5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1.jpeg"/><Relationship Id="rId11" Type="http://schemas.openxmlformats.org/officeDocument/2006/relationships/image" Target="../media/image146.jpeg"/><Relationship Id="rId5" Type="http://schemas.openxmlformats.org/officeDocument/2006/relationships/image" Target="../media/image140.jpeg"/><Relationship Id="rId15" Type="http://schemas.openxmlformats.org/officeDocument/2006/relationships/image" Target="../media/image150.jpeg"/><Relationship Id="rId10" Type="http://schemas.openxmlformats.org/officeDocument/2006/relationships/image" Target="../media/image145.jpeg"/><Relationship Id="rId19" Type="http://schemas.openxmlformats.org/officeDocument/2006/relationships/image" Target="../media/image154.jpeg"/><Relationship Id="rId4" Type="http://schemas.openxmlformats.org/officeDocument/2006/relationships/image" Target="../media/image139.jpeg"/><Relationship Id="rId9" Type="http://schemas.openxmlformats.org/officeDocument/2006/relationships/image" Target="../media/image144.jpeg"/><Relationship Id="rId14" Type="http://schemas.openxmlformats.org/officeDocument/2006/relationships/image" Target="../media/image14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13" Type="http://schemas.openxmlformats.org/officeDocument/2006/relationships/image" Target="../media/image164.jpeg"/><Relationship Id="rId18" Type="http://schemas.openxmlformats.org/officeDocument/2006/relationships/image" Target="../media/image169.jpeg"/><Relationship Id="rId3" Type="http://schemas.openxmlformats.org/officeDocument/2006/relationships/image" Target="../media/image1.png"/><Relationship Id="rId21" Type="http://schemas.openxmlformats.org/officeDocument/2006/relationships/image" Target="../media/image172.jpeg"/><Relationship Id="rId7" Type="http://schemas.openxmlformats.org/officeDocument/2006/relationships/image" Target="../media/image158.jpeg"/><Relationship Id="rId12" Type="http://schemas.openxmlformats.org/officeDocument/2006/relationships/image" Target="../media/image163.jpeg"/><Relationship Id="rId17" Type="http://schemas.openxmlformats.org/officeDocument/2006/relationships/image" Target="../media/image168.jpeg"/><Relationship Id="rId25" Type="http://schemas.openxmlformats.org/officeDocument/2006/relationships/image" Target="../media/image176.jpe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67.jpeg"/><Relationship Id="rId20" Type="http://schemas.openxmlformats.org/officeDocument/2006/relationships/image" Target="../media/image17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7.jpeg"/><Relationship Id="rId11" Type="http://schemas.openxmlformats.org/officeDocument/2006/relationships/image" Target="../media/image162.jpeg"/><Relationship Id="rId24" Type="http://schemas.openxmlformats.org/officeDocument/2006/relationships/image" Target="../media/image175.jpeg"/><Relationship Id="rId5" Type="http://schemas.openxmlformats.org/officeDocument/2006/relationships/image" Target="../media/image156.jpeg"/><Relationship Id="rId15" Type="http://schemas.openxmlformats.org/officeDocument/2006/relationships/image" Target="../media/image166.png"/><Relationship Id="rId23" Type="http://schemas.openxmlformats.org/officeDocument/2006/relationships/image" Target="../media/image174.jpeg"/><Relationship Id="rId10" Type="http://schemas.openxmlformats.org/officeDocument/2006/relationships/image" Target="../media/image161.jpeg"/><Relationship Id="rId19" Type="http://schemas.openxmlformats.org/officeDocument/2006/relationships/image" Target="../media/image170.jpeg"/><Relationship Id="rId4" Type="http://schemas.openxmlformats.org/officeDocument/2006/relationships/image" Target="../media/image155.jpeg"/><Relationship Id="rId9" Type="http://schemas.openxmlformats.org/officeDocument/2006/relationships/image" Target="../media/image160.jpeg"/><Relationship Id="rId14" Type="http://schemas.openxmlformats.org/officeDocument/2006/relationships/image" Target="../media/image165.jpeg"/><Relationship Id="rId22" Type="http://schemas.openxmlformats.org/officeDocument/2006/relationships/image" Target="../media/image1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13" Type="http://schemas.openxmlformats.org/officeDocument/2006/relationships/image" Target="../media/image186.jpeg"/><Relationship Id="rId18" Type="http://schemas.openxmlformats.org/officeDocument/2006/relationships/image" Target="../media/image191.jpeg"/><Relationship Id="rId3" Type="http://schemas.openxmlformats.org/officeDocument/2006/relationships/image" Target="../media/image1.png"/><Relationship Id="rId7" Type="http://schemas.openxmlformats.org/officeDocument/2006/relationships/image" Target="../media/image180.jpeg"/><Relationship Id="rId12" Type="http://schemas.openxmlformats.org/officeDocument/2006/relationships/image" Target="../media/image185.jpeg"/><Relationship Id="rId17" Type="http://schemas.openxmlformats.org/officeDocument/2006/relationships/image" Target="../media/image190.jpe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8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9.jpeg"/><Relationship Id="rId11" Type="http://schemas.openxmlformats.org/officeDocument/2006/relationships/image" Target="../media/image184.jpeg"/><Relationship Id="rId5" Type="http://schemas.openxmlformats.org/officeDocument/2006/relationships/image" Target="../media/image178.jpeg"/><Relationship Id="rId15" Type="http://schemas.openxmlformats.org/officeDocument/2006/relationships/image" Target="../media/image188.jpeg"/><Relationship Id="rId10" Type="http://schemas.openxmlformats.org/officeDocument/2006/relationships/image" Target="../media/image183.jpeg"/><Relationship Id="rId19" Type="http://schemas.openxmlformats.org/officeDocument/2006/relationships/image" Target="../media/image192.jpeg"/><Relationship Id="rId4" Type="http://schemas.openxmlformats.org/officeDocument/2006/relationships/image" Target="../media/image177.jpeg"/><Relationship Id="rId9" Type="http://schemas.openxmlformats.org/officeDocument/2006/relationships/image" Target="../media/image182.jpeg"/><Relationship Id="rId14" Type="http://schemas.openxmlformats.org/officeDocument/2006/relationships/image" Target="../media/image1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3" Type="http://schemas.openxmlformats.org/officeDocument/2006/relationships/image" Target="../media/image1.png"/><Relationship Id="rId7" Type="http://schemas.openxmlformats.org/officeDocument/2006/relationships/image" Target="../media/image198.jpeg"/><Relationship Id="rId12" Type="http://schemas.openxmlformats.org/officeDocument/2006/relationships/image" Target="../media/image20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7.jpeg"/><Relationship Id="rId11" Type="http://schemas.openxmlformats.org/officeDocument/2006/relationships/image" Target="../media/image202.jpeg"/><Relationship Id="rId5" Type="http://schemas.openxmlformats.org/officeDocument/2006/relationships/image" Target="../media/image196.jpeg"/><Relationship Id="rId10" Type="http://schemas.openxmlformats.org/officeDocument/2006/relationships/image" Target="../media/image201.jpeg"/><Relationship Id="rId4" Type="http://schemas.openxmlformats.org/officeDocument/2006/relationships/image" Target="../media/image195.jpeg"/><Relationship Id="rId9" Type="http://schemas.openxmlformats.org/officeDocument/2006/relationships/image" Target="../media/image20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gnl.by/about/ob-assotsiatsii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bkvt.by/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5.jpeg"/><Relationship Id="rId10" Type="http://schemas.openxmlformats.org/officeDocument/2006/relationships/hyperlink" Target="https://gnl.by/belorusskiy-meh-gnl/dizayn-tsentr-gnl/" TargetMode="External"/><Relationship Id="rId4" Type="http://schemas.openxmlformats.org/officeDocument/2006/relationships/hyperlink" Target="http://vit-mex.by/" TargetMode="Externa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1" y="1894113"/>
            <a:ext cx="10815145" cy="150642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sz="4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3771816"/>
            <a:ext cx="11898086" cy="108383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1. Факторы, формирующие потребительские свойства пушно-меховых и овчинно-шубных товаров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074" name="Picture 2" descr="http://worldgonesour.ru/uploads/posts/2015-04/1429113863_r10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b="7907"/>
          <a:stretch/>
        </p:blipFill>
        <p:spPr bwMode="auto">
          <a:xfrm>
            <a:off x="4777740" y="867137"/>
            <a:ext cx="7166611" cy="54459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15024" y="271653"/>
            <a:ext cx="6092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Топография шкурки пушного зверя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51510" y="3435181"/>
            <a:ext cx="49491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Топографическими называют участки шкуры, соответствующие определенным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частям тела животного и отличающиеся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определенной совокупностью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 (толщиной, плотностью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кожаного покрова, густотой, высотой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окраской волосяного покрова и т.п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0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890" y="867137"/>
            <a:ext cx="45718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Отдельные части пушно-меховой шкурки характеризуются различными товарными свойствами,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неоднородно-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стью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строения и степени развития волосяного покрова, что обусловливает необходимость деления ее по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топографическим участкам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2963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4958" y="593725"/>
            <a:ext cx="11989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Товарные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свойства шкур животных как разных видов, так и </a:t>
            </a:r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одного,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могут заметно различаться. </a:t>
            </a:r>
            <a:endParaRPr lang="ru-RU" sz="2000" i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основе этих различий лежат биологические особенности волосяного и кожного покровов шкур и их изменчивость под влиянием факторов внешней среды.</a:t>
            </a:r>
            <a:endParaRPr lang="ru-RU" sz="2000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02525" y="70505"/>
            <a:ext cx="10353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Изменчивость волосяного и кожного покровов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958" y="1609388"/>
            <a:ext cx="3133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изменчивости: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44" y="1999963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4958" y="2409607"/>
            <a:ext cx="3057322" cy="5964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Изменчивость от среды обитания</a:t>
            </a:r>
            <a:r>
              <a:rPr lang="ru-RU" sz="2400" spc="-5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18213" y="1609389"/>
            <a:ext cx="8779812" cy="4745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422525"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Наземные животные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отличаются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пушистым волосяным покровом, сильно дифференцированным по степени опушенности на отдельных частях тела. У них хорошо опушены хребет, огузок и бока, а черево — наиболее скрытая часть тела — опушена слабо. Кожный покров наиболее толстый на хребте и огузке, тоньше на боках и самый тонкий на череве.</a:t>
            </a:r>
          </a:p>
          <a:p>
            <a:pPr marL="2422525"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Подземные животные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короткий, густой и однообразный по топографии волосяной покров. Направляющие и остевые волосы лишь незначительно длиннее пуховых. Окраска волосяного покрова шкурки однотонная. Кожный покров на череве толще, чем на хребте.</a:t>
            </a:r>
          </a:p>
          <a:p>
            <a:pPr marL="2422525"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земноводных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невысокий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 хорошо опушенный волосяной покров как на хребте, так и на череве (густота волос на череве обычно больше, чем на хребте).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Окраска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меха, как правило, однотонная.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avatars.mds.yandex.net/get-pdb/805781/dfdac558-79ca-4cd7-ad6e-84781d5ae5de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447" y="1755384"/>
            <a:ext cx="2169393" cy="14469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tursar.ru/image/img2159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447" y="3348347"/>
            <a:ext cx="2169393" cy="144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avatars.mds.yandex.net/get-pdb/964669/04838f84-fcb0-4792-9d42-b0f8469c19b1/s1200?webp=fals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21"/>
          <a:stretch/>
        </p:blipFill>
        <p:spPr bwMode="auto">
          <a:xfrm>
            <a:off x="3408447" y="4950846"/>
            <a:ext cx="2169393" cy="124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84691" y="3046402"/>
            <a:ext cx="3057322" cy="5964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Изменчивость от условий кормления и содержания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17946" y="1609388"/>
            <a:ext cx="8779812" cy="4745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313113" algn="just"/>
            <a:endParaRPr lang="ru-RU" sz="9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3113" algn="just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Недостаток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кормов отрицательно сказывается на развитии волосяного и кожного покровов диких и домашних животных: шкурки плохо опушены, со слабым кожным покровом. </a:t>
            </a:r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3113" algn="just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того чтобы шкурка имела хороший волосяной покров, животным необходима разнообразная пища, богатая жирами, фосфором и витаминами. Росту волоса способствует добавление в корм известковых соединений.</a:t>
            </a:r>
          </a:p>
          <a:p>
            <a:pPr marL="3313113" algn="just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содержания животных также влияют на формирование товарных свойств меха. Например, лучше опушены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шкурки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животных, содержащихся в наружных, а не во внутренних помещениях. Длительное пребывание животных под прямыми солнечными лучами может привести к обесцвечиванию их волосяного покрова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313113"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8" name="Picture 8" descr="https://cdn.fishki.net/upload/post/2017/12/04/2448607/abc70da4246d67be11a549a5ad85d0c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r="33385"/>
          <a:stretch/>
        </p:blipFill>
        <p:spPr bwMode="auto">
          <a:xfrm>
            <a:off x="3384468" y="1947942"/>
            <a:ext cx="3056372" cy="416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84691" y="3683197"/>
            <a:ext cx="3057322" cy="5964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Географическая изменчивость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26927" y="1608592"/>
            <a:ext cx="8779812" cy="4745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Географическая изменчивость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характеризует различие потребительских свойств волосяного и кожного покровов шкурок пушных зверей, добытых в одно и то же время года, но в разных географических районах. Эти различия отражаются в окраске, густоте волосяного покрова, его мягкости, пышности, шелковистости, в толщине кожевой ткани, размере шкурок.</a:t>
            </a:r>
          </a:p>
          <a:p>
            <a:pPr marL="3586163" algn="just"/>
            <a:endParaRPr lang="ru-RU" sz="20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86163" algn="just"/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Кряжем</a:t>
            </a:r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называется внутривидовая совокупность пушных зверей с характерными для данного географического района товарными признаками шкурок. Кряжу обычно дается наименование того географического района, откуда поступают шкурки, </a:t>
            </a:r>
            <a:r>
              <a:rPr lang="ru-RU" sz="2000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белка амурская, белка якутская, белка алтайская.</a:t>
            </a:r>
            <a:r>
              <a:rPr lang="ru-RU" sz="2000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0" name="Picture 10" descr="https://forum.na-svyazi.ru/uploads/201708/post-53935-1502429273-11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t="7640" r="23184" b="3707"/>
          <a:stretch/>
        </p:blipFill>
        <p:spPr bwMode="auto">
          <a:xfrm>
            <a:off x="3363122" y="3239337"/>
            <a:ext cx="1719518" cy="163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avatars.mds.yandex.net/get-pdb/234183/c0d8d33c-cdd9-4c39-a73b-c8e151ef0fa2/s1200?webp=fals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0" r="12466"/>
          <a:stretch/>
        </p:blipFill>
        <p:spPr bwMode="auto">
          <a:xfrm>
            <a:off x="5181640" y="3239337"/>
            <a:ext cx="1597174" cy="162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avatars.mds.yandex.net/get-pdb/2427227/cace4887-b90e-4e5b-aeb4-81439d7408a1/s1200?webp=fals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836" y="4943417"/>
            <a:ext cx="1725803" cy="137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s://avatars.mds.yandex.net/get-pdb/2796018/da35b096-be26-49d9-90cb-1b6cc60721ac/s120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 t="3886" r="8327" b="3501"/>
          <a:stretch/>
        </p:blipFill>
        <p:spPr bwMode="auto">
          <a:xfrm>
            <a:off x="5212548" y="4952464"/>
            <a:ext cx="1556387" cy="135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84691" y="4332345"/>
            <a:ext cx="3057322" cy="4629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Сезонная изменчивость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26660" y="1608592"/>
            <a:ext cx="8779812" cy="4745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Сезонная изменчивость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характеризует изменения потребительских свойств волосяного и кожного покровов пушных зверей и домашних животных в различные сезоны года.</a:t>
            </a:r>
          </a:p>
          <a:p>
            <a:pPr algn="just"/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меховых шкурок зависит от времени их добычи. Сезонная изменчивость кожного и волосяного покровов является следствием приспособляемости организма животного к изменениям условий внешней среды, в первую очередь температуры. Она проявляется в периодической смене волосяного покрова (линька) и изменении толщины и плотности кожного покрова</a:t>
            </a:r>
            <a: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8" name="Picture 18" descr="http://f1.mylove.ru/P8OPL3H4P9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836" y="3990305"/>
            <a:ext cx="4017741" cy="225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https://s3.nat-geo.ru/images/2020/1/21/2cf3273a89374d87a4ac9e419904da19.max-1200x800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6" b="13160"/>
          <a:stretch/>
        </p:blipFill>
        <p:spPr bwMode="auto">
          <a:xfrm>
            <a:off x="7532118" y="3978234"/>
            <a:ext cx="4331331" cy="22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72827" y="4785723"/>
            <a:ext cx="1626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Ласка летом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911802" y="4009140"/>
            <a:ext cx="1897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Ласка зимой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84691" y="4848405"/>
            <a:ext cx="3057322" cy="4629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Возрастная изменчивость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226393" y="1600868"/>
            <a:ext cx="8779812" cy="4745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Шкурки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детенышей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зимних пушных и меховых полуфабрикатов имеют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низкое качество и не заготовляются.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Шкурки детенышей в весеннем меховом полуфабрикате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ценятся выше, чем взрослых особей.</a:t>
            </a:r>
          </a:p>
        </p:txBody>
      </p:sp>
      <p:pic>
        <p:nvPicPr>
          <p:cNvPr id="5144" name="Picture 24" descr="https://s1.1zoom.ru/big3/998/348165-admin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5" t="5505" r="33750" b="11510"/>
          <a:stretch/>
        </p:blipFill>
        <p:spPr bwMode="auto">
          <a:xfrm>
            <a:off x="3394441" y="3117425"/>
            <a:ext cx="2470067" cy="263632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https://avatars.mds.yandex.net/get-zen_doc/1222384/pub_5d5d811cc31e4900ad8a32d7_5d5d8c35a06eaf00aeec1fde/scale_1200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5"/>
          <a:stretch/>
        </p:blipFill>
        <p:spPr bwMode="auto">
          <a:xfrm>
            <a:off x="5980228" y="3115791"/>
            <a:ext cx="3080646" cy="26379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08447" y="5796424"/>
            <a:ext cx="859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Зимние виды – взрослые животные                            Весенние виды - детеныши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48" name="Picture 28" descr="https://thumbs.dreamstime.com/b/%D0%BE%D0%B2%D0%B5%D1%87%D0%BA%D0%B0-19563443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8" t="-447" r="8461" b="447"/>
          <a:stretch/>
        </p:blipFill>
        <p:spPr bwMode="auto">
          <a:xfrm>
            <a:off x="9203377" y="3105711"/>
            <a:ext cx="2606246" cy="265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Скругленный прямоугольник 36"/>
          <p:cNvSpPr/>
          <p:nvPr/>
        </p:nvSpPr>
        <p:spPr>
          <a:xfrm>
            <a:off x="95670" y="5364465"/>
            <a:ext cx="3057322" cy="4629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Половая изменчивость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225859" y="1600071"/>
            <a:ext cx="8779812" cy="4745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Половые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различия пушных шкурок в большинстве случаев не существенны. Они могут проявляться в размерах шкурки, толщине кожевой ткани, длине, толщине и окраске волос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Как правило, у пушных зверей самцы более крупные, исключение, например – бобр.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50" name="Picture 30" descr="http://canadaru.net/bufo_storage/Blog_photo/2015/Fauna/NW%20Track/DSC_7206_beaver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944" y="3070572"/>
            <a:ext cx="4443179" cy="295471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2" descr="https://avatars.mds.yandex.net/get-pdb/1738868/9f9bbc85-1acf-4f3e-a844-6dce9dfc266f/s1200?webp=false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4"/>
          <a:stretch/>
        </p:blipFill>
        <p:spPr bwMode="auto">
          <a:xfrm>
            <a:off x="3391272" y="3052347"/>
            <a:ext cx="3958465" cy="297294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Скругленный прямоугольник 40"/>
          <p:cNvSpPr/>
          <p:nvPr/>
        </p:nvSpPr>
        <p:spPr>
          <a:xfrm>
            <a:off x="93262" y="5895518"/>
            <a:ext cx="3057322" cy="5006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изменчивость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225325" y="1608592"/>
            <a:ext cx="8779812" cy="47456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индивидуальной изменчивостью шкурок понимают внутривидовые изменения, которые носят индивидуальный характер и обусловлены наследственностью или различиями в условиях жизни.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Альбинизм</a:t>
            </a:r>
            <a: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характеризуется отсутствием пигмента в волосе. Альбиносы имеют чисто-белый волосяной покров, белые когти, розовый кончик носа и красные глаза. </a:t>
            </a:r>
            <a: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хромизма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характерно присутствие в волосе только желтого пигмента.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Хромисты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имеют ярко-рыжую окраску волосяного покрова и встречаются, например, среди волков, </a:t>
            </a:r>
            <a: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хорей.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Меланизм</a:t>
            </a:r>
            <a:r>
              <a:rPr 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наблюдается в случае развития черного пигмента и отсутствия желтого. </a:t>
            </a:r>
          </a:p>
        </p:txBody>
      </p:sp>
      <p:pic>
        <p:nvPicPr>
          <p:cNvPr id="5154" name="Picture 34" descr="https://cdn.fishki.net/upload/post/201604/05/1908584/2-belka-s-polnym-albinizmom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791" y="4230565"/>
            <a:ext cx="3053956" cy="20346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6" name="Picture 36" descr="https://avatars.mds.yandex.net/get-pdb/1668445/b73e04e1-3bf6-4133-b075-309750276a86/s1200?webp=false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3" b="18172"/>
          <a:stretch/>
        </p:blipFill>
        <p:spPr bwMode="auto">
          <a:xfrm>
            <a:off x="6488863" y="4215741"/>
            <a:ext cx="3146951" cy="20425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http://wildwildworld.net.ua/sites/default/files/5c04751cfb0368fde98cbe3b34b0f40c_original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0" t="7007" r="29185" b="14334"/>
          <a:stretch/>
        </p:blipFill>
        <p:spPr bwMode="auto">
          <a:xfrm>
            <a:off x="9729935" y="4203864"/>
            <a:ext cx="2131299" cy="20544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66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  <p:bldP spid="10" grpId="0" animBg="1"/>
      <p:bldP spid="11" grpId="0" animBg="1"/>
      <p:bldP spid="15" grpId="0" animBg="1"/>
      <p:bldP spid="16" grpId="0" animBg="1"/>
      <p:bldP spid="18" grpId="0" animBg="1"/>
      <p:bldP spid="19" grpId="0" animBg="1"/>
      <p:bldP spid="24" grpId="0" animBg="1"/>
      <p:bldP spid="25" grpId="0" animBg="1"/>
      <p:bldP spid="12" grpId="0"/>
      <p:bldP spid="30" grpId="0"/>
      <p:bldP spid="31" grpId="0" animBg="1"/>
      <p:bldP spid="32" grpId="0" animBg="1"/>
      <p:bldP spid="13" grpId="0"/>
      <p:bldP spid="37" grpId="0" animBg="1"/>
      <p:bldP spid="38" grpId="0" animBg="1"/>
      <p:bldP spid="41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1257" y="213756"/>
            <a:ext cx="11649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ПУШНО-МЕХОВЫХ ПОЛУФАБРИКАТОВ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99372" y="669572"/>
            <a:ext cx="4683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Свойства волосяного покрова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788" y="1252421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7617" y="1648644"/>
            <a:ext cx="3057322" cy="3486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95851" y="1225531"/>
            <a:ext cx="8779812" cy="51633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Длина волосяного покрова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отдельных типов волос нестриженых шкурок зависит от вида, кряжа, породы, участка, сорта и других факторов. Длина волос влияет на эстетические и теплозащитные свойства, износостойкость изделий.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05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 от длины кроющих остевых волос шкурки условно подразделяют на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группы: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510239"/>
              </p:ext>
            </p:extLst>
          </p:nvPr>
        </p:nvGraphicFramePr>
        <p:xfrm>
          <a:off x="3578320" y="3503972"/>
          <a:ext cx="8332631" cy="264147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03727">
                  <a:extLst>
                    <a:ext uri="{9D8B030D-6E8A-4147-A177-3AD203B41FA5}">
                      <a16:colId xmlns:a16="http://schemas.microsoft.com/office/drawing/2014/main" val="1778030770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4091849600"/>
                    </a:ext>
                  </a:extLst>
                </a:gridCol>
                <a:gridCol w="4191990">
                  <a:extLst>
                    <a:ext uri="{9D8B030D-6E8A-4147-A177-3AD203B41FA5}">
                      <a16:colId xmlns:a16="http://schemas.microsoft.com/office/drawing/2014/main" val="1046098832"/>
                    </a:ext>
                  </a:extLst>
                </a:gridCol>
              </a:tblGrid>
              <a:tr h="4679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Длина остевых волос, мм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полуфабриката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788863"/>
                  </a:ext>
                </a:extLst>
              </a:tr>
              <a:tr h="286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Особо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длинноволосые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Свыше 90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Волк, росомаха, барсук, медведь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515681"/>
                  </a:ext>
                </a:extLst>
              </a:tr>
              <a:tr h="225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Длинноволосые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50 до 90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Выдра, бобр, лисица, нутрия, овчина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775227"/>
                  </a:ext>
                </a:extLst>
              </a:tr>
              <a:tr h="287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Среднедлинноволосые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25 до 50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Соболь, куница, рысь, колонок, ондатра, кролик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591143"/>
                  </a:ext>
                </a:extLst>
              </a:tr>
              <a:tr h="225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Коротковолосые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15 до 25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Белка, сурок, хорь, горностай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437006"/>
                  </a:ext>
                </a:extLst>
              </a:tr>
              <a:tr h="286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Особо коротковолосые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Крот, суслик, мелкие грызуны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681787"/>
                  </a:ext>
                </a:extLst>
              </a:tr>
            </a:tbl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73817" y="2037361"/>
            <a:ext cx="3057322" cy="394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95851" y="1225531"/>
            <a:ext cx="8779812" cy="51633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волосяного покрова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собой наименьшее расстояние от поверхности кожевой ткани до кончиков кроющих волос в естественном не расправленном состоянии, т.е. характеризует толщину волосяного покрова.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высоте волосяного покрова пушно-меховой полуфабрикат делят на пять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групп: </a:t>
            </a:r>
            <a:endParaRPr 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470389"/>
              </p:ext>
            </p:extLst>
          </p:nvPr>
        </p:nvGraphicFramePr>
        <p:xfrm>
          <a:off x="3545806" y="3260492"/>
          <a:ext cx="8348889" cy="260908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78613">
                  <a:extLst>
                    <a:ext uri="{9D8B030D-6E8A-4147-A177-3AD203B41FA5}">
                      <a16:colId xmlns:a16="http://schemas.microsoft.com/office/drawing/2014/main" val="2970795175"/>
                    </a:ext>
                  </a:extLst>
                </a:gridCol>
                <a:gridCol w="1515952">
                  <a:extLst>
                    <a:ext uri="{9D8B030D-6E8A-4147-A177-3AD203B41FA5}">
                      <a16:colId xmlns:a16="http://schemas.microsoft.com/office/drawing/2014/main" val="3356586961"/>
                    </a:ext>
                  </a:extLst>
                </a:gridCol>
                <a:gridCol w="3954324">
                  <a:extLst>
                    <a:ext uri="{9D8B030D-6E8A-4147-A177-3AD203B41FA5}">
                      <a16:colId xmlns:a16="http://schemas.microsoft.com/office/drawing/2014/main" val="3613064781"/>
                    </a:ext>
                  </a:extLst>
                </a:gridCol>
              </a:tblGrid>
              <a:tr h="3530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кроющих волос, мм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полуфабриката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3538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Особо высоковолосые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Свыше 70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Росомаха, овчина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3990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Высоковолосые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41 до 70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Лисица, песец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1013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Средневысоковолосые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21 до 40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Кролик, ондатра, белка, соболь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7500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Низковолосые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8 до 20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Нутрия, сурок, норка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308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Особо низковолосые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8</a:t>
                      </a:r>
                      <a:endParaRPr lang="ru-RU" sz="20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Суслик</a:t>
                      </a:r>
                      <a:endParaRPr lang="ru-RU" sz="20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545660"/>
                  </a:ext>
                </a:extLst>
              </a:tr>
            </a:tbl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>
            <a:off x="73817" y="2496844"/>
            <a:ext cx="3057322" cy="394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Густота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99651" y="1225531"/>
            <a:ext cx="8779812" cy="51633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Густота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волосяного покрова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зависит от вида, кряжа, породы, среды обитания животного, варьируется по топографическим участкам. Наиболее густой волосяной покров располагается на тех частях тела животного, которые подвергаются наибольшему охлаждению.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Густота характеризуется количеством волос на единицу площади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шкурки.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 от густоты волосяного покрова шкурки подразделяют на пять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групп: </a:t>
            </a:r>
            <a:endParaRPr lang="ru-RU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009259"/>
              </p:ext>
            </p:extLst>
          </p:nvPr>
        </p:nvGraphicFramePr>
        <p:xfrm>
          <a:off x="3413608" y="3740116"/>
          <a:ext cx="8481086" cy="23482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71445">
                  <a:extLst>
                    <a:ext uri="{9D8B030D-6E8A-4147-A177-3AD203B41FA5}">
                      <a16:colId xmlns:a16="http://schemas.microsoft.com/office/drawing/2014/main" val="1841306123"/>
                    </a:ext>
                  </a:extLst>
                </a:gridCol>
                <a:gridCol w="1736180">
                  <a:extLst>
                    <a:ext uri="{9D8B030D-6E8A-4147-A177-3AD203B41FA5}">
                      <a16:colId xmlns:a16="http://schemas.microsoft.com/office/drawing/2014/main" val="2904626179"/>
                    </a:ext>
                  </a:extLst>
                </a:gridCol>
                <a:gridCol w="4673461">
                  <a:extLst>
                    <a:ext uri="{9D8B030D-6E8A-4147-A177-3AD203B41FA5}">
                      <a16:colId xmlns:a16="http://schemas.microsoft.com/office/drawing/2014/main" val="1113742958"/>
                    </a:ext>
                  </a:extLst>
                </a:gridCol>
              </a:tblGrid>
              <a:tr h="3530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Густота волос на хребте, тыс. шт./см</a:t>
                      </a:r>
                      <a:r>
                        <a:rPr lang="ru-RU" sz="16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полуфабриката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4296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Особо густоволосые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Свыше 20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Выдра, бобр речной, песец, калан, заяц-беляк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8451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Густоволосые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12 до 20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Соболь, заяц-русак, кролик, ондатра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2684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Среднегустоволосые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6 до 12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Лисица, волк, куница, хорь, белка, крот, овчина тонко­рунная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85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Редковолосые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 до 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Росомаха, барсук, сурок, тарбаган, каракуль, овчина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31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Особо редковолосые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Суслик, хомяк, медведь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996363"/>
                  </a:ext>
                </a:extLst>
              </a:tr>
            </a:tbl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73817" y="2956327"/>
            <a:ext cx="3057322" cy="394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Мягкость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92051" y="1225531"/>
            <a:ext cx="8779812" cy="51633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Мягкость волосяного покрова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степень сопротивления волоса при изгибе; зависит от длины и толщины волос, их строения (микроструктуры), соотношения волос разных типов.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Мягкость волосяного покрова в сочетании с высокой упругостью (малой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сминаемостью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положительным свойством меха, а при низкой упругости (большой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сминаемости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— отрицательным.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мягкости волосяного покрова шкурки делят на пять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групп:</a:t>
            </a:r>
            <a:endParaRPr lang="ru-RU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061616"/>
              </p:ext>
            </p:extLst>
          </p:nvPr>
        </p:nvGraphicFramePr>
        <p:xfrm>
          <a:off x="3499385" y="3957281"/>
          <a:ext cx="8365144" cy="176098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39879">
                  <a:extLst>
                    <a:ext uri="{9D8B030D-6E8A-4147-A177-3AD203B41FA5}">
                      <a16:colId xmlns:a16="http://schemas.microsoft.com/office/drawing/2014/main" val="1083798523"/>
                    </a:ext>
                  </a:extLst>
                </a:gridCol>
                <a:gridCol w="4425265">
                  <a:extLst>
                    <a:ext uri="{9D8B030D-6E8A-4147-A177-3AD203B41FA5}">
                      <a16:colId xmlns:a16="http://schemas.microsoft.com/office/drawing/2014/main" val="2019029970"/>
                    </a:ext>
                  </a:extLst>
                </a:gridCol>
              </a:tblGrid>
              <a:tr h="172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мягкости волосяного покрова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полуфабриката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6013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Особо мягкие или шелковистые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Рысь, заяц-беляк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110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Мягкие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Соболь, белка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077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Полумягкие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Лисица, куница, норка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5605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Грубоватые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Выдра, бобр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9819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Грубые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Росомаха, барсук, волк, медведь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92291"/>
                  </a:ext>
                </a:extLst>
              </a:tr>
            </a:tbl>
          </a:graphicData>
        </a:graphic>
      </p:graphicFrame>
      <p:sp>
        <p:nvSpPr>
          <p:cNvPr id="20" name="Скругленный прямоугольник 19"/>
          <p:cNvSpPr/>
          <p:nvPr/>
        </p:nvSpPr>
        <p:spPr>
          <a:xfrm>
            <a:off x="81417" y="3416561"/>
            <a:ext cx="3057322" cy="394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299651" y="1222392"/>
            <a:ext cx="8779812" cy="51633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Волосяной покров шкурок может быть натурального цвета или крашеным.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характеру окраски шкурки подразделяют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одноцветные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(выдра, норка, горностай);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зонарные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(серебристо-черная лисица, суслик, сурок, кролик);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пятнистые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(леопард, бурундук).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Окраска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волосяного покрова изменяется от белой до черной через всю гамму серых тонов или от желтой до черной через все оттенки коричневого цвета.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пределах вида естественная окраска может изменяться в зависимости от района обитания и индивидуальных особенностей животных, что обусловливает необходимость сортировки шкурок по кряжам и цветам.</a:t>
            </a:r>
            <a:endParaRPr lang="ru-RU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1417" y="3878050"/>
            <a:ext cx="3057322" cy="394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Блеск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99651" y="1219253"/>
            <a:ext cx="8779812" cy="51633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Интенсивность блеска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зависит от способности поверхности волоса отражать падающие на нее лучи света.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 </a:t>
            </a:r>
            <a:r>
              <a:rPr lang="ru-RU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ровной поверхностью, плотно прилегающими чешуйками кутикулы и малой извитостью (например, ость земноводных пушных зверей) имеет высокие отражательные способности и отличается сильным блеском. </a:t>
            </a:r>
            <a:endParaRPr lang="ru-RU" sz="20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 </a:t>
            </a:r>
            <a:r>
              <a:rPr lang="ru-RU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неплотно прилегающими чешуйками кутикулы или сильной извитостью (например, пуховый) рассеивает падающий свет и кажется матовым. </a:t>
            </a:r>
            <a:endParaRPr lang="ru-RU" sz="20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Блеск </a:t>
            </a:r>
            <a:r>
              <a:rPr lang="ru-RU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весеннего волосяного покрова слабее блеска осеннего или зимнего</a:t>
            </a:r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азличают </a:t>
            </a:r>
            <a:r>
              <a:rPr lang="ru-RU" sz="2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блеск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сильный, средний, слабый, матовый и стекловидный.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Волосяной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покров с сильным блеском ценится выше, чем матовый или стекловидный.</a:t>
            </a:r>
            <a:endParaRPr lang="ru-RU" sz="4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1417" y="4335527"/>
            <a:ext cx="3057322" cy="394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Сминаемость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99651" y="1228670"/>
            <a:ext cx="8779812" cy="51633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Сминаемость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характеризует восстанавливаемость волосяного покрова после сжатия и оценивается обратимой (необратимой) деформацией.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Сминаемость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 зависит от упругости составляющих его волос. Разные виды меха имеют неодинаковую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сминаемость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Сминаемость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практике оценивают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органолептически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шкурку встряхивают и рукой надавливают на волосяной покров.</a:t>
            </a:r>
            <a:endParaRPr lang="ru-RU" sz="4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1417" y="4793004"/>
            <a:ext cx="3057322" cy="394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Прочность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284451" y="1216114"/>
            <a:ext cx="8779812" cy="51633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Прочность волоса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определяется показателями прочности при растяжении и изгибе, а также прочности связи волоса с кожевой тканью. 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1417" y="5272867"/>
            <a:ext cx="3057322" cy="394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Маркость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292051" y="1216114"/>
            <a:ext cx="8779812" cy="51633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Крашенный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 пачкает, если с его поверхности не удален после крашения незакрепленный краситель.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Маркость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определяют по интенсивности окраски белой бумаги при сухом трении по поверхности волосяного покрова на специальном приборе и оценивают по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четырехбалльной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системе по эталону. Показатель маркости крашеных мехов регламентируется.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71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 animBg="1"/>
      <p:bldP spid="7" grpId="0" animBg="1"/>
      <p:bldP spid="10" grpId="0" animBg="1"/>
      <p:bldP spid="11" grpId="0" animBg="1"/>
      <p:bldP spid="13" grpId="0" animBg="1"/>
      <p:bldP spid="14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257" y="213756"/>
            <a:ext cx="11649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ПУШНО-МЕХОВЫХ ПОЛУФАБРИКАТОВ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51747" y="669572"/>
            <a:ext cx="3978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кожевой ткани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788" y="1252421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3788" y="1621753"/>
            <a:ext cx="3057322" cy="394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Толщина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92051" y="1216114"/>
            <a:ext cx="8779812" cy="51633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Толщина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кожевой ткани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колеблется в зависимости от вида полуфабриката в интервале от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0,1мм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(белка-летяга) до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3мм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(меховая овчина).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прочих одинаковых свойствах выше ценятся шкурки с тонкой кожевой тканью, так как изделия из них легче. От толщины зависят прочность дермы и износостойкость меха. </a:t>
            </a:r>
            <a:endParaRPr 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Шкурки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группируют по толщине кожевой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ткани: 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563099"/>
              </p:ext>
            </p:extLst>
          </p:nvPr>
        </p:nvGraphicFramePr>
        <p:xfrm>
          <a:off x="3435816" y="3886839"/>
          <a:ext cx="8475135" cy="211404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08434">
                  <a:extLst>
                    <a:ext uri="{9D8B030D-6E8A-4147-A177-3AD203B41FA5}">
                      <a16:colId xmlns:a16="http://schemas.microsoft.com/office/drawing/2014/main" val="3520366744"/>
                    </a:ext>
                  </a:extLst>
                </a:gridCol>
                <a:gridCol w="1670375">
                  <a:extLst>
                    <a:ext uri="{9D8B030D-6E8A-4147-A177-3AD203B41FA5}">
                      <a16:colId xmlns:a16="http://schemas.microsoft.com/office/drawing/2014/main" val="2043192560"/>
                    </a:ext>
                  </a:extLst>
                </a:gridCol>
                <a:gridCol w="4496326">
                  <a:extLst>
                    <a:ext uri="{9D8B030D-6E8A-4147-A177-3AD203B41FA5}">
                      <a16:colId xmlns:a16="http://schemas.microsoft.com/office/drawing/2014/main" val="3471847055"/>
                    </a:ext>
                  </a:extLst>
                </a:gridCol>
              </a:tblGrid>
              <a:tr h="3530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Толщина, мм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полуфабриката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852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Особо тонкие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0,5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Белка, водяная крыса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7557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Тонкие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0,6 до 1,0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Горностай, соболь, крот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479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Среднетолстые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1,1 до 1,5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Лисица, ондатра, норка, кролик, ку­ница, нутрия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0595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Толстые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1,6 до 2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Выдра, барсук, волк, овчина, собака, козлик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683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Особо толстые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Свыше 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Медведь, нерпа, жеребок, опоек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345678"/>
                  </a:ext>
                </a:extLst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158529" y="2137198"/>
            <a:ext cx="3057322" cy="5585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Физико-механические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97310" y="1216114"/>
            <a:ext cx="8779812" cy="51633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показателями физико-механических свойств кожевой ткани являются прочность и удлинение. Эти свойства зависят от ее толщины, плотности и гистологического строения, процессов консервирования, выделки и крашения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шкурки легко растягиваться во взаимно перпендикулярных направлениях (продольном и поперечном) называется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потяжкой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она необходима при удалении пороков (дыр, плешин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4913" y="2901375"/>
            <a:ext cx="30709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Также для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кожевой ткани могут определяться и другие важные показатели — намокаемость, водо-, паро-, воздухопроницаемость,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гигротермическая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 устойчивость и т.д.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80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 animBg="1"/>
      <p:bldP spid="9" grpId="0" animBg="1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257" y="213756"/>
            <a:ext cx="11649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ПУШНО-МЕХОВЫХ ПОЛУФАБРИКАТОВ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52590" y="669572"/>
            <a:ext cx="4176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шкурки в целом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788" y="1252421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3788" y="1733437"/>
            <a:ext cx="3057322" cy="4037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Теплозащитность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97310" y="1216114"/>
            <a:ext cx="8779812" cy="51633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теплозащитные свойства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 обусловливаются воздушной прослойкой, создаваемой волосяным покровом, и малой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-проницаемостью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кожевой ткани.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Теплоизолирующая способность меха зависит от многих факторов — высоты, густоты и упругости волосяного покрова, строения, толщины и формы волос, количественного соотношения волос разных категорий, толщины и плотности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кожевой ткани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теплозащитным свойствам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меха подразделяются на пять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групп: </a:t>
            </a:r>
            <a:endParaRPr lang="ru-RU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250317"/>
              </p:ext>
            </p:extLst>
          </p:nvPr>
        </p:nvGraphicFramePr>
        <p:xfrm>
          <a:off x="3476591" y="3797811"/>
          <a:ext cx="8434359" cy="209156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11690">
                  <a:extLst>
                    <a:ext uri="{9D8B030D-6E8A-4147-A177-3AD203B41FA5}">
                      <a16:colId xmlns:a16="http://schemas.microsoft.com/office/drawing/2014/main" val="3127264285"/>
                    </a:ext>
                  </a:extLst>
                </a:gridCol>
                <a:gridCol w="6222669">
                  <a:extLst>
                    <a:ext uri="{9D8B030D-6E8A-4147-A177-3AD203B41FA5}">
                      <a16:colId xmlns:a16="http://schemas.microsoft.com/office/drawing/2014/main" val="2173913666"/>
                    </a:ext>
                  </a:extLst>
                </a:gridCol>
              </a:tblGrid>
              <a:tr h="3530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меха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524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Особо высокие ТЗС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Песец голубой, росомаха, олень, ли­сица красная, заяц-беляк, бобр, рысь, куница, соболь, енотовидная собака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2268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Высокие ТЗС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Кролик, белка, енот, хорь, котик, белек, ондатра, собака, нутрия, кош­ка, выхухоль, колонок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976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Средние ТЗС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Тарбаган, кролик щипаный, мерлушка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5905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Низкие ТЗС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Козлик, горностай, сурок, серка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9684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Особо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низкие ТЗС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Хомяк, крот, суслик, крыса амбарная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153272"/>
                  </a:ext>
                </a:extLst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163788" y="2214453"/>
            <a:ext cx="3057322" cy="4037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Износостойкость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03864" y="1216114"/>
            <a:ext cx="8779812" cy="51633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Износостойкость (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носкость)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характеризует способность меховых изделий оказывать сопротивление различным воздействиям во время носки.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зависит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прочности волос и связи их с дермой,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истираемости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ломкости,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свойлачиваемости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светопрочности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окраски. </a:t>
            </a:r>
            <a:endParaRPr lang="ru-RU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06289" y="5614814"/>
            <a:ext cx="856185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</a:rPr>
              <a:t>Установлено, что крашеные меха изнашиваются примерно на 10—20 % интенсивнее натуральных; они раньше теряют блеск и быстрее вытираются.</a:t>
            </a:r>
            <a:endParaRPr lang="ru-RU" sz="1900" dirty="0">
              <a:solidFill>
                <a:srgbClr val="002060"/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261485"/>
              </p:ext>
            </p:extLst>
          </p:nvPr>
        </p:nvGraphicFramePr>
        <p:xfrm>
          <a:off x="3470037" y="2480436"/>
          <a:ext cx="8357785" cy="299897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88147">
                  <a:extLst>
                    <a:ext uri="{9D8B030D-6E8A-4147-A177-3AD203B41FA5}">
                      <a16:colId xmlns:a16="http://schemas.microsoft.com/office/drawing/2014/main" val="4149617369"/>
                    </a:ext>
                  </a:extLst>
                </a:gridCol>
                <a:gridCol w="1242787">
                  <a:extLst>
                    <a:ext uri="{9D8B030D-6E8A-4147-A177-3AD203B41FA5}">
                      <a16:colId xmlns:a16="http://schemas.microsoft.com/office/drawing/2014/main" val="1145999821"/>
                    </a:ext>
                  </a:extLst>
                </a:gridCol>
                <a:gridCol w="1242787">
                  <a:extLst>
                    <a:ext uri="{9D8B030D-6E8A-4147-A177-3AD203B41FA5}">
                      <a16:colId xmlns:a16="http://schemas.microsoft.com/office/drawing/2014/main" val="1598771941"/>
                    </a:ext>
                  </a:extLst>
                </a:gridCol>
                <a:gridCol w="1978372">
                  <a:extLst>
                    <a:ext uri="{9D8B030D-6E8A-4147-A177-3AD203B41FA5}">
                      <a16:colId xmlns:a16="http://schemas.microsoft.com/office/drawing/2014/main" val="1184417722"/>
                    </a:ext>
                  </a:extLst>
                </a:gridCol>
                <a:gridCol w="1246909">
                  <a:extLst>
                    <a:ext uri="{9D8B030D-6E8A-4147-A177-3AD203B41FA5}">
                      <a16:colId xmlns:a16="http://schemas.microsoft.com/office/drawing/2014/main" val="1204428029"/>
                    </a:ext>
                  </a:extLst>
                </a:gridCol>
                <a:gridCol w="1258783">
                  <a:extLst>
                    <a:ext uri="{9D8B030D-6E8A-4147-A177-3AD203B41FA5}">
                      <a16:colId xmlns:a16="http://schemas.microsoft.com/office/drawing/2014/main" val="2423041003"/>
                    </a:ext>
                  </a:extLst>
                </a:gridCol>
              </a:tblGrid>
              <a:tr h="17921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меха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Носкость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меха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Носкость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690452"/>
                  </a:ext>
                </a:extLst>
              </a:tr>
              <a:tr h="1792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сезонах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сезонах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53558"/>
                  </a:ext>
                </a:extLst>
              </a:tr>
              <a:tr h="179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Выдра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Ондатра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429938"/>
                  </a:ext>
                </a:extLst>
              </a:tr>
              <a:tr h="179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Бобр речной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Лисица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738608"/>
                  </a:ext>
                </a:extLst>
              </a:tr>
              <a:tr h="2302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Соболь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Нутрия щипаная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026961"/>
                  </a:ext>
                </a:extLst>
              </a:tr>
              <a:tr h="179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Котик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Опоссум американский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208107"/>
                  </a:ext>
                </a:extLst>
              </a:tr>
              <a:tr h="179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Тюлень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Выхухоль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94962"/>
                  </a:ext>
                </a:extLst>
              </a:tr>
              <a:tr h="179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Енот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Рысь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28232"/>
                  </a:ext>
                </a:extLst>
              </a:tr>
              <a:tr h="179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Куница мягкая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Белка натуральная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587686"/>
                  </a:ext>
                </a:extLst>
              </a:tr>
              <a:tr h="179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Норка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Горностай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583387"/>
                  </a:ext>
                </a:extLst>
              </a:tr>
              <a:tr h="179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Овчина меховая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Сурок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843109"/>
                  </a:ext>
                </a:extLst>
              </a:tr>
              <a:tr h="179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Песец голубой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Крот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113785"/>
                  </a:ext>
                </a:extLst>
              </a:tr>
              <a:tr h="179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Каракуль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Кролик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269076"/>
                  </a:ext>
                </a:extLst>
              </a:tr>
              <a:tr h="179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Куница горская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Заяц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528563"/>
                  </a:ext>
                </a:extLst>
              </a:tr>
            </a:tbl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166733" y="2695469"/>
            <a:ext cx="3057322" cy="4037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 шкурки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97310" y="1216114"/>
            <a:ext cx="8779812" cy="51633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важный показатель качества любой одежды, в том числе и меховой. Чем меньше масса одежды, тем выше ее эргономические свойства. Тяжелая одежда снижает работоспособность, вызывает утомляемость.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 различных видов полуфабриката зависит от толщины и плотности кожевой ткани, особенностей строения и состояния волосяного покрова.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массе пушно-меховой полуфабрикат подразделяется на четыре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группы:</a:t>
            </a:r>
            <a:endParaRPr lang="ru-RU" sz="4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157886"/>
              </p:ext>
            </p:extLst>
          </p:nvPr>
        </p:nvGraphicFramePr>
        <p:xfrm>
          <a:off x="3417780" y="3569000"/>
          <a:ext cx="8424486" cy="210915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89769">
                  <a:extLst>
                    <a:ext uri="{9D8B030D-6E8A-4147-A177-3AD203B41FA5}">
                      <a16:colId xmlns:a16="http://schemas.microsoft.com/office/drawing/2014/main" val="4084516920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816061651"/>
                    </a:ext>
                  </a:extLst>
                </a:gridCol>
                <a:gridCol w="5157377">
                  <a:extLst>
                    <a:ext uri="{9D8B030D-6E8A-4147-A177-3AD203B41FA5}">
                      <a16:colId xmlns:a16="http://schemas.microsoft.com/office/drawing/2014/main" val="113915777"/>
                    </a:ext>
                  </a:extLst>
                </a:gridCol>
              </a:tblGrid>
              <a:tr h="3530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Масса,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кг/м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²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полуфабриката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121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Особо тяжелые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3,0 до 1,6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Росомаха, рысь, собака, волк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5253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Тяжелые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1,5 до 1,1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Каракуль, лисица, песец, кошка дикая, соболь, белек, морской котик, куница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0264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1,0 до 0,7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Колонок,сурок, норка, кролик, нутрия, ондатра, хорь темный, горностай, белка, суслик-песчаник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9932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Легкие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0,7 до 0,2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Крыса амбарная, крыса водяная, соня- полчок,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солонгой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суслик, хомяк, ласка, крот, заяц-беляк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616641"/>
                  </a:ext>
                </a:extLst>
              </a:tr>
            </a:tbl>
          </a:graphicData>
        </a:graphic>
      </p:graphicFrame>
      <p:sp>
        <p:nvSpPr>
          <p:cNvPr id="18" name="Скругленный прямоугольник 17"/>
          <p:cNvSpPr/>
          <p:nvPr/>
        </p:nvSpPr>
        <p:spPr>
          <a:xfrm>
            <a:off x="163788" y="3176485"/>
            <a:ext cx="3057322" cy="4037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шкурки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310418" y="1209122"/>
            <a:ext cx="8779812" cy="51633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шкурки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влияет на ее ценность и учитывается при сортировке.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Шкурки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пушных зверей, размеры которых сильно колеблются, группируются на особо крупные, крупные, средние и мелкие.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определяется измерением длины шкурки от междуглазья до корня хвоста и ее ширины по средней линии с последующим перемножением полученных величин; более точно площадь шкурки измеряют планиметром.</a:t>
            </a:r>
            <a:endParaRPr lang="ru-RU" sz="4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72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 animBg="1"/>
      <p:bldP spid="9" grpId="0" animBg="1"/>
      <p:bldP spid="10" grpId="0" animBg="1"/>
      <p:bldP spid="12" grpId="0"/>
      <p:bldP spid="15" grpId="0" animBg="1"/>
      <p:bldP spid="16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1.3.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ассортимента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пушно-мехового полуфабриката</a:t>
            </a:r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222-225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0945" y="534287"/>
            <a:ext cx="1136639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2400" b="1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зоологическому признаку: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57200" algn="l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пушной полуфабрикат –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шкурки диких животных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57200" algn="l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меховой полуфабрикат –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шкурки домашних и сельскохозяйственных животных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57200" algn="l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шкуры морских животных –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морского котика и тюленя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s://yandex.by/images/_crpd/VRej8H899/60a94aj8/FRAnReRpGMYYpVdbzi70G4nbHW5HbkcRbRZqQUtGZqlXBRULmlQFGd90YQM3BAsf6orS-_JcbDZycl7trah8rUQUc0SVyO3SbcEXH4qKUev8HsnrcosCsZmmqxXf1gY5I4fmuayzo55ZY7YFVaXOKm_KpjqWrerF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r="22557"/>
          <a:stretch/>
        </p:blipFill>
        <p:spPr bwMode="auto">
          <a:xfrm>
            <a:off x="240945" y="2389599"/>
            <a:ext cx="3445329" cy="35388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www.fresher.ru/manager_content/images2/god-kozy-2015/big/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6" r="7086"/>
          <a:stretch/>
        </p:blipFill>
        <p:spPr bwMode="auto">
          <a:xfrm>
            <a:off x="3921492" y="2389599"/>
            <a:ext cx="3389043" cy="35361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avatars.mds.yandex.net/get-pdb/1676693/ac9db9a7-2ae4-46bb-b6c9-802bf0ccde54/s120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3"/>
          <a:stretch/>
        </p:blipFill>
        <p:spPr bwMode="auto">
          <a:xfrm>
            <a:off x="7545754" y="2389599"/>
            <a:ext cx="4346173" cy="35361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0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5009" y="241110"/>
            <a:ext cx="1136639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2400" b="1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зависимости от среды обитания зверей: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57200" algn="l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шкуры зверей наземного образа жизни,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57200" algn="l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шкуры зверей подземного образа жизни,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57200" algn="l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шкуры зверей водного образа жизни,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57200" algn="l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шкуры земноводных.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s://avatars.mds.yandex.net/get-pdb/770122/531a2415-fab9-4785-8c78-11bbdd25622c/s1200?webp=fal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9" r="3685"/>
          <a:stretch/>
        </p:blipFill>
        <p:spPr bwMode="auto">
          <a:xfrm>
            <a:off x="159279" y="2350707"/>
            <a:ext cx="2892140" cy="232955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wildlifeandtravel.com/wp-content/uploads/IMG_738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 r="10860"/>
          <a:stretch/>
        </p:blipFill>
        <p:spPr bwMode="auto">
          <a:xfrm>
            <a:off x="3144330" y="2350707"/>
            <a:ext cx="2689909" cy="23347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wildfrontier.ru/wp-content/uploads/2015/08/Morskoj-zayats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150" y="2350707"/>
            <a:ext cx="3106079" cy="232955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hozyain.by/wp-content/uploads/2016/08/Nutriya-foto-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/>
          <a:stretch/>
        </p:blipFill>
        <p:spPr bwMode="auto">
          <a:xfrm>
            <a:off x="9109710" y="2350706"/>
            <a:ext cx="2982210" cy="232955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85009" y="4961728"/>
            <a:ext cx="1136639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2400" b="1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зависимости от времени промысла (забоя) животного: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57200" algn="l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зимние виды,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57200" algn="l"/>
              </a:tabLs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весенние виды.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02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0935" y="302201"/>
            <a:ext cx="113663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2400" b="1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зависимости от длины волос: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420749"/>
              </p:ext>
            </p:extLst>
          </p:nvPr>
        </p:nvGraphicFramePr>
        <p:xfrm>
          <a:off x="263620" y="886502"/>
          <a:ext cx="11726450" cy="209866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79630">
                  <a:extLst>
                    <a:ext uri="{9D8B030D-6E8A-4147-A177-3AD203B41FA5}">
                      <a16:colId xmlns:a16="http://schemas.microsoft.com/office/drawing/2014/main" val="1778030770"/>
                    </a:ext>
                  </a:extLst>
                </a:gridCol>
                <a:gridCol w="2947463">
                  <a:extLst>
                    <a:ext uri="{9D8B030D-6E8A-4147-A177-3AD203B41FA5}">
                      <a16:colId xmlns:a16="http://schemas.microsoft.com/office/drawing/2014/main" val="4091849600"/>
                    </a:ext>
                  </a:extLst>
                </a:gridCol>
                <a:gridCol w="5899357">
                  <a:extLst>
                    <a:ext uri="{9D8B030D-6E8A-4147-A177-3AD203B41FA5}">
                      <a16:colId xmlns:a16="http://schemas.microsoft.com/office/drawing/2014/main" val="1046098832"/>
                    </a:ext>
                  </a:extLst>
                </a:gridCol>
              </a:tblGrid>
              <a:tr h="4679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Длина остевых волос, мм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полуфабриката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788863"/>
                  </a:ext>
                </a:extLst>
              </a:tr>
              <a:tr h="286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Особо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длинноволосые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Свыше 90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Волк, росомаха, барсук, медведь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515681"/>
                  </a:ext>
                </a:extLst>
              </a:tr>
              <a:tr h="225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Длинноволосые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50 до 90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Выдра, бобр, лисица, нутрия, овчина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775227"/>
                  </a:ext>
                </a:extLst>
              </a:tr>
              <a:tr h="287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Среднедлинноволосые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25 до 50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Соболь, куница, рысь, колонок, ондатра, кролик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591143"/>
                  </a:ext>
                </a:extLst>
              </a:tr>
              <a:tr h="225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Коротковолосые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15 до 25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Белка, сурок, хорь, горностай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437006"/>
                  </a:ext>
                </a:extLst>
              </a:tr>
              <a:tr h="286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Особо коротковолосые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Крот, суслик, мелкие грызуны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681787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256683"/>
              </p:ext>
            </p:extLst>
          </p:nvPr>
        </p:nvGraphicFramePr>
        <p:xfrm>
          <a:off x="263620" y="3926580"/>
          <a:ext cx="11726450" cy="228295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043162">
                  <a:extLst>
                    <a:ext uri="{9D8B030D-6E8A-4147-A177-3AD203B41FA5}">
                      <a16:colId xmlns:a16="http://schemas.microsoft.com/office/drawing/2014/main" val="2970795175"/>
                    </a:ext>
                  </a:extLst>
                </a:gridCol>
                <a:gridCol w="2129234">
                  <a:extLst>
                    <a:ext uri="{9D8B030D-6E8A-4147-A177-3AD203B41FA5}">
                      <a16:colId xmlns:a16="http://schemas.microsoft.com/office/drawing/2014/main" val="3356586961"/>
                    </a:ext>
                  </a:extLst>
                </a:gridCol>
                <a:gridCol w="5554054">
                  <a:extLst>
                    <a:ext uri="{9D8B030D-6E8A-4147-A177-3AD203B41FA5}">
                      <a16:colId xmlns:a16="http://schemas.microsoft.com/office/drawing/2014/main" val="3613064781"/>
                    </a:ext>
                  </a:extLst>
                </a:gridCol>
              </a:tblGrid>
              <a:tr h="3530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lang="ru-RU" sz="20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кроющих волос, мм</a:t>
                      </a:r>
                      <a:endParaRPr lang="ru-RU" sz="20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полуфабриката</a:t>
                      </a:r>
                      <a:endParaRPr lang="ru-RU" sz="20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3538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Особо высоковолосые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Свыше 70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Росомаха, овчина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3990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Высоковолосые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41 до 70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Лисица, песец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1013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Средневысоковолосые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21 до 40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Кролик, ондатра, белка, соболь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7500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Низковолосые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8 до 20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Нутрия, сурок, норка</a:t>
                      </a:r>
                      <a:endParaRPr lang="ru-RU" sz="20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308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Особо </a:t>
                      </a:r>
                      <a:r>
                        <a:rPr lang="ru-RU" sz="2000" u="non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низковолосые</a:t>
                      </a:r>
                      <a:endParaRPr lang="ru-RU" sz="20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8</a:t>
                      </a:r>
                      <a:endParaRPr lang="ru-RU" sz="20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Суслик</a:t>
                      </a:r>
                      <a:endParaRPr lang="ru-RU" sz="20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545660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60935" y="3276966"/>
            <a:ext cx="113663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2400" b="1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зависимости от высоты волос: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33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705073"/>
              </p:ext>
            </p:extLst>
          </p:nvPr>
        </p:nvGraphicFramePr>
        <p:xfrm>
          <a:off x="350368" y="996916"/>
          <a:ext cx="11513972" cy="260908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64282">
                  <a:extLst>
                    <a:ext uri="{9D8B030D-6E8A-4147-A177-3AD203B41FA5}">
                      <a16:colId xmlns:a16="http://schemas.microsoft.com/office/drawing/2014/main" val="1841306123"/>
                    </a:ext>
                  </a:extLst>
                </a:gridCol>
                <a:gridCol w="2045970">
                  <a:extLst>
                    <a:ext uri="{9D8B030D-6E8A-4147-A177-3AD203B41FA5}">
                      <a16:colId xmlns:a16="http://schemas.microsoft.com/office/drawing/2014/main" val="2904626179"/>
                    </a:ext>
                  </a:extLst>
                </a:gridCol>
                <a:gridCol w="6903720">
                  <a:extLst>
                    <a:ext uri="{9D8B030D-6E8A-4147-A177-3AD203B41FA5}">
                      <a16:colId xmlns:a16="http://schemas.microsoft.com/office/drawing/2014/main" val="1113742958"/>
                    </a:ext>
                  </a:extLst>
                </a:gridCol>
              </a:tblGrid>
              <a:tr h="3530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Густота волос на хребте, тыс. шт./см</a:t>
                      </a:r>
                      <a:r>
                        <a:rPr lang="ru-RU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полуфабриката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4296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Особо густоволосые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Свыше 20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Выдра, бобр речной, песец, калан, заяц-беляк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8451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Густоволосые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12 до 20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Соболь, заяц-русак, кролик, ондатра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2684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Среднегустоволосые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6 до 12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Лисица, волк, куница, хорь, белка, крот, овчина тонко­рунная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85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Редковолосые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 до 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Росомаха, барсук, сурок, тарбаган, каракуль, овчина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31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Особо редковолосые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Суслик, хомяк, медведь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996363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60935" y="302201"/>
            <a:ext cx="113663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2400" b="1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густоте волосяного покрова: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010068"/>
              </p:ext>
            </p:extLst>
          </p:nvPr>
        </p:nvGraphicFramePr>
        <p:xfrm>
          <a:off x="350368" y="4423090"/>
          <a:ext cx="11513972" cy="19568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22938">
                  <a:extLst>
                    <a:ext uri="{9D8B030D-6E8A-4147-A177-3AD203B41FA5}">
                      <a16:colId xmlns:a16="http://schemas.microsoft.com/office/drawing/2014/main" val="1083798523"/>
                    </a:ext>
                  </a:extLst>
                </a:gridCol>
                <a:gridCol w="6091034">
                  <a:extLst>
                    <a:ext uri="{9D8B030D-6E8A-4147-A177-3AD203B41FA5}">
                      <a16:colId xmlns:a16="http://schemas.microsoft.com/office/drawing/2014/main" val="2019029970"/>
                    </a:ext>
                  </a:extLst>
                </a:gridCol>
              </a:tblGrid>
              <a:tr h="172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мягкости волосяного покрова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полуфабриката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6013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Особо мягкие или шелковистые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Рысь, заяц-беляк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110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Мягкие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Соболь, белка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077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Полумягкие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Лисица, куница, норка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5605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Грубоватые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Выдра, бобр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9819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Грубые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Росомаха, барсук, волк, медведь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92291"/>
                  </a:ext>
                </a:extLst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60935" y="3737994"/>
            <a:ext cx="113663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2400" b="1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степени мягкости волосяного покрова: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98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974003071"/>
              </p:ext>
            </p:extLst>
          </p:nvPr>
        </p:nvGraphicFramePr>
        <p:xfrm>
          <a:off x="532023" y="763865"/>
          <a:ext cx="11277600" cy="5462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3370" y="274143"/>
            <a:ext cx="113429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alt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2400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теплозащитности: 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9138" lvl="1" indent="-261938"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533400" algn="l"/>
              </a:tabLst>
            </a:pPr>
            <a:r>
              <a:rPr lang="ru-RU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высокими показателями теплозащитных свойств (песец, овчина, лисица, росомаха, куница, собака…), 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457200" algn="l"/>
              </a:tabLst>
            </a:pPr>
            <a:r>
              <a:rPr lang="ru-RU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 </a:t>
            </a: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средними показателями теплозащитных свойств (норка, кролик, хорь…), 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tabLst>
                <a:tab pos="457200" algn="l"/>
              </a:tabLst>
            </a:pPr>
            <a:r>
              <a:rPr lang="ru-RU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низкими показателями теплозащитных свойств (крот, суслик</a:t>
            </a:r>
            <a:r>
              <a:rPr lang="ru-RU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…).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584775"/>
              </p:ext>
            </p:extLst>
          </p:nvPr>
        </p:nvGraphicFramePr>
        <p:xfrm>
          <a:off x="293370" y="2929218"/>
          <a:ext cx="11708130" cy="19837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89028">
                  <a:extLst>
                    <a:ext uri="{9D8B030D-6E8A-4147-A177-3AD203B41FA5}">
                      <a16:colId xmlns:a16="http://schemas.microsoft.com/office/drawing/2014/main" val="3520366744"/>
                    </a:ext>
                  </a:extLst>
                </a:gridCol>
                <a:gridCol w="2307570">
                  <a:extLst>
                    <a:ext uri="{9D8B030D-6E8A-4147-A177-3AD203B41FA5}">
                      <a16:colId xmlns:a16="http://schemas.microsoft.com/office/drawing/2014/main" val="2043192560"/>
                    </a:ext>
                  </a:extLst>
                </a:gridCol>
                <a:gridCol w="6211532">
                  <a:extLst>
                    <a:ext uri="{9D8B030D-6E8A-4147-A177-3AD203B41FA5}">
                      <a16:colId xmlns:a16="http://schemas.microsoft.com/office/drawing/2014/main" val="3471847055"/>
                    </a:ext>
                  </a:extLst>
                </a:gridCol>
              </a:tblGrid>
              <a:tr h="3530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Толщина, мм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полуфабриката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852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Особо тонкие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0,5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Белка, водяная крыса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7557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Тонкие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0,6 до 1,0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Горностай, соболь, крот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479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Среднетолстые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1,1 до 1,5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Лисица, ондатра, норка, кролик, ку­ница, нутрия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0595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Толстые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1,6 до 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Выдра, барсук, волк, овчина, собака, козлик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683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Особо толстые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Свыше 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Медведь, нерпа, жеребок, опоек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34567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69894" y="2340344"/>
            <a:ext cx="113663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2400" b="1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толщине кожевой ткани: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894" y="4967361"/>
            <a:ext cx="117316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alt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400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зависимости от района обитания</a:t>
            </a:r>
            <a:r>
              <a:rPr lang="ru-RU" alt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4625"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шкурки некоторых видов полуфабрикатов, обладающих географической изменчивостью, делят по кряжам (шкурки белки, соболя и др.)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3370" y="274143"/>
            <a:ext cx="113429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alt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2400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износостойкости: 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alt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износостойкость шкурки выражается в баллах или сезонах (4 месяца). </a:t>
            </a:r>
            <a:endParaRPr lang="ru-RU" altLang="ru-RU" sz="2400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alt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alt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баллов (20 сезонов) принимается износостойкость шкурки выдры. 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066398"/>
              </p:ext>
            </p:extLst>
          </p:nvPr>
        </p:nvGraphicFramePr>
        <p:xfrm>
          <a:off x="293370" y="1678110"/>
          <a:ext cx="11582400" cy="45659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23724">
                  <a:extLst>
                    <a:ext uri="{9D8B030D-6E8A-4147-A177-3AD203B41FA5}">
                      <a16:colId xmlns:a16="http://schemas.microsoft.com/office/drawing/2014/main" val="4149617369"/>
                    </a:ext>
                  </a:extLst>
                </a:gridCol>
                <a:gridCol w="1722281">
                  <a:extLst>
                    <a:ext uri="{9D8B030D-6E8A-4147-A177-3AD203B41FA5}">
                      <a16:colId xmlns:a16="http://schemas.microsoft.com/office/drawing/2014/main" val="1145999821"/>
                    </a:ext>
                  </a:extLst>
                </a:gridCol>
                <a:gridCol w="1722281">
                  <a:extLst>
                    <a:ext uri="{9D8B030D-6E8A-4147-A177-3AD203B41FA5}">
                      <a16:colId xmlns:a16="http://schemas.microsoft.com/office/drawing/2014/main" val="1598771941"/>
                    </a:ext>
                  </a:extLst>
                </a:gridCol>
                <a:gridCol w="2741671">
                  <a:extLst>
                    <a:ext uri="{9D8B030D-6E8A-4147-A177-3AD203B41FA5}">
                      <a16:colId xmlns:a16="http://schemas.microsoft.com/office/drawing/2014/main" val="1184417722"/>
                    </a:ext>
                  </a:extLst>
                </a:gridCol>
                <a:gridCol w="1727994">
                  <a:extLst>
                    <a:ext uri="{9D8B030D-6E8A-4147-A177-3AD203B41FA5}">
                      <a16:colId xmlns:a16="http://schemas.microsoft.com/office/drawing/2014/main" val="1204428029"/>
                    </a:ext>
                  </a:extLst>
                </a:gridCol>
                <a:gridCol w="1744449">
                  <a:extLst>
                    <a:ext uri="{9D8B030D-6E8A-4147-A177-3AD203B41FA5}">
                      <a16:colId xmlns:a16="http://schemas.microsoft.com/office/drawing/2014/main" val="2423041003"/>
                    </a:ext>
                  </a:extLst>
                </a:gridCol>
              </a:tblGrid>
              <a:tr h="17921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меха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Носкость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меха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Носкость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690452"/>
                  </a:ext>
                </a:extLst>
              </a:tr>
              <a:tr h="1792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сезонах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сезонах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53558"/>
                  </a:ext>
                </a:extLst>
              </a:tr>
              <a:tr h="179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Выдра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Ондатра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429938"/>
                  </a:ext>
                </a:extLst>
              </a:tr>
              <a:tr h="179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Бобр речной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Лисица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738608"/>
                  </a:ext>
                </a:extLst>
              </a:tr>
              <a:tr h="2302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Соболь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Нутрия щипаная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026961"/>
                  </a:ext>
                </a:extLst>
              </a:tr>
              <a:tr h="179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Котик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Опоссум американский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208107"/>
                  </a:ext>
                </a:extLst>
              </a:tr>
              <a:tr h="179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Тюлень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Выхухоль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94962"/>
                  </a:ext>
                </a:extLst>
              </a:tr>
              <a:tr h="179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Енот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Рысь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28232"/>
                  </a:ext>
                </a:extLst>
              </a:tr>
              <a:tr h="179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Куница мягкая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Белка натуральная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587686"/>
                  </a:ext>
                </a:extLst>
              </a:tr>
              <a:tr h="179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Норка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Горностай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583387"/>
                  </a:ext>
                </a:extLst>
              </a:tr>
              <a:tr h="179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Овчина меховая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Сурок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843109"/>
                  </a:ext>
                </a:extLst>
              </a:tr>
              <a:tr h="179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Песец голубой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Крот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113785"/>
                  </a:ext>
                </a:extLst>
              </a:tr>
              <a:tr h="179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Каракуль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Кролик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269076"/>
                  </a:ext>
                </a:extLst>
              </a:tr>
              <a:tr h="179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Куница горская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Заяц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528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985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0371" y="417185"/>
            <a:ext cx="1169125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altLang="ru-RU" sz="24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2400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размерам</a:t>
            </a: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alt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825" lvl="0" indent="-457200" algn="just" defTabSz="9144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tabLst>
                <a:tab pos="457200" algn="l"/>
              </a:tabLst>
            </a:pPr>
            <a:r>
              <a:rPr lang="ru-RU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мелкие</a:t>
            </a: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alt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825" lvl="0" indent="-457200" algn="just" defTabSz="9144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tabLst>
                <a:tab pos="457200" algn="l"/>
              </a:tabLst>
            </a:pPr>
            <a:r>
              <a:rPr lang="ru-RU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средние</a:t>
            </a: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alt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825" lvl="0" indent="-457200" algn="just" defTabSz="9144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tabLst>
                <a:tab pos="457200" algn="l"/>
              </a:tabLst>
            </a:pPr>
            <a:r>
              <a:rPr lang="ru-RU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крупные</a:t>
            </a: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4625"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Размер </a:t>
            </a: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шкурки определяется по площади в дм²</a:t>
            </a:r>
            <a:r>
              <a:rPr lang="ru-RU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4625"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563" lvl="0" indent="-182563"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63525" algn="l"/>
              </a:tabLst>
            </a:pPr>
            <a:r>
              <a:rPr lang="ru-RU" alt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2400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виду отделки</a:t>
            </a: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крашеные и некрашеные, стриженые, щипаные, эпилированные</a:t>
            </a:r>
            <a:r>
              <a:rPr lang="ru-RU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514600"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525" algn="l"/>
              </a:tabLst>
            </a:pPr>
            <a:r>
              <a:rPr lang="ru-RU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облагороженные и т.д.</a:t>
            </a:r>
            <a:r>
              <a:rPr lang="ru-RU" altLang="ru-RU" sz="2400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400" b="1" i="1" u="sng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</a:tabLst>
            </a:pP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alt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цвету:</a:t>
            </a:r>
          </a:p>
          <a:p>
            <a:pPr marL="174625"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шкурки натуральной окраски могут быть белые, коричневые, черные и др., с окраской в виде полос, пятен, зонарно окрашенные, с отдельными седыми волосами и др</a:t>
            </a:r>
            <a:r>
              <a:rPr lang="ru-RU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4625"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altLang="ru-RU" sz="24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altLang="ru-RU" sz="2400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сортам и группам пороков.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8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marL="531813" indent="-531813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1.4. Характеристика ассортимента пушно-мехового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полуфабриката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225-231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679" y="13870"/>
            <a:ext cx="116259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ПУШНОЙ </a:t>
            </a:r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ПОЛУФАБРИКАТ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53046" y="1050846"/>
            <a:ext cx="3956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ВИДЫ: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240" y="1563588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2241" y="2003631"/>
            <a:ext cx="2228050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Куница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3003" y="678165"/>
            <a:ext cx="11556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шкурки диких зверей, добытых охотой или разводимых в зверохозяйствах</a:t>
            </a:r>
            <a:endParaRPr lang="ru-RU" sz="2400" b="1" dirty="0">
              <a:ln>
                <a:solidFill>
                  <a:srgbClr val="FFFF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7480" y="820501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20374" y="1363665"/>
            <a:ext cx="1996036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Лесная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40630" y="972901"/>
            <a:ext cx="6768993" cy="51878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 descr="D:\Мои документы\Работа бук\Лекции и раздаточные\Товароведение\Текстильно-обувные товары\Пушно-меховые\фото нет\kunical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966" y="1136614"/>
            <a:ext cx="3327673" cy="487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8687334" y="1267864"/>
            <a:ext cx="296968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Длина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тела 38-58 см, </a:t>
            </a:r>
          </a:p>
          <a:p>
            <a:pPr algn="ctr"/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хвоста — 17-26 см, </a:t>
            </a:r>
          </a:p>
          <a:p>
            <a:pPr algn="ctr"/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масса — 750-1500 г. </a:t>
            </a:r>
          </a:p>
          <a:p>
            <a:pPr algn="just"/>
            <a:endParaRPr lang="ru-RU" alt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Тело стройное, сильное, уши довольно большие, заостренные.</a:t>
            </a:r>
          </a:p>
          <a:p>
            <a:pPr algn="just"/>
            <a:endParaRPr lang="ru-RU" alt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Волосяной покров густой, пушистый, очень красивый обычно темно-бурого цвета. </a:t>
            </a:r>
          </a:p>
          <a:p>
            <a:pPr algn="just"/>
            <a:endParaRPr lang="ru-RU" alt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горле и груди имеется большое пятно, желтоватое или оранжевое.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848910" y="1863623"/>
            <a:ext cx="1996036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Каменная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55290" y="972900"/>
            <a:ext cx="6768993" cy="51878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5208055" y="1345809"/>
            <a:ext cx="3217071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Длина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тела 38-59 см, </a:t>
            </a:r>
          </a:p>
          <a:p>
            <a:pPr algn="ctr"/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хвоста — 23-32 см, </a:t>
            </a:r>
          </a:p>
          <a:p>
            <a:pPr algn="ctr"/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масса — до 2,5 кг. </a:t>
            </a:r>
          </a:p>
          <a:p>
            <a:pPr algn="just"/>
            <a:endParaRPr lang="ru-RU" alt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Хвост далеко выдается за вытянутые назад конечности. </a:t>
            </a:r>
          </a:p>
          <a:p>
            <a:pPr algn="just"/>
            <a:endParaRPr lang="ru-RU" alt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Волосяной покров более светлый, с палевым оттенком, менее густой, чем у лесной куницы. </a:t>
            </a:r>
          </a:p>
          <a:p>
            <a:pPr algn="just"/>
            <a:endParaRPr lang="ru-RU" alt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горле и груди имеется большое белое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пятно,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сзади раздваивающееся. </a:t>
            </a:r>
          </a:p>
        </p:txBody>
      </p:sp>
      <p:pic>
        <p:nvPicPr>
          <p:cNvPr id="16" name="Picture 2" descr="D:\Мои документы\Работа бук\Лекции и раздаточные\Товароведение\Текстильно-обувные товары\Пушно-меховые\фото нет\kunicak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362" y="1196465"/>
            <a:ext cx="3248527" cy="481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D:\Мои документы\Работа бук\Лекции и раздаточные\Товароведение\Текстильно-обувные товары\Пушно-меховые\куниц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812" y="2488395"/>
            <a:ext cx="1840231" cy="2760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94912" y="2486741"/>
            <a:ext cx="2228050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Соболь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697480" y="820500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0" descr="сОБОЛЬ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763" y="958557"/>
            <a:ext cx="3315213" cy="2841611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D:\Мои документы\Работа бук\Лекции и раздаточные\Товароведение\Текстильно-обувные товары\Пушно-меховые\фото нет\sobo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2"/>
          <a:stretch>
            <a:fillRect/>
          </a:stretch>
        </p:blipFill>
        <p:spPr bwMode="auto">
          <a:xfrm>
            <a:off x="2867165" y="3808325"/>
            <a:ext cx="3304811" cy="244473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5"/>
          <p:cNvSpPr>
            <a:spLocks noChangeArrowheads="1"/>
          </p:cNvSpPr>
          <p:nvPr/>
        </p:nvSpPr>
        <p:spPr bwMode="auto">
          <a:xfrm>
            <a:off x="6338651" y="866272"/>
            <a:ext cx="5550243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внешнему виду соболь напоминает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куницу, однако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более коренастый, со сравнительно коротким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хвостом,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короткими округлыми ушами, очень широкими лапами со сплошь покрытыми шерстью подошвами. </a:t>
            </a: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Шкурки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соболя обладают наибольшей ценностью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Зимний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 соболя очень густой, пушистый, нежный. Окраска от светло-коричневой до  черно-бурой. На горле и груди расположено неясно очерченное желтое пятно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Длина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тела 32- 58 см, хвоста — 9-17 см, масса — 870-1800 г. </a:t>
            </a:r>
          </a:p>
          <a:p>
            <a:pPr algn="just" eaLnBrk="1" hangingPunct="1"/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4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Кидус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(помесь соболя и куницы) похож на соболя, но имеет более грубый мех, светлое пятно на горле, длинный пушистый хвост, массивную голову. Потомства не дает. 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2240" y="2941277"/>
            <a:ext cx="2228050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Харза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706238" y="820500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 descr="D:\Мои документы\Работа бук\Лекции и раздаточные\Товароведение\Текстильно-обувные товары\Пушно-меховые\фото нет\xarza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762" y="989727"/>
            <a:ext cx="4659262" cy="517104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7664271" y="1060490"/>
            <a:ext cx="419231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Крупная куница, которая обитает на юге Дальнего Востока. </a:t>
            </a:r>
          </a:p>
          <a:p>
            <a:pPr algn="just"/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Длина тела 50-80 см, хвост 35-44 см</a:t>
            </a:r>
            <a:r>
              <a:rPr lang="ru-RU" alt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alt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Мех 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сравнительно грубый, золотисто-желтый на боках и передней половине спины и черно-бурый с блеском — на остальной части спины, лапках и хвосте; на подбородке шерсть белая, на груди — золотисто-оранжевая.</a:t>
            </a:r>
          </a:p>
        </p:txBody>
      </p:sp>
      <p:pic>
        <p:nvPicPr>
          <p:cNvPr id="28" name="Picture 3" descr="D:\Мои документы\Работа бук\Лекции и раздаточные\Товароведение\Текстильно-обувные товары\Пушно-меховые\фото нет\xarza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8" b="17633"/>
          <a:stretch/>
        </p:blipFill>
        <p:spPr bwMode="auto">
          <a:xfrm>
            <a:off x="7773576" y="4273798"/>
            <a:ext cx="4036045" cy="1879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92240" y="3444765"/>
            <a:ext cx="2228050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Ласка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706238" y="823640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 descr="D:\Мои документы\Работа бук\Лекции и раздаточные\Товароведение\Текстильно-обувные товары\Пушно-меховые\фото нет\laska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767" y="969760"/>
            <a:ext cx="3200651" cy="21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 descr="D:\Мои документы\Работа бук\Лекции и раздаточные\Товароведение\Текстильно-обувные товары\Пушно-меховые\фото нет\ласка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2" b="5790"/>
          <a:stretch/>
        </p:blipFill>
        <p:spPr bwMode="auto">
          <a:xfrm>
            <a:off x="2895407" y="3212882"/>
            <a:ext cx="3194011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Прямоугольник 7"/>
          <p:cNvSpPr>
            <a:spLocks noChangeArrowheads="1"/>
          </p:cNvSpPr>
          <p:nvPr/>
        </p:nvSpPr>
        <p:spPr bwMode="auto">
          <a:xfrm>
            <a:off x="6191402" y="891723"/>
            <a:ext cx="5697491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самый мелкий из всех живущих на Земле хищных млекопитающих. </a:t>
            </a:r>
          </a:p>
          <a:p>
            <a:pPr algn="just" eaLnBrk="1" hangingPunct="1"/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ласки тонкое, сильно вытянутое туловище на очень коротких ногах. Шея длинная и мощная, голова с маленькой притупленной мордочкой и короткими ушками. Глаза большие, темные, чуть на выкате. Хвост очень короткий.</a:t>
            </a:r>
          </a:p>
          <a:p>
            <a:pPr algn="just" eaLnBrk="1" hangingPunct="1"/>
            <a:endParaRPr lang="ru-RU" alt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19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Волосяной </a:t>
            </a:r>
            <a:r>
              <a:rPr lang="ru-RU" altLang="ru-RU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покров короткий, не пышный, прилегающий. </a:t>
            </a:r>
          </a:p>
          <a:p>
            <a:pPr algn="just"/>
            <a:endParaRPr lang="ru-RU" altLang="ru-RU" sz="1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Окраска тела летом двухцветная: верх темный (от темно коричневого до светло-песчаного), весь низ белый. Граница между окраской верха и низа резкая. Хвост одного цвета со спиной. На зиму ласка белеет — на севере целиком, на юге лишь частично</a:t>
            </a:r>
            <a:r>
              <a:rPr lang="ru-RU" altLang="ru-RU" sz="19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948445" y="5756128"/>
            <a:ext cx="89081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Длина тела у самцов 13-26 см, вес 40-250 г, самки на треть мельче.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92240" y="3929232"/>
            <a:ext cx="2228050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Горностай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697480" y="831351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avatars.mds.yandex.net/get-zen_doc/1889318/pub_5cd553007a7fdb034966dd71_5cd553075bca0f00b018c1da/scale_120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655" y="930747"/>
            <a:ext cx="3860949" cy="26468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pdb/1969020/a2479cc1-5b10-4bc4-9263-e3076ee521ea/s1200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" t="28482" r="21021"/>
          <a:stretch/>
        </p:blipFill>
        <p:spPr bwMode="auto">
          <a:xfrm>
            <a:off x="2822083" y="3692299"/>
            <a:ext cx="3856521" cy="25192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6761792" y="955281"/>
            <a:ext cx="512283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похож на ласку, но крупнее ее и отличается черным кончиком хвоста. Окраска горностая летом двухцветная, а на зиму, как и ласка, горностай белеет и лишь кончик хвоста остается черным. </a:t>
            </a:r>
          </a:p>
          <a:p>
            <a:pPr algn="just"/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Длина тела 16 - 38 см, хвоста 6 - 12 см, масса до 260 г. </a:t>
            </a:r>
            <a:endParaRPr lang="ru-RU" alt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cs8.pikabu.ru/post_img/2017/09/01/8/og_og_150426860428843956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368" y="3692299"/>
            <a:ext cx="4813854" cy="25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Скругленный прямоугольник 40"/>
          <p:cNvSpPr/>
          <p:nvPr/>
        </p:nvSpPr>
        <p:spPr>
          <a:xfrm>
            <a:off x="94757" y="4413699"/>
            <a:ext cx="2228050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Хорь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688722" y="831351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ХОРЬ </a:t>
            </a:r>
            <a:r>
              <a:rPr lang="ru-RU" alt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бывает двух видов: лесной (черный) и степной. 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9" descr="D:\Мои документы\Работа бук\Лекции и раздаточные\Товароведение\Текстильно-обувные товары\Пушно-меховые\фото нет\xorl2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603" y="1418866"/>
            <a:ext cx="2338231" cy="316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Прямоугольник 6"/>
          <p:cNvSpPr>
            <a:spLocks noChangeArrowheads="1"/>
          </p:cNvSpPr>
          <p:nvPr/>
        </p:nvSpPr>
        <p:spPr bwMode="auto">
          <a:xfrm>
            <a:off x="5316523" y="1399789"/>
            <a:ext cx="662492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Хорь лесной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приземистое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животное с вытянутым гибким туловищем. </a:t>
            </a:r>
          </a:p>
          <a:p>
            <a:pPr algn="just"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Зимний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 высокий, пушистый и мягкий, имеет очень длинные остевые волосы; летний короче и более грубый.</a:t>
            </a:r>
          </a:p>
          <a:p>
            <a:pPr algn="just"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Ость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черно-бурого цвета, пух песочный. Весь низ тела и хвост почти черные. </a:t>
            </a:r>
          </a:p>
          <a:p>
            <a:pPr algn="just"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голове контрастный рисунок: область глаз и пространство межу ними темные (“маска”), а передняя часть морды и лоб белесые. Небольшие округлые уши с белой каймой по наружному краю. 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самцов длина тела 35-46 см, вес 1-1,5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кг. Самки  в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раза мельче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5" name="Picture 3" descr="D:\Мои документы\Работа бук\Лекции и раздаточные\Товароведение\Текстильно-обувные товары\Пушно-меховые\фото нет\Новая папка\хорь ст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5" t="1372" r="1077" b="27286"/>
          <a:stretch>
            <a:fillRect/>
          </a:stretch>
        </p:blipFill>
        <p:spPr bwMode="auto">
          <a:xfrm>
            <a:off x="2838745" y="4674192"/>
            <a:ext cx="2325013" cy="163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5293881" y="4993799"/>
            <a:ext cx="65982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степного хоря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окраска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верха палево-песчаная, иногда с легким коричневым оттенком, конечности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низ темно-бурые, вокруг глаз буроватое пятно, уши и конец морды чисто белые.</a:t>
            </a:r>
            <a:endParaRPr lang="ru-RU" altLang="ru-RU" sz="2000" b="1" i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100241" y="4917187"/>
            <a:ext cx="2228050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Хорь-перевязка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694668" y="834143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https://pbs.twimg.com/media/DtPW93MWwAAmCbw.jpg:large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5" b="24983"/>
          <a:stretch/>
        </p:blipFill>
        <p:spPr bwMode="auto">
          <a:xfrm>
            <a:off x="3145921" y="994258"/>
            <a:ext cx="8431852" cy="314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5"/>
          <p:cNvSpPr>
            <a:spLocks noChangeArrowheads="1"/>
          </p:cNvSpPr>
          <p:nvPr/>
        </p:nvSpPr>
        <p:spPr bwMode="auto">
          <a:xfrm>
            <a:off x="2777490" y="4162333"/>
            <a:ext cx="9144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Окраска перевязки очень пестрая и яркая, весьма своеобразная, представляет собой сложное сочетание черных, коричнево-желтых и белых пятен,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пестрин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полос, на голове на темный фон как бы наложены широкие светлые полосы — “перевязи”.</a:t>
            </a:r>
          </a:p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 довольно грубый, со слабо развитым пухом, относительно короткий, только хвост очень пушистый.</a:t>
            </a:r>
          </a:p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Длина тела 27-35 см, вес 400-700 г.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92240" y="5392221"/>
            <a:ext cx="2228050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Колонок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697480" y="815274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8" descr="D:\Мои документы\Работа бук\Лекции и раздаточные\Товароведение\Текстильно-обувные товары\Пушно-меховые\фото нет\колонок2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087" y="891723"/>
            <a:ext cx="314325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Прямоугольник 5"/>
          <p:cNvSpPr>
            <a:spLocks noChangeArrowheads="1"/>
          </p:cNvSpPr>
          <p:nvPr/>
        </p:nvSpPr>
        <p:spPr bwMode="auto">
          <a:xfrm>
            <a:off x="6162767" y="960352"/>
            <a:ext cx="571617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Окраска всего тела рыжеватая. На передней части головы — темное поле (“маска”) бурого цвета, в области губ резко очерченное узкой белесой полоской.</a:t>
            </a:r>
          </a:p>
          <a:p>
            <a:pPr algn="just" eaLnBrk="1" hangingPunct="1"/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 очень густой, мягкий, пышный, особенно на хвосте.</a:t>
            </a:r>
          </a:p>
          <a:p>
            <a:pPr algn="just" eaLnBrk="1" hangingPunct="1"/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Длина тела до 39 см, </a:t>
            </a: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800 г. </a:t>
            </a:r>
          </a:p>
        </p:txBody>
      </p:sp>
      <p:pic>
        <p:nvPicPr>
          <p:cNvPr id="55" name="Picture 9" descr="D:\Мои документы\Работа бук\Лекции и раздаточные\Товароведение\Текстильно-обувные товары\Пушно-меховые\фото нет\колонок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689" y="2941277"/>
            <a:ext cx="2566620" cy="329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le 1"/>
          <p:cNvSpPr>
            <a:spLocks noChangeArrowheads="1"/>
          </p:cNvSpPr>
          <p:nvPr/>
        </p:nvSpPr>
        <p:spPr bwMode="auto">
          <a:xfrm>
            <a:off x="2782823" y="4292270"/>
            <a:ext cx="639702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Мех колонка довольно ценный, используется как в натуральном виде, так и для имитации более дорогих мехов. Длинные волосы хвоста идут на изготовление высококачественных кисточек для живописи, которые так и называют </a:t>
            </a:r>
            <a:r>
              <a:rPr lang="ru-RU" altLang="ru-RU" sz="2000" i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колонковыми</a:t>
            </a:r>
            <a:r>
              <a:rPr lang="ru-RU" altLang="ru-RU" sz="2000" i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altLang="ru-RU" sz="2000" i="1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92857" y="5875211"/>
            <a:ext cx="2228050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Солонгой</a:t>
            </a:r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697480" y="819924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https://animalreader.ru/wp-content/uploads/2015/09/solongoj-krasnoknizhnyj-horek-animal-reader.-ru-003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0"/>
          <a:stretch/>
        </p:blipFill>
        <p:spPr bwMode="auto">
          <a:xfrm>
            <a:off x="3380032" y="991397"/>
            <a:ext cx="7933673" cy="368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2757537" y="4745061"/>
            <a:ext cx="9144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Окраска тела рыжеватая сверху и белесая снизу. </a:t>
            </a:r>
            <a:r>
              <a:rPr lang="ru-RU" alt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Солонгой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имеет довольно пушистый хвост длиной около половины туловища. </a:t>
            </a:r>
          </a:p>
          <a:p>
            <a:pPr algn="just"/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Длина тела самцов 22-29 см, вес до 350 г, самки на треть меньше. </a:t>
            </a:r>
          </a:p>
          <a:p>
            <a:pPr algn="just"/>
            <a:r>
              <a:rPr lang="ru-RU" alt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Солонгой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распространен в горных районах Центральной Азии и Дальнего Востока. </a:t>
            </a:r>
          </a:p>
        </p:txBody>
      </p:sp>
    </p:spTree>
    <p:extLst>
      <p:ext uri="{BB962C8B-B14F-4D97-AF65-F5344CB8AC3E}">
        <p14:creationId xmlns:p14="http://schemas.microsoft.com/office/powerpoint/2010/main" val="180116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25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2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7" grpId="0" animBg="1"/>
      <p:bldP spid="4" grpId="0"/>
      <p:bldP spid="4" grpId="1"/>
      <p:bldP spid="6" grpId="0" animBg="1"/>
      <p:bldP spid="9" grpId="0" animBg="1"/>
      <p:bldP spid="10" grpId="0" animBg="1"/>
      <p:bldP spid="12" grpId="0"/>
      <p:bldP spid="13" grpId="0" animBg="1"/>
      <p:bldP spid="14" grpId="0" animBg="1"/>
      <p:bldP spid="15" grpId="0"/>
      <p:bldP spid="18" grpId="0" animBg="1"/>
      <p:bldP spid="19" grpId="0" animBg="1"/>
      <p:bldP spid="22" grpId="0"/>
      <p:bldP spid="24" grpId="0" animBg="1"/>
      <p:bldP spid="25" grpId="0" animBg="1"/>
      <p:bldP spid="27" grpId="0"/>
      <p:bldP spid="29" grpId="0" animBg="1"/>
      <p:bldP spid="30" grpId="0" animBg="1"/>
      <p:bldP spid="33" grpId="0"/>
      <p:bldP spid="34" grpId="0"/>
      <p:bldP spid="35" grpId="0" animBg="1"/>
      <p:bldP spid="36" grpId="0" animBg="1"/>
      <p:bldP spid="39" grpId="0"/>
      <p:bldP spid="41" grpId="0" animBg="1"/>
      <p:bldP spid="42" grpId="0" animBg="1"/>
      <p:bldP spid="44" grpId="0"/>
      <p:bldP spid="37" grpId="0"/>
      <p:bldP spid="47" grpId="0" animBg="1"/>
      <p:bldP spid="48" grpId="0" animBg="1"/>
      <p:bldP spid="50" grpId="0"/>
      <p:bldP spid="51" grpId="0" animBg="1"/>
      <p:bldP spid="52" grpId="0" animBg="1"/>
      <p:bldP spid="54" grpId="0"/>
      <p:bldP spid="56" grpId="0"/>
      <p:bldP spid="57" grpId="0" animBg="1"/>
      <p:bldP spid="58" grpId="0" animBg="1"/>
      <p:bldP spid="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679" y="13870"/>
            <a:ext cx="116259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ПУШНОЙ </a:t>
            </a:r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ПОЛУФАБРИКАТ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53046" y="1050846"/>
            <a:ext cx="3956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ВИДЫ: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240" y="1563588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2241" y="2003631"/>
            <a:ext cx="2228050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Норка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3003" y="678165"/>
            <a:ext cx="11556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шкурки диких зверей, добытых охотой или разводимых в зверохозяйствах</a:t>
            </a:r>
            <a:endParaRPr lang="ru-RU" sz="2400" b="1" dirty="0">
              <a:ln>
                <a:solidFill>
                  <a:srgbClr val="FFFF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7480" y="820501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внешнему виду норка напоминает колонка и хорька, но тело ее еще более приземистое, голова уплощенная, уши меньше, шерсть значительно плотнее, с очень густой подпушью.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20373" y="1811718"/>
            <a:ext cx="2105157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Европейская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40630" y="1509163"/>
            <a:ext cx="6768993" cy="46516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Picture 6" descr="D:\Мои документы\Работа бук\Лекции и раздаточные\Товароведение\Текстильно-обувные товары\Пушно-меховые\фото нет\норка амер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967" y="1647914"/>
            <a:ext cx="3164800" cy="316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5040631" y="4812714"/>
            <a:ext cx="676899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Европейская 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норка встречается во Франции, а затем от Германии и Югославии до Финляндии, Польши, Румынии и почти во всей Европейской части России, исключая Кольский полуостров.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8524372" y="1706314"/>
            <a:ext cx="31476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Окраска однотонная, темно-бурая, рыжеватая, на обеих губах расположено белое пятно. </a:t>
            </a: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Длина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тела 32-43 см, хвоста — 12-19 см, </a:t>
            </a:r>
            <a:endParaRPr lang="ru-RU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550-800.</a:t>
            </a: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2819804" y="2310084"/>
            <a:ext cx="2105727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Американская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5040629" y="1514945"/>
            <a:ext cx="6768993" cy="46516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" name="Picture 8" descr="D:\Мои документы\Работа бук\Лекции и раздаточные\Товароведение\Текстильно-обувные товары\Пушно-меховые\фото нет\норка амер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39" y="1594043"/>
            <a:ext cx="2735794" cy="224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" descr="D:\Мои документы\Работа бук\Лекции и раздаточные\Товароведение\Текстильно-обувные товары\Пушно-меховые\1241675702_696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0"/>
          <a:stretch/>
        </p:blipFill>
        <p:spPr bwMode="auto">
          <a:xfrm>
            <a:off x="2869835" y="2996265"/>
            <a:ext cx="2047470" cy="291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bratsk.org/uploads/news/11750b742bedbafeaaaba6cb2d3c9e107beb19e3_bi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39" y="3923801"/>
            <a:ext cx="3208048" cy="213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1"/>
          <p:cNvSpPr>
            <a:spLocks noChangeArrowheads="1"/>
          </p:cNvSpPr>
          <p:nvPr/>
        </p:nvSpPr>
        <p:spPr bwMode="auto">
          <a:xfrm>
            <a:off x="7896195" y="1686644"/>
            <a:ext cx="391342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Волосяной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покров более высокий, густой, более темный. Имеет белое пятно только на нижней губе. Шкурка более крупная. Длина более 45 см, хвост достигает 15-25 см, масса — до 1,5 кг.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8357727" y="3790125"/>
            <a:ext cx="34228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Выведены </a:t>
            </a:r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различные породы норок разнообразной окраски и крупных размеров: чисто-черные, черные с серебром, белые, сапфировые, топаз, пастель, паломино, голубые и др.</a:t>
            </a:r>
          </a:p>
        </p:txBody>
      </p:sp>
      <p:sp>
        <p:nvSpPr>
          <p:cNvPr id="46" name="Пятно 2 45"/>
          <p:cNvSpPr/>
          <p:nvPr/>
        </p:nvSpPr>
        <p:spPr>
          <a:xfrm>
            <a:off x="2869835" y="4648361"/>
            <a:ext cx="2881799" cy="160536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Цвета норки</a:t>
            </a:r>
            <a:endParaRPr lang="ru-RU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2777491" y="822008"/>
            <a:ext cx="9227816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Picture 2" descr="D:\Мои документы\Работа бук\Лекции и раздаточные\Товароведение\Текстильно-обувные товары\Пушно-меховые\фото нет\Новая папка\Scanblack-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94" b="64200"/>
          <a:stretch/>
        </p:blipFill>
        <p:spPr bwMode="auto">
          <a:xfrm>
            <a:off x="3154679" y="937089"/>
            <a:ext cx="1638300" cy="150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3" descr="D:\Мои документы\Работа бук\Лекции и раздаточные\Товароведение\Текстильно-обувные товары\Пушно-меховые\фото нет\Новая папка\ScanglowScanbrownPastelMahogany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2"/>
          <a:stretch/>
        </p:blipFill>
        <p:spPr bwMode="auto">
          <a:xfrm>
            <a:off x="4764768" y="937089"/>
            <a:ext cx="6786563" cy="149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TextBox 5"/>
          <p:cNvSpPr txBox="1">
            <a:spLocks noChangeArrowheads="1"/>
          </p:cNvSpPr>
          <p:nvPr/>
        </p:nvSpPr>
        <p:spPr bwMode="auto">
          <a:xfrm>
            <a:off x="3078842" y="1205359"/>
            <a:ext cx="844848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1                           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                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                   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                   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5" name="TextBox 3"/>
          <p:cNvSpPr txBox="1">
            <a:spLocks noChangeArrowheads="1"/>
          </p:cNvSpPr>
          <p:nvPr/>
        </p:nvSpPr>
        <p:spPr bwMode="auto">
          <a:xfrm>
            <a:off x="2869835" y="2477763"/>
            <a:ext cx="9144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1 - "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сканблэк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"("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scanblack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") - натуральная черная норка; 2 - "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сканглоу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("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scanglow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") - светлые тона финской норки дикого типа; 3 - "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сканбраун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("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scanbrown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") – темные тона финской норки дикого типа; 4 - "пастель"("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pastel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") - светлый серо-коричневый цвет; 5 - "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махогон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("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mahogany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") или СТК ("стандарт темно-коричневая") - норка темно-коричневого цвета, т.н. дикий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тип;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" name="Picture 2" descr="D:\Мои документы\Работа бук\Лекции и раздаточные\Товароведение\Текстильно-обувные товары\Пушно-меховые\фото нет\Новая папка\SapphireVioletSilverblueIris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66"/>
          <a:stretch/>
        </p:blipFill>
        <p:spPr bwMode="auto">
          <a:xfrm>
            <a:off x="2988392" y="4011208"/>
            <a:ext cx="5715000" cy="118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3" descr="D:\Мои документы\Работа бук\Лекции и раздаточные\Товароведение\Текстильно-обувные товары\Пушно-меховые\фото нет\Новая папка\Palomino-1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81" b="72733"/>
          <a:stretch/>
        </p:blipFill>
        <p:spPr bwMode="auto">
          <a:xfrm>
            <a:off x="8703393" y="4011208"/>
            <a:ext cx="1495425" cy="11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4" descr="D:\Мои документы\Работа бук\Лекции и раздаточные\Товароведение\Текстильно-обувные товары\Пушно-меховые\фото нет\Новая папка\жемчужная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33" b="73266"/>
          <a:stretch/>
        </p:blipFill>
        <p:spPr bwMode="auto">
          <a:xfrm>
            <a:off x="10198818" y="4022638"/>
            <a:ext cx="1473200" cy="114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TextBox 3"/>
          <p:cNvSpPr txBox="1">
            <a:spLocks noChangeArrowheads="1"/>
          </p:cNvSpPr>
          <p:nvPr/>
        </p:nvSpPr>
        <p:spPr bwMode="auto">
          <a:xfrm>
            <a:off x="2928469" y="4331689"/>
            <a:ext cx="8929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1                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                 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5                        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0" name="TextBox 4"/>
          <p:cNvSpPr txBox="1">
            <a:spLocks noChangeArrowheads="1"/>
          </p:cNvSpPr>
          <p:nvPr/>
        </p:nvSpPr>
        <p:spPr bwMode="auto">
          <a:xfrm>
            <a:off x="2819804" y="5272085"/>
            <a:ext cx="90364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1 - "сапфир" ("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sapphire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") - голубая норка; 2 - ее редкая светлая мутация "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виолет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("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violet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"); 3 – "серебристо-голубая" ("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silverblue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"); 4 - серая норка "ирис"("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blue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iris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"); 5 - серо-бежевый "топаз" ("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palomino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"); 6 - светло-бежевый "жемчуг" ("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pearl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").</a:t>
            </a:r>
          </a:p>
        </p:txBody>
      </p:sp>
      <p:sp>
        <p:nvSpPr>
          <p:cNvPr id="176" name="Скругленный прямоугольник 175"/>
          <p:cNvSpPr/>
          <p:nvPr/>
        </p:nvSpPr>
        <p:spPr>
          <a:xfrm>
            <a:off x="92241" y="2477763"/>
            <a:ext cx="2228050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Барсук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77" name="Прямоугольник 176"/>
          <p:cNvSpPr/>
          <p:nvPr/>
        </p:nvSpPr>
        <p:spPr>
          <a:xfrm>
            <a:off x="2706008" y="818994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8" name="Picture 10" descr="D:\Мои документы\Работа бук\Лекции и раздаточные\Товароведение\Текстильно-обувные товары\Пушно-меховые\фото нет\барсук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76" y="1024383"/>
            <a:ext cx="3604103" cy="250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" name="Picture 11" descr="D:\Мои документы\Работа бук\Лекции и раздаточные\Товароведение\Текстильно-обувные товары\Пушно-меховые\фото нет\барсук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019" y="3670944"/>
            <a:ext cx="3607360" cy="24565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" name="Прямоугольник 5"/>
          <p:cNvSpPr>
            <a:spLocks noChangeArrowheads="1"/>
          </p:cNvSpPr>
          <p:nvPr/>
        </p:nvSpPr>
        <p:spPr bwMode="auto">
          <a:xfrm>
            <a:off x="6656196" y="1322184"/>
            <a:ext cx="517343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Волосяной покров длинный и грубый. Окраска спины и боков светло-серебристо-серая, ближе к брюху темнеет. Голова белая, с каждой стороны идет характерная широкая черная полоса.</a:t>
            </a:r>
            <a:endParaRPr lang="ru-RU" alt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1" name="Rectangle 1"/>
          <p:cNvSpPr>
            <a:spLocks noChangeArrowheads="1"/>
          </p:cNvSpPr>
          <p:nvPr/>
        </p:nvSpPr>
        <p:spPr bwMode="auto">
          <a:xfrm>
            <a:off x="6790911" y="3063827"/>
            <a:ext cx="471567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Длина тела 60-100 см, </a:t>
            </a:r>
          </a:p>
          <a:p>
            <a:pPr algn="ctr"/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 летом 7-13 кг, </a:t>
            </a:r>
          </a:p>
          <a:p>
            <a:pPr algn="ctr"/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осенью увеличивается до 20-25 кг благодаря накоплению жира. </a:t>
            </a:r>
            <a:endParaRPr lang="ru-RU" alt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2" name="Скругленный прямоугольник 181"/>
          <p:cNvSpPr/>
          <p:nvPr/>
        </p:nvSpPr>
        <p:spPr>
          <a:xfrm>
            <a:off x="92240" y="2959850"/>
            <a:ext cx="2228050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Росомаха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2697480" y="818993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" name="Picture 4" descr="https://avatars.mds.yandex.net/get-pdb/881477/1563db81-150f-4c66-8a9a-dbc9ce23ba5d/s1200?webp=fals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654" y="1052829"/>
            <a:ext cx="5403731" cy="337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Прямоугольник 6"/>
          <p:cNvSpPr>
            <a:spLocks noChangeArrowheads="1"/>
          </p:cNvSpPr>
          <p:nvPr/>
        </p:nvSpPr>
        <p:spPr bwMode="auto">
          <a:xfrm>
            <a:off x="8464723" y="1053113"/>
            <a:ext cx="36120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Своим внешним видом </a:t>
            </a:r>
            <a:r>
              <a:rPr lang="ru-RU" alt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росомаха 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больше  напоминает </a:t>
            </a:r>
            <a:r>
              <a:rPr lang="ru-RU" alt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маленького 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медведя, хотя </a:t>
            </a:r>
            <a:r>
              <a:rPr lang="ru-RU" alt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относится 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куницам. </a:t>
            </a:r>
            <a:endParaRPr lang="ru-RU" alt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6" name="Прямоугольник 5"/>
          <p:cNvSpPr>
            <a:spLocks noChangeArrowheads="1"/>
          </p:cNvSpPr>
          <p:nvPr/>
        </p:nvSpPr>
        <p:spPr bwMode="auto">
          <a:xfrm>
            <a:off x="8476202" y="2790029"/>
            <a:ext cx="322987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i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Длина тела 70-105 см, </a:t>
            </a:r>
            <a:endParaRPr lang="ru-RU" altLang="ru-RU" sz="2000" i="1" dirty="0" smtClean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000" i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хвоста </a:t>
            </a:r>
            <a:r>
              <a:rPr lang="ru-RU" altLang="ru-RU" sz="2000" i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18-23 см, </a:t>
            </a:r>
            <a:endParaRPr lang="ru-RU" altLang="ru-RU" sz="2000" i="1" dirty="0" smtClean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000" i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масса </a:t>
            </a:r>
            <a:r>
              <a:rPr lang="ru-RU" altLang="ru-RU" sz="2000" i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19 кг. </a:t>
            </a:r>
            <a:endParaRPr lang="ru-RU" altLang="ru-RU" sz="2000" i="1" dirty="0">
              <a:solidFill>
                <a:srgbClr val="00B0F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7" name="Rectangle 5"/>
          <p:cNvSpPr>
            <a:spLocks noChangeArrowheads="1"/>
          </p:cNvSpPr>
          <p:nvPr/>
        </p:nvSpPr>
        <p:spPr bwMode="auto">
          <a:xfrm>
            <a:off x="2768963" y="467864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Тело массивное, укороченное, лапы мощные, широкие; голова относительно небольшая, с небольшими округлыми ушами. Шерсть длинная, лохматая и грубая. Окраска в общем темно-бурая, за исключением двух светлых полос, которые начинаются у затылка и тянутся по бокам тела к огузку наподобие шлеи. </a:t>
            </a:r>
          </a:p>
        </p:txBody>
      </p:sp>
      <p:sp>
        <p:nvSpPr>
          <p:cNvPr id="188" name="Скругленный прямоугольник 187"/>
          <p:cNvSpPr/>
          <p:nvPr/>
        </p:nvSpPr>
        <p:spPr>
          <a:xfrm>
            <a:off x="86243" y="3451142"/>
            <a:ext cx="2228050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Выдра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89" name="Прямоугольник 188"/>
          <p:cNvSpPr/>
          <p:nvPr/>
        </p:nvSpPr>
        <p:spPr>
          <a:xfrm>
            <a:off x="2703104" y="834956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0" name="Прямоугольник 6"/>
          <p:cNvSpPr>
            <a:spLocks noChangeArrowheads="1"/>
          </p:cNvSpPr>
          <p:nvPr/>
        </p:nvSpPr>
        <p:spPr bwMode="auto">
          <a:xfrm>
            <a:off x="2743578" y="891891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Окраска меха сверху темно-бурая, снизу светлая, серебристая. Остевые волосы грубые, а подпушь очень густая и нежная. Мех выдры очень красив и прочен. Его износостойкость в пушном деле принимается за 100%.</a:t>
            </a:r>
            <a:endParaRPr lang="ru-RU" alt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1" name="Picture 6" descr="https://avatars.mds.yandex.net/get-pdb/1890546/eeb9486e-3bef-406f-b10e-353e4def8142/s1200?webp=fals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01" y="2084043"/>
            <a:ext cx="5033766" cy="402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Прямоугольник 3"/>
          <p:cNvSpPr>
            <a:spLocks noChangeArrowheads="1"/>
          </p:cNvSpPr>
          <p:nvPr/>
        </p:nvSpPr>
        <p:spPr bwMode="auto">
          <a:xfrm>
            <a:off x="7900432" y="2055163"/>
            <a:ext cx="40005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крупный зверь, с сильно </a:t>
            </a:r>
            <a:r>
              <a:rPr lang="ru-RU" alt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вытянутым</a:t>
            </a:r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гибким телом. </a:t>
            </a:r>
            <a:endParaRPr lang="ru-RU" altLang="ru-RU" sz="2000" i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Ноги укороченные</a:t>
            </a:r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снабжены сильно развитыми плавательными перепонками. </a:t>
            </a:r>
          </a:p>
        </p:txBody>
      </p:sp>
      <p:sp>
        <p:nvSpPr>
          <p:cNvPr id="193" name="Rectangle 1"/>
          <p:cNvSpPr>
            <a:spLocks noChangeArrowheads="1"/>
          </p:cNvSpPr>
          <p:nvPr/>
        </p:nvSpPr>
        <p:spPr bwMode="auto">
          <a:xfrm>
            <a:off x="8169260" y="3677953"/>
            <a:ext cx="36403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Длина тела 55—95 см, </a:t>
            </a:r>
            <a:endParaRPr lang="ru-RU" alt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хвоста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26 - 55 см, </a:t>
            </a:r>
            <a:endParaRPr lang="ru-RU" alt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масса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6 -10 кг. </a:t>
            </a:r>
          </a:p>
        </p:txBody>
      </p:sp>
      <p:sp>
        <p:nvSpPr>
          <p:cNvPr id="194" name="Прямоугольник 4"/>
          <p:cNvSpPr>
            <a:spLocks noChangeArrowheads="1"/>
          </p:cNvSpPr>
          <p:nvPr/>
        </p:nvSpPr>
        <p:spPr bwMode="auto">
          <a:xfrm>
            <a:off x="8040426" y="5047258"/>
            <a:ext cx="39290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процессе обработки грубая ость выщипывается и остается короткая, густая, нежная подпушь.</a:t>
            </a:r>
            <a:endParaRPr lang="ru-RU" altLang="ru-RU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2697479" y="825467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6" name="Прямоугольник 195"/>
          <p:cNvSpPr>
            <a:spLocks noChangeArrowheads="1"/>
          </p:cNvSpPr>
          <p:nvPr/>
        </p:nvSpPr>
        <p:spPr bwMode="auto">
          <a:xfrm>
            <a:off x="2743578" y="854276"/>
            <a:ext cx="9144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Зверь среднего размера с вытянутым, стройным телом, сравнительно короткими конечностями и длинным пушистым хвостом. Морда узкая, заостренная, уши высокие, остроконечные, широкие у основания. </a:t>
            </a:r>
          </a:p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Волосяной покров густой, мягкий и пушистый, высоко ценится в меховой промышленности. Характерный признак всех лисиц — белый конец хвоста. </a:t>
            </a:r>
          </a:p>
        </p:txBody>
      </p:sp>
      <p:pic>
        <p:nvPicPr>
          <p:cNvPr id="197" name="Picture 8" descr="https://avatars.mds.yandex.net/get-pdb/1822843/05d966eb-07f2-4fd2-8627-06b3596930e5/s120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524" y="2575388"/>
            <a:ext cx="5915605" cy="369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" name="Прямоугольник 197"/>
          <p:cNvSpPr>
            <a:spLocks noChangeArrowheads="1"/>
          </p:cNvSpPr>
          <p:nvPr/>
        </p:nvSpPr>
        <p:spPr bwMode="auto">
          <a:xfrm>
            <a:off x="8779794" y="2567723"/>
            <a:ext cx="3000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Длина тела 60—90 см, </a:t>
            </a:r>
          </a:p>
          <a:p>
            <a:pPr algn="ctr" eaLnBrk="1" hangingPunct="1"/>
            <a:r>
              <a:rPr lang="ru-RU" alt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длина хвоста 40—60 см. </a:t>
            </a:r>
          </a:p>
          <a:p>
            <a:pPr algn="ctr" eaLnBrk="1" hangingPunct="1"/>
            <a:r>
              <a:rPr lang="ru-RU" alt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 самцов около 7—8 кг, </a:t>
            </a:r>
          </a:p>
          <a:p>
            <a:pPr algn="ctr" eaLnBrk="1" hangingPunct="1"/>
            <a:r>
              <a:rPr lang="ru-RU" alt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самок — не более 8 кг. </a:t>
            </a:r>
            <a:endParaRPr lang="ru-RU" altLang="ru-RU" b="1" i="1" dirty="0">
              <a:solidFill>
                <a:srgbClr val="0070C0"/>
              </a:solidFill>
            </a:endParaRPr>
          </a:p>
        </p:txBody>
      </p:sp>
      <p:sp>
        <p:nvSpPr>
          <p:cNvPr id="199" name="Прямоугольник 3"/>
          <p:cNvSpPr>
            <a:spLocks noChangeArrowheads="1"/>
          </p:cNvSpPr>
          <p:nvPr/>
        </p:nvSpPr>
        <p:spPr bwMode="auto">
          <a:xfrm>
            <a:off x="8940859" y="3769385"/>
            <a:ext cx="283084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стран СНГ известно </a:t>
            </a:r>
            <a:r>
              <a:rPr lang="ru-RU" alt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подвидов лисицы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красная, черно-бурая, серебристо-черная, белая, платиновая, сиводушка, крестовка, беломордая  и др., которые различаются размерами и окраской.</a:t>
            </a:r>
          </a:p>
        </p:txBody>
      </p:sp>
      <p:sp>
        <p:nvSpPr>
          <p:cNvPr id="200" name="Пятно 2 199"/>
          <p:cNvSpPr/>
          <p:nvPr/>
        </p:nvSpPr>
        <p:spPr>
          <a:xfrm>
            <a:off x="2811795" y="4556380"/>
            <a:ext cx="2441593" cy="167705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Виды лисиц</a:t>
            </a:r>
            <a:endParaRPr lang="ru-RU" dirty="0"/>
          </a:p>
        </p:txBody>
      </p:sp>
      <p:sp>
        <p:nvSpPr>
          <p:cNvPr id="201" name="Скругленный прямоугольник 200"/>
          <p:cNvSpPr/>
          <p:nvPr/>
        </p:nvSpPr>
        <p:spPr>
          <a:xfrm>
            <a:off x="86243" y="3947705"/>
            <a:ext cx="2215978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Лисица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2806879" y="825467"/>
            <a:ext cx="9205504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3" name="Прямоугольник 202"/>
          <p:cNvSpPr/>
          <p:nvPr/>
        </p:nvSpPr>
        <p:spPr>
          <a:xfrm>
            <a:off x="4925529" y="937089"/>
            <a:ext cx="6953357" cy="53355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" name="Скругленный прямоугольник 203"/>
          <p:cNvSpPr/>
          <p:nvPr/>
        </p:nvSpPr>
        <p:spPr>
          <a:xfrm>
            <a:off x="2819804" y="1024953"/>
            <a:ext cx="2036461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Красная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5" name="Picture 10" descr="http://www.fonstola.ru/pic/201908/1600x900/fonstola.ru-342051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1" r="39167"/>
          <a:stretch/>
        </p:blipFill>
        <p:spPr bwMode="auto">
          <a:xfrm>
            <a:off x="5097905" y="1030763"/>
            <a:ext cx="2366010" cy="341320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" name="Прямоугольник 205"/>
          <p:cNvSpPr>
            <a:spLocks noChangeArrowheads="1"/>
          </p:cNvSpPr>
          <p:nvPr/>
        </p:nvSpPr>
        <p:spPr bwMode="auto">
          <a:xfrm>
            <a:off x="7513908" y="977727"/>
            <a:ext cx="428625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Окраска варьируется от красновато-оранжевой до желтовато-серой (чаще всего встречается ярко-рыжая с неясным темным узором). Грудь белая, брюхо белое или черное, тыльная сторона ушей черная, кончик хвоста обычно белый или серый. </a:t>
            </a:r>
          </a:p>
        </p:txBody>
      </p:sp>
      <p:pic>
        <p:nvPicPr>
          <p:cNvPr id="207" name="Picture 4" descr="D:\Мои документы\Работа бук\Лекции и раздаточные\Товароведение\Текстильно-обувные товары\Пушно-меховые\фото нет\лиса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367" y="3222471"/>
            <a:ext cx="2119947" cy="297157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Прямоугольник 207"/>
          <p:cNvSpPr/>
          <p:nvPr/>
        </p:nvSpPr>
        <p:spPr>
          <a:xfrm>
            <a:off x="5046864" y="4419458"/>
            <a:ext cx="44819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типы окраски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13" indent="-265113" algn="just">
              <a:buFont typeface="+mj-lt"/>
              <a:buAutoNum type="arabicPeriod"/>
              <a:tabLst>
                <a:tab pos="265113" algn="l"/>
                <a:tab pos="354013" algn="l"/>
              </a:tabLst>
              <a:defRPr/>
            </a:pPr>
            <a:r>
              <a:rPr lang="ru-RU" sz="14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огневка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— красновато-рыжая (огненная); </a:t>
            </a:r>
          </a:p>
          <a:p>
            <a:pPr marL="265113" indent="-265113" algn="just">
              <a:buFont typeface="+mj-lt"/>
              <a:buAutoNum type="arabicPeriod"/>
              <a:defRPr/>
            </a:pPr>
            <a:r>
              <a:rPr lang="ru-RU" sz="14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красная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— ярко-рыжая, но без огненного оттенка; </a:t>
            </a:r>
          </a:p>
          <a:p>
            <a:pPr marL="265113" indent="-265113" algn="just">
              <a:buFontTx/>
              <a:buAutoNum type="arabicPeriod"/>
              <a:defRPr/>
            </a:pPr>
            <a:r>
              <a:rPr lang="ru-RU" sz="14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алая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— светло-рыжая или рыжевато-желтая; </a:t>
            </a:r>
          </a:p>
          <a:p>
            <a:pPr marL="265113" indent="-265113" algn="just">
              <a:buFontTx/>
              <a:buAutoNum type="arabicPeriod"/>
              <a:defRPr/>
            </a:pPr>
            <a:r>
              <a:rPr lang="ru-RU" sz="14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светлая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— светлого песочно-желтого цвета; </a:t>
            </a:r>
          </a:p>
          <a:p>
            <a:pPr marL="265113" indent="-265113" algn="just">
              <a:buFontTx/>
              <a:buAutoNum type="arabicPeriod"/>
              <a:defRPr/>
            </a:pPr>
            <a:r>
              <a:rPr lang="ru-RU" sz="14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красно-серая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— серая, с рыжеватым ремнем вдоль позвоночника; </a:t>
            </a:r>
          </a:p>
          <a:p>
            <a:pPr marL="265113" indent="-265113" algn="just">
              <a:buFontTx/>
              <a:buAutoNum type="arabicPeriod"/>
              <a:defRPr/>
            </a:pPr>
            <a:r>
              <a:rPr lang="ru-RU" sz="14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серая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— серая, с тускло-рыжей спиной.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4942379" y="940315"/>
            <a:ext cx="6953357" cy="53355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0" name="Скругленный прямоугольник 209"/>
          <p:cNvSpPr/>
          <p:nvPr/>
        </p:nvSpPr>
        <p:spPr>
          <a:xfrm>
            <a:off x="2813806" y="1498748"/>
            <a:ext cx="2036461" cy="7214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Серебристо-черная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11" name="Picture 2" descr="D:\Мои документы\Работа бук\Лекции и раздаточные\Товароведение\Текстильно-обувные товары\Пушно-меховые\фото нет\Silver-fox(2)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893" y="1047470"/>
            <a:ext cx="3320260" cy="255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" name="Rectangle 4"/>
          <p:cNvSpPr>
            <a:spLocks noChangeArrowheads="1"/>
          </p:cNvSpPr>
          <p:nvPr/>
        </p:nvSpPr>
        <p:spPr bwMode="auto">
          <a:xfrm>
            <a:off x="8397573" y="974713"/>
            <a:ext cx="339002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Основная окраска может варьироваться от темно-коричневой (нежелательный тип) до иссиня-черной, оцениваемой наиболее высоко. Часть остевых волос имеют белую зону в средней части (серебристые волосы).</a:t>
            </a:r>
          </a:p>
        </p:txBody>
      </p:sp>
      <p:pic>
        <p:nvPicPr>
          <p:cNvPr id="213" name="Picture 2" descr="D:\Мои документы\Работа бук\Лекции и раздаточные\Товароведение\Текстильно-обувные товары\Пушно-меховые\a234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542" y="3350925"/>
            <a:ext cx="1888896" cy="283334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" name="Прямоугольник 3"/>
          <p:cNvSpPr>
            <a:spLocks noChangeArrowheads="1"/>
          </p:cNvSpPr>
          <p:nvPr/>
        </p:nvSpPr>
        <p:spPr bwMode="auto">
          <a:xfrm>
            <a:off x="5004306" y="3793696"/>
            <a:ext cx="47527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16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Серебристость лисиц может быть распространена по всей спине, по бокам (на животе серебристых волос не бывает) и на шее или захватывать только часть туловища. В зависимости от площади тела, занятой серебристым волосом, определяют процент серебристости (10%, 30%, 80% и т.д.). За 100% принимают серебристость, расположенную от корня хвоста до ушей. </a:t>
            </a:r>
          </a:p>
        </p:txBody>
      </p:sp>
      <p:sp>
        <p:nvSpPr>
          <p:cNvPr id="215" name="Прямоугольник 214"/>
          <p:cNvSpPr/>
          <p:nvPr/>
        </p:nvSpPr>
        <p:spPr>
          <a:xfrm>
            <a:off x="4936253" y="933694"/>
            <a:ext cx="6953357" cy="53355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Скругленный прямоугольник 215"/>
          <p:cNvSpPr/>
          <p:nvPr/>
        </p:nvSpPr>
        <p:spPr>
          <a:xfrm>
            <a:off x="2794479" y="2347345"/>
            <a:ext cx="2036461" cy="4363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Черно-бурая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17" name="Picture 14" descr="https://avatars.mds.yandex.net/get-pdb/163339/1df32434-8e9c-4340-903b-b21f92e805a1/s1200?webp=false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6" b="5056"/>
          <a:stretch/>
        </p:blipFill>
        <p:spPr bwMode="auto">
          <a:xfrm>
            <a:off x="5143412" y="1060695"/>
            <a:ext cx="6615629" cy="29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Прямоугольник 3"/>
          <p:cNvSpPr>
            <a:spLocks noChangeArrowheads="1"/>
          </p:cNvSpPr>
          <p:nvPr/>
        </p:nvSpPr>
        <p:spPr bwMode="auto">
          <a:xfrm>
            <a:off x="5099405" y="4013082"/>
            <a:ext cx="667229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черно-бурых лисиц пучок волос, расположенный у внутреннего края основания ушной раковины, имеет бурую окраску. </a:t>
            </a:r>
          </a:p>
          <a:p>
            <a:pPr algn="just"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 черно-бурых лисиц иногда наблюдается значительное развитие рыжих (различного тона и интенсивности) пятен за ушами, на боках, за лопатками и у корня хвоста.</a:t>
            </a:r>
          </a:p>
        </p:txBody>
      </p:sp>
      <p:sp>
        <p:nvSpPr>
          <p:cNvPr id="219" name="Прямоугольник 218"/>
          <p:cNvSpPr/>
          <p:nvPr/>
        </p:nvSpPr>
        <p:spPr>
          <a:xfrm>
            <a:off x="4941014" y="937088"/>
            <a:ext cx="6953357" cy="53355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0" name="Скругленный прямоугольник 219"/>
          <p:cNvSpPr/>
          <p:nvPr/>
        </p:nvSpPr>
        <p:spPr>
          <a:xfrm>
            <a:off x="2819804" y="2877848"/>
            <a:ext cx="2036461" cy="4536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Платиновая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21" name="Прямоугольник 220"/>
          <p:cNvSpPr/>
          <p:nvPr/>
        </p:nvSpPr>
        <p:spPr>
          <a:xfrm>
            <a:off x="4990966" y="921790"/>
            <a:ext cx="68480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имеют в волосяном покрове седые волосы (по всей поверхности или полосами и пятнами)</a:t>
            </a:r>
            <a:endParaRPr lang="ru-RU" sz="2000" dirty="0"/>
          </a:p>
        </p:txBody>
      </p:sp>
      <p:pic>
        <p:nvPicPr>
          <p:cNvPr id="222" name="Picture 16" descr="http://goinjapanesque.com/wpos/wp-content/uploads/2016/01/zao-fox-village3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377" y="1700996"/>
            <a:ext cx="6552213" cy="437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" name="Прямоугольник 222"/>
          <p:cNvSpPr/>
          <p:nvPr/>
        </p:nvSpPr>
        <p:spPr>
          <a:xfrm>
            <a:off x="4934903" y="940314"/>
            <a:ext cx="6953357" cy="53355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БЕЛАЯ ЛИСИЦА (альбинос)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имеет чисто-белую окраску. 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4" name="Скругленный прямоугольник 223"/>
          <p:cNvSpPr/>
          <p:nvPr/>
        </p:nvSpPr>
        <p:spPr>
          <a:xfrm>
            <a:off x="2824431" y="3430540"/>
            <a:ext cx="2036461" cy="4536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Белая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25" name="Picture 18" descr="https://cdn.pixabay.com/photo/2016/03/03/09/17/white-fox-1233750_1280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416" y="1403669"/>
            <a:ext cx="6477315" cy="431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" name="Пятно 2 225"/>
          <p:cNvSpPr/>
          <p:nvPr/>
        </p:nvSpPr>
        <p:spPr>
          <a:xfrm>
            <a:off x="5099480" y="4347122"/>
            <a:ext cx="3615445" cy="1721221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Цвета лисиц клеточного разведения</a:t>
            </a:r>
            <a:endParaRPr lang="ru-RU" dirty="0"/>
          </a:p>
        </p:txBody>
      </p:sp>
      <p:sp>
        <p:nvSpPr>
          <p:cNvPr id="227" name="Прямоугольник 226"/>
          <p:cNvSpPr/>
          <p:nvPr/>
        </p:nvSpPr>
        <p:spPr>
          <a:xfrm>
            <a:off x="2776040" y="825467"/>
            <a:ext cx="9248744" cy="55441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8" name="Рисунок 2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01"/>
          <a:stretch/>
        </p:blipFill>
        <p:spPr bwMode="auto">
          <a:xfrm>
            <a:off x="2878202" y="1195285"/>
            <a:ext cx="2390911" cy="93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" name="Рисунок 3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63"/>
          <a:stretch/>
        </p:blipFill>
        <p:spPr bwMode="auto">
          <a:xfrm>
            <a:off x="2878202" y="2168066"/>
            <a:ext cx="2379481" cy="87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" name="Рисунок 4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25"/>
          <a:stretch/>
        </p:blipFill>
        <p:spPr bwMode="auto">
          <a:xfrm>
            <a:off x="2878202" y="3073664"/>
            <a:ext cx="2368051" cy="93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" name="Рисунок 5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88"/>
          <a:stretch/>
        </p:blipFill>
        <p:spPr bwMode="auto">
          <a:xfrm>
            <a:off x="2878202" y="4058285"/>
            <a:ext cx="2356621" cy="93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" name="Рисунок 6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50"/>
          <a:stretch/>
        </p:blipFill>
        <p:spPr bwMode="auto">
          <a:xfrm>
            <a:off x="2878202" y="5038884"/>
            <a:ext cx="2345191" cy="75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" name="Рисунок 7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70"/>
          <a:stretch/>
        </p:blipFill>
        <p:spPr bwMode="auto">
          <a:xfrm>
            <a:off x="5337538" y="1195285"/>
            <a:ext cx="2514755" cy="93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" name="Рисунок 8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14"/>
          <a:stretch/>
        </p:blipFill>
        <p:spPr bwMode="auto">
          <a:xfrm>
            <a:off x="5337538" y="2156958"/>
            <a:ext cx="2503325" cy="87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" name="Рисунок 9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25"/>
          <a:stretch/>
        </p:blipFill>
        <p:spPr bwMode="auto">
          <a:xfrm>
            <a:off x="5324598" y="3048845"/>
            <a:ext cx="2516266" cy="93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" name="Рисунок 10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75"/>
          <a:stretch/>
        </p:blipFill>
        <p:spPr bwMode="auto">
          <a:xfrm>
            <a:off x="5326236" y="4023781"/>
            <a:ext cx="2514627" cy="93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" name="Рисунок 11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75"/>
          <a:stretch/>
        </p:blipFill>
        <p:spPr bwMode="auto">
          <a:xfrm>
            <a:off x="5326236" y="5004439"/>
            <a:ext cx="2514628" cy="78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" name="Рисунок 1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07"/>
          <a:stretch/>
        </p:blipFill>
        <p:spPr bwMode="auto">
          <a:xfrm>
            <a:off x="7964066" y="1188769"/>
            <a:ext cx="2231377" cy="92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" name="Рисунок 2"/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99"/>
          <a:stretch/>
        </p:blipFill>
        <p:spPr bwMode="auto">
          <a:xfrm>
            <a:off x="7952394" y="2146208"/>
            <a:ext cx="2231619" cy="86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" name="Рисунок 3"/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88"/>
          <a:stretch/>
        </p:blipFill>
        <p:spPr bwMode="auto">
          <a:xfrm>
            <a:off x="7964066" y="3062709"/>
            <a:ext cx="2208517" cy="88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" name="Рисунок 4"/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88"/>
          <a:stretch/>
        </p:blipFill>
        <p:spPr bwMode="auto">
          <a:xfrm>
            <a:off x="7964066" y="4032611"/>
            <a:ext cx="2208517" cy="86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" name="Рисунок 5"/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88"/>
          <a:stretch/>
        </p:blipFill>
        <p:spPr bwMode="auto">
          <a:xfrm>
            <a:off x="7964066" y="4988328"/>
            <a:ext cx="2208517" cy="79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" name="Рисунок 6"/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97"/>
          <a:stretch/>
        </p:blipFill>
        <p:spPr bwMode="auto">
          <a:xfrm>
            <a:off x="10265418" y="1198679"/>
            <a:ext cx="1646752" cy="9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" name="Рисунок 7"/>
          <p:cNvPicPr>
            <a:picLocks noChangeAspect="1" noChangeArrowheads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97"/>
          <a:stretch/>
        </p:blipFill>
        <p:spPr bwMode="auto">
          <a:xfrm>
            <a:off x="10265418" y="2163053"/>
            <a:ext cx="1646752" cy="87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" name="Рисунок 8"/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85"/>
          <a:stretch/>
        </p:blipFill>
        <p:spPr bwMode="auto">
          <a:xfrm>
            <a:off x="10265418" y="3081678"/>
            <a:ext cx="1634876" cy="87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" name="Рисунок 9"/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96"/>
          <a:stretch/>
        </p:blipFill>
        <p:spPr bwMode="auto">
          <a:xfrm>
            <a:off x="10278426" y="4034629"/>
            <a:ext cx="1609993" cy="82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" name="Рисунок 10"/>
          <p:cNvPicPr>
            <a:picLocks noChangeAspect="1" noChangeArrowheads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96"/>
          <a:stretch/>
        </p:blipFill>
        <p:spPr bwMode="auto">
          <a:xfrm>
            <a:off x="10266155" y="4969788"/>
            <a:ext cx="1622264" cy="81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" name="Скругленный прямоугольник 247"/>
          <p:cNvSpPr/>
          <p:nvPr/>
        </p:nvSpPr>
        <p:spPr>
          <a:xfrm>
            <a:off x="86243" y="4407361"/>
            <a:ext cx="2215978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Песец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49" name="Прямоугольник 248"/>
          <p:cNvSpPr/>
          <p:nvPr/>
        </p:nvSpPr>
        <p:spPr>
          <a:xfrm>
            <a:off x="2706008" y="820588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6"/>
          <p:cNvSpPr>
            <a:spLocks noChangeArrowheads="1"/>
          </p:cNvSpPr>
          <p:nvPr/>
        </p:nvSpPr>
        <p:spPr bwMode="auto">
          <a:xfrm>
            <a:off x="2774008" y="868245"/>
            <a:ext cx="91511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Песец (полярная лисица) – сравнительно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небольшое, похожее на лисицу, животное, но его тело более приземистое, мордочка укороченная, уши короткие, закругленные, слабо выступающие из зимней шерсти.</a:t>
            </a:r>
          </a:p>
        </p:txBody>
      </p:sp>
      <p:sp>
        <p:nvSpPr>
          <p:cNvPr id="251" name="Скругленный прямоугольник 250"/>
          <p:cNvSpPr/>
          <p:nvPr/>
        </p:nvSpPr>
        <p:spPr>
          <a:xfrm>
            <a:off x="2803436" y="1971140"/>
            <a:ext cx="1457185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Белый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52" name="Прямоугольник 251"/>
          <p:cNvSpPr/>
          <p:nvPr/>
        </p:nvSpPr>
        <p:spPr>
          <a:xfrm>
            <a:off x="4398226" y="1898259"/>
            <a:ext cx="7464583" cy="43351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3" name="Прямоугольник 252"/>
          <p:cNvSpPr/>
          <p:nvPr/>
        </p:nvSpPr>
        <p:spPr>
          <a:xfrm>
            <a:off x="4540556" y="1961011"/>
            <a:ext cx="7276144" cy="147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Волосяной покров пышный, с длинной и мягкой остью и густым пухом.</a:t>
            </a:r>
          </a:p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Окраска:</a:t>
            </a:r>
          </a:p>
          <a:p>
            <a:pPr marL="900113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летом - грязно-бурого цвета сверху, рыжевато-серого снизу.</a:t>
            </a:r>
          </a:p>
          <a:p>
            <a:pPr marL="900113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зимой - снежно-белая.</a:t>
            </a:r>
          </a:p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54" name="Picture 20" descr="https://avatars.mds.yandex.net/get-pdb/231404/f78aee31-cb10-4d7e-96fb-fc8c9dd8cec7/s1200"/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1" r="27039"/>
          <a:stretch/>
        </p:blipFill>
        <p:spPr bwMode="auto">
          <a:xfrm>
            <a:off x="4762429" y="3189935"/>
            <a:ext cx="1909479" cy="298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5" name="Picture 22" descr="https://upload.wikimedia.org/wikipedia/commons/e/ee/Arctic_fox_%286375703941%29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34" y="3187872"/>
            <a:ext cx="4657744" cy="298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" name="Скругленный прямоугольник 255"/>
          <p:cNvSpPr/>
          <p:nvPr/>
        </p:nvSpPr>
        <p:spPr>
          <a:xfrm>
            <a:off x="2818716" y="2488986"/>
            <a:ext cx="1457185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Голубой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57" name="Прямоугольник 256"/>
          <p:cNvSpPr/>
          <p:nvPr/>
        </p:nvSpPr>
        <p:spPr>
          <a:xfrm>
            <a:off x="4413380" y="1879200"/>
            <a:ext cx="7464583" cy="43351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8" name="Прямоугольник 257"/>
          <p:cNvSpPr>
            <a:spLocks noChangeArrowheads="1"/>
          </p:cNvSpPr>
          <p:nvPr/>
        </p:nvSpPr>
        <p:spPr bwMode="auto">
          <a:xfrm>
            <a:off x="4398226" y="1905185"/>
            <a:ext cx="738194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Окраска темная, разных оттенков - от песочного и светло-кофейного до темно-серого с голубоватым отблеском и даже коричневого с серебром. </a:t>
            </a:r>
          </a:p>
        </p:txBody>
      </p:sp>
      <p:pic>
        <p:nvPicPr>
          <p:cNvPr id="259" name="Picture 24" descr="https://yamal-region.tv/UserFiles/Image/arctic-fox-2359437_1920.jpg"/>
          <p:cNvPicPr>
            <a:picLocks noChangeAspect="1" noChangeArrowheads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2"/>
          <a:stretch/>
        </p:blipFill>
        <p:spPr bwMode="auto">
          <a:xfrm>
            <a:off x="4551254" y="2909669"/>
            <a:ext cx="3986956" cy="311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" name="Picture 26" descr="https://avatars.mds.yandex.net/get-pdb/1906262/a8ad052c-2cb8-4c63-b516-05eb9ef75c4c/s1200?webp=false"/>
          <p:cNvPicPr>
            <a:picLocks noChangeAspect="1" noChangeArrowheads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3"/>
          <a:stretch/>
        </p:blipFill>
        <p:spPr bwMode="auto">
          <a:xfrm>
            <a:off x="8641359" y="2906702"/>
            <a:ext cx="3131498" cy="311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1" name="Скругленный прямоугольник 260"/>
          <p:cNvSpPr/>
          <p:nvPr/>
        </p:nvSpPr>
        <p:spPr>
          <a:xfrm>
            <a:off x="89308" y="4913509"/>
            <a:ext cx="2215978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Белка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62" name="Прямоугольник 261"/>
          <p:cNvSpPr/>
          <p:nvPr/>
        </p:nvSpPr>
        <p:spPr>
          <a:xfrm>
            <a:off x="2706008" y="825467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3" name="Прямоугольник 6"/>
          <p:cNvSpPr>
            <a:spLocks noChangeArrowheads="1"/>
          </p:cNvSpPr>
          <p:nvPr/>
        </p:nvSpPr>
        <p:spPr bwMode="auto">
          <a:xfrm>
            <a:off x="6825645" y="1074710"/>
            <a:ext cx="510329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Мелкий зверек (длина тела 19-28 см, хвоста 13-19 см), живущий на деревьях. </a:t>
            </a:r>
          </a:p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 длинный, очень пушистый, служит рулем при прыжках с дерева на дерево. Окраска от светлой серо-голубой до темно-пепельной, иногда с красноватым, рыжеватым налетом по хребту, черево белое. Зимой на ушах имеет кисточки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4" name="Picture 2" descr="animals3"/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2779647" y="907098"/>
            <a:ext cx="4000528" cy="2997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5" name="Picture 7" descr="D:\Мои документы\Работа бук\Лекции и раздаточные\Товароведение\Текстильно-обувные товары\Пушно-меховые\фото нет\белка.jpg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828" y="3927999"/>
            <a:ext cx="1835687" cy="2363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" name="Picture 28" descr="https://fanfics.me/images/member_foto/full/182990-1463611572.jpg"/>
          <p:cNvPicPr>
            <a:picLocks noChangeAspect="1" noChangeArrowheads="1"/>
          </p:cNvPicPr>
          <p:nvPr/>
        </p:nvPicPr>
        <p:blipFill rotWithShape="1"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57"/>
          <a:stretch/>
        </p:blipFill>
        <p:spPr bwMode="auto">
          <a:xfrm>
            <a:off x="4822079" y="3913088"/>
            <a:ext cx="2140243" cy="238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" name="Прямоугольник 266"/>
          <p:cNvSpPr/>
          <p:nvPr/>
        </p:nvSpPr>
        <p:spPr>
          <a:xfrm>
            <a:off x="7101908" y="4037206"/>
            <a:ext cx="47514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altLang="ru-RU" sz="2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Белки делятся по кряжам в зависимости от района обитания (якутская, </a:t>
            </a:r>
            <a:r>
              <a:rPr lang="ru-RU" altLang="ru-RU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южносибирская</a:t>
            </a:r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кавказская и т.д.</a:t>
            </a:r>
          </a:p>
        </p:txBody>
      </p:sp>
      <p:sp>
        <p:nvSpPr>
          <p:cNvPr id="268" name="Скругленный прямоугольник 267"/>
          <p:cNvSpPr/>
          <p:nvPr/>
        </p:nvSpPr>
        <p:spPr>
          <a:xfrm>
            <a:off x="86243" y="5410072"/>
            <a:ext cx="2215978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Волк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2704556" y="834994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Прямоугольник 5"/>
          <p:cNvSpPr>
            <a:spLocks noChangeArrowheads="1"/>
          </p:cNvSpPr>
          <p:nvPr/>
        </p:nvSpPr>
        <p:spPr bwMode="auto">
          <a:xfrm>
            <a:off x="2787506" y="834583"/>
            <a:ext cx="907530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Волк обыкновенный (серый) – крупное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животное: длина тела (с хвостом) до 160 см, высота в холке до 90 см; масса тела до 62 кг.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тяжёлый, густой, довольно длинный.</a:t>
            </a:r>
          </a:p>
        </p:txBody>
      </p:sp>
      <p:pic>
        <p:nvPicPr>
          <p:cNvPr id="127" name="Picture 2" descr="D:\Мои документы\Работа бук\Лекции и раздаточные\Товароведение\Текстильно-обувные товары\Пушно-меховые\фото нет\волк1.jpg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188" y="1897944"/>
            <a:ext cx="2881571" cy="230500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2" descr="D:\Мои документы\Работа бук\Лекции и раздаточные\Товароведение\Текстильно-обувные товары\Пушно-меховые\Коллекция меха\амер. степной волк.jpg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8" r="8984" b="25475"/>
          <a:stretch>
            <a:fillRect/>
          </a:stretch>
        </p:blipFill>
        <p:spPr bwMode="auto">
          <a:xfrm>
            <a:off x="8847476" y="1667486"/>
            <a:ext cx="3023852" cy="45851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Прямоугольник 2"/>
          <p:cNvSpPr>
            <a:spLocks noChangeArrowheads="1"/>
          </p:cNvSpPr>
          <p:nvPr/>
        </p:nvSpPr>
        <p:spPr bwMode="auto">
          <a:xfrm>
            <a:off x="2772000" y="4332430"/>
            <a:ext cx="592931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подвидами волка имеются значительные различия в окраске, часто в соответствии с окружающей средой:</a:t>
            </a:r>
          </a:p>
          <a:p>
            <a:pPr algn="just" eaLnBrk="1" hangingPunct="1"/>
            <a:r>
              <a:rPr lang="ru-RU" alt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Лесные </a:t>
            </a:r>
            <a:r>
              <a:rPr lang="ru-RU" alt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волки — серо-бурые.</a:t>
            </a:r>
          </a:p>
          <a:p>
            <a:pPr algn="just" eaLnBrk="1" hangingPunct="1"/>
            <a:r>
              <a:rPr lang="ru-RU" alt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Тундровые — светлые, почти белые.</a:t>
            </a:r>
          </a:p>
          <a:p>
            <a:pPr algn="just" eaLnBrk="1" hangingPunct="1"/>
            <a:r>
              <a:rPr lang="ru-RU" alt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Пустынные — серовато-рыжеватые. </a:t>
            </a:r>
          </a:p>
          <a:p>
            <a:pPr algn="just" eaLnBrk="1" hangingPunct="1"/>
            <a:r>
              <a:rPr lang="ru-RU" altLang="ru-RU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</a:t>
            </a:r>
            <a:r>
              <a:rPr lang="ru-RU" alt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этого встречаются чисто белые, рыжие или почти чёрные особи. </a:t>
            </a:r>
          </a:p>
        </p:txBody>
      </p:sp>
      <p:pic>
        <p:nvPicPr>
          <p:cNvPr id="130" name="Picture 3" descr="D:\Мои документы\Работа бук\Лекции и раздаточные\Товароведение\Текстильно-обувные товары\Пушно-меховые\фото нет\Новая папка\черный волк.jpg"/>
          <p:cNvPicPr>
            <a:picLocks noChangeAspect="1" noChangeArrowheads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1" r="14305" b="5243"/>
          <a:stretch/>
        </p:blipFill>
        <p:spPr bwMode="auto">
          <a:xfrm>
            <a:off x="5934125" y="1893007"/>
            <a:ext cx="2766061" cy="23221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Скругленный прямоугольник 130"/>
          <p:cNvSpPr/>
          <p:nvPr/>
        </p:nvSpPr>
        <p:spPr>
          <a:xfrm>
            <a:off x="86243" y="5906635"/>
            <a:ext cx="2215978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Шакал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2702953" y="831941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" name="Picture 5" descr="D:\Мои документы\Работа бук\Лекции и раздаточные\Товароведение\Текстильно-обувные товары\Пушно-меховые\фото нет\Новая папка\шакал.jpg"/>
          <p:cNvPicPr>
            <a:picLocks noChangeAspect="1" noChangeArrowheads="1"/>
          </p:cNvPicPr>
          <p:nvPr/>
        </p:nvPicPr>
        <p:blipFill rotWithShape="1"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"/>
          <a:stretch/>
        </p:blipFill>
        <p:spPr bwMode="auto">
          <a:xfrm>
            <a:off x="3382997" y="1110233"/>
            <a:ext cx="8002323" cy="51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20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25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2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0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500"/>
                            </p:stCondLst>
                            <p:childTnLst>
                              <p:par>
                                <p:cTn id="36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8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7" grpId="0" animBg="1"/>
      <p:bldP spid="4" grpId="0"/>
      <p:bldP spid="4" grpId="1"/>
      <p:bldP spid="6" grpId="0" animBg="1"/>
      <p:bldP spid="9" grpId="0" animBg="1"/>
      <p:bldP spid="10" grpId="0" animBg="1"/>
      <p:bldP spid="23" grpId="0"/>
      <p:bldP spid="38" grpId="0"/>
      <p:bldP spid="63" grpId="0" animBg="1"/>
      <p:bldP spid="64" grpId="0" animBg="1"/>
      <p:bldP spid="68" grpId="0"/>
      <p:bldP spid="40" grpId="0"/>
      <p:bldP spid="46" grpId="0" animBg="1"/>
      <p:bldP spid="71" grpId="0" animBg="1"/>
      <p:bldP spid="74" grpId="0"/>
      <p:bldP spid="75" grpId="0"/>
      <p:bldP spid="79" grpId="0"/>
      <p:bldP spid="80" grpId="0"/>
      <p:bldP spid="176" grpId="0" animBg="1"/>
      <p:bldP spid="177" grpId="0" animBg="1"/>
      <p:bldP spid="180" grpId="0"/>
      <p:bldP spid="181" grpId="0"/>
      <p:bldP spid="182" grpId="0" animBg="1"/>
      <p:bldP spid="183" grpId="0" animBg="1"/>
      <p:bldP spid="185" grpId="0"/>
      <p:bldP spid="186" grpId="0"/>
      <p:bldP spid="187" grpId="0"/>
      <p:bldP spid="188" grpId="0" animBg="1"/>
      <p:bldP spid="189" grpId="0" animBg="1"/>
      <p:bldP spid="190" grpId="0"/>
      <p:bldP spid="192" grpId="0"/>
      <p:bldP spid="193" grpId="0"/>
      <p:bldP spid="194" grpId="0"/>
      <p:bldP spid="195" grpId="0" animBg="1"/>
      <p:bldP spid="196" grpId="0"/>
      <p:bldP spid="198" grpId="0"/>
      <p:bldP spid="199" grpId="0"/>
      <p:bldP spid="200" grpId="0" animBg="1"/>
      <p:bldP spid="201" grpId="0" animBg="1"/>
      <p:bldP spid="202" grpId="0" animBg="1"/>
      <p:bldP spid="203" grpId="0" animBg="1"/>
      <p:bldP spid="204" grpId="0" animBg="1"/>
      <p:bldP spid="206" grpId="0"/>
      <p:bldP spid="208" grpId="0"/>
      <p:bldP spid="209" grpId="0" animBg="1"/>
      <p:bldP spid="210" grpId="0" animBg="1"/>
      <p:bldP spid="212" grpId="0"/>
      <p:bldP spid="214" grpId="0"/>
      <p:bldP spid="215" grpId="0" animBg="1"/>
      <p:bldP spid="216" grpId="0" animBg="1"/>
      <p:bldP spid="218" grpId="0"/>
      <p:bldP spid="219" grpId="0" animBg="1"/>
      <p:bldP spid="220" grpId="0" animBg="1"/>
      <p:bldP spid="221" grpId="0"/>
      <p:bldP spid="223" grpId="0" animBg="1"/>
      <p:bldP spid="224" grpId="0" animBg="1"/>
      <p:bldP spid="226" grpId="0" animBg="1"/>
      <p:bldP spid="227" grpId="0" animBg="1"/>
      <p:bldP spid="248" grpId="0" animBg="1"/>
      <p:bldP spid="249" grpId="0" animBg="1"/>
      <p:bldP spid="250" grpId="0"/>
      <p:bldP spid="251" grpId="0" animBg="1"/>
      <p:bldP spid="252" grpId="0" animBg="1"/>
      <p:bldP spid="253" grpId="0"/>
      <p:bldP spid="256" grpId="0" animBg="1"/>
      <p:bldP spid="257" grpId="0" animBg="1"/>
      <p:bldP spid="258" grpId="0"/>
      <p:bldP spid="261" grpId="0" animBg="1"/>
      <p:bldP spid="262" grpId="0" animBg="1"/>
      <p:bldP spid="263" grpId="0"/>
      <p:bldP spid="267" grpId="0"/>
      <p:bldP spid="268" grpId="0" animBg="1"/>
      <p:bldP spid="269" grpId="0" animBg="1"/>
      <p:bldP spid="126" grpId="0"/>
      <p:bldP spid="129" grpId="0"/>
      <p:bldP spid="131" grpId="0" animBg="1"/>
      <p:bldP spid="1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679" y="13870"/>
            <a:ext cx="116259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ПУШНОЙ </a:t>
            </a:r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ПОЛУФАБРИКАТ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53046" y="1050846"/>
            <a:ext cx="3956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ВИДЫ: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240" y="1563588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2241" y="2003631"/>
            <a:ext cx="2228050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Медведь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3003" y="678165"/>
            <a:ext cx="11556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шкурки диких зверей, добытых охотой или разводимых в зверохозяйствах</a:t>
            </a:r>
            <a:endParaRPr lang="ru-RU" sz="2400" b="1" dirty="0">
              <a:ln>
                <a:solidFill>
                  <a:srgbClr val="FFFF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7480" y="820501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4" name="Picture 6" descr="D:\Мои документы\Работа бук\Лекции и раздаточные\Товароведение\Текстильно-обувные товары\Пушно-меховые\фото нет\Новая папка\10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0" r="6880"/>
          <a:stretch/>
        </p:blipFill>
        <p:spPr bwMode="auto">
          <a:xfrm>
            <a:off x="2912484" y="1050846"/>
            <a:ext cx="4599943" cy="47441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53046" y="5879681"/>
            <a:ext cx="2222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Бурый медведь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avatars.mds.yandex.net/get-pdb/215709/5ed73ac7-507c-4031-8928-3f78ad3f1337/s120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9" r="20819"/>
          <a:stretch/>
        </p:blipFill>
        <p:spPr bwMode="auto">
          <a:xfrm>
            <a:off x="7727430" y="1050846"/>
            <a:ext cx="3969765" cy="475139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TextBox 136"/>
          <p:cNvSpPr txBox="1"/>
          <p:nvPr/>
        </p:nvSpPr>
        <p:spPr>
          <a:xfrm>
            <a:off x="8480266" y="5879681"/>
            <a:ext cx="2222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Белый медведь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Скругленный прямоугольник 137"/>
          <p:cNvSpPr/>
          <p:nvPr/>
        </p:nvSpPr>
        <p:spPr>
          <a:xfrm>
            <a:off x="92240" y="2458167"/>
            <a:ext cx="2228050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Енот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39" name="Прямоугольник 138"/>
          <p:cNvSpPr/>
          <p:nvPr/>
        </p:nvSpPr>
        <p:spPr>
          <a:xfrm>
            <a:off x="2697480" y="820500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Существует 2 вида енотов: полоскун и ракоед</a:t>
            </a:r>
            <a:r>
              <a:rPr lang="ru-RU" alt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ru-RU" sz="2000" b="1" i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Енот-полоскун</a:t>
            </a:r>
            <a:r>
              <a:rPr lang="ru-RU" alt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принадлежит к ценным пушным зверям. За фанатичную любовь к чистоте он и назван «полоскун».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Прямоугольник 9"/>
          <p:cNvSpPr>
            <a:spLocks noChangeArrowheads="1"/>
          </p:cNvSpPr>
          <p:nvPr/>
        </p:nvSpPr>
        <p:spPr bwMode="auto">
          <a:xfrm>
            <a:off x="2752522" y="1492354"/>
            <a:ext cx="617000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Тело коренастое, с короткими лапами, пышным полосатым хвостом и длинной пушистой шерстью </a:t>
            </a:r>
            <a:r>
              <a:rPr lang="ru-RU" alt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буровато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-серого цвета. Мордочки украшены чёрной маской с белой меховой оторочкой, похожей на бакенбарды. От лба до кончика носа тянется черно-бурая полоса, а вокруг глаз имеется черно-бурое пятно. </a:t>
            </a:r>
            <a:endParaRPr lang="ru-RU" alt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1" name="Picture 2" descr="D:\Мои документы\Работа бук\Лекции и раздаточные\Товароведение\Текстильно-обувные товары\Пушно-меховые\фото нет\енот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4"/>
          <a:stretch/>
        </p:blipFill>
        <p:spPr bwMode="auto">
          <a:xfrm>
            <a:off x="2979193" y="3197395"/>
            <a:ext cx="5388646" cy="3078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3" descr="D:\Мои документы\Работа бук\Лекции и раздаточные\Товароведение\Текстильно-обувные товары\Пушно-меховые\енот.jpg"/>
          <p:cNvPicPr>
            <a:picLocks noChangeAspect="1" noChangeArrowheads="1"/>
          </p:cNvPicPr>
          <p:nvPr/>
        </p:nvPicPr>
        <p:blipFill>
          <a:blip r:embed="rId7"/>
          <a:srcRect b="12158"/>
          <a:stretch>
            <a:fillRect/>
          </a:stretch>
        </p:blipFill>
        <p:spPr bwMode="auto">
          <a:xfrm>
            <a:off x="9034958" y="1563588"/>
            <a:ext cx="2662237" cy="3307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" name="Прямоугольник 4"/>
          <p:cNvSpPr>
            <a:spLocks noChangeArrowheads="1"/>
          </p:cNvSpPr>
          <p:nvPr/>
        </p:nvSpPr>
        <p:spPr bwMode="auto">
          <a:xfrm>
            <a:off x="8383079" y="5161861"/>
            <a:ext cx="363254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Длина тела  65 см, хвоста – 25 см, высота в холке – 30-35 см, </a:t>
            </a:r>
            <a:endParaRPr lang="ru-RU" alt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6 - 16 (в среднем – 6) кг. </a:t>
            </a:r>
          </a:p>
        </p:txBody>
      </p:sp>
      <p:sp>
        <p:nvSpPr>
          <p:cNvPr id="144" name="Скругленный прямоугольник 143"/>
          <p:cNvSpPr/>
          <p:nvPr/>
        </p:nvSpPr>
        <p:spPr>
          <a:xfrm>
            <a:off x="92240" y="2912703"/>
            <a:ext cx="2228050" cy="7334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Енотовидная собака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45" name="Прямоугольник 144"/>
          <p:cNvSpPr/>
          <p:nvPr/>
        </p:nvSpPr>
        <p:spPr>
          <a:xfrm>
            <a:off x="2697479" y="820499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s10.stc.all.kpcdn.net/share/i/12/9794511/inx960x64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609" y="987201"/>
            <a:ext cx="7830478" cy="52203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Скругленный прямоугольник 146"/>
          <p:cNvSpPr/>
          <p:nvPr/>
        </p:nvSpPr>
        <p:spPr>
          <a:xfrm>
            <a:off x="92240" y="3731947"/>
            <a:ext cx="2228050" cy="4400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Заяц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2697478" y="820499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https://komkur.info/i/201909/preview/zayats_rusi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263" y="1116971"/>
            <a:ext cx="8572500" cy="503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Скругленный прямоугольник 151"/>
          <p:cNvSpPr/>
          <p:nvPr/>
        </p:nvSpPr>
        <p:spPr>
          <a:xfrm>
            <a:off x="92240" y="4243838"/>
            <a:ext cx="2228050" cy="4400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Рысь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53" name="Прямоугольник 152"/>
          <p:cNvSpPr/>
          <p:nvPr/>
        </p:nvSpPr>
        <p:spPr>
          <a:xfrm>
            <a:off x="2697477" y="820499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РЫСЬ – </a:t>
            </a:r>
            <a:r>
              <a:rPr lang="ru-RU" alt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самых дорогих и редких мехов в мире</a:t>
            </a:r>
            <a:r>
              <a:rPr lang="ru-RU" alt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Прямоугольник 153"/>
          <p:cNvSpPr/>
          <p:nvPr/>
        </p:nvSpPr>
        <p:spPr>
          <a:xfrm>
            <a:off x="6565006" y="1345809"/>
            <a:ext cx="53185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Брюшная часть более светлая и пушистая с отчетливыми темными пятнами. Спинка менее контрастная и считается менее ценной, чем брюшная часть.</a:t>
            </a:r>
          </a:p>
          <a:p>
            <a:pPr algn="just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меховом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производстве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основном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применяют три вида рысей: российскую, канадскую, канадскую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рысевидную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кошку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бобкэт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1034" name="Picture 10" descr="https://avatars.mds.yandex.net/get-pdb/2501802/1244f32c-6cd1-49a5-b5e7-fab4779741cd/s1200?webp=fals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1" r="5200"/>
          <a:stretch/>
        </p:blipFill>
        <p:spPr bwMode="auto">
          <a:xfrm>
            <a:off x="2824789" y="1411095"/>
            <a:ext cx="3638075" cy="47446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3" descr="Gabriel Pisani-Рысь"/>
          <p:cNvPicPr>
            <a:picLocks noChangeAspect="1" noChangeArrowheads="1"/>
          </p:cNvPicPr>
          <p:nvPr/>
        </p:nvPicPr>
        <p:blipFill>
          <a:blip r:embed="rId11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566" y="3416530"/>
            <a:ext cx="1836281" cy="27700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5" descr="D:\Мои документы\Работа бук\Лекции и раздаточные\Товароведение\Текстильно-обувные товары\Пушно-меховые\фото нет\рысь.jpg"/>
          <p:cNvPicPr>
            <a:picLocks noChangeAspect="1" noChangeArrowheads="1"/>
          </p:cNvPicPr>
          <p:nvPr/>
        </p:nvPicPr>
        <p:blipFill>
          <a:blip r:embed="rId1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826" y="3416530"/>
            <a:ext cx="1992538" cy="273916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8" name="Скругленный прямоугольник 157"/>
          <p:cNvSpPr/>
          <p:nvPr/>
        </p:nvSpPr>
        <p:spPr>
          <a:xfrm>
            <a:off x="92240" y="4755729"/>
            <a:ext cx="2228050" cy="4400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Дикие кошки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59" name="Прямоугольник 158"/>
          <p:cNvSpPr/>
          <p:nvPr/>
        </p:nvSpPr>
        <p:spPr>
          <a:xfrm>
            <a:off x="2697476" y="820497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Скругленный прямоугольник 159"/>
          <p:cNvSpPr/>
          <p:nvPr/>
        </p:nvSpPr>
        <p:spPr>
          <a:xfrm>
            <a:off x="2787386" y="1037172"/>
            <a:ext cx="2228050" cy="3739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Лев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61" name="Прямоугольник 160"/>
          <p:cNvSpPr/>
          <p:nvPr/>
        </p:nvSpPr>
        <p:spPr>
          <a:xfrm>
            <a:off x="5105342" y="938611"/>
            <a:ext cx="6778181" cy="53377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Окраска львов, как и большинства других степных и полупустынных животных, в основном желтоватая, позволяющая этим хищникам незаметно подкрадываться к добыче. Самцы отличаются от самок косматой гривой. 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6" name="Picture 12" descr="https://avatars.mds.yandex.net/get-pdb/2408381/029c6c51-e1ae-42cc-915b-d716be0ebc73/s1200?webp=fals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867" y="2322140"/>
            <a:ext cx="6133890" cy="38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Скругленный прямоугольник 162"/>
          <p:cNvSpPr/>
          <p:nvPr/>
        </p:nvSpPr>
        <p:spPr>
          <a:xfrm>
            <a:off x="2784657" y="1486376"/>
            <a:ext cx="2228050" cy="3877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Тигр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64" name="Прямоугольник 163"/>
          <p:cNvSpPr/>
          <p:nvPr/>
        </p:nvSpPr>
        <p:spPr>
          <a:xfrm>
            <a:off x="5114849" y="938611"/>
            <a:ext cx="6778181" cy="53377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характерную рыжую расцветку с поперечными черными полосами. Не имеет гривы.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8" name="Picture 14" descr="https://storge.pic2.me/upload/308/5a456646b664f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520" y="1785326"/>
            <a:ext cx="6461761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Скругленный прямоугольник 165"/>
          <p:cNvSpPr/>
          <p:nvPr/>
        </p:nvSpPr>
        <p:spPr>
          <a:xfrm>
            <a:off x="2777680" y="1945932"/>
            <a:ext cx="2228050" cy="3465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Пантера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67" name="Прямоугольник 166"/>
          <p:cNvSpPr/>
          <p:nvPr/>
        </p:nvSpPr>
        <p:spPr>
          <a:xfrm>
            <a:off x="5118003" y="940968"/>
            <a:ext cx="6778181" cy="53377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0" name="Picture 16" descr="https://i.pinimg.com/originals/a2/5d/cd/a25dcd1b59c8372e1b0c2c37e076a13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7" t="9457"/>
          <a:stretch/>
        </p:blipFill>
        <p:spPr bwMode="auto">
          <a:xfrm>
            <a:off x="5382200" y="1339572"/>
            <a:ext cx="6241960" cy="433904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" name="Скругленный прямоугольник 168"/>
          <p:cNvSpPr/>
          <p:nvPr/>
        </p:nvSpPr>
        <p:spPr>
          <a:xfrm>
            <a:off x="2775675" y="2371525"/>
            <a:ext cx="2228050" cy="3465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Леопард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70" name="Прямоугольник 169"/>
          <p:cNvSpPr/>
          <p:nvPr/>
        </p:nvSpPr>
        <p:spPr>
          <a:xfrm>
            <a:off x="5116603" y="936254"/>
            <a:ext cx="6778181" cy="53402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2" name="Picture 18" descr="https://www.1zoom.ru/big2/222/313692-Lastochka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793" y="1238404"/>
            <a:ext cx="6322946" cy="395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" name="Скругленный прямоугольник 171"/>
          <p:cNvSpPr/>
          <p:nvPr/>
        </p:nvSpPr>
        <p:spPr>
          <a:xfrm>
            <a:off x="2772958" y="2785562"/>
            <a:ext cx="2228050" cy="7323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Снежный барс (ирбис)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73" name="Прямоугольник 172"/>
          <p:cNvSpPr/>
          <p:nvPr/>
        </p:nvSpPr>
        <p:spPr>
          <a:xfrm>
            <a:off x="5114849" y="934274"/>
            <a:ext cx="6778181" cy="53402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4" name="Picture 20" descr="https://avatars.mds.yandex.net/get-pdb/2913521/cf3590bb-8eb8-4e31-8df7-1d9b7ff4fece/s120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052" y="1186056"/>
            <a:ext cx="6450561" cy="430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" name="Скругленный прямоугольник 174"/>
          <p:cNvSpPr/>
          <p:nvPr/>
        </p:nvSpPr>
        <p:spPr>
          <a:xfrm>
            <a:off x="2772351" y="3578557"/>
            <a:ext cx="2228050" cy="409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Гепард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70" name="Прямоугольник 269"/>
          <p:cNvSpPr/>
          <p:nvPr/>
        </p:nvSpPr>
        <p:spPr>
          <a:xfrm>
            <a:off x="5111695" y="940784"/>
            <a:ext cx="6778181" cy="53402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6" name="Picture 22" descr="https://avatars.mds.yandex.net/get-pdb/1039768/f4aef12e-27cf-445a-a2a4-f50ac33a4b32/s1200?webp=fals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945" y="1260500"/>
            <a:ext cx="6504689" cy="406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Скругленный прямоугольник 270"/>
          <p:cNvSpPr/>
          <p:nvPr/>
        </p:nvSpPr>
        <p:spPr>
          <a:xfrm>
            <a:off x="2769032" y="4072903"/>
            <a:ext cx="2228050" cy="409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Каракал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72" name="Прямоугольник 271"/>
          <p:cNvSpPr/>
          <p:nvPr/>
        </p:nvSpPr>
        <p:spPr>
          <a:xfrm>
            <a:off x="5122454" y="937496"/>
            <a:ext cx="6778181" cy="53402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8" name="Picture 24" descr="https://koshek.ru/images/big-images/4_porody/dikie-koshki/karakal/karakal-foto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21"/>
          <a:stretch/>
        </p:blipFill>
        <p:spPr bwMode="auto">
          <a:xfrm>
            <a:off x="5415127" y="1157758"/>
            <a:ext cx="6168292" cy="489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3" name="Скругленный прямоугольник 272"/>
          <p:cNvSpPr/>
          <p:nvPr/>
        </p:nvSpPr>
        <p:spPr>
          <a:xfrm>
            <a:off x="2770237" y="4556049"/>
            <a:ext cx="2228050" cy="409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Сервал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74" name="Прямоугольник 273"/>
          <p:cNvSpPr/>
          <p:nvPr/>
        </p:nvSpPr>
        <p:spPr>
          <a:xfrm>
            <a:off x="5118651" y="936250"/>
            <a:ext cx="6778181" cy="53402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50" name="Picture 26" descr="http://s2.fotokto.ru/photo/full/499/4991443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5" r="5322"/>
          <a:stretch/>
        </p:blipFill>
        <p:spPr bwMode="auto">
          <a:xfrm>
            <a:off x="5404825" y="1147729"/>
            <a:ext cx="6131867" cy="48571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5" name="Скругленный прямоугольник 274"/>
          <p:cNvSpPr/>
          <p:nvPr/>
        </p:nvSpPr>
        <p:spPr>
          <a:xfrm>
            <a:off x="2764593" y="5037247"/>
            <a:ext cx="2228050" cy="409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Пума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76" name="Прямоугольник 275"/>
          <p:cNvSpPr/>
          <p:nvPr/>
        </p:nvSpPr>
        <p:spPr>
          <a:xfrm>
            <a:off x="5116435" y="949133"/>
            <a:ext cx="6778181" cy="53402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52" name="Picture 28" descr="https://avatars.mds.yandex.net/get-pdb/1683212/3e5967c4-adb1-41c7-9927-850fe4dbc328/s120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3"/>
          <a:stretch/>
        </p:blipFill>
        <p:spPr bwMode="auto">
          <a:xfrm>
            <a:off x="5374471" y="1186673"/>
            <a:ext cx="6306741" cy="487695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" name="Скругленный прямоугольник 276"/>
          <p:cNvSpPr/>
          <p:nvPr/>
        </p:nvSpPr>
        <p:spPr>
          <a:xfrm>
            <a:off x="2763091" y="5520967"/>
            <a:ext cx="2228050" cy="409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Манул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78" name="Прямоугольник 277"/>
          <p:cNvSpPr/>
          <p:nvPr/>
        </p:nvSpPr>
        <p:spPr>
          <a:xfrm>
            <a:off x="5113829" y="947110"/>
            <a:ext cx="6778181" cy="53402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54" name="Picture 30" descr="https://avatars.mds.yandex.net/get-pdb/2834774/81bb774a-ed0c-48a4-b638-1ca7dd57907b/s1200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69"/>
          <a:stretch/>
        </p:blipFill>
        <p:spPr bwMode="auto">
          <a:xfrm>
            <a:off x="5256610" y="1230430"/>
            <a:ext cx="6459286" cy="454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" name="Скругленный прямоугольник 279"/>
          <p:cNvSpPr/>
          <p:nvPr/>
        </p:nvSpPr>
        <p:spPr>
          <a:xfrm>
            <a:off x="74695" y="5261530"/>
            <a:ext cx="2228050" cy="4400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Скунс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81" name="Прямоугольник 280"/>
          <p:cNvSpPr/>
          <p:nvPr/>
        </p:nvSpPr>
        <p:spPr>
          <a:xfrm>
            <a:off x="2697472" y="820493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56" name="Picture 32" descr="http://lifecatalog.ru/images/m/mep/Mephitis-mephitis-s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39" y="1199613"/>
            <a:ext cx="8825435" cy="486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4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25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7" grpId="0" animBg="1"/>
      <p:bldP spid="4" grpId="0"/>
      <p:bldP spid="4" grpId="1"/>
      <p:bldP spid="6" grpId="0" animBg="1"/>
      <p:bldP spid="11" grpId="0"/>
      <p:bldP spid="137" grpId="0"/>
      <p:bldP spid="138" grpId="0" animBg="1"/>
      <p:bldP spid="139" grpId="0" animBg="1"/>
      <p:bldP spid="140" grpId="0"/>
      <p:bldP spid="143" grpId="0"/>
      <p:bldP spid="144" grpId="0" animBg="1"/>
      <p:bldP spid="145" grpId="0" animBg="1"/>
      <p:bldP spid="147" grpId="0" animBg="1"/>
      <p:bldP spid="148" grpId="0" animBg="1"/>
      <p:bldP spid="152" grpId="0" animBg="1"/>
      <p:bldP spid="153" grpId="0" animBg="1"/>
      <p:bldP spid="154" grpId="0"/>
      <p:bldP spid="158" grpId="0" animBg="1"/>
      <p:bldP spid="159" grpId="0" animBg="1"/>
      <p:bldP spid="160" grpId="0" animBg="1"/>
      <p:bldP spid="161" grpId="0" animBg="1"/>
      <p:bldP spid="163" grpId="0" animBg="1"/>
      <p:bldP spid="164" grpId="0" animBg="1"/>
      <p:bldP spid="166" grpId="0" animBg="1"/>
      <p:bldP spid="167" grpId="0" animBg="1"/>
      <p:bldP spid="169" grpId="0" animBg="1"/>
      <p:bldP spid="170" grpId="0" animBg="1"/>
      <p:bldP spid="172" grpId="0" animBg="1"/>
      <p:bldP spid="173" grpId="0" animBg="1"/>
      <p:bldP spid="175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80" grpId="0" animBg="1"/>
      <p:bldP spid="28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679" y="13870"/>
            <a:ext cx="116259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ПУШНОЙ </a:t>
            </a:r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ПОЛУФАБРИКАТ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53046" y="1050846"/>
            <a:ext cx="3956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ВИДЫ: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240" y="1563588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2241" y="2003631"/>
            <a:ext cx="2228050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Бобр речной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3003" y="678165"/>
            <a:ext cx="11556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шкурки диких зверей, добытых охотой или разводимых в зверохозяйствах</a:t>
            </a:r>
            <a:endParaRPr lang="ru-RU" sz="2400" b="1" dirty="0">
              <a:ln>
                <a:solidFill>
                  <a:srgbClr val="FFFF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7480" y="820501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5"/>
          <p:cNvSpPr>
            <a:spLocks noChangeArrowheads="1"/>
          </p:cNvSpPr>
          <p:nvPr/>
        </p:nvSpPr>
        <p:spPr bwMode="auto">
          <a:xfrm>
            <a:off x="2819398" y="1266336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Окраска 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коричневая. Бобр имеет плоский лопатообразный хвост, покрытый роговыми щитками, между пальцами задних лап  плавательные перепонки. </a:t>
            </a:r>
          </a:p>
        </p:txBody>
      </p:sp>
      <p:sp>
        <p:nvSpPr>
          <p:cNvPr id="67" name="Прямоугольник 5"/>
          <p:cNvSpPr>
            <a:spLocks noChangeArrowheads="1"/>
          </p:cNvSpPr>
          <p:nvPr/>
        </p:nvSpPr>
        <p:spPr bwMode="auto">
          <a:xfrm>
            <a:off x="2899408" y="909087"/>
            <a:ext cx="90639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Средней величины околоводный </a:t>
            </a:r>
            <a:r>
              <a:rPr lang="ru-RU" alt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зверь (длина </a:t>
            </a:r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тела 75-120 </a:t>
            </a:r>
            <a:r>
              <a:rPr lang="ru-RU" alt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см, хвоста </a:t>
            </a:r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около 30 см)</a:t>
            </a:r>
            <a:endParaRPr lang="ru-RU" altLang="ru-RU" sz="2000" i="1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avatars.mds.yandex.net/get-pdb/901820/0b667a2a-b695-40e0-ac42-6142a0f93e26/s1200?webp=fal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r="6362"/>
          <a:stretch/>
        </p:blipFill>
        <p:spPr bwMode="auto">
          <a:xfrm>
            <a:off x="2899408" y="2116559"/>
            <a:ext cx="5545777" cy="408236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ilnikov.ru/components/com_virtuemart/shop_image/product/Shapka_ushanka_Aaron_528afabaa338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" t="2485" r="7652" b="5478"/>
          <a:stretch/>
        </p:blipFill>
        <p:spPr bwMode="auto">
          <a:xfrm>
            <a:off x="8647112" y="2116558"/>
            <a:ext cx="2980407" cy="4082361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Скругленный прямоугольник 69"/>
          <p:cNvSpPr/>
          <p:nvPr/>
        </p:nvSpPr>
        <p:spPr>
          <a:xfrm>
            <a:off x="91642" y="2462152"/>
            <a:ext cx="2228050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Нутрия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697479" y="820500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3"/>
          <p:cNvSpPr txBox="1">
            <a:spLocks noChangeArrowheads="1"/>
          </p:cNvSpPr>
          <p:nvPr/>
        </p:nvSpPr>
        <p:spPr bwMode="auto">
          <a:xfrm>
            <a:off x="2777490" y="811942"/>
            <a:ext cx="91014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Природная окраска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буровато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-коричневая, клеточного разведения может быть белая, кремовая, золотистая, жемчужная, черная и т.д.</a:t>
            </a:r>
          </a:p>
        </p:txBody>
      </p:sp>
      <p:sp>
        <p:nvSpPr>
          <p:cNvPr id="73" name="TextBox 4"/>
          <p:cNvSpPr txBox="1">
            <a:spLocks noChangeArrowheads="1"/>
          </p:cNvSpPr>
          <p:nvPr/>
        </p:nvSpPr>
        <p:spPr bwMode="auto">
          <a:xfrm>
            <a:off x="2735582" y="1400863"/>
            <a:ext cx="8715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очень длинную жесткую ость, которая прилегает к кожевой ткани.</a:t>
            </a:r>
          </a:p>
        </p:txBody>
      </p:sp>
      <p:pic>
        <p:nvPicPr>
          <p:cNvPr id="2054" name="Picture 6" descr="http://animalphoto.ru/images/photos/medium/4c97ca2d2d4d0da444aaad2e57af59e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9" b="5552"/>
          <a:stretch/>
        </p:blipFill>
        <p:spPr bwMode="auto">
          <a:xfrm>
            <a:off x="2815288" y="1868801"/>
            <a:ext cx="5705463" cy="38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petsua.net/imgs/board/7/41127-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4" b="13084"/>
          <a:stretch/>
        </p:blipFill>
        <p:spPr bwMode="auto">
          <a:xfrm>
            <a:off x="2815287" y="1849847"/>
            <a:ext cx="5705464" cy="420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shubyinfo.ru/wp-content/uploads/2015/12/shuby_iz_mexa_nutrii_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" t="14965" r="7048" b="2648"/>
          <a:stretch/>
        </p:blipFill>
        <p:spPr bwMode="auto">
          <a:xfrm>
            <a:off x="8740239" y="1849847"/>
            <a:ext cx="3138707" cy="440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91642" y="2916688"/>
            <a:ext cx="2228050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Ондатра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2697478" y="820499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6"/>
          <p:cNvSpPr txBox="1">
            <a:spLocks noChangeArrowheads="1"/>
          </p:cNvSpPr>
          <p:nvPr/>
        </p:nvSpPr>
        <p:spPr bwMode="auto">
          <a:xfrm>
            <a:off x="2693038" y="868244"/>
            <a:ext cx="919659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ость коричневого цвета, пух серого цвета с коричневыми кончиками.</a:t>
            </a:r>
          </a:p>
        </p:txBody>
      </p:sp>
      <p:pic>
        <p:nvPicPr>
          <p:cNvPr id="2060" name="Picture 12" descr="https://1baikal.ru/img/animals/ondatra_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9" r="16102"/>
          <a:stretch/>
        </p:blipFill>
        <p:spPr bwMode="auto">
          <a:xfrm>
            <a:off x="2864657" y="1392043"/>
            <a:ext cx="5223511" cy="484741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mehovoystil.ru/wp-content/uploads/2017/01/22.8-muzh-ushank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828" y="1392043"/>
            <a:ext cx="3665118" cy="484741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Скругленный прямоугольник 81"/>
          <p:cNvSpPr/>
          <p:nvPr/>
        </p:nvSpPr>
        <p:spPr>
          <a:xfrm>
            <a:off x="91642" y="3362895"/>
            <a:ext cx="2228050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Выхухоль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2697478" y="820499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4" name="Picture 16" descr="https://moypitomec.ru/wp-content/uploads/2019/12/006-1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6" r="3458"/>
          <a:stretch/>
        </p:blipFill>
        <p:spPr bwMode="auto">
          <a:xfrm>
            <a:off x="2870617" y="1043557"/>
            <a:ext cx="5807034" cy="463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kot-pes.com/wp-content/uploads/2016/06/image11-768x510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84"/>
          <a:stretch/>
        </p:blipFill>
        <p:spPr bwMode="auto">
          <a:xfrm>
            <a:off x="7836265" y="2916688"/>
            <a:ext cx="3964616" cy="329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42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25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7" grpId="0" animBg="1"/>
      <p:bldP spid="4" grpId="0"/>
      <p:bldP spid="4" grpId="1"/>
      <p:bldP spid="6" grpId="0" animBg="1"/>
      <p:bldP spid="66" grpId="0"/>
      <p:bldP spid="67" grpId="0"/>
      <p:bldP spid="70" grpId="0" animBg="1"/>
      <p:bldP spid="71" grpId="0" animBg="1"/>
      <p:bldP spid="72" grpId="0"/>
      <p:bldP spid="73" grpId="0"/>
      <p:bldP spid="77" grpId="0" animBg="1"/>
      <p:bldP spid="78" grpId="0" animBg="1"/>
      <p:bldP spid="79" grpId="0"/>
      <p:bldP spid="82" grpId="0" animBg="1"/>
      <p:bldP spid="8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679" y="13870"/>
            <a:ext cx="116259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ПУШНОЙ </a:t>
            </a:r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ПОЛУФАБРИКАТ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64507" y="1050846"/>
            <a:ext cx="45336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ВЕСЕННИЕ </a:t>
            </a: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318" y="1003542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2164" y="1351560"/>
            <a:ext cx="2477756" cy="3683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Суслик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3003" y="678165"/>
            <a:ext cx="11556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шкурки диких зверей, добытых охотой или разводимых в зверохозяйствах</a:t>
            </a:r>
            <a:endParaRPr lang="ru-RU" sz="2400" b="1" dirty="0">
              <a:ln>
                <a:solidFill>
                  <a:srgbClr val="FFFF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7480" y="844867"/>
            <a:ext cx="9307827" cy="55232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avatars.mds.yandex.net/get-pdb/225396/4dfe1618-8814-457c-80ec-e3517914f908/s1200?webp=fal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5" t="24505" r="8705" b="4414"/>
          <a:stretch/>
        </p:blipFill>
        <p:spPr bwMode="auto">
          <a:xfrm>
            <a:off x="3762745" y="1050846"/>
            <a:ext cx="7177296" cy="504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102164" y="1807657"/>
            <a:ext cx="2477756" cy="3683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Сурок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697480" y="844866"/>
            <a:ext cx="9307827" cy="55232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://s2.fotokto.ru/photo/full/284/284249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6" r="27792"/>
          <a:stretch/>
        </p:blipFill>
        <p:spPr bwMode="auto">
          <a:xfrm>
            <a:off x="2893164" y="1050845"/>
            <a:ext cx="3404766" cy="513651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avatars.mds.yandex.net/get-pdb/939186/aba920a5-ae4e-4d8b-82b7-208e3d8d2453/s1200?webp=fals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" r="21551"/>
          <a:stretch/>
        </p:blipFill>
        <p:spPr bwMode="auto">
          <a:xfrm>
            <a:off x="6413604" y="1371526"/>
            <a:ext cx="5361454" cy="433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Скругленный прямоугольник 33"/>
          <p:cNvSpPr/>
          <p:nvPr/>
        </p:nvSpPr>
        <p:spPr>
          <a:xfrm>
            <a:off x="102163" y="2263754"/>
            <a:ext cx="2477756" cy="3683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Бурундук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697480" y="838316"/>
            <a:ext cx="9307827" cy="55232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2" name="Picture 10" descr="https://avatars.mds.yandex.net/get-pdb/1004345/8bb5feaf-3bd3-4c4c-a1f0-c6400806f37b/s1200?webp=fals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2"/>
          <a:stretch/>
        </p:blipFill>
        <p:spPr bwMode="auto">
          <a:xfrm>
            <a:off x="2846815" y="1005017"/>
            <a:ext cx="5739046" cy="522504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st-gdefon.gallery.world/wallpapers_original/526370_gallery.worl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10658" b="10381"/>
          <a:stretch/>
        </p:blipFill>
        <p:spPr bwMode="auto">
          <a:xfrm>
            <a:off x="8701535" y="3740728"/>
            <a:ext cx="3203075" cy="248906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funart.pro/uploads/posts/2020-01/1580084974_5-p-burunduk-taunsenda-zhivotnie-1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8" t="13851"/>
          <a:stretch/>
        </p:blipFill>
        <p:spPr bwMode="auto">
          <a:xfrm>
            <a:off x="8701535" y="1009403"/>
            <a:ext cx="3189197" cy="258038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Скругленный прямоугольник 39"/>
          <p:cNvSpPr/>
          <p:nvPr/>
        </p:nvSpPr>
        <p:spPr>
          <a:xfrm>
            <a:off x="102163" y="2730429"/>
            <a:ext cx="2477756" cy="3683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Тушканчик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697479" y="838315"/>
            <a:ext cx="9307827" cy="55232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8" name="Picture 16" descr="https://zhivotnyye.ru/wp-content/uploads/2019/07/%D0%B6%D0%B8%D0%B2%D0%BE%D1%82%D0%BD%D0%BE%D0%B5-%D1%82%D1%83%D1%88%D0%BA%D0%B0%D0%BD%D1%87%D0%B8%D0%BA-%D0%B1%D0%BE%D0%BB%D1%8C%D1%88%D0%BE%D0%B9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9" b="11734"/>
          <a:stretch/>
        </p:blipFill>
        <p:spPr bwMode="auto">
          <a:xfrm>
            <a:off x="2887978" y="997526"/>
            <a:ext cx="8887079" cy="523326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Скругленный прямоугольник 42"/>
          <p:cNvSpPr/>
          <p:nvPr/>
        </p:nvSpPr>
        <p:spPr>
          <a:xfrm>
            <a:off x="102163" y="3197104"/>
            <a:ext cx="2477756" cy="3683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Соня-полчок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697479" y="844866"/>
            <a:ext cx="9307827" cy="55232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90" name="Picture 18" descr="https://avatars.mds.yandex.net/get-pdb/2531696/dd9e8fdf-0c18-47c9-a0aa-c85ac9d9e26d/s120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9"/>
          <a:stretch/>
        </p:blipFill>
        <p:spPr bwMode="auto">
          <a:xfrm>
            <a:off x="4103808" y="997525"/>
            <a:ext cx="6127406" cy="516925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Скругленный прямоугольник 46"/>
          <p:cNvSpPr/>
          <p:nvPr/>
        </p:nvSpPr>
        <p:spPr>
          <a:xfrm>
            <a:off x="97360" y="3663779"/>
            <a:ext cx="2477756" cy="3683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Крыса водяная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697479" y="852518"/>
            <a:ext cx="9307827" cy="55232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94" name="Picture 22" descr="https://stopklopu.com/wp-content/uploads/0/0/b/00bb9e9fc75937de00bb89181035df70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5" b="11459"/>
          <a:stretch/>
        </p:blipFill>
        <p:spPr bwMode="auto">
          <a:xfrm>
            <a:off x="3567060" y="1139830"/>
            <a:ext cx="7224287" cy="502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Скругленный прямоугольник 49"/>
          <p:cNvSpPr/>
          <p:nvPr/>
        </p:nvSpPr>
        <p:spPr>
          <a:xfrm>
            <a:off x="97360" y="4141273"/>
            <a:ext cx="2477756" cy="4176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Крыса амбарная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2697479" y="860169"/>
            <a:ext cx="9307827" cy="55232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96" name="Picture 24" descr="https://kotsobaka.com/wp-content/uploads/2018/08/74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6"/>
          <a:stretch/>
        </p:blipFill>
        <p:spPr bwMode="auto">
          <a:xfrm>
            <a:off x="3238973" y="1122918"/>
            <a:ext cx="8224837" cy="505478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Скругленный прямоугольник 52"/>
          <p:cNvSpPr/>
          <p:nvPr/>
        </p:nvSpPr>
        <p:spPr>
          <a:xfrm>
            <a:off x="83344" y="4649953"/>
            <a:ext cx="2477756" cy="3713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Крот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2697479" y="852153"/>
            <a:ext cx="9307827" cy="55232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98" name="Picture 26" descr="https://avatars.mds.yandex.net/get-pdb/1823123/e086eb6c-0d01-40df-9b34-3e9e376efbef/s120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586" y="1049844"/>
            <a:ext cx="7657233" cy="510737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Скругленный прямоугольник 55"/>
          <p:cNvSpPr/>
          <p:nvPr/>
        </p:nvSpPr>
        <p:spPr>
          <a:xfrm>
            <a:off x="83344" y="5088989"/>
            <a:ext cx="2477756" cy="3713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Слепыш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709999" y="860169"/>
            <a:ext cx="9307827" cy="55232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00" name="Picture 28" descr="https://photographers.ua/thumbnails/pictures/34793/800xdsc2250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r="30725"/>
          <a:stretch/>
        </p:blipFill>
        <p:spPr bwMode="auto">
          <a:xfrm>
            <a:off x="2932452" y="1096182"/>
            <a:ext cx="4465122" cy="516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https://i.pinimg.com/originals/14/22/d1/1422d15e2dbdfd137274d9f6ac8976d5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4" r="14155"/>
          <a:stretch/>
        </p:blipFill>
        <p:spPr bwMode="auto">
          <a:xfrm>
            <a:off x="7532639" y="1535400"/>
            <a:ext cx="4349305" cy="417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Скругленный прямоугольник 59"/>
          <p:cNvSpPr/>
          <p:nvPr/>
        </p:nvSpPr>
        <p:spPr>
          <a:xfrm>
            <a:off x="80978" y="5528025"/>
            <a:ext cx="2477756" cy="3713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Хомяк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709574" y="858484"/>
            <a:ext cx="9307827" cy="55232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04" name="Picture 32" descr="https://avatars.mds.yandex.net/get-pdb/2510610/a7591583-04d2-4115-b94e-1642218b48d3/s1200?webp=false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755" y="1056976"/>
            <a:ext cx="7747272" cy="520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Скругленный прямоугольник 62"/>
          <p:cNvSpPr/>
          <p:nvPr/>
        </p:nvSpPr>
        <p:spPr>
          <a:xfrm>
            <a:off x="79012" y="5936533"/>
            <a:ext cx="2477756" cy="3713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Шиншилла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697054" y="858483"/>
            <a:ext cx="9307827" cy="55232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06" name="Picture 34" descr="https://avatars.mds.yandex.net/get-pdb/224463/57ed2183-417f-4dc0-96c4-b72e29ad4925/s1200?webp=fals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538" y="1181197"/>
            <a:ext cx="5122603" cy="493547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https://ae01.alicdn.com/kf/HTB1jVYdOXXXXXbfaXXXq6xXFXXXk/-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3" r="14940"/>
          <a:stretch/>
        </p:blipFill>
        <p:spPr bwMode="auto">
          <a:xfrm>
            <a:off x="8212781" y="1139950"/>
            <a:ext cx="3596841" cy="497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10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25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2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7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7" grpId="0" animBg="1"/>
      <p:bldP spid="4" grpId="0"/>
      <p:bldP spid="4" grpId="1"/>
      <p:bldP spid="6" grpId="0" animBg="1"/>
      <p:bldP spid="30" grpId="0" animBg="1"/>
      <p:bldP spid="31" grpId="0" animBg="1"/>
      <p:bldP spid="34" grpId="0" animBg="1"/>
      <p:bldP spid="35" grpId="0" animBg="1"/>
      <p:bldP spid="40" grpId="0" animBg="1"/>
      <p:bldP spid="41" grpId="0" animBg="1"/>
      <p:bldP spid="43" grpId="0" animBg="1"/>
      <p:bldP spid="44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57" grpId="0" animBg="1"/>
      <p:bldP spid="60" grpId="0" animBg="1"/>
      <p:bldP spid="61" grpId="0" animBg="1"/>
      <p:bldP spid="63" grpId="0" animBg="1"/>
      <p:bldP spid="6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679" y="13870"/>
            <a:ext cx="116259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МЕХОВОЙ ПОЛУФАБРИКАТ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53046" y="1050846"/>
            <a:ext cx="3956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ВИДЫ: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241" y="1324496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3678" y="1804125"/>
            <a:ext cx="2381553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Кролик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3003" y="678165"/>
            <a:ext cx="11556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шкурки 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домашних и сельскохозяйственных животных</a:t>
            </a:r>
            <a:endParaRPr lang="ru-RU" sz="2400" b="1" dirty="0">
              <a:ln>
                <a:solidFill>
                  <a:srgbClr val="FFFF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7480" y="763867"/>
            <a:ext cx="9307827" cy="56042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структуры волосяного покрова шкурки кролика подразделяют на пуховые и меховые.</a:t>
            </a:r>
          </a:p>
          <a:p>
            <a:pPr algn="just"/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Меховые породы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кроликов отличаются пышным, шелковистым, блестящим волосяным покровом с высокими теплозащитными свойствами. Однако волосяной покров обладает невысокой износостойкостью, остевой волос легко обламывается, теряет блеск.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11" descr="D:\Мои документы\Работа бук\Лекции и раздаточные\Товароведение\Текстильно-обувные товары\Пушно-меховые\фото нет\63032201_rabb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 b="5969"/>
          <a:stretch>
            <a:fillRect/>
          </a:stretch>
        </p:blipFill>
        <p:spPr bwMode="auto">
          <a:xfrm>
            <a:off x="2930707" y="2708910"/>
            <a:ext cx="3915863" cy="344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928663" y="2313347"/>
            <a:ext cx="2736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популярные </a:t>
            </a:r>
          </a:p>
          <a:p>
            <a:pPr algn="ctr"/>
            <a:r>
              <a:rPr lang="ru-RU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породы кроликов:</a:t>
            </a:r>
            <a:endParaRPr lang="ru-RU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9106424" y="3021233"/>
            <a:ext cx="2687893" cy="308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Бельгийский великан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849881" y="2708910"/>
            <a:ext cx="5795356" cy="3448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2" descr="D:\Мои документы\Работа бук\Лекции и раздаточные\Товароведение\Текстильно-обувные товары\Пушно-меховые\фото нет\бельгийский великан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6" r="12195"/>
          <a:stretch>
            <a:fillRect/>
          </a:stretch>
        </p:blipFill>
        <p:spPr bwMode="auto">
          <a:xfrm>
            <a:off x="2930707" y="2842693"/>
            <a:ext cx="1698443" cy="323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belgian-giant.kz/assets/images/u4ai5zgbd0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 t="2933" r="12422" b="6882"/>
          <a:stretch/>
        </p:blipFill>
        <p:spPr bwMode="auto">
          <a:xfrm>
            <a:off x="4709975" y="2842692"/>
            <a:ext cx="3860359" cy="32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9106423" y="3373555"/>
            <a:ext cx="2687893" cy="308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Белый великан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843531" y="2713346"/>
            <a:ext cx="5795356" cy="3448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88.img.avito.st/1280x960/439325038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4" y="2868648"/>
            <a:ext cx="4730059" cy="315214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Скругленный прямоугольник 39"/>
          <p:cNvSpPr/>
          <p:nvPr/>
        </p:nvSpPr>
        <p:spPr>
          <a:xfrm>
            <a:off x="9106423" y="3729671"/>
            <a:ext cx="2687893" cy="308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Шампань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847556" y="2704474"/>
            <a:ext cx="5795356" cy="3448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" descr="D:\Мои документы\Работа бук\Лекции и раздаточные\Товароведение\Текстильно-обувные товары\Пушно-меховые\фото нет\большой серебрист шампань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t="4646" b="11729"/>
          <a:stretch>
            <a:fillRect/>
          </a:stretch>
        </p:blipFill>
        <p:spPr bwMode="auto">
          <a:xfrm>
            <a:off x="3308120" y="2840875"/>
            <a:ext cx="4798511" cy="316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Скругленный прямоугольник 42"/>
          <p:cNvSpPr/>
          <p:nvPr/>
        </p:nvSpPr>
        <p:spPr>
          <a:xfrm>
            <a:off x="9114112" y="4077056"/>
            <a:ext cx="2687893" cy="308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Бабочка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844694" y="2704473"/>
            <a:ext cx="5795356" cy="3448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avatars.mds.yandex.net/get-pdb/2177155/e7707f10-617e-4599-aeb0-3935597b7d12/s1200?webp=fals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290" y="2862096"/>
            <a:ext cx="4400169" cy="315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Скругленный прямоугольник 45"/>
          <p:cNvSpPr/>
          <p:nvPr/>
        </p:nvSpPr>
        <p:spPr>
          <a:xfrm>
            <a:off x="9114112" y="4438862"/>
            <a:ext cx="2687893" cy="308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Калифорнийский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856231" y="2713346"/>
            <a:ext cx="5795356" cy="3448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https://proroslo.ru/wp-content/uploads/2020/03/post_5c621f17aa989_result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5"/>
          <a:stretch/>
        </p:blipFill>
        <p:spPr bwMode="auto">
          <a:xfrm>
            <a:off x="3177444" y="2828171"/>
            <a:ext cx="5070981" cy="32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Скругленный прямоугольник 48"/>
          <p:cNvSpPr/>
          <p:nvPr/>
        </p:nvSpPr>
        <p:spPr>
          <a:xfrm>
            <a:off x="9121728" y="4802218"/>
            <a:ext cx="2687893" cy="308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Венский голубой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2857568" y="2720306"/>
            <a:ext cx="5795356" cy="3448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https://cache3.youla.io/files/images/720_720_out/5b/7f/5b7f97c1f2350271ff36f6e2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1" b="8673"/>
          <a:stretch/>
        </p:blipFill>
        <p:spPr bwMode="auto">
          <a:xfrm>
            <a:off x="3849894" y="2878113"/>
            <a:ext cx="3940269" cy="321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Скругленный прямоугольник 51"/>
          <p:cNvSpPr/>
          <p:nvPr/>
        </p:nvSpPr>
        <p:spPr>
          <a:xfrm>
            <a:off x="9121728" y="5154540"/>
            <a:ext cx="2687893" cy="308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Новозеландский красный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49881" y="2713346"/>
            <a:ext cx="5795356" cy="3448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4" descr="D:\Мои документы\Работа бук\Лекции и раздаточные\Товароведение\Текстильно-обувные товары\Пушно-меховые\фото нет\новозеланд красная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66"/>
          <a:stretch>
            <a:fillRect/>
          </a:stretch>
        </p:blipFill>
        <p:spPr bwMode="auto">
          <a:xfrm>
            <a:off x="3308120" y="2888232"/>
            <a:ext cx="4892486" cy="313910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Скругленный прямоугольник 54"/>
          <p:cNvSpPr/>
          <p:nvPr/>
        </p:nvSpPr>
        <p:spPr>
          <a:xfrm>
            <a:off x="9114111" y="5497416"/>
            <a:ext cx="2687893" cy="308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Шиншилла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854894" y="2717783"/>
            <a:ext cx="5795356" cy="3448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6" name="Picture 12" descr="https://eurokrol.ru/wp-content/uploads/2014/06/DSC03688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71" y="2842691"/>
            <a:ext cx="4287665" cy="32157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Скругленный прямоугольник 57"/>
          <p:cNvSpPr/>
          <p:nvPr/>
        </p:nvSpPr>
        <p:spPr>
          <a:xfrm>
            <a:off x="9121727" y="5866381"/>
            <a:ext cx="2687893" cy="308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Баран 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856900" y="2719045"/>
            <a:ext cx="5795356" cy="3448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8" name="Picture 14" descr="https://xn--80ajgpcpbhkds4a4g.xn--p1ai/wp-content/uploads/2017/06/francuzskij-baran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823" y="2858070"/>
            <a:ext cx="4836657" cy="321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Прямоугольник 60"/>
          <p:cNvSpPr/>
          <p:nvPr/>
        </p:nvSpPr>
        <p:spPr>
          <a:xfrm>
            <a:off x="2769618" y="1429252"/>
            <a:ext cx="9140442" cy="48458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Кролики пуховой породы используются для получения ангорской пряжи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0" name="Picture 16" descr="https://ferma.guru/images/221286/frantsuzskii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746" y="1848523"/>
            <a:ext cx="5760809" cy="432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avatars.mds.yandex.net/get-pdb/2792962/151006f8-e095-47a1-adf4-53388d797409/s120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817" y="1848521"/>
            <a:ext cx="6133134" cy="429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myfunnybar.ru/wp-content/uploads/2018/06/10-27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913" y="1845998"/>
            <a:ext cx="5131956" cy="429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wooliecreations.net/wp-content/uploads/2015/03/steelgbuck-1024x735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834" y="1848522"/>
            <a:ext cx="6024678" cy="432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Скругленный прямоугольник 67"/>
          <p:cNvSpPr/>
          <p:nvPr/>
        </p:nvSpPr>
        <p:spPr>
          <a:xfrm>
            <a:off x="180235" y="2298247"/>
            <a:ext cx="2381553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Кошка домашняя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694037" y="763866"/>
            <a:ext cx="9307827" cy="56042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50" name="Picture 26" descr="https://get.pxhere.com/photo/window-animal-pet-fur-kitten-cat-sitting-tabby-mammal-window-sill-whiskers-animals-vertebrate-bury-tomcat-domestic-cat-a-normal-cat-cat's-eyes-tabby-cat-european-shorthair-small-to-medium-sized-cats-cat-like-mammal-domestic-short-haired-cat-pixie-bob-american-shorthair-1090983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858" y="901876"/>
            <a:ext cx="4319921" cy="53394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pbs.twimg.com/media/DXYnyGuXUAALpaZ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b="3650"/>
          <a:stretch/>
        </p:blipFill>
        <p:spPr bwMode="auto">
          <a:xfrm>
            <a:off x="7372137" y="901876"/>
            <a:ext cx="2965305" cy="53425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party.os-oba.com/attachments/1-jpg.8996/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146" y="906668"/>
            <a:ext cx="4582837" cy="53329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Скругленный прямоугольник 73"/>
          <p:cNvSpPr/>
          <p:nvPr/>
        </p:nvSpPr>
        <p:spPr>
          <a:xfrm>
            <a:off x="179698" y="2800361"/>
            <a:ext cx="2381553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Собака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2700923" y="763865"/>
            <a:ext cx="9307827" cy="56042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Лучшими свойствами обладают шкурки лайки. Они имеют высокий, густой, мягкий волосной покров с хорошо развитым пухом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56" name="Picture 32" descr="https://avatars.mds.yandex.net/get-pdb/1956095/504f4eb1-197b-4938-9334-60945f2e6822/s1200?webp=false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79"/>
          <a:stretch/>
        </p:blipFill>
        <p:spPr bwMode="auto">
          <a:xfrm>
            <a:off x="2847818" y="1493609"/>
            <a:ext cx="2984148" cy="476961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womanadvice.ru/sites/default/files/21/2016-02-11_2127/mainimage200x200/shuba_iz_sobaki.jpg.crop_display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29"/>
          <a:stretch/>
        </p:blipFill>
        <p:spPr bwMode="auto">
          <a:xfrm>
            <a:off x="5948830" y="1493609"/>
            <a:ext cx="5890870" cy="47477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Скругленный прямоугольник 75"/>
          <p:cNvSpPr/>
          <p:nvPr/>
        </p:nvSpPr>
        <p:spPr>
          <a:xfrm>
            <a:off x="178165" y="3285075"/>
            <a:ext cx="2381553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Овчина меховая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2700922" y="763863"/>
            <a:ext cx="9307827" cy="56042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Меховая овчина – это шкуры взрослых овец. В зависимости от породы различают овчину тонкорунную, полутонкорунную и полугрубошерстную.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60" name="Picture 36" descr="https://alchetron.com/cdn/merino-f587d997-e0eb-4f29-bdf8-3a438eed9aa-resize-750.jpe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623" y="1662414"/>
            <a:ext cx="5716434" cy="455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snowqueen.ru/media/catalog/product/cache/2afe9b0c413693c0c006e1aff8bf59fd/s/r/sr_212041000_1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268" y="1672030"/>
            <a:ext cx="3027110" cy="45406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6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25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5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75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25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75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7" grpId="0" animBg="1"/>
      <p:bldP spid="4" grpId="0"/>
      <p:bldP spid="4" grpId="1"/>
      <p:bldP spid="6" grpId="0" animBg="1"/>
      <p:bldP spid="9" grpId="0"/>
      <p:bldP spid="31" grpId="0" animBg="1"/>
      <p:bldP spid="32" grpId="0" animBg="1"/>
      <p:bldP spid="35" grpId="0" animBg="1"/>
      <p:bldP spid="36" grpId="0" animBg="1"/>
      <p:bldP spid="40" grpId="0" animBg="1"/>
      <p:bldP spid="41" grpId="0" animBg="1"/>
      <p:bldP spid="43" grpId="0" animBg="1"/>
      <p:bldP spid="44" grpId="0" animBg="1"/>
      <p:bldP spid="46" grpId="0" animBg="1"/>
      <p:bldP spid="47" grpId="0" animBg="1"/>
      <p:bldP spid="49" grpId="0" animBg="1"/>
      <p:bldP spid="50" grpId="0" animBg="1"/>
      <p:bldP spid="52" grpId="0" animBg="1"/>
      <p:bldP spid="53" grpId="0" animBg="1"/>
      <p:bldP spid="55" grpId="0" animBg="1"/>
      <p:bldP spid="56" grpId="0" animBg="1"/>
      <p:bldP spid="58" grpId="0" animBg="1"/>
      <p:bldP spid="59" grpId="0" animBg="1"/>
      <p:bldP spid="61" grpId="0" animBg="1"/>
      <p:bldP spid="68" grpId="0" animBg="1"/>
      <p:bldP spid="69" grpId="0" animBg="1"/>
      <p:bldP spid="74" grpId="0" animBg="1"/>
      <p:bldP spid="75" grpId="0" animBg="1"/>
      <p:bldP spid="76" grpId="0" animBg="1"/>
      <p:bldP spid="8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70" y="209791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2102" y="1890166"/>
            <a:ext cx="73468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Называть свойства пушно-меховых полуфабрикатов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ассортимента пушно-мехового полуфабриката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Характеризовать особенности отдельных видов пушно-меховых полуфабрикатов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Описывать особенности производства пушно-меховых и овчинно-шубных изделий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679" y="13870"/>
            <a:ext cx="116259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МЕХОВОЙ ПОЛУФАБРИКАТ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64507" y="1050846"/>
            <a:ext cx="45336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ВЕСЕННИЕ </a:t>
            </a: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241" y="1324496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3678" y="1804125"/>
            <a:ext cx="2381553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Козлик меховой</a:t>
            </a:r>
            <a:endParaRPr lang="ru-RU" sz="22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3003" y="678165"/>
            <a:ext cx="11556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шкурки 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домашних и сельскохозяйственных животных</a:t>
            </a:r>
            <a:endParaRPr lang="ru-RU" sz="2400" b="1" dirty="0">
              <a:ln>
                <a:solidFill>
                  <a:srgbClr val="FFFF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7480" y="820501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Козлик меховой – это шкурки козлят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teleporto.ru/images/detailed/10206/120091000.jpg?t=14578921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610" y="987202"/>
            <a:ext cx="3425012" cy="52894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get-pdb/2380153/e5db01e6-c9dd-44c3-b667-3ab61ce8ce2c/s1200?webp=fals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8" r="11137"/>
          <a:stretch/>
        </p:blipFill>
        <p:spPr bwMode="auto">
          <a:xfrm>
            <a:off x="2903220" y="1282166"/>
            <a:ext cx="5285706" cy="499449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Скругленный прямоугольник 59"/>
          <p:cNvSpPr/>
          <p:nvPr/>
        </p:nvSpPr>
        <p:spPr>
          <a:xfrm>
            <a:off x="183677" y="2289094"/>
            <a:ext cx="2381553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Опоек меховой</a:t>
            </a:r>
            <a:endParaRPr lang="ru-RU" sz="2200" dirty="0">
              <a:solidFill>
                <a:srgbClr val="0070C0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2697479" y="820500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Опоек меховой – это шкурки телят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s://avatars.mds.yandex.net/get-pdb/1040926/36a2f62f-4254-477d-98ac-39512cf05ed4/s120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7" r="15602"/>
          <a:stretch/>
        </p:blipFill>
        <p:spPr bwMode="auto">
          <a:xfrm>
            <a:off x="3420031" y="1399137"/>
            <a:ext cx="4636645" cy="48040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mg3.okidoker.com/c/1/8/1/81862/8146332/17617160_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2" r="28774"/>
          <a:stretch/>
        </p:blipFill>
        <p:spPr bwMode="auto">
          <a:xfrm>
            <a:off x="8252360" y="1385376"/>
            <a:ext cx="2897854" cy="481392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Скругленный прямоугольник 62"/>
          <p:cNvSpPr/>
          <p:nvPr/>
        </p:nvSpPr>
        <p:spPr>
          <a:xfrm>
            <a:off x="183676" y="2774063"/>
            <a:ext cx="2381553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Жеребок меховой</a:t>
            </a:r>
            <a:endParaRPr lang="ru-RU" sz="2200" dirty="0">
              <a:solidFill>
                <a:srgbClr val="0070C0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697479" y="820499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Жеребок меховой – это шкурки жеребят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10" descr="https://cdn.pixabay.com/photo/2015/04/27/12/18/foal-741859_960_72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8" r="9116"/>
          <a:stretch/>
        </p:blipFill>
        <p:spPr bwMode="auto">
          <a:xfrm>
            <a:off x="2903219" y="1345809"/>
            <a:ext cx="4834244" cy="490315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xn----7sbbaad9dhweflfkp0a2a.xn--p1ai/fotoid/630282-50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192" y="1850439"/>
            <a:ext cx="4047225" cy="40391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Скругленный прямоугольник 66"/>
          <p:cNvSpPr/>
          <p:nvPr/>
        </p:nvSpPr>
        <p:spPr>
          <a:xfrm>
            <a:off x="183675" y="3259032"/>
            <a:ext cx="2381553" cy="6717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Детеныши северного оленя</a:t>
            </a:r>
            <a:endParaRPr lang="ru-RU" sz="2200" dirty="0">
              <a:solidFill>
                <a:srgbClr val="0070C0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2697479" y="820498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Детеныши северного оленя – пыжик и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неблюй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2" name="Picture 14" descr="http://mir-znaniy.com/wp-content/uploads/2017/02/67870900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" r="4462"/>
          <a:stretch/>
        </p:blipFill>
        <p:spPr bwMode="auto">
          <a:xfrm>
            <a:off x="2881306" y="1397262"/>
            <a:ext cx="5498276" cy="484071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ae01.alicdn.com/kf/HTB1ghVrdASWBuNjSszdq6zeSpXac/100-genuine-reindeer-skin-rug-natural-color-natural-shaped-reindeer-skin-fur-mat-for-furniture-upholstery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247" y="1884760"/>
            <a:ext cx="3214734" cy="321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Скругленный прямоугольник 70"/>
          <p:cNvSpPr/>
          <p:nvPr/>
        </p:nvSpPr>
        <p:spPr>
          <a:xfrm>
            <a:off x="180540" y="4031876"/>
            <a:ext cx="2381553" cy="9699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Каракулево-мерлушечный</a:t>
            </a:r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полуфабрикат</a:t>
            </a:r>
            <a:endParaRPr lang="ru-RU" sz="2200" dirty="0">
              <a:solidFill>
                <a:srgbClr val="0070C0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2697479" y="820498"/>
            <a:ext cx="9307827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Каракулево-мерлушечный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полуфабрикат – это шкурки ягнят различных пород овец.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6" name="Picture 18" descr="https://yandex.by/images/_crpd/1dd3xC054/a8d668ID7ctb/5NlIOLdwmN_uDymFpjM2Z0ShNHJ3StDRmNZ323uFAS4tFcieYqzdo9E-0uWiZE5o7ptyZBoYpR-9dNBnlnyvSpFZbJ3jBRm_v24IMGMnZnfhpPE3Iz9AYeiXV8s6AOBw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0" r="7696"/>
          <a:stretch/>
        </p:blipFill>
        <p:spPr bwMode="auto">
          <a:xfrm>
            <a:off x="2876278" y="1509162"/>
            <a:ext cx="3997440" cy="469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155709" y="1509162"/>
            <a:ext cx="4653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Наибольшее экономическое значение имеет полуфабрикат из шкурок ягнят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каракульской породы овец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8" name="Picture 20" descr="https://ovcevod.com/wp-content/uploads/2018/10/dsc_015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458" y="2692341"/>
            <a:ext cx="4730163" cy="26607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Лента лицом вниз 10"/>
          <p:cNvSpPr/>
          <p:nvPr/>
        </p:nvSpPr>
        <p:spPr>
          <a:xfrm>
            <a:off x="8040726" y="5476697"/>
            <a:ext cx="2807625" cy="722032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подробнее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180540" y="820497"/>
            <a:ext cx="11824765" cy="5547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Шкурки каракульских ягнят подразделяются </a:t>
            </a:r>
            <a:r>
              <a:rPr lang="ru-RU" sz="20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возраста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следующие виды: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328960" y="1374011"/>
            <a:ext cx="1997068" cy="3367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Каракульча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2562093" y="1282162"/>
            <a:ext cx="9348324" cy="49165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73050" indent="-273050" algn="just"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Голяк – шкурки эмбрионов до 4-х месяцев</a:t>
            </a:r>
          </a:p>
          <a:p>
            <a:pPr marL="273050" indent="-273050" algn="just"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Каракульча – шкурки эмбрионов от 4 до 4,5 месяцев</a:t>
            </a:r>
          </a:p>
          <a:p>
            <a:pPr marL="273050" indent="-273050" algn="just"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Каракуль-каракульча – шкурки эмбрионов от 4,5 до 5  месяцев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70" name="Picture 22" descr="https://lublusebya.ru/wp-content/uploads/images/201910/lublusebya-15101920372537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593" y="2335864"/>
            <a:ext cx="2746430" cy="37692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s://www.elinafurs.ru/fur_collection/DSC07413_b.jpg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07087" y="1391864"/>
            <a:ext cx="3771230" cy="56592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Скругленный прямоугольник 81"/>
          <p:cNvSpPr/>
          <p:nvPr/>
        </p:nvSpPr>
        <p:spPr>
          <a:xfrm>
            <a:off x="325111" y="1825563"/>
            <a:ext cx="1997068" cy="3367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Каракуль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2565228" y="1266719"/>
            <a:ext cx="9348324" cy="49165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Карауль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шкурки новорожденных ягнят (1-8 дней).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каракуль чистопородный и метисный.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цвету каракуль бывает черный и цветной.</a:t>
            </a:r>
          </a:p>
          <a:p>
            <a:pPr algn="just"/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Шкурки каракуля покрыты плотным упругим волосяным покровом различной степени шелковистости и блеска, состоящим из каракульских завитков различной формы.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74" name="Picture 26" descr="https://shutniki.club/wp-content/uploads/2019/12/4-104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8"/>
          <a:stretch/>
        </p:blipFill>
        <p:spPr bwMode="auto">
          <a:xfrm>
            <a:off x="2707677" y="3259032"/>
            <a:ext cx="4263140" cy="27327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s://cs1.livemaster.ru/storage/58/92/c1e2e032a4d51bbf5a10698bb5zs--materialy-dlya-tvorchestva-karakul-karakulcha-sur-naturalnyj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872" y="2881303"/>
            <a:ext cx="3128149" cy="31281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https://www.mosmexa.ru/image/data/karakul/2200166/1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6" r="18265"/>
          <a:stretch/>
        </p:blipFill>
        <p:spPr bwMode="auto">
          <a:xfrm>
            <a:off x="10356842" y="2891943"/>
            <a:ext cx="1285653" cy="311044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Скругленный прямоугольник 86"/>
          <p:cNvSpPr/>
          <p:nvPr/>
        </p:nvSpPr>
        <p:spPr>
          <a:xfrm>
            <a:off x="325111" y="2262556"/>
            <a:ext cx="1997068" cy="3367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Яхобаб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2562093" y="1277672"/>
            <a:ext cx="9348324" cy="49165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Яхобаб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шкурки ягнят в возрасте от 10 до 40 дней.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9" name="Picture 2" descr="http://www.dahmarda.ru/images/p468434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839" y="1735935"/>
            <a:ext cx="6480868" cy="432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Скругленный прямоугольник 89"/>
          <p:cNvSpPr/>
          <p:nvPr/>
        </p:nvSpPr>
        <p:spPr>
          <a:xfrm>
            <a:off x="321559" y="2700354"/>
            <a:ext cx="1997068" cy="3367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Трясок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2569494" y="1274441"/>
            <a:ext cx="9348324" cy="49165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Трясок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молодняк в возрасте от 1 до 6 месяцев.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21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25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7" grpId="0" animBg="1"/>
      <p:bldP spid="4" grpId="0"/>
      <p:bldP spid="4" grpId="1"/>
      <p:bldP spid="6" grpId="0" animBg="1"/>
      <p:bldP spid="60" grpId="0" animBg="1"/>
      <p:bldP spid="62" grpId="0" animBg="1"/>
      <p:bldP spid="63" grpId="0" animBg="1"/>
      <p:bldP spid="64" grpId="0" animBg="1"/>
      <p:bldP spid="67" grpId="0" animBg="1"/>
      <p:bldP spid="70" grpId="0" animBg="1"/>
      <p:bldP spid="71" grpId="0" animBg="1"/>
      <p:bldP spid="72" grpId="0" animBg="1"/>
      <p:bldP spid="10" grpId="0"/>
      <p:bldP spid="11" grpId="0" animBg="1"/>
      <p:bldP spid="77" grpId="0" animBg="1"/>
      <p:bldP spid="78" grpId="0" animBg="1"/>
      <p:bldP spid="79" grpId="0" animBg="1"/>
      <p:bldP spid="82" grpId="0" animBg="1"/>
      <p:bldP spid="83" grpId="0" animBg="1"/>
      <p:bldP spid="87" grpId="0" animBg="1"/>
      <p:bldP spid="88" grpId="0" animBg="1"/>
      <p:bldP spid="90" grpId="0" animBg="1"/>
      <p:bldP spid="9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679" y="13870"/>
            <a:ext cx="116259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ШКУРЫ МОРСКИХ ЖИВОТНЫХ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8692" y="763866"/>
            <a:ext cx="4071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МОРСКОЙ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КОТИК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3679" y="1287741"/>
            <a:ext cx="4822661" cy="501675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u="sng" dirty="0">
                <a:latin typeface="Times New Roman" panose="02020603050405020304" pitchFamily="18" charset="0"/>
                <a:cs typeface="Times New Roman" pitchFamily="18" charset="0"/>
              </a:rPr>
              <a:t>В зависимости от пола и возраста: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Черные котики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(новорожденные)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Серые котики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(молодняк в возрасте до 1 года с вторичным волосяным покровом серебристо-серого цвета на хребте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Холостяки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(молодые самцы в возрасте 2-4 лет с хребтом темно-серого или коричневато-серого цвета, с низким, ровным, густым волосяным покровом)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ru-RU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Полусекачи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(самцы в возрасте 5-7 лет с высоким, но редковатым волосяным покровом)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Секачи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(взрослые самцы с высоким грубым волосяным покровом бурого цвета)</a:t>
            </a:r>
          </a:p>
        </p:txBody>
      </p:sp>
      <p:pic>
        <p:nvPicPr>
          <p:cNvPr id="3076" name="Picture 4" descr="https://avatars.mds.yandex.net/get-pdb/2194869/424fb110-357e-4d41-9ea8-a57f37b147c3/s1200?webp=fal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3" t="13363" r="18569" b="8262"/>
          <a:stretch/>
        </p:blipFill>
        <p:spPr bwMode="auto">
          <a:xfrm>
            <a:off x="5171327" y="1287741"/>
            <a:ext cx="4515082" cy="50167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avatars.mds.yandex.net/get-pdb/1709021/4dcb6fd1-e0b5-4fb0-afeb-36233665c257/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759" y="1287741"/>
            <a:ext cx="3383339" cy="225555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70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679" y="13870"/>
            <a:ext cx="116259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ШКУРЫ МОРСКИХ ЖИВОТНЫХ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85070" y="763866"/>
            <a:ext cx="2357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ТЮЛЕНЬ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525" y="1287741"/>
            <a:ext cx="4993963" cy="501675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В зависимости от возраста: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Белек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(шкуры новорожденных детенышей с крепкосидящим блестящим волосяным покровом)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Серка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сиварь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(шкурки молодняка с вторичным, полностью перелинявшим, блестящим, низким волосяным покровом)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Шкуры взрослых тюленей и нерп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низким, блестящим, грубым (почти без пуха) ровным волосяным покровом, прилегающим к коже)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ru-RU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Хохлаченок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лахтаченок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(шкуры детенышей тюленей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хохлача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лахтака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 густым, ровным, крепкосидящим, блестящим волосяным покровом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avatars.mds.yandex.net/get-pdb/1370139/3427104d-c568-45a5-847d-965dab31dd42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136" y="1287742"/>
            <a:ext cx="6689011" cy="50167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fsd.multiurok.ru/html/2020/02/03/s_5e387a7d5bdeb/1341141_16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t="26908"/>
          <a:stretch/>
        </p:blipFill>
        <p:spPr bwMode="auto">
          <a:xfrm>
            <a:off x="5294135" y="1287740"/>
            <a:ext cx="3631917" cy="208485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Лента лицом вниз 5"/>
          <p:cNvSpPr/>
          <p:nvPr/>
        </p:nvSpPr>
        <p:spPr>
          <a:xfrm>
            <a:off x="5723907" y="5628904"/>
            <a:ext cx="3681350" cy="570016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тюленей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525" y="1267071"/>
            <a:ext cx="11837622" cy="507831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5070" y="1541582"/>
            <a:ext cx="2659742" cy="3367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Гренландский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99460" y="1513862"/>
            <a:ext cx="8710162" cy="46850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D:\Мои документы\Работа бук\Лекции и раздаточные\Товароведение\Текстильно-обувные товары\Пушно-меховые\фото нет\Новая папка\гренландский тюлень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9"/>
          <a:stretch>
            <a:fillRect/>
          </a:stretch>
        </p:blipFill>
        <p:spPr bwMode="auto">
          <a:xfrm>
            <a:off x="3626400" y="1694839"/>
            <a:ext cx="7655158" cy="43619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85070" y="1963786"/>
            <a:ext cx="2659742" cy="3367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Байкальская нерпа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99460" y="1513862"/>
            <a:ext cx="8710162" cy="46850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D:\Мои документы\Работа бук\Лекции и раздаточные\Товароведение\Текстильно-обувные товары\Пушно-меховые\фото нет\Новая папка\байкальская нерпа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"/>
          <a:stretch/>
        </p:blipFill>
        <p:spPr bwMode="auto">
          <a:xfrm>
            <a:off x="4009293" y="1663418"/>
            <a:ext cx="6904130" cy="442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283384" y="2374853"/>
            <a:ext cx="2659742" cy="7722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Полосатый тюлень (крылатка)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80985" y="1513862"/>
            <a:ext cx="8710162" cy="46850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D:\Мои документы\Работа бук\Лекции и раздаточные\Товароведение\Текстильно-обувные товары\Пушно-меховые\фото нет\Новая папка\полосатый тюлень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5"/>
          <a:stretch/>
        </p:blipFill>
        <p:spPr bwMode="auto">
          <a:xfrm>
            <a:off x="3990818" y="1640915"/>
            <a:ext cx="6922605" cy="440620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283384" y="3219260"/>
            <a:ext cx="2659742" cy="3367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Каспийский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90223" y="1501488"/>
            <a:ext cx="8710162" cy="46850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https://fishnews.ru/_img/thumb/82358b58-9e69-41de-9180-aa9d171e2360/big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7" t="10814" r="19782" b="25998"/>
          <a:stretch/>
        </p:blipFill>
        <p:spPr bwMode="auto">
          <a:xfrm>
            <a:off x="3626400" y="1622533"/>
            <a:ext cx="7603822" cy="440829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283384" y="3628149"/>
            <a:ext cx="2659742" cy="7093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Кольчатая нерпа (</a:t>
            </a:r>
            <a:r>
              <a:rPr lang="ru-RU" sz="2400" spc="-55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акиба</a:t>
            </a:r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090222" y="1513862"/>
            <a:ext cx="8710162" cy="46850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 descr="D:\Мои документы\Работа бук\Лекции и раздаточные\Товароведение\Текстильно-обувные товары\Пушно-меховые\фото нет\Новая папка\кольчатая нерпа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9"/>
          <a:stretch/>
        </p:blipFill>
        <p:spPr bwMode="auto">
          <a:xfrm>
            <a:off x="4000055" y="1694839"/>
            <a:ext cx="6903122" cy="435961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283384" y="4405018"/>
            <a:ext cx="2659742" cy="7093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Пятнистый тюлень (</a:t>
            </a:r>
            <a:r>
              <a:rPr lang="ru-RU" sz="2400" spc="-55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ларга</a:t>
            </a:r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090221" y="1513316"/>
            <a:ext cx="8710162" cy="46850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 descr="D:\Мои документы\Работа бук\Лекции и раздаточные\Товароведение\Текстильно-обувные товары\Пушно-меховые\фото нет\Новая папка\пятнистый тюлень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" b="10950"/>
          <a:stretch/>
        </p:blipFill>
        <p:spPr bwMode="auto">
          <a:xfrm>
            <a:off x="3635135" y="1651044"/>
            <a:ext cx="7655659" cy="44246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283384" y="5204581"/>
            <a:ext cx="2659742" cy="7093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Морской заяц (</a:t>
            </a:r>
            <a:r>
              <a:rPr lang="ru-RU" sz="2400" spc="-55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лахтак</a:t>
            </a:r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090219" y="1499648"/>
            <a:ext cx="8710162" cy="46850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8" name="Picture 8" descr="http://umken.ru/uploads/images/catalogue/Nashi-jivotnyie/lahtak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 t="10298" r="19039" b="25712"/>
          <a:stretch/>
        </p:blipFill>
        <p:spPr bwMode="auto">
          <a:xfrm>
            <a:off x="3535525" y="1638680"/>
            <a:ext cx="7851665" cy="425079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8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24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1583140"/>
            <a:ext cx="83976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виды изменчивости волосяного покрова и кожевой ткани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основные свойства волосяного покрова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признаки классификации пушно-мехового полуфабриката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 такое пушной полуфабрикат?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классификацию пушно-мехового полуфабриката по высоте волосяного покрова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основные виды зимнего пушного полуфабриката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Охарактеризуйте норку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 такое каракуль?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зимние виды мехового полуфабриката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" y="417185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103096"/>
            <a:ext cx="78204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216-231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C:\Users\User\Desktop\ЭУМК ТОТ\images (7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57" y="3846159"/>
            <a:ext cx="2493147" cy="24382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6221" y="5609230"/>
            <a:ext cx="690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Выполните задания теста по Модулю 1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1208313"/>
            <a:ext cx="9858239" cy="750925"/>
          </a:xfrm>
        </p:spPr>
        <p:txBody>
          <a:bodyPr>
            <a:normAutofit/>
          </a:bodyPr>
          <a:lstStyle/>
          <a:p>
            <a:pPr lvl="0"/>
            <a:r>
              <a:rPr lang="ru-RU" sz="3600" cap="none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1.1.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меховых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товарах</a:t>
            </a:r>
            <a:endParaRPr lang="ru-RU" sz="3600" cap="none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216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944" y="645785"/>
            <a:ext cx="11843657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меховым товарам относятся:</a:t>
            </a:r>
          </a:p>
          <a:p>
            <a:pPr algn="ctr">
              <a:defRPr/>
            </a:pPr>
            <a:endParaRPr lang="ru-RU" sz="2800" u="sng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Сырьё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невыделанные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шкурки</a:t>
            </a:r>
          </a:p>
          <a:p>
            <a:pPr>
              <a:defRPr/>
            </a:pP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marL="3760788" indent="-3760788"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Полуфабрикаты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выделанные шкурки, пригодные для изготовления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изделий</a:t>
            </a:r>
          </a:p>
          <a:p>
            <a:pPr marL="631825" algn="just"/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а) </a:t>
            </a:r>
            <a:r>
              <a:rPr lang="ru-RU" sz="2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овчинно-шубный полуфабрикат</a:t>
            </a: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– </a:t>
            </a:r>
            <a:r>
              <a:rPr lang="ru-RU" alt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шкурки  </a:t>
            </a:r>
            <a:r>
              <a:rPr lang="ru-RU" alt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взрослых овец грубошерстных пород</a:t>
            </a:r>
            <a:r>
              <a:rPr lang="ru-RU" alt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Изделия </a:t>
            </a:r>
            <a:r>
              <a:rPr lang="ru-RU" alt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изготавливаются волосяным покровом внутрь</a:t>
            </a:r>
            <a:r>
              <a:rPr lang="ru-RU" alt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31825" algn="just"/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sz="2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пушно-меховой полуфабрикат </a:t>
            </a: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шкурки  </a:t>
            </a:r>
            <a:r>
              <a:rPr lang="ru-RU" alt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других животных, кроме взрослых овец грубошерстных пород. </a:t>
            </a:r>
            <a:r>
              <a:rPr lang="ru-RU" alt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</a:t>
            </a:r>
            <a:r>
              <a:rPr lang="ru-RU" alt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изготавливаются преимущественно волосяным покровом наружу.</a:t>
            </a:r>
          </a:p>
          <a:p>
            <a:pPr marL="631825" algn="just"/>
            <a:endParaRPr lang="ru-RU" sz="2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Готовые изделия</a:t>
            </a:r>
          </a:p>
        </p:txBody>
      </p:sp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7230" y="70505"/>
            <a:ext cx="10698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Производители меховых изделий в Республике Беларусь: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7992" y="3648847"/>
            <a:ext cx="24209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 "Витебский меховой комбинат" </a:t>
            </a:r>
          </a:p>
        </p:txBody>
      </p:sp>
      <p:pic>
        <p:nvPicPr>
          <p:cNvPr id="1026" name="Picture 2" descr="http://vit-mex.by/wp-content/uploads/2018/12/Dlya-kartinki-e154513689611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28" y="745378"/>
            <a:ext cx="2084708" cy="27518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Унитарное предприятие БЕЛКООПВНЕШТОРГ БЕЛКООПСОЮЗА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40" y="873754"/>
            <a:ext cx="6200060" cy="172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gnl.by/upload/BelPushnina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039" y="1275367"/>
            <a:ext cx="2557221" cy="186564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313039" y="3141015"/>
            <a:ext cx="24494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Республиканская ассоциация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Белпушнина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24533" y="2789142"/>
            <a:ext cx="2719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Дизайн-центр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GNL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https://gnl.by/bitrix/templates/cor/img/GNL-logo.pn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44" y="2655822"/>
            <a:ext cx="158115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70836" y="4626477"/>
            <a:ext cx="932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потребительские свойства меховых изделий, используя материал учебника: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Сыцко,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Товароведение непродовольственных товаров: /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Сыцко,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М.И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216-221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350295" y="4508700"/>
            <a:ext cx="2093179" cy="17010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0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свойства пушно-меховых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полуфабрикатов </a:t>
            </a:r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217-221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1930" y="173058"/>
            <a:ext cx="1117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9475" indent="-2149475" algn="just"/>
            <a:r>
              <a:rPr lang="ru-RU" sz="2000" b="1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Шкурка (шкура)</a:t>
            </a:r>
            <a:r>
              <a:rPr lang="ru-RU" sz="200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наружный покров тела животного, служит защитой его организма от внешних воздействий и одновременно участвует в регулировании обмена веществ, тепла, а также в восприятии различных раздражений окружающей среды. Она состоит из волосяного покрова, эпидермиса, дермы и подкожной жировой ткани.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ae01.alicdn.com/kf/HTB1chhWKVXXXXc3XFXXq6xXFXXXF/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" y="1577340"/>
            <a:ext cx="6233160" cy="467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35170" y="1689406"/>
            <a:ext cx="54707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меховом и овчинно-шубном производстве используются </a:t>
            </a:r>
            <a:r>
              <a:rPr lang="ru-RU" sz="20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эпидермис, дерма и волосяной покров</a:t>
            </a:r>
            <a:r>
              <a:rPr lang="ru-RU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4" name="Picture 6" descr="https://cf.ppt-online.org/files/slide/l/LyTsMz3XtwNkRl7eIaurBQ1P9Y8pxfWFCAnmEZ/slide-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9" t="14332" r="6748" b="4941"/>
          <a:stretch/>
        </p:blipFill>
        <p:spPr bwMode="auto">
          <a:xfrm>
            <a:off x="6812726" y="2783119"/>
            <a:ext cx="5015098" cy="346909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4169" y="2143214"/>
            <a:ext cx="118880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Волосяной покров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шкурки представляет совокупность разнообразных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волос, покрывающих тело животного и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выполняющих определенные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физиологические функции.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4169" y="70505"/>
            <a:ext cx="11301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Пушно-меховые шкурки отличаются от шкур, предназначенных для изготовления кожи, хорошо развитым волосяным покровом. </a:t>
            </a:r>
            <a:endParaRPr lang="ru-RU" sz="24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4170" y="862009"/>
            <a:ext cx="118880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Волосяной покров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наиболее ценной частью шкурки и формирует основные потребительские свойства меха. При жизни животного волосяной покров не только выполняет теплозащитные функции, но и предохраняет тело животного от смачивания, механических воздействий, способствует сохранению влаги в тканях организма, а также обусловливает его окраску.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31585" t="51420" r="25013" b="29008"/>
          <a:stretch/>
        </p:blipFill>
        <p:spPr>
          <a:xfrm>
            <a:off x="254179" y="2928512"/>
            <a:ext cx="6614557" cy="16777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74169" y="4683702"/>
            <a:ext cx="118880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Направляющие волосы 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— толстые, прямые, упругие, длиннее волос других типов. Они образуют каркас, поддерживающий волосяную массу.</a:t>
            </a:r>
          </a:p>
          <a:p>
            <a:pPr algn="just"/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Остевые волосы 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короче направляющих, тоньше, могут быть слегка извитыми, изогнутыми. Их значительно больше, чем направляющих, и вместе с ними они служат прикрытием и опорой для пуховых волос.</a:t>
            </a:r>
          </a:p>
          <a:p>
            <a:pPr algn="just"/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Пуховые волосы 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самые короткие, тонкие, извитые. Обычно образуют густой слой. Они обусловливают теплозащитные свойства шкурки.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http://nappa46.ru/upload/iblock/07c/07cf2938f8eea5629fc898e6ee31532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9" t="24048" r="24473" b="49657"/>
          <a:stretch/>
        </p:blipFill>
        <p:spPr bwMode="auto">
          <a:xfrm>
            <a:off x="6972300" y="2935416"/>
            <a:ext cx="4952769" cy="167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90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2578</TotalTime>
  <Words>6552</Words>
  <Application>Microsoft Office PowerPoint</Application>
  <PresentationFormat>Широкоэкранный</PresentationFormat>
  <Paragraphs>1032</Paragraphs>
  <Slides>35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Book Antiqua</vt:lpstr>
      <vt:lpstr>Calibri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1.1. Общие сведения о меховых товарах</vt:lpstr>
      <vt:lpstr>Презентация PowerPoint</vt:lpstr>
      <vt:lpstr>Презентация PowerPoint</vt:lpstr>
      <vt:lpstr>1.2. Строение и свойства пушно-меховых полуфабрикатов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1.3. Классификация ассортимента  пушно-мехового полуфабриката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1.4. Характеристика ассортимента пушно-мехового полуфабриката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237</cp:revision>
  <dcterms:created xsi:type="dcterms:W3CDTF">2014-06-06T09:13:21Z</dcterms:created>
  <dcterms:modified xsi:type="dcterms:W3CDTF">2020-06-24T18:23:45Z</dcterms:modified>
</cp:coreProperties>
</file>