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notesMasterIdLst>
    <p:notesMasterId r:id="rId20"/>
  </p:notesMasterIdLst>
  <p:sldIdLst>
    <p:sldId id="256" r:id="rId2"/>
    <p:sldId id="258" r:id="rId3"/>
    <p:sldId id="322" r:id="rId4"/>
    <p:sldId id="273" r:id="rId5"/>
    <p:sldId id="331" r:id="rId6"/>
    <p:sldId id="335" r:id="rId7"/>
    <p:sldId id="333" r:id="rId8"/>
    <p:sldId id="334" r:id="rId9"/>
    <p:sldId id="345" r:id="rId10"/>
    <p:sldId id="326" r:id="rId11"/>
    <p:sldId id="337" r:id="rId12"/>
    <p:sldId id="339" r:id="rId13"/>
    <p:sldId id="338" r:id="rId14"/>
    <p:sldId id="327" r:id="rId15"/>
    <p:sldId id="350" r:id="rId16"/>
    <p:sldId id="325" r:id="rId17"/>
    <p:sldId id="324" r:id="rId18"/>
    <p:sldId id="323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D96D"/>
    <a:srgbClr val="96C733"/>
    <a:srgbClr val="B3D86A"/>
    <a:srgbClr val="DD4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88" d="100"/>
          <a:sy n="88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9.1. Классификация и характеристика дефектов керамических изделий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678A1B-D435-42AB-8A7E-92AC67196E27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9.2. Принцип сортировки керамических бытовых товаров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952D72-5EF3-4A3E-A8F2-6BBE1FC5B601}" type="parTrans" cxnId="{4D8D6DDA-151D-4F94-8AA3-259822065A25}">
      <dgm:prSet/>
      <dgm:spPr/>
      <dgm:t>
        <a:bodyPr/>
        <a:lstStyle/>
        <a:p>
          <a:endParaRPr lang="ru-RU"/>
        </a:p>
      </dgm:t>
    </dgm:pt>
    <dgm:pt modelId="{DCF00D1A-21FA-42E7-80DD-490B55F0FFC5}" type="sibTrans" cxnId="{4D8D6DDA-151D-4F94-8AA3-259822065A25}">
      <dgm:prSet/>
      <dgm:spPr/>
      <dgm:t>
        <a:bodyPr/>
        <a:lstStyle/>
        <a:p>
          <a:endParaRPr lang="ru-RU"/>
        </a:p>
      </dgm:t>
    </dgm:pt>
    <dgm:pt modelId="{121DDE09-58FA-490A-97C3-6708F3270A6F}">
      <dgm:prSet phldrT="[Текст]" custT="1"/>
      <dgm:spPr/>
      <dgm:t>
        <a:bodyPr/>
        <a:lstStyle/>
        <a:p>
          <a:pPr marL="533400" indent="-53340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9.3. Маркировка, упаковка, транспортирование и хранение керамических бытовых товаров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2C8887-417E-4AB1-A726-56EB0976CE42}" type="parTrans" cxnId="{0E841B90-4618-4BEB-A64B-E99816B8DC1E}">
      <dgm:prSet/>
      <dgm:spPr/>
      <dgm:t>
        <a:bodyPr/>
        <a:lstStyle/>
        <a:p>
          <a:endParaRPr lang="ru-RU"/>
        </a:p>
      </dgm:t>
    </dgm:pt>
    <dgm:pt modelId="{AF7A3EAA-0186-412B-AC6F-E6F23C4F6FE3}" type="sibTrans" cxnId="{0E841B90-4618-4BEB-A64B-E99816B8DC1E}">
      <dgm:prSet/>
      <dgm:spPr/>
      <dgm:t>
        <a:bodyPr/>
        <a:lstStyle/>
        <a:p>
          <a:endParaRPr lang="ru-RU"/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2C2BD0-517B-4E9C-A037-D4A0806612C4}" type="pres">
      <dgm:prSet presAssocID="{CF845803-1717-4F48-B710-F7F1B43013F3}" presName="Name1" presStyleCnt="0"/>
      <dgm:spPr/>
      <dgm:t>
        <a:bodyPr/>
        <a:lstStyle/>
        <a:p>
          <a:endParaRPr lang="ru-RU"/>
        </a:p>
      </dgm:t>
    </dgm:pt>
    <dgm:pt modelId="{69725028-6CCC-4078-BC5F-BBFA67A060B3}" type="pres">
      <dgm:prSet presAssocID="{CF845803-1717-4F48-B710-F7F1B43013F3}" presName="cycle" presStyleCnt="0"/>
      <dgm:spPr/>
      <dgm:t>
        <a:bodyPr/>
        <a:lstStyle/>
        <a:p>
          <a:endParaRPr lang="ru-RU"/>
        </a:p>
      </dgm:t>
    </dgm:pt>
    <dgm:pt modelId="{17BCFDE8-867C-467A-B7F3-9B093F23E13E}" type="pres">
      <dgm:prSet presAssocID="{CF845803-1717-4F48-B710-F7F1B43013F3}" presName="srcNode" presStyleLbl="node1" presStyleIdx="0" presStyleCnt="3"/>
      <dgm:spPr/>
      <dgm:t>
        <a:bodyPr/>
        <a:lstStyle/>
        <a:p>
          <a:endParaRPr lang="ru-RU"/>
        </a:p>
      </dgm:t>
    </dgm:pt>
    <dgm:pt modelId="{BBDD1F15-5D5A-4430-A855-C76E50E51E42}" type="pres">
      <dgm:prSet presAssocID="{CF845803-1717-4F48-B710-F7F1B43013F3}" presName="conn" presStyleLbl="parChTrans1D2" presStyleIdx="0" presStyleCnt="1"/>
      <dgm:spPr/>
      <dgm:t>
        <a:bodyPr/>
        <a:lstStyle/>
        <a:p>
          <a:endParaRPr lang="ru-RU"/>
        </a:p>
      </dgm:t>
    </dgm:pt>
    <dgm:pt modelId="{BA257D16-06AA-4007-B484-5B9A27400F34}" type="pres">
      <dgm:prSet presAssocID="{CF845803-1717-4F48-B710-F7F1B43013F3}" presName="extraNode" presStyleLbl="node1" presStyleIdx="0" presStyleCnt="3"/>
      <dgm:spPr/>
      <dgm:t>
        <a:bodyPr/>
        <a:lstStyle/>
        <a:p>
          <a:endParaRPr lang="ru-RU"/>
        </a:p>
      </dgm:t>
    </dgm:pt>
    <dgm:pt modelId="{9D97D0A5-1934-40AE-A800-FABC8D7408F0}" type="pres">
      <dgm:prSet presAssocID="{CF845803-1717-4F48-B710-F7F1B43013F3}" presName="dstNode" presStyleLbl="node1" presStyleIdx="0" presStyleCnt="3"/>
      <dgm:spPr/>
      <dgm:t>
        <a:bodyPr/>
        <a:lstStyle/>
        <a:p>
          <a:endParaRPr lang="ru-RU"/>
        </a:p>
      </dgm:t>
    </dgm:pt>
    <dgm:pt modelId="{F84282E1-4565-4A17-8095-7AFD756B1AC4}" type="pres">
      <dgm:prSet presAssocID="{2B71A9FB-D571-4E16-9DEE-5C8D55952890}" presName="text_1" presStyleLbl="node1" presStyleIdx="0" presStyleCnt="3" custLinFactNeighborY="-1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C6AC5-C87B-4274-A079-DC270768E12A}" type="pres">
      <dgm:prSet presAssocID="{2B71A9FB-D571-4E16-9DEE-5C8D55952890}" presName="accent_1" presStyleCnt="0"/>
      <dgm:spPr/>
      <dgm:t>
        <a:bodyPr/>
        <a:lstStyle/>
        <a:p>
          <a:endParaRPr lang="ru-RU"/>
        </a:p>
      </dgm:t>
    </dgm:pt>
    <dgm:pt modelId="{C7628E09-A5D0-43AC-834B-E8990AEC2BF8}" type="pres">
      <dgm:prSet presAssocID="{2B71A9FB-D571-4E16-9DEE-5C8D55952890}" presName="accentRepeatNode" presStyleLbl="solidFgAcc1" presStyleIdx="0" presStyleCnt="3"/>
      <dgm:spPr/>
      <dgm:t>
        <a:bodyPr/>
        <a:lstStyle/>
        <a:p>
          <a:endParaRPr lang="ru-RU"/>
        </a:p>
      </dgm:t>
    </dgm:pt>
    <dgm:pt modelId="{06F30A11-D72B-4CFE-AC2A-DC344D107A54}" type="pres">
      <dgm:prSet presAssocID="{9E678A1B-D435-42AB-8A7E-92AC67196E2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72E89-F399-43EE-B999-E7E6DDC92048}" type="pres">
      <dgm:prSet presAssocID="{9E678A1B-D435-42AB-8A7E-92AC67196E27}" presName="accent_2" presStyleCnt="0"/>
      <dgm:spPr/>
    </dgm:pt>
    <dgm:pt modelId="{4DFBDF75-9C3B-462A-AEDF-4280E3C123DA}" type="pres">
      <dgm:prSet presAssocID="{9E678A1B-D435-42AB-8A7E-92AC67196E27}" presName="accentRepeatNode" presStyleLbl="solidFgAcc1" presStyleIdx="1" presStyleCnt="3"/>
      <dgm:spPr/>
    </dgm:pt>
    <dgm:pt modelId="{37C602CE-9639-4378-9C63-2D6652B053F0}" type="pres">
      <dgm:prSet presAssocID="{121DDE09-58FA-490A-97C3-6708F3270A6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34AFB5-2962-4C9B-A90C-E2C30F3C61DB}" type="pres">
      <dgm:prSet presAssocID="{121DDE09-58FA-490A-97C3-6708F3270A6F}" presName="accent_3" presStyleCnt="0"/>
      <dgm:spPr/>
    </dgm:pt>
    <dgm:pt modelId="{31F1EC42-4A54-4D5E-B4DA-3849E110B769}" type="pres">
      <dgm:prSet presAssocID="{121DDE09-58FA-490A-97C3-6708F3270A6F}" presName="accentRepeatNode" presStyleLbl="solidFgAcc1" presStyleIdx="2" presStyleCnt="3"/>
      <dgm:spPr/>
    </dgm:pt>
  </dgm:ptLst>
  <dgm:cxnLst>
    <dgm:cxn modelId="{6A936346-5C2A-4CD9-8030-6E9A1F586F45}" type="presOf" srcId="{121DDE09-58FA-490A-97C3-6708F3270A6F}" destId="{37C602CE-9639-4378-9C63-2D6652B053F0}" srcOrd="0" destOrd="0" presId="urn:microsoft.com/office/officeart/2008/layout/VerticalCurvedList"/>
    <dgm:cxn modelId="{D012ACD3-5381-449A-BB21-1147CD2C30CC}" type="presOf" srcId="{CE14E9EE-7142-45C4-B5B4-260682811960}" destId="{BBDD1F15-5D5A-4430-A855-C76E50E51E42}" srcOrd="0" destOrd="0" presId="urn:microsoft.com/office/officeart/2008/layout/VerticalCurvedList"/>
    <dgm:cxn modelId="{0E841B90-4618-4BEB-A64B-E99816B8DC1E}" srcId="{CF845803-1717-4F48-B710-F7F1B43013F3}" destId="{121DDE09-58FA-490A-97C3-6708F3270A6F}" srcOrd="2" destOrd="0" parTransId="{792C8887-417E-4AB1-A726-56EB0976CE42}" sibTransId="{AF7A3EAA-0186-412B-AC6F-E6F23C4F6FE3}"/>
    <dgm:cxn modelId="{F7053D4D-A3BD-4995-B8DC-0D917EFA8109}" type="presOf" srcId="{CF845803-1717-4F48-B710-F7F1B43013F3}" destId="{8C3C0CDE-0945-4576-83B9-7F37BA695137}" srcOrd="0" destOrd="0" presId="urn:microsoft.com/office/officeart/2008/layout/VerticalCurvedList"/>
    <dgm:cxn modelId="{DD87E3B1-4A02-4360-9F5A-0E1E21CA3AE6}" type="presOf" srcId="{9E678A1B-D435-42AB-8A7E-92AC67196E27}" destId="{06F30A11-D72B-4CFE-AC2A-DC344D107A54}" srcOrd="0" destOrd="0" presId="urn:microsoft.com/office/officeart/2008/layout/VerticalCurvedList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5062863C-E7B4-4EEA-93C9-8201830D35D3}" type="presOf" srcId="{2B71A9FB-D571-4E16-9DEE-5C8D55952890}" destId="{F84282E1-4565-4A17-8095-7AFD756B1AC4}" srcOrd="0" destOrd="0" presId="urn:microsoft.com/office/officeart/2008/layout/VerticalCurvedList"/>
    <dgm:cxn modelId="{4D8D6DDA-151D-4F94-8AA3-259822065A25}" srcId="{CF845803-1717-4F48-B710-F7F1B43013F3}" destId="{9E678A1B-D435-42AB-8A7E-92AC67196E27}" srcOrd="1" destOrd="0" parTransId="{2F952D72-5EF3-4A3E-A8F2-6BBE1FC5B601}" sibTransId="{DCF00D1A-21FA-42E7-80DD-490B55F0FFC5}"/>
    <dgm:cxn modelId="{27A036CD-2C2E-41FC-A531-5D67559E74F8}" type="presParOf" srcId="{8C3C0CDE-0945-4576-83B9-7F37BA695137}" destId="{962C2BD0-517B-4E9C-A037-D4A0806612C4}" srcOrd="0" destOrd="0" presId="urn:microsoft.com/office/officeart/2008/layout/VerticalCurvedList"/>
    <dgm:cxn modelId="{6C73618E-DBDA-42BA-BD1E-91FDD187E6B2}" type="presParOf" srcId="{962C2BD0-517B-4E9C-A037-D4A0806612C4}" destId="{69725028-6CCC-4078-BC5F-BBFA67A060B3}" srcOrd="0" destOrd="0" presId="urn:microsoft.com/office/officeart/2008/layout/VerticalCurvedList"/>
    <dgm:cxn modelId="{445C05A6-6A30-4C47-936E-01870DD24928}" type="presParOf" srcId="{69725028-6CCC-4078-BC5F-BBFA67A060B3}" destId="{17BCFDE8-867C-467A-B7F3-9B093F23E13E}" srcOrd="0" destOrd="0" presId="urn:microsoft.com/office/officeart/2008/layout/VerticalCurvedList"/>
    <dgm:cxn modelId="{B4B9CB30-AD8C-4B7F-BE79-A87357C09BA8}" type="presParOf" srcId="{69725028-6CCC-4078-BC5F-BBFA67A060B3}" destId="{BBDD1F15-5D5A-4430-A855-C76E50E51E42}" srcOrd="1" destOrd="0" presId="urn:microsoft.com/office/officeart/2008/layout/VerticalCurvedList"/>
    <dgm:cxn modelId="{E30B3152-E848-40DE-9E91-87F43CF6DE27}" type="presParOf" srcId="{69725028-6CCC-4078-BC5F-BBFA67A060B3}" destId="{BA257D16-06AA-4007-B484-5B9A27400F34}" srcOrd="2" destOrd="0" presId="urn:microsoft.com/office/officeart/2008/layout/VerticalCurvedList"/>
    <dgm:cxn modelId="{833C1203-522E-4AA6-9AD2-548484EB342C}" type="presParOf" srcId="{69725028-6CCC-4078-BC5F-BBFA67A060B3}" destId="{9D97D0A5-1934-40AE-A800-FABC8D7408F0}" srcOrd="3" destOrd="0" presId="urn:microsoft.com/office/officeart/2008/layout/VerticalCurvedList"/>
    <dgm:cxn modelId="{BD4AE010-3228-45FA-8060-7B73026EB861}" type="presParOf" srcId="{962C2BD0-517B-4E9C-A037-D4A0806612C4}" destId="{F84282E1-4565-4A17-8095-7AFD756B1AC4}" srcOrd="1" destOrd="0" presId="urn:microsoft.com/office/officeart/2008/layout/VerticalCurvedList"/>
    <dgm:cxn modelId="{68AD624A-2FFC-43E9-A344-2127B671DE34}" type="presParOf" srcId="{962C2BD0-517B-4E9C-A037-D4A0806612C4}" destId="{B2EC6AC5-C87B-4274-A079-DC270768E12A}" srcOrd="2" destOrd="0" presId="urn:microsoft.com/office/officeart/2008/layout/VerticalCurvedList"/>
    <dgm:cxn modelId="{0C764C63-A358-441F-9314-46AF4E4DEE30}" type="presParOf" srcId="{B2EC6AC5-C87B-4274-A079-DC270768E12A}" destId="{C7628E09-A5D0-43AC-834B-E8990AEC2BF8}" srcOrd="0" destOrd="0" presId="urn:microsoft.com/office/officeart/2008/layout/VerticalCurvedList"/>
    <dgm:cxn modelId="{5461BA16-A86A-47A6-A246-E9336469D5AC}" type="presParOf" srcId="{962C2BD0-517B-4E9C-A037-D4A0806612C4}" destId="{06F30A11-D72B-4CFE-AC2A-DC344D107A54}" srcOrd="3" destOrd="0" presId="urn:microsoft.com/office/officeart/2008/layout/VerticalCurvedList"/>
    <dgm:cxn modelId="{0679F08F-8200-4959-B650-2B7CD8868034}" type="presParOf" srcId="{962C2BD0-517B-4E9C-A037-D4A0806612C4}" destId="{29A72E89-F399-43EE-B999-E7E6DDC92048}" srcOrd="4" destOrd="0" presId="urn:microsoft.com/office/officeart/2008/layout/VerticalCurvedList"/>
    <dgm:cxn modelId="{D14DB1F5-CA4D-4B49-9046-FC164E7CB991}" type="presParOf" srcId="{29A72E89-F399-43EE-B999-E7E6DDC92048}" destId="{4DFBDF75-9C3B-462A-AEDF-4280E3C123DA}" srcOrd="0" destOrd="0" presId="urn:microsoft.com/office/officeart/2008/layout/VerticalCurvedList"/>
    <dgm:cxn modelId="{FE25972B-AA71-4AC5-BAD6-9B2809654F93}" type="presParOf" srcId="{962C2BD0-517B-4E9C-A037-D4A0806612C4}" destId="{37C602CE-9639-4378-9C63-2D6652B053F0}" srcOrd="5" destOrd="0" presId="urn:microsoft.com/office/officeart/2008/layout/VerticalCurvedList"/>
    <dgm:cxn modelId="{F09D82C4-5D49-433A-9DD8-E7F6C1733805}" type="presParOf" srcId="{962C2BD0-517B-4E9C-A037-D4A0806612C4}" destId="{7034AFB5-2962-4C9B-A90C-E2C30F3C61DB}" srcOrd="6" destOrd="0" presId="urn:microsoft.com/office/officeart/2008/layout/VerticalCurvedList"/>
    <dgm:cxn modelId="{9109A9D8-7F42-4644-8B7E-1861493CDE8F}" type="presParOf" srcId="{7034AFB5-2962-4C9B-A90C-E2C30F3C61DB}" destId="{31F1EC42-4A54-4D5E-B4DA-3849E110B76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4781378" y="-732843"/>
          <a:ext cx="5695008" cy="5695008"/>
        </a:xfrm>
        <a:prstGeom prst="blockArc">
          <a:avLst>
            <a:gd name="adj1" fmla="val 18900000"/>
            <a:gd name="adj2" fmla="val 2700000"/>
            <a:gd name="adj3" fmla="val 37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587596" y="413839"/>
          <a:ext cx="10632205" cy="845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140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9.1. Классификация и характеристика дефектов керамических изделий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596" y="413839"/>
        <a:ext cx="10632205" cy="845864"/>
      </dsp:txXfrm>
    </dsp:sp>
    <dsp:sp modelId="{C7628E09-A5D0-43AC-834B-E8990AEC2BF8}">
      <dsp:nvSpPr>
        <dsp:cNvPr id="0" name=""/>
        <dsp:cNvSpPr/>
      </dsp:nvSpPr>
      <dsp:spPr>
        <a:xfrm>
          <a:off x="58931" y="317199"/>
          <a:ext cx="1057330" cy="1057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F30A11-D72B-4CFE-AC2A-DC344D107A54}">
      <dsp:nvSpPr>
        <dsp:cNvPr id="0" name=""/>
        <dsp:cNvSpPr/>
      </dsp:nvSpPr>
      <dsp:spPr>
        <a:xfrm>
          <a:off x="895068" y="1691728"/>
          <a:ext cx="10324733" cy="845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140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9.2. Принцип сортировки керамических бытовых товаров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5068" y="1691728"/>
        <a:ext cx="10324733" cy="845864"/>
      </dsp:txXfrm>
    </dsp:sp>
    <dsp:sp modelId="{4DFBDF75-9C3B-462A-AEDF-4280E3C123DA}">
      <dsp:nvSpPr>
        <dsp:cNvPr id="0" name=""/>
        <dsp:cNvSpPr/>
      </dsp:nvSpPr>
      <dsp:spPr>
        <a:xfrm>
          <a:off x="366403" y="1585995"/>
          <a:ext cx="1057330" cy="1057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C602CE-9639-4378-9C63-2D6652B053F0}">
      <dsp:nvSpPr>
        <dsp:cNvPr id="0" name=""/>
        <dsp:cNvSpPr/>
      </dsp:nvSpPr>
      <dsp:spPr>
        <a:xfrm>
          <a:off x="587596" y="2960525"/>
          <a:ext cx="10632205" cy="845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1405" tIns="60960" rIns="60960" bIns="60960" numCol="1" spcCol="1270" anchor="ctr" anchorCtr="0">
          <a:noAutofit/>
        </a:bodyPr>
        <a:lstStyle/>
        <a:p>
          <a:pPr marL="533400" lvl="0" indent="-53340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9.3. Маркировка, упаковка, транспортирование и хранение керамических бытовых товаров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596" y="2960525"/>
        <a:ext cx="10632205" cy="845864"/>
      </dsp:txXfrm>
    </dsp:sp>
    <dsp:sp modelId="{31F1EC42-4A54-4D5E-B4DA-3849E110B769}">
      <dsp:nvSpPr>
        <dsp:cNvPr id="0" name=""/>
        <dsp:cNvSpPr/>
      </dsp:nvSpPr>
      <dsp:spPr>
        <a:xfrm>
          <a:off x="58931" y="2854792"/>
          <a:ext cx="1057330" cy="1057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96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94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39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07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12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7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174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571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649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03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789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032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28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2152" y="1847671"/>
            <a:ext cx="10815145" cy="24476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ТОВАРОВЕДЕНИЕ НЕПРОДОВОЛЬСТВЕННЫХ ТОВАРОВ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681" y="4295275"/>
            <a:ext cx="11898086" cy="66892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9. Контроль качества керамических бытовых товаров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08872" y="70505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62" y="70505"/>
            <a:ext cx="1178259" cy="1622655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975814" y="5817476"/>
            <a:ext cx="10187820" cy="457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Машкович Татьяна Васильевна </a:t>
            </a:r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преподаватель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9.2. Принцип сортировки керамических бытовых товаров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30" y="2247298"/>
            <a:ext cx="3177416" cy="34350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31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3681" y="274009"/>
            <a:ext cx="1115923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действующими стандартами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фарфоро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-фаянсовые изделия делятся на 2 сорта: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1-й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2-й.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6088" algn="just">
              <a:spcAft>
                <a:spcPts val="0"/>
              </a:spcAft>
            </a:pP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Изделия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1-го сорта маркируются клеймом красного цвета,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2-го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зеленого.</a:t>
            </a:r>
          </a:p>
          <a:p>
            <a:pPr indent="450215" algn="just"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2" descr="ÐÐ°ÑÑÐ¸Ð½ÐºÐ¸ Ð¿Ð¾ Ð·Ð°Ð¿ÑÐ¾ÑÑ ÐºÐ»ÐµÐ¹Ð¼Ð¾ Ð½Ð° ÑÐ°ÑÑÐ¾ÑÐ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9" t="34032" r="41579" b="42603"/>
          <a:stretch/>
        </p:blipFill>
        <p:spPr bwMode="auto">
          <a:xfrm>
            <a:off x="276826" y="1828280"/>
            <a:ext cx="1263179" cy="132059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ÐÐ°ÑÑÐ¸Ð½ÐºÐ¸ Ð¿Ð¾ Ð·Ð°Ð¿ÑÐ¾ÑÑ ÐºÐ»ÐµÐ¹Ð¼Ð¾ Ð½Ð° ÑÐ°ÑÑÐ¾ÑÐ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2" t="21557" r="42552" b="54396"/>
          <a:stretch/>
        </p:blipFill>
        <p:spPr bwMode="auto">
          <a:xfrm>
            <a:off x="1763485" y="1828280"/>
            <a:ext cx="1412125" cy="132059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665" y="1713066"/>
            <a:ext cx="3264337" cy="46224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19744" y="3474024"/>
            <a:ext cx="48672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Качество фарфоровых изделий определяется по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ГОСТ 28390-89. Изделия фарфоровые. Технические условия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634" y="1713066"/>
            <a:ext cx="3264337" cy="46224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19744" y="4703149"/>
            <a:ext cx="4867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Качество фаянсовых изделий определяется аналогично фарфоровым по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ГОСТ 28391-89. Изделия фаянсовые. Технические условия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88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3072" y="1317863"/>
            <a:ext cx="11895977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3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определении сорта учитывается</a:t>
            </a:r>
            <a:r>
              <a:rPr lang="ru-RU" sz="23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450215" algn="just"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1463" indent="-271463" algn="just">
              <a:spcAft>
                <a:spcPts val="0"/>
              </a:spcAft>
            </a:pP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23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размер изделия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п.1.2.1</a:t>
            </a:r>
            <a:r>
              <a:rPr lang="ru-RU" sz="2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изделия 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подразделяются на мелкие, средние и крупные; а </a:t>
            </a:r>
            <a:r>
              <a:rPr lang="ru-RU" sz="2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изделия 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напитков по вместимости подразделяются на мелкие и крупные;</a:t>
            </a:r>
            <a:r>
              <a:rPr lang="ru-RU" sz="23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23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место расположения дефекта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(лицевая или оборотная сторона);</a:t>
            </a:r>
          </a:p>
          <a:p>
            <a:pPr algn="just">
              <a:spcAft>
                <a:spcPts val="0"/>
              </a:spcAft>
            </a:pP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23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форма изделия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(полое или плоское);</a:t>
            </a:r>
          </a:p>
          <a:p>
            <a:pPr algn="just">
              <a:spcAft>
                <a:spcPts val="0"/>
              </a:spcAft>
            </a:pP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sz="23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толщина стенок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(к тонкостенной посуде предъявляются отдельные требования);</a:t>
            </a:r>
          </a:p>
          <a:p>
            <a:pPr algn="just">
              <a:spcAft>
                <a:spcPts val="0"/>
              </a:spcAft>
            </a:pP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ru-RU" sz="23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размеры и количество дефектов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0215" algn="just">
              <a:spcAft>
                <a:spcPts val="0"/>
              </a:spcAft>
            </a:pP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изделиях ограничивается общее количество наименований дефектов на одном изделии: 3 – для 1-го сорта и 6 – для 2-го сорта (</a:t>
            </a:r>
            <a:r>
              <a:rPr lang="ru-RU" sz="2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с.8, т.2, примечание</a:t>
            </a:r>
            <a:r>
              <a:rPr lang="ru-RU" sz="2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3072" y="163701"/>
            <a:ext cx="1129120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Сорт изделий определяется в зависимости от соответствия требованиям стандарта по показателям качества (белизна,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просвечиваемость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термостойкость,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водопоглощение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3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табл.1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и от наличия дефектов внешнего вида (</a:t>
            </a:r>
            <a:r>
              <a:rPr lang="ru-RU" sz="23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табл.2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072" y="5112157"/>
            <a:ext cx="1189597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3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Специфика </a:t>
            </a:r>
            <a:r>
              <a:rPr lang="ru-RU" sz="23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определения сорта фаянсовых изделий заключается в том, что отдельно предъявляются требования к изделиям с бесцветной глазурью (табл.1) и с цветной глазурью (табл.2).</a:t>
            </a:r>
          </a:p>
        </p:txBody>
      </p:sp>
    </p:spTree>
    <p:extLst>
      <p:ext uri="{BB962C8B-B14F-4D97-AF65-F5344CB8AC3E}">
        <p14:creationId xmlns:p14="http://schemas.microsoft.com/office/powerpoint/2010/main" val="250390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2641" y="70505"/>
            <a:ext cx="1182253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ПРИМЕР РЕШЕНИЯ ЗАДАЧИ:</a:t>
            </a:r>
          </a:p>
          <a:p>
            <a:pPr algn="just">
              <a:spcAft>
                <a:spcPts val="0"/>
              </a:spcAft>
            </a:pPr>
            <a:r>
              <a:rPr lang="ru-RU" sz="20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Условие задачи:</a:t>
            </a:r>
            <a:endParaRPr lang="ru-RU" sz="20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магазин поступила партия тарелок десертных фарфоровых диаметром 175мм, замаркированных клеймом красного цвета. При проверке качества на 5 тарелках были обнаружены следующие дефекты: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Мушка на лицевой стороне размером 1 мм – 2 шт.;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Накол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мелкий рассредоточенный;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Засорка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подглазурная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нецарапающая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диаметром 1,5мм – 3 шт.;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Помарка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подглазурной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краской на оборотной стороне площадью 4мм².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Проверьте соответствие сорта маркировке.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решения задачи используем ГОСТ 28390-89. Изделия фарфоровые. Технические условия. Определяем группу по размерам – изделия средние </a:t>
            </a: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(с.1, п. 1.2.1.)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Оцениваем дефекты: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сорт (с.4, т.2);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сорт (с.3, т.2);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сорт (с.8, т.2).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наименований дефектов на одном изделии – 3 – допускается во 2-м сорте (с.8, т.2, примеч.).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0430" indent="-900430" algn="just">
              <a:spcAft>
                <a:spcPts val="0"/>
              </a:spcAft>
            </a:pPr>
            <a:r>
              <a:rPr lang="ru-RU" sz="20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Заключение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согласно ГОСТ 28390-89 5 тарелок относятся ко 2-му сорту и замаркированы неверно.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34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 fontScale="90000"/>
          </a:bodyPr>
          <a:lstStyle/>
          <a:p>
            <a:pPr marL="533400" lvl="0" indent="-53340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9.3. Маркировка, упаковка, транспортирование и хранение керамических бытовых товаров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616" y="2211106"/>
            <a:ext cx="2250098" cy="24325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6806" y="4942590"/>
            <a:ext cx="9895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Изучите данный вопрос самостоятельно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используя материал учебника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школа, 2005. – стр. 312-313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User\Desktop\ЭУМК ТОТ\images (6)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8719"/>
          <a:stretch/>
        </p:blipFill>
        <p:spPr bwMode="auto">
          <a:xfrm>
            <a:off x="290017" y="4811486"/>
            <a:ext cx="1799706" cy="146253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15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9" y="1546981"/>
            <a:ext cx="4166977" cy="45868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05252" y="436603"/>
            <a:ext cx="7381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Практическое задание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9546" y="1883392"/>
            <a:ext cx="71787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Выполните задание по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Модулю 9,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которое находится в практическом разделе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Формат выполнения задания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файл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 по решению задач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изложены в вопросе 2 Модуля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ЭУМК ТОТ\images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227" y="3469943"/>
            <a:ext cx="1699360" cy="16993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0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012" y="440643"/>
            <a:ext cx="11859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 для самоконтроля: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1940" y="1897353"/>
            <a:ext cx="86799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классификацию дефектов керамических изделий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Перечислите дефекты черепка и формования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Охарактеризуйте дефект «выгорка»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Перечислите дефекты глазури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Охарактеризуйте дефекты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накол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и «кратер»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Перечислите дефекты декорирования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Опишите принцип сортировки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фарфоро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-фаянсовых изделий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Объясните особенности маркировки керамических изделий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Опишите условия хранения керамических изделий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ЭУМК ТОТ\images (8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2011231"/>
            <a:ext cx="2982408" cy="31885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08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6" y="1429557"/>
            <a:ext cx="3863415" cy="3863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69565" y="3028382"/>
            <a:ext cx="7438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непродоволь-ственных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школа, 2005. – стр.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310-313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46577" y="1429557"/>
            <a:ext cx="6423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836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IMG_20180701_1952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1" t="36364" r="41721" b="24778"/>
          <a:stretch/>
        </p:blipFill>
        <p:spPr bwMode="auto">
          <a:xfrm>
            <a:off x="4748380" y="980888"/>
            <a:ext cx="2588565" cy="345758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1577" y="441266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677" y="4694830"/>
            <a:ext cx="120513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Машкович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Татьяна Васильевна,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преподаватель высшей квалификационной категории</a:t>
            </a:r>
          </a:p>
          <a:p>
            <a:pPr algn="ctr"/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mashkovich1978@mail.ru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7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89639"/>
            <a:ext cx="9905998" cy="7799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57917255"/>
              </p:ext>
            </p:extLst>
          </p:nvPr>
        </p:nvGraphicFramePr>
        <p:xfrm>
          <a:off x="532023" y="763866"/>
          <a:ext cx="11277600" cy="422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21506" name="Picture 2" descr="C:\Users\User\Desktop\ЭУМК ТОТ\images (1)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84" y="5036024"/>
            <a:ext cx="1304286" cy="130428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9928" y="5509313"/>
            <a:ext cx="8629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ведения конспекта можете использовать рабочую тетрадь, которую можно скачать в разделе «Дополнительные материалы»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ЭУМК ТОТ\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46" y="2383666"/>
            <a:ext cx="3509845" cy="26314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08408" y="436603"/>
            <a:ext cx="5375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модуля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2220" y="1359933"/>
            <a:ext cx="73468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изучения данной темы Вы сможете:</a:t>
            </a:r>
          </a:p>
          <a:p>
            <a:pPr algn="just"/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Давать классификацию дефектов керамических изделий по происхождению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Характеризовать дефекты керамических изделий по группам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Описывать принцип сортировки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фарфоро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-фаянсовых изделий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Объяснять особенности маркировки, упаковки, хранения и транспортирования керамических бытовых товаров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Решать задачи 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определению сорта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фарфоро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-фаянсовых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изделий с использованием стандарта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9.1. Классификация и характеристика дефектов керамических изделий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814" y="5384007"/>
            <a:ext cx="10683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школа, 2005. – стр.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310-311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2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2143" y="70505"/>
            <a:ext cx="1172391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Дефекты керамических изделий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 происхождению подразделяются на следующие </a:t>
            </a: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группы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ctr"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ctr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Дефекты черепка и 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формования</a:t>
            </a:r>
          </a:p>
          <a:p>
            <a:pPr lvl="0" algn="ctr">
              <a:spcAft>
                <a:spcPts val="0"/>
              </a:spcAft>
              <a:tabLst>
                <a:tab pos="228600" algn="l"/>
              </a:tabLs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Деформация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отклонение от заданной в модели формы вследствие несоблюдения технологических процессов.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Выбоины и щербины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небольшие углубления по краям изделия  в результате неосторожного обращения с изделием.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Трещина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щель, узкое углубление на поверхности. Может быть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односторонняя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–несквозная и  с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квозная.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Неправильное монтирование приставных деталей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(ручек, носиков и т.п.) проявляется в отклонении этих деталей от горизонтальной или вертикальной оси, зазоре между крышкой и корпусом, выпадении крышки изделия при наклоне на угол 70º 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Осевое смещение приставных деталей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отклонение приставных деталей от заданного места приставки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19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5943" y="640646"/>
            <a:ext cx="117565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 startAt="6"/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Подрыв приставных деталей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трещина, возникшая в месте приклейки деталей.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6"/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Прыщ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плотное вздутие поверхности вследствие нарушения режима обжига.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6"/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Пузырь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пустотелое вздутие на поверхности, по размерам большее, чем прыщ.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6"/>
            </a:pPr>
            <a:r>
              <a:rPr lang="ru-RU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Слипыш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след от слипания изделий, соприкасающихся при обжиге. Характерен для фаянсовых и майоликовых изделий.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6"/>
            </a:pPr>
            <a:r>
              <a:rPr lang="ru-RU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Засорка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 гладкие или шероховатые возвышения, образованные посторонними включениями, приставшими к поверхности.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6"/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Мушка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точка темного цвета из-за плохой очистки сырья от окислов железа.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6"/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Выплавка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темно-коричневые пятна из-за попадания в массу частичек металла. Она больше мушки по размерам.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6"/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Выгорка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поверхностное углубление, образовавшееся после выгорания попавшего в массу инородного тела, грязновато-зеленого цвета.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6"/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Откол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механическое повреждение черепка, может быть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заглазурованный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незаглазурованный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521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2144" y="220959"/>
            <a:ext cx="11647714" cy="616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ctr">
              <a:spcAft>
                <a:spcPts val="0"/>
              </a:spcAft>
            </a:pP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Дефекты 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глазури</a:t>
            </a:r>
          </a:p>
          <a:p>
            <a:pPr marL="270510" indent="-270510" algn="ctr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35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Натек</a:t>
            </a:r>
            <a:r>
              <a:rPr lang="ru-RU" sz="2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местное утолщение глазури с изменением ее оттенка, обычно на краях или в нижней части изделия.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35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Сборка глазури</a:t>
            </a:r>
            <a:r>
              <a:rPr lang="ru-RU" sz="2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местное скопление глазури.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35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Накол</a:t>
            </a:r>
            <a:r>
              <a:rPr lang="ru-RU" sz="2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 точечное углубление на поверхности глазури.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35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Кратер</a:t>
            </a:r>
            <a:r>
              <a:rPr lang="ru-RU" sz="2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крупное углубление на поверхности глазури.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35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Плешина</a:t>
            </a:r>
            <a:r>
              <a:rPr lang="ru-RU" sz="2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место, не покрытое глазурью на глазурованной части изделия.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35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Летелый</a:t>
            </a:r>
            <a:r>
              <a:rPr lang="ru-RU" sz="235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край</a:t>
            </a:r>
            <a:r>
              <a:rPr lang="ru-RU" sz="2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отслаивание глазури по краю. Похож на плешину, но в местах отскока глазури имеет острые углы, грани. Это дефект фаянсовых и майоликовых изделий.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35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Цек</a:t>
            </a:r>
            <a:r>
              <a:rPr lang="ru-RU" sz="2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мелкие волосяные трещины на глазури.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35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Сухость глазури</a:t>
            </a:r>
            <a:r>
              <a:rPr lang="ru-RU" sz="2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 места с очень тонким слоем глазури, без блеска, шероховатые на ощупь – в фаянсовых и майоликовых изделиях.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35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Матовость глазури</a:t>
            </a:r>
            <a:r>
              <a:rPr lang="ru-RU" sz="2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глазурь, не имеющая блеска, возникает из-за малой температуры обжига.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35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Задувка</a:t>
            </a:r>
            <a:r>
              <a:rPr lang="ru-RU" sz="2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следы приплавленных продуктов сгорания топлива коричнево-зеленого цвета.</a:t>
            </a:r>
            <a:endParaRPr lang="ru-RU" sz="23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07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4171" y="209406"/>
            <a:ext cx="1180011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Дефекты 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декорирования</a:t>
            </a:r>
          </a:p>
          <a:p>
            <a:pPr algn="ctr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Недожог краски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блеклый, матовый вид декоративного покрытия изделия из-за низкой температуры обжига.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Пережог краски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Ослабление цветового тона декоративного покрытия. Очень заметно на бирюзовых, красных, коричневых красках и золоте.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Отслоение краски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(полет  краски) – отрыв краски от черепка из-за толстого слоя или плохой подготовки изделия к декорированию.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Царапина на рисунке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след, оставленный на поверхности изделия острым предметом.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Сборка </a:t>
            </a:r>
            <a:r>
              <a:rPr lang="ru-RU" sz="2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деколи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складки и пропуски рисунка из-за нарушения режима нанесения или обжига.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Помарка краской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загрязнение поверхности изделия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надглазурной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или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подглазурной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краской в виде точек, пятен из-за небрежной работы.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Вскипание краски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нарушение целостности декоративного покрытия вследствие появления пузырей в красочном слое.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Разнотонность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отклонение тона красочного покрытия от образца-эталона.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Разрыв декора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нарушение целостности декора на изделии.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Матовость декоративного покрытия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отсутствие блеска красочного покрытия.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Нечеткость контуров декорирования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расплывчатость контуров рисунка.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72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4102" name="Picture 6" descr="ÐÐ°ÑÑÐ¸Ð½ÐºÐ¸ Ð¿Ð¾ Ð·Ð°Ð¿ÑÐ¾ÑÑ Ð´ÐµÑÐµÐºÑÑ ÐºÐµÑÐ°Ð¼Ð¸ÑÐµÑÐºÐ¸Ñ Ð¸Ð·Ð´ÐµÐ»Ð¸Ð¹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 t="1003" r="50069" b="2033"/>
          <a:stretch/>
        </p:blipFill>
        <p:spPr bwMode="auto">
          <a:xfrm>
            <a:off x="2425848" y="2811779"/>
            <a:ext cx="2475452" cy="341848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static1.vigbo.com/u19870/23921/blog/2339531/1096472/15027539/500-ceramichugs-8accd9e1a9b662be5ba0f122993d312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8"/>
          <a:stretch/>
        </p:blipFill>
        <p:spPr bwMode="auto">
          <a:xfrm>
            <a:off x="253546" y="2811780"/>
            <a:ext cx="2032454" cy="341848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ÑÐµÐº ÐºÐµÑÐ°Ð¼Ð¸ÐºÐ¸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82"/>
          <a:stretch/>
        </p:blipFill>
        <p:spPr bwMode="auto">
          <a:xfrm>
            <a:off x="2816126" y="257165"/>
            <a:ext cx="2715994" cy="240964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static1.vigbo.com/u19870/23921/blog/2339531/1096472/15014594/500-ceramichugs-43d5aa3afb0e4bc2db7d3a51a3e7f29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36" y="2811778"/>
            <a:ext cx="2278988" cy="341848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ÐºÑÐ°ÑÐµÑÑ Ð½Ð° Ð³Ð»Ð°Ð·ÑÑÐ¸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18"/>
          <a:stretch/>
        </p:blipFill>
        <p:spPr bwMode="auto">
          <a:xfrm>
            <a:off x="4974494" y="2811779"/>
            <a:ext cx="2553237" cy="342519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s://ds05.infourok.ru/uploads/ex/0ec3/0005b412-2e736251/img12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58578" r="54174" b="6855"/>
          <a:stretch/>
        </p:blipFill>
        <p:spPr bwMode="auto">
          <a:xfrm>
            <a:off x="5685056" y="257165"/>
            <a:ext cx="3107174" cy="240964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Ð¾ÑÑÐ»Ð°Ð¸Ð²Ð°Ð½Ð¸Ðµ Ð³Ð»Ð°Ð·ÑÑÐ¸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4" r="40011"/>
          <a:stretch/>
        </p:blipFill>
        <p:spPr bwMode="auto">
          <a:xfrm>
            <a:off x="8907065" y="257166"/>
            <a:ext cx="2557225" cy="240964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ds05.infourok.ru/uploads/ex/0ec3/0005b412-2e736251/img12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2" t="23101" r="66559" b="50519"/>
          <a:stretch/>
        </p:blipFill>
        <p:spPr bwMode="auto">
          <a:xfrm>
            <a:off x="262889" y="257165"/>
            <a:ext cx="2400301" cy="240964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Ð´ÐµÑÐµÐºÑÑ ÐºÐµÑÐ°Ð¼Ð¸ÐºÐ¸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0" r="35084"/>
          <a:stretch/>
        </p:blipFill>
        <p:spPr bwMode="auto">
          <a:xfrm>
            <a:off x="10046970" y="2811777"/>
            <a:ext cx="1954530" cy="341848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07607" y="186352"/>
            <a:ext cx="1735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Натек глазури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85054" y="186352"/>
            <a:ext cx="1961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глазури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03999" y="257078"/>
            <a:ext cx="807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Цек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91296" y="2266699"/>
            <a:ext cx="1735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Полет краски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482" y="5818631"/>
            <a:ext cx="1210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Трещина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34656" y="2737622"/>
            <a:ext cx="2020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Прыщ, пузырь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01300" y="2811777"/>
            <a:ext cx="1316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Кратеры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52736" y="2811777"/>
            <a:ext cx="1139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Наколы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052810" y="5618576"/>
            <a:ext cx="1063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Откол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</p:tagLst>
</file>

<file path=ppt/theme/theme1.xml><?xml version="1.0" encoding="utf-8"?>
<a:theme xmlns:a="http://schemas.openxmlformats.org/drawingml/2006/main" name="Тема1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1314</TotalTime>
  <Words>1141</Words>
  <Application>Microsoft Office PowerPoint</Application>
  <PresentationFormat>Широкоэкранный</PresentationFormat>
  <Paragraphs>160</Paragraphs>
  <Slides>18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Book Antiqua</vt:lpstr>
      <vt:lpstr>Calibri</vt:lpstr>
      <vt:lpstr>Times New Roman</vt:lpstr>
      <vt:lpstr>Wingdings</vt:lpstr>
      <vt:lpstr>Тема1</vt:lpstr>
      <vt:lpstr>ТОВАРОВЕДЕНИЕ НЕПРОДОВОЛЬСТВЕННЫХ ТОВАРОВ</vt:lpstr>
      <vt:lpstr>СОДЕРЖАНИЕ МОДУЛЯ</vt:lpstr>
      <vt:lpstr>Презентация PowerPoint</vt:lpstr>
      <vt:lpstr>9.1. Классификация и характеристика дефектов керамических изделий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9.2. Принцип сортировки керамических бытовых товаров</vt:lpstr>
      <vt:lpstr>Презентация PowerPoint</vt:lpstr>
      <vt:lpstr>Презентация PowerPoint</vt:lpstr>
      <vt:lpstr>Презентация PowerPoint</vt:lpstr>
      <vt:lpstr>9.3. Маркировка, упаковка, транспортирование и хранение керамических бытовых товаров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Машенька</cp:lastModifiedBy>
  <cp:revision>164</cp:revision>
  <dcterms:created xsi:type="dcterms:W3CDTF">2014-06-06T09:13:21Z</dcterms:created>
  <dcterms:modified xsi:type="dcterms:W3CDTF">2019-06-26T18:39:33Z</dcterms:modified>
</cp:coreProperties>
</file>