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3"/>
  </p:notesMasterIdLst>
  <p:sldIdLst>
    <p:sldId id="256" r:id="rId2"/>
    <p:sldId id="258" r:id="rId3"/>
    <p:sldId id="322" r:id="rId4"/>
    <p:sldId id="273" r:id="rId5"/>
    <p:sldId id="331" r:id="rId6"/>
    <p:sldId id="411" r:id="rId7"/>
    <p:sldId id="412" r:id="rId8"/>
    <p:sldId id="413" r:id="rId9"/>
    <p:sldId id="326" r:id="rId10"/>
    <p:sldId id="409" r:id="rId11"/>
    <p:sldId id="414" r:id="rId12"/>
    <p:sldId id="415" r:id="rId13"/>
    <p:sldId id="416" r:id="rId14"/>
    <p:sldId id="417" r:id="rId15"/>
    <p:sldId id="418" r:id="rId16"/>
    <p:sldId id="408" r:id="rId17"/>
    <p:sldId id="419" r:id="rId18"/>
    <p:sldId id="410" r:id="rId19"/>
    <p:sldId id="325" r:id="rId20"/>
    <p:sldId id="324" r:id="rId21"/>
    <p:sldId id="323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8.1. Классификация ассортимента керамических бытовых товаров</a:t>
          </a:r>
          <a:r>
            <a: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00CEB6-172D-41A9-81EB-AFA236725B97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8.2. Характеристика ассортимента керамических бытовых товаров по группам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0385B8-969B-400A-BFC8-E209C59FA974}" type="parTrans" cxnId="{07CF6A87-E4FA-4F9A-90E4-14317C36868E}">
      <dgm:prSet/>
      <dgm:spPr/>
      <dgm:t>
        <a:bodyPr/>
        <a:lstStyle/>
        <a:p>
          <a:endParaRPr lang="ru-RU"/>
        </a:p>
      </dgm:t>
    </dgm:pt>
    <dgm:pt modelId="{38094392-FF7D-4150-A4B4-19DF314DB52B}" type="sibTrans" cxnId="{07CF6A87-E4FA-4F9A-90E4-14317C36868E}">
      <dgm:prSet/>
      <dgm:spPr/>
      <dgm:t>
        <a:bodyPr/>
        <a:lstStyle/>
        <a:p>
          <a:endParaRPr lang="ru-RU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2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2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2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2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2"/>
      <dgm:spPr/>
      <dgm:t>
        <a:bodyPr/>
        <a:lstStyle/>
        <a:p>
          <a:endParaRPr lang="ru-RU"/>
        </a:p>
      </dgm:t>
    </dgm:pt>
    <dgm:pt modelId="{DEF73F07-0F76-46FF-84AB-AED79300BF56}" type="pres">
      <dgm:prSet presAssocID="{8700CEB6-172D-41A9-81EB-AFA236725B97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8AF90-A182-4791-8C78-14CE98FD7F2F}" type="pres">
      <dgm:prSet presAssocID="{8700CEB6-172D-41A9-81EB-AFA236725B97}" presName="accent_2" presStyleCnt="0"/>
      <dgm:spPr/>
    </dgm:pt>
    <dgm:pt modelId="{E16EB1CC-2BE3-4A8E-80AA-2A9165C439B7}" type="pres">
      <dgm:prSet presAssocID="{8700CEB6-172D-41A9-81EB-AFA236725B97}" presName="accentRepeatNode" presStyleLbl="solidFgAcc1" presStyleIdx="1" presStyleCnt="2"/>
      <dgm:spPr/>
    </dgm:pt>
  </dgm:ptLst>
  <dgm:cxnLst>
    <dgm:cxn modelId="{5060CEC5-A820-42C6-8239-C614E6566630}" type="presOf" srcId="{8700CEB6-172D-41A9-81EB-AFA236725B97}" destId="{DEF73F07-0F76-46FF-84AB-AED79300BF56}" srcOrd="0" destOrd="0" presId="urn:microsoft.com/office/officeart/2008/layout/VerticalCurvedList"/>
    <dgm:cxn modelId="{07CF6A87-E4FA-4F9A-90E4-14317C36868E}" srcId="{CF845803-1717-4F48-B710-F7F1B43013F3}" destId="{8700CEB6-172D-41A9-81EB-AFA236725B97}" srcOrd="1" destOrd="0" parTransId="{CB0385B8-969B-400A-BFC8-E209C59FA974}" sibTransId="{38094392-FF7D-4150-A4B4-19DF314DB52B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ADEB0571-896C-4AF4-8B01-7EE717D21E9D}" type="presParOf" srcId="{962C2BD0-517B-4E9C-A037-D4A0806612C4}" destId="{DEF73F07-0F76-46FF-84AB-AED79300BF56}" srcOrd="3" destOrd="0" presId="urn:microsoft.com/office/officeart/2008/layout/VerticalCurvedList"/>
    <dgm:cxn modelId="{6843C5C9-2025-4ED5-830A-77121B37AB55}" type="presParOf" srcId="{962C2BD0-517B-4E9C-A037-D4A0806612C4}" destId="{F6F8AF90-A182-4791-8C78-14CE98FD7F2F}" srcOrd="4" destOrd="0" presId="urn:microsoft.com/office/officeart/2008/layout/VerticalCurvedList"/>
    <dgm:cxn modelId="{5A4FF151-4CC1-4AC2-95A5-D9E3C83EDB53}" type="presParOf" srcId="{F6F8AF90-A182-4791-8C78-14CE98FD7F2F}" destId="{E16EB1CC-2BE3-4A8E-80AA-2A9165C439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4745890" y="-732843"/>
          <a:ext cx="5695008" cy="5695008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777455" y="591212"/>
          <a:ext cx="10477835" cy="12082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903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8.1. Классификация ассортимента керамических бытовых товаров</a:t>
          </a:r>
          <a:r>
            <a:rPr lang="ru-RU" sz="2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7455" y="591212"/>
        <a:ext cx="10477835" cy="1208232"/>
      </dsp:txXfrm>
    </dsp:sp>
    <dsp:sp modelId="{C7628E09-A5D0-43AC-834B-E8990AEC2BF8}">
      <dsp:nvSpPr>
        <dsp:cNvPr id="0" name=""/>
        <dsp:cNvSpPr/>
      </dsp:nvSpPr>
      <dsp:spPr>
        <a:xfrm>
          <a:off x="22309" y="453171"/>
          <a:ext cx="1510290" cy="15102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F73F07-0F76-46FF-84AB-AED79300BF56}">
      <dsp:nvSpPr>
        <dsp:cNvPr id="0" name=""/>
        <dsp:cNvSpPr/>
      </dsp:nvSpPr>
      <dsp:spPr>
        <a:xfrm>
          <a:off x="777455" y="2416888"/>
          <a:ext cx="10477835" cy="12082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903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8.2. Характеристика ассортимента керамических бытовых товаров по группам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7455" y="2416888"/>
        <a:ext cx="10477835" cy="1208232"/>
      </dsp:txXfrm>
    </dsp:sp>
    <dsp:sp modelId="{E16EB1CC-2BE3-4A8E-80AA-2A9165C439B7}">
      <dsp:nvSpPr>
        <dsp:cNvPr id="0" name=""/>
        <dsp:cNvSpPr/>
      </dsp:nvSpPr>
      <dsp:spPr>
        <a:xfrm>
          <a:off x="22309" y="2265859"/>
          <a:ext cx="1510290" cy="15102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358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43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00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417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554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18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606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387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532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606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8.jpeg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295275"/>
            <a:ext cx="11898086" cy="6689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8. Ассортимент керамических бытовых товаров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3628" y="70505"/>
            <a:ext cx="59647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СТОЛОВАЯ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48911" y="580986"/>
            <a:ext cx="84560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принятия пищи и напитков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020" y="1457236"/>
            <a:ext cx="117843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marR="15240" indent="-3175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Тарелки: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глубокие и мелкие.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39863" marR="15240" indent="-1439863"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Глубокие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для первых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блюд: обеденные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220-240мм, десертные 180-200мм диаметром.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39863" marR="15240" indent="-1439863"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Мелкие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пирожковые (160мм), десертные (175мм), закусочные (200мм), подставные под глубокие (240мм).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4" name="Picture 4" descr="https://farfor-classic.ru/uploads/catalog_img/03385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5" b="15244"/>
          <a:stretch/>
        </p:blipFill>
        <p:spPr bwMode="auto">
          <a:xfrm>
            <a:off x="4857750" y="3133705"/>
            <a:ext cx="5831754" cy="315270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dn1.ozone.ru/multimedia/10277662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29" y="3133705"/>
            <a:ext cx="3168521" cy="315270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9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6146" name="Picture 2" descr="http://tazik-tlt.ru/d/19665_miska_fayans_malaya_vetochka_s015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0" b="14000"/>
          <a:stretch/>
        </p:blipFill>
        <p:spPr bwMode="auto">
          <a:xfrm>
            <a:off x="174291" y="605791"/>
            <a:ext cx="3466139" cy="192024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85" y="4743450"/>
            <a:ext cx="39190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Миски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конической формы с отогнутыми горизонтальными бортиками вместимостью 150-180см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³</a:t>
            </a:r>
            <a:endParaRPr lang="ru-RU" sz="2000" dirty="0"/>
          </a:p>
        </p:txBody>
      </p:sp>
      <p:pic>
        <p:nvPicPr>
          <p:cNvPr id="6148" name="Picture 4" descr="https://nitroid.ru/upload/iblock/448/4485e3125bc3accd958608413723df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1" y="2791613"/>
            <a:ext cx="3459957" cy="173689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ser97152.clients-cdnnow.ru/wa-data/public/shop/products/61/81/48161/images/14153/14153.970x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9" t="9680" r="10670" b="8396"/>
          <a:stretch/>
        </p:blipFill>
        <p:spPr bwMode="auto">
          <a:xfrm>
            <a:off x="3762568" y="239029"/>
            <a:ext cx="2610871" cy="181737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34248" y="2071283"/>
            <a:ext cx="2867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Салатник порционный</a:t>
            </a:r>
            <a:endParaRPr lang="ru-RU" sz="2000" dirty="0"/>
          </a:p>
        </p:txBody>
      </p:sp>
      <p:pic>
        <p:nvPicPr>
          <p:cNvPr id="6152" name="Picture 8" descr="https://i.simpalsmedia.com/999.md/BoardImages/900x900/56d6aa818bfd1aa493014f1268f0255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01" t="3164" b="8295"/>
          <a:stretch/>
        </p:blipFill>
        <p:spPr bwMode="auto">
          <a:xfrm>
            <a:off x="3938302" y="2632885"/>
            <a:ext cx="2367345" cy="282767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796679" y="5460562"/>
            <a:ext cx="2739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Селедочницы порционные</a:t>
            </a:r>
            <a:endParaRPr lang="ru-RU" sz="2000" dirty="0"/>
          </a:p>
        </p:txBody>
      </p:sp>
      <p:pic>
        <p:nvPicPr>
          <p:cNvPr id="6154" name="Picture 10" descr="http://discount.profi-markets.ru/img/products/40036-novyj-varenaja-vareno-jajco-vsmjatku-topper-iz-nerzhavejuschej-stali-jajco-rezak-clipper-scissor-kuhnja-gadzhety-vysokokachestvennye-jajcerezki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7"/>
          <a:stretch/>
        </p:blipFill>
        <p:spPr bwMode="auto">
          <a:xfrm>
            <a:off x="6553679" y="239029"/>
            <a:ext cx="2164225" cy="181737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404269" y="2071283"/>
            <a:ext cx="2463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Рюмка для яиц</a:t>
            </a:r>
            <a:endParaRPr lang="ru-RU" sz="2000" dirty="0"/>
          </a:p>
        </p:txBody>
      </p:sp>
      <p:pic>
        <p:nvPicPr>
          <p:cNvPr id="6156" name="Picture 12" descr="https://akval.ru/images/thumbnails/1902/1665/detailed/12/07_5082_82_02_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7" b="5747"/>
          <a:stretch/>
        </p:blipFill>
        <p:spPr bwMode="auto">
          <a:xfrm>
            <a:off x="8936106" y="787794"/>
            <a:ext cx="2457696" cy="181812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849386" y="2634181"/>
            <a:ext cx="2546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Подставка для яиц</a:t>
            </a:r>
            <a:endParaRPr lang="ru-RU" sz="2000" dirty="0"/>
          </a:p>
        </p:txBody>
      </p:sp>
      <p:pic>
        <p:nvPicPr>
          <p:cNvPr id="14" name="Picture 2" descr="https://mmedia.ozone.ru/multimedia/101616564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01" y="2632885"/>
            <a:ext cx="1676705" cy="156492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438250" y="4200495"/>
            <a:ext cx="20196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Кружка</a:t>
            </a:r>
            <a:endParaRPr lang="ru-RU" sz="2000" dirty="0"/>
          </a:p>
        </p:txBody>
      </p:sp>
      <p:pic>
        <p:nvPicPr>
          <p:cNvPr id="16" name="Picture 6" descr="https://avatars.mds.yandex.net/get-marketpic/1063346/market_QqrSaMpez_vGNg0es85kBg/ori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20986" r="11614" b="18264"/>
          <a:stretch/>
        </p:blipFill>
        <p:spPr bwMode="auto">
          <a:xfrm>
            <a:off x="6629375" y="4624673"/>
            <a:ext cx="2463043" cy="144221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629375" y="6106124"/>
            <a:ext cx="25571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Чашка бульонная</a:t>
            </a:r>
            <a:endParaRPr lang="ru-RU" sz="2000" dirty="0"/>
          </a:p>
        </p:txBody>
      </p:sp>
      <p:pic>
        <p:nvPicPr>
          <p:cNvPr id="18" name="Picture 4" descr="https://sp-yuga.ru/files/spyuga/861/132/046/846/40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038" y="3219777"/>
            <a:ext cx="2617470" cy="261747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9280038" y="5837247"/>
            <a:ext cx="2617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Стакан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6005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  <p:bldP spid="13" grpId="0"/>
      <p:bldP spid="15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53628" y="70505"/>
            <a:ext cx="59647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СТОЛОВАЯ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19437" y="763866"/>
            <a:ext cx="84921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подачи и кратковременного </a:t>
            </a:r>
          </a:p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пищи и напитков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 descr="http://www.posudukupi.ru/netcat_files/375/579/Blyudo_oval_noe_36sm_07111513_13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 b="14559"/>
          <a:stretch/>
        </p:blipFill>
        <p:spPr bwMode="auto">
          <a:xfrm>
            <a:off x="187263" y="2690476"/>
            <a:ext cx="4293298" cy="219473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3009" y="5137458"/>
            <a:ext cx="47538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Блюда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и овальные диаметром 350-450мм для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подачи на стол горячих и холодных закусок, рыбы, фруктов и т.д.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8" name="Picture 10" descr="https://mmedia.ozone.ru/multimedia/10188842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16" y="2599035"/>
            <a:ext cx="4086402" cy="278449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kuhovka.ru/site_images/storage/data/foto/05238.800.6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r="9492"/>
          <a:stretch/>
        </p:blipFill>
        <p:spPr bwMode="auto">
          <a:xfrm>
            <a:off x="9095803" y="2599035"/>
            <a:ext cx="2996117" cy="278449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089693" y="5753011"/>
            <a:ext cx="7102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Вазы для супа, бульона, компота, соуса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вместимостью 0,7-3л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8194" name="Picture 2" descr="http://atann.ru/upload/shop_3/8/0/7/item_8071/item_image807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0" b="20600"/>
          <a:stretch/>
        </p:blipFill>
        <p:spPr bwMode="auto">
          <a:xfrm>
            <a:off x="94151" y="541905"/>
            <a:ext cx="4953000" cy="178308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9706" y="2324938"/>
            <a:ext cx="2617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Селедочница</a:t>
            </a:r>
            <a:endParaRPr lang="ru-RU" sz="2000" dirty="0"/>
          </a:p>
        </p:txBody>
      </p:sp>
      <p:pic>
        <p:nvPicPr>
          <p:cNvPr id="8202" name="Picture 10" descr="https://moi-tvoi.ru/upload/iblock/photos191/product_190292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8" y="2868930"/>
            <a:ext cx="4821976" cy="272503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61916" y="5709195"/>
            <a:ext cx="2617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Менажница</a:t>
            </a:r>
            <a:endParaRPr lang="ru-RU" sz="2000" dirty="0"/>
          </a:p>
        </p:txBody>
      </p:sp>
      <p:pic>
        <p:nvPicPr>
          <p:cNvPr id="8204" name="Picture 12" descr="https://mirsamovarov.ru/upload/iblock/824/8241c3a99c94127c9a1f7a62a13c85f6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38229" r="5408" b="19115"/>
          <a:stretch/>
        </p:blipFill>
        <p:spPr bwMode="auto">
          <a:xfrm>
            <a:off x="5754663" y="262890"/>
            <a:ext cx="5195278" cy="253722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114015" y="2868930"/>
            <a:ext cx="2617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Пловница</a:t>
            </a:r>
            <a:endParaRPr lang="ru-RU" sz="2000" dirty="0"/>
          </a:p>
        </p:txBody>
      </p:sp>
      <p:pic>
        <p:nvPicPr>
          <p:cNvPr id="8206" name="Picture 14" descr="https://stilfarfor.ru/wa-data/public/shop/products/65/31/3165/images/7918/7918.970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7" b="16620"/>
          <a:stretch/>
        </p:blipFill>
        <p:spPr bwMode="auto">
          <a:xfrm>
            <a:off x="5177963" y="3399696"/>
            <a:ext cx="3732158" cy="255364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735307" y="5953341"/>
            <a:ext cx="2617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Сухарница</a:t>
            </a:r>
            <a:endParaRPr lang="ru-RU" sz="2000" dirty="0"/>
          </a:p>
        </p:txBody>
      </p:sp>
      <p:pic>
        <p:nvPicPr>
          <p:cNvPr id="17" name="Picture 4" descr="https://uytterra.ru/wa-data/public/shop/products/81/29/62981/images/139710/139710.97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372" y="3399696"/>
            <a:ext cx="2954449" cy="221736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408351" y="5677443"/>
            <a:ext cx="2617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Салатник общий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86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5" name="Picture 6" descr="https://www.rusvelikaia.ru/upload/iblock/700/700c6823805d68593f6175c2ba19a8b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r="13594"/>
          <a:stretch/>
        </p:blipFill>
        <p:spPr bwMode="auto">
          <a:xfrm>
            <a:off x="327120" y="217230"/>
            <a:ext cx="2057048" cy="313176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7424" y="3371882"/>
            <a:ext cx="1456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Кувшин</a:t>
            </a:r>
            <a:endParaRPr lang="ru-RU" sz="2000" dirty="0"/>
          </a:p>
        </p:txBody>
      </p:sp>
      <p:pic>
        <p:nvPicPr>
          <p:cNvPr id="7" name="Picture 8" descr="https://bonvivant66.ru/uploadedFiles/eshopimages/big/sl_5746c224b3bb3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r="52025" b="14114"/>
          <a:stretch/>
        </p:blipFill>
        <p:spPr bwMode="auto">
          <a:xfrm>
            <a:off x="2720340" y="217230"/>
            <a:ext cx="1726362" cy="313176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55301" y="3371882"/>
            <a:ext cx="1456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Графин</a:t>
            </a:r>
            <a:endParaRPr lang="ru-RU" sz="2000" dirty="0"/>
          </a:p>
        </p:txBody>
      </p:sp>
      <p:pic>
        <p:nvPicPr>
          <p:cNvPr id="9218" name="Picture 2" descr="https://user97152.clients-cdnnow.ru/wa-data/public/shop/products/96/24/152496/images/218339/218339.970x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19" y="217231"/>
            <a:ext cx="4172811" cy="313176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77740" y="3371882"/>
            <a:ext cx="3886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Ваза для сервировки стола</a:t>
            </a:r>
            <a:endParaRPr lang="ru-RU" sz="2000" dirty="0"/>
          </a:p>
        </p:txBody>
      </p:sp>
      <p:pic>
        <p:nvPicPr>
          <p:cNvPr id="9220" name="Picture 4" descr="https://unidom-shop.ru/upload/iblock/47e/7e5b7176-e30d-11e6-9578-00155d064319_fa15de5d-435a-4432-8290-54d8e24b926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2" y="3771992"/>
            <a:ext cx="2186768" cy="218676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47919" y="5981652"/>
            <a:ext cx="2903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Солонка, перечница</a:t>
            </a:r>
            <a:endParaRPr lang="ru-RU" sz="2000" dirty="0"/>
          </a:p>
        </p:txBody>
      </p:sp>
      <p:pic>
        <p:nvPicPr>
          <p:cNvPr id="9222" name="Picture 6" descr="https://static.rcvostok.ru/images/product/e/d/f/edfc4872ce7d62710241aedafe62275f/600x600_d277c061-c38d-11e6-8a2d-dce76326bcd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0" b="18600"/>
          <a:stretch/>
        </p:blipFill>
        <p:spPr bwMode="auto">
          <a:xfrm>
            <a:off x="8950319" y="852392"/>
            <a:ext cx="2994032" cy="188624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009747" y="2738632"/>
            <a:ext cx="2903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Подливочник</a:t>
            </a:r>
            <a:endParaRPr lang="ru-RU" sz="2000" dirty="0"/>
          </a:p>
        </p:txBody>
      </p:sp>
      <p:pic>
        <p:nvPicPr>
          <p:cNvPr id="9224" name="Picture 8" descr="http://cdn1.ozone.ru/multimedia/102506282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747" y="3748394"/>
            <a:ext cx="2994032" cy="217815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995725" y="5955090"/>
            <a:ext cx="2903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Соусник</a:t>
            </a:r>
            <a:endParaRPr lang="ru-RU" sz="2000" dirty="0"/>
          </a:p>
        </p:txBody>
      </p:sp>
      <p:pic>
        <p:nvPicPr>
          <p:cNvPr id="9226" name="Picture 10" descr="http://domoluxshop.com/image/cache/catalog/Wilmax/WL-996083-1200x90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2" r="20712"/>
          <a:stretch/>
        </p:blipFill>
        <p:spPr bwMode="auto">
          <a:xfrm>
            <a:off x="2660184" y="3781423"/>
            <a:ext cx="1731938" cy="218878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662972" y="6004544"/>
            <a:ext cx="1726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Горчичница </a:t>
            </a:r>
            <a:endParaRPr lang="ru-RU" sz="2000" dirty="0"/>
          </a:p>
        </p:txBody>
      </p:sp>
      <p:pic>
        <p:nvPicPr>
          <p:cNvPr id="9228" name="Picture 12" descr="https://www.ruskniga.com/media/catalog/product/cache/3/small_image/350x/9df78eab33525d08d6e5fb8d27136e95/1/5/153424_00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" r="7505"/>
          <a:stretch/>
        </p:blipFill>
        <p:spPr bwMode="auto">
          <a:xfrm>
            <a:off x="4506857" y="3781422"/>
            <a:ext cx="1851660" cy="218878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481040" y="6004544"/>
            <a:ext cx="1726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Хренница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/>
          </a:p>
        </p:txBody>
      </p:sp>
      <p:pic>
        <p:nvPicPr>
          <p:cNvPr id="9230" name="Picture 14" descr="https://cdn2.static1-sima-land.com/items/190739/0/700-nw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5" b="15485"/>
          <a:stretch/>
        </p:blipFill>
        <p:spPr bwMode="auto">
          <a:xfrm>
            <a:off x="6532681" y="4413838"/>
            <a:ext cx="2281950" cy="142393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720839" y="5981652"/>
            <a:ext cx="1726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Икорница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0879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  <p:bldP spid="14" grpId="0"/>
      <p:bldP spid="16" grpId="0"/>
      <p:bldP spid="18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0356" y="-90435"/>
            <a:ext cx="89132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ЧАЙНАЯ, КОФЙНАЯ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9781" y="417185"/>
            <a:ext cx="84560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принятия пищи и напитков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155" y="1129507"/>
            <a:ext cx="1071154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marR="15240" indent="-3175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Чашки с блюдцами: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175" marR="15240" indent="-3175" algn="just"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Чашки кофейные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(60-130см³).</a:t>
            </a:r>
          </a:p>
          <a:p>
            <a:pPr marL="1260475" marR="15240" indent="-1260475" algn="just"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Чашки чайные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обыкновенные (200-250см³),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полуаппетитные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(300-350см³), аппетитные (400см³), подарочные (500см³ и более).</a:t>
            </a:r>
          </a:p>
          <a:p>
            <a:pPr marL="1260475" marR="15240" indent="-1260475" algn="just"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Блюдца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варенья (90-100мм), кофейные (110-120мм), чайные (135-190мм).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 descr="https://cdn3.slus.name/36/77/3677a41ee205623ca4e9914dbd78a6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55" y="2822279"/>
            <a:ext cx="2875085" cy="212277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osudamart.ru/collection/17/22/132217-xx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6" b="8682"/>
          <a:stretch/>
        </p:blipFill>
        <p:spPr bwMode="auto">
          <a:xfrm>
            <a:off x="3184525" y="2822278"/>
            <a:ext cx="2539419" cy="212277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topsto-crimea.ru/images/detailed/322/1493964299.19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32600" r="16992" b="23600"/>
          <a:stretch/>
        </p:blipFill>
        <p:spPr bwMode="auto">
          <a:xfrm>
            <a:off x="217019" y="5030091"/>
            <a:ext cx="2806674" cy="134785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kky.kz/upload/iblock/350/35030aa4c92354c67e5a1a0ed814052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15888" r="5371" b="22173"/>
          <a:stretch/>
        </p:blipFill>
        <p:spPr bwMode="auto">
          <a:xfrm>
            <a:off x="5855584" y="2822278"/>
            <a:ext cx="3526355" cy="248031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55584" y="5400993"/>
            <a:ext cx="35263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Пиала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http://handmade.minemegashop.ru/pictures/101060254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610" y="2822278"/>
            <a:ext cx="2480310" cy="248031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188700" y="5400993"/>
            <a:ext cx="2903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Креманка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04421" y="5989262"/>
            <a:ext cx="9028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Пиала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 расширяющейся к верху  чашки без ручки на низкой ножке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20356" y="172455"/>
            <a:ext cx="89132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ЧАЙНАЯ, КОФЙНАЯ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6017" y="763866"/>
            <a:ext cx="84921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подачи и кратковременного </a:t>
            </a:r>
          </a:p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пищи и напитков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21041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Сахарницы, чайники, кофейники, масленки,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сырницы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молочники, сливочники, вазы для варенья,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конфетницы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6" descr="https://www.boom-dom.ru/image/data/7/71/712/71251975_61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801827"/>
            <a:ext cx="5090795" cy="339047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tvoydom.ru/images/2/163219/10018433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85" y="2801827"/>
            <a:ext cx="5085705" cy="339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9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20356" y="172455"/>
            <a:ext cx="89132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ЧАЙНАЯ, КОФЙНАЯ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6017" y="763866"/>
            <a:ext cx="84921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подачи и кратковременного </a:t>
            </a:r>
          </a:p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пищи и напитков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21041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Сахарницы, чайники, кофейники, масленки,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сырницы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молочники, сливочники, вазы для варенья,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конфетницы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cdn.akson.ru/i/457/457901/1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0" b="18770"/>
          <a:stretch/>
        </p:blipFill>
        <p:spPr bwMode="auto">
          <a:xfrm>
            <a:off x="124194" y="2934457"/>
            <a:ext cx="4992024" cy="299521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mg1.liveinternet.ru/images/attach/b/4/103/710/103710985_large_0_6cff5_bef48c38_X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087" y="2934457"/>
            <a:ext cx="2992160" cy="299216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</p:pic>
      <p:pic>
        <p:nvPicPr>
          <p:cNvPr id="12294" name="Picture 6" descr="http://st15.styapokupayu.ru/images/product/030/953/650_origina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7" b="3657"/>
          <a:stretch/>
        </p:blipFill>
        <p:spPr bwMode="auto">
          <a:xfrm>
            <a:off x="8416986" y="2934457"/>
            <a:ext cx="3392637" cy="299521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546" y="1883392"/>
            <a:ext cx="7178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8,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27" y="4003343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834600"/>
            <a:ext cx="8397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керамической посуды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подразделяется керамическая посуда по назначению?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Чем определяется размер керамической посуды?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комплектной посуды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столовой посуды ля принятия пищи и напитков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ассортимент тарелок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Перечислите виды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чайно-кофейной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посуды ля принятия пищи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напитков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чашки с блюдцами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60725143"/>
              </p:ext>
            </p:extLst>
          </p:nvPr>
        </p:nvGraphicFramePr>
        <p:xfrm>
          <a:off x="532023" y="763866"/>
          <a:ext cx="11277600" cy="422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1506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84" y="5036024"/>
            <a:ext cx="1304286" cy="13042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9928" y="5509313"/>
            <a:ext cx="8629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ведения конспекта можете использовать рабочую тетрадь, которую можно скачать в разделе «Дополнительные материалы»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307-309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392" y="2337499"/>
            <a:ext cx="75555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 описывать признаки классификации керамических бытовых  товаров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видовой ассортимент керамической посуды по группам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Сравнивать отдельные виды изделий между собой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8.1. Классификация ассортимента керамических бытовых товаров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cap="none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600" cap="non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33" y="2225527"/>
            <a:ext cx="3127070" cy="33806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8794" y="4080208"/>
            <a:ext cx="108306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85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виду керамики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фарфоровая, фаянсовая, майоликовая, гончарная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6350" algn="just">
              <a:lnSpc>
                <a:spcPts val="1585"/>
              </a:lnSpc>
              <a:spcAft>
                <a:spcPts val="0"/>
              </a:spcAft>
              <a:tabLst>
                <a:tab pos="448310" algn="l"/>
              </a:tabLst>
            </a:pPr>
            <a:r>
              <a:rPr lang="ru-RU" sz="24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3285" y="293536"/>
            <a:ext cx="110816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-17463" algn="just">
              <a:spcAft>
                <a:spcPts val="0"/>
              </a:spcAft>
            </a:pPr>
            <a:r>
              <a:rPr lang="ru-RU" sz="2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Керамические бытовые товары </a:t>
            </a:r>
            <a:r>
              <a:rPr lang="ru-RU" sz="2500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назначению </a:t>
            </a:r>
            <a:r>
              <a:rPr lang="ru-RU" sz="2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подразделяются на </a:t>
            </a:r>
            <a:r>
              <a:rPr lang="ru-RU" sz="25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посуду, </a:t>
            </a:r>
            <a:endParaRPr lang="ru-RU" sz="2500" b="1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463" indent="-17463" algn="just">
              <a:spcAft>
                <a:spcPts val="0"/>
              </a:spcAft>
            </a:pPr>
            <a:r>
              <a:rPr lang="ru-RU" sz="25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художе­ственно-декоративные </a:t>
            </a:r>
            <a:r>
              <a:rPr lang="ru-RU" sz="25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изделия и прочие изделия.</a:t>
            </a:r>
            <a:endParaRPr lang="ru-RU" sz="25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8794" y="3487920"/>
            <a:ext cx="11800114" cy="31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85"/>
              </a:lnSpc>
              <a:spcBef>
                <a:spcPts val="120"/>
              </a:spcBef>
              <a:spcAft>
                <a:spcPts val="0"/>
              </a:spcAft>
            </a:pPr>
            <a:r>
              <a:rPr lang="ru-RU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керамической посуды классифицируется по следующим признакам: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://www.logistics-forum.ru/_nw/2/352414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94" y="1357981"/>
            <a:ext cx="2423732" cy="162228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marketpic/364087/market_Fsf6S8Pn2szDRyC2U1uU7w/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88" y="1357981"/>
            <a:ext cx="1622285" cy="162228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2.wbstatic.net/big/new/5360000/5366718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97" y="1356154"/>
            <a:ext cx="1218084" cy="162411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artembassy.lv/upload_pic/products/11710/1024x768_13-05-2016_11-45-40_i24_226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553" y="1356154"/>
            <a:ext cx="2485935" cy="162411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2.rozetka.ua/goods/7457526/54462852_images_745752699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5" b="29305"/>
          <a:stretch/>
        </p:blipFill>
        <p:spPr bwMode="auto">
          <a:xfrm>
            <a:off x="2856424" y="1355670"/>
            <a:ext cx="2971040" cy="162459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85175" y="5239763"/>
            <a:ext cx="870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Повторите виды керамики (Модуль 7, вопрос 3)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1287554" y="4690656"/>
            <a:ext cx="1919489" cy="15598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9956" y="419110"/>
            <a:ext cx="11114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350"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комплектности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marR="6350" algn="just">
              <a:spcAft>
                <a:spcPts val="0"/>
              </a:spcAf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штучные изделия, </a:t>
            </a:r>
            <a:endParaRPr lang="ru-RU" sz="24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6350" algn="just"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парная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посуда (чашки с блюдцами),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6350" algn="just">
              <a:spcAft>
                <a:spcPts val="0"/>
              </a:spcAft>
            </a:pPr>
            <a:r>
              <a:rPr lang="ru-RU" sz="2400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ком­плектная посуда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928" y="2228588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0358" y="2779625"/>
            <a:ext cx="2208532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сервиз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55058" y="2031997"/>
            <a:ext cx="8162970" cy="4243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alt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</a:t>
            </a:r>
            <a:r>
              <a:rPr lang="ru-RU" alt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подбор разных видов изделий, одинаково оформленных, имеющих одно назначение, и рассчитанных на 6 или 12 персон (чайный, кофейный, столовый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origin.joinstore.ru/img/products/50697-chajnyj-serviz-royal-aurel-belyj-lotos-art109-15-predmet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17" y="3347176"/>
            <a:ext cx="3806191" cy="253927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marketpic/208277/market_JHggIErpSALcDM9J5FB8IQ/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10" y="3347177"/>
            <a:ext cx="3808910" cy="253927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40358" y="3211074"/>
            <a:ext cx="2208532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гарнитур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55058" y="2031997"/>
            <a:ext cx="8162970" cy="4243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alt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Гарнитур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отличается от сервиза большим количеством разновидностей изделий, может представлять собой объединенный комплект изделий столового и чайного назначения (например, столово-чайный гарнитур).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www.bohemia.kz/upload/images/5ab9581e-444c-11e2-852b-00231251ebb2-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17" y="3319645"/>
            <a:ext cx="3711966" cy="278397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vatars.mds.yandex.net/get-marketpic/234366/market_jkKKLppFUZQPR8Bxajcs_A/or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008" y="3319645"/>
            <a:ext cx="4052363" cy="278397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40358" y="3642523"/>
            <a:ext cx="2208532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набор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55058" y="2031997"/>
            <a:ext cx="8162970" cy="4243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alt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</a:t>
            </a:r>
            <a:r>
              <a:rPr lang="ru-RU" alt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совокупность одного вида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посуды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тарелок разного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размера, или чашек с блюдцами).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https://moi-tvoi.ru/upload/iblock/photos191/product_190337_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66" y="2958556"/>
            <a:ext cx="3310958" cy="271050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ozon-st.cdn.ngenix.net/multimedia/102509029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68" y="2958556"/>
            <a:ext cx="4222685" cy="271050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340358" y="4073972"/>
            <a:ext cx="2208532" cy="327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прибор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55058" y="2031997"/>
            <a:ext cx="8162970" cy="4243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alt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</a:t>
            </a:r>
            <a:r>
              <a:rPr lang="ru-RU" alt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совокупность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видов посуды одного функционального назначения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прибор для компота, для вина, для варенья).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62" name="Picture 14" descr="https://welnar.com.ua/image/cache/catalog/tovaru/stolovaya-posuda/grafinyi-i-kuvshinyi/nabor-dlya-kompota-kuvshin-2l--chashka-440ml-50108-800x8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414" y="3107348"/>
            <a:ext cx="2892545" cy="289254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kibet-shop.ru/upload/iblock/c5e/nabor_dlya_varenya_kremanka_diametr_14_sm_vysota_8_sm_6_rozetok_diametr_10_sm_6_lozhek_ksg_760_28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45" y="3107348"/>
            <a:ext cx="3851867" cy="288890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8590" y="245735"/>
            <a:ext cx="1194333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размерам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indent="-228600" algn="just">
              <a:spcAft>
                <a:spcPts val="0"/>
              </a:spcAft>
            </a:pPr>
            <a:r>
              <a:rPr lang="ru-RU" alt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полые  </a:t>
            </a:r>
            <a:r>
              <a:rPr lang="ru-RU" alt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изделия: размер определяется по вместимости (в см</a:t>
            </a:r>
            <a:r>
              <a:rPr lang="en-US" alt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³</a:t>
            </a:r>
            <a:r>
              <a:rPr lang="ru-RU" alt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28600" indent="-228600" algn="just">
              <a:spcAft>
                <a:spcPts val="0"/>
              </a:spcAft>
            </a:pPr>
            <a:r>
              <a:rPr lang="ru-RU" alt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плоские </a:t>
            </a:r>
            <a:r>
              <a:rPr lang="ru-RU" alt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изделия: размер определяется по диаметру </a:t>
            </a:r>
            <a:r>
              <a:rPr lang="ru-RU" alt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длине (</a:t>
            </a:r>
            <a:r>
              <a:rPr lang="ru-RU" alt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мм</a:t>
            </a:r>
            <a:r>
              <a:rPr lang="ru-RU" alt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28600" indent="-228600" algn="just">
              <a:spcAft>
                <a:spcPts val="0"/>
              </a:spcAft>
            </a:pPr>
            <a:r>
              <a:rPr lang="ru-RU" alt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вазы для сервировки стола: </a:t>
            </a:r>
            <a:r>
              <a:rPr lang="ru-RU" alt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определяется по высоте и наибольшему </a:t>
            </a:r>
            <a:r>
              <a:rPr lang="ru-RU" alt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диаметру (</a:t>
            </a:r>
            <a:r>
              <a:rPr lang="ru-RU" alt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мм)</a:t>
            </a:r>
            <a:br>
              <a:rPr lang="ru-RU" alt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R="12065" lvl="0" algn="just">
              <a:spcAft>
                <a:spcPts val="0"/>
              </a:spcAft>
              <a:tabLst>
                <a:tab pos="44831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фасонам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R="12065" lvl="0" indent="354013" algn="just">
              <a:spcAft>
                <a:spcPts val="0"/>
              </a:spcAft>
              <a:tabLst>
                <a:tab pos="448310" algn="l"/>
              </a:tabLst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фасон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92175" marR="12065" lvl="0" indent="-342900" algn="just">
              <a:spcAft>
                <a:spcPts val="0"/>
              </a:spcAft>
              <a:buFontTx/>
              <a:buChar char="-"/>
              <a:tabLst>
                <a:tab pos="448310" algn="l"/>
              </a:tabLst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формой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(коническая, цилиндрическая, овальная, круглая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92175" marR="12065" lvl="0" indent="-342900" algn="just">
              <a:spcAft>
                <a:spcPts val="0"/>
              </a:spcAft>
              <a:buFontTx/>
              <a:buChar char="-"/>
              <a:tabLst>
                <a:tab pos="448310" algn="l"/>
              </a:tabLst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конструкцией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ручкой, без, с крышкой без, на поддоне без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92175" marR="12065" lvl="0" indent="-342900" algn="just">
              <a:spcAft>
                <a:spcPts val="0"/>
              </a:spcAft>
              <a:buFontTx/>
              <a:buChar char="-"/>
              <a:tabLst>
                <a:tab pos="448310" algn="l"/>
              </a:tabLst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 края (гладкий, рельефный,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вырезной и т.д.)</a:t>
            </a:r>
          </a:p>
          <a:p>
            <a:pPr marR="12065" algn="just">
              <a:spcAft>
                <a:spcPts val="0"/>
              </a:spcAft>
              <a:tabLst>
                <a:tab pos="448310" algn="l"/>
              </a:tabLst>
            </a:pPr>
            <a:r>
              <a:rPr lang="ru-RU" sz="24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2065" lvl="0" algn="just">
              <a:spcAft>
                <a:spcPts val="0"/>
              </a:spcAft>
              <a:tabLst>
                <a:tab pos="448310" algn="l"/>
              </a:tabLst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По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виду применяемых украшений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деколью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живописью, </a:t>
            </a: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люстрированием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трафа­ретом, печатью, штампом, лентами, отводками, усиками и т.п.; </a:t>
            </a: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подглазурными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надглазурными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3655" y="5530410"/>
            <a:ext cx="870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Повторите украшения керамики (Модуль 7, вопрос 5)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1287555" y="5271950"/>
            <a:ext cx="1204186" cy="9785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5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33160" y="265967"/>
            <a:ext cx="7696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8890" lvl="0" algn="just">
              <a:spcAft>
                <a:spcPts val="0"/>
              </a:spcAft>
              <a:tabLst>
                <a:tab pos="44831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назначению и функциональному использованию: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18850" t="34533" r="15600" b="29867"/>
          <a:stretch/>
        </p:blipFill>
        <p:spPr>
          <a:xfrm>
            <a:off x="248017" y="948690"/>
            <a:ext cx="11467733" cy="350330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133160" y="5633169"/>
            <a:ext cx="8724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8890" lvl="0" algn="just">
              <a:spcAft>
                <a:spcPts val="0"/>
              </a:spcAft>
              <a:tabLst>
                <a:tab pos="44831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видам: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чашки, тарелки, кувшины, блюда, сахарницы и т.д.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" y="4629150"/>
            <a:ext cx="11666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ассортименте керамической посуды представлены изделия кухонного назначения (для приготовления пищи) – горшки, формы для запекания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0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8.2. Характеристика ассортимента керамических бытовых товаров по группам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2349624"/>
            <a:ext cx="3005760" cy="3249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1427</TotalTime>
  <Words>804</Words>
  <Application>Microsoft Office PowerPoint</Application>
  <PresentationFormat>Широкоэкранный</PresentationFormat>
  <Paragraphs>147</Paragraphs>
  <Slides>21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8.1. Классификация ассортимента керамических бытовых товаров  </vt:lpstr>
      <vt:lpstr>Презентация PowerPoint</vt:lpstr>
      <vt:lpstr>Презентация PowerPoint</vt:lpstr>
      <vt:lpstr>Презентация PowerPoint</vt:lpstr>
      <vt:lpstr>Презентация PowerPoint</vt:lpstr>
      <vt:lpstr>8.2. Характеристика ассортимента керамических бытовых товаров по группам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171</cp:revision>
  <dcterms:created xsi:type="dcterms:W3CDTF">2014-06-06T09:13:21Z</dcterms:created>
  <dcterms:modified xsi:type="dcterms:W3CDTF">2019-06-26T18:31:30Z</dcterms:modified>
</cp:coreProperties>
</file>