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17"/>
  </p:notesMasterIdLst>
  <p:sldIdLst>
    <p:sldId id="256" r:id="rId2"/>
    <p:sldId id="258" r:id="rId3"/>
    <p:sldId id="322" r:id="rId4"/>
    <p:sldId id="273" r:id="rId5"/>
    <p:sldId id="331" r:id="rId6"/>
    <p:sldId id="333" r:id="rId7"/>
    <p:sldId id="334" r:id="rId8"/>
    <p:sldId id="326" r:id="rId9"/>
    <p:sldId id="338" r:id="rId10"/>
    <p:sldId id="337" r:id="rId11"/>
    <p:sldId id="327" r:id="rId12"/>
    <p:sldId id="348" r:id="rId13"/>
    <p:sldId id="325" r:id="rId14"/>
    <p:sldId id="324" r:id="rId15"/>
    <p:sldId id="323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96D"/>
    <a:srgbClr val="96C733"/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3.1. Классификация и характеристика дефектов изделий из пластмасс</a:t>
          </a:r>
          <a:r>
            <a: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927E0A-8A50-44AD-9BA2-D3C385E5DDE4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3.2. Принцип сортировки хозяйственных изделий из пластмасс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6E1F13-1DF3-4B3C-816A-CD2A2BDB993A}" type="parTrans" cxnId="{034DB3A6-5345-49D9-AC9B-09BD26092FF1}">
      <dgm:prSet/>
      <dgm:spPr/>
      <dgm:t>
        <a:bodyPr/>
        <a:lstStyle/>
        <a:p>
          <a:endParaRPr lang="ru-RU"/>
        </a:p>
      </dgm:t>
    </dgm:pt>
    <dgm:pt modelId="{3FC2204E-752B-4E31-BD47-D9F3F5CABE0F}" type="sibTrans" cxnId="{034DB3A6-5345-49D9-AC9B-09BD26092FF1}">
      <dgm:prSet/>
      <dgm:spPr/>
      <dgm:t>
        <a:bodyPr/>
        <a:lstStyle/>
        <a:p>
          <a:endParaRPr lang="ru-RU"/>
        </a:p>
      </dgm:t>
    </dgm:pt>
    <dgm:pt modelId="{55681C7D-7272-4E8A-B107-5495E671C51A}">
      <dgm:prSet phldrT="[Текст]" custT="1"/>
      <dgm:spPr/>
      <dgm:t>
        <a:bodyPr/>
        <a:lstStyle/>
        <a:p>
          <a:pPr marL="446088" indent="-446088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3.3. Маркировка, упаковка, транспортирование и хранение хозяйственных изделий из пластмасс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E1D930-CDB4-4596-9323-9015D49F3E23}" type="parTrans" cxnId="{4C0DFB08-C5CF-49BF-9B79-CAD00101417A}">
      <dgm:prSet/>
      <dgm:spPr/>
      <dgm:t>
        <a:bodyPr/>
        <a:lstStyle/>
        <a:p>
          <a:endParaRPr lang="ru-RU"/>
        </a:p>
      </dgm:t>
    </dgm:pt>
    <dgm:pt modelId="{BEDF399B-191E-4351-98FA-427A380BEE34}" type="sibTrans" cxnId="{4C0DFB08-C5CF-49BF-9B79-CAD00101417A}">
      <dgm:prSet/>
      <dgm:spPr/>
      <dgm:t>
        <a:bodyPr/>
        <a:lstStyle/>
        <a:p>
          <a:endParaRPr lang="ru-RU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3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3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3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3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8EA56C68-1D00-45B1-86C4-0F54BEEAD531}" type="pres">
      <dgm:prSet presAssocID="{62927E0A-8A50-44AD-9BA2-D3C385E5DDE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29BE79-511A-46AC-8935-21BEAED15EBC}" type="pres">
      <dgm:prSet presAssocID="{62927E0A-8A50-44AD-9BA2-D3C385E5DDE4}" presName="accent_2" presStyleCnt="0"/>
      <dgm:spPr/>
    </dgm:pt>
    <dgm:pt modelId="{8D0B5E9E-77B7-4C85-BFEB-77D1A2DEC4D3}" type="pres">
      <dgm:prSet presAssocID="{62927E0A-8A50-44AD-9BA2-D3C385E5DDE4}" presName="accentRepeatNode" presStyleLbl="solidFgAcc1" presStyleIdx="1" presStyleCnt="3"/>
      <dgm:spPr/>
    </dgm:pt>
    <dgm:pt modelId="{CCC8F4CF-677C-43D9-9398-30EA3D8E5A89}" type="pres">
      <dgm:prSet presAssocID="{55681C7D-7272-4E8A-B107-5495E671C51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A14CE-BEBF-45F4-82EF-2601511BA272}" type="pres">
      <dgm:prSet presAssocID="{55681C7D-7272-4E8A-B107-5495E671C51A}" presName="accent_3" presStyleCnt="0"/>
      <dgm:spPr/>
    </dgm:pt>
    <dgm:pt modelId="{9DAE8F09-0D91-4545-A681-6E3DD8DC6B75}" type="pres">
      <dgm:prSet presAssocID="{55681C7D-7272-4E8A-B107-5495E671C51A}" presName="accentRepeatNode" presStyleLbl="solidFgAcc1" presStyleIdx="2" presStyleCnt="3"/>
      <dgm:spPr/>
    </dgm:pt>
  </dgm:ptLst>
  <dgm:cxnLst>
    <dgm:cxn modelId="{4C0DFB08-C5CF-49BF-9B79-CAD00101417A}" srcId="{CF845803-1717-4F48-B710-F7F1B43013F3}" destId="{55681C7D-7272-4E8A-B107-5495E671C51A}" srcOrd="2" destOrd="0" parTransId="{83E1D930-CDB4-4596-9323-9015D49F3E23}" sibTransId="{BEDF399B-191E-4351-98FA-427A380BEE34}"/>
    <dgm:cxn modelId="{034DB3A6-5345-49D9-AC9B-09BD26092FF1}" srcId="{CF845803-1717-4F48-B710-F7F1B43013F3}" destId="{62927E0A-8A50-44AD-9BA2-D3C385E5DDE4}" srcOrd="1" destOrd="0" parTransId="{616E1F13-1DF3-4B3C-816A-CD2A2BDB993A}" sibTransId="{3FC2204E-752B-4E31-BD47-D9F3F5CABE0F}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ADA4393D-6679-4008-A4BB-7A97246DDCAC}" type="presOf" srcId="{55681C7D-7272-4E8A-B107-5495E671C51A}" destId="{CCC8F4CF-677C-43D9-9398-30EA3D8E5A89}" srcOrd="0" destOrd="0" presId="urn:microsoft.com/office/officeart/2008/layout/VerticalCurvedList"/>
    <dgm:cxn modelId="{17252C2F-9ECF-4FB7-9C25-37AD2D0B89CF}" type="presOf" srcId="{62927E0A-8A50-44AD-9BA2-D3C385E5DDE4}" destId="{8EA56C68-1D00-45B1-86C4-0F54BEEAD531}" srcOrd="0" destOrd="0" presId="urn:microsoft.com/office/officeart/2008/layout/VerticalCurvedList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566FFC24-4506-425F-B7CE-9EB98483201D}" type="presParOf" srcId="{962C2BD0-517B-4E9C-A037-D4A0806612C4}" destId="{8EA56C68-1D00-45B1-86C4-0F54BEEAD531}" srcOrd="3" destOrd="0" presId="urn:microsoft.com/office/officeart/2008/layout/VerticalCurvedList"/>
    <dgm:cxn modelId="{D66F7F9A-8A07-4D2A-80E3-7A23CFDDF9A7}" type="presParOf" srcId="{962C2BD0-517B-4E9C-A037-D4A0806612C4}" destId="{3C29BE79-511A-46AC-8935-21BEAED15EBC}" srcOrd="4" destOrd="0" presId="urn:microsoft.com/office/officeart/2008/layout/VerticalCurvedList"/>
    <dgm:cxn modelId="{A766BA39-505B-4FC7-B034-1DC390BF1D10}" type="presParOf" srcId="{3C29BE79-511A-46AC-8935-21BEAED15EBC}" destId="{8D0B5E9E-77B7-4C85-BFEB-77D1A2DEC4D3}" srcOrd="0" destOrd="0" presId="urn:microsoft.com/office/officeart/2008/layout/VerticalCurvedList"/>
    <dgm:cxn modelId="{088F8618-BF07-4C55-A5A2-AF9ACEB2237F}" type="presParOf" srcId="{962C2BD0-517B-4E9C-A037-D4A0806612C4}" destId="{CCC8F4CF-677C-43D9-9398-30EA3D8E5A89}" srcOrd="5" destOrd="0" presId="urn:microsoft.com/office/officeart/2008/layout/VerticalCurvedList"/>
    <dgm:cxn modelId="{5702EE25-66B0-4137-9421-6B271DDD360A}" type="presParOf" srcId="{962C2BD0-517B-4E9C-A037-D4A0806612C4}" destId="{E55A14CE-BEBF-45F4-82EF-2601511BA272}" srcOrd="6" destOrd="0" presId="urn:microsoft.com/office/officeart/2008/layout/VerticalCurvedList"/>
    <dgm:cxn modelId="{27F31644-8035-4C7B-A660-E30C214B1E48}" type="presParOf" srcId="{E55A14CE-BEBF-45F4-82EF-2601511BA272}" destId="{9DAE8F09-0D91-4545-A681-6E3DD8DC6B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CA26FF-D887-4EC2-958D-BEDCC22F4A8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2AA5A1-CE18-4A97-A2AC-054BBAA18972}">
      <dgm:prSet phldrT="[Текст]" custT="1"/>
      <dgm:spPr/>
      <dgm:t>
        <a:bodyPr/>
        <a:lstStyle/>
        <a:p>
          <a:r>
            <a:rPr lang="ru-RU" sz="2800" u="sng" spc="-65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Дефекты состава</a:t>
          </a:r>
          <a:r>
            <a:rPr lang="ru-RU" sz="2800" spc="-65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:</a:t>
          </a:r>
          <a:endParaRPr lang="ru-RU" sz="2800" dirty="0"/>
        </a:p>
      </dgm:t>
    </dgm:pt>
    <dgm:pt modelId="{F7AECE81-69BC-4CA8-BA12-1A38806A6EFE}" type="parTrans" cxnId="{21AA060A-73F5-4D01-92DF-0CAEDB0E6AE5}">
      <dgm:prSet/>
      <dgm:spPr/>
      <dgm:t>
        <a:bodyPr/>
        <a:lstStyle/>
        <a:p>
          <a:endParaRPr lang="ru-RU"/>
        </a:p>
      </dgm:t>
    </dgm:pt>
    <dgm:pt modelId="{70C25FA7-3557-4CB6-A053-AB27F7F59EC3}" type="sibTrans" cxnId="{21AA060A-73F5-4D01-92DF-0CAEDB0E6AE5}">
      <dgm:prSet/>
      <dgm:spPr/>
      <dgm:t>
        <a:bodyPr/>
        <a:lstStyle/>
        <a:p>
          <a:endParaRPr lang="ru-RU"/>
        </a:p>
      </dgm:t>
    </dgm:pt>
    <dgm:pt modelId="{52C0D4AB-9C08-4476-9F32-572EC8EB3199}">
      <dgm:prSet phldrT="[Текст]" custT="1"/>
      <dgm:spPr/>
      <dgm:t>
        <a:bodyPr/>
        <a:lstStyle/>
        <a:p>
          <a:r>
            <a:rPr lang="ru-RU" sz="2800" u="sng" spc="-65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Дефекты формования</a:t>
          </a:r>
          <a:r>
            <a:rPr lang="ru-RU" sz="2800" spc="-65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:</a:t>
          </a:r>
          <a:endParaRPr lang="ru-RU" sz="2800" dirty="0"/>
        </a:p>
      </dgm:t>
    </dgm:pt>
    <dgm:pt modelId="{54E5047A-64FA-4425-A20D-7232D2BE348E}" type="parTrans" cxnId="{D7E92009-339F-4F15-A8A0-79440D07C480}">
      <dgm:prSet/>
      <dgm:spPr/>
      <dgm:t>
        <a:bodyPr/>
        <a:lstStyle/>
        <a:p>
          <a:endParaRPr lang="ru-RU"/>
        </a:p>
      </dgm:t>
    </dgm:pt>
    <dgm:pt modelId="{D2A96BE3-9D10-44C4-A0CD-ECCD89881C9A}" type="sibTrans" cxnId="{D7E92009-339F-4F15-A8A0-79440D07C480}">
      <dgm:prSet/>
      <dgm:spPr/>
      <dgm:t>
        <a:bodyPr/>
        <a:lstStyle/>
        <a:p>
          <a:endParaRPr lang="ru-RU"/>
        </a:p>
      </dgm:t>
    </dgm:pt>
    <dgm:pt modelId="{90A863D5-5136-4705-AD27-13521968D9A1}">
      <dgm:prSet custT="1"/>
      <dgm:spPr/>
      <dgm:t>
        <a:bodyPr/>
        <a:lstStyle/>
        <a:p>
          <a:r>
            <a:rPr lang="ru-RU" sz="2000" spc="-65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инородные включения, снижение механической прочности , шероховатость или волнистость поверхности др.</a:t>
          </a:r>
          <a:endParaRPr lang="ru-RU" sz="2000" dirty="0"/>
        </a:p>
      </dgm:t>
    </dgm:pt>
    <dgm:pt modelId="{EC5258B0-C985-4A39-BB7B-317E18B06C77}" type="parTrans" cxnId="{05DEA09A-EACB-487A-AED7-7E5AEB4AC745}">
      <dgm:prSet/>
      <dgm:spPr/>
      <dgm:t>
        <a:bodyPr/>
        <a:lstStyle/>
        <a:p>
          <a:endParaRPr lang="ru-RU"/>
        </a:p>
      </dgm:t>
    </dgm:pt>
    <dgm:pt modelId="{BEB7DE91-3D87-48D5-B3D1-1F7F52D29877}" type="sibTrans" cxnId="{05DEA09A-EACB-487A-AED7-7E5AEB4AC745}">
      <dgm:prSet/>
      <dgm:spPr/>
      <dgm:t>
        <a:bodyPr/>
        <a:lstStyle/>
        <a:p>
          <a:endParaRPr lang="ru-RU"/>
        </a:p>
      </dgm:t>
    </dgm:pt>
    <dgm:pt modelId="{9F6C7172-396F-43BF-B5DC-839BF915CFB4}">
      <dgm:prSet custT="1"/>
      <dgm:spPr/>
      <dgm:t>
        <a:bodyPr rIns="180000"/>
        <a:lstStyle/>
        <a:p>
          <a:r>
            <a:rPr lang="ru-RU" sz="2000" spc="-65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коробление, трещины, раковины, вздутия, пузыри, сколы, заусенцы, </a:t>
          </a:r>
          <a:r>
            <a:rPr lang="ru-RU" sz="2000" spc="-65" dirty="0" err="1" smtClean="0">
              <a:latin typeface="Times New Roman" panose="02020603050405020304" pitchFamily="18" charset="0"/>
              <a:ea typeface="Times New Roman" panose="02020603050405020304" pitchFamily="18" charset="0"/>
            </a:rPr>
            <a:t>облой</a:t>
          </a:r>
          <a:r>
            <a:rPr lang="ru-RU" sz="2000" spc="-65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, выступание литника, царапины, грат, </a:t>
          </a:r>
          <a:r>
            <a:rPr lang="ru-RU" sz="2000" spc="-65" dirty="0" err="1" smtClean="0">
              <a:latin typeface="Times New Roman" panose="02020603050405020304" pitchFamily="18" charset="0"/>
              <a:ea typeface="Times New Roman" panose="02020603050405020304" pitchFamily="18" charset="0"/>
            </a:rPr>
            <a:t>недопрессовка</a:t>
          </a:r>
          <a:r>
            <a:rPr lang="ru-RU" sz="2000" spc="-65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 и др.</a:t>
          </a:r>
          <a:endParaRPr lang="ru-RU" sz="2000" dirty="0"/>
        </a:p>
      </dgm:t>
    </dgm:pt>
    <dgm:pt modelId="{0123C539-54EA-4152-B278-3D1754D263EA}" type="parTrans" cxnId="{93D98498-3CA4-4D2E-87E4-FF50E349AF1C}">
      <dgm:prSet/>
      <dgm:spPr/>
      <dgm:t>
        <a:bodyPr/>
        <a:lstStyle/>
        <a:p>
          <a:endParaRPr lang="ru-RU"/>
        </a:p>
      </dgm:t>
    </dgm:pt>
    <dgm:pt modelId="{D7AE2412-0207-4523-A30D-FF8BACAE0EC3}" type="sibTrans" cxnId="{93D98498-3CA4-4D2E-87E4-FF50E349AF1C}">
      <dgm:prSet/>
      <dgm:spPr/>
      <dgm:t>
        <a:bodyPr/>
        <a:lstStyle/>
        <a:p>
          <a:endParaRPr lang="ru-RU"/>
        </a:p>
      </dgm:t>
    </dgm:pt>
    <dgm:pt modelId="{615AD63C-CC6A-4A41-BC54-F25E216F23E7}">
      <dgm:prSet custT="1"/>
      <dgm:spPr/>
      <dgm:t>
        <a:bodyPr/>
        <a:lstStyle/>
        <a:p>
          <a:r>
            <a:rPr lang="ru-RU" sz="2800" u="sng" spc="-65" smtClean="0">
              <a:latin typeface="Times New Roman" panose="02020603050405020304" pitchFamily="18" charset="0"/>
              <a:ea typeface="Times New Roman" panose="02020603050405020304" pitchFamily="18" charset="0"/>
            </a:rPr>
            <a:t>Дефекты отделки</a:t>
          </a:r>
          <a:r>
            <a:rPr lang="ru-RU" sz="2800" spc="-65" smtClean="0">
              <a:latin typeface="Times New Roman" panose="02020603050405020304" pitchFamily="18" charset="0"/>
              <a:ea typeface="Times New Roman" panose="02020603050405020304" pitchFamily="18" charset="0"/>
            </a:rPr>
            <a:t>:</a:t>
          </a:r>
          <a:endParaRPr lang="ru-RU" sz="2800"/>
        </a:p>
      </dgm:t>
    </dgm:pt>
    <dgm:pt modelId="{49AB795A-2B44-4F49-AAAC-974292372163}" type="parTrans" cxnId="{80A6FA00-ABE7-49CC-A884-9451C3CD0E3E}">
      <dgm:prSet/>
      <dgm:spPr/>
      <dgm:t>
        <a:bodyPr/>
        <a:lstStyle/>
        <a:p>
          <a:endParaRPr lang="ru-RU"/>
        </a:p>
      </dgm:t>
    </dgm:pt>
    <dgm:pt modelId="{97F01DDD-7BBA-4529-B9C6-977D6D177469}" type="sibTrans" cxnId="{80A6FA00-ABE7-49CC-A884-9451C3CD0E3E}">
      <dgm:prSet/>
      <dgm:spPr/>
      <dgm:t>
        <a:bodyPr/>
        <a:lstStyle/>
        <a:p>
          <a:endParaRPr lang="ru-RU"/>
        </a:p>
      </dgm:t>
    </dgm:pt>
    <dgm:pt modelId="{DDDE2457-46F4-49AF-8D1C-C217E088AF82}">
      <dgm:prSet custT="1"/>
      <dgm:spPr/>
      <dgm:t>
        <a:bodyPr/>
        <a:lstStyle/>
        <a:p>
          <a:r>
            <a:rPr lang="ru-RU" sz="2000" spc="-65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миграция красителя, нечеткость рисунка, смещение составных частей рисунка, потеря глянца, растекание красителя, неравномерность окраски и др.</a:t>
          </a:r>
          <a:endParaRPr lang="ru-RU" sz="2000" dirty="0"/>
        </a:p>
      </dgm:t>
    </dgm:pt>
    <dgm:pt modelId="{B5767029-77C7-47D7-80DE-FF6F2464CDB4}" type="parTrans" cxnId="{A5822F48-0347-4C35-B7AF-5BE61699597E}">
      <dgm:prSet/>
      <dgm:spPr/>
      <dgm:t>
        <a:bodyPr/>
        <a:lstStyle/>
        <a:p>
          <a:endParaRPr lang="ru-RU"/>
        </a:p>
      </dgm:t>
    </dgm:pt>
    <dgm:pt modelId="{85B0D667-CFB1-4465-AEC5-CA844E5B8A2B}" type="sibTrans" cxnId="{A5822F48-0347-4C35-B7AF-5BE61699597E}">
      <dgm:prSet/>
      <dgm:spPr/>
      <dgm:t>
        <a:bodyPr/>
        <a:lstStyle/>
        <a:p>
          <a:endParaRPr lang="ru-RU"/>
        </a:p>
      </dgm:t>
    </dgm:pt>
    <dgm:pt modelId="{DFBF7F28-67E7-4C08-8809-3D640EF6735B}" type="pres">
      <dgm:prSet presAssocID="{63CA26FF-D887-4EC2-958D-BEDCC22F4A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18960E-2F9B-4ED8-9168-E22C95D23E76}" type="pres">
      <dgm:prSet presAssocID="{C32AA5A1-CE18-4A97-A2AC-054BBAA18972}" presName="parentLin" presStyleCnt="0"/>
      <dgm:spPr/>
    </dgm:pt>
    <dgm:pt modelId="{677BE957-C857-49A6-8FF3-7D33177FCA32}" type="pres">
      <dgm:prSet presAssocID="{C32AA5A1-CE18-4A97-A2AC-054BBAA1897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A304A05-8282-4CC6-A984-2402BC580C9F}" type="pres">
      <dgm:prSet presAssocID="{C32AA5A1-CE18-4A97-A2AC-054BBAA18972}" presName="parentText" presStyleLbl="node1" presStyleIdx="0" presStyleCnt="3" custScaleX="544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6792F-286A-46FC-B863-59DF55D40888}" type="pres">
      <dgm:prSet presAssocID="{C32AA5A1-CE18-4A97-A2AC-054BBAA18972}" presName="negativeSpace" presStyleCnt="0"/>
      <dgm:spPr/>
    </dgm:pt>
    <dgm:pt modelId="{76717A11-DDFF-4024-80A7-5C538CCACA62}" type="pres">
      <dgm:prSet presAssocID="{C32AA5A1-CE18-4A97-A2AC-054BBAA1897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09513-10D0-4F10-AE36-5378C7F23C29}" type="pres">
      <dgm:prSet presAssocID="{70C25FA7-3557-4CB6-A053-AB27F7F59EC3}" presName="spaceBetweenRectangles" presStyleCnt="0"/>
      <dgm:spPr/>
    </dgm:pt>
    <dgm:pt modelId="{FEE0470C-44F4-41DC-9297-340866AE8F23}" type="pres">
      <dgm:prSet presAssocID="{52C0D4AB-9C08-4476-9F32-572EC8EB3199}" presName="parentLin" presStyleCnt="0"/>
      <dgm:spPr/>
    </dgm:pt>
    <dgm:pt modelId="{87E45909-4792-49D4-828E-DA4DEE131B7F}" type="pres">
      <dgm:prSet presAssocID="{52C0D4AB-9C08-4476-9F32-572EC8EB319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51114FB-7002-409B-8146-989C6AE08B94}" type="pres">
      <dgm:prSet presAssocID="{52C0D4AB-9C08-4476-9F32-572EC8EB3199}" presName="parentText" presStyleLbl="node1" presStyleIdx="1" presStyleCnt="3" custScaleX="544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8C3D4-5B20-445F-B225-F61F42A922F2}" type="pres">
      <dgm:prSet presAssocID="{52C0D4AB-9C08-4476-9F32-572EC8EB3199}" presName="negativeSpace" presStyleCnt="0"/>
      <dgm:spPr/>
    </dgm:pt>
    <dgm:pt modelId="{C592EA56-8ED3-4E81-AE62-11F14CE8CACA}" type="pres">
      <dgm:prSet presAssocID="{52C0D4AB-9C08-4476-9F32-572EC8EB319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C97E3-D6E4-44AD-8608-E79F83FF3A61}" type="pres">
      <dgm:prSet presAssocID="{D2A96BE3-9D10-44C4-A0CD-ECCD89881C9A}" presName="spaceBetweenRectangles" presStyleCnt="0"/>
      <dgm:spPr/>
    </dgm:pt>
    <dgm:pt modelId="{A99FAA35-6D06-44B8-B251-F2E765732B35}" type="pres">
      <dgm:prSet presAssocID="{615AD63C-CC6A-4A41-BC54-F25E216F23E7}" presName="parentLin" presStyleCnt="0"/>
      <dgm:spPr/>
    </dgm:pt>
    <dgm:pt modelId="{6A48D7E4-1C88-48FE-AC1A-B859FDF6FEB3}" type="pres">
      <dgm:prSet presAssocID="{615AD63C-CC6A-4A41-BC54-F25E216F23E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830364B-9419-4D13-920B-A8BB9E67F524}" type="pres">
      <dgm:prSet presAssocID="{615AD63C-CC6A-4A41-BC54-F25E216F23E7}" presName="parentText" presStyleLbl="node1" presStyleIdx="2" presStyleCnt="3" custScaleX="544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3A2981-E1C9-49E3-9710-1A1E3D5E2061}" type="pres">
      <dgm:prSet presAssocID="{615AD63C-CC6A-4A41-BC54-F25E216F23E7}" presName="negativeSpace" presStyleCnt="0"/>
      <dgm:spPr/>
    </dgm:pt>
    <dgm:pt modelId="{9467D763-FEDA-45CA-B989-CF8571FC0744}" type="pres">
      <dgm:prSet presAssocID="{615AD63C-CC6A-4A41-BC54-F25E216F23E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A6FA00-ABE7-49CC-A884-9451C3CD0E3E}" srcId="{63CA26FF-D887-4EC2-958D-BEDCC22F4A88}" destId="{615AD63C-CC6A-4A41-BC54-F25E216F23E7}" srcOrd="2" destOrd="0" parTransId="{49AB795A-2B44-4F49-AAAC-974292372163}" sibTransId="{97F01DDD-7BBA-4529-B9C6-977D6D177469}"/>
    <dgm:cxn modelId="{D76E0EEA-D906-430E-8689-2769DAC79709}" type="presOf" srcId="{C32AA5A1-CE18-4A97-A2AC-054BBAA18972}" destId="{677BE957-C857-49A6-8FF3-7D33177FCA32}" srcOrd="0" destOrd="0" presId="urn:microsoft.com/office/officeart/2005/8/layout/list1"/>
    <dgm:cxn modelId="{296AD9FD-5553-4AA8-A9E2-8332221BD6ED}" type="presOf" srcId="{615AD63C-CC6A-4A41-BC54-F25E216F23E7}" destId="{1830364B-9419-4D13-920B-A8BB9E67F524}" srcOrd="1" destOrd="0" presId="urn:microsoft.com/office/officeart/2005/8/layout/list1"/>
    <dgm:cxn modelId="{ADA44FF3-1E5E-4977-A0A7-58FF543F8822}" type="presOf" srcId="{C32AA5A1-CE18-4A97-A2AC-054BBAA18972}" destId="{6A304A05-8282-4CC6-A984-2402BC580C9F}" srcOrd="1" destOrd="0" presId="urn:microsoft.com/office/officeart/2005/8/layout/list1"/>
    <dgm:cxn modelId="{EDAE914A-391A-4FC9-97A4-9D2E6B2C6C87}" type="presOf" srcId="{9F6C7172-396F-43BF-B5DC-839BF915CFB4}" destId="{C592EA56-8ED3-4E81-AE62-11F14CE8CACA}" srcOrd="0" destOrd="0" presId="urn:microsoft.com/office/officeart/2005/8/layout/list1"/>
    <dgm:cxn modelId="{747B7F87-87C1-4B7A-8366-051E7ACBDC6D}" type="presOf" srcId="{52C0D4AB-9C08-4476-9F32-572EC8EB3199}" destId="{87E45909-4792-49D4-828E-DA4DEE131B7F}" srcOrd="0" destOrd="0" presId="urn:microsoft.com/office/officeart/2005/8/layout/list1"/>
    <dgm:cxn modelId="{9B87C114-17E6-4C31-8082-598A1A552564}" type="presOf" srcId="{90A863D5-5136-4705-AD27-13521968D9A1}" destId="{76717A11-DDFF-4024-80A7-5C538CCACA62}" srcOrd="0" destOrd="0" presId="urn:microsoft.com/office/officeart/2005/8/layout/list1"/>
    <dgm:cxn modelId="{31AF346B-DD13-4282-97BD-10BCA8B3934C}" type="presOf" srcId="{52C0D4AB-9C08-4476-9F32-572EC8EB3199}" destId="{D51114FB-7002-409B-8146-989C6AE08B94}" srcOrd="1" destOrd="0" presId="urn:microsoft.com/office/officeart/2005/8/layout/list1"/>
    <dgm:cxn modelId="{93D98498-3CA4-4D2E-87E4-FF50E349AF1C}" srcId="{52C0D4AB-9C08-4476-9F32-572EC8EB3199}" destId="{9F6C7172-396F-43BF-B5DC-839BF915CFB4}" srcOrd="0" destOrd="0" parTransId="{0123C539-54EA-4152-B278-3D1754D263EA}" sibTransId="{D7AE2412-0207-4523-A30D-FF8BACAE0EC3}"/>
    <dgm:cxn modelId="{D7E92009-339F-4F15-A8A0-79440D07C480}" srcId="{63CA26FF-D887-4EC2-958D-BEDCC22F4A88}" destId="{52C0D4AB-9C08-4476-9F32-572EC8EB3199}" srcOrd="1" destOrd="0" parTransId="{54E5047A-64FA-4425-A20D-7232D2BE348E}" sibTransId="{D2A96BE3-9D10-44C4-A0CD-ECCD89881C9A}"/>
    <dgm:cxn modelId="{6BA01AA2-A23F-422B-A105-AC55C9EF88CE}" type="presOf" srcId="{63CA26FF-D887-4EC2-958D-BEDCC22F4A88}" destId="{DFBF7F28-67E7-4C08-8809-3D640EF6735B}" srcOrd="0" destOrd="0" presId="urn:microsoft.com/office/officeart/2005/8/layout/list1"/>
    <dgm:cxn modelId="{A4C43EF5-F058-4E2E-A057-51C4E8EDEFEA}" type="presOf" srcId="{615AD63C-CC6A-4A41-BC54-F25E216F23E7}" destId="{6A48D7E4-1C88-48FE-AC1A-B859FDF6FEB3}" srcOrd="0" destOrd="0" presId="urn:microsoft.com/office/officeart/2005/8/layout/list1"/>
    <dgm:cxn modelId="{21AA060A-73F5-4D01-92DF-0CAEDB0E6AE5}" srcId="{63CA26FF-D887-4EC2-958D-BEDCC22F4A88}" destId="{C32AA5A1-CE18-4A97-A2AC-054BBAA18972}" srcOrd="0" destOrd="0" parTransId="{F7AECE81-69BC-4CA8-BA12-1A38806A6EFE}" sibTransId="{70C25FA7-3557-4CB6-A053-AB27F7F59EC3}"/>
    <dgm:cxn modelId="{05DEA09A-EACB-487A-AED7-7E5AEB4AC745}" srcId="{C32AA5A1-CE18-4A97-A2AC-054BBAA18972}" destId="{90A863D5-5136-4705-AD27-13521968D9A1}" srcOrd="0" destOrd="0" parTransId="{EC5258B0-C985-4A39-BB7B-317E18B06C77}" sibTransId="{BEB7DE91-3D87-48D5-B3D1-1F7F52D29877}"/>
    <dgm:cxn modelId="{A5822F48-0347-4C35-B7AF-5BE61699597E}" srcId="{615AD63C-CC6A-4A41-BC54-F25E216F23E7}" destId="{DDDE2457-46F4-49AF-8D1C-C217E088AF82}" srcOrd="0" destOrd="0" parTransId="{B5767029-77C7-47D7-80DE-FF6F2464CDB4}" sibTransId="{85B0D667-CFB1-4465-AEC5-CA844E5B8A2B}"/>
    <dgm:cxn modelId="{3603B8B8-0A8E-48BF-93CB-4E8C78984669}" type="presOf" srcId="{DDDE2457-46F4-49AF-8D1C-C217E088AF82}" destId="{9467D763-FEDA-45CA-B989-CF8571FC0744}" srcOrd="0" destOrd="0" presId="urn:microsoft.com/office/officeart/2005/8/layout/list1"/>
    <dgm:cxn modelId="{55FD8F6B-6060-4AC3-B075-DEFA4614B95B}" type="presParOf" srcId="{DFBF7F28-67E7-4C08-8809-3D640EF6735B}" destId="{AC18960E-2F9B-4ED8-9168-E22C95D23E76}" srcOrd="0" destOrd="0" presId="urn:microsoft.com/office/officeart/2005/8/layout/list1"/>
    <dgm:cxn modelId="{44F5EA53-7CF6-4254-A43B-324DA94600AD}" type="presParOf" srcId="{AC18960E-2F9B-4ED8-9168-E22C95D23E76}" destId="{677BE957-C857-49A6-8FF3-7D33177FCA32}" srcOrd="0" destOrd="0" presId="urn:microsoft.com/office/officeart/2005/8/layout/list1"/>
    <dgm:cxn modelId="{5F15D719-F62A-4CCF-B276-3B689751838B}" type="presParOf" srcId="{AC18960E-2F9B-4ED8-9168-E22C95D23E76}" destId="{6A304A05-8282-4CC6-A984-2402BC580C9F}" srcOrd="1" destOrd="0" presId="urn:microsoft.com/office/officeart/2005/8/layout/list1"/>
    <dgm:cxn modelId="{75AACC84-081F-4DE6-BD32-8985BDA4D0CF}" type="presParOf" srcId="{DFBF7F28-67E7-4C08-8809-3D640EF6735B}" destId="{B7C6792F-286A-46FC-B863-59DF55D40888}" srcOrd="1" destOrd="0" presId="urn:microsoft.com/office/officeart/2005/8/layout/list1"/>
    <dgm:cxn modelId="{D7742164-5D3B-424F-B839-CA936BC78B28}" type="presParOf" srcId="{DFBF7F28-67E7-4C08-8809-3D640EF6735B}" destId="{76717A11-DDFF-4024-80A7-5C538CCACA62}" srcOrd="2" destOrd="0" presId="urn:microsoft.com/office/officeart/2005/8/layout/list1"/>
    <dgm:cxn modelId="{ECC8B37D-3E8B-4958-AC39-9D0C8B7BCE26}" type="presParOf" srcId="{DFBF7F28-67E7-4C08-8809-3D640EF6735B}" destId="{98109513-10D0-4F10-AE36-5378C7F23C29}" srcOrd="3" destOrd="0" presId="urn:microsoft.com/office/officeart/2005/8/layout/list1"/>
    <dgm:cxn modelId="{51DBDF58-6DF7-45BA-992B-33CD75B8DA39}" type="presParOf" srcId="{DFBF7F28-67E7-4C08-8809-3D640EF6735B}" destId="{FEE0470C-44F4-41DC-9297-340866AE8F23}" srcOrd="4" destOrd="0" presId="urn:microsoft.com/office/officeart/2005/8/layout/list1"/>
    <dgm:cxn modelId="{6C0A1F17-208C-4C1F-A5A9-EC9DC9A82853}" type="presParOf" srcId="{FEE0470C-44F4-41DC-9297-340866AE8F23}" destId="{87E45909-4792-49D4-828E-DA4DEE131B7F}" srcOrd="0" destOrd="0" presId="urn:microsoft.com/office/officeart/2005/8/layout/list1"/>
    <dgm:cxn modelId="{A986F1A2-CDB7-4D2F-A698-C41019AF9533}" type="presParOf" srcId="{FEE0470C-44F4-41DC-9297-340866AE8F23}" destId="{D51114FB-7002-409B-8146-989C6AE08B94}" srcOrd="1" destOrd="0" presId="urn:microsoft.com/office/officeart/2005/8/layout/list1"/>
    <dgm:cxn modelId="{39767B2B-FBA1-4CD0-9143-5520EF2F55A5}" type="presParOf" srcId="{DFBF7F28-67E7-4C08-8809-3D640EF6735B}" destId="{89C8C3D4-5B20-445F-B225-F61F42A922F2}" srcOrd="5" destOrd="0" presId="urn:microsoft.com/office/officeart/2005/8/layout/list1"/>
    <dgm:cxn modelId="{7F279693-A721-4984-B19C-1C43C77069FC}" type="presParOf" srcId="{DFBF7F28-67E7-4C08-8809-3D640EF6735B}" destId="{C592EA56-8ED3-4E81-AE62-11F14CE8CACA}" srcOrd="6" destOrd="0" presId="urn:microsoft.com/office/officeart/2005/8/layout/list1"/>
    <dgm:cxn modelId="{7D3D753B-4179-4C12-B364-57C5B3868258}" type="presParOf" srcId="{DFBF7F28-67E7-4C08-8809-3D640EF6735B}" destId="{029C97E3-D6E4-44AD-8608-E79F83FF3A61}" srcOrd="7" destOrd="0" presId="urn:microsoft.com/office/officeart/2005/8/layout/list1"/>
    <dgm:cxn modelId="{6432788A-898B-4834-8AF2-580CF24223A6}" type="presParOf" srcId="{DFBF7F28-67E7-4C08-8809-3D640EF6735B}" destId="{A99FAA35-6D06-44B8-B251-F2E765732B35}" srcOrd="8" destOrd="0" presId="urn:microsoft.com/office/officeart/2005/8/layout/list1"/>
    <dgm:cxn modelId="{3AE16639-44BB-4EF4-B98E-CB2C265E21DA}" type="presParOf" srcId="{A99FAA35-6D06-44B8-B251-F2E765732B35}" destId="{6A48D7E4-1C88-48FE-AC1A-B859FDF6FEB3}" srcOrd="0" destOrd="0" presId="urn:microsoft.com/office/officeart/2005/8/layout/list1"/>
    <dgm:cxn modelId="{C80E33F0-2A26-4EA1-8FAF-BD696D6D6BD7}" type="presParOf" srcId="{A99FAA35-6D06-44B8-B251-F2E765732B35}" destId="{1830364B-9419-4D13-920B-A8BB9E67F524}" srcOrd="1" destOrd="0" presId="urn:microsoft.com/office/officeart/2005/8/layout/list1"/>
    <dgm:cxn modelId="{F2E7FE71-BB8A-4030-A40B-49E32DF88BCF}" type="presParOf" srcId="{DFBF7F28-67E7-4C08-8809-3D640EF6735B}" destId="{483A2981-E1C9-49E3-9710-1A1E3D5E2061}" srcOrd="9" destOrd="0" presId="urn:microsoft.com/office/officeart/2005/8/layout/list1"/>
    <dgm:cxn modelId="{DAE75B8A-CDD3-407A-9A15-AE9958F2FC70}" type="presParOf" srcId="{DFBF7F28-67E7-4C08-8809-3D640EF6735B}" destId="{9467D763-FEDA-45CA-B989-CF8571FC074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4781378" y="-732843"/>
          <a:ext cx="5695008" cy="5695008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587596" y="413839"/>
          <a:ext cx="10632205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3.1. Классификация и характеристика дефектов изделий из пластмасс</a:t>
          </a:r>
          <a:r>
            <a:rPr lang="ru-RU" sz="24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596" y="413839"/>
        <a:ext cx="10632205" cy="845864"/>
      </dsp:txXfrm>
    </dsp:sp>
    <dsp:sp modelId="{C7628E09-A5D0-43AC-834B-E8990AEC2BF8}">
      <dsp:nvSpPr>
        <dsp:cNvPr id="0" name=""/>
        <dsp:cNvSpPr/>
      </dsp:nvSpPr>
      <dsp:spPr>
        <a:xfrm>
          <a:off x="58931" y="317199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A56C68-1D00-45B1-86C4-0F54BEEAD531}">
      <dsp:nvSpPr>
        <dsp:cNvPr id="0" name=""/>
        <dsp:cNvSpPr/>
      </dsp:nvSpPr>
      <dsp:spPr>
        <a:xfrm>
          <a:off x="895068" y="1691728"/>
          <a:ext cx="10324733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3.2. Принцип сортировки хозяйственных изделий из пластмасс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5068" y="1691728"/>
        <a:ext cx="10324733" cy="845864"/>
      </dsp:txXfrm>
    </dsp:sp>
    <dsp:sp modelId="{8D0B5E9E-77B7-4C85-BFEB-77D1A2DEC4D3}">
      <dsp:nvSpPr>
        <dsp:cNvPr id="0" name=""/>
        <dsp:cNvSpPr/>
      </dsp:nvSpPr>
      <dsp:spPr>
        <a:xfrm>
          <a:off x="366403" y="1585995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C8F4CF-677C-43D9-9398-30EA3D8E5A89}">
      <dsp:nvSpPr>
        <dsp:cNvPr id="0" name=""/>
        <dsp:cNvSpPr/>
      </dsp:nvSpPr>
      <dsp:spPr>
        <a:xfrm>
          <a:off x="587596" y="2960525"/>
          <a:ext cx="10632205" cy="845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05" tIns="60960" rIns="60960" bIns="60960" numCol="1" spcCol="1270" anchor="ctr" anchorCtr="0">
          <a:noAutofit/>
        </a:bodyPr>
        <a:lstStyle/>
        <a:p>
          <a:pPr marL="446088" lvl="0" indent="-44608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3.3. Маркировка, упаковка, транспортирование и хранение хозяйственных изделий из пластмасс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596" y="2960525"/>
        <a:ext cx="10632205" cy="845864"/>
      </dsp:txXfrm>
    </dsp:sp>
    <dsp:sp modelId="{9DAE8F09-0D91-4545-A681-6E3DD8DC6B75}">
      <dsp:nvSpPr>
        <dsp:cNvPr id="0" name=""/>
        <dsp:cNvSpPr/>
      </dsp:nvSpPr>
      <dsp:spPr>
        <a:xfrm>
          <a:off x="58931" y="2854792"/>
          <a:ext cx="1057330" cy="1057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17A11-DDFF-4024-80A7-5C538CCACA62}">
      <dsp:nvSpPr>
        <dsp:cNvPr id="0" name=""/>
        <dsp:cNvSpPr/>
      </dsp:nvSpPr>
      <dsp:spPr>
        <a:xfrm>
          <a:off x="0" y="433143"/>
          <a:ext cx="11631065" cy="1278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700" tIns="583184" rIns="90270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pc="-65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инородные включения, снижение механической прочности , шероховатость или волнистость поверхности др.</a:t>
          </a:r>
          <a:endParaRPr lang="ru-RU" sz="2000" kern="1200" dirty="0"/>
        </a:p>
      </dsp:txBody>
      <dsp:txXfrm>
        <a:off x="0" y="433143"/>
        <a:ext cx="11631065" cy="1278900"/>
      </dsp:txXfrm>
    </dsp:sp>
    <dsp:sp modelId="{6A304A05-8282-4CC6-A984-2402BC580C9F}">
      <dsp:nvSpPr>
        <dsp:cNvPr id="0" name=""/>
        <dsp:cNvSpPr/>
      </dsp:nvSpPr>
      <dsp:spPr>
        <a:xfrm>
          <a:off x="581553" y="19863"/>
          <a:ext cx="4434076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739" tIns="0" rIns="30773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sng" kern="1200" spc="-65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Дефекты состава</a:t>
          </a:r>
          <a:r>
            <a:rPr lang="ru-RU" sz="2800" kern="1200" spc="-65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:</a:t>
          </a:r>
          <a:endParaRPr lang="ru-RU" sz="2800" kern="1200" dirty="0"/>
        </a:p>
      </dsp:txBody>
      <dsp:txXfrm>
        <a:off x="621902" y="60212"/>
        <a:ext cx="4353378" cy="745862"/>
      </dsp:txXfrm>
    </dsp:sp>
    <dsp:sp modelId="{C592EA56-8ED3-4E81-AE62-11F14CE8CACA}">
      <dsp:nvSpPr>
        <dsp:cNvPr id="0" name=""/>
        <dsp:cNvSpPr/>
      </dsp:nvSpPr>
      <dsp:spPr>
        <a:xfrm>
          <a:off x="0" y="2276523"/>
          <a:ext cx="11631065" cy="1278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700" tIns="583184" rIns="18000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pc="-65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коробление, трещины, раковины, вздутия, пузыри, сколы, заусенцы, </a:t>
          </a:r>
          <a:r>
            <a:rPr lang="ru-RU" sz="2000" kern="1200" spc="-65" dirty="0" err="1" smtClean="0">
              <a:latin typeface="Times New Roman" panose="02020603050405020304" pitchFamily="18" charset="0"/>
              <a:ea typeface="Times New Roman" panose="02020603050405020304" pitchFamily="18" charset="0"/>
            </a:rPr>
            <a:t>облой</a:t>
          </a:r>
          <a:r>
            <a:rPr lang="ru-RU" sz="2000" kern="1200" spc="-65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, выступание литника, царапины, грат, </a:t>
          </a:r>
          <a:r>
            <a:rPr lang="ru-RU" sz="2000" kern="1200" spc="-65" dirty="0" err="1" smtClean="0">
              <a:latin typeface="Times New Roman" panose="02020603050405020304" pitchFamily="18" charset="0"/>
              <a:ea typeface="Times New Roman" panose="02020603050405020304" pitchFamily="18" charset="0"/>
            </a:rPr>
            <a:t>недопрессовка</a:t>
          </a:r>
          <a:r>
            <a:rPr lang="ru-RU" sz="2000" kern="1200" spc="-65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 и др.</a:t>
          </a:r>
          <a:endParaRPr lang="ru-RU" sz="2000" kern="1200" dirty="0"/>
        </a:p>
      </dsp:txBody>
      <dsp:txXfrm>
        <a:off x="0" y="2276523"/>
        <a:ext cx="11631065" cy="1278900"/>
      </dsp:txXfrm>
    </dsp:sp>
    <dsp:sp modelId="{D51114FB-7002-409B-8146-989C6AE08B94}">
      <dsp:nvSpPr>
        <dsp:cNvPr id="0" name=""/>
        <dsp:cNvSpPr/>
      </dsp:nvSpPr>
      <dsp:spPr>
        <a:xfrm>
          <a:off x="581553" y="1863243"/>
          <a:ext cx="4434076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739" tIns="0" rIns="30773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sng" kern="1200" spc="-65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Дефекты формования</a:t>
          </a:r>
          <a:r>
            <a:rPr lang="ru-RU" sz="2800" kern="1200" spc="-65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:</a:t>
          </a:r>
          <a:endParaRPr lang="ru-RU" sz="2800" kern="1200" dirty="0"/>
        </a:p>
      </dsp:txBody>
      <dsp:txXfrm>
        <a:off x="621902" y="1903592"/>
        <a:ext cx="4353378" cy="745862"/>
      </dsp:txXfrm>
    </dsp:sp>
    <dsp:sp modelId="{9467D763-FEDA-45CA-B989-CF8571FC0744}">
      <dsp:nvSpPr>
        <dsp:cNvPr id="0" name=""/>
        <dsp:cNvSpPr/>
      </dsp:nvSpPr>
      <dsp:spPr>
        <a:xfrm>
          <a:off x="0" y="4119903"/>
          <a:ext cx="11631065" cy="1278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700" tIns="583184" rIns="90270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pc="-65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миграция красителя, нечеткость рисунка, смещение составных частей рисунка, потеря глянца, растекание красителя, неравномерность окраски и др.</a:t>
          </a:r>
          <a:endParaRPr lang="ru-RU" sz="2000" kern="1200" dirty="0"/>
        </a:p>
      </dsp:txBody>
      <dsp:txXfrm>
        <a:off x="0" y="4119903"/>
        <a:ext cx="11631065" cy="1278900"/>
      </dsp:txXfrm>
    </dsp:sp>
    <dsp:sp modelId="{1830364B-9419-4D13-920B-A8BB9E67F524}">
      <dsp:nvSpPr>
        <dsp:cNvPr id="0" name=""/>
        <dsp:cNvSpPr/>
      </dsp:nvSpPr>
      <dsp:spPr>
        <a:xfrm>
          <a:off x="581553" y="3706623"/>
          <a:ext cx="4434076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739" tIns="0" rIns="30773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sng" kern="1200" spc="-65" smtClean="0">
              <a:latin typeface="Times New Roman" panose="02020603050405020304" pitchFamily="18" charset="0"/>
              <a:ea typeface="Times New Roman" panose="02020603050405020304" pitchFamily="18" charset="0"/>
            </a:rPr>
            <a:t>Дефекты отделки</a:t>
          </a:r>
          <a:r>
            <a:rPr lang="ru-RU" sz="2800" kern="1200" spc="-65" smtClean="0">
              <a:latin typeface="Times New Roman" panose="02020603050405020304" pitchFamily="18" charset="0"/>
              <a:ea typeface="Times New Roman" panose="02020603050405020304" pitchFamily="18" charset="0"/>
            </a:rPr>
            <a:t>:</a:t>
          </a:r>
          <a:endParaRPr lang="ru-RU" sz="2800" kern="1200"/>
        </a:p>
      </dsp:txBody>
      <dsp:txXfrm>
        <a:off x="621902" y="3746972"/>
        <a:ext cx="4353378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12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7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71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03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789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89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07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9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152" y="1847671"/>
            <a:ext cx="10815145" cy="24476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ТОВАРОВЕДЕНИЕ НЕПРОДОВОЛЬСТВЕННЫХ ТОВАРОВ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835" y="4115325"/>
            <a:ext cx="11898086" cy="66892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3. Контроль качества хозяйственных изделий 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75814" y="5817476"/>
            <a:ext cx="10187820" cy="457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7223" y="417185"/>
            <a:ext cx="11582400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alt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решения задачи: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alt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Условие задачи: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магазин поступила партия салатников из аминопласта, изготовленных прессованием. При проверке качества на 3 салатниках были обнаружены следующие дефекты: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1675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-"/>
              <a:tabLst>
                <a:tab pos="800100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царапина на лицевой стороне длиной 10 мм на площади 100 см²;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1675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Char char="-"/>
              <a:tabLst>
                <a:tab pos="800100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коробление 1%.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Проверьте соответствие салатников требованиям стандарта.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endParaRPr kumimoji="0" lang="ru-RU" altLang="ru-RU" sz="20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altLang="ru-RU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решения задачи используем СТБ 1015-97. Изделия культурно-бытового и хозяйственного назначения из пластических масс.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Оцениваем дефекты: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1-й дефект 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допускается (с.4,п.4.5) – для изделий, изготовленных прессованием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2-й дефект 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допускается (4, п.4.7.) – для реактопластов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altLang="ru-RU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Заключение</a:t>
            </a: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: в соответствии с СТБ 1015-97 салатник является нестандартным и в реализацию не допускается.  </a:t>
            </a:r>
          </a:p>
        </p:txBody>
      </p:sp>
    </p:spTree>
    <p:extLst>
      <p:ext uri="{BB962C8B-B14F-4D97-AF65-F5344CB8AC3E}">
        <p14:creationId xmlns:p14="http://schemas.microsoft.com/office/powerpoint/2010/main" val="35988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 Маркировка, упаковка, транспортирование и хранение хозяйственных изделий из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2178" y="4754358"/>
            <a:ext cx="932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данный вопрос самостоятельно,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используя материал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учебника: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Сыцко,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Товароведение непродовольственных товаров: /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Сыцко,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М.И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Дрозд. – Минск: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Выш.школа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2005. – стр.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…………….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User\Desktop\ЭУМК ТОТ\images (6)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8719"/>
          <a:stretch/>
        </p:blipFill>
        <p:spPr bwMode="auto">
          <a:xfrm>
            <a:off x="350295" y="4508700"/>
            <a:ext cx="2093179" cy="170103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860" y="2039820"/>
            <a:ext cx="2140280" cy="23138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6715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9" y="1546981"/>
            <a:ext cx="4166977" cy="45868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5252" y="436603"/>
            <a:ext cx="7381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Практическое задание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9546" y="1883392"/>
            <a:ext cx="71787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Выполните задание по Модулю 3,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которое находится в практическом разделе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Формат выполнения задания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файл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по решению задач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изложены в вопросе 2 Модуля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27" y="3469943"/>
            <a:ext cx="1699360" cy="16993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6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940" y="1583140"/>
            <a:ext cx="83976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классификацию дефектов изделий из пластмасс по назначению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дефекты формования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дефекта «грат»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представляет собой коробление?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причины возникновения пузырей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ТНПА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используется для определения качества хозяйственных изделий из пластмасс?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требования к условиям хранения пластмассовых изделий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Опишите особенности маркировки хозяйственных изделий из пластмасс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2011231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8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1" y="1480771"/>
            <a:ext cx="3863415" cy="3863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6029" y="2962904"/>
            <a:ext cx="7283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Сыцко,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Товароведение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непродоволь-ственных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товаров: /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Сыцко,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М.И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Выш.школа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2005. – стр. …………….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549" y="749148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836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4748380" y="980888"/>
            <a:ext cx="2588565" cy="345758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677" y="4694830"/>
            <a:ext cx="120513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Васильевна,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mashkovich1978@mail.ru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89639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83316222"/>
              </p:ext>
            </p:extLst>
          </p:nvPr>
        </p:nvGraphicFramePr>
        <p:xfrm>
          <a:off x="532023" y="763866"/>
          <a:ext cx="11277600" cy="422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21506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84" y="5036024"/>
            <a:ext cx="1304286" cy="13042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9928" y="5509313"/>
            <a:ext cx="8629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ведения конспекта можете использовать рабочую тетрадь, которую можно скачать в разделе «Дополнительные материалы»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83" y="2247188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8408" y="436603"/>
            <a:ext cx="537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6392" y="1520823"/>
            <a:ext cx="73468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Называть и описывать дефекты изделий из пластмасс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Объяснять принцип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сортировки хозяйственных изделий из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пластмасс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Описывать требования к маркировке, упаковке, транспортированию и хранению хозяйственных изделий из пластмасс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Решать задачи по определению качества изделий из пластмасс с использованием стандарта</a:t>
            </a:r>
          </a:p>
          <a:p>
            <a:pPr marL="285750" lvl="0" indent="-285750" algn="just">
              <a:buFont typeface="Wingdings" pitchFamily="2" charset="2"/>
              <a:buChar char="ü"/>
            </a:pPr>
            <a:endParaRPr lang="ru-RU" sz="2400" dirty="0"/>
          </a:p>
          <a:p>
            <a:pPr marL="285750" indent="-285750" algn="just">
              <a:buFont typeface="Wingdings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Классификация и характеристика дефектов изделий из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</a:t>
            </a:r>
            <a:r>
              <a:rPr lang="ru-RU" sz="3600" b="1" cap="none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cap="none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Сыцко,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Товароведение непродовольственных товаров: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Сыцко,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М.И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Дрозд.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Минск: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Выш.школа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2005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– стр. ……………..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6571" y="222409"/>
            <a:ext cx="110816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Дефекты </a:t>
            </a:r>
            <a:r>
              <a:rPr lang="ru-RU" sz="2000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хозяйственных изделий из пластмасс по </a:t>
            </a:r>
            <a:r>
              <a:rPr lang="ru-RU" sz="2000" spc="-6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происхождению подразделяются </a:t>
            </a:r>
            <a:r>
              <a:rPr lang="ru-RU" sz="2000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следующие группы: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21581229"/>
              </p:ext>
            </p:extLst>
          </p:nvPr>
        </p:nvGraphicFramePr>
        <p:xfrm>
          <a:off x="267021" y="904723"/>
          <a:ext cx="1163106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981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060312"/>
              </p:ext>
            </p:extLst>
          </p:nvPr>
        </p:nvGraphicFramePr>
        <p:xfrm>
          <a:off x="250372" y="763866"/>
          <a:ext cx="11658600" cy="562159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72342">
                  <a:extLst>
                    <a:ext uri="{9D8B030D-6E8A-4147-A177-3AD203B41FA5}">
                      <a16:colId xmlns:a16="http://schemas.microsoft.com/office/drawing/2014/main" xmlns="" val="1065654695"/>
                    </a:ext>
                  </a:extLst>
                </a:gridCol>
                <a:gridCol w="3113314">
                  <a:extLst>
                    <a:ext uri="{9D8B030D-6E8A-4147-A177-3AD203B41FA5}">
                      <a16:colId xmlns:a16="http://schemas.microsoft.com/office/drawing/2014/main" xmlns="" val="911344792"/>
                    </a:ext>
                  </a:extLst>
                </a:gridCol>
                <a:gridCol w="4593771">
                  <a:extLst>
                    <a:ext uri="{9D8B030D-6E8A-4147-A177-3AD203B41FA5}">
                      <a16:colId xmlns:a16="http://schemas.microsoft.com/office/drawing/2014/main" xmlns="" val="1829930622"/>
                    </a:ext>
                  </a:extLst>
                </a:gridCol>
                <a:gridCol w="2079173">
                  <a:extLst>
                    <a:ext uri="{9D8B030D-6E8A-4147-A177-3AD203B41FA5}">
                      <a16:colId xmlns:a16="http://schemas.microsoft.com/office/drawing/2014/main" xmlns="" val="1662700455"/>
                    </a:ext>
                  </a:extLst>
                </a:gridCol>
              </a:tblGrid>
              <a:tr h="635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дефекта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дефекта</a:t>
                      </a:r>
                      <a:endParaRPr lang="ru-RU" sz="1700" b="1" dirty="0">
                        <a:solidFill>
                          <a:srgbClr val="4F81B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7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возникновения</a:t>
                      </a:r>
                      <a:endParaRPr lang="ru-RU" sz="1700" b="1" kern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Влияние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качество 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9868985"/>
                  </a:ext>
                </a:extLst>
              </a:tr>
              <a:tr h="953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Неровность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поверхности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(волнистость)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влажность, текучесть материала или высокое давление и температура при изготовлении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Ухудшает внешний вид</a:t>
                      </a:r>
                      <a:endParaRPr lang="ru-RU" sz="1700" b="1" i="1">
                        <a:solidFill>
                          <a:srgbClr val="4F81B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748058"/>
                  </a:ext>
                </a:extLst>
              </a:tr>
              <a:tr h="635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Шероховатость поверхности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поверхности заметны выступающие точки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Неравномерный помол или низкая температура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Ухудшает внешний вид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2234035"/>
                  </a:ext>
                </a:extLst>
              </a:tr>
              <a:tr h="381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Облой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Утолщение по месту разъема формы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Некачественная форма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Ухудшает внешний вид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1106097"/>
                  </a:ext>
                </a:extLst>
              </a:tr>
              <a:tr h="953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Трещины</a:t>
                      </a:r>
                      <a:endParaRPr lang="ru-RU" sz="1700" b="1">
                        <a:solidFill>
                          <a:srgbClr val="4F81B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Волосяные, малозаметные или ярко выраженные, различной глубины и размеров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 режим прессования или охлаждения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Ухудшает внешний вид, снижает прочность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2179881"/>
                  </a:ext>
                </a:extLst>
              </a:tr>
              <a:tr h="635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Пузыри</a:t>
                      </a:r>
                      <a:endParaRPr lang="ru-RU" sz="1700" b="1">
                        <a:solidFill>
                          <a:srgbClr val="4F81B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Вздутия разной формы, односторонние и двусторонние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Избыток летучих соединений в пластмассе. Нарушение режима прессования.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Снижают прочность и ухудшают внешний вид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2499812"/>
                  </a:ext>
                </a:extLst>
              </a:tr>
              <a:tr h="953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Коробление</a:t>
                      </a:r>
                      <a:endParaRPr lang="ru-RU" sz="1700" b="1">
                        <a:solidFill>
                          <a:srgbClr val="4F81B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формы изделия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Неравномерная усадка при быстром охлаждении и преждевременном освобождении из пресс-форм, при неправильном режиме хранения</a:t>
                      </a:r>
                      <a:endParaRPr lang="ru-RU" sz="1700" b="1">
                        <a:solidFill>
                          <a:srgbClr val="4F81B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Резко ухудшает внешний вид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861158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34886" y="186353"/>
            <a:ext cx="9165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основных дефектов изделий из пластмасс: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07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386908"/>
              </p:ext>
            </p:extLst>
          </p:nvPr>
        </p:nvGraphicFramePr>
        <p:xfrm>
          <a:off x="266700" y="1715688"/>
          <a:ext cx="11658600" cy="41711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90426">
                  <a:extLst>
                    <a:ext uri="{9D8B030D-6E8A-4147-A177-3AD203B41FA5}">
                      <a16:colId xmlns:a16="http://schemas.microsoft.com/office/drawing/2014/main" xmlns="" val="1549126606"/>
                    </a:ext>
                  </a:extLst>
                </a:gridCol>
                <a:gridCol w="3608245">
                  <a:extLst>
                    <a:ext uri="{9D8B030D-6E8A-4147-A177-3AD203B41FA5}">
                      <a16:colId xmlns:a16="http://schemas.microsoft.com/office/drawing/2014/main" xmlns="" val="2922550361"/>
                    </a:ext>
                  </a:extLst>
                </a:gridCol>
                <a:gridCol w="3537858">
                  <a:extLst>
                    <a:ext uri="{9D8B030D-6E8A-4147-A177-3AD203B41FA5}">
                      <a16:colId xmlns:a16="http://schemas.microsoft.com/office/drawing/2014/main" xmlns="" val="2900977321"/>
                    </a:ext>
                  </a:extLst>
                </a:gridCol>
                <a:gridCol w="2422071">
                  <a:extLst>
                    <a:ext uri="{9D8B030D-6E8A-4147-A177-3AD203B41FA5}">
                      <a16:colId xmlns:a16="http://schemas.microsoft.com/office/drawing/2014/main" xmlns="" val="833396099"/>
                    </a:ext>
                  </a:extLst>
                </a:gridCol>
              </a:tblGrid>
              <a:tr h="504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Недопрессовка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(недолив)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Поверхность изделия пористая, без блеска, верхний край легко скалывается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Неправильная дозировка прессовочного материала, недостаточное давление в пресс-форме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Снижает прочность и ухудшают внешний вид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825691"/>
                  </a:ext>
                </a:extLst>
              </a:tr>
              <a:tr h="263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Механические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повреждения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Сколы, сквозные трещины, расслоения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Небрежное обращение с изделиями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Брак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6259654"/>
                  </a:ext>
                </a:extLst>
              </a:tr>
              <a:tr h="378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Матовость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наклоне изделий заметны тусклые пятна на поверхности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Плохое качество пресс-форм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Незначительно ухудшает внешний вид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5493059"/>
                  </a:ext>
                </a:extLst>
              </a:tr>
              <a:tr h="378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Грат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Заусеницы, щербины на краях изделий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старых пресс-форм, плохое соединение их частей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Резко ухудшает внешний вид (в посуде брак)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5424659"/>
                  </a:ext>
                </a:extLst>
              </a:tr>
              <a:tr h="378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Риски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Мелкие царапины на поверхности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Плохая шлифовка поверхности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Незначительно ухудшает внешний вид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5754825"/>
                  </a:ext>
                </a:extLst>
              </a:tr>
              <a:tr h="378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Неравномерность окраски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Белые («седые») пятна, разная интенсивность окрашивания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Разложение красителя при высокой температуре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Ухудшает внешний вид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859662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142404"/>
              </p:ext>
            </p:extLst>
          </p:nvPr>
        </p:nvGraphicFramePr>
        <p:xfrm>
          <a:off x="266700" y="1143743"/>
          <a:ext cx="11658600" cy="5958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90426">
                  <a:extLst>
                    <a:ext uri="{9D8B030D-6E8A-4147-A177-3AD203B41FA5}">
                      <a16:colId xmlns:a16="http://schemas.microsoft.com/office/drawing/2014/main" xmlns="" val="2740732535"/>
                    </a:ext>
                  </a:extLst>
                </a:gridCol>
                <a:gridCol w="3608245">
                  <a:extLst>
                    <a:ext uri="{9D8B030D-6E8A-4147-A177-3AD203B41FA5}">
                      <a16:colId xmlns:a16="http://schemas.microsoft.com/office/drawing/2014/main" xmlns="" val="3804145351"/>
                    </a:ext>
                  </a:extLst>
                </a:gridCol>
                <a:gridCol w="3537858">
                  <a:extLst>
                    <a:ext uri="{9D8B030D-6E8A-4147-A177-3AD203B41FA5}">
                      <a16:colId xmlns:a16="http://schemas.microsoft.com/office/drawing/2014/main" xmlns="" val="1546090094"/>
                    </a:ext>
                  </a:extLst>
                </a:gridCol>
                <a:gridCol w="2422071">
                  <a:extLst>
                    <a:ext uri="{9D8B030D-6E8A-4147-A177-3AD203B41FA5}">
                      <a16:colId xmlns:a16="http://schemas.microsoft.com/office/drawing/2014/main" xmlns="" val="2965299670"/>
                    </a:ext>
                  </a:extLst>
                </a:gridCol>
              </a:tblGrid>
              <a:tr h="263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дефекта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дефекта</a:t>
                      </a:r>
                      <a:endParaRPr lang="ru-RU" sz="1700" b="1" dirty="0">
                        <a:solidFill>
                          <a:srgbClr val="4F81B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7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возникновения</a:t>
                      </a:r>
                      <a:endParaRPr lang="ru-RU" sz="1700" b="1" kern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Влияние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качество 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827" marR="3282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295479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34886" y="186353"/>
            <a:ext cx="9165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основных дефектов изделий из пластмасс: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7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Принцип сортировки хозяйственных изделий из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 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34914" y="5384007"/>
            <a:ext cx="106835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Сыцко,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Товароведение непродовольственных товаров: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Сыцко,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М.И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Дрозд.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Минск: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Выш.школа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2005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– стр. ……………..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8721" t="23954" r="37015" b="14486"/>
          <a:stretch/>
        </p:blipFill>
        <p:spPr>
          <a:xfrm>
            <a:off x="405190" y="276578"/>
            <a:ext cx="4145038" cy="59153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822371" y="1004225"/>
            <a:ext cx="711925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соответствии с СТБ 1015-97</a:t>
            </a:r>
            <a:r>
              <a:rPr lang="ru-RU" alt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изделия на сорта не делятся. </a:t>
            </a:r>
            <a:endParaRPr lang="ru-RU" alt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endParaRPr lang="ru-RU" alt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качеству изделий изложены </a:t>
            </a:r>
            <a:r>
              <a:rPr lang="ru-RU" alt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разделе 4 «Технические требования» (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с.3-5</a:t>
            </a:r>
            <a:r>
              <a:rPr lang="ru-RU" alt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alt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endParaRPr lang="ru-RU" alt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определении доброкачественности изделий из пластмасс </a:t>
            </a:r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учитывают:</a:t>
            </a:r>
          </a:p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80010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дефекты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alt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80010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размер,</a:t>
            </a:r>
          </a:p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80010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количество,</a:t>
            </a:r>
          </a:p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80010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 пластмассы, </a:t>
            </a:r>
            <a:endParaRPr lang="ru-RU" alt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80010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 изготовления,</a:t>
            </a:r>
          </a:p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80010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назначение 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изделия.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3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</TotalTime>
  <Words>936</Words>
  <Application>Microsoft Office PowerPoint</Application>
  <PresentationFormat>Произвольный</PresentationFormat>
  <Paragraphs>166</Paragraphs>
  <Slides>15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ТОВАРОВЕДЕНИЕ НЕПРОДОВОЛЬСТВЕННЫХ ТОВАРОВ</vt:lpstr>
      <vt:lpstr>СОДЕРЖАНИЕ МОДУЛЯ</vt:lpstr>
      <vt:lpstr>Презентация PowerPoint</vt:lpstr>
      <vt:lpstr>3.1. Классификация и характеристика дефектов изделий из пластмасс </vt:lpstr>
      <vt:lpstr>Презентация PowerPoint</vt:lpstr>
      <vt:lpstr>Презентация PowerPoint</vt:lpstr>
      <vt:lpstr>Презентация PowerPoint</vt:lpstr>
      <vt:lpstr>3.2. Принцип сортировки хозяйственных изделий из пластмасс </vt:lpstr>
      <vt:lpstr>Презентация PowerPoint</vt:lpstr>
      <vt:lpstr>Презентация PowerPoint</vt:lpstr>
      <vt:lpstr>3.3. Маркировка, упаковка, транспортирование и хранение хозяйственных изделий из пластмасс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User</cp:lastModifiedBy>
  <cp:revision>163</cp:revision>
  <dcterms:created xsi:type="dcterms:W3CDTF">2014-06-06T09:13:21Z</dcterms:created>
  <dcterms:modified xsi:type="dcterms:W3CDTF">2002-01-01T00:07:54Z</dcterms:modified>
</cp:coreProperties>
</file>