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5"/>
  </p:notesMasterIdLst>
  <p:sldIdLst>
    <p:sldId id="256" r:id="rId2"/>
    <p:sldId id="258" r:id="rId3"/>
    <p:sldId id="322" r:id="rId4"/>
    <p:sldId id="273" r:id="rId5"/>
    <p:sldId id="331" r:id="rId6"/>
    <p:sldId id="333" r:id="rId7"/>
    <p:sldId id="326" r:id="rId8"/>
    <p:sldId id="337" r:id="rId9"/>
    <p:sldId id="338" r:id="rId10"/>
    <p:sldId id="339" r:id="rId11"/>
    <p:sldId id="327" r:id="rId12"/>
    <p:sldId id="344" r:id="rId13"/>
    <p:sldId id="345" r:id="rId14"/>
    <p:sldId id="347" r:id="rId15"/>
    <p:sldId id="346" r:id="rId16"/>
    <p:sldId id="328" r:id="rId17"/>
    <p:sldId id="349" r:id="rId18"/>
    <p:sldId id="350" r:id="rId19"/>
    <p:sldId id="351" r:id="rId20"/>
    <p:sldId id="369" r:id="rId21"/>
    <p:sldId id="325" r:id="rId22"/>
    <p:sldId id="324" r:id="rId23"/>
    <p:sldId id="32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631825" indent="-631825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29.1. Требования к качеству, классификация и характеристика дефектов швейных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0A9E1-2372-47CB-B4F2-A8E40685F75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29.2. Приемы осмотра швейных изделий при проверке качества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F065D-F636-4ECC-995E-D47B0BB25B4A}" type="parTrans" cxnId="{8275F51E-8431-45B3-A989-DF6B068E4128}">
      <dgm:prSet/>
      <dgm:spPr/>
      <dgm:t>
        <a:bodyPr/>
        <a:lstStyle/>
        <a:p>
          <a:endParaRPr lang="ru-RU"/>
        </a:p>
      </dgm:t>
    </dgm:pt>
    <dgm:pt modelId="{85B8DF35-E881-4DCC-83D3-14CF53E679E5}" type="sibTrans" cxnId="{8275F51E-8431-45B3-A989-DF6B068E4128}">
      <dgm:prSet/>
      <dgm:spPr/>
      <dgm:t>
        <a:bodyPr/>
        <a:lstStyle/>
        <a:p>
          <a:endParaRPr lang="ru-RU"/>
        </a:p>
      </dgm:t>
    </dgm:pt>
    <dgm:pt modelId="{257530E9-2D91-4CCA-B7F3-64A63C97BA5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29.3. Принцип сортировки швейных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8ED3F-F567-4852-9DB5-5561EEFE41F6}" type="parTrans" cxnId="{14D5EF89-D9E4-4028-AE5E-A9C8CB7CB073}">
      <dgm:prSet/>
      <dgm:spPr/>
      <dgm:t>
        <a:bodyPr/>
        <a:lstStyle/>
        <a:p>
          <a:endParaRPr lang="ru-RU"/>
        </a:p>
      </dgm:t>
    </dgm:pt>
    <dgm:pt modelId="{7707C718-3A07-4F12-B929-5B1A66B6973D}" type="sibTrans" cxnId="{14D5EF89-D9E4-4028-AE5E-A9C8CB7CB073}">
      <dgm:prSet/>
      <dgm:spPr/>
      <dgm:t>
        <a:bodyPr/>
        <a:lstStyle/>
        <a:p>
          <a:endParaRPr lang="ru-RU"/>
        </a:p>
      </dgm:t>
    </dgm:pt>
    <dgm:pt modelId="{CB8EEDC5-40F8-44E8-836A-25B45643FC3B}">
      <dgm:prSet phldrT="[Текст]" custT="1"/>
      <dgm:spPr/>
      <dgm:t>
        <a:bodyPr/>
        <a:lstStyle/>
        <a:p>
          <a:pPr marL="631825" indent="-631825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29.4. Маркировка, упаковка, транспортирование и хранение швейных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6213-F28F-4945-988E-E647429ED068}" type="parTrans" cxnId="{7D7B5717-8EF0-4265-BC1E-234B3B63B9E0}">
      <dgm:prSet/>
      <dgm:spPr/>
      <dgm:t>
        <a:bodyPr/>
        <a:lstStyle/>
        <a:p>
          <a:endParaRPr lang="ru-RU"/>
        </a:p>
      </dgm:t>
    </dgm:pt>
    <dgm:pt modelId="{BF8A6B50-338F-4182-9A02-C23B5F9484D7}" type="sibTrans" cxnId="{7D7B5717-8EF0-4265-BC1E-234B3B63B9E0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4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4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4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4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39C25801-481E-4BFA-AB7A-CE436760CF8E}" type="pres">
      <dgm:prSet presAssocID="{A180A9E1-2372-47CB-B4F2-A8E40685F75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987DA-46D4-46BF-8889-212BA3AEBDD8}" type="pres">
      <dgm:prSet presAssocID="{A180A9E1-2372-47CB-B4F2-A8E40685F750}" presName="accent_2" presStyleCnt="0"/>
      <dgm:spPr/>
    </dgm:pt>
    <dgm:pt modelId="{1B77C71E-56D2-4A43-8191-01DFB1314430}" type="pres">
      <dgm:prSet presAssocID="{A180A9E1-2372-47CB-B4F2-A8E40685F750}" presName="accentRepeatNode" presStyleLbl="solidFgAcc1" presStyleIdx="1" presStyleCnt="4"/>
      <dgm:spPr/>
    </dgm:pt>
    <dgm:pt modelId="{0F5F7296-0A16-45EC-8F00-F1E1B01F93A9}" type="pres">
      <dgm:prSet presAssocID="{257530E9-2D91-4CCA-B7F3-64A63C97BA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6A948-A2CC-43C9-B149-52F782AD6888}" type="pres">
      <dgm:prSet presAssocID="{257530E9-2D91-4CCA-B7F3-64A63C97BA52}" presName="accent_3" presStyleCnt="0"/>
      <dgm:spPr/>
    </dgm:pt>
    <dgm:pt modelId="{893D38FF-58A8-4F14-A86F-F7F982A0F6D5}" type="pres">
      <dgm:prSet presAssocID="{257530E9-2D91-4CCA-B7F3-64A63C97BA52}" presName="accentRepeatNode" presStyleLbl="solidFgAcc1" presStyleIdx="2" presStyleCnt="4"/>
      <dgm:spPr/>
    </dgm:pt>
    <dgm:pt modelId="{AE641010-C694-497F-A4D6-E88C5DDFF66B}" type="pres">
      <dgm:prSet presAssocID="{CB8EEDC5-40F8-44E8-836A-25B45643FC3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F7CCE-BE44-494C-A920-5705411B32DD}" type="pres">
      <dgm:prSet presAssocID="{CB8EEDC5-40F8-44E8-836A-25B45643FC3B}" presName="accent_4" presStyleCnt="0"/>
      <dgm:spPr/>
    </dgm:pt>
    <dgm:pt modelId="{8A969FCB-4221-4063-A892-6766BD1A772E}" type="pres">
      <dgm:prSet presAssocID="{CB8EEDC5-40F8-44E8-836A-25B45643FC3B}" presName="accentRepeatNode" presStyleLbl="solidFgAcc1" presStyleIdx="3" presStyleCnt="4"/>
      <dgm:spPr/>
    </dgm:pt>
  </dgm:ptLst>
  <dgm:cxnLst>
    <dgm:cxn modelId="{88959893-6831-4DDF-A669-040A2694E0C3}" type="presOf" srcId="{257530E9-2D91-4CCA-B7F3-64A63C97BA52}" destId="{0F5F7296-0A16-45EC-8F00-F1E1B01F93A9}" srcOrd="0" destOrd="0" presId="urn:microsoft.com/office/officeart/2008/layout/VerticalCurvedList"/>
    <dgm:cxn modelId="{7D7B5717-8EF0-4265-BC1E-234B3B63B9E0}" srcId="{CF845803-1717-4F48-B710-F7F1B43013F3}" destId="{CB8EEDC5-40F8-44E8-836A-25B45643FC3B}" srcOrd="3" destOrd="0" parTransId="{594E6213-F28F-4945-988E-E647429ED068}" sibTransId="{BF8A6B50-338F-4182-9A02-C23B5F9484D7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14D5EF89-D9E4-4028-AE5E-A9C8CB7CB073}" srcId="{CF845803-1717-4F48-B710-F7F1B43013F3}" destId="{257530E9-2D91-4CCA-B7F3-64A63C97BA52}" srcOrd="2" destOrd="0" parTransId="{5A28ED3F-F567-4852-9DB5-5561EEFE41F6}" sibTransId="{7707C718-3A07-4F12-B929-5B1A66B6973D}"/>
    <dgm:cxn modelId="{7D2FD5DD-67EC-4FC8-97E1-522E22025F02}" type="presOf" srcId="{A180A9E1-2372-47CB-B4F2-A8E40685F750}" destId="{39C25801-481E-4BFA-AB7A-CE436760CF8E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8275F51E-8431-45B3-A989-DF6B068E4128}" srcId="{CF845803-1717-4F48-B710-F7F1B43013F3}" destId="{A180A9E1-2372-47CB-B4F2-A8E40685F750}" srcOrd="1" destOrd="0" parTransId="{356F065D-F636-4ECC-995E-D47B0BB25B4A}" sibTransId="{85B8DF35-E881-4DCC-83D3-14CF53E679E5}"/>
    <dgm:cxn modelId="{FA1BCF7A-9DBC-4471-9B2F-9FFED5A9B49E}" type="presOf" srcId="{CB8EEDC5-40F8-44E8-836A-25B45643FC3B}" destId="{AE641010-C694-497F-A4D6-E88C5DDFF6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E98CCD49-0F23-4D1E-A150-6588FD28A29B}" type="presParOf" srcId="{962C2BD0-517B-4E9C-A037-D4A0806612C4}" destId="{39C25801-481E-4BFA-AB7A-CE436760CF8E}" srcOrd="3" destOrd="0" presId="urn:microsoft.com/office/officeart/2008/layout/VerticalCurvedList"/>
    <dgm:cxn modelId="{4E7F5871-DB59-4B54-B10E-F5533AE0ED80}" type="presParOf" srcId="{962C2BD0-517B-4E9C-A037-D4A0806612C4}" destId="{49A987DA-46D4-46BF-8889-212BA3AEBDD8}" srcOrd="4" destOrd="0" presId="urn:microsoft.com/office/officeart/2008/layout/VerticalCurvedList"/>
    <dgm:cxn modelId="{97192439-A654-44F7-9968-03957C5CE7D7}" type="presParOf" srcId="{49A987DA-46D4-46BF-8889-212BA3AEBDD8}" destId="{1B77C71E-56D2-4A43-8191-01DFB1314430}" srcOrd="0" destOrd="0" presId="urn:microsoft.com/office/officeart/2008/layout/VerticalCurvedList"/>
    <dgm:cxn modelId="{CE04C7DB-DA20-4445-9D06-15F67604DF2E}" type="presParOf" srcId="{962C2BD0-517B-4E9C-A037-D4A0806612C4}" destId="{0F5F7296-0A16-45EC-8F00-F1E1B01F93A9}" srcOrd="5" destOrd="0" presId="urn:microsoft.com/office/officeart/2008/layout/VerticalCurvedList"/>
    <dgm:cxn modelId="{FA914459-84CF-48CF-BF89-B3A9FA42183E}" type="presParOf" srcId="{962C2BD0-517B-4E9C-A037-D4A0806612C4}" destId="{D9A6A948-A2CC-43C9-B149-52F782AD6888}" srcOrd="6" destOrd="0" presId="urn:microsoft.com/office/officeart/2008/layout/VerticalCurvedList"/>
    <dgm:cxn modelId="{61427152-481B-4863-A692-6C5126EAEB15}" type="presParOf" srcId="{D9A6A948-A2CC-43C9-B149-52F782AD6888}" destId="{893D38FF-58A8-4F14-A86F-F7F982A0F6D5}" srcOrd="0" destOrd="0" presId="urn:microsoft.com/office/officeart/2008/layout/VerticalCurvedList"/>
    <dgm:cxn modelId="{EC23EA5E-0CDD-4093-A5C2-F9E9048D5D64}" type="presParOf" srcId="{962C2BD0-517B-4E9C-A037-D4A0806612C4}" destId="{AE641010-C694-497F-A4D6-E88C5DDFF66B}" srcOrd="7" destOrd="0" presId="urn:microsoft.com/office/officeart/2008/layout/VerticalCurvedList"/>
    <dgm:cxn modelId="{68508EC3-4B0D-415D-A14A-64D500B481DA}" type="presParOf" srcId="{962C2BD0-517B-4E9C-A037-D4A0806612C4}" destId="{0C8F7CCE-BE44-494C-A920-5705411B32DD}" srcOrd="8" destOrd="0" presId="urn:microsoft.com/office/officeart/2008/layout/VerticalCurvedList"/>
    <dgm:cxn modelId="{73FC4E2C-3259-4E07-A9BC-6988BDB74917}" type="presParOf" srcId="{0C8F7CCE-BE44-494C-A920-5705411B32DD}" destId="{8A969FCB-4221-4063-A892-6766BD1A77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201C2-B954-4365-81F5-9B44AE8C20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985449-09D6-41C9-8220-590F14588B7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ШВЕЙНЫХ ИЗДЕЛИЙ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 подразделяются на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38D9C-869C-4C0A-AF60-CDD607FDDC2D}" type="parTrans" cxnId="{F719CE5B-4B4D-47C4-B4F8-A9BB822838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69BBE-3460-4825-9769-AC321E5F1F32}" type="sibTrans" cxnId="{F719CE5B-4B4D-47C4-B4F8-A9BB822838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06B9C-1E63-40A6-AD3A-856E3C19E44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материалов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1C68C-4C1B-4634-8B77-EAA1500CA923}" type="parTrans" cxnId="{BF929517-0137-473D-A2BB-0EBC96DC29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DF098-65B6-4197-8DE1-487ED2181C5A}" type="sibTrans" cxnId="{BF929517-0137-473D-A2BB-0EBC96DC29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E1A7A-B5F4-449F-957C-FFF3DE836D9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Производственно-швейные дефекты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2F6FE-C7B2-4058-A628-50592691FAD5}" type="parTrans" cxnId="{95A68A9B-FE6E-4548-BFD9-14E793F508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FD1A2-882C-49DB-8D20-192EE4F2E175}" type="sibTrans" cxnId="{95A68A9B-FE6E-4548-BFD9-14E793F508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51C4C-3416-4EA2-BA6E-8FD1660F3796}" type="pres">
      <dgm:prSet presAssocID="{70B201C2-B954-4365-81F5-9B44AE8C20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EDE0CC-32E0-4976-98F0-50C104B91AC0}" type="pres">
      <dgm:prSet presAssocID="{36985449-09D6-41C9-8220-590F14588B7D}" presName="hierRoot1" presStyleCnt="0"/>
      <dgm:spPr/>
    </dgm:pt>
    <dgm:pt modelId="{FD3B7384-2486-4813-A4C7-3C35325A438D}" type="pres">
      <dgm:prSet presAssocID="{36985449-09D6-41C9-8220-590F14588B7D}" presName="composite" presStyleCnt="0"/>
      <dgm:spPr/>
    </dgm:pt>
    <dgm:pt modelId="{5248BF1F-AEB7-4CF6-BEDB-DFEB7EF63478}" type="pres">
      <dgm:prSet presAssocID="{36985449-09D6-41C9-8220-590F14588B7D}" presName="background" presStyleLbl="node0" presStyleIdx="0" presStyleCnt="1"/>
      <dgm:spPr/>
    </dgm:pt>
    <dgm:pt modelId="{1FAFE9E6-3F37-4D06-B905-FF41EE4AB7F8}" type="pres">
      <dgm:prSet presAssocID="{36985449-09D6-41C9-8220-590F14588B7D}" presName="text" presStyleLbl="fgAcc0" presStyleIdx="0" presStyleCnt="1" custScaleX="374760" custScaleY="81062">
        <dgm:presLayoutVars>
          <dgm:chPref val="3"/>
        </dgm:presLayoutVars>
      </dgm:prSet>
      <dgm:spPr/>
    </dgm:pt>
    <dgm:pt modelId="{22352286-C4BE-4B9D-9520-873E12F8274D}" type="pres">
      <dgm:prSet presAssocID="{36985449-09D6-41C9-8220-590F14588B7D}" presName="hierChild2" presStyleCnt="0"/>
      <dgm:spPr/>
    </dgm:pt>
    <dgm:pt modelId="{F49AAD6D-AD3E-4EB0-896D-4E4359198410}" type="pres">
      <dgm:prSet presAssocID="{6201C68C-4C1B-4634-8B77-EAA1500CA923}" presName="Name10" presStyleLbl="parChTrans1D2" presStyleIdx="0" presStyleCnt="2"/>
      <dgm:spPr/>
    </dgm:pt>
    <dgm:pt modelId="{60AAF40A-0557-4565-B9D3-8C8AB3D9E1AD}" type="pres">
      <dgm:prSet presAssocID="{F9506B9C-1E63-40A6-AD3A-856E3C19E443}" presName="hierRoot2" presStyleCnt="0"/>
      <dgm:spPr/>
    </dgm:pt>
    <dgm:pt modelId="{2015C98C-7912-4FBF-97DE-BA230694CAF1}" type="pres">
      <dgm:prSet presAssocID="{F9506B9C-1E63-40A6-AD3A-856E3C19E443}" presName="composite2" presStyleCnt="0"/>
      <dgm:spPr/>
    </dgm:pt>
    <dgm:pt modelId="{71CB6AFE-DE4C-4826-A007-BF6E889DBB5C}" type="pres">
      <dgm:prSet presAssocID="{F9506B9C-1E63-40A6-AD3A-856E3C19E443}" presName="background2" presStyleLbl="node2" presStyleIdx="0" presStyleCnt="2"/>
      <dgm:spPr/>
    </dgm:pt>
    <dgm:pt modelId="{F1EB7864-29F2-48BC-A91F-AC4BE5A2750E}" type="pres">
      <dgm:prSet presAssocID="{F9506B9C-1E63-40A6-AD3A-856E3C19E443}" presName="text2" presStyleLbl="fgAcc2" presStyleIdx="0" presStyleCnt="2" custScaleX="167497" custScaleY="65622">
        <dgm:presLayoutVars>
          <dgm:chPref val="3"/>
        </dgm:presLayoutVars>
      </dgm:prSet>
      <dgm:spPr/>
    </dgm:pt>
    <dgm:pt modelId="{4C3B1F73-D18A-450B-BFFC-A41CB78D4776}" type="pres">
      <dgm:prSet presAssocID="{F9506B9C-1E63-40A6-AD3A-856E3C19E443}" presName="hierChild3" presStyleCnt="0"/>
      <dgm:spPr/>
    </dgm:pt>
    <dgm:pt modelId="{18263D40-AA31-421C-BAB7-E579F58FC586}" type="pres">
      <dgm:prSet presAssocID="{A502F6FE-C7B2-4058-A628-50592691FAD5}" presName="Name10" presStyleLbl="parChTrans1D2" presStyleIdx="1" presStyleCnt="2"/>
      <dgm:spPr/>
    </dgm:pt>
    <dgm:pt modelId="{D99D9E6E-5453-4877-BAA7-4601CBCACBB7}" type="pres">
      <dgm:prSet presAssocID="{56AE1A7A-B5F4-449F-957C-FFF3DE836D95}" presName="hierRoot2" presStyleCnt="0"/>
      <dgm:spPr/>
    </dgm:pt>
    <dgm:pt modelId="{EA048B7A-98A2-42FF-B292-3539A7656E71}" type="pres">
      <dgm:prSet presAssocID="{56AE1A7A-B5F4-449F-957C-FFF3DE836D95}" presName="composite2" presStyleCnt="0"/>
      <dgm:spPr/>
    </dgm:pt>
    <dgm:pt modelId="{7F1ECF38-8083-42E9-9198-C4115AEB6085}" type="pres">
      <dgm:prSet presAssocID="{56AE1A7A-B5F4-449F-957C-FFF3DE836D95}" presName="background2" presStyleLbl="node2" presStyleIdx="1" presStyleCnt="2"/>
      <dgm:spPr/>
    </dgm:pt>
    <dgm:pt modelId="{B1502F7B-6C15-470D-9772-CE3CE53AAC5A}" type="pres">
      <dgm:prSet presAssocID="{56AE1A7A-B5F4-449F-957C-FFF3DE836D95}" presName="text2" presStyleLbl="fgAcc2" presStyleIdx="1" presStyleCnt="2" custScaleX="152117" custScaleY="65622">
        <dgm:presLayoutVars>
          <dgm:chPref val="3"/>
        </dgm:presLayoutVars>
      </dgm:prSet>
      <dgm:spPr/>
    </dgm:pt>
    <dgm:pt modelId="{C46D90A9-4116-4CFA-96C5-4B09F7567166}" type="pres">
      <dgm:prSet presAssocID="{56AE1A7A-B5F4-449F-957C-FFF3DE836D95}" presName="hierChild3" presStyleCnt="0"/>
      <dgm:spPr/>
    </dgm:pt>
  </dgm:ptLst>
  <dgm:cxnLst>
    <dgm:cxn modelId="{8F9B26FA-8337-4621-BC0F-52C9C1BA10D4}" type="presOf" srcId="{A502F6FE-C7B2-4058-A628-50592691FAD5}" destId="{18263D40-AA31-421C-BAB7-E579F58FC586}" srcOrd="0" destOrd="0" presId="urn:microsoft.com/office/officeart/2005/8/layout/hierarchy1"/>
    <dgm:cxn modelId="{62A959AF-5E11-4478-97B2-19FBA001E0C8}" type="presOf" srcId="{6201C68C-4C1B-4634-8B77-EAA1500CA923}" destId="{F49AAD6D-AD3E-4EB0-896D-4E4359198410}" srcOrd="0" destOrd="0" presId="urn:microsoft.com/office/officeart/2005/8/layout/hierarchy1"/>
    <dgm:cxn modelId="{E9E981B6-776B-4D9B-B4EF-E953AAA0826D}" type="presOf" srcId="{36985449-09D6-41C9-8220-590F14588B7D}" destId="{1FAFE9E6-3F37-4D06-B905-FF41EE4AB7F8}" srcOrd="0" destOrd="0" presId="urn:microsoft.com/office/officeart/2005/8/layout/hierarchy1"/>
    <dgm:cxn modelId="{F719CE5B-4B4D-47C4-B4F8-A9BB822838FF}" srcId="{70B201C2-B954-4365-81F5-9B44AE8C2086}" destId="{36985449-09D6-41C9-8220-590F14588B7D}" srcOrd="0" destOrd="0" parTransId="{E5138D9C-869C-4C0A-AF60-CDD607FDDC2D}" sibTransId="{9FF69BBE-3460-4825-9769-AC321E5F1F32}"/>
    <dgm:cxn modelId="{872C17A0-E50F-441F-9E36-3946EC4AA431}" type="presOf" srcId="{56AE1A7A-B5F4-449F-957C-FFF3DE836D95}" destId="{B1502F7B-6C15-470D-9772-CE3CE53AAC5A}" srcOrd="0" destOrd="0" presId="urn:microsoft.com/office/officeart/2005/8/layout/hierarchy1"/>
    <dgm:cxn modelId="{95A68A9B-FE6E-4548-BFD9-14E793F5089F}" srcId="{36985449-09D6-41C9-8220-590F14588B7D}" destId="{56AE1A7A-B5F4-449F-957C-FFF3DE836D95}" srcOrd="1" destOrd="0" parTransId="{A502F6FE-C7B2-4058-A628-50592691FAD5}" sibTransId="{E0AFD1A2-882C-49DB-8D20-192EE4F2E175}"/>
    <dgm:cxn modelId="{BF929517-0137-473D-A2BB-0EBC96DC296A}" srcId="{36985449-09D6-41C9-8220-590F14588B7D}" destId="{F9506B9C-1E63-40A6-AD3A-856E3C19E443}" srcOrd="0" destOrd="0" parTransId="{6201C68C-4C1B-4634-8B77-EAA1500CA923}" sibTransId="{90ADF098-65B6-4197-8DE1-487ED2181C5A}"/>
    <dgm:cxn modelId="{83E83E71-7D33-4B52-AC2E-C090F7452D27}" type="presOf" srcId="{70B201C2-B954-4365-81F5-9B44AE8C2086}" destId="{52651C4C-3416-4EA2-BA6E-8FD1660F3796}" srcOrd="0" destOrd="0" presId="urn:microsoft.com/office/officeart/2005/8/layout/hierarchy1"/>
    <dgm:cxn modelId="{FCCCC4E1-970F-4A28-87A7-23A755F87566}" type="presOf" srcId="{F9506B9C-1E63-40A6-AD3A-856E3C19E443}" destId="{F1EB7864-29F2-48BC-A91F-AC4BE5A2750E}" srcOrd="0" destOrd="0" presId="urn:microsoft.com/office/officeart/2005/8/layout/hierarchy1"/>
    <dgm:cxn modelId="{21E0D4EC-0BEB-4CBA-965E-4C19551BFD88}" type="presParOf" srcId="{52651C4C-3416-4EA2-BA6E-8FD1660F3796}" destId="{24EDE0CC-32E0-4976-98F0-50C104B91AC0}" srcOrd="0" destOrd="0" presId="urn:microsoft.com/office/officeart/2005/8/layout/hierarchy1"/>
    <dgm:cxn modelId="{B6D071B0-4A12-4254-8CF0-78BA0E233ECA}" type="presParOf" srcId="{24EDE0CC-32E0-4976-98F0-50C104B91AC0}" destId="{FD3B7384-2486-4813-A4C7-3C35325A438D}" srcOrd="0" destOrd="0" presId="urn:microsoft.com/office/officeart/2005/8/layout/hierarchy1"/>
    <dgm:cxn modelId="{45D1B1F2-5833-4F2C-A65B-A406BC7E1256}" type="presParOf" srcId="{FD3B7384-2486-4813-A4C7-3C35325A438D}" destId="{5248BF1F-AEB7-4CF6-BEDB-DFEB7EF63478}" srcOrd="0" destOrd="0" presId="urn:microsoft.com/office/officeart/2005/8/layout/hierarchy1"/>
    <dgm:cxn modelId="{E2D48D00-6314-4208-9E9F-6C95C7663F5E}" type="presParOf" srcId="{FD3B7384-2486-4813-A4C7-3C35325A438D}" destId="{1FAFE9E6-3F37-4D06-B905-FF41EE4AB7F8}" srcOrd="1" destOrd="0" presId="urn:microsoft.com/office/officeart/2005/8/layout/hierarchy1"/>
    <dgm:cxn modelId="{D33FBAD7-F61E-4C38-84BC-0DCA3F955123}" type="presParOf" srcId="{24EDE0CC-32E0-4976-98F0-50C104B91AC0}" destId="{22352286-C4BE-4B9D-9520-873E12F8274D}" srcOrd="1" destOrd="0" presId="urn:microsoft.com/office/officeart/2005/8/layout/hierarchy1"/>
    <dgm:cxn modelId="{70409224-41F7-48D4-95B3-374054B6F6D1}" type="presParOf" srcId="{22352286-C4BE-4B9D-9520-873E12F8274D}" destId="{F49AAD6D-AD3E-4EB0-896D-4E4359198410}" srcOrd="0" destOrd="0" presId="urn:microsoft.com/office/officeart/2005/8/layout/hierarchy1"/>
    <dgm:cxn modelId="{AE92DAF5-833E-4CAC-B40E-D6D95A9430CD}" type="presParOf" srcId="{22352286-C4BE-4B9D-9520-873E12F8274D}" destId="{60AAF40A-0557-4565-B9D3-8C8AB3D9E1AD}" srcOrd="1" destOrd="0" presId="urn:microsoft.com/office/officeart/2005/8/layout/hierarchy1"/>
    <dgm:cxn modelId="{ECF83C28-AB97-4D84-908C-1B02F295D36D}" type="presParOf" srcId="{60AAF40A-0557-4565-B9D3-8C8AB3D9E1AD}" destId="{2015C98C-7912-4FBF-97DE-BA230694CAF1}" srcOrd="0" destOrd="0" presId="urn:microsoft.com/office/officeart/2005/8/layout/hierarchy1"/>
    <dgm:cxn modelId="{CB5355EB-E206-4D33-98CC-5535D3A6E977}" type="presParOf" srcId="{2015C98C-7912-4FBF-97DE-BA230694CAF1}" destId="{71CB6AFE-DE4C-4826-A007-BF6E889DBB5C}" srcOrd="0" destOrd="0" presId="urn:microsoft.com/office/officeart/2005/8/layout/hierarchy1"/>
    <dgm:cxn modelId="{1DEB7DB9-8202-48F6-ADCE-B38E915CC55D}" type="presParOf" srcId="{2015C98C-7912-4FBF-97DE-BA230694CAF1}" destId="{F1EB7864-29F2-48BC-A91F-AC4BE5A2750E}" srcOrd="1" destOrd="0" presId="urn:microsoft.com/office/officeart/2005/8/layout/hierarchy1"/>
    <dgm:cxn modelId="{BD95EC39-853C-43F2-B4D3-6A5B4CB41A98}" type="presParOf" srcId="{60AAF40A-0557-4565-B9D3-8C8AB3D9E1AD}" destId="{4C3B1F73-D18A-450B-BFFC-A41CB78D4776}" srcOrd="1" destOrd="0" presId="urn:microsoft.com/office/officeart/2005/8/layout/hierarchy1"/>
    <dgm:cxn modelId="{87215E1F-8948-49B3-8562-B3FFC72066AB}" type="presParOf" srcId="{22352286-C4BE-4B9D-9520-873E12F8274D}" destId="{18263D40-AA31-421C-BAB7-E579F58FC586}" srcOrd="2" destOrd="0" presId="urn:microsoft.com/office/officeart/2005/8/layout/hierarchy1"/>
    <dgm:cxn modelId="{7758DF9E-1FD8-4A21-AF67-0070A058DCF4}" type="presParOf" srcId="{22352286-C4BE-4B9D-9520-873E12F8274D}" destId="{D99D9E6E-5453-4877-BAA7-4601CBCACBB7}" srcOrd="3" destOrd="0" presId="urn:microsoft.com/office/officeart/2005/8/layout/hierarchy1"/>
    <dgm:cxn modelId="{B0F7A1FE-80EE-4834-A62F-AD5FFEE2AFE7}" type="presParOf" srcId="{D99D9E6E-5453-4877-BAA7-4601CBCACBB7}" destId="{EA048B7A-98A2-42FF-B292-3539A7656E71}" srcOrd="0" destOrd="0" presId="urn:microsoft.com/office/officeart/2005/8/layout/hierarchy1"/>
    <dgm:cxn modelId="{52274BDB-B178-4C9E-A98F-4030BD19C24B}" type="presParOf" srcId="{EA048B7A-98A2-42FF-B292-3539A7656E71}" destId="{7F1ECF38-8083-42E9-9198-C4115AEB6085}" srcOrd="0" destOrd="0" presId="urn:microsoft.com/office/officeart/2005/8/layout/hierarchy1"/>
    <dgm:cxn modelId="{AC751C5F-3F73-475E-B61D-7E4BFB8AD2C7}" type="presParOf" srcId="{EA048B7A-98A2-42FF-B292-3539A7656E71}" destId="{B1502F7B-6C15-470D-9772-CE3CE53AAC5A}" srcOrd="1" destOrd="0" presId="urn:microsoft.com/office/officeart/2005/8/layout/hierarchy1"/>
    <dgm:cxn modelId="{ACBD4156-78E4-4E7C-A4B5-2537F8EDCA0C}" type="presParOf" srcId="{D99D9E6E-5453-4877-BAA7-4601CBCACBB7}" destId="{C46D90A9-4116-4CFA-96C5-4B09F75671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5367537" y="-821955"/>
          <a:ext cx="6391324" cy="6391324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35991" y="357130"/>
          <a:ext cx="10675627" cy="730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9709" tIns="60960" rIns="60960" bIns="60960" numCol="1" spcCol="1270" anchor="ctr" anchorCtr="0">
          <a:noAutofit/>
        </a:bodyPr>
        <a:lstStyle/>
        <a:p>
          <a:pPr marL="631825" lvl="0" indent="-6318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29.1. Требования к качеству, классификация и характеристика дефектов швейных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991" y="357130"/>
        <a:ext cx="10675627" cy="730342"/>
      </dsp:txXfrm>
    </dsp:sp>
    <dsp:sp modelId="{C7628E09-A5D0-43AC-834B-E8990AEC2BF8}">
      <dsp:nvSpPr>
        <dsp:cNvPr id="0" name=""/>
        <dsp:cNvSpPr/>
      </dsp:nvSpPr>
      <dsp:spPr>
        <a:xfrm>
          <a:off x="79527" y="273688"/>
          <a:ext cx="912927" cy="912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25801-481E-4BFA-AB7A-CE436760CF8E}">
      <dsp:nvSpPr>
        <dsp:cNvPr id="0" name=""/>
        <dsp:cNvSpPr/>
      </dsp:nvSpPr>
      <dsp:spPr>
        <a:xfrm>
          <a:off x="954713" y="1460684"/>
          <a:ext cx="10256905" cy="730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970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29.2. Приемы осмотра швейных изделий при проверке качества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13" y="1460684"/>
        <a:ext cx="10256905" cy="730342"/>
      </dsp:txXfrm>
    </dsp:sp>
    <dsp:sp modelId="{1B77C71E-56D2-4A43-8191-01DFB1314430}">
      <dsp:nvSpPr>
        <dsp:cNvPr id="0" name=""/>
        <dsp:cNvSpPr/>
      </dsp:nvSpPr>
      <dsp:spPr>
        <a:xfrm>
          <a:off x="498249" y="1369391"/>
          <a:ext cx="912927" cy="912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5F7296-0A16-45EC-8F00-F1E1B01F93A9}">
      <dsp:nvSpPr>
        <dsp:cNvPr id="0" name=""/>
        <dsp:cNvSpPr/>
      </dsp:nvSpPr>
      <dsp:spPr>
        <a:xfrm>
          <a:off x="954713" y="2556387"/>
          <a:ext cx="10256905" cy="730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970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29.3. Принцип сортировки швейных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13" y="2556387"/>
        <a:ext cx="10256905" cy="730342"/>
      </dsp:txXfrm>
    </dsp:sp>
    <dsp:sp modelId="{893D38FF-58A8-4F14-A86F-F7F982A0F6D5}">
      <dsp:nvSpPr>
        <dsp:cNvPr id="0" name=""/>
        <dsp:cNvSpPr/>
      </dsp:nvSpPr>
      <dsp:spPr>
        <a:xfrm>
          <a:off x="498249" y="2465094"/>
          <a:ext cx="912927" cy="912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641010-C694-497F-A4D6-E88C5DDFF66B}">
      <dsp:nvSpPr>
        <dsp:cNvPr id="0" name=""/>
        <dsp:cNvSpPr/>
      </dsp:nvSpPr>
      <dsp:spPr>
        <a:xfrm>
          <a:off x="535991" y="3652090"/>
          <a:ext cx="10675627" cy="7303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9709" tIns="60960" rIns="60960" bIns="60960" numCol="1" spcCol="1270" anchor="ctr" anchorCtr="0">
          <a:noAutofit/>
        </a:bodyPr>
        <a:lstStyle/>
        <a:p>
          <a:pPr marL="631825" lvl="0" indent="-631825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29.4. Маркировка, упаковка, транспортирование и хранение швейных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991" y="3652090"/>
        <a:ext cx="10675627" cy="730342"/>
      </dsp:txXfrm>
    </dsp:sp>
    <dsp:sp modelId="{8A969FCB-4221-4063-A892-6766BD1A772E}">
      <dsp:nvSpPr>
        <dsp:cNvPr id="0" name=""/>
        <dsp:cNvSpPr/>
      </dsp:nvSpPr>
      <dsp:spPr>
        <a:xfrm>
          <a:off x="79527" y="3560797"/>
          <a:ext cx="912927" cy="912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63D40-AA31-421C-BAB7-E579F58FC586}">
      <dsp:nvSpPr>
        <dsp:cNvPr id="0" name=""/>
        <dsp:cNvSpPr/>
      </dsp:nvSpPr>
      <dsp:spPr>
        <a:xfrm>
          <a:off x="5404310" y="1012795"/>
          <a:ext cx="1866320" cy="57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938"/>
              </a:lnTo>
              <a:lnTo>
                <a:pt x="1866320" y="389938"/>
              </a:lnTo>
              <a:lnTo>
                <a:pt x="1866320" y="572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AAD6D-AD3E-4EB0-896D-4E4359198410}">
      <dsp:nvSpPr>
        <dsp:cNvPr id="0" name=""/>
        <dsp:cNvSpPr/>
      </dsp:nvSpPr>
      <dsp:spPr>
        <a:xfrm>
          <a:off x="3689287" y="1012795"/>
          <a:ext cx="1715023" cy="572201"/>
        </a:xfrm>
        <a:custGeom>
          <a:avLst/>
          <a:gdLst/>
          <a:ahLst/>
          <a:cxnLst/>
          <a:rect l="0" t="0" r="0" b="0"/>
          <a:pathLst>
            <a:path>
              <a:moveTo>
                <a:pt x="1715023" y="0"/>
              </a:moveTo>
              <a:lnTo>
                <a:pt x="1715023" y="389938"/>
              </a:lnTo>
              <a:lnTo>
                <a:pt x="0" y="389938"/>
              </a:lnTo>
              <a:lnTo>
                <a:pt x="0" y="572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8BF1F-AEB7-4CF6-BEDB-DFEB7EF63478}">
      <dsp:nvSpPr>
        <dsp:cNvPr id="0" name=""/>
        <dsp:cNvSpPr/>
      </dsp:nvSpPr>
      <dsp:spPr>
        <a:xfrm>
          <a:off x="1717692" y="60"/>
          <a:ext cx="7373236" cy="1012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FE9E6-3F37-4D06-B905-FF41EE4AB7F8}">
      <dsp:nvSpPr>
        <dsp:cNvPr id="0" name=""/>
        <dsp:cNvSpPr/>
      </dsp:nvSpPr>
      <dsp:spPr>
        <a:xfrm>
          <a:off x="1936298" y="207736"/>
          <a:ext cx="7373236" cy="101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ДЕФЕКТЫ ШВЕЙНЫХ ИЗДЕЛИЙ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происхождению подразделяются на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5960" y="237398"/>
        <a:ext cx="7313912" cy="953411"/>
      </dsp:txXfrm>
    </dsp:sp>
    <dsp:sp modelId="{71CB6AFE-DE4C-4826-A007-BF6E889DBB5C}">
      <dsp:nvSpPr>
        <dsp:cNvPr id="0" name=""/>
        <dsp:cNvSpPr/>
      </dsp:nvSpPr>
      <dsp:spPr>
        <a:xfrm>
          <a:off x="2041572" y="1584997"/>
          <a:ext cx="3295429" cy="819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B7864-29F2-48BC-A91F-AC4BE5A2750E}">
      <dsp:nvSpPr>
        <dsp:cNvPr id="0" name=""/>
        <dsp:cNvSpPr/>
      </dsp:nvSpPr>
      <dsp:spPr>
        <a:xfrm>
          <a:off x="2260179" y="1792673"/>
          <a:ext cx="3295429" cy="819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Пороки материалов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191" y="1816685"/>
        <a:ext cx="3247405" cy="771814"/>
      </dsp:txXfrm>
    </dsp:sp>
    <dsp:sp modelId="{7F1ECF38-8083-42E9-9198-C4115AEB6085}">
      <dsp:nvSpPr>
        <dsp:cNvPr id="0" name=""/>
        <dsp:cNvSpPr/>
      </dsp:nvSpPr>
      <dsp:spPr>
        <a:xfrm>
          <a:off x="5774214" y="1584997"/>
          <a:ext cx="2992834" cy="819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02F7B-6C15-470D-9772-CE3CE53AAC5A}">
      <dsp:nvSpPr>
        <dsp:cNvPr id="0" name=""/>
        <dsp:cNvSpPr/>
      </dsp:nvSpPr>
      <dsp:spPr>
        <a:xfrm>
          <a:off x="5992820" y="1792673"/>
          <a:ext cx="2992834" cy="819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Производственно-швейные дефекты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6832" y="1816685"/>
        <a:ext cx="2944810" cy="771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06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2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5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73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3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29. Контроль качества швейных изделий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415" t="30257" r="20969" b="27991"/>
          <a:stretch/>
        </p:blipFill>
        <p:spPr>
          <a:xfrm>
            <a:off x="165690" y="1097280"/>
            <a:ext cx="11756101" cy="479189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039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29.3. Принцип сортировки швейных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175-177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4975" t="10133" r="33075" b="8667"/>
          <a:stretch/>
        </p:blipFill>
        <p:spPr>
          <a:xfrm>
            <a:off x="217171" y="316169"/>
            <a:ext cx="4137660" cy="591510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17720" y="1236762"/>
            <a:ext cx="72123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действующим ГОСТ 12566-88. Изделия швейные бытового назначения. Определение сортности на швейные изделия устанавливают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сорта – 1-й и 2-й.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от наличия производственно-швейных пороков (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табл. 1 и 2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качества применяемых материалов (пороков тканей, нетканых материалов и др.) (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табл. 4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Отнесение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изделий к 1-му или 2-му сорту производится с учетом перечня дефектов и величины отклонения, указанного в таблицах стандарта, отдельно для изделий пальтово-костюмного ассортимента, платьево-блузочного, верхних сорочек, корсетных изделий, бельевых изделий и отдельно для головных уборов (см. таблицы 1 и 2).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58032"/>
            <a:ext cx="11075670" cy="17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1 сорту относятся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изделия, имеющие дефекты, допустимые в табл. 1 и 2 для 1 сорта, и дополнительно по 2-м наименованиям допускается превышение размеров отклонений на величину разницы между значениями для 1-го и 2-го сорта, но не равное значению 2-го сорта (см.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п.9 на стр. 1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Например, при наличии в пальто искривления края борта до 0,4 см, изделие будет отнесено к 1-му сорту.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5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575" t="25133" r="25350" b="51000"/>
          <a:stretch/>
        </p:blipFill>
        <p:spPr>
          <a:xfrm>
            <a:off x="2003193" y="4006081"/>
            <a:ext cx="8207120" cy="22918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1943978"/>
            <a:ext cx="1175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 2-му сорту относятся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изделия, имеющие дефекты, допускаемые в табл. 1 и 2 для 2-го сорта, и дополнительно по 3-м наименованиям допускается превышение размеров отклонений на величину разницы между значениями для 1-го и 2-го сорта (см.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п.9 на стр. 3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 искривление края борта в пальто допускается на 0,3 см в 1-м сорте и на 0,5 см во 2-м сорте. Разница между отклонениями составляет  0,2 см (0,5 см – 0,3 см = 0,2 см), т.е. допускается искривление края борта во 2-м сорте на 0,7 см (0,5 см + 0,2 см = 0,7 см).</a:t>
            </a:r>
            <a:endParaRPr lang="ru-RU" alt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890" y="938243"/>
            <a:ext cx="11704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изделиях могут встречаться </a:t>
            </a:r>
            <a:r>
              <a:rPr lang="ru-RU" alt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грубые недопустимые производственно-швейные пороки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перечень которых приведен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приложении 1 на стр. 5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наличии в швейных изделиях такого порока оно признается нестандартным и в реализацию не допускается.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определении сорта по порокам внешнего вида ткани учитывают </a:t>
            </a:r>
            <a:r>
              <a:rPr lang="ru-RU" alt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мест порока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2-х местах или 3-х), а не его размер (см. табл. 4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п.13 на стр. 3-4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учитывают </a:t>
            </a:r>
            <a:r>
              <a:rPr lang="ru-RU" alt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нахождения порока на изделии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т.к. по стандарту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пороки, находящиеся на закрытых деталях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частях изделия, не нарушающие его целостность,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учитываются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Перечень деталей, изделия, относящихся к закрытым, приведен </a:t>
            </a: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приложении 3 на стр. 14.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изделиях 1-го сорта не допускается распространенные пороки внешнего вида материала изготовления.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730" y="234305"/>
            <a:ext cx="118290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решения задачи: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задачи:</a:t>
            </a: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Пиджак мужской из п/ш ткани замаркирован 1-м сортом. Проверьте правильность маркировки, если на изделии обнаружены следующие пороки: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отличающаяся нить основы длиной 8 см на  рукаве;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укорочение одного борта пор сравнению с другим на 0,8 см;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местные утолщения нитей утка в 2-х местах на верхней части полочки, закрытой лацканом;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отклонения рукавов назад.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Для решения задачи используем ГОСТ 12566-88. Изделия швейные бытового назначения. Определение сортности.  Оцениваем дефекты: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1-ый дефект   -  2 сорт (стр. 6, т.4),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2-й   дефект    -  1 сорт (стр. 2, т.1, п.3; стр.1, п.9),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3-й   дефект    -  не  учитывается (стр.3, п.13; стр.14, прил.3),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4-й  дефект   -   не  допускается (стр.5, прил.1).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ЗАКЛЮЧЕНИЕ: пиджак мужской не соответствует требованиям ГОСТ 12566-88 и в реализацию не допускается. Маркировка не соответствует фактическому качеству.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pPr marL="631825" lvl="0" indent="-631825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29.4. Маркировка, упаковка, транспортирование и хранение швейных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179-181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8624" y="417185"/>
            <a:ext cx="68836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маркирования готовых изделий должны применяться: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товарный ярлык;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лента с изображением товарного знака;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клеймо;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контрольная лента.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3525" t="11078" r="33775" b="7189"/>
          <a:stretch/>
        </p:blipFill>
        <p:spPr>
          <a:xfrm>
            <a:off x="331470" y="217169"/>
            <a:ext cx="4354830" cy="612273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2" descr="D:\Мои документы\Работа бук\Лекции и раздаточные\Теоретич.осн.тов\Маркировка\Polymark122951818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234" y="4293609"/>
            <a:ext cx="3000207" cy="1875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D:\Мои документы\Работа бук\Лекции и раздаточные\Теоретич.осн.тов\Маркировка\clothing-label_428133-300x192.jpg"/>
          <p:cNvPicPr>
            <a:picLocks noChangeAspect="1" noChangeArrowheads="1"/>
          </p:cNvPicPr>
          <p:nvPr/>
        </p:nvPicPr>
        <p:blipFill>
          <a:blip r:embed="rId6" cstate="print"/>
          <a:srcRect l="7500" r="9999"/>
          <a:stretch>
            <a:fillRect/>
          </a:stretch>
        </p:blipFill>
        <p:spPr bwMode="auto">
          <a:xfrm>
            <a:off x="8425543" y="4297049"/>
            <a:ext cx="3019930" cy="1871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5" descr="D:\Мои документы\Работа бук\Лекции и раздаточные\Теоретич.осн.тов\Маркировка\YvB 3.jpg"/>
          <p:cNvPicPr>
            <a:picLocks noChangeAspect="1" noChangeArrowheads="1"/>
          </p:cNvPicPr>
          <p:nvPr/>
        </p:nvPicPr>
        <p:blipFill>
          <a:blip r:embed="rId7" cstate="print"/>
          <a:srcRect r="19928"/>
          <a:stretch>
            <a:fillRect/>
          </a:stretch>
        </p:blipFill>
        <p:spPr bwMode="auto">
          <a:xfrm>
            <a:off x="5280234" y="2223870"/>
            <a:ext cx="3000207" cy="2000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4" descr="D:\Мои документы\Работа бук\Лекции и раздаточные\Теоретич.осн.тов\Маркировка\shveika.jpg"/>
          <p:cNvPicPr>
            <a:picLocks noChangeAspect="1" noChangeArrowheads="1"/>
          </p:cNvPicPr>
          <p:nvPr/>
        </p:nvPicPr>
        <p:blipFill>
          <a:blip r:embed="rId8" cstate="print"/>
          <a:srcRect r="30357"/>
          <a:stretch>
            <a:fillRect/>
          </a:stretch>
        </p:blipFill>
        <p:spPr bwMode="auto">
          <a:xfrm>
            <a:off x="8425543" y="2223871"/>
            <a:ext cx="3019930" cy="2000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158076"/>
            <a:ext cx="11811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товарном ярлыке должны быть указаны следующие реквизиты: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наименование страны-изготовителя;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наименование изготовителя и его местонахождение (юридический адрес);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обозначение ТНПА на изделие;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наименование изделия;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артикул и (или) модель изделия; е) размеры;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ж) информация о подтверждении соответствия (при наличии);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и) сырьевой состав;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к) дата изготовления (год); для изделий, на которые установлен гарантийный срок, – месяц, год;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л) штриховой идентификационный код товара;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м) товарный знак изготовителя (при его наличии); </a:t>
            </a:r>
          </a:p>
          <a:p>
            <a:pPr marL="446088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н) специфическая информация об изделии для потребителя (при ее необходимости).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Перечисления а)–ж) являются обязательными. Маркировка штриховым идентификационным кодом осуществляется в соответствии с требованиями законодательства Республики Беларусь.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 на товарном ярлыке проставляют клеймо с указанием «сорт изделия» и «номер контролера ОТК»: для изделий I сорта – прямоугольной формы, а для изделий II сорта – круглой.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Товарный ярлык может иметь разнообразную форму и должен быть пришит, навешен на изделие или прикреплен к нему другим способом, обеспечивающим его сохранность.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8108" y="268099"/>
            <a:ext cx="11571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ленте с изображением товарного знака могут быть указаны следующие реквизиты: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6352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товарный знак изготовителя; </a:t>
            </a:r>
          </a:p>
          <a:p>
            <a:pPr marL="26352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состав сырья (при этом реквизит на товарном ярлыке не указывается); </a:t>
            </a:r>
          </a:p>
          <a:p>
            <a:pPr marL="26352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символы по уходу за изделием в соответствии с СТБ ИСО 3758.</a:t>
            </a:r>
          </a:p>
          <a:p>
            <a:pPr algn="just">
              <a:spcAft>
                <a:spcPts val="0"/>
              </a:spcAft>
            </a:pPr>
            <a:endParaRPr lang="ru-RU" sz="20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контрольной ленте должен быть указан реквизит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«размеры», который наносят печатным способом или методом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шелкографии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438" y="3691368"/>
            <a:ext cx="9325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упаковке, транспортированию и условиям хранения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швейных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изделий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самостоятельно, используя материал учебника: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Товароведение непродовольственных товаров: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180-181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144555" y="3691368"/>
            <a:ext cx="2093179" cy="1701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294221"/>
              </p:ext>
            </p:extLst>
          </p:nvPr>
        </p:nvGraphicFramePr>
        <p:xfrm>
          <a:off x="532023" y="869615"/>
          <a:ext cx="11277600" cy="474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29,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3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846030"/>
            <a:ext cx="8679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дефектов швейных изделий,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недопустимые производственно-швейные дефекты,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приемы осмотра пальто при проверке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сортов делятся швейные изделия?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какой целью все детали швейных изделий делят на открытые и закрытые?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средства используются для маркировки швейных изделий?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указывается на товарном ярлыке?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хранения швейных изделий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6" y="1440951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464718"/>
            <a:ext cx="7438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174-177, 179-181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740488"/>
            <a:ext cx="7346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и характеристику дефектов швейных изделий,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приемы осмотра швейных изделий при проверке качества,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Излагать принцип сортировки швейных изделий,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особенности маркировки, упаковки, хранения и  транспортирования швейных изделий,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по определению сорта швейных изделий с использованием стандарта.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pPr marL="631825" lvl="0" indent="-631825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29.1. Требования к качеству, классификация и характеристика дефектов швейных изделий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174-175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170" y="172203"/>
            <a:ext cx="11212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нормативно-техническими документами, на которых базируются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оценка качества одежды в промышленности и торговле, являются стандарты, технические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образцы (эталоны) изделий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7238089"/>
              </p:ext>
            </p:extLst>
          </p:nvPr>
        </p:nvGraphicFramePr>
        <p:xfrm>
          <a:off x="359227" y="1578428"/>
          <a:ext cx="11027228" cy="261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498" y="4620599"/>
            <a:ext cx="433251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моделирования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конструирвоания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раскроя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пошива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влажно-тепловой обработки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641771" y="4191000"/>
            <a:ext cx="370115" cy="37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486" y="4943764"/>
            <a:ext cx="367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Повторите пороки тканей (Модуль 25, вопросы 2-4)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59227" y="4808010"/>
            <a:ext cx="1319434" cy="10722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222" t="9736" r="26000" b="17318"/>
          <a:stretch/>
        </p:blipFill>
        <p:spPr>
          <a:xfrm>
            <a:off x="644274" y="232128"/>
            <a:ext cx="7062812" cy="606557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26" name="Picture 2" descr="https://cs7.pikabu.ru/post_img/2018/02/15/10/1518715816160245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14344"/>
          <a:stretch/>
        </p:blipFill>
        <p:spPr bwMode="auto">
          <a:xfrm>
            <a:off x="7892141" y="232128"/>
            <a:ext cx="3338927" cy="60655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29.2. Приемы осмотра швейных изделий при проверке качества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9" y="238391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407" t="25329" r="21111" b="29272"/>
          <a:stretch/>
        </p:blipFill>
        <p:spPr>
          <a:xfrm>
            <a:off x="317813" y="925830"/>
            <a:ext cx="11392393" cy="506131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610" t="26271" r="20989" b="19273"/>
          <a:stretch/>
        </p:blipFill>
        <p:spPr>
          <a:xfrm>
            <a:off x="568776" y="557711"/>
            <a:ext cx="10781213" cy="57532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1331</Words>
  <Application>Microsoft Office PowerPoint</Application>
  <PresentationFormat>Широкоэкранный</PresentationFormat>
  <Paragraphs>153</Paragraphs>
  <Slides>23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29.1. Требования к качеству, классификация и характеристика дефектов швейных изделий</vt:lpstr>
      <vt:lpstr>Презентация PowerPoint</vt:lpstr>
      <vt:lpstr>Презентация PowerPoint</vt:lpstr>
      <vt:lpstr>29.2. Приемы осмотра швейных изделий при проверке качества</vt:lpstr>
      <vt:lpstr>Презентация PowerPoint</vt:lpstr>
      <vt:lpstr>Презентация PowerPoint</vt:lpstr>
      <vt:lpstr>Презентация PowerPoint</vt:lpstr>
      <vt:lpstr>29.3. Принцип сортировки швейных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29.4. Маркировка, упаковка, транспортирование и хранение швейных изделий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161</cp:revision>
  <dcterms:created xsi:type="dcterms:W3CDTF">2014-06-06T09:13:21Z</dcterms:created>
  <dcterms:modified xsi:type="dcterms:W3CDTF">2019-06-18T20:13:32Z</dcterms:modified>
</cp:coreProperties>
</file>