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4"/>
  </p:notesMasterIdLst>
  <p:sldIdLst>
    <p:sldId id="256" r:id="rId2"/>
    <p:sldId id="258" r:id="rId3"/>
    <p:sldId id="322" r:id="rId4"/>
    <p:sldId id="273" r:id="rId5"/>
    <p:sldId id="331" r:id="rId6"/>
    <p:sldId id="333" r:id="rId7"/>
    <p:sldId id="334" r:id="rId8"/>
    <p:sldId id="335" r:id="rId9"/>
    <p:sldId id="369" r:id="rId10"/>
    <p:sldId id="370" r:id="rId11"/>
    <p:sldId id="371" r:id="rId12"/>
    <p:sldId id="372" r:id="rId13"/>
    <p:sldId id="326" r:id="rId14"/>
    <p:sldId id="337" r:id="rId15"/>
    <p:sldId id="338" r:id="rId16"/>
    <p:sldId id="339" r:id="rId17"/>
    <p:sldId id="340" r:id="rId18"/>
    <p:sldId id="343" r:id="rId19"/>
    <p:sldId id="361" r:id="rId20"/>
    <p:sldId id="341" r:id="rId21"/>
    <p:sldId id="342" r:id="rId22"/>
    <p:sldId id="327" r:id="rId23"/>
    <p:sldId id="344" r:id="rId24"/>
    <p:sldId id="347" r:id="rId25"/>
    <p:sldId id="368" r:id="rId26"/>
    <p:sldId id="348" r:id="rId27"/>
    <p:sldId id="373" r:id="rId28"/>
    <p:sldId id="346" r:id="rId29"/>
    <p:sldId id="374" r:id="rId30"/>
    <p:sldId id="325" r:id="rId31"/>
    <p:sldId id="324" r:id="rId32"/>
    <p:sldId id="323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26.1. Классификация и характеристика ассортимента нетканых материалов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7DAE17-827F-40F3-BC99-539B00C485DE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26.2. Классификация и характеристика ассортимента ковровых изделий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7D465F-C732-42FA-99E4-04F7AE389492}" type="parTrans" cxnId="{492DA582-B2ED-48BC-B414-31F3F0BFE4CA}">
      <dgm:prSet/>
      <dgm:spPr/>
    </dgm:pt>
    <dgm:pt modelId="{09F2CBDC-2022-4368-A101-35A74F2B1AD4}" type="sibTrans" cxnId="{492DA582-B2ED-48BC-B414-31F3F0BFE4CA}">
      <dgm:prSet/>
      <dgm:spPr/>
    </dgm:pt>
    <dgm:pt modelId="{D5AF57B1-4912-4FBA-B157-905EEC8926AD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26.3. Классификация и характеристика ассортимента искусственного меха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C207C8-2346-45F9-850A-51A97A2691A6}" type="parTrans" cxnId="{04895513-2A4A-4565-988B-DDAF9E9A83A6}">
      <dgm:prSet/>
      <dgm:spPr/>
    </dgm:pt>
    <dgm:pt modelId="{E838005B-0E14-4375-9965-499BD2235EF7}" type="sibTrans" cxnId="{04895513-2A4A-4565-988B-DDAF9E9A83A6}">
      <dgm:prSet/>
      <dgm:spPr/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3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3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3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07D2A03C-B95C-4842-B3A7-6426266A43E8}" type="pres">
      <dgm:prSet presAssocID="{4A7DAE17-827F-40F3-BC99-539B00C485D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D254D-87B3-4739-A694-4630DF9A4AF0}" type="pres">
      <dgm:prSet presAssocID="{4A7DAE17-827F-40F3-BC99-539B00C485DE}" presName="accent_2" presStyleCnt="0"/>
      <dgm:spPr/>
    </dgm:pt>
    <dgm:pt modelId="{EC8A0958-5A5C-437E-AFD8-7331C757F0B5}" type="pres">
      <dgm:prSet presAssocID="{4A7DAE17-827F-40F3-BC99-539B00C485DE}" presName="accentRepeatNode" presStyleLbl="solidFgAcc1" presStyleIdx="1" presStyleCnt="3"/>
      <dgm:spPr/>
    </dgm:pt>
    <dgm:pt modelId="{95404961-377C-4A61-9225-6C201E43249D}" type="pres">
      <dgm:prSet presAssocID="{D5AF57B1-4912-4FBA-B157-905EEC8926A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6584E-F263-432D-B877-39CF5BD94DEB}" type="pres">
      <dgm:prSet presAssocID="{D5AF57B1-4912-4FBA-B157-905EEC8926AD}" presName="accent_3" presStyleCnt="0"/>
      <dgm:spPr/>
    </dgm:pt>
    <dgm:pt modelId="{BE0BC61A-49B2-4D0B-B268-D5072EF5B890}" type="pres">
      <dgm:prSet presAssocID="{D5AF57B1-4912-4FBA-B157-905EEC8926AD}" presName="accentRepeatNode" presStyleLbl="solidFgAcc1" presStyleIdx="2" presStyleCnt="3"/>
      <dgm:spPr/>
    </dgm:pt>
  </dgm:ptLst>
  <dgm:cxnLst>
    <dgm:cxn modelId="{D6B5C894-C525-41D2-A000-6D1DDE8AD992}" type="presOf" srcId="{4A7DAE17-827F-40F3-BC99-539B00C485DE}" destId="{07D2A03C-B95C-4842-B3A7-6426266A43E8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04895513-2A4A-4565-988B-DDAF9E9A83A6}" srcId="{CF845803-1717-4F48-B710-F7F1B43013F3}" destId="{D5AF57B1-4912-4FBA-B157-905EEC8926AD}" srcOrd="2" destOrd="0" parTransId="{5FC207C8-2346-45F9-850A-51A97A2691A6}" sibTransId="{E838005B-0E14-4375-9965-499BD2235EF7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8FBEC47F-A629-4C9B-B1A0-213DBEBA1011}" type="presOf" srcId="{D5AF57B1-4912-4FBA-B157-905EEC8926AD}" destId="{95404961-377C-4A61-9225-6C201E43249D}" srcOrd="0" destOrd="0" presId="urn:microsoft.com/office/officeart/2008/layout/VerticalCurvedList"/>
    <dgm:cxn modelId="{492DA582-B2ED-48BC-B414-31F3F0BFE4CA}" srcId="{CF845803-1717-4F48-B710-F7F1B43013F3}" destId="{4A7DAE17-827F-40F3-BC99-539B00C485DE}" srcOrd="1" destOrd="0" parTransId="{907D465F-C732-42FA-99E4-04F7AE389492}" sibTransId="{09F2CBDC-2022-4368-A101-35A74F2B1AD4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D3A273FD-5071-485C-83B4-FBE6DF4A3CDB}" type="presParOf" srcId="{962C2BD0-517B-4E9C-A037-D4A0806612C4}" destId="{07D2A03C-B95C-4842-B3A7-6426266A43E8}" srcOrd="3" destOrd="0" presId="urn:microsoft.com/office/officeart/2008/layout/VerticalCurvedList"/>
    <dgm:cxn modelId="{21E99FAA-4556-4ACF-915C-B9F866EAD7E5}" type="presParOf" srcId="{962C2BD0-517B-4E9C-A037-D4A0806612C4}" destId="{841D254D-87B3-4739-A694-4630DF9A4AF0}" srcOrd="4" destOrd="0" presId="urn:microsoft.com/office/officeart/2008/layout/VerticalCurvedList"/>
    <dgm:cxn modelId="{D3C7A540-2163-45CF-995A-639A9E32895E}" type="presParOf" srcId="{841D254D-87B3-4739-A694-4630DF9A4AF0}" destId="{EC8A0958-5A5C-437E-AFD8-7331C757F0B5}" srcOrd="0" destOrd="0" presId="urn:microsoft.com/office/officeart/2008/layout/VerticalCurvedList"/>
    <dgm:cxn modelId="{716247C7-BB00-4148-A13E-2C3A359D8B53}" type="presParOf" srcId="{962C2BD0-517B-4E9C-A037-D4A0806612C4}" destId="{95404961-377C-4A61-9225-6C201E43249D}" srcOrd="5" destOrd="0" presId="urn:microsoft.com/office/officeart/2008/layout/VerticalCurvedList"/>
    <dgm:cxn modelId="{33866F85-7BB3-4CDA-8023-934501586FFA}" type="presParOf" srcId="{962C2BD0-517B-4E9C-A037-D4A0806612C4}" destId="{6CA6584E-F263-432D-B877-39CF5BD94DEB}" srcOrd="6" destOrd="0" presId="urn:microsoft.com/office/officeart/2008/layout/VerticalCurvedList"/>
    <dgm:cxn modelId="{9D17D74A-1E9B-477E-89F4-2E8D9212F440}" type="presParOf" srcId="{6CA6584E-F263-432D-B877-39CF5BD94DEB}" destId="{BE0BC61A-49B2-4D0B-B268-D5072EF5B8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4781378" y="-732843"/>
          <a:ext cx="5695008" cy="5695008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587596" y="413839"/>
          <a:ext cx="10632205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26.1. Классификация и характеристика ассортимента нетканых материалов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596" y="413839"/>
        <a:ext cx="10632205" cy="845864"/>
      </dsp:txXfrm>
    </dsp:sp>
    <dsp:sp modelId="{C7628E09-A5D0-43AC-834B-E8990AEC2BF8}">
      <dsp:nvSpPr>
        <dsp:cNvPr id="0" name=""/>
        <dsp:cNvSpPr/>
      </dsp:nvSpPr>
      <dsp:spPr>
        <a:xfrm>
          <a:off x="58931" y="317199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D2A03C-B95C-4842-B3A7-6426266A43E8}">
      <dsp:nvSpPr>
        <dsp:cNvPr id="0" name=""/>
        <dsp:cNvSpPr/>
      </dsp:nvSpPr>
      <dsp:spPr>
        <a:xfrm>
          <a:off x="895068" y="1691728"/>
          <a:ext cx="10324733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26.2. Классификация и характеристика ассортимента ковровых изделий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5068" y="1691728"/>
        <a:ext cx="10324733" cy="845864"/>
      </dsp:txXfrm>
    </dsp:sp>
    <dsp:sp modelId="{EC8A0958-5A5C-437E-AFD8-7331C757F0B5}">
      <dsp:nvSpPr>
        <dsp:cNvPr id="0" name=""/>
        <dsp:cNvSpPr/>
      </dsp:nvSpPr>
      <dsp:spPr>
        <a:xfrm>
          <a:off x="366403" y="1585995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404961-377C-4A61-9225-6C201E43249D}">
      <dsp:nvSpPr>
        <dsp:cNvPr id="0" name=""/>
        <dsp:cNvSpPr/>
      </dsp:nvSpPr>
      <dsp:spPr>
        <a:xfrm>
          <a:off x="587596" y="2960525"/>
          <a:ext cx="10632205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26.3. Классификация и характеристика ассортимента искусственного меха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596" y="2960525"/>
        <a:ext cx="10632205" cy="845864"/>
      </dsp:txXfrm>
    </dsp:sp>
    <dsp:sp modelId="{BE0BC61A-49B2-4D0B-B268-D5072EF5B890}">
      <dsp:nvSpPr>
        <dsp:cNvPr id="0" name=""/>
        <dsp:cNvSpPr/>
      </dsp:nvSpPr>
      <dsp:spPr>
        <a:xfrm>
          <a:off x="58931" y="2854792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71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30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65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37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139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90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61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349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22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89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49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116056"/>
            <a:ext cx="11898086" cy="101111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26. Нетканые материалы, ковровые изделия, искусственный мех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14" y="283029"/>
            <a:ext cx="11059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06775" indent="-3406775" algn="just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Тканепрошивные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машине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Малиполь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прошивания основы (волокнистый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слой, пленка, ткань, трикотажное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полотно)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игл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образованием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лицевой стороне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петель. Получается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махровый материал, применяемый для изготовления купальных халатов, купальников, курток и пальто.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xn----itbkgh7abdf6h.xn--p1ai/product/cotton/images/vafelka/mah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0" y="2591353"/>
            <a:ext cx="4931229" cy="36984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rochetbox.com.ua/image/data/items/velsof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893" y="2591353"/>
            <a:ext cx="5540707" cy="36984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14" y="283029"/>
            <a:ext cx="11059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3250" indent="-3143250" algn="just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Иглопробивные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прокалыванием волокнистого холста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иглопробивной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иглами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зазубринами,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протаскивают волокна через толщу настила, скрепляя его.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7714" y="1483358"/>
            <a:ext cx="11874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холст пропускают через ванну с горячей водой, где происходит усадка синтетических волокон и уплотнение холста, в результате чего повышаются прочность материала и его устойчивость к расслаиванию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Таким способом получают, например,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синтепон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2476" t="9466" r="35474" b="34001"/>
          <a:stretch/>
        </p:blipFill>
        <p:spPr>
          <a:xfrm>
            <a:off x="217714" y="2607980"/>
            <a:ext cx="6091646" cy="37216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74" name="Picture 2" descr="hello_html_m3cb19cf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r="4029" b="6381"/>
          <a:stretch/>
        </p:blipFill>
        <p:spPr bwMode="auto">
          <a:xfrm>
            <a:off x="6423659" y="2607980"/>
            <a:ext cx="5591758" cy="37216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0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714" y="283029"/>
            <a:ext cx="11059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9475" indent="-2149475"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Валяльно-войлочные НМ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наложения друг на друга нескольких слоев текстильных холстов, которые затем увлажняются паром или горячей мыльной водой и подвергаются усиленному прессованию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воздействию ударов. Это обеспечивает взаимное связывание волокон и образование полотна равной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8134" y="2222021"/>
            <a:ext cx="11533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производства валяльно-войлочных полотен основан на способности шерстяных волокон свойлачиваться при механических воздействиях.</a:t>
            </a:r>
          </a:p>
        </p:txBody>
      </p:sp>
      <p:pic>
        <p:nvPicPr>
          <p:cNvPr id="6146" name="Picture 2" descr="https://sdelaysam.su/uploads/posts/2017-10/1506960029_voylok-listovo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64" y="3040380"/>
            <a:ext cx="4824281" cy="32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voltex-melange.com/wp-content/uploads/2018/02/Filtruvalni-mat-1024x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55" y="3040141"/>
            <a:ext cx="4568275" cy="321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1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26.2. Классификация и характеристика ассортимента ковровых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128-132.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2871" y="417185"/>
            <a:ext cx="112699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06775" indent="-3406775" algn="just">
              <a:spcAft>
                <a:spcPts val="0"/>
              </a:spcAft>
              <a:tabLst>
                <a:tab pos="3589338" algn="l"/>
              </a:tabLs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Ковровые изделия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это художественные текстильные изделия бытового назначения. Их применяют для утепления и украшения жилищ в качестве покрытия для полов, стен, мебели. 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870" y="1812280"/>
            <a:ext cx="1198904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ковровых изделий можно классифицировать по следующим признакам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1050" b="1" i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2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способу производства: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ручной выработки; машинной выработки;</a:t>
            </a:r>
          </a:p>
          <a:p>
            <a:pPr marL="270510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структуре полотна: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563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ворсовые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 </a:t>
            </a:r>
          </a:p>
          <a:p>
            <a:pPr marL="811213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разрезным ворсом;</a:t>
            </a:r>
          </a:p>
          <a:p>
            <a:pPr marL="811213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неразрезным (петельным) ворсом;</a:t>
            </a:r>
          </a:p>
          <a:p>
            <a:pPr marL="811213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комбинированные;</a:t>
            </a:r>
          </a:p>
          <a:p>
            <a:pPr marL="811213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рельефные (с тисненым рисунком);</a:t>
            </a:r>
          </a:p>
          <a:p>
            <a:pPr marL="182563"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безворсовые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182563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комбинированные.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https://xn--h1aaefg.com/upload/iblock/eab/eab78cddd55367601308b4cb5d4cc0b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8" b="6842"/>
          <a:stretch/>
        </p:blipFill>
        <p:spPr bwMode="auto">
          <a:xfrm>
            <a:off x="5932171" y="2959721"/>
            <a:ext cx="5789465" cy="332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-n-p.ru/img/cat/b471_12602351500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35267" r="-197" b="6910"/>
          <a:stretch/>
        </p:blipFill>
        <p:spPr bwMode="auto">
          <a:xfrm>
            <a:off x="5932171" y="2937510"/>
            <a:ext cx="5789465" cy="334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ekover.ru/media/img/tufting-sliders/knz-6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3" t="-341" r="10540" b="341"/>
          <a:stretch/>
        </p:blipFill>
        <p:spPr bwMode="auto">
          <a:xfrm>
            <a:off x="5932169" y="2834640"/>
            <a:ext cx="5789467" cy="345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3286" y="171450"/>
            <a:ext cx="1192863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высоте ворса: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lvl="0" indent="-2730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низковорсовые – с высотой ворса до 4 мм;</a:t>
            </a:r>
          </a:p>
          <a:p>
            <a:pPr marL="536575" lvl="0" indent="-2730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средневорсовые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с высотой ворса 4-6 мм;</a:t>
            </a:r>
          </a:p>
          <a:p>
            <a:pPr marL="536575" lvl="0" indent="-2730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высоковорсовые – с высотой ворса более 6 мм;</a:t>
            </a:r>
          </a:p>
          <a:p>
            <a:pPr marL="536575" lvl="0" indent="-2730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рельефные – с более низким ворсом на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фоне;</a:t>
            </a:r>
          </a:p>
          <a:p>
            <a:pPr marL="228600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плотности: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3525" lvl="0" algn="just">
              <a:spcAft>
                <a:spcPts val="0"/>
              </a:spcAft>
              <a:tabLst>
                <a:tab pos="1260475" algn="l"/>
              </a:tabLst>
            </a:pP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Плотность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ковров машинного производства определяется, как у тканей – по числу нитей на 10 см. Плотность узелковых ковров и ковров ручного производства определяется по числу узелков (в тысячах) на 1 кв. метр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3525" lvl="0" algn="just">
              <a:spcAft>
                <a:spcPts val="0"/>
              </a:spcAft>
              <a:tabLst>
                <a:tab pos="1260475" algn="l"/>
              </a:tabLst>
            </a:pPr>
            <a:r>
              <a:rPr lang="ru-RU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плотности ковры ручного производства делятся на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536575" lvl="0" indent="-2730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Низкоплотные (до 90000 узлов);</a:t>
            </a:r>
          </a:p>
          <a:p>
            <a:pPr marL="536575" lvl="0" indent="-2730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Среднеплотные (90000-176000 узлов);</a:t>
            </a:r>
          </a:p>
          <a:p>
            <a:pPr marL="536575" lvl="0" indent="-2730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Высокоплотные (более 176000 узлов);</a:t>
            </a:r>
          </a:p>
          <a:p>
            <a:pPr lvl="0">
              <a:spcAft>
                <a:spcPts val="0"/>
              </a:spcAft>
              <a:tabLst>
                <a:tab pos="588645" algn="l"/>
              </a:tabLst>
            </a:pPr>
            <a:endParaRPr lang="ru-RU" sz="2400" b="1" i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588645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колористическому оформлению: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одноцветные; многоцветные;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3286" y="258872"/>
            <a:ext cx="1192863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характеру формирования рисунка ворсовой поверхности: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indent="-2730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тканым узором (жаккардовые);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indent="-2730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набивным узором;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indent="-2730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меланжевые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588645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композиционному построению орнамента: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3525" lvl="0" algn="just">
              <a:spcAft>
                <a:spcPts val="0"/>
              </a:spcAft>
              <a:tabLst>
                <a:tab pos="9906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геометрическим, растительным, медальонным, вазонным, пейзажным, портретным, предметным, тематическим и т. д. орнаментом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63525" lvl="0" algn="just">
              <a:spcAft>
                <a:spcPts val="0"/>
              </a:spcAft>
              <a:tabLst>
                <a:tab pos="9906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85950" lvl="0" indent="-1885950" algn="just">
              <a:spcAft>
                <a:spcPts val="0"/>
              </a:spcAft>
              <a:tabLst>
                <a:tab pos="588645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</a:t>
            </a:r>
            <a:r>
              <a:rPr 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видам: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ковры; ковровые дорожки; паласы; коврики для ванной комнаты и туалета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885950" lvl="0" indent="-1885950" algn="just">
              <a:spcAft>
                <a:spcPts val="0"/>
              </a:spcAft>
              <a:tabLst>
                <a:tab pos="588645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indent="-354013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9. 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способу образования рисунка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ковры и ковровые изделия машинного производства делятся на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ТКАНЫЕ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НЕТКАНЫЕ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06675" indent="-2252663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Тканые ковры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способа получения ворса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делятся на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прутковые,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двухполотные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аксминстерские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ленточные, узелковые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85950" indent="-1531938" algn="just">
              <a:tabLst>
                <a:tab pos="588645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Нетканые ковры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подразделяются на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тафтинговые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иглопробивные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флокированные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4374" y="763866"/>
            <a:ext cx="117783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ПРУТКОВЫЕ КОВРЫ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вырабатывают на прутковых ковроткацких станках с применением трех основ (коренной (образует каркас), настилочной и ворсовой) и одного утка. Для коренной основы используется хлопчатобумажная пряжа, для настилочной – льняная, для ворсовой – чистошерстяная, смешанная пряжа, искусственные волокна, для утка – льняная пряжа. </a:t>
            </a:r>
          </a:p>
          <a:p>
            <a:pPr indent="45720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46416" y="32465"/>
            <a:ext cx="49988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ТКАНЫЕ КОВРЫ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newauctionstatic.com.ua/offer_images/2018/08/14/11/big/R/RJIJ8OhIDRA/sherstjanoj_zhakkardovyj_kover_2_5kh3_m_novyj_iz_sovetskikh_zapas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2217061"/>
            <a:ext cx="6391803" cy="39948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374" y="2217061"/>
            <a:ext cx="51042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ткачестве в ворсовую основу вместе с утком прокладывают специальные стальные прутки, снабженные не концах ножичками. Ворс получается путем разрезания ворсовой основы с помощью прутков. Чем шире пруток, тем выше ворс. Ворс может быть петельным, разрезным и комбинированным.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Изнанка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ковра проклеивается, на ней виден крупный рисунок полотняного переплетения. На изнаночной стороне рисунок не просматривается.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56" y="801906"/>
            <a:ext cx="11966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06775" indent="-340677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ДВУХПОЛОТНЫЕ КОВРЫ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изготовляют на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двухполотных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ковроткацких станках. Одновременно на одном станке ткут два ковра. Каждый из них имеет коренную и настилочную основы (хлопчатобумажные), а ворсовая основа у них общая, она переплетается то с верхним, то с нижним ковром, а затем разрезается.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6416" y="32465"/>
            <a:ext cx="49988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ТКАНЫЕ КОВРЫ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440" y="2417039"/>
            <a:ext cx="4754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Двухполотные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ковры высоковорсовые.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изнаночной стороне хорошо заметен рисунок.</a:t>
            </a:r>
          </a:p>
          <a:p>
            <a:pPr indent="457200" algn="just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950" t="13868" r="33150" b="21066"/>
          <a:stretch/>
        </p:blipFill>
        <p:spPr>
          <a:xfrm>
            <a:off x="5143500" y="2184315"/>
            <a:ext cx="6583680" cy="41617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059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4300" y="951692"/>
            <a:ext cx="67894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АКСМИНСТЕРСКИЕ КОВРЫ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(по названию города в Англии) вырабатывают на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аксминстерских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станках. Они в основном имитируют ручные ковры, так как их поверхность образуется отдельными пучками ворсовой пряжи, которые вводятся в грунт ткани механическим путем.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Они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характеризуются ярким сочным многоцветным рисунком.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изнанке достаточно сильно проступают нити настилочной основы, рисунок не просматривается.</a:t>
            </a:r>
          </a:p>
          <a:p>
            <a:pPr indent="45720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6416" y="32465"/>
            <a:ext cx="49988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ТКАНЫЕ КОВРЫ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i.pinimg.com/736x/d4/9c/02/d49c025cb7f56fa803df39ba4b77cf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r="4392"/>
          <a:stretch/>
        </p:blipFill>
        <p:spPr bwMode="auto">
          <a:xfrm>
            <a:off x="7143750" y="995606"/>
            <a:ext cx="4812030" cy="52602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6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41239521"/>
              </p:ext>
            </p:extLst>
          </p:nvPr>
        </p:nvGraphicFramePr>
        <p:xfrm>
          <a:off x="532023" y="763866"/>
          <a:ext cx="11277600" cy="422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84" y="5036024"/>
            <a:ext cx="1304286" cy="1304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9928" y="5509313"/>
            <a:ext cx="862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171" y="899383"/>
            <a:ext cx="119177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ТАФТИНГОВЫЕ КОВРЫ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получают путем прокалывания каркасной основы (капроновой, льняной и т. п. ткани) ворсовой нитью с образованием выступающих петель на лицевой стороне. Ворс может быть петельным, разрезным или комбинированным.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изнаночной стороны ковровое покрытие покрывается латексной пропиткой для закрепления ворсовых петель, придания жесткости и большей стойкости к истиранию.</a:t>
            </a:r>
          </a:p>
          <a:p>
            <a:pPr indent="45720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38452" y="32465"/>
            <a:ext cx="58147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НЕТКАНЫЕ КОВРЫ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www.bricoflor.co.uk/media/catalog/product/cache/7/image/1250x1250/9df78eab33525d08d6e5fb8d27136e95/6/7/672709_v03_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" t="23275" r="217" b="4999"/>
          <a:stretch/>
        </p:blipFill>
        <p:spPr bwMode="auto">
          <a:xfrm>
            <a:off x="603633" y="2628900"/>
            <a:ext cx="5007057" cy="35914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mtdata.ru/u13/photoFB69/20632542388-0/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01" y="2628900"/>
            <a:ext cx="5553725" cy="35914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210" y="787514"/>
            <a:ext cx="116281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ИГЛОПРОБИВНЫЕ КОВРЫ (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ворсонит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состоят из лицевого слоя (из капроновых, вискозных, нитроновых волокон) и подкладочного, скрепленных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иглопробивным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способом и пропитанных полимерным связующим.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Поверхность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иглопробивных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ковров имеет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войлокообразный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слой.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Они отличаются повышенной износостойкостью и хорошими теплоизоляционными свойствами, но сильно загрязняются и трудно очищаются. </a:t>
            </a:r>
          </a:p>
        </p:txBody>
      </p:sp>
      <p:pic>
        <p:nvPicPr>
          <p:cNvPr id="12290" name="Picture 2" descr="https://buildfun.ru/wp-content/uploads/2017/09/sczq19r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5655" r="11918" b="286"/>
          <a:stretch/>
        </p:blipFill>
        <p:spPr bwMode="auto">
          <a:xfrm>
            <a:off x="156210" y="2617470"/>
            <a:ext cx="4964430" cy="37656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03520" y="2442378"/>
            <a:ext cx="66065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ФЛОКИРОВАННЫЕ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КОВРЫ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получают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путем наклеивания на основу ворса различной высоты при помощи синтетических смол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38452" y="32465"/>
            <a:ext cx="58147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НЕТКАНЫЕ КОВРЫ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https://xn-----6kcbfohbi9boiecli5af0aj6phd.xn--p1ai/images/solutions/81/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" t="31336" r="175" b="9827"/>
          <a:stretch/>
        </p:blipFill>
        <p:spPr bwMode="auto">
          <a:xfrm>
            <a:off x="5394960" y="3509010"/>
            <a:ext cx="6515100" cy="28740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26.3. Классификация и характеристика ассортимента искусственного меха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124-127.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td2.mycdn.me/image?id=869703827377&amp;t=20&amp;plc=WEB&amp;tkn=*P7i1jwcLsQEBg91kGXkFourinH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6965" r="-102" b="25837"/>
          <a:stretch/>
        </p:blipFill>
        <p:spPr bwMode="auto">
          <a:xfrm>
            <a:off x="617220" y="563879"/>
            <a:ext cx="10744200" cy="573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2960" y="1267289"/>
            <a:ext cx="103327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Искусственный мех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это текстильное изделие, имитирующее натуральный мех. Искусственный мех по аналогии с натуральным состоит из грунтовой основы и ворсового покрова. Для грунта используют прочную крученую хлопчатобумажную пряжу, синтетические нити, ткани и нетканые материалы. Для создания ворсового покрова используют химические разноусадочные волокна (полиамидные, полиэфирные,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полиакрилнитнильные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вискоза, ацетатное волокно и др.), обладающие высокой прочностью и  имеющие красивый внешний вид, чтобы сформировать ость и пух в ворсовом покрове. Мех получают из одного вида волокон или из смеси разных волокон. Для создания блеска в состав ворса вводят профилированные синтетические волокна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cs1.livemaster.ru/storage/2a/e6/70eb576f44842abf91719a4fe0l1--materialy-dlya-tvorchestva-iskusstvennyj-meh-norka-golubay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7" b="24706"/>
          <a:stretch/>
        </p:blipFill>
        <p:spPr bwMode="auto">
          <a:xfrm>
            <a:off x="567055" y="518160"/>
            <a:ext cx="10827097" cy="566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9968" y="1088737"/>
            <a:ext cx="101612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Свойства искусственного меха зависят от свойств волокон, способа производства, структуры полотна и густоты ворса, способа отделки. Искусственный мех легче, чем натуральный, имеет высокую прочность на истирание, не разрушается молью, хорошо сохраняет тепло, имеет красивый внешний вид. Синтетический мех устойчив к истиранию, свету, влаге, осадкам. Однако искусственный мех быстрее загрязняется, сваливается, теряет блеск. Свойства искусственного меха подразделяют на свойства ворсового покрова (густота, высота, устойчивость к смятию, блеск и др.), свойства грунта (тонина пряжи, прочность и удлинение при разрыве,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драпируемость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плотность и др.) и свойства меха в целом (масса одного метра квадратного, теплозащитные свойства, износостойкость, морозостойкость,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водопоглощаемость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др.).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026756"/>
            <a:ext cx="116700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	Трикотажный мех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Этот вид меха получают двумя способами:</a:t>
            </a:r>
          </a:p>
          <a:p>
            <a:pPr marL="74295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путем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ввязывания в грунтовое трикотажное полотно волокнистой массы в виде чесаной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ленты, грунт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изнаночной стороны пропитывается пленкообразующим препаратом.</a:t>
            </a:r>
          </a:p>
          <a:p>
            <a:pPr marL="74295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базе плюшевых трикотажных переплетений, когда ворс образуется путем разрезания удлиненных плюшевых петель с изнаночной стороны полотна. 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" y="394534"/>
            <a:ext cx="10927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производства искусственный мех делится на следующие виды: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28210" y="2920862"/>
            <a:ext cx="72732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just">
              <a:spcAft>
                <a:spcPts val="0"/>
              </a:spcAft>
            </a:pP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специальных жаккардовых машинах получают трикотажный мех с разноцветным ворсовым рисунком. В отличие от набивного, такой мех имеет цветной рисунок с изнаночной стороны грунта. Трикотажный способ производства позволяет имитировать различные виды натурального меха (каракуль, овчину и др.). 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https://cs6.livemaster.ru/storage/a6/18/2379f072e975f206a4054d8b105j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8" t="30240"/>
          <a:stretch/>
        </p:blipFill>
        <p:spPr bwMode="auto">
          <a:xfrm>
            <a:off x="274320" y="2657972"/>
            <a:ext cx="4359910" cy="36695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7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4300" y="417185"/>
            <a:ext cx="11212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261938" algn="just">
              <a:spcAft>
                <a:spcPts val="0"/>
              </a:spcAft>
              <a:tabLst>
                <a:tab pos="263525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	Искусственный мех на тканой основе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Его получают в процессе ткачества основоворсовым переплетением из трех систем нитей: ворсовой и коренной основы (грунт) и утка. Тканый мех менее пушистый, чем трикотажный, при его изгибе видны нити грунта, но он легче и лучше драпируется из-за отсутствия латексной пропитки.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6" name="Picture 2" descr="https://sc02.alicdn.com/kf/HTB1_7DDlb5YBuNjSspoq6zeNFXaY/18mm-hair-length-15-cotton-2-spande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0"/>
          <a:stretch/>
        </p:blipFill>
        <p:spPr bwMode="auto">
          <a:xfrm>
            <a:off x="395605" y="1828800"/>
            <a:ext cx="5890674" cy="45034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www.znaikak.ru/design/pic/visred/514706(2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"/>
          <a:stretch/>
        </p:blipFill>
        <p:spPr bwMode="auto">
          <a:xfrm>
            <a:off x="6447048" y="1828800"/>
            <a:ext cx="5362575" cy="45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2870" y="595968"/>
            <a:ext cx="11424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 algn="just">
              <a:spcAft>
                <a:spcPts val="0"/>
              </a:spcAft>
              <a:tabLst>
                <a:tab pos="263525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	Искусственный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мех на нетканой основе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Его получают путем прошивания каркаса– ткани, нетканого материала – ворсовой пряжей. На одной стороне полотна прошивная нить образует длинные петли, которые разрезаются, расчесываются и подвергаются стрижке. В результате этого лицевая сторона имеет невысокий сплошной ворс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63525" indent="-263525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	Клееный мех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(искусственный мех с приклеенным (накладным) ворсом). Его получают путем наклеивания синели (ворсового шнура) на хлопчатобумажную ткань.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получения волнистой поверхности синель завивают. Таким способом можно получить искусственный каракуль или смушку.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4" name="Picture 2" descr="https://cdn.collezioni-tessuti.com/img_products/full_IMG_84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0" r="11727"/>
          <a:stretch/>
        </p:blipFill>
        <p:spPr bwMode="auto">
          <a:xfrm>
            <a:off x="242463" y="3150512"/>
            <a:ext cx="5861157" cy="322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sortex.ru/wp-content/uploads/2017/09/MG_50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9"/>
          <a:stretch/>
        </p:blipFill>
        <p:spPr bwMode="auto">
          <a:xfrm>
            <a:off x="6243213" y="3177540"/>
            <a:ext cx="5617842" cy="319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1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252" y="554345"/>
            <a:ext cx="119626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Ассортимент искусственного меха классифицируется по следующим признакам: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just">
              <a:spcAft>
                <a:spcPts val="0"/>
              </a:spcAft>
              <a:tabLst>
                <a:tab pos="457200" algn="l"/>
              </a:tabLs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способу производства: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на тканой основе;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на  трикотажной основе;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на нетканой основе;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 с приклеенным ворсом;</a:t>
            </a:r>
          </a:p>
          <a:p>
            <a:pPr marL="457200" indent="-193675" algn="just">
              <a:spcAft>
                <a:spcPts val="0"/>
              </a:spcAft>
              <a:tabLst>
                <a:tab pos="457200" algn="l"/>
              </a:tabLs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193675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волокнистому составу ворсового покрова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(из синтетических волокон, вискозы, шерстяных волокон и др.);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193675" algn="just">
              <a:spcAft>
                <a:spcPts val="0"/>
              </a:spcAft>
              <a:tabLst>
                <a:tab pos="457200" algn="l"/>
              </a:tabLs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3.по назначению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мех одежный (для верха одежды);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мех для головных уборов;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воротниковый мех;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подкладочный мех;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мебельный мех;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мех для игрушек и др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873" y="426671"/>
            <a:ext cx="1171575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	по виду отделки: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гладкокрашеный;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набивной;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жаккардовый и др.;</a:t>
            </a:r>
          </a:p>
          <a:p>
            <a:pPr marL="457200" indent="-228600" algn="just">
              <a:spcAft>
                <a:spcPts val="0"/>
              </a:spcAft>
              <a:tabLst>
                <a:tab pos="457200" algn="l"/>
              </a:tabLs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	по высоте: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длинноворсовый – с имитацией под песца;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средневорсовый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с имитацией под норку, овчину;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коротковорсовый;</a:t>
            </a:r>
          </a:p>
          <a:p>
            <a:pPr marL="457200" indent="-228600" algn="just">
              <a:spcAft>
                <a:spcPts val="0"/>
              </a:spcAft>
              <a:tabLst>
                <a:tab pos="457200" algn="l"/>
              </a:tabLst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	по характеру ворсовой поверхности: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нестриженый;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с равномерной стрижкой ворса;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фасонной стрижки с чередующимися участками короткого и длинного ворса;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с фасонной укладкой ворса;</a:t>
            </a:r>
          </a:p>
          <a:p>
            <a:pPr marL="914400" indent="-228600" algn="just">
              <a:spcAft>
                <a:spcPts val="0"/>
              </a:spcAft>
              <a:tabLst>
                <a:tab pos="9144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	с тиснением.</a:t>
            </a:r>
          </a:p>
          <a:p>
            <a:pPr indent="450215" algn="just"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Поверхностная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плотность трикотажного меха варьируется в пределах 425-800 г/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длина ворса 12-60 мм и выше.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2" y="2666696"/>
            <a:ext cx="3005886" cy="22536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0257" y="1595021"/>
            <a:ext cx="811936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3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Давать понятие ковров, нетканых материалов и искусственного меха,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Излагать классификацию ковровых изделий,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Давать характеристику тканых и нетканых ковров различных способов образования ворса,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Давать классификацию нетканых материалов,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Описывать свойства и отличительные особенности нетканых материалов различных способов скрепления настила,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Давать классификацию искусственного  меха,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Характеризовать виды искусственного меха различных способов производства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734111"/>
            <a:ext cx="86799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определение нетканых материалов,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способы скрепления настила нетканых материалов,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Какие нетканые материалы называются клееными?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ковров,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ковры по способу получения ворса?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отличительные особенности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двухполотных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ковров,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способы получения искусственного меха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получают искусственный мех на  тканевой основе?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искусственного меха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искусственного меха по назначению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120-132.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26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26.1. Классификация и характеристика ассортимента нетканых материалов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120-123.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440" y="1741629"/>
            <a:ext cx="12063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342900" algn="l"/>
              </a:tabLs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способу производства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533400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Производство нетканых материалов включает создание настила, его скрепление и отделку. Скрепление настила может осуществляться:</a:t>
            </a:r>
          </a:p>
          <a:p>
            <a:pPr marL="1143000" lvl="2" indent="-2286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430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физико-химическим способом (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клееные НМ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lvl="2" indent="-2286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430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механическим способом (</a:t>
            </a: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холстопрошивные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тканепрошивные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нитепрошивные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валяльно-войлочные, </a:t>
            </a: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иглопробивные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НМ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2385" lvl="0">
              <a:spcAft>
                <a:spcPts val="0"/>
              </a:spcAft>
              <a:tabLst>
                <a:tab pos="3429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структуре холста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742950" marR="32385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43000" algn="l"/>
              </a:tabLs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ориентированным в одном направлении расположением волокон,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32385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43000" algn="l"/>
              </a:tabLs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перпендикулярным расположением волокон,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32385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43000" algn="l"/>
              </a:tabLs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хаотичным неориентированным расположением волокон.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67138" marR="32385" lvl="0" indent="-3767138">
              <a:spcAft>
                <a:spcPts val="0"/>
              </a:spcAft>
              <a:tabLst>
                <a:tab pos="457200" algn="l"/>
                <a:tab pos="533400" algn="l"/>
                <a:tab pos="66294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волокнистому составу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х/б, полульняные, чисто- и  полушерстяные, из шелковых нитей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520" y="303350"/>
            <a:ext cx="111381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79825" indent="-3679825"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Нетканые материалы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это текстильные материалы, получаемые из волокон, пряжи и нитей без применения процесса ткачества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20" y="1195902"/>
            <a:ext cx="12063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нетканых материалов классифицируется по следующим признакам: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995" y="280979"/>
            <a:ext cx="11560628" cy="597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2385" lvl="0">
              <a:spcAft>
                <a:spcPts val="0"/>
              </a:spcAft>
              <a:tabLst>
                <a:tab pos="342900" algn="l"/>
                <a:tab pos="457200" algn="l"/>
                <a:tab pos="6629400" algn="l"/>
              </a:tabLst>
            </a:pPr>
            <a:r>
              <a:rPr lang="ru-RU" sz="225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250" b="1" i="1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250" b="1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отделке</a:t>
            </a:r>
            <a:r>
              <a:rPr lang="ru-RU" sz="225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250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отбеленные, набивные, </a:t>
            </a:r>
            <a:r>
              <a:rPr lang="ru-RU" sz="2250" i="1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гладкокрашенные</a:t>
            </a:r>
            <a:r>
              <a:rPr lang="ru-RU" sz="2250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пестрые, тисненые и т.д.</a:t>
            </a:r>
            <a:endParaRPr lang="ru-RU" sz="22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2385" lvl="0">
              <a:spcAft>
                <a:spcPts val="0"/>
              </a:spcAft>
              <a:tabLst>
                <a:tab pos="342900" algn="l"/>
                <a:tab pos="457200" algn="l"/>
                <a:tab pos="6629400" algn="l"/>
              </a:tabLst>
            </a:pPr>
            <a:r>
              <a:rPr lang="ru-RU" sz="225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sz="2250" b="1" i="1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250" b="1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назначению</a:t>
            </a:r>
            <a:r>
              <a:rPr lang="ru-RU" sz="225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174625" marR="32385" lvl="0">
              <a:spcAft>
                <a:spcPts val="0"/>
              </a:spcAft>
              <a:tabLst>
                <a:tab pos="342900" algn="l"/>
                <a:tab pos="457200" algn="l"/>
                <a:tab pos="6629400" algn="l"/>
              </a:tabLst>
            </a:pPr>
            <a:r>
              <a:rPr lang="ru-RU" sz="225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а) бытовые:</a:t>
            </a:r>
            <a:endParaRPr lang="ru-RU" sz="22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32385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43000" algn="l"/>
                <a:tab pos="6629400" algn="l"/>
              </a:tabLst>
            </a:pPr>
            <a:r>
              <a:rPr lang="ru-RU" sz="22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одежды:</a:t>
            </a:r>
            <a:endParaRPr lang="ru-RU" sz="22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32385" lvl="2" indent="-2286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1485900" algn="l"/>
                <a:tab pos="6629400" algn="l"/>
              </a:tabLst>
            </a:pPr>
            <a:r>
              <a:rPr lang="ru-RU" sz="22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верха одежды (платьевые, блузочные, пальтовые, костюмные, для белья и т.д.),</a:t>
            </a:r>
          </a:p>
          <a:p>
            <a:pPr marL="1143000" marR="32385" lvl="2" indent="-2286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1485900" algn="l"/>
                <a:tab pos="6629400" algn="l"/>
              </a:tabLst>
            </a:pPr>
            <a:r>
              <a:rPr lang="ru-RU" sz="22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утепляющие (ватин, синтепон),</a:t>
            </a:r>
          </a:p>
          <a:p>
            <a:pPr marL="1143000" marR="32385" lvl="2" indent="-22860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1485900" algn="l"/>
                <a:tab pos="6629400" algn="l"/>
              </a:tabLst>
            </a:pPr>
            <a:r>
              <a:rPr lang="ru-RU" sz="22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прокладочные (</a:t>
            </a:r>
            <a:r>
              <a:rPr lang="ru-RU" sz="22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флизелин</a:t>
            </a:r>
            <a:r>
              <a:rPr lang="ru-RU" sz="22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дублерин</a:t>
            </a:r>
            <a:r>
              <a:rPr lang="ru-RU" sz="22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</a:t>
            </a:r>
          </a:p>
          <a:p>
            <a:pPr marL="742950" marR="32385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43000" algn="l"/>
                <a:tab pos="6629400" algn="l"/>
              </a:tabLst>
            </a:pPr>
            <a:r>
              <a:rPr lang="ru-RU" sz="22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обуви </a:t>
            </a:r>
            <a:r>
              <a:rPr lang="ru-RU" sz="22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(для верха и подкладки, стелек и т.п.),</a:t>
            </a:r>
          </a:p>
          <a:p>
            <a:pPr marL="742950" marR="32385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43000" algn="l"/>
                <a:tab pos="6629400" algn="l"/>
              </a:tabLst>
            </a:pPr>
            <a:r>
              <a:rPr lang="ru-RU" sz="22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домашнего обихода </a:t>
            </a:r>
            <a:r>
              <a:rPr lang="ru-RU" sz="22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(для занавесей, махровых полотенец и простыней и т.п</a:t>
            </a:r>
            <a:r>
              <a:rPr lang="ru-RU" sz="22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marL="174625" marR="32385" lvl="1">
              <a:spcAft>
                <a:spcPts val="0"/>
              </a:spcAft>
              <a:tabLst>
                <a:tab pos="1143000" algn="l"/>
                <a:tab pos="6629400" algn="l"/>
              </a:tabLst>
            </a:pPr>
            <a:r>
              <a:rPr lang="ru-RU" sz="22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б) обтирочные</a:t>
            </a:r>
          </a:p>
          <a:p>
            <a:pPr marL="174625" marR="32385" lvl="1">
              <a:spcAft>
                <a:spcPts val="0"/>
              </a:spcAft>
              <a:tabLst>
                <a:tab pos="1143000" algn="l"/>
                <a:tab pos="6629400" algn="l"/>
              </a:tabLst>
            </a:pPr>
            <a:r>
              <a:rPr lang="ru-RU" sz="22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в) тарные</a:t>
            </a:r>
          </a:p>
          <a:p>
            <a:pPr marL="174625" marR="32385" lvl="1">
              <a:spcAft>
                <a:spcPts val="0"/>
              </a:spcAft>
              <a:tabLst>
                <a:tab pos="1143000" algn="l"/>
                <a:tab pos="6629400" algn="l"/>
              </a:tabLst>
            </a:pPr>
            <a:r>
              <a:rPr lang="ru-RU" sz="22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г) паковочные</a:t>
            </a:r>
          </a:p>
          <a:p>
            <a:pPr marL="174625" marR="32385" lvl="1">
              <a:spcAft>
                <a:spcPts val="0"/>
              </a:spcAft>
              <a:tabLst>
                <a:tab pos="1143000" algn="l"/>
                <a:tab pos="6629400" algn="l"/>
              </a:tabLst>
            </a:pPr>
            <a:r>
              <a:rPr lang="ru-RU" sz="22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д) основа для искусственной кожи</a:t>
            </a:r>
          </a:p>
          <a:p>
            <a:pPr marL="174625" marR="32385" lvl="1">
              <a:spcAft>
                <a:spcPts val="0"/>
              </a:spcAft>
              <a:tabLst>
                <a:tab pos="1143000" algn="l"/>
                <a:tab pos="6629400" algn="l"/>
              </a:tabLst>
            </a:pPr>
            <a:r>
              <a:rPr lang="ru-RU" sz="22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е) фильтровальные</a:t>
            </a:r>
          </a:p>
          <a:p>
            <a:pPr marL="174625" marR="32385" lvl="1">
              <a:spcAft>
                <a:spcPts val="0"/>
              </a:spcAft>
              <a:tabLst>
                <a:tab pos="1143000" algn="l"/>
                <a:tab pos="6629400" algn="l"/>
              </a:tabLst>
            </a:pPr>
            <a:r>
              <a:rPr lang="ru-RU" sz="22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ж) мебельные и др.</a:t>
            </a:r>
          </a:p>
          <a:p>
            <a:pPr marL="0" marR="32385" lvl="1">
              <a:spcAft>
                <a:spcPts val="0"/>
              </a:spcAft>
              <a:tabLst>
                <a:tab pos="1143000" algn="l"/>
                <a:tab pos="6629400" algn="l"/>
              </a:tabLst>
            </a:pPr>
            <a:r>
              <a:rPr lang="ru-RU" sz="22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ru-RU" sz="225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ширине </a:t>
            </a:r>
            <a:r>
              <a:rPr lang="ru-RU" sz="22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(70-184см)</a:t>
            </a:r>
          </a:p>
          <a:p>
            <a:pPr marL="0" marR="32385" lvl="1">
              <a:spcAft>
                <a:spcPts val="0"/>
              </a:spcAft>
              <a:tabLst>
                <a:tab pos="1143000" algn="l"/>
                <a:tab pos="6629400" algn="l"/>
              </a:tabLst>
            </a:pPr>
            <a:r>
              <a:rPr lang="ru-RU" sz="22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ru-RU" sz="225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плотности </a:t>
            </a:r>
            <a:r>
              <a:rPr lang="ru-RU" sz="22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(100-700г/м²)</a:t>
            </a:r>
          </a:p>
        </p:txBody>
      </p:sp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714" y="283029"/>
            <a:ext cx="11059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5825" indent="-2155825"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Клееные НМ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пропиткой холста жидким связующим веществом (мокрый способ) или  склеиванием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 термопластическими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веществами (сухой способ) с последующей отделкой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852" t="10277" r="39926" b="22835"/>
          <a:stretch/>
        </p:blipFill>
        <p:spPr>
          <a:xfrm>
            <a:off x="217715" y="1621971"/>
            <a:ext cx="6117772" cy="45831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487886" y="1483358"/>
            <a:ext cx="5321737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Флизелин</a:t>
            </a:r>
            <a:r>
              <a:rPr lang="ru-RU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нетканый клееный </a:t>
            </a:r>
            <a:r>
              <a:rPr lang="ru-RU" sz="21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прокла</a:t>
            </a:r>
            <a:r>
              <a:rPr lang="ru-RU" sz="21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-дочный </a:t>
            </a:r>
            <a:r>
              <a:rPr lang="ru-RU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вырабатываемый из смеси хлопка </a:t>
            </a:r>
            <a:r>
              <a:rPr lang="ru-RU" sz="21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капрона </a:t>
            </a:r>
            <a:r>
              <a:rPr lang="ru-RU" sz="21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вискозного </a:t>
            </a:r>
            <a:r>
              <a:rPr lang="ru-RU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волокна </a:t>
            </a:r>
            <a:r>
              <a:rPr lang="ru-RU" sz="21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капрона. </a:t>
            </a:r>
          </a:p>
          <a:p>
            <a:pPr algn="just"/>
            <a:r>
              <a:rPr lang="ru-RU" sz="21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Флизелины</a:t>
            </a:r>
            <a:r>
              <a:rPr lang="ru-RU" sz="21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 по структуре, </a:t>
            </a:r>
            <a:r>
              <a:rPr lang="ru-RU" sz="21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обладают </a:t>
            </a:r>
            <a:r>
              <a:rPr lang="ru-RU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хорошей упругостью, жесткостью, воздухопроницаемостью, гигроскопичностью, безусадочностью, стойкостью к химчистке и влажно-тепловой обработке, невысокой стоимостью. </a:t>
            </a:r>
            <a:endParaRPr lang="ru-RU" sz="21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Недостатками </a:t>
            </a:r>
            <a:r>
              <a:rPr lang="ru-RU" sz="21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флизелина</a:t>
            </a:r>
            <a:r>
              <a:rPr lang="ru-RU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являются: отсутствие возможности </a:t>
            </a:r>
            <a:r>
              <a:rPr lang="ru-RU" sz="21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сутюживаться</a:t>
            </a:r>
            <a:r>
              <a:rPr lang="ru-RU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способность в процессе эксплуатации расслаиваться.</a:t>
            </a:r>
          </a:p>
        </p:txBody>
      </p:sp>
    </p:spTree>
    <p:extLst>
      <p:ext uri="{BB962C8B-B14F-4D97-AF65-F5344CB8AC3E}">
        <p14:creationId xmlns:p14="http://schemas.microsoft.com/office/powerpoint/2010/main" val="32147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714" y="283029"/>
            <a:ext cx="11059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06775" indent="-3406775" algn="just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Холстопрошивные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прошиванием холста нитями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вязально-прошивной машине, которая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прошивания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 цепной стежок или другие типы трикотажных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переплетений. Таким способом получают ватин,  полотна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типа фланели,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байки.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qoovee.com/media/manufacturer/26342/7fc53ed4-20df-439b-9bcd-460bfb0c97d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t="21551" r="20700" b="22286"/>
          <a:stretch/>
        </p:blipFill>
        <p:spPr bwMode="auto">
          <a:xfrm>
            <a:off x="740230" y="2362200"/>
            <a:ext cx="4855028" cy="37446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vvatin.ru/wp-content/uploads/resized/456a053fd73b49b46dc9e695e2021acb/004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4" r="4000"/>
          <a:stretch/>
        </p:blipFill>
        <p:spPr bwMode="auto">
          <a:xfrm>
            <a:off x="5823856" y="2362200"/>
            <a:ext cx="5453744" cy="37446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14" y="283029"/>
            <a:ext cx="11059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06775" indent="-3406775" algn="just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Нитепрошивные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машинах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скрепления двух систем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нитей (основа и уток),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другую, третьей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системой швом тамбурного стежка.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mirklininga.ru/wp-content/uploads/2017/02/1417086104928_bullet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r="14539"/>
          <a:stretch/>
        </p:blipFill>
        <p:spPr bwMode="auto">
          <a:xfrm>
            <a:off x="293914" y="1684790"/>
            <a:ext cx="5225143" cy="45636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kintex-m.ru/d/771920/d/netkol_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8"/>
          <a:stretch/>
        </p:blipFill>
        <p:spPr bwMode="auto">
          <a:xfrm>
            <a:off x="5685925" y="1684790"/>
            <a:ext cx="6190389" cy="45636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1447</TotalTime>
  <Words>1699</Words>
  <Application>Microsoft Office PowerPoint</Application>
  <PresentationFormat>Широкоэкранный</PresentationFormat>
  <Paragraphs>224</Paragraphs>
  <Slides>32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Book Antiqua</vt:lpstr>
      <vt:lpstr>Calibri</vt:lpstr>
      <vt:lpstr>Courier New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26.1. Классификация и характеристика ассортимента нетканых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26.2. Классификация и характеристика ассортимента ковровых изделий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26.3. Классификация и характеристика ассортимента искусственного меха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170</cp:revision>
  <dcterms:created xsi:type="dcterms:W3CDTF">2014-06-06T09:13:21Z</dcterms:created>
  <dcterms:modified xsi:type="dcterms:W3CDTF">2019-06-20T20:22:12Z</dcterms:modified>
</cp:coreProperties>
</file>