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9"/>
  </p:notesMasterIdLst>
  <p:sldIdLst>
    <p:sldId id="256" r:id="rId2"/>
    <p:sldId id="258" r:id="rId3"/>
    <p:sldId id="322" r:id="rId4"/>
    <p:sldId id="273" r:id="rId5"/>
    <p:sldId id="331" r:id="rId6"/>
    <p:sldId id="326" r:id="rId7"/>
    <p:sldId id="337" r:id="rId8"/>
    <p:sldId id="327" r:id="rId9"/>
    <p:sldId id="344" r:id="rId10"/>
    <p:sldId id="345" r:id="rId11"/>
    <p:sldId id="328" r:id="rId12"/>
    <p:sldId id="349" r:id="rId13"/>
    <p:sldId id="350" r:id="rId14"/>
    <p:sldId id="329" r:id="rId15"/>
    <p:sldId id="367" r:id="rId16"/>
    <p:sldId id="363" r:id="rId17"/>
    <p:sldId id="368" r:id="rId18"/>
    <p:sldId id="364" r:id="rId19"/>
    <p:sldId id="371" r:id="rId20"/>
    <p:sldId id="365" r:id="rId21"/>
    <p:sldId id="370" r:id="rId22"/>
    <p:sldId id="366" r:id="rId23"/>
    <p:sldId id="369" r:id="rId24"/>
    <p:sldId id="374" r:id="rId25"/>
    <p:sldId id="325" r:id="rId26"/>
    <p:sldId id="324" r:id="rId27"/>
    <p:sldId id="323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25.1. Требования к качеству тканей, классификация пороков тканей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EA5EA-2D54-4D11-AAF0-B861E51981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25.2. Характеристика пороков волокон, пряжи и нитей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4EF76-03B0-47C8-B226-08C5B532169B}" type="parTrans" cxnId="{7A304059-62C6-44A9-A296-24DCA78A0DED}">
      <dgm:prSet/>
      <dgm:spPr/>
    </dgm:pt>
    <dgm:pt modelId="{C0DB8AFD-F92C-4F96-A4C7-C5A6C6EEDD1E}" type="sibTrans" cxnId="{7A304059-62C6-44A9-A296-24DCA78A0DED}">
      <dgm:prSet/>
      <dgm:spPr/>
    </dgm:pt>
    <dgm:pt modelId="{943B13AC-04D7-487B-AC1D-76F754A4FB4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25.3. Характеристика пороков ткачества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0914B-4E00-4615-A326-19F47EF5000A}" type="parTrans" cxnId="{79297EB1-97D2-491E-B64E-5C3E08C14AE5}">
      <dgm:prSet/>
      <dgm:spPr/>
    </dgm:pt>
    <dgm:pt modelId="{1D20CD3B-805E-48F4-98FF-48CBF994320C}" type="sibTrans" cxnId="{79297EB1-97D2-491E-B64E-5C3E08C14AE5}">
      <dgm:prSet/>
      <dgm:spPr/>
    </dgm:pt>
    <dgm:pt modelId="{9BFF240F-E87B-4886-A131-2549185EF8F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25.4. Характеристика пороков отделки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8680B-B90A-4DC6-A4F9-48B296A126E4}" type="parTrans" cxnId="{80771953-476F-40B8-810A-C4E3726CA30B}">
      <dgm:prSet/>
      <dgm:spPr/>
    </dgm:pt>
    <dgm:pt modelId="{29351385-B227-41C9-AE3B-06A646257274}" type="sibTrans" cxnId="{80771953-476F-40B8-810A-C4E3726CA30B}">
      <dgm:prSet/>
      <dgm:spPr/>
    </dgm:pt>
    <dgm:pt modelId="{DBAA01FC-3C9A-4B82-A476-C51FE5646F3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25.5. Принцип сортировки хлопчатобумажных тканей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408-CF36-43C0-991F-7408471B66D8}" type="parTrans" cxnId="{42858AAE-15B3-4B79-B165-B488D5F9F6C1}">
      <dgm:prSet/>
      <dgm:spPr/>
    </dgm:pt>
    <dgm:pt modelId="{CED72378-DFFD-4577-8637-0A9432B25C91}" type="sibTrans" cxnId="{42858AAE-15B3-4B79-B165-B488D5F9F6C1}">
      <dgm:prSet/>
      <dgm:spPr/>
    </dgm:pt>
    <dgm:pt modelId="{EFD1B037-D459-4195-B4FA-206781EB700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25.6. Маркировка, упаковка, транспортирование и хранение тканей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7A559-ECA1-4D6D-9049-477CF32DFA2C}" type="parTrans" cxnId="{A6D72B9B-FEAD-49BB-A7A5-7AC35612E6E5}">
      <dgm:prSet/>
      <dgm:spPr/>
    </dgm:pt>
    <dgm:pt modelId="{67FAD86A-E85C-4E6E-BB9E-E4B6D6D99769}" type="sibTrans" cxnId="{A6D72B9B-FEAD-49BB-A7A5-7AC35612E6E5}">
      <dgm:prSet/>
      <dgm:spPr/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6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6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6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6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EF8AC1A2-A14C-4D11-BD7B-8EBEBA1BA406}" type="pres">
      <dgm:prSet presAssocID="{F75EA5EA-2D54-4D11-AAF0-B861E51981C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830E4-E5A5-486A-BFBA-A77654EFF752}" type="pres">
      <dgm:prSet presAssocID="{F75EA5EA-2D54-4D11-AAF0-B861E51981C5}" presName="accent_2" presStyleCnt="0"/>
      <dgm:spPr/>
    </dgm:pt>
    <dgm:pt modelId="{4CF20BBB-EE3C-4A58-ACA6-93DF20869F19}" type="pres">
      <dgm:prSet presAssocID="{F75EA5EA-2D54-4D11-AAF0-B861E51981C5}" presName="accentRepeatNode" presStyleLbl="solidFgAcc1" presStyleIdx="1" presStyleCnt="6"/>
      <dgm:spPr/>
    </dgm:pt>
    <dgm:pt modelId="{62307324-EE41-4D9F-9415-BDF2B6DB85E7}" type="pres">
      <dgm:prSet presAssocID="{943B13AC-04D7-487B-AC1D-76F754A4FB4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92B49-9245-43BD-A8B3-41F4BB8C7F34}" type="pres">
      <dgm:prSet presAssocID="{943B13AC-04D7-487B-AC1D-76F754A4FB4A}" presName="accent_3" presStyleCnt="0"/>
      <dgm:spPr/>
    </dgm:pt>
    <dgm:pt modelId="{BE85FDA2-F0A8-4CC8-A5B1-70CB558DCBBD}" type="pres">
      <dgm:prSet presAssocID="{943B13AC-04D7-487B-AC1D-76F754A4FB4A}" presName="accentRepeatNode" presStyleLbl="solidFgAcc1" presStyleIdx="2" presStyleCnt="6"/>
      <dgm:spPr/>
    </dgm:pt>
    <dgm:pt modelId="{294E3E42-9487-499D-AAE8-0E18278059A5}" type="pres">
      <dgm:prSet presAssocID="{9BFF240F-E87B-4886-A131-2549185EF8F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AC8A2-6C5F-4911-8812-7874BBC09792}" type="pres">
      <dgm:prSet presAssocID="{9BFF240F-E87B-4886-A131-2549185EF8F6}" presName="accent_4" presStyleCnt="0"/>
      <dgm:spPr/>
    </dgm:pt>
    <dgm:pt modelId="{B71A578C-0C67-453F-8541-BC40D214DD3E}" type="pres">
      <dgm:prSet presAssocID="{9BFF240F-E87B-4886-A131-2549185EF8F6}" presName="accentRepeatNode" presStyleLbl="solidFgAcc1" presStyleIdx="3" presStyleCnt="6"/>
      <dgm:spPr/>
    </dgm:pt>
    <dgm:pt modelId="{04D1CB50-870B-4F79-BD2A-ABBAB9AB14E1}" type="pres">
      <dgm:prSet presAssocID="{DBAA01FC-3C9A-4B82-A476-C51FE5646F3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758BF-01CC-4AD2-967C-5DDFAD0EFB07}" type="pres">
      <dgm:prSet presAssocID="{DBAA01FC-3C9A-4B82-A476-C51FE5646F3E}" presName="accent_5" presStyleCnt="0"/>
      <dgm:spPr/>
    </dgm:pt>
    <dgm:pt modelId="{BAB4BD02-5441-41C8-A132-941ACB5061F7}" type="pres">
      <dgm:prSet presAssocID="{DBAA01FC-3C9A-4B82-A476-C51FE5646F3E}" presName="accentRepeatNode" presStyleLbl="solidFgAcc1" presStyleIdx="4" presStyleCnt="6"/>
      <dgm:spPr/>
    </dgm:pt>
    <dgm:pt modelId="{BC0C35D6-C4BD-4908-9A16-5B91FF05B9AF}" type="pres">
      <dgm:prSet presAssocID="{EFD1B037-D459-4195-B4FA-206781EB700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EB2E7-B4F7-49BA-BBB7-DF434BB8115D}" type="pres">
      <dgm:prSet presAssocID="{EFD1B037-D459-4195-B4FA-206781EB700F}" presName="accent_6" presStyleCnt="0"/>
      <dgm:spPr/>
    </dgm:pt>
    <dgm:pt modelId="{8FFDCBFA-E395-4E99-A29C-53665833A2F0}" type="pres">
      <dgm:prSet presAssocID="{EFD1B037-D459-4195-B4FA-206781EB700F}" presName="accentRepeatNode" presStyleLbl="solidFgAcc1" presStyleIdx="5" presStyleCnt="6"/>
      <dgm:spPr/>
    </dgm:pt>
  </dgm:ptLst>
  <dgm:cxnLst>
    <dgm:cxn modelId="{80771953-476F-40B8-810A-C4E3726CA30B}" srcId="{CF845803-1717-4F48-B710-F7F1B43013F3}" destId="{9BFF240F-E87B-4886-A131-2549185EF8F6}" srcOrd="3" destOrd="0" parTransId="{1888680B-B90A-4DC6-A4F9-48B296A126E4}" sibTransId="{29351385-B227-41C9-AE3B-06A646257274}"/>
    <dgm:cxn modelId="{C5BAE789-BA15-4B4E-B4EB-75F879C0DB15}" type="presOf" srcId="{EFD1B037-D459-4195-B4FA-206781EB700F}" destId="{BC0C35D6-C4BD-4908-9A16-5B91FF05B9AF}" srcOrd="0" destOrd="0" presId="urn:microsoft.com/office/officeart/2008/layout/VerticalCurvedList"/>
    <dgm:cxn modelId="{6775A663-82D9-430A-8E6F-636955A58482}" type="presOf" srcId="{F75EA5EA-2D54-4D11-AAF0-B861E51981C5}" destId="{EF8AC1A2-A14C-4D11-BD7B-8EBEBA1BA406}" srcOrd="0" destOrd="0" presId="urn:microsoft.com/office/officeart/2008/layout/VerticalCurvedList"/>
    <dgm:cxn modelId="{1C087AC0-8FA8-4204-92EF-5F56010D1DCF}" type="presOf" srcId="{9BFF240F-E87B-4886-A131-2549185EF8F6}" destId="{294E3E42-9487-499D-AAE8-0E18278059A5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79297EB1-97D2-491E-B64E-5C3E08C14AE5}" srcId="{CF845803-1717-4F48-B710-F7F1B43013F3}" destId="{943B13AC-04D7-487B-AC1D-76F754A4FB4A}" srcOrd="2" destOrd="0" parTransId="{B9F0914B-4E00-4615-A326-19F47EF5000A}" sibTransId="{1D20CD3B-805E-48F4-98FF-48CBF994320C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42858AAE-15B3-4B79-B165-B488D5F9F6C1}" srcId="{CF845803-1717-4F48-B710-F7F1B43013F3}" destId="{DBAA01FC-3C9A-4B82-A476-C51FE5646F3E}" srcOrd="4" destOrd="0" parTransId="{D6673408-CF36-43C0-991F-7408471B66D8}" sibTransId="{CED72378-DFFD-4577-8637-0A9432B25C91}"/>
    <dgm:cxn modelId="{A6D72B9B-FEAD-49BB-A7A5-7AC35612E6E5}" srcId="{CF845803-1717-4F48-B710-F7F1B43013F3}" destId="{EFD1B037-D459-4195-B4FA-206781EB700F}" srcOrd="5" destOrd="0" parTransId="{FD27A559-ECA1-4D6D-9049-477CF32DFA2C}" sibTransId="{67FAD86A-E85C-4E6E-BB9E-E4B6D6D99769}"/>
    <dgm:cxn modelId="{A53E913D-4B54-455E-8091-0F74147AD9FD}" type="presOf" srcId="{943B13AC-04D7-487B-AC1D-76F754A4FB4A}" destId="{62307324-EE41-4D9F-9415-BDF2B6DB85E7}" srcOrd="0" destOrd="0" presId="urn:microsoft.com/office/officeart/2008/layout/VerticalCurvedList"/>
    <dgm:cxn modelId="{7A304059-62C6-44A9-A296-24DCA78A0DED}" srcId="{CF845803-1717-4F48-B710-F7F1B43013F3}" destId="{F75EA5EA-2D54-4D11-AAF0-B861E51981C5}" srcOrd="1" destOrd="0" parTransId="{7E54EF76-03B0-47C8-B226-08C5B532169B}" sibTransId="{C0DB8AFD-F92C-4F96-A4C7-C5A6C6EEDD1E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2210FF72-F379-41C4-BCF9-609927AEDFA7}" type="presOf" srcId="{DBAA01FC-3C9A-4B82-A476-C51FE5646F3E}" destId="{04D1CB50-870B-4F79-BD2A-ABBAB9AB14E1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DF5C09AB-331F-4777-A3E5-0544E5DCDAAF}" type="presParOf" srcId="{962C2BD0-517B-4E9C-A037-D4A0806612C4}" destId="{EF8AC1A2-A14C-4D11-BD7B-8EBEBA1BA406}" srcOrd="3" destOrd="0" presId="urn:microsoft.com/office/officeart/2008/layout/VerticalCurvedList"/>
    <dgm:cxn modelId="{C975C09C-FB6C-4924-BE48-7355410475A3}" type="presParOf" srcId="{962C2BD0-517B-4E9C-A037-D4A0806612C4}" destId="{F8A830E4-E5A5-486A-BFBA-A77654EFF752}" srcOrd="4" destOrd="0" presId="urn:microsoft.com/office/officeart/2008/layout/VerticalCurvedList"/>
    <dgm:cxn modelId="{7C4E0B6A-7D7E-432A-AC3C-AE0EA2119FD7}" type="presParOf" srcId="{F8A830E4-E5A5-486A-BFBA-A77654EFF752}" destId="{4CF20BBB-EE3C-4A58-ACA6-93DF20869F19}" srcOrd="0" destOrd="0" presId="urn:microsoft.com/office/officeart/2008/layout/VerticalCurvedList"/>
    <dgm:cxn modelId="{B4FD7A4C-AB29-4D3F-8BE7-48F9AD16A25F}" type="presParOf" srcId="{962C2BD0-517B-4E9C-A037-D4A0806612C4}" destId="{62307324-EE41-4D9F-9415-BDF2B6DB85E7}" srcOrd="5" destOrd="0" presId="urn:microsoft.com/office/officeart/2008/layout/VerticalCurvedList"/>
    <dgm:cxn modelId="{87E8D0D8-BAEC-4085-B93B-02CA4CE3C86A}" type="presParOf" srcId="{962C2BD0-517B-4E9C-A037-D4A0806612C4}" destId="{F1592B49-9245-43BD-A8B3-41F4BB8C7F34}" srcOrd="6" destOrd="0" presId="urn:microsoft.com/office/officeart/2008/layout/VerticalCurvedList"/>
    <dgm:cxn modelId="{307F8FC7-82FC-4770-9C4E-47AF1BD8AE2C}" type="presParOf" srcId="{F1592B49-9245-43BD-A8B3-41F4BB8C7F34}" destId="{BE85FDA2-F0A8-4CC8-A5B1-70CB558DCBBD}" srcOrd="0" destOrd="0" presId="urn:microsoft.com/office/officeart/2008/layout/VerticalCurvedList"/>
    <dgm:cxn modelId="{2438A07F-6A57-469A-B5AC-D9C004EFA523}" type="presParOf" srcId="{962C2BD0-517B-4E9C-A037-D4A0806612C4}" destId="{294E3E42-9487-499D-AAE8-0E18278059A5}" srcOrd="7" destOrd="0" presId="urn:microsoft.com/office/officeart/2008/layout/VerticalCurvedList"/>
    <dgm:cxn modelId="{7551A724-8CC0-4B33-B07F-DF5B82D5E249}" type="presParOf" srcId="{962C2BD0-517B-4E9C-A037-D4A0806612C4}" destId="{C07AC8A2-6C5F-4911-8812-7874BBC09792}" srcOrd="8" destOrd="0" presId="urn:microsoft.com/office/officeart/2008/layout/VerticalCurvedList"/>
    <dgm:cxn modelId="{17870369-EB0E-436D-BB00-741CB008483B}" type="presParOf" srcId="{C07AC8A2-6C5F-4911-8812-7874BBC09792}" destId="{B71A578C-0C67-453F-8541-BC40D214DD3E}" srcOrd="0" destOrd="0" presId="urn:microsoft.com/office/officeart/2008/layout/VerticalCurvedList"/>
    <dgm:cxn modelId="{5F46BD20-1355-4CFA-83F1-B47F2B25338C}" type="presParOf" srcId="{962C2BD0-517B-4E9C-A037-D4A0806612C4}" destId="{04D1CB50-870B-4F79-BD2A-ABBAB9AB14E1}" srcOrd="9" destOrd="0" presId="urn:microsoft.com/office/officeart/2008/layout/VerticalCurvedList"/>
    <dgm:cxn modelId="{4259AC16-DBC3-4790-9B8A-A7C56D5BF202}" type="presParOf" srcId="{962C2BD0-517B-4E9C-A037-D4A0806612C4}" destId="{C1E758BF-01CC-4AD2-967C-5DDFAD0EFB07}" srcOrd="10" destOrd="0" presId="urn:microsoft.com/office/officeart/2008/layout/VerticalCurvedList"/>
    <dgm:cxn modelId="{9D301EB0-FB3C-41E7-AE4C-528C104E274D}" type="presParOf" srcId="{C1E758BF-01CC-4AD2-967C-5DDFAD0EFB07}" destId="{BAB4BD02-5441-41C8-A132-941ACB5061F7}" srcOrd="0" destOrd="0" presId="urn:microsoft.com/office/officeart/2008/layout/VerticalCurvedList"/>
    <dgm:cxn modelId="{98777856-DCA4-499B-A536-E221471B68EC}" type="presParOf" srcId="{962C2BD0-517B-4E9C-A037-D4A0806612C4}" destId="{BC0C35D6-C4BD-4908-9A16-5B91FF05B9AF}" srcOrd="11" destOrd="0" presId="urn:microsoft.com/office/officeart/2008/layout/VerticalCurvedList"/>
    <dgm:cxn modelId="{8FB076C7-FCD3-4FD2-A7CD-A5BAA3D8BAA0}" type="presParOf" srcId="{962C2BD0-517B-4E9C-A037-D4A0806612C4}" destId="{B9AEB2E7-B4F7-49BA-BBB7-DF434BB8115D}" srcOrd="12" destOrd="0" presId="urn:microsoft.com/office/officeart/2008/layout/VerticalCurvedList"/>
    <dgm:cxn modelId="{66C73B7B-C290-4B20-9C47-C2EB53827F30}" type="presParOf" srcId="{B9AEB2E7-B4F7-49BA-BBB7-DF434BB8115D}" destId="{8FFDCBFA-E395-4E99-A29C-53665833A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341027" y="217929"/>
          <a:ext cx="10878774" cy="445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4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25.1. Требования к качеству тканей, классификация пороков тканей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27" y="217929"/>
        <a:ext cx="10878774" cy="445263"/>
      </dsp:txXfrm>
    </dsp:sp>
    <dsp:sp modelId="{C7628E09-A5D0-43AC-834B-E8990AEC2BF8}">
      <dsp:nvSpPr>
        <dsp:cNvPr id="0" name=""/>
        <dsp:cNvSpPr/>
      </dsp:nvSpPr>
      <dsp:spPr>
        <a:xfrm>
          <a:off x="62738" y="167058"/>
          <a:ext cx="556578" cy="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8AC1A2-A14C-4D11-BD7B-8EBEBA1BA406}">
      <dsp:nvSpPr>
        <dsp:cNvPr id="0" name=""/>
        <dsp:cNvSpPr/>
      </dsp:nvSpPr>
      <dsp:spPr>
        <a:xfrm>
          <a:off x="707286" y="890526"/>
          <a:ext cx="10512515" cy="445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4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25.2. Характеристика пороков волокон, пряжи и нитей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286" y="890526"/>
        <a:ext cx="10512515" cy="445263"/>
      </dsp:txXfrm>
    </dsp:sp>
    <dsp:sp modelId="{4CF20BBB-EE3C-4A58-ACA6-93DF20869F19}">
      <dsp:nvSpPr>
        <dsp:cNvPr id="0" name=""/>
        <dsp:cNvSpPr/>
      </dsp:nvSpPr>
      <dsp:spPr>
        <a:xfrm>
          <a:off x="428997" y="834868"/>
          <a:ext cx="556578" cy="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307324-EE41-4D9F-9415-BDF2B6DB85E7}">
      <dsp:nvSpPr>
        <dsp:cNvPr id="0" name=""/>
        <dsp:cNvSpPr/>
      </dsp:nvSpPr>
      <dsp:spPr>
        <a:xfrm>
          <a:off x="874767" y="1558335"/>
          <a:ext cx="10345034" cy="445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4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25.3. Характеристика пороков ткачества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767" y="1558335"/>
        <a:ext cx="10345034" cy="445263"/>
      </dsp:txXfrm>
    </dsp:sp>
    <dsp:sp modelId="{BE85FDA2-F0A8-4CC8-A5B1-70CB558DCBBD}">
      <dsp:nvSpPr>
        <dsp:cNvPr id="0" name=""/>
        <dsp:cNvSpPr/>
      </dsp:nvSpPr>
      <dsp:spPr>
        <a:xfrm>
          <a:off x="596478" y="1502678"/>
          <a:ext cx="556578" cy="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4E3E42-9487-499D-AAE8-0E18278059A5}">
      <dsp:nvSpPr>
        <dsp:cNvPr id="0" name=""/>
        <dsp:cNvSpPr/>
      </dsp:nvSpPr>
      <dsp:spPr>
        <a:xfrm>
          <a:off x="874767" y="2225722"/>
          <a:ext cx="10345034" cy="445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4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25.4. Характеристика пороков отделки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767" y="2225722"/>
        <a:ext cx="10345034" cy="445263"/>
      </dsp:txXfrm>
    </dsp:sp>
    <dsp:sp modelId="{B71A578C-0C67-453F-8541-BC40D214DD3E}">
      <dsp:nvSpPr>
        <dsp:cNvPr id="0" name=""/>
        <dsp:cNvSpPr/>
      </dsp:nvSpPr>
      <dsp:spPr>
        <a:xfrm>
          <a:off x="596478" y="2170065"/>
          <a:ext cx="556578" cy="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D1CB50-870B-4F79-BD2A-ABBAB9AB14E1}">
      <dsp:nvSpPr>
        <dsp:cNvPr id="0" name=""/>
        <dsp:cNvSpPr/>
      </dsp:nvSpPr>
      <dsp:spPr>
        <a:xfrm>
          <a:off x="707286" y="2893532"/>
          <a:ext cx="10512515" cy="445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4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25.5. Принцип сортировки хлопчатобумажных тканей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286" y="2893532"/>
        <a:ext cx="10512515" cy="445263"/>
      </dsp:txXfrm>
    </dsp:sp>
    <dsp:sp modelId="{BAB4BD02-5441-41C8-A132-941ACB5061F7}">
      <dsp:nvSpPr>
        <dsp:cNvPr id="0" name=""/>
        <dsp:cNvSpPr/>
      </dsp:nvSpPr>
      <dsp:spPr>
        <a:xfrm>
          <a:off x="428997" y="2837875"/>
          <a:ext cx="556578" cy="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0C35D6-C4BD-4908-9A16-5B91FF05B9AF}">
      <dsp:nvSpPr>
        <dsp:cNvPr id="0" name=""/>
        <dsp:cNvSpPr/>
      </dsp:nvSpPr>
      <dsp:spPr>
        <a:xfrm>
          <a:off x="341027" y="3561342"/>
          <a:ext cx="10878774" cy="445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42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25.6. Маркировка, упаковка, транспортирование и хранение тканей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27" y="3561342"/>
        <a:ext cx="10878774" cy="445263"/>
      </dsp:txXfrm>
    </dsp:sp>
    <dsp:sp modelId="{8FFDCBFA-E395-4E99-A29C-53665833A2F0}">
      <dsp:nvSpPr>
        <dsp:cNvPr id="0" name=""/>
        <dsp:cNvSpPr/>
      </dsp:nvSpPr>
      <dsp:spPr>
        <a:xfrm>
          <a:off x="62738" y="3505685"/>
          <a:ext cx="556578" cy="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73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3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61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44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2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92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41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2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681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25. Контроль качества тканей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11892"/>
              </p:ext>
            </p:extLst>
          </p:nvPr>
        </p:nvGraphicFramePr>
        <p:xfrm>
          <a:off x="406172" y="903203"/>
          <a:ext cx="11403451" cy="4997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3439">
                  <a:extLst>
                    <a:ext uri="{9D8B030D-6E8A-4147-A177-3AD203B41FA5}">
                      <a16:colId xmlns:a16="http://schemas.microsoft.com/office/drawing/2014/main" val="691796910"/>
                    </a:ext>
                  </a:extLst>
                </a:gridCol>
                <a:gridCol w="421105">
                  <a:extLst>
                    <a:ext uri="{9D8B030D-6E8A-4147-A177-3AD203B41FA5}">
                      <a16:colId xmlns:a16="http://schemas.microsoft.com/office/drawing/2014/main" val="1358013376"/>
                    </a:ext>
                  </a:extLst>
                </a:gridCol>
                <a:gridCol w="8488907">
                  <a:extLst>
                    <a:ext uri="{9D8B030D-6E8A-4147-A177-3AD203B41FA5}">
                      <a16:colId xmlns:a16="http://schemas.microsoft.com/office/drawing/2014/main" val="536844678"/>
                    </a:ext>
                  </a:extLst>
                </a:gridCol>
              </a:tblGrid>
              <a:tr h="846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Забоина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полосы по ширине ткани из-за повышенной плотности по утку. Резко ухудшает внешний вид тканей, понижает ее эксплуатационные свойства. На гладкокрашеных тканях забоина имеет вид светлых волос, а на отбеленных - темных.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extLst>
                  <a:ext uri="{0D108BD9-81ED-4DB2-BD59-A6C34878D82A}">
                    <a16:rowId xmlns:a16="http://schemas.microsoft.com/office/drawing/2014/main" val="2114682558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Сбитый рисунок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ткацкого переплетения в результате неправильной работы ткацкого станка.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extLst>
                  <a:ext uri="{0D108BD9-81ED-4DB2-BD59-A6C34878D82A}">
                    <a16:rowId xmlns:a16="http://schemas.microsoft.com/office/drawing/2014/main" val="932562698"/>
                  </a:ext>
                </a:extLst>
              </a:tr>
              <a:tr h="819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Полосы по основе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полосы по длине ткани, отличающейся от остальной поверхности интенсивностью окраски, линейной плотностью нитей, натяжением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extLst>
                  <a:ext uri="{0D108BD9-81ED-4DB2-BD59-A6C34878D82A}">
                    <a16:rowId xmlns:a16="http://schemas.microsoft.com/office/drawing/2014/main" val="394573862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Полоса по утку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полоса во всю ширину ткани из-за различной линейной плотности нитей и пряжи их цвета.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extLst>
                  <a:ext uri="{0D108BD9-81ED-4DB2-BD59-A6C34878D82A}">
                    <a16:rowId xmlns:a16="http://schemas.microsoft.com/office/drawing/2014/main" val="2411852967"/>
                  </a:ext>
                </a:extLst>
              </a:tr>
              <a:tr h="846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целостности ткани (дыра, пробоина, просечка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нити основы и/или утка разрушены.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extLst>
                  <a:ext uri="{0D108BD9-81ED-4DB2-BD59-A6C34878D82A}">
                    <a16:rowId xmlns:a16="http://schemas.microsoft.com/office/drawing/2014/main" val="21910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25.4. Характеристика пороков отделки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113-114.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20623"/>
              </p:ext>
            </p:extLst>
          </p:nvPr>
        </p:nvGraphicFramePr>
        <p:xfrm>
          <a:off x="268803" y="1012634"/>
          <a:ext cx="11453965" cy="4438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492">
                  <a:extLst>
                    <a:ext uri="{9D8B030D-6E8A-4147-A177-3AD203B41FA5}">
                      <a16:colId xmlns:a16="http://schemas.microsoft.com/office/drawing/2014/main" val="613219694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726755662"/>
                    </a:ext>
                  </a:extLst>
                </a:gridCol>
                <a:gridCol w="8510336">
                  <a:extLst>
                    <a:ext uri="{9D8B030D-6E8A-4147-A177-3AD203B41FA5}">
                      <a16:colId xmlns:a16="http://schemas.microsoft.com/office/drawing/2014/main" val="2857491772"/>
                    </a:ext>
                  </a:extLst>
                </a:gridCol>
              </a:tblGrid>
              <a:tr h="641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Разнооттеночность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различная интенсивность окраски, полученной в крашении или печати набивных и гладкокрашеных тканей.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3235217711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Затек краски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оттенка окрашенной поверхности ткани.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1498639743"/>
                  </a:ext>
                </a:extLst>
              </a:tr>
              <a:tr h="641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Засечка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слабоокрашенные полосы или отсутствие рисунка на ткани вследствие образования складок при крашении или во время нанесения рисунка при набивке.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1322471697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Щелчок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помарка краски в виде пятна в набивных тканях.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2408640774"/>
                  </a:ext>
                </a:extLst>
              </a:tr>
              <a:tr h="42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Штриф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помарка краской в виде цветных полос по основе в набивных тканях.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1484462278"/>
                  </a:ext>
                </a:extLst>
              </a:tr>
              <a:tr h="42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Залом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неустранимый след от складки, появившейся при отделке ткани.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1292356163"/>
                  </a:ext>
                </a:extLst>
              </a:tr>
              <a:tr h="42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Належки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отпечаток рисунка от соседней окрашенной поверхности ткани.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3737561938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Подмочки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растекшиеся пятна различной величины с ореолом.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670894670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мелких брызг на ткани от красителя.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815015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07902"/>
              </p:ext>
            </p:extLst>
          </p:nvPr>
        </p:nvGraphicFramePr>
        <p:xfrm>
          <a:off x="355658" y="1240088"/>
          <a:ext cx="11453965" cy="363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4289">
                  <a:extLst>
                    <a:ext uri="{9D8B030D-6E8A-4147-A177-3AD203B41FA5}">
                      <a16:colId xmlns:a16="http://schemas.microsoft.com/office/drawing/2014/main" val="2711236189"/>
                    </a:ext>
                  </a:extLst>
                </a:gridCol>
                <a:gridCol w="385011">
                  <a:extLst>
                    <a:ext uri="{9D8B030D-6E8A-4147-A177-3AD203B41FA5}">
                      <a16:colId xmlns:a16="http://schemas.microsoft.com/office/drawing/2014/main" val="3360142235"/>
                    </a:ext>
                  </a:extLst>
                </a:gridCol>
                <a:gridCol w="7634665">
                  <a:extLst>
                    <a:ext uri="{9D8B030D-6E8A-4147-A177-3AD203B41FA5}">
                      <a16:colId xmlns:a16="http://schemas.microsoft.com/office/drawing/2014/main" val="462253167"/>
                    </a:ext>
                  </a:extLst>
                </a:gridCol>
              </a:tblGrid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Растраф рисунка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смещение отдельных деталей печатного рисунка.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1592046314"/>
                  </a:ext>
                </a:extLst>
              </a:tr>
              <a:tr h="42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Непропечатанные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с нечетким изображением рисунка или отсутствием изображения деталей рисунка.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3955102102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Ворсовые дорожки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разная высота ворса на ткани.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224627549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Ворсовые плешины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ворса на ограниченном участке ткани.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239058715"/>
                  </a:ext>
                </a:extLst>
              </a:tr>
              <a:tr h="4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Неравномерность ворсования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высота и густота ворса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964503226"/>
                  </a:ext>
                </a:extLst>
              </a:tr>
              <a:tr h="855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кромки (стянутая, загнутая, оторванная, гофрированная)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оборванная, деформированная кромка.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460727006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Пятно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загрязненные места различной величины.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extLst>
                  <a:ext uri="{0D108BD9-81ED-4DB2-BD59-A6C34878D82A}">
                    <a16:rowId xmlns:a16="http://schemas.microsoft.com/office/drawing/2014/main" val="67178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714" y="547172"/>
            <a:ext cx="11723915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25.5. Принцип сортировки хлопчатобумажных тканей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115-117.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4869" t="10421" r="33316" b="8737"/>
          <a:stretch/>
        </p:blipFill>
        <p:spPr>
          <a:xfrm>
            <a:off x="276725" y="312820"/>
            <a:ext cx="4186991" cy="5984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04347" y="1288249"/>
            <a:ext cx="71587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7024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х/б тканей определяется по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7024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161-86. Ткани хлопчатобумажные смешанные и из пряжи химических волокон. Определение сорности.</a:t>
            </a:r>
          </a:p>
          <a:p>
            <a:pPr algn="ctr">
              <a:spcAft>
                <a:spcPts val="0"/>
              </a:spcAft>
              <a:tabLst>
                <a:tab pos="670242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7024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ГОСТ 161-86 х/б ткани делятся на два сорта – 1 и 2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(с.1, п.1.1)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70242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6992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ткани определяют суммарной оценкой по физико-механическим показателям и порокам внешнего вида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(с.1, п.1.3)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366" y="1052624"/>
            <a:ext cx="116912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6992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физико-механическим показателям, т.е. ширине тканей, поверхностной плотности и др. приведены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табл.1, с.2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Отклонения по этим показателям оцениваются в 11 пороков и допускаются только в тканях 2 сорта.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внешнего вида делят на 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всему куску ткани и 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расположенные на ограниченном участке куска ткани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с.2-3, п.3.3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 пороков проводится в соответствии 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рас­пространенных –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 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причем все распространенные пороки оце­ниваются в 11 пороков.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тканях 1 сорта распространенные пороки не допускаются, а в тканях 2 сорта допускается не более 1 распро­страненного порока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(с.8, п.3.10)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т.е. ткань, имеющая 2 распространенных порока, является нестандартной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694" y="979671"/>
            <a:ext cx="113939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определении сорта ткани подразделяются на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по назначению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так как одни и те же пороки по-разному влияют на качество бельевых, одежных, мебельных или дру­гих тканей.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п.3.1, с.2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ткани делят на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группы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30555" indent="-1803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ситцы, набивные бязи, фланель, бумазея, сати­ны, шотландка, репс, джинсовые ткани, диагонали, гобелены и прочие платьево-сорочечные, одежные и мебельные ткани, за исключением вельвета, бархата и плюша.</a:t>
            </a:r>
          </a:p>
          <a:p>
            <a:pPr marL="630555" indent="-180340" algn="just">
              <a:spcAft>
                <a:spcPts val="0"/>
              </a:spcAft>
              <a:tabLst>
                <a:tab pos="665670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бязи отбеленные и окрашенные   в светлые тона, мадаполам, миткали,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гринсбон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прочие бельевые ткани, полотенечные и махровые ткани.	</a:t>
            </a:r>
          </a:p>
          <a:p>
            <a:pPr marL="630555" indent="-1803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подкладочные ткани (саржа, сатин, карманные и др.), тики матрацные, наволочные, полотно палаточное и др.</a:t>
            </a:r>
          </a:p>
          <a:p>
            <a:pPr marL="630555" indent="-1803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ткани с разрезным ворсом, т.е. ткани сложного ворсового переплетения – бархат, вельвет-корд, вельвет-рубчик, плюш.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09" y="2345568"/>
            <a:ext cx="11647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местный порок превышает размер, указанный в табл.2, то каждое последующее увеличение размера порока оценивают по этой же таблице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(с.6, т.2, прим.2)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близна в 1 нить длиной до 25см для 1 группы тканей оценивается в 1 порок (с.4, т.2, п.4). Если же близна будет длиной 26-50см, то количество пороков увеличивается в 2 раза: 1п.×2=2 п.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оцениваются за каждое место.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забоина оценивается в 1 порок за каждое место, но расположенная в 3-х местах – в 3 порока (1п.×3м.=3п.) (с.5, т.2, п.16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161" y="417185"/>
            <a:ext cx="10955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пороков внешнего вида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производится по табл.2 и 3 с учетом группы ткани по назначению. В таблицах встречаются следующие обозначения:</a:t>
            </a:r>
          </a:p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"– "  –  порок для данной группы тканей не учитывается. </a:t>
            </a:r>
          </a:p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"0"   – порок не допускается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(с.6, т.2, прим.1)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504" y="848960"/>
            <a:ext cx="11730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Ткани поступают в торговлю в кусках различной ширины и длины. Чтобы был одинаковый подход в оценке пороков, стандартом устанавливается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условная длина куска ткани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4008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Суммарное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пороков на условную длину куска ткани не должно превышать 10 пороков для 1 сорта, 30 – для 2 сорта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(с.3, п.3.4.)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Условная длина определяется в зависимости от ширины ткани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(с.3, п.3.5.)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может быть 40, 30 или 23м, а для тканей с разрезным ворсом – 20 или 10м.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026" t="36807" r="31474" b="45789"/>
          <a:stretch/>
        </p:blipFill>
        <p:spPr>
          <a:xfrm>
            <a:off x="1720515" y="3780152"/>
            <a:ext cx="8472433" cy="24040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58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6583592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9222" y="102679"/>
            <a:ext cx="11122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фактическая длина не совпадает с условной, количество местных пороков пересчитывается на условную длину куска ткани по формуле: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9222" y="2703016"/>
            <a:ext cx="11789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Отклонения по физико-механическим показателям и распространенные пороки сюда не включаются, т.к. расположены по всей поверхности ткани, и суммируются без учета фактической длины куска ткани.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количество пороков на условную длину куска ткани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суммированием количества местных пороков на условную длину куска ткани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 оценкой распространенных пороков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отклонений по физико-механическим показателям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Пфм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Побщ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Пфм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 конечная сумма и служит основанием для определения сорта ткани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с.2, п.3.4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35496" t="60309" r="33051" b="26974"/>
          <a:stretch/>
        </p:blipFill>
        <p:spPr>
          <a:xfrm>
            <a:off x="2308915" y="933676"/>
            <a:ext cx="7171970" cy="16310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73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705" y="1167387"/>
            <a:ext cx="117297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тканях могут встречаться местные пороки, которые не допускаются в соот­ветствии 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 2 и п.3.11, с.8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 случаях порок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подлежит условному или фактиче­скому разрезу или вырезу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на сортность ткани это не влияет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(с.8-9, п.3.12-3.13)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делается, если размер порока не превышает 3см. Условный разрез или вырез делается, если ткань предназначена для швейного предприятия, фактический – для торгового.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расположенные на кромке ткани или на рас­стоянии не более 0,5см от нее, не учитывается, кроме пороков, нарушающих целостность тка­ни – дыр, пробоин, просечек и т.п.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(с.3 п.36.)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2143" y="70505"/>
            <a:ext cx="1162594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решения задачи: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810260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810260"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сорт куска бязи набивной шириной 140см, длиной 45м, имеющей сле­дующие пороки:  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0185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недолеты по 8см в 2-х местах;	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0185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близна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 параллельные нити длиной 5см;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0185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растраф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рисунка по всему куску;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пятно в одном месте размером 2,5см.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определения сорта ткани используем ГОСТ 161-86.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Определяем группу ткани в зависимости от назначения. Бязь набивная относится к 1 группе (с.2, п.3.1.)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2622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Оцениваем пороки: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2п.×2м. = 4п. (с.4, т.2, п.6) – местный порок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	1п. (с4, т.2, п.4) – местный порок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	11п. (с.7,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п.5) – распространенный порок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	не доп. (с.8, п.3.11) подлежит разрезу (с.8-9,п.3.12-3.13.), 0 пор.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=4+1=5п.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=11п.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Пфм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=0п.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79705" algn="just">
              <a:spcAft>
                <a:spcPts val="0"/>
              </a:spcAft>
              <a:tabLst>
                <a:tab pos="2806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	Определяем условную длину для тканей шириной 140см: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= 23м (с.3, п.3.5).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79705" algn="just">
              <a:spcAft>
                <a:spcPts val="0"/>
              </a:spcAft>
              <a:tabLst>
                <a:tab pos="2774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	Так как условная и фактическая длина ткани не совпадают, пересчитываем мест­ные пороки на условную длину куска ткани по формуле: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=5п×23м/45м=2,5п.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  <a:tabLst>
                <a:tab pos="277495" algn="l"/>
                <a:tab pos="408940" algn="l"/>
                <a:tab pos="47821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Определяем общее количество пороков на условную длину куска ткани: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  <a:tabLst>
                <a:tab pos="277495" algn="l"/>
                <a:tab pos="47821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Побщ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2,5п. + 11п. = 13,5п.  – 2 сорт (с.3, п.3.4)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990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Заключение: в соответствии с ГОСТ 161-86 бязь набивная относится ко 2 сорту.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714" y="547172"/>
            <a:ext cx="11723915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25.6. Маркировка, упаковка, транспортирование и хранение тканей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45" y="2125837"/>
            <a:ext cx="1717370" cy="1856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653" y="5017189"/>
            <a:ext cx="986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самостоятельно, используя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учебника:Сыцко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непродовольственных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:/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117-119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21798" y="4345739"/>
            <a:ext cx="1723569" cy="17998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25,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5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пороков тканей по происхождению,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пороки пряжи и нитей,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зебристость?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пороки ткачества,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порока «забоина»,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близны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пролета?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подплетина?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пороки отделки тканей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налёжки?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порока «засечка»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принцип сортировки хлопчатобумажных тканей,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 требования к маркировке тканей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" y="1210813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3108" y="2450022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112-119.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991250"/>
            <a:ext cx="734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классификацию пороков тканей,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характеристику пороков пряжи и нитей, ткачества и отделки тканей,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принцип сортировки хлопчатобумажных тканей,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особенности маркировки, упаковки, транспортирования и хранения тканей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25.1. Требования к качеству тканей, классификация пороков тканей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112-113.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7714" y="246416"/>
            <a:ext cx="111463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тканей осуществляется путем проверки соответствия показателей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требованиям стандартов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Показатели качества подразделяют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общие для всех групп тканей, и специализированные, применяемые для тканей определенного назначения.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показателям качества тканей относятся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наименование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волокна, линейная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нитей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плотность ткани по основе и утку,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плотность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ширина тканей, устойчивость окраски, разрывная нагрузка, колористическое оформление;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специали-зированным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усадка, несминаемость, стойкость к истиранию,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пиллингуемость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удлинение при разрыве, жесткость,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драпируемость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осыпаемость, гигроскопичность,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-проницаемость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в значительной мере зависит от наличия пороков внешнего вида.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100" b="1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spc="-3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 – это каждое отдельное несоответствие ткани предъявляемым требованиям.</a:t>
            </a: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пороков является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недоброкачественных волокон, нитей и нарушение технологических режимов ткачества и отделки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sng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u="sng" spc="-3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u="sng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происхождению</a:t>
            </a: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пороки тканей подразделяются на 3 группы: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3" indent="-228600" algn="just"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Пороки волокон, пряжи и нитей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3" indent="-228600" algn="just"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Пороки ткачества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3" indent="-228600" algn="just"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Пороки отделки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7172"/>
            <a:ext cx="12018348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25.2. Характеристика пороков волокон, пряжи и нитей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113.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21925"/>
              </p:ext>
            </p:extLst>
          </p:nvPr>
        </p:nvGraphicFramePr>
        <p:xfrm>
          <a:off x="315685" y="417185"/>
          <a:ext cx="11364686" cy="5675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7357">
                  <a:extLst>
                    <a:ext uri="{9D8B030D-6E8A-4147-A177-3AD203B41FA5}">
                      <a16:colId xmlns:a16="http://schemas.microsoft.com/office/drawing/2014/main" val="31426092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1971480"/>
                    </a:ext>
                  </a:extLst>
                </a:gridCol>
                <a:gridCol w="8540129">
                  <a:extLst>
                    <a:ext uri="{9D8B030D-6E8A-4147-A177-3AD203B41FA5}">
                      <a16:colId xmlns:a16="http://schemas.microsoft.com/office/drawing/2014/main" val="4107063154"/>
                    </a:ext>
                  </a:extLst>
                </a:gridCol>
              </a:tblGrid>
              <a:tr h="383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Мертвые волокна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 окрашивающиеся волокна.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4234294965"/>
                  </a:ext>
                </a:extLst>
              </a:tr>
              <a:tr h="793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Засоренность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поверхности ткани отбросов хлопка, льна, или растительных примесей, репья.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1251723399"/>
                  </a:ext>
                </a:extLst>
              </a:tr>
              <a:tr h="383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Мушки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темные мелкие посторонние включения.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866612386"/>
                  </a:ext>
                </a:extLst>
              </a:tr>
              <a:tr h="793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Шишковатость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 выраженные утолщения на поверхности ткани в результате скопления волокон или элементарных нитей.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3848254548"/>
                  </a:ext>
                </a:extLst>
              </a:tr>
              <a:tr h="453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Мушковатость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поверхности ткани небольшие комочки перепутанных волокон.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2932922474"/>
                  </a:ext>
                </a:extLst>
              </a:tr>
              <a:tr h="744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Зебристость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ткани участков небольшой протяженности по основе и утку, возникающих от различной линейной плотности нитей.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2287278934"/>
                  </a:ext>
                </a:extLst>
              </a:tr>
              <a:tr h="482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Ворсистость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обрыва элементарных нитей на небольших участках.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1011248875"/>
                  </a:ext>
                </a:extLst>
              </a:tr>
              <a:tr h="819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Утолщенные нити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ткани нитей основы и/или утка, имеющих более высокую линейную плотность, чем нити основного фона ткани.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4019025389"/>
                  </a:ext>
                </a:extLst>
              </a:tr>
              <a:tr h="819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Местное утолщение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Непропряды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ткани утолщенные нити основы и/или утка на коротких участках.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утолщенные, плохо скрученные места на пряже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82" marR="57682" marT="0" marB="0"/>
                </a:tc>
                <a:extLst>
                  <a:ext uri="{0D108BD9-81ED-4DB2-BD59-A6C34878D82A}">
                    <a16:rowId xmlns:a16="http://schemas.microsoft.com/office/drawing/2014/main" val="295942137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25.3. Характеристика пороков ткачества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113.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0798"/>
              </p:ext>
            </p:extLst>
          </p:nvPr>
        </p:nvGraphicFramePr>
        <p:xfrm>
          <a:off x="320462" y="985558"/>
          <a:ext cx="11403451" cy="490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612">
                  <a:extLst>
                    <a:ext uri="{9D8B030D-6E8A-4147-A177-3AD203B41FA5}">
                      <a16:colId xmlns:a16="http://schemas.microsoft.com/office/drawing/2014/main" val="939765077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4228209916"/>
                    </a:ext>
                  </a:extLst>
                </a:gridCol>
                <a:gridCol w="8595702">
                  <a:extLst>
                    <a:ext uri="{9D8B030D-6E8A-4147-A177-3AD203B41FA5}">
                      <a16:colId xmlns:a16="http://schemas.microsoft.com/office/drawing/2014/main" val="4121076871"/>
                    </a:ext>
                  </a:extLst>
                </a:gridCol>
              </a:tblGrid>
              <a:tr h="50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Близна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одной-двух нитей основы на каком-нибудь участке ткани. Ухудшает внешний вид и сокращает срок службы тканей.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4277602517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Пролет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одной или нескольких уточных нитей во всей ширине ткани или на ограниченном участке.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1046432576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Подплетина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одновременный обрыв трех и более нитей основы на коротком участке ткани. Порок грубый и недопускается.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3766559799"/>
                  </a:ext>
                </a:extLst>
              </a:tr>
              <a:tr h="50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Двойник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сдвоенные нити основы или утка, переплетающиеся в одну, порок имеет вид продольных (поперечных) утолщений и ухудшает внешний вид тканей.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1167215741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Поднырки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места, где уточные нити не переплетаются с основой, а свободно лежат на поверхности ткани в виде штрихов.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1744434710"/>
                  </a:ext>
                </a:extLst>
              </a:tr>
              <a:tr h="352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Неподработка нитей основы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места, где нити основы не переплетаются с уточными и провисают в виде вертикальных скобочек.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1223092741"/>
                  </a:ext>
                </a:extLst>
              </a:tr>
              <a:tr h="507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Недосека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полосы по ширине ткани с пониженной плотностью по утку, снижает физико-механические свойства ткани и ухудшает ее внешний вид.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1" marR="32961" marT="0" marB="0" anchor="b"/>
                </a:tc>
                <a:extLst>
                  <a:ext uri="{0D108BD9-81ED-4DB2-BD59-A6C34878D82A}">
                    <a16:rowId xmlns:a16="http://schemas.microsoft.com/office/drawing/2014/main" val="171708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2024</Words>
  <Application>Microsoft Office PowerPoint</Application>
  <PresentationFormat>Широкоэкранный</PresentationFormat>
  <Paragraphs>285</Paragraphs>
  <Slides>27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25.1. Требования к качеству тканей, классификация пороков тканей</vt:lpstr>
      <vt:lpstr>Презентация PowerPoint</vt:lpstr>
      <vt:lpstr>25.2. Характеристика пороков волокон, пряжи и нитей</vt:lpstr>
      <vt:lpstr>Презентация PowerPoint</vt:lpstr>
      <vt:lpstr>25.3. Характеристика пороков ткачества</vt:lpstr>
      <vt:lpstr>Презентация PowerPoint</vt:lpstr>
      <vt:lpstr>Презентация PowerPoint</vt:lpstr>
      <vt:lpstr>25.4. Характеристика пороков отделки</vt:lpstr>
      <vt:lpstr>Презентация PowerPoint</vt:lpstr>
      <vt:lpstr>Презентация PowerPoint</vt:lpstr>
      <vt:lpstr>25.5. Принцип сортировки хлопчатобумажных тканей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25.6. Маркировка, упаковка, транспортирование и хранение тканей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162</cp:revision>
  <dcterms:created xsi:type="dcterms:W3CDTF">2014-06-06T09:13:21Z</dcterms:created>
  <dcterms:modified xsi:type="dcterms:W3CDTF">2019-06-20T20:55:33Z</dcterms:modified>
</cp:coreProperties>
</file>