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39"/>
  </p:notesMasterIdLst>
  <p:sldIdLst>
    <p:sldId id="256" r:id="rId2"/>
    <p:sldId id="258" r:id="rId3"/>
    <p:sldId id="322" r:id="rId4"/>
    <p:sldId id="273" r:id="rId5"/>
    <p:sldId id="331" r:id="rId6"/>
    <p:sldId id="333" r:id="rId7"/>
    <p:sldId id="334" r:id="rId8"/>
    <p:sldId id="378" r:id="rId9"/>
    <p:sldId id="379" r:id="rId10"/>
    <p:sldId id="380" r:id="rId11"/>
    <p:sldId id="335" r:id="rId12"/>
    <p:sldId id="381" r:id="rId13"/>
    <p:sldId id="382" r:id="rId14"/>
    <p:sldId id="326" r:id="rId15"/>
    <p:sldId id="337" r:id="rId16"/>
    <p:sldId id="338" r:id="rId17"/>
    <p:sldId id="339" r:id="rId18"/>
    <p:sldId id="327" r:id="rId19"/>
    <p:sldId id="374" r:id="rId20"/>
    <p:sldId id="345" r:id="rId21"/>
    <p:sldId id="346" r:id="rId22"/>
    <p:sldId id="347" r:id="rId23"/>
    <p:sldId id="348" r:id="rId24"/>
    <p:sldId id="361" r:id="rId25"/>
    <p:sldId id="362" r:id="rId26"/>
    <p:sldId id="370" r:id="rId27"/>
    <p:sldId id="344" r:id="rId28"/>
    <p:sldId id="373" r:id="rId29"/>
    <p:sldId id="328" r:id="rId30"/>
    <p:sldId id="351" r:id="rId31"/>
    <p:sldId id="385" r:id="rId32"/>
    <p:sldId id="352" r:id="rId33"/>
    <p:sldId id="353" r:id="rId34"/>
    <p:sldId id="369" r:id="rId35"/>
    <p:sldId id="325" r:id="rId36"/>
    <p:sldId id="324" r:id="rId37"/>
    <p:sldId id="323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96D"/>
    <a:srgbClr val="96C733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59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pPr marL="631825" indent="-631825"/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24.1.  Классификация и характеристика ассортимента хлопчатобумажных тканей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2F75D4-8D55-478F-B5FD-BCCD166454F0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24.2. Классификация и характеристика ассортимента льняных тканей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7F06E4-3E33-4C22-885F-8AEB2367BF16}" type="parTrans" cxnId="{3609B1AC-E1B1-435E-AAA8-20702AEBD40A}">
      <dgm:prSet/>
      <dgm:spPr/>
      <dgm:t>
        <a:bodyPr/>
        <a:lstStyle/>
        <a:p>
          <a:endParaRPr lang="ru-RU"/>
        </a:p>
      </dgm:t>
    </dgm:pt>
    <dgm:pt modelId="{344AF9AA-D7D1-4507-AFF9-2D680ECB00C1}" type="sibTrans" cxnId="{3609B1AC-E1B1-435E-AAA8-20702AEBD40A}">
      <dgm:prSet/>
      <dgm:spPr/>
      <dgm:t>
        <a:bodyPr/>
        <a:lstStyle/>
        <a:p>
          <a:endParaRPr lang="ru-RU"/>
        </a:p>
      </dgm:t>
    </dgm:pt>
    <dgm:pt modelId="{E7570BD8-112B-4CCC-9D56-4BD50ABC8A73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24.3. Классификация и характеристика ассортимента шерстяных тканей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0CACFA-6A3A-4B46-A531-EF7B8C93564A}" type="parTrans" cxnId="{F2C7835A-95F5-4C1D-882D-58616283817A}">
      <dgm:prSet/>
      <dgm:spPr/>
      <dgm:t>
        <a:bodyPr/>
        <a:lstStyle/>
        <a:p>
          <a:endParaRPr lang="ru-RU"/>
        </a:p>
      </dgm:t>
    </dgm:pt>
    <dgm:pt modelId="{A558D8C4-FFC5-4657-8E38-672EFCB41D74}" type="sibTrans" cxnId="{F2C7835A-95F5-4C1D-882D-58616283817A}">
      <dgm:prSet/>
      <dgm:spPr/>
      <dgm:t>
        <a:bodyPr/>
        <a:lstStyle/>
        <a:p>
          <a:endParaRPr lang="ru-RU"/>
        </a:p>
      </dgm:t>
    </dgm:pt>
    <dgm:pt modelId="{BC06FA53-E716-42BF-B998-8C64BE2D1254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24.4. Классификация и характеристика ассортимента шелковых тканей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B62141-578D-46E7-AB3A-91D82355C016}" type="parTrans" cxnId="{B2A535C8-CD00-42FB-A3D4-DF029CFA5FF8}">
      <dgm:prSet/>
      <dgm:spPr/>
      <dgm:t>
        <a:bodyPr/>
        <a:lstStyle/>
        <a:p>
          <a:endParaRPr lang="ru-RU"/>
        </a:p>
      </dgm:t>
    </dgm:pt>
    <dgm:pt modelId="{D7100ADA-993F-46EC-8723-EAE35E527042}" type="sibTrans" cxnId="{B2A535C8-CD00-42FB-A3D4-DF029CFA5FF8}">
      <dgm:prSet/>
      <dgm:spPr/>
      <dgm:t>
        <a:bodyPr/>
        <a:lstStyle/>
        <a:p>
          <a:endParaRPr lang="ru-RU"/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4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4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4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4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4"/>
      <dgm:spPr/>
      <dgm:t>
        <a:bodyPr/>
        <a:lstStyle/>
        <a:p>
          <a:endParaRPr lang="ru-RU"/>
        </a:p>
      </dgm:t>
    </dgm:pt>
    <dgm:pt modelId="{8BF3E411-C079-46EA-AAED-839FF115617D}" type="pres">
      <dgm:prSet presAssocID="{412F75D4-8D55-478F-B5FD-BCCD166454F0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382C54-E2C4-4D85-908A-EBD31E67926F}" type="pres">
      <dgm:prSet presAssocID="{412F75D4-8D55-478F-B5FD-BCCD166454F0}" presName="accent_2" presStyleCnt="0"/>
      <dgm:spPr/>
    </dgm:pt>
    <dgm:pt modelId="{21D43FCB-5FA4-44FA-AA86-E652473F57F3}" type="pres">
      <dgm:prSet presAssocID="{412F75D4-8D55-478F-B5FD-BCCD166454F0}" presName="accentRepeatNode" presStyleLbl="solidFgAcc1" presStyleIdx="1" presStyleCnt="4"/>
      <dgm:spPr/>
    </dgm:pt>
    <dgm:pt modelId="{A3F3F9F1-352A-4267-BEB5-1B5AC8B31F00}" type="pres">
      <dgm:prSet presAssocID="{E7570BD8-112B-4CCC-9D56-4BD50ABC8A73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960AF2-31A1-4449-B694-E244CC6C6646}" type="pres">
      <dgm:prSet presAssocID="{E7570BD8-112B-4CCC-9D56-4BD50ABC8A73}" presName="accent_3" presStyleCnt="0"/>
      <dgm:spPr/>
    </dgm:pt>
    <dgm:pt modelId="{9701062A-C1CF-4B14-AC31-624318652A7A}" type="pres">
      <dgm:prSet presAssocID="{E7570BD8-112B-4CCC-9D56-4BD50ABC8A73}" presName="accentRepeatNode" presStyleLbl="solidFgAcc1" presStyleIdx="2" presStyleCnt="4"/>
      <dgm:spPr/>
    </dgm:pt>
    <dgm:pt modelId="{57E9CCD5-5093-4502-B51D-F7CDC59C8854}" type="pres">
      <dgm:prSet presAssocID="{BC06FA53-E716-42BF-B998-8C64BE2D1254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E5A245-20E3-46D4-9CE9-895BAD6E77D1}" type="pres">
      <dgm:prSet presAssocID="{BC06FA53-E716-42BF-B998-8C64BE2D1254}" presName="accent_4" presStyleCnt="0"/>
      <dgm:spPr/>
    </dgm:pt>
    <dgm:pt modelId="{0DC0DD27-6E8F-451F-8B4B-EB4D553E9A22}" type="pres">
      <dgm:prSet presAssocID="{BC06FA53-E716-42BF-B998-8C64BE2D1254}" presName="accentRepeatNode" presStyleLbl="solidFgAcc1" presStyleIdx="3" presStyleCnt="4"/>
      <dgm:spPr/>
    </dgm:pt>
  </dgm:ptLst>
  <dgm:cxnLst>
    <dgm:cxn modelId="{B7A12A84-9A4F-4A10-81D4-BB111A8B6293}" type="presOf" srcId="{E7570BD8-112B-4CCC-9D56-4BD50ABC8A73}" destId="{A3F3F9F1-352A-4267-BEB5-1B5AC8B31F00}" srcOrd="0" destOrd="0" presId="urn:microsoft.com/office/officeart/2008/layout/VerticalCurvedList"/>
    <dgm:cxn modelId="{3F42673E-33BD-4D67-9E4B-4652EA77117F}" type="presOf" srcId="{BC06FA53-E716-42BF-B998-8C64BE2D1254}" destId="{57E9CCD5-5093-4502-B51D-F7CDC59C8854}" srcOrd="0" destOrd="0" presId="urn:microsoft.com/office/officeart/2008/layout/VerticalCurvedList"/>
    <dgm:cxn modelId="{AFDECF79-930C-4144-91B7-74E3AD436CE9}" type="presOf" srcId="{412F75D4-8D55-478F-B5FD-BCCD166454F0}" destId="{8BF3E411-C079-46EA-AAED-839FF115617D}" srcOrd="0" destOrd="0" presId="urn:microsoft.com/office/officeart/2008/layout/VerticalCurvedList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B2A535C8-CD00-42FB-A3D4-DF029CFA5FF8}" srcId="{CF845803-1717-4F48-B710-F7F1B43013F3}" destId="{BC06FA53-E716-42BF-B998-8C64BE2D1254}" srcOrd="3" destOrd="0" parTransId="{5BB62141-578D-46E7-AB3A-91D82355C016}" sibTransId="{D7100ADA-993F-46EC-8723-EAE35E527042}"/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F2C7835A-95F5-4C1D-882D-58616283817A}" srcId="{CF845803-1717-4F48-B710-F7F1B43013F3}" destId="{E7570BD8-112B-4CCC-9D56-4BD50ABC8A73}" srcOrd="2" destOrd="0" parTransId="{4E0CACFA-6A3A-4B46-A531-EF7B8C93564A}" sibTransId="{A558D8C4-FFC5-4657-8E38-672EFCB41D74}"/>
    <dgm:cxn modelId="{3609B1AC-E1B1-435E-AAA8-20702AEBD40A}" srcId="{CF845803-1717-4F48-B710-F7F1B43013F3}" destId="{412F75D4-8D55-478F-B5FD-BCCD166454F0}" srcOrd="1" destOrd="0" parTransId="{F37F06E4-3E33-4C22-885F-8AEB2367BF16}" sibTransId="{344AF9AA-D7D1-4507-AFF9-2D680ECB00C1}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1033D421-7761-44EC-99FD-826E7DB9994C}" type="presParOf" srcId="{962C2BD0-517B-4E9C-A037-D4A0806612C4}" destId="{8BF3E411-C079-46EA-AAED-839FF115617D}" srcOrd="3" destOrd="0" presId="urn:microsoft.com/office/officeart/2008/layout/VerticalCurvedList"/>
    <dgm:cxn modelId="{2E619294-4A8A-4B7F-862C-8B440C849A82}" type="presParOf" srcId="{962C2BD0-517B-4E9C-A037-D4A0806612C4}" destId="{05382C54-E2C4-4D85-908A-EBD31E67926F}" srcOrd="4" destOrd="0" presId="urn:microsoft.com/office/officeart/2008/layout/VerticalCurvedList"/>
    <dgm:cxn modelId="{16D39774-3765-4D66-A74E-47D03D5C53DA}" type="presParOf" srcId="{05382C54-E2C4-4D85-908A-EBD31E67926F}" destId="{21D43FCB-5FA4-44FA-AA86-E652473F57F3}" srcOrd="0" destOrd="0" presId="urn:microsoft.com/office/officeart/2008/layout/VerticalCurvedList"/>
    <dgm:cxn modelId="{3E26BD0E-E350-4A61-95B9-84F774DE5800}" type="presParOf" srcId="{962C2BD0-517B-4E9C-A037-D4A0806612C4}" destId="{A3F3F9F1-352A-4267-BEB5-1B5AC8B31F00}" srcOrd="5" destOrd="0" presId="urn:microsoft.com/office/officeart/2008/layout/VerticalCurvedList"/>
    <dgm:cxn modelId="{C6653D02-2A6F-483C-BDC0-874E8342D106}" type="presParOf" srcId="{962C2BD0-517B-4E9C-A037-D4A0806612C4}" destId="{71960AF2-31A1-4449-B694-E244CC6C6646}" srcOrd="6" destOrd="0" presId="urn:microsoft.com/office/officeart/2008/layout/VerticalCurvedList"/>
    <dgm:cxn modelId="{27CDF228-A7A0-483B-BD81-94D9449856C2}" type="presParOf" srcId="{71960AF2-31A1-4449-B694-E244CC6C6646}" destId="{9701062A-C1CF-4B14-AC31-624318652A7A}" srcOrd="0" destOrd="0" presId="urn:microsoft.com/office/officeart/2008/layout/VerticalCurvedList"/>
    <dgm:cxn modelId="{8109D84F-F466-4721-A6AA-073B1941A0EA}" type="presParOf" srcId="{962C2BD0-517B-4E9C-A037-D4A0806612C4}" destId="{57E9CCD5-5093-4502-B51D-F7CDC59C8854}" srcOrd="7" destOrd="0" presId="urn:microsoft.com/office/officeart/2008/layout/VerticalCurvedList"/>
    <dgm:cxn modelId="{B901DC64-7196-4793-AFA6-16B8EE500BC4}" type="presParOf" srcId="{962C2BD0-517B-4E9C-A037-D4A0806612C4}" destId="{65E5A245-20E3-46D4-9CE9-895BAD6E77D1}" srcOrd="8" destOrd="0" presId="urn:microsoft.com/office/officeart/2008/layout/VerticalCurvedList"/>
    <dgm:cxn modelId="{B7320026-EE93-4F3C-B60A-06A66F8AD47A}" type="presParOf" srcId="{65E5A245-20E3-46D4-9CE9-895BAD6E77D1}" destId="{0DC0DD27-6E8F-451F-8B4B-EB4D553E9A2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4781378" y="-732843"/>
          <a:ext cx="5695008" cy="5695008"/>
        </a:xfrm>
        <a:prstGeom prst="blockArc">
          <a:avLst>
            <a:gd name="adj1" fmla="val 18900000"/>
            <a:gd name="adj2" fmla="val 2700000"/>
            <a:gd name="adj3" fmla="val 37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478480" y="318155"/>
          <a:ext cx="10741321" cy="65063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6445" tIns="60960" rIns="60960" bIns="60960" numCol="1" spcCol="1270" anchor="ctr" anchorCtr="0">
          <a:noAutofit/>
        </a:bodyPr>
        <a:lstStyle/>
        <a:p>
          <a:pPr marL="631825" lvl="0" indent="-631825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24.1.  Классификация и характеристика ассортимента хлопчатобумажных тканей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8480" y="318155"/>
        <a:ext cx="10741321" cy="650638"/>
      </dsp:txXfrm>
    </dsp:sp>
    <dsp:sp modelId="{C7628E09-A5D0-43AC-834B-E8990AEC2BF8}">
      <dsp:nvSpPr>
        <dsp:cNvPr id="0" name=""/>
        <dsp:cNvSpPr/>
      </dsp:nvSpPr>
      <dsp:spPr>
        <a:xfrm>
          <a:off x="71831" y="243820"/>
          <a:ext cx="813298" cy="8132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BF3E411-C079-46EA-AAED-839FF115617D}">
      <dsp:nvSpPr>
        <dsp:cNvPr id="0" name=""/>
        <dsp:cNvSpPr/>
      </dsp:nvSpPr>
      <dsp:spPr>
        <a:xfrm>
          <a:off x="851506" y="1301277"/>
          <a:ext cx="10368295" cy="65063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644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24.2. Классификация и характеристика ассортимента льняных тканей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1506" y="1301277"/>
        <a:ext cx="10368295" cy="650638"/>
      </dsp:txXfrm>
    </dsp:sp>
    <dsp:sp modelId="{21D43FCB-5FA4-44FA-AA86-E652473F57F3}">
      <dsp:nvSpPr>
        <dsp:cNvPr id="0" name=""/>
        <dsp:cNvSpPr/>
      </dsp:nvSpPr>
      <dsp:spPr>
        <a:xfrm>
          <a:off x="444857" y="1219947"/>
          <a:ext cx="813298" cy="8132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F3F9F1-352A-4267-BEB5-1B5AC8B31F00}">
      <dsp:nvSpPr>
        <dsp:cNvPr id="0" name=""/>
        <dsp:cNvSpPr/>
      </dsp:nvSpPr>
      <dsp:spPr>
        <a:xfrm>
          <a:off x="851506" y="2277405"/>
          <a:ext cx="10368295" cy="65063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644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24.3. Классификация и характеристика ассортимента шерстяных тканей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1506" y="2277405"/>
        <a:ext cx="10368295" cy="650638"/>
      </dsp:txXfrm>
    </dsp:sp>
    <dsp:sp modelId="{9701062A-C1CF-4B14-AC31-624318652A7A}">
      <dsp:nvSpPr>
        <dsp:cNvPr id="0" name=""/>
        <dsp:cNvSpPr/>
      </dsp:nvSpPr>
      <dsp:spPr>
        <a:xfrm>
          <a:off x="444857" y="2196075"/>
          <a:ext cx="813298" cy="8132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7E9CCD5-5093-4502-B51D-F7CDC59C8854}">
      <dsp:nvSpPr>
        <dsp:cNvPr id="0" name=""/>
        <dsp:cNvSpPr/>
      </dsp:nvSpPr>
      <dsp:spPr>
        <a:xfrm>
          <a:off x="478480" y="3253532"/>
          <a:ext cx="10741321" cy="65063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644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24.4. Классификация и характеристика ассортимента шелковых тканей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8480" y="3253532"/>
        <a:ext cx="10741321" cy="650638"/>
      </dsp:txXfrm>
    </dsp:sp>
    <dsp:sp modelId="{0DC0DD27-6E8F-451F-8B4B-EB4D553E9A22}">
      <dsp:nvSpPr>
        <dsp:cNvPr id="0" name=""/>
        <dsp:cNvSpPr/>
      </dsp:nvSpPr>
      <dsp:spPr>
        <a:xfrm>
          <a:off x="71831" y="3172202"/>
          <a:ext cx="813298" cy="8132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25.06.2019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649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491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91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494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07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39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12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5665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032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4228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9064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3490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5653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8394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174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6303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7363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5667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830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2837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9396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6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57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603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789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173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229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507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1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1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2" y="1847671"/>
            <a:ext cx="10815145" cy="244760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0681" y="4295275"/>
            <a:ext cx="11898086" cy="668921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24. Ассортимент тканей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4800" y="763866"/>
            <a:ext cx="116052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450215" algn="l"/>
              </a:tabLst>
            </a:pP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применяются</a:t>
            </a:r>
            <a:r>
              <a:rPr lang="ru-RU" sz="2400" i="1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2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изготовления верхней одежды, костюмов, брюк, плащей, пальто и т.п</a:t>
            </a: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 algn="ctr">
              <a:spcAft>
                <a:spcPts val="0"/>
              </a:spcAft>
              <a:tabLst>
                <a:tab pos="450215" algn="l"/>
              </a:tabLst>
            </a:pP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Они </a:t>
            </a:r>
            <a:r>
              <a:rPr lang="ru-RU" sz="2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более толстые, </a:t>
            </a: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тяжелые, прочные, износостойкие </a:t>
            </a:r>
            <a:r>
              <a:rPr lang="ru-RU" sz="2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2400" spc="-3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формоустойчивые</a:t>
            </a: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1913" y="163701"/>
            <a:ext cx="89434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КОСТЮМНО-ПЛАЩЕВЫЕ ТКАНИ</a:t>
            </a:r>
            <a:endParaRPr lang="ru-RU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58" y="1641893"/>
            <a:ext cx="119400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0215" algn="l"/>
              </a:tabLst>
            </a:pPr>
            <a:r>
              <a:rPr lang="ru-RU" sz="2000" i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</a:t>
            </a:r>
            <a:r>
              <a:rPr lang="ru-RU" sz="2000" i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костюмно-плащевым </a:t>
            </a:r>
            <a:r>
              <a:rPr lang="ru-RU" sz="2000" i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хлопчатобумажным тканям относятся</a:t>
            </a: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20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i="1" spc="-3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диагональ, репс, ткань плащевая, </a:t>
            </a:r>
            <a:r>
              <a:rPr lang="ru-RU" sz="2000" i="1" spc="-3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джинс</a:t>
            </a:r>
            <a:r>
              <a:rPr lang="ru-RU" sz="2000" i="1" spc="-3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бархат, вельвет-рубчик, </a:t>
            </a:r>
            <a:r>
              <a:rPr lang="ru-RU" sz="2000" i="1" spc="-3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вельвет-корд, плюш </a:t>
            </a:r>
            <a:r>
              <a:rPr lang="ru-RU" sz="2000" i="1" spc="-3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др.</a:t>
            </a:r>
            <a:endParaRPr lang="ru-RU" sz="20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628" y="2564076"/>
            <a:ext cx="331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3628" y="3086443"/>
            <a:ext cx="2639249" cy="327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диагональ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39434" y="2512037"/>
            <a:ext cx="8478594" cy="37630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Диагональ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гладкокрашеная костюмная ткань саржевого переплетения.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revass.ru/image/catalog/stat%60i/r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86"/>
          <a:stretch/>
        </p:blipFill>
        <p:spPr bwMode="auto">
          <a:xfrm>
            <a:off x="3644396" y="2937510"/>
            <a:ext cx="7868670" cy="324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403628" y="3506686"/>
            <a:ext cx="2639249" cy="327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джинс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31029" y="2513284"/>
            <a:ext cx="8478594" cy="37630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Классическая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джинсовая ткань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ткань саржевого переплетения из меланжевой пряжи или пряжи разного цвета по основе и утку.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://tkac.ru/wp-content/uploads/2017/09/tkan-dzhinsa-tkac-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1" t="29127" r="480" b="22200"/>
          <a:stretch/>
        </p:blipFill>
        <p:spPr bwMode="auto">
          <a:xfrm>
            <a:off x="3554729" y="3326130"/>
            <a:ext cx="8125559" cy="278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403628" y="3926929"/>
            <a:ext cx="2639249" cy="327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бархат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31029" y="2512037"/>
            <a:ext cx="8478594" cy="37630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Бархат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это ткань ворсового переплетения со сплошным разрезным ворсом.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https://cs1.livemaster.ru/storage/c2/71/b36e5b0039dca55cb474af9917md--materialy-dlya-tvorchestva-barhat-shelkovyj-tsvet-seryj-itali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 t="71992" r="58300" b="8811"/>
          <a:stretch/>
        </p:blipFill>
        <p:spPr bwMode="auto">
          <a:xfrm>
            <a:off x="3537733" y="3371850"/>
            <a:ext cx="7989593" cy="281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403628" y="4347172"/>
            <a:ext cx="2639249" cy="327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вельвет-корд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339434" y="2512037"/>
            <a:ext cx="8478594" cy="37630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Вельвет-корд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это ткань ворсового переплетения с широкими ворсовыми рубчиками (менее 45 рубчиков на 10см).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https://sc01.alicdn.com/kf/HTB1HvN4X.LrK1Rjy1zb763enFXa4/Cheap-stock-lot-corduroy-fabric-wholesal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" t="47294" r="140" b="16686"/>
          <a:stretch/>
        </p:blipFill>
        <p:spPr bwMode="auto">
          <a:xfrm>
            <a:off x="3491434" y="3268981"/>
            <a:ext cx="8188854" cy="291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395223" y="4767415"/>
            <a:ext cx="2639249" cy="327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вельвет-рубчик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331029" y="2513142"/>
            <a:ext cx="8478594" cy="37630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Вельвет-рубчик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это ткань ворсового переплетения с узкими ворсовыми рубчиками (более 45 рубчиков на 10см).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6" name="Picture 10" descr="https://ludmila.ua/images/mod_catalog_prod/61883/3945-2016_cmszoom__WTM_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7" t="68546" r="-1"/>
          <a:stretch/>
        </p:blipFill>
        <p:spPr bwMode="auto">
          <a:xfrm>
            <a:off x="3529328" y="3358981"/>
            <a:ext cx="8068724" cy="271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395223" y="5217395"/>
            <a:ext cx="2639249" cy="327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плюш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331029" y="2516221"/>
            <a:ext cx="8478594" cy="37630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Плюш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отличается от бархата более высоким ворсом, который при проведении рукой лоснится.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https://odezhda-dlya-sporta.ru/wp-content/uploads/2017/07/plush_3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7" t="63120"/>
          <a:stretch/>
        </p:blipFill>
        <p:spPr bwMode="auto">
          <a:xfrm>
            <a:off x="3561116" y="3321946"/>
            <a:ext cx="8001573" cy="277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23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0213" y="870606"/>
            <a:ext cx="116317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530225" algn="l"/>
              </a:tabLst>
            </a:pP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применяются</a:t>
            </a:r>
            <a:r>
              <a:rPr lang="ru-RU" sz="2400" i="1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2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подкладки в </a:t>
            </a: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одежде</a:t>
            </a:r>
          </a:p>
          <a:p>
            <a:pPr lvl="0" algn="ctr">
              <a:spcAft>
                <a:spcPts val="0"/>
              </a:spcAft>
              <a:tabLst>
                <a:tab pos="530225" algn="l"/>
              </a:tabLst>
            </a:pPr>
            <a:r>
              <a:rPr lang="ru-RU" sz="2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ни имеют ровную гладкую поверхность, обладают хорошей устойчивостью к трению (саржа рукавная, саржа подкладочная, ткань подкладочная </a:t>
            </a:r>
            <a:r>
              <a:rPr lang="ru-RU" sz="2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др.)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41792" y="163701"/>
            <a:ext cx="68036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ПОДКЛАДОЧНЫЕ ТКАНИ</a:t>
            </a:r>
            <a:endParaRPr lang="ru-RU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://floralux74.ru/item_images/174/251.13/251.13.315.1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9" t="13747" r="12522" b="15109"/>
          <a:stretch/>
        </p:blipFill>
        <p:spPr bwMode="auto">
          <a:xfrm>
            <a:off x="752203" y="2193066"/>
            <a:ext cx="5655007" cy="407057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mg.alicdn.com/imgextra/i2/TB1F_lURpXXXXXNXFXXXXXXXXXX_!!0-item_pic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25" r="43392"/>
          <a:stretch/>
        </p:blipFill>
        <p:spPr bwMode="auto">
          <a:xfrm>
            <a:off x="6596743" y="2186341"/>
            <a:ext cx="4741817" cy="407729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21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9693" y="763866"/>
            <a:ext cx="117293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450215" algn="l"/>
              </a:tabLst>
            </a:pP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применяются для </a:t>
            </a:r>
            <a:r>
              <a:rPr lang="ru-RU" sz="2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обивки мебели, наволочек, матрацев, для изготовления штор, занавесей, портьер и </a:t>
            </a: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т.п. (гобелен</a:t>
            </a:r>
            <a:r>
              <a:rPr lang="ru-RU" sz="2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ткань мебельная, ткань декоративная, тик наволочный, тик матрацный, </a:t>
            </a: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ткань </a:t>
            </a:r>
            <a:r>
              <a:rPr lang="ru-RU" sz="2400" spc="-3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насыпочная</a:t>
            </a: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ткань тентовая, ткань для летней мебели </a:t>
            </a:r>
            <a:r>
              <a:rPr lang="ru-RU" sz="2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др</a:t>
            </a: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305" y="163701"/>
            <a:ext cx="97366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МЕБЕЛЬНО-ДЕКОРАТИВНЫЕ ТКАНИ</a:t>
            </a:r>
            <a:endParaRPr lang="ru-RU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housechief.ru/wp-content/uploads/2018/07/%CE%B1-1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61" r="51452"/>
          <a:stretch/>
        </p:blipFill>
        <p:spPr bwMode="auto">
          <a:xfrm>
            <a:off x="156823" y="2011680"/>
            <a:ext cx="3386477" cy="43205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van-textil.ru/image/cache/catalog/tik/tik_m1-700x7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4857" r="43944"/>
          <a:stretch/>
        </p:blipFill>
        <p:spPr bwMode="auto">
          <a:xfrm>
            <a:off x="3714750" y="1988820"/>
            <a:ext cx="3737610" cy="43434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img01.cp.aliimg.com/bao/uploaded/i3/TB1FZK7GpXXXXcbXVXXXXXXXXXX_!!0-item_pi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20" y="1983105"/>
            <a:ext cx="4354830" cy="435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64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5730" y="871587"/>
            <a:ext cx="119661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450215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покрывала, скатерти, полотенца, махровые простыни, платки головные и носовые, </a:t>
            </a:r>
          </a:p>
          <a:p>
            <a:pPr lvl="0" algn="ctr">
              <a:spcAft>
                <a:spcPts val="0"/>
              </a:spcAft>
              <a:tabLst>
                <a:tab pos="450215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шали, одеяла байковые и летние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97909" y="163701"/>
            <a:ext cx="56914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ШТУЧНЫЕ ИЗДЕЛИЯ</a:t>
            </a:r>
            <a:endParaRPr lang="ru-RU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1775" t="9695" r="34300" b="21505"/>
          <a:stretch/>
        </p:blipFill>
        <p:spPr>
          <a:xfrm>
            <a:off x="308611" y="1810305"/>
            <a:ext cx="3086100" cy="22147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148" name="Picture 4" descr="https://cdn.laredoute.com/products/1200by1200/6/d/3/6d34fca326aba5ee44069a1c29dc794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3" r="8024" b="10172"/>
          <a:stretch/>
        </p:blipFill>
        <p:spPr bwMode="auto">
          <a:xfrm flipH="1">
            <a:off x="3531868" y="1810305"/>
            <a:ext cx="2449729" cy="221478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darina-tex.ru/tovar/Cleanelly_polotence_hlopok_blu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7" t="16801" r="8303"/>
          <a:stretch/>
        </p:blipFill>
        <p:spPr bwMode="auto">
          <a:xfrm>
            <a:off x="308611" y="4132807"/>
            <a:ext cx="3086100" cy="198890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image.63pokupki.ru/images/8d/8db1b130cdf0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868" y="4132807"/>
            <a:ext cx="2986347" cy="198890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deva.net.ua/media/catalog/product/cache/1/image/9df78eab33525d08d6e5fb8d27136e95/h/l/hlopkovaya-shal-nejnoye-oblako-14-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2" r="13826"/>
          <a:stretch/>
        </p:blipFill>
        <p:spPr bwMode="auto">
          <a:xfrm>
            <a:off x="6118754" y="1793928"/>
            <a:ext cx="1585066" cy="22311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ae01.alicdn.com/kf/HTB1hBZbSpXXXXXRaXXXq6xXFXXXY.jpg_q5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793" y="4141972"/>
            <a:ext cx="1989428" cy="198942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s://avatars.mds.yandex.net/get-marketpic/363663/market_P042aVUYRlxfXTJ1XQd6vQ/ori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" t="10940" r="282" b="28960"/>
          <a:stretch/>
        </p:blipFill>
        <p:spPr bwMode="auto">
          <a:xfrm>
            <a:off x="7840976" y="1771650"/>
            <a:ext cx="4046223" cy="225343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s://postel-market.com.ua/wa-data/public/shop/products/74/50/25074/images/42963/42963.97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970" y="4146728"/>
            <a:ext cx="2983229" cy="198467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7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24.2. Классификация и характеристика ассортимента льняных тканей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92-98.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0990" y="763866"/>
            <a:ext cx="1161505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06675" indent="-2606675"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Льняные ткани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это ткани, вырабатываемые из льняной пряжи, а также в смеси с другими волокнами и нитями.</a:t>
            </a:r>
          </a:p>
          <a:p>
            <a:pPr indent="457200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Ассортимент льняных тканей классифицируется по следующим признакам</a:t>
            </a:r>
            <a:r>
              <a:rPr lang="ru-RU" sz="24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228600" algn="l"/>
              </a:tabLst>
            </a:pP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1. По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волокнистому составу: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чистольняные и полульняные;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228600" algn="l"/>
              </a:tabLst>
            </a:pPr>
            <a:r>
              <a:rPr lang="ru-RU" sz="2400" b="1" i="1" spc="-1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 По </a:t>
            </a:r>
            <a:r>
              <a:rPr lang="ru-RU" sz="2400" b="1" i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виду переплетения:</a:t>
            </a:r>
            <a:r>
              <a:rPr lang="ru-RU" sz="24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-1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полотняного, жаккардового, комбинированного и др.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49475" marR="32385" lvl="0" indent="-2149475" algn="just">
              <a:spcAft>
                <a:spcPts val="0"/>
              </a:spcAft>
              <a:tabLst>
                <a:tab pos="228600" algn="l"/>
                <a:tab pos="6629400" algn="l"/>
              </a:tabLst>
            </a:pPr>
            <a:r>
              <a:rPr lang="ru-RU" sz="2400" b="1" i="1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 По </a:t>
            </a:r>
            <a:r>
              <a:rPr lang="ru-RU" sz="2400" b="1" i="1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отделке:</a:t>
            </a:r>
            <a:r>
              <a:rPr lang="ru-RU" sz="2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суровые, белые, полубелые, вареные, кислованные, гладкокрашеные, пестротканые, реже – набивные и меланжевые;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0" lvl="0" indent="-4572000" algn="just">
              <a:spcAft>
                <a:spcPts val="0"/>
              </a:spcAft>
              <a:tabLst>
                <a:tab pos="228600" algn="l"/>
                <a:tab pos="530225" algn="l"/>
              </a:tabLst>
            </a:pP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4. По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способу прядения </a:t>
            </a: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пряжи: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из льняной и оческовой пряжи, мокрого и сухого способа прядения;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2385" lvl="0">
              <a:spcAft>
                <a:spcPts val="0"/>
              </a:spcAft>
              <a:tabLst>
                <a:tab pos="228600" algn="l"/>
              </a:tabLst>
            </a:pP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5. По тонине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2385" lvl="0">
              <a:spcAft>
                <a:spcPts val="0"/>
              </a:spcAft>
              <a:tabLst>
                <a:tab pos="228600" algn="l"/>
              </a:tabLst>
            </a:pPr>
            <a:r>
              <a:rPr lang="ru-RU" sz="2400" b="1" i="1" spc="-1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6. По ширине</a:t>
            </a:r>
            <a:r>
              <a:rPr lang="ru-RU" sz="2400" spc="-1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холсты и полотна</a:t>
            </a:r>
          </a:p>
          <a:p>
            <a:pPr marR="32385" lvl="0">
              <a:spcAft>
                <a:spcPts val="0"/>
              </a:spcAft>
              <a:tabLst>
                <a:tab pos="228600" algn="l"/>
              </a:tabLst>
            </a:pPr>
            <a:r>
              <a:rPr lang="ru-RU" sz="2400" b="1" i="1" spc="-1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7. По плотности</a:t>
            </a:r>
            <a:r>
              <a:rPr lang="ru-RU" sz="2400" spc="-1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0500" y="417185"/>
            <a:ext cx="120015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2385" lvl="0">
              <a:spcAft>
                <a:spcPts val="0"/>
              </a:spcAft>
              <a:tabLst>
                <a:tab pos="228600" algn="l"/>
                <a:tab pos="6629400" algn="l"/>
              </a:tabLst>
            </a:pPr>
            <a:r>
              <a:rPr lang="ru-RU" sz="2200" b="1" i="1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8. По назначению </a:t>
            </a:r>
            <a:r>
              <a:rPr lang="ru-RU" sz="22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льняные ткани делятся на группы: </a:t>
            </a:r>
            <a:endParaRPr lang="ru-RU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7975" lvl="3" algn="just">
              <a:spcAft>
                <a:spcPts val="0"/>
              </a:spcAft>
              <a:tabLst>
                <a:tab pos="685800" algn="l"/>
              </a:tabLst>
            </a:pPr>
            <a:r>
              <a:rPr lang="ru-RU" sz="2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ru-RU" sz="22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Бельевые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536575">
              <a:spcAft>
                <a:spcPts val="600"/>
              </a:spcAf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а) </a:t>
            </a: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постельного белья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полотна  бельевые, ткани бельевые;</a:t>
            </a:r>
          </a:p>
          <a:p>
            <a:pPr marL="536575">
              <a:spcAft>
                <a:spcPts val="600"/>
              </a:spcAf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б) </a:t>
            </a: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столового белья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ткань скатертная, ткань салфеточная;</a:t>
            </a:r>
          </a:p>
          <a:p>
            <a:pPr marL="536575">
              <a:spcAft>
                <a:spcPts val="600"/>
              </a:spcAf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в) </a:t>
            </a: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нательного белья;</a:t>
            </a:r>
            <a:endParaRPr lang="ru-RU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36575">
              <a:spcAft>
                <a:spcPts val="600"/>
              </a:spcAf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в) </a:t>
            </a: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полотенечные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1885950" lvl="3" indent="-1622425" algn="just">
              <a:spcAft>
                <a:spcPts val="0"/>
              </a:spcAft>
              <a:tabLst>
                <a:tab pos="685800" algn="l"/>
              </a:tabLst>
            </a:pPr>
            <a:r>
              <a:rPr lang="ru-RU" sz="2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ru-RU" sz="22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Одежные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для пошива костюмов, платьев, сорочек, блузок, сарафанов, юбок, шорт и др.: ткани платьевые, ткани костюмные, ткани пиджачные, ткани сорочечные и др.</a:t>
            </a:r>
          </a:p>
          <a:p>
            <a:pPr marL="3679825" lvl="3" indent="-3416300" algn="just">
              <a:spcAft>
                <a:spcPts val="0"/>
              </a:spcAft>
              <a:tabLst>
                <a:tab pos="685800" algn="l"/>
              </a:tabLst>
            </a:pPr>
            <a:r>
              <a:rPr lang="ru-RU" sz="2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ru-RU" sz="22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Мебельно-декоративные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для портьер, занавесей, обивки мебели, матрацев, оформления интерьера жилых и общественных помещений и др.: полотно занавесочное, ткань шторная, ткань портьерная, ткань для покрывал, тик матрацный, полотно чехольное, полотно террасное, ткань тентовая и др.</a:t>
            </a:r>
          </a:p>
          <a:p>
            <a:pPr marL="263525" lvl="3" algn="just">
              <a:spcAft>
                <a:spcPts val="0"/>
              </a:spcAft>
              <a:tabLst>
                <a:tab pos="685800" algn="l"/>
              </a:tabLst>
            </a:pPr>
            <a:r>
              <a:rPr lang="ru-RU" sz="2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ru-RU" sz="22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Прокладочные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бортовка, двунитка и др.</a:t>
            </a:r>
          </a:p>
          <a:p>
            <a:pPr marL="4035425" lvl="3" indent="-3771900" algn="just">
              <a:spcAft>
                <a:spcPts val="0"/>
              </a:spcAft>
              <a:tabLst>
                <a:tab pos="685800" algn="l"/>
              </a:tabLst>
            </a:pPr>
            <a:r>
              <a:rPr lang="ru-RU" sz="2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5.</a:t>
            </a:r>
            <a:r>
              <a:rPr lang="ru-RU" sz="22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Специального </a:t>
            </a:r>
            <a:r>
              <a:rPr lang="ru-RU" sz="2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назначения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суровые, грубые полотна полотняного переплетения, </a:t>
            </a:r>
            <a:r>
              <a:rPr lang="ru-RU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исполь-зуемые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различных целей.</a:t>
            </a:r>
          </a:p>
        </p:txBody>
      </p:sp>
    </p:spTree>
    <p:extLst>
      <p:ext uri="{BB962C8B-B14F-4D97-AF65-F5344CB8AC3E}">
        <p14:creationId xmlns:p14="http://schemas.microsoft.com/office/powerpoint/2010/main" val="32963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8194" name="Picture 2" descr="https://2klena.ru/upload/medialibrary/033/0337e033ea11b4127630beaa5235dd5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1" r="12884" b="14468"/>
          <a:stretch/>
        </p:blipFill>
        <p:spPr bwMode="auto">
          <a:xfrm>
            <a:off x="532765" y="417185"/>
            <a:ext cx="10817225" cy="573318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tkac.ru/wp-content/uploads/2017/01/stirka-tkani-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/>
          <a:stretch/>
        </p:blipFill>
        <p:spPr bwMode="auto">
          <a:xfrm>
            <a:off x="532764" y="411480"/>
            <a:ext cx="10817225" cy="573889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c02.alicdn.com/kf/HTB1yAtiJVXXXXc4XXXXq6xXFXXXq/Linen-curtain-fabric-linen-fabric-for-beddin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0"/>
          <a:stretch/>
        </p:blipFill>
        <p:spPr bwMode="auto">
          <a:xfrm>
            <a:off x="532763" y="377191"/>
            <a:ext cx="10817226" cy="57731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cs2.livemaster.ru/storage/22/36/8d97ece50437b24c99ab715e4405--materialy-dlya-tvorchestva-len-100-procent-kostyumnyj-taup-se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2" b="3394"/>
          <a:stretch/>
        </p:blipFill>
        <p:spPr bwMode="auto">
          <a:xfrm>
            <a:off x="532762" y="331470"/>
            <a:ext cx="10817227" cy="58189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xn--80akriebahicbbrf7ftco.xn--p1ai/images/len/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1"/>
          <a:stretch/>
        </p:blipFill>
        <p:spPr bwMode="auto">
          <a:xfrm>
            <a:off x="532761" y="331469"/>
            <a:ext cx="10817228" cy="581890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90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24.3. Классификация и характеристика ассортимента шерстяных тканей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105-112.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514" y="417185"/>
            <a:ext cx="11223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75" indent="-2873375" algn="just">
              <a:spcAft>
                <a:spcPts val="0"/>
              </a:spcAft>
              <a:tabLst>
                <a:tab pos="2960688" algn="l"/>
              </a:tabLs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Шерстяные ткани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это ткани, вырабатываемые из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шерстяной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пряжи, а также в смеси с другими волокнами и нитями.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1514" y="1248182"/>
            <a:ext cx="119504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Ассортимент </a:t>
            </a:r>
            <a:r>
              <a:rPr lang="ru-RU" sz="24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шерстяных </a:t>
            </a:r>
            <a:r>
              <a:rPr lang="ru-RU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тканей классифицируется по следующим признакам: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1514" y="1907087"/>
            <a:ext cx="840377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По волокнистому составу.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чистошерстяные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(ткани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которые содержат 100%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шерсти, допускается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вводить в них до 5-10% и даже более волокон другого вида, но только для получения  определенного внешнего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эффекта)</a:t>
            </a: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полушерстяные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(ткани, которые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содержат не менее 20% шерсти, а также другие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волокна и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нити, придающие какие-либо дополнительные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свойства)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8" descr="https://www7.goods-view.ru/img/products/35797-moda-runo-pled-prjazha-okrashennaja-tvid-tkan-dlja-plate-sherstjanoe-palto-tkan-viskoza-tkachestvo-tkan-s-tissu-au-metr-tkani-diy-vestid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57" y="1907087"/>
            <a:ext cx="3214006" cy="321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ыноска-облако 6"/>
          <p:cNvSpPr/>
          <p:nvPr/>
        </p:nvSpPr>
        <p:spPr>
          <a:xfrm>
            <a:off x="4263117" y="4335829"/>
            <a:ext cx="3150054" cy="1570528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интересно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1513" y="240030"/>
            <a:ext cx="11868149" cy="61379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Aft>
                <a:spcPts val="0"/>
              </a:spcAft>
            </a:pPr>
            <a:endParaRPr lang="ru-RU" sz="1000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Введение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различных дополнительных волокон придает шерстяным тканям определенные свойства.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Использование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лавсана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повышает стойкость к истиранию, снижает усадку и </a:t>
            </a:r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сминаемость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во влажном состоянии, повышает устойчивость заутюженных складок.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Применение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капрона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2-3 раза повышает стойкость к истиранию. Однако наряду с улучшением свойств капрон и лавсан придают шерстяным тканям некоторые отрицательные свойства: снижается их гигроскопичность, ухудшается пластичность при влажно-тепловой обработке, появляется </a:t>
            </a:r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пиллинг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Введение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хлопка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снижает стоимость тканей, придает им большую прочность при растяжении, но при этом ухудшается внешний вид тканей, повышается </a:t>
            </a:r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сминаемость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усадка.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Вискоза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придает тканям более красивый внешний вид, однако снижается прочность при растяжении, повышается </a:t>
            </a:r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сминаемость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усадка и деформация ткани при эксплуатации.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Широко применяется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нитрон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Его введение дает возможность получить ткани,  обладающие  мягкостью, шерстистостью, малой склонностью к 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образованию </a:t>
            </a:r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пиллинга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Особенно широко применяется нитрон в </a:t>
            </a:r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малоплотных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шерстистых, рыхлых тканях.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Дополнительные волокна вводят в шерстяные ткани путем прикручивания, смешивания, в качестве нитей одной из систем.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Условно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полушерстяные ткани можно разделить на ткани с малым (до 40%), средним (40-70%) и большим (свыше 70%) содержанием шерсти.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1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1413" y="89639"/>
            <a:ext cx="9905998" cy="7799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352807463"/>
              </p:ext>
            </p:extLst>
          </p:nvPr>
        </p:nvGraphicFramePr>
        <p:xfrm>
          <a:off x="532023" y="763866"/>
          <a:ext cx="11277600" cy="4229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21506" name="Picture 2" descr="C:\Users\User\Desktop\ЭУМК ТОТ\images (1)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84" y="5036024"/>
            <a:ext cx="1304286" cy="130428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79928" y="5509313"/>
            <a:ext cx="8629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ведения конспекта можете использовать рабочую тетрадь, которую можно скачать в разделе «Дополнительные материалы»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7996" y="569556"/>
            <a:ext cx="11764923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По структуре применяемой пряжи: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однониточной, крученой, фасонной пряжи. 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По виду применяемых переплетений: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полотняного, саржевого, мелкоузорчатого, крепового, полутора- и двухслойного и др.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По виду отделки: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гладкокрашеные, пестротканые, меланжевые, 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пестроткано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-меланжевые, 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мулинированные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реже – набивные и отбеленные; дополнительно могут подвергаться валке и подвалке, специальным видам отделки.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По ширине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142-152 см.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По поверхностной плотности (массе 1 м²):</a:t>
            </a:r>
            <a:r>
              <a:rPr kumimoji="0" lang="ru-RU" altLang="ru-RU" sz="24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легкие (от 93 г/ м²), средние и тяжелые (до 760 г/ м²).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 В зависимости от способа прядения, тонины и длины применяемой шерсти: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камвольные (гребенные) и суконные (тонкосуконные и грубосуконные).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По назначению: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платьевые, костюмные, пальтовые, специальные, штучные шерстяные изделия (покрывала, одеяла, скатерти, пледы и т.п.).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По видам: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драп, креп, шевиот, бостон, сукно и др., ткани платьевые, платьево-костюмные, пальтовые, брючные, юбочные и др.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9743" y="868680"/>
            <a:ext cx="823558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Камвольные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ткани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вырабатывают из гребенной пряжи, состоящей из тонкой, полутонкой и полугрубой шерсти, преимущественно крученой по основе и утку, разной толщины. </a:t>
            </a:r>
          </a:p>
          <a:p>
            <a:pPr indent="457200" algn="just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Они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имеют гладкую непушистую поверхность с открытым рисунком ткацкого переплетения, без ворса. Они характеризуются высокой прочностью и плотностью, малой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пылеемкостью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Камвольные ткани менее рыхлые и теплозащитные, чем суконные. Также они отличаются высокими эстетическими свойствами. Недостатком их является способность лосниться в местах наибольшего трения.</a:t>
            </a:r>
          </a:p>
          <a:p>
            <a:pPr indent="457200" algn="just">
              <a:spcAft>
                <a:spcPts val="0"/>
              </a:spcAft>
            </a:pPr>
            <a:r>
              <a:rPr lang="ru-RU" sz="24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назначению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камвольные ткани бывают платьевые, костюмные и пальтовые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39390" y="21713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КАМВОЛЬНЫЕ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ТКАНИ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2" descr="https://odezhda-dlya-sporta.ru/wp-content/uploads/2017/06/kamvolnye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90508" y="1890950"/>
            <a:ext cx="5452110" cy="340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80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7986" y="785386"/>
            <a:ext cx="12003933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ПЛАТЬЕВЫЕ ТКАНИ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отличаются мягкостью, они сравнительно тонкие, небольшой массы, ширина их обычно 142 см. 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волокнистому составу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они бывают чистошерстяные и полушерстяные.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Чистошерстяные камвольные платьевые ткани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выпускаются в нешироком ассортименте. К типовым платьевым тканям относятся ткань платьевая различных наименований, ткань платьево-костюмная, креп и др. 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Креп</a:t>
            </a: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ткань с характерной мелкозернистой поверхностью, которая создается мелкоузорчатыми (креповыми) переплетениями. Креповый эффект этих тканей усиливается за счет применения пряжи креповой крутки. </a:t>
            </a:r>
          </a:p>
          <a:p>
            <a:pPr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Полушерстяные камвольные платьевые ткани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вырабатывают в более широком ассортименте. Их выпускают в смеси с хлопком, вискозным, полиэфирным, нитроновым, капроновым волокном и металлическими нитями. При этом преобладают полушерстяные ткани с нитроновым волокном. 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 defTabSz="914400"/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ним относятся ткань платьевая, креп, </a:t>
            </a:r>
            <a:r>
              <a:rPr lang="ru-RU" alt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кашемир, ткани </a:t>
            </a:r>
            <a:r>
              <a:rPr lang="ru-RU" alt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сорочечные, блузочные, платьево-костюмные.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Кашемир</a:t>
            </a: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полушерстяная мягкая ткань с содержанием шерсти 30-50%, из крученой пряжи по основе и утку или только по основе, саржевого переплетения, благодаря чему на поверхности имеются четкие диагоналевые рубчики. По отделке выпускаются гладкокрашеными в широкую гамму цветов. Масса 200-230 г/м².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06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6749" y="249495"/>
            <a:ext cx="1198517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КОСТЮМНЫЕ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ТКАНИ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более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жесткие, упругие и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тяжелые, чем платьевые, более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формоустой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</a:p>
          <a:p>
            <a:pPr>
              <a:spcAft>
                <a:spcPts val="0"/>
              </a:spcAft>
            </a:pP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чивые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несминаемые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прочные. </a:t>
            </a:r>
          </a:p>
          <a:p>
            <a:pPr algn="just">
              <a:spcAft>
                <a:spcPts val="0"/>
              </a:spcAft>
            </a:pPr>
            <a:r>
              <a:rPr lang="ru-RU" sz="2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волокнистому составу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различают камвольные костюмные ткани чистошерстяные и полушерстяные.</a:t>
            </a:r>
          </a:p>
          <a:p>
            <a:pPr algn="just"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Чистошерстяные камвольные костюмные ткани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выпускаются в ограниченном ассортименте.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ним относятся бостон, ткань костюмная, креп костюмный, трико и др. </a:t>
            </a:r>
          </a:p>
          <a:p>
            <a:pPr algn="just">
              <a:spcAft>
                <a:spcPts val="0"/>
              </a:spcAft>
            </a:pPr>
            <a:r>
              <a:rPr lang="ru-RU" sz="2000" i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Бостон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чистошерстяная гладкокрашеная ткань саржевого переплетения, выработанная из крученой пряжи. </a:t>
            </a:r>
            <a:endParaRPr lang="ru-RU" sz="2000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i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Креп </a:t>
            </a:r>
            <a:r>
              <a:rPr lang="ru-RU" sz="2000" i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костюмный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гладкокрашеная ткань из крученой пряжи повышенной (креповой) крутки и высокой плотности диагоналевого переплетения. На поверхности ткани проявляется мелкозернистый эффект, который хорошо виден в гладкокрашеной ткани. </a:t>
            </a:r>
            <a:endParaRPr lang="ru-RU" sz="2000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Полушерстяные </a:t>
            </a: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камвольные костюмные ткани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строению и отделке аналогичны чистошерстяным. Содержание шерстяного волокна в них колеблется в широких пределах – от 23 до 70%. В качестве дополнительных волокон применяются хлопок, вискозное, полиэфирное, нитроновое, капроновое волокно, а также вискозные, капроновые и др. нити.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Ассортимент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полушерстяных костюмных тканей значительно шире и разнообразнее, чем чистошерстяных.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классические полушерстяные костюмные ткани – это шевиот, диагональ, ткань костюмная, креп, ткань брючная, ткань джинсовая, трико костюмное и др.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i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Шевиот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полушерстяная гладкокрашеная ткань саржевого переплетения, по структуре и внешнему виду напоминающая бостон. 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8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3690" y="763866"/>
            <a:ext cx="116259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ПАЛЬТОВЫЕ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ТКАНИ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отличаются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 костюмных более высокой поверхностной плотностью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теплозащитностью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характером отделки. </a:t>
            </a:r>
          </a:p>
          <a:p>
            <a:pPr algn="just">
              <a:spcAft>
                <a:spcPts val="0"/>
              </a:spcAft>
            </a:pPr>
            <a:r>
              <a:rPr lang="ru-RU" sz="2000" b="1" i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Пальтовые </a:t>
            </a:r>
            <a:r>
              <a:rPr lang="ru-RU" sz="200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камвольные ткани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тяжелее и плотнее костюмных, вырабатываются простыми и диагоналевыми переплетениями, преимущественно гладкокрашеные. 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Представители чистошерстяных камвольных пальтовых тканей – габардин, диагональ, ткань пальтовая, фланель, креп пальтовый; полушерстяных – ткань пальтовая, ткань плащевая. </a:t>
            </a:r>
          </a:p>
          <a:p>
            <a:pPr algn="just">
              <a:spcAft>
                <a:spcPts val="0"/>
              </a:spcAft>
            </a:pPr>
            <a:r>
              <a:rPr lang="ru-RU" sz="2000" i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Габардин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чистошерстяная ткань с диагоналевыми рубчиками, расположенными более круто, чем у бостонов и шевиотов. </a:t>
            </a:r>
            <a:endParaRPr lang="ru-RU" sz="2000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i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Фланель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чистошерстяная или полушерстяная ткань полотняного или саржевого переплетения с редким начесным ворсом на поверхности. </a:t>
            </a:r>
            <a:endParaRPr lang="ru-RU" sz="2000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i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Креп </a:t>
            </a:r>
            <a:r>
              <a:rPr lang="ru-RU" sz="2000" i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пальтовый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чистошерстяная или полушерстяная ткань мелкоузорчатого переплетения с креповым эффектом. </a:t>
            </a:r>
            <a:endParaRPr lang="ru-RU" sz="2000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i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Пальтовые </a:t>
            </a:r>
            <a:r>
              <a:rPr lang="ru-RU" sz="200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камвольно-суконные ткани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отличаются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 камвольных повышенной толщиной, они более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тяжелые,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износостойкие, теплозащитные. 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Основной представитель этих тканей – ткань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пальтовая.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3661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6200" y="753566"/>
            <a:ext cx="6716485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Тонкосуконные ткани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вырабатывают из пряжи аппаратного (суконного) прядения, состоящей из тонкой, полутонкой и полугрубой шерсти. Ширина их обычно 142 см. Используются также производственные обраты, восстановленная шерсть. Тонкосуконные ткани отличаются от камвольных более рыхлой структурой, большой поверхностной плотностью, высокой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теплозащитностью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мягкостью, большой толщиной. Многие из них имеют ворсовый застил, закрывающий ткацкий рисунок. 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волокнистому составу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тонкосуконные ткани бывают чистошерстяные и полушерстяные в смеси с вискозными, полиэфирными, нитроновыми, капроновыми и другими волокнами, а также с применением хлопчатобумажной, вискозной пряжи и химических комплексных нитей (вискозных, капроновых). 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назначению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тонкосуконные ткани подразделяются на платьевые, костюмные, пальтовые, для одеял и специальные. 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39390" y="21713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ТОНКОСУКОННЫЕ  ТКАНИ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 descr="https://cache3.youla.io/files/images/780_780/59/7c/597c7a74074b3e79902073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663" y="1022349"/>
            <a:ext cx="4841241" cy="48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22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9131" y="959763"/>
            <a:ext cx="825191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ПЛАТЬЕВЫЕ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ТКАНИ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волокнистому составу преимущественно полушерстяные с содержанием шерсти 26-90%. В качестве дополнительных волокон применяются нитроновое, полиэфирное, капроновое, реже вискозное волокно, а также металлические и металлизированные нити.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Ассортимент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платьевых тонкосуконных тканей ограничен: платьевая фланель (чистошерстяная), ткань платьевая, ткань платьево-костюмная, ткань юбочная.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9133" y="3175147"/>
            <a:ext cx="8126187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КОСТЮМНЫЕ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ТКАНИ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вырабатываются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преимущественно полушерстяные, с меньшим, чем в камвольных костюмных тканях, содержанием шерсти (20-70%, чаще до 30%).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Чистошерстяные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тонкосуконные костюмные ткани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ткань костюмная 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фланель.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Полушерстяные костюмные тонкосуконные ткани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шевиот (с хлопчатобумажной пряжей), трико, ткань костюмная, фланель, ткань брючная, ткань джинсовая и др.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3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6" descr="https://odezhda-dlya-sporta.ru/wp-content/uploads/2017/06/drap_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15313" y="1968766"/>
            <a:ext cx="5348834" cy="334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0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7907" y="154295"/>
            <a:ext cx="813598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ПАЛЬТОВЫЕ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ТКАНИ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бывают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основном трех типов: ткани пальтовые, драпы и сукна.</a:t>
            </a:r>
          </a:p>
          <a:p>
            <a:pPr algn="just">
              <a:spcAft>
                <a:spcPts val="0"/>
              </a:spcAft>
            </a:pPr>
            <a:r>
              <a:rPr lang="ru-RU" sz="2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 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чистошерстяным пальтовым тонкосуконным тканям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относятся ткань пальтовая различных наименований, фланель, ткань фуражечная, бобрик мужской.</a:t>
            </a:r>
          </a:p>
          <a:p>
            <a:pPr algn="just">
              <a:spcAft>
                <a:spcPts val="0"/>
              </a:spcAft>
            </a:pP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Полушерстяные пальтовые тонкосуконные ткани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отличаются большим разнообразием ассортимента. Для их производства используются хлопок, вискозное, нитроновое, капроновое волокно, вискозные и капроновые нити. Основные виды – ткань пальтовая и ткань пальтовая детская.</a:t>
            </a:r>
          </a:p>
          <a:p>
            <a:pPr algn="just">
              <a:spcAft>
                <a:spcPts val="0"/>
              </a:spcAft>
            </a:pPr>
            <a:r>
              <a:rPr lang="ru-RU" sz="200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Драпы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наиболее плотные и сравнительно тяжелые ткани. Они вырабатываются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полутораслойным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или двухслойным, а также простым переплетением, чаще с ворсовым застилом с одной или двух сторон. Драпы имеют большую толщину и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массу.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Это плотные ткани с высокими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ветро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и теплозащитными свойствами, обладающие хорошей износостойкостью.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ТКАНИ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СПЕЦИАЛЬНОГО НАЗНАЧЕНИЯ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используются для производства обуви, мебели, спецодежды, подкладки, головных уборов, портьер. Основную группу составляют ткани обувные и мебельные.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2" descr="https://a.lmcdn.ru/pi/img600x866/A/L/AL006EWDJZE9_7747175_4_v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131" y="1011864"/>
            <a:ext cx="3580789" cy="516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0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1072476"/>
            <a:ext cx="893419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ГРУБОСУКОННЫЕ ТКАНИ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выпускаются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ограниченном количестве. 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строению и внешнему виду они приближаются к тонкосуконным тканям. Для их производства используется аппаратная пряжа, состоящая из грубой, полугрубой, а также восстановленной шерсти. Эти ткани жесткие на изгиб и на ощупь, плохо драпируются. Грубосуконные ткани вырабатываются из толстой аппаратной пряжи. </a:t>
            </a:r>
          </a:p>
          <a:p>
            <a:pPr algn="just">
              <a:spcAft>
                <a:spcPts val="0"/>
              </a:spcAft>
            </a:pP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представители грубосуконных тканей – сукно, ворсовые ткани и ткани специального назначения (байка галошная, байка подкладочная, ткань обувная, сукно специальное и др.). </a:t>
            </a:r>
          </a:p>
          <a:p>
            <a:pPr algn="just">
              <a:spcAft>
                <a:spcPts val="0"/>
              </a:spcAft>
            </a:pPr>
            <a:endParaRPr lang="ru-RU" sz="2000" i="1" u="sng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i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Грубосуконное </a:t>
            </a:r>
            <a:r>
              <a:rPr lang="ru-RU" sz="2000" i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сукно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вырабатывается из толстой однониточной пряжи суконного прядения саржевым переплетением с плотным </a:t>
            </a:r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войлокообразным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застилом.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39390" y="21713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ГРУБОСУКОННЫЕ  ТКАНИ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https://www.pokupkalux.ru/upload/Image4text/27198/1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2" r="58215"/>
          <a:stretch/>
        </p:blipFill>
        <p:spPr bwMode="auto">
          <a:xfrm>
            <a:off x="9395460" y="894433"/>
            <a:ext cx="2615504" cy="542635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21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24.4. Классификация и характеристика ассортимента шелковых тканей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98-105.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2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0" y="2383666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2358" y="1991250"/>
            <a:ext cx="73072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классификацию ассортимента тканей,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Характеризовать видовой ассортимент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хлопчато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-бумажных, льняных, шерстяных и шелковых тканей различного назначения,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Сравнивать различные виды тканей между собой,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Составлять товароведную характеристику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натураль-ных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образцов тканей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1450" y="2168153"/>
            <a:ext cx="1192047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По </a:t>
            </a:r>
            <a:r>
              <a:rPr lang="ru-RU" sz="20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волокнистому составу шелковые ткани подразделяются на следующие группы: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Ткани из нитей натурального шелка</a:t>
            </a:r>
          </a:p>
          <a:p>
            <a:pPr marL="62865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Ткани из нитей натурального шелка с другими волокнами</a:t>
            </a:r>
          </a:p>
          <a:p>
            <a:pPr marL="62865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Ткани из искусственных нитей</a:t>
            </a:r>
          </a:p>
          <a:p>
            <a:pPr marL="62865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Ткани из искусственных нитей с другими волокнами</a:t>
            </a:r>
          </a:p>
          <a:p>
            <a:pPr marL="62865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Ткани из синтетических нитей</a:t>
            </a:r>
          </a:p>
          <a:p>
            <a:pPr marL="62865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Ткани из синтетических нитей с другими волокнами</a:t>
            </a:r>
          </a:p>
          <a:p>
            <a:pPr marL="62865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Ткани из искусственных волокон в смеси с другими волокнами</a:t>
            </a:r>
          </a:p>
          <a:p>
            <a:pPr marL="62865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Ткани из синтетических волокон в смеси с другими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волокнами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1450" y="417185"/>
            <a:ext cx="114653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6050" indent="-2686050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Шелковые ткани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это ткани, вырабатываемые из натурального, искусственного и синтетического шелка.</a:t>
            </a:r>
          </a:p>
          <a:p>
            <a:pPr indent="457200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Ассортимент шелковых тканей классифицируется по следующим признакам:</a:t>
            </a:r>
            <a:endParaRPr lang="ru-RU" sz="24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2" descr="https://static-eu.insales.ru/images/products/1/4426/220598602/1-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730" y="2784639"/>
            <a:ext cx="3726180" cy="340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28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5740" y="627474"/>
            <a:ext cx="1171575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толщине </a:t>
            </a: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По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массе 1 м²</a:t>
            </a: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переплетения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По отделке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По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выработки</a:t>
            </a: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По назначению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шелковые ткани делятся на группы:</a:t>
            </a:r>
          </a:p>
          <a:p>
            <a:pPr marL="696913" lvl="3" indent="-342900">
              <a:buFont typeface="Wingdings" panose="05000000000000000000" pitchFamily="2" charset="2"/>
              <a:buChar char="ü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бельевые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696913" lvl="3" indent="-342900">
              <a:buFont typeface="Wingdings" panose="05000000000000000000" pitchFamily="2" charset="2"/>
              <a:buChar char="ü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платьевые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96913" lvl="3" indent="-342900">
              <a:buFont typeface="Wingdings" panose="05000000000000000000" pitchFamily="2" charset="2"/>
              <a:buChar char="ü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сорочечные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696913" lvl="3" indent="-342900">
              <a:buFont typeface="Wingdings" panose="05000000000000000000" pitchFamily="2" charset="2"/>
              <a:buChar char="ü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блузочные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96913" lvl="3" indent="-342900">
              <a:buFont typeface="Wingdings" panose="05000000000000000000" pitchFamily="2" charset="2"/>
              <a:buChar char="ü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костюмные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96913" lvl="3" indent="-342900">
              <a:buFont typeface="Wingdings" panose="05000000000000000000" pitchFamily="2" charset="2"/>
              <a:buChar char="ü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плащевые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696913" lvl="3" indent="-342900">
              <a:buFont typeface="Wingdings" panose="05000000000000000000" pitchFamily="2" charset="2"/>
              <a:buChar char="ü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подкладочные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696913" lvl="3" indent="-342900">
              <a:buFont typeface="Wingdings" panose="05000000000000000000" pitchFamily="2" charset="2"/>
              <a:buChar char="ü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мебельно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декоративные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696913" lvl="3" indent="-342900">
              <a:buFont typeface="Wingdings" panose="05000000000000000000" pitchFamily="2" charset="2"/>
              <a:buChar char="ü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06290" y="4265186"/>
            <a:ext cx="75857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Изучите </a:t>
            </a:r>
            <a:r>
              <a:rPr lang="ru-RU" sz="2400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ассортимент шелковых тканей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самостоятельно, используя материал учебника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школа, 2005. – стр. 99-105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7529017" y="1977546"/>
            <a:ext cx="2471948" cy="20088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20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1266" name="Picture 2" descr="https://static-eu.insales.ru/images/products/1/4426/220598602/1-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7" y="161172"/>
            <a:ext cx="3800335" cy="508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vplate.ru/images/article/orig/2019/06/fotoshtory-i-fototyul-dlya-kuhni-varianty-dizajna-i-sovety-po-podboru-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6" y="3708006"/>
            <a:ext cx="3800335" cy="262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silk-silk.ru/upload/iblock/ac3/ac3ec419b084c0ff30b84223018fced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849" y="161172"/>
            <a:ext cx="3546834" cy="354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57925" y="2504609"/>
            <a:ext cx="1543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крепдешин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2" name="Picture 8" descr="https://sc01.alicdn.com/kf/HTB1VGDwLVXXXXb7XFXXq6xXFXXX8/200038326/HTB1VGDwLVXXXXb7XFXXq6xXFXXX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848" y="3817999"/>
            <a:ext cx="3546835" cy="251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44620" y="3817999"/>
            <a:ext cx="1731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Креп-жоржет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4" name="Picture 10" descr="http://xn----8sbwcijlut.xn--p1ai/uploadedFiles/eshopimages/big/persik_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939" y="794075"/>
            <a:ext cx="4257985" cy="553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11348" y="5815208"/>
            <a:ext cx="1588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Креп-сатин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30484" y="486867"/>
            <a:ext cx="1529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шифон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53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2290" name="Picture 2" descr="http://www.megatkani.by/sites/default/files/styles/large/public/krep_atlas_6-1070568100.jpg?itok=D-d3-JJx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1" t="1197" r="3177" b="19159"/>
          <a:stretch/>
        </p:blipFill>
        <p:spPr bwMode="auto">
          <a:xfrm>
            <a:off x="4034790" y="240646"/>
            <a:ext cx="4183380" cy="304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27276" y="262258"/>
            <a:ext cx="1488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Креп-атлас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6" name="Picture 8" descr="https://tkaniruna.ru/assets/images/products/default/mscategory/1960/img-36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1" y="262258"/>
            <a:ext cx="3646170" cy="364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galantex.by/images/product/3683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1" y="2686050"/>
            <a:ext cx="3646170" cy="360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35141" y="240646"/>
            <a:ext cx="1503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парча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0" descr="https://www.tessutidelarte.com/pub/media/wysiwyg/Blog/Italtkani/mebel_tkani1-min_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390" y="3478529"/>
            <a:ext cx="4175441" cy="281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128110" y="5889883"/>
            <a:ext cx="2373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Ткань мебельная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https://sosedi-online.ru/wp-content/uploads/2016/02/SHelkovyie-shtoryi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279" y="1223009"/>
            <a:ext cx="3604525" cy="504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34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9" y="1546981"/>
            <a:ext cx="4166977" cy="45868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05252" y="436603"/>
            <a:ext cx="7381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Практическое задание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9546" y="1883392"/>
            <a:ext cx="71787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Выполните задание по Модулю 24,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которое находится в практическом разделе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Формат выполнения задания –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файл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word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ЭУМК ТОТ\images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227" y="4003343"/>
            <a:ext cx="1699360" cy="16993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2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1940" y="1734111"/>
            <a:ext cx="839768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признаки классификации ассортимента тканей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подразделяются хлопчатобумажные ткани по назначению?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виды платьево-сорочечных хлопчатобумажных тканей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чем отличие ситца от бязи?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Чем отличаются шерстяные камвольные ткани от тонкосуконных?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 такое драп?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подразделяются шелковые ткани по характеру выработки?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2011231"/>
            <a:ext cx="2982408" cy="31885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26" y="1495257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0451" y="2734468"/>
            <a:ext cx="74380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непродоволь-ственных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86-112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4549" y="749148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marL="631825" lvl="0" indent="-631825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24.1.  Классификация и характеристика ассортимента хлопчатобумажных тканей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непродовольственных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86-92.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0613" y="235656"/>
            <a:ext cx="1113608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Х/б ткани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это ткани, вырабатываемые из х/б пряжи, а также в смеси с другими волокнами и нитями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914400" indent="-914400"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7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24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Ассортимент </a:t>
            </a:r>
            <a:r>
              <a:rPr lang="ru-RU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х/б тканей классифицируется по следующим признакам</a:t>
            </a:r>
            <a:r>
              <a:rPr lang="ru-RU" sz="24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indent="457200" algn="just">
              <a:spcAft>
                <a:spcPts val="0"/>
              </a:spcAft>
            </a:pPr>
            <a:endParaRPr lang="ru-RU" sz="11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51288" lvl="0" indent="-3951288" algn="just">
              <a:spcAft>
                <a:spcPts val="0"/>
              </a:spcAft>
              <a:tabLst>
                <a:tab pos="228600" algn="l"/>
              </a:tabLst>
            </a:pP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1. По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волокнистому составу</a:t>
            </a: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однородные (100% хлопок) и смешанные (не менее 60% хлопка);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30225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951288" marR="32385" lvl="0" indent="-3951288" algn="just">
              <a:spcAft>
                <a:spcPts val="0"/>
              </a:spcAft>
              <a:tabLst>
                <a:tab pos="228600" algn="l"/>
                <a:tab pos="6629400" algn="l"/>
              </a:tabLst>
            </a:pPr>
            <a:r>
              <a:rPr lang="ru-RU" sz="2400" b="1" i="1" spc="-1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 По </a:t>
            </a:r>
            <a:r>
              <a:rPr lang="ru-RU" sz="2400" b="1" i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виду переплетения:</a:t>
            </a:r>
            <a:r>
              <a:rPr lang="ru-RU" sz="24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-1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полотняного, сатинового, саржевого, вафельного, махрового и др. переплетений;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057400" indent="-2057400" algn="just">
              <a:spcAft>
                <a:spcPts val="0"/>
              </a:spcAft>
            </a:pPr>
            <a:r>
              <a:rPr lang="ru-RU" sz="2400" b="1" i="1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 По </a:t>
            </a:r>
            <a:r>
              <a:rPr lang="ru-RU" sz="2400" b="1" i="1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отделке:</a:t>
            </a:r>
            <a:r>
              <a:rPr lang="ru-RU" sz="2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отбеленные, гладкокрашеные, набивные, пестротканые, меланжевые, с дополнительными видами отделок (местная мерсеризация, ворсование, лощение и др.)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2057400" indent="-2057400" algn="just">
              <a:spcAft>
                <a:spcPts val="0"/>
              </a:spcAft>
            </a:pPr>
            <a:endParaRPr lang="ru-RU" sz="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970088" marR="32385" lvl="0" indent="-1970088" algn="just">
              <a:spcAft>
                <a:spcPts val="0"/>
              </a:spcAft>
              <a:tabLst>
                <a:tab pos="228600" algn="l"/>
                <a:tab pos="6629400" algn="l"/>
              </a:tabLst>
            </a:pPr>
            <a:r>
              <a:rPr lang="ru-RU" sz="2400" b="1" i="1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4. По ширине:</a:t>
            </a: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очень узкие (до 60см), узкие (60-80см), средние (80-100см), широкие (100-125см), очень широкие (более 125см);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970088" marR="32385" lvl="0" indent="-1970088" algn="just">
              <a:spcAft>
                <a:spcPts val="0"/>
              </a:spcAft>
              <a:tabLst>
                <a:tab pos="228600" algn="l"/>
                <a:tab pos="6629400" algn="l"/>
              </a:tabLst>
            </a:pPr>
            <a:endParaRPr lang="ru-RU" sz="700" spc="-3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970088" marR="32385" lvl="0" indent="-1970088" algn="just">
              <a:spcAft>
                <a:spcPts val="0"/>
              </a:spcAft>
              <a:tabLst>
                <a:tab pos="228600" algn="l"/>
                <a:tab pos="6629400" algn="l"/>
              </a:tabLst>
            </a:pPr>
            <a:r>
              <a:rPr lang="ru-RU" sz="2400" b="1" i="1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5. По тонине:</a:t>
            </a: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тонкие, средние, толстые;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1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9827" y="315948"/>
            <a:ext cx="11713029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32385" lvl="2">
              <a:spcAft>
                <a:spcPts val="0"/>
              </a:spcAft>
              <a:tabLst>
                <a:tab pos="228600" algn="l"/>
                <a:tab pos="6629400" algn="l"/>
              </a:tabLst>
            </a:pPr>
            <a:r>
              <a:rPr lang="ru-RU" sz="2400" b="1" i="1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6. По поверхностной плотности</a:t>
            </a: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г/м²;</a:t>
            </a:r>
          </a:p>
          <a:p>
            <a:pPr marL="0" marR="32385" lvl="2">
              <a:spcAft>
                <a:spcPts val="0"/>
              </a:spcAft>
              <a:tabLst>
                <a:tab pos="228600" algn="l"/>
                <a:tab pos="6629400" algn="l"/>
              </a:tabLst>
            </a:pPr>
            <a:endParaRPr lang="ru-RU" sz="1200" b="1" i="1" spc="-3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2385" lvl="2">
              <a:spcAft>
                <a:spcPts val="0"/>
              </a:spcAft>
              <a:tabLst>
                <a:tab pos="228600" algn="l"/>
                <a:tab pos="6629400" algn="l"/>
              </a:tabLst>
            </a:pPr>
            <a:r>
              <a:rPr lang="ru-RU" sz="2400" b="1" i="1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7. По линейной плотности</a:t>
            </a: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(числу нитей на 10см по основе и утку);</a:t>
            </a:r>
          </a:p>
          <a:p>
            <a:pPr marL="0" marR="32385" lvl="2">
              <a:spcAft>
                <a:spcPts val="0"/>
              </a:spcAft>
              <a:tabLst>
                <a:tab pos="228600" algn="l"/>
                <a:tab pos="6629400" algn="l"/>
              </a:tabLst>
            </a:pPr>
            <a:endParaRPr lang="ru-RU" sz="2400" spc="-3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2385" lvl="2">
              <a:spcAft>
                <a:spcPts val="0"/>
              </a:spcAft>
              <a:tabLst>
                <a:tab pos="228600" algn="l"/>
                <a:tab pos="6629400" algn="l"/>
              </a:tabLst>
            </a:pPr>
            <a:r>
              <a:rPr lang="ru-RU" sz="2400" b="1" i="1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8. По способу прядения пряжи:</a:t>
            </a: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из аппаратной, гребенной и кардной пряжи;</a:t>
            </a:r>
          </a:p>
          <a:p>
            <a:pPr marL="0" marR="32385" lvl="2">
              <a:spcAft>
                <a:spcPts val="0"/>
              </a:spcAft>
              <a:tabLst>
                <a:tab pos="228600" algn="l"/>
                <a:tab pos="6629400" algn="l"/>
              </a:tabLst>
            </a:pPr>
            <a:endParaRPr lang="ru-RU" sz="1200" spc="-3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2385" lvl="2">
              <a:spcAft>
                <a:spcPts val="0"/>
              </a:spcAft>
              <a:tabLst>
                <a:tab pos="228600" algn="l"/>
                <a:tab pos="6629400" algn="l"/>
              </a:tabLst>
            </a:pPr>
            <a:r>
              <a:rPr lang="ru-RU" sz="2400" b="1" i="1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9. По назначению </a:t>
            </a:r>
            <a:r>
              <a:rPr lang="ru-RU" sz="2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х/б ткани делятся на группы: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4863" lvl="0" indent="-342900" algn="just">
              <a:spcAft>
                <a:spcPts val="0"/>
              </a:spcAft>
              <a:buFont typeface="+mj-lt"/>
              <a:buAutoNum type="arabicPeriod"/>
              <a:tabLst>
                <a:tab pos="450215" algn="l"/>
              </a:tabLst>
            </a:pPr>
            <a:r>
              <a:rPr lang="ru-RU" sz="2400" i="1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бельевые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4863" lvl="0" indent="-342900" algn="just">
              <a:spcAft>
                <a:spcPts val="0"/>
              </a:spcAft>
              <a:buFont typeface="+mj-lt"/>
              <a:buAutoNum type="arabicPeriod"/>
              <a:tabLst>
                <a:tab pos="450215" algn="l"/>
              </a:tabLst>
            </a:pPr>
            <a:r>
              <a:rPr lang="ru-RU" sz="2400" i="1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полотенечные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4863" lvl="0" indent="-342900" algn="just">
              <a:spcAft>
                <a:spcPts val="0"/>
              </a:spcAft>
              <a:buFont typeface="+mj-lt"/>
              <a:buAutoNum type="arabicPeriod"/>
              <a:tabLst>
                <a:tab pos="450215" algn="l"/>
              </a:tabLst>
            </a:pPr>
            <a:r>
              <a:rPr lang="ru-RU" sz="2400" i="1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платьево-сорочечные</a:t>
            </a:r>
            <a:r>
              <a:rPr lang="ru-RU" sz="2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spc="-3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4863" lvl="0" indent="-342900" algn="just">
              <a:spcAft>
                <a:spcPts val="0"/>
              </a:spcAft>
              <a:buFont typeface="+mj-lt"/>
              <a:buAutoNum type="arabicPeriod"/>
              <a:tabLst>
                <a:tab pos="450215" algn="l"/>
              </a:tabLst>
            </a:pPr>
            <a:r>
              <a:rPr lang="ru-RU" sz="2400" i="1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костюмно-плащевые</a:t>
            </a: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804863" lvl="0" indent="-342900" algn="just">
              <a:spcAft>
                <a:spcPts val="0"/>
              </a:spcAft>
              <a:buFont typeface="+mj-lt"/>
              <a:buAutoNum type="arabicPeriod"/>
              <a:tabLst>
                <a:tab pos="450215" algn="l"/>
              </a:tabLst>
            </a:pPr>
            <a:r>
              <a:rPr lang="ru-RU" sz="2400" i="1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подкладочные</a:t>
            </a: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804863" lvl="0" indent="-342900" algn="just">
              <a:spcAft>
                <a:spcPts val="0"/>
              </a:spcAft>
              <a:buFont typeface="+mj-lt"/>
              <a:buAutoNum type="arabicPeriod"/>
              <a:tabLst>
                <a:tab pos="450215" algn="l"/>
              </a:tabLst>
            </a:pPr>
            <a:r>
              <a:rPr lang="ru-RU" sz="2400" i="1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мебельно</a:t>
            </a: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2400" i="1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декоративные</a:t>
            </a:r>
          </a:p>
          <a:p>
            <a:pPr marL="804863" lvl="0" indent="-342900" algn="just">
              <a:spcAft>
                <a:spcPts val="0"/>
              </a:spcAft>
              <a:buFont typeface="+mj-lt"/>
              <a:buAutoNum type="arabicPeriod"/>
              <a:tabLst>
                <a:tab pos="450215" algn="l"/>
              </a:tabLst>
            </a:pPr>
            <a:r>
              <a:rPr lang="ru-RU" sz="2400" i="1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штучные изделия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0215" algn="l"/>
              </a:tabLst>
            </a:pPr>
            <a:endParaRPr lang="ru-RU" sz="1200" b="1" i="1" spc="-3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0215" algn="l"/>
              </a:tabLst>
            </a:pPr>
            <a:r>
              <a:rPr lang="ru-RU" sz="2400" b="1" i="1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10. По видам:</a:t>
            </a: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ситец, фланель, вельвет, ткань платьевая, тик матрацный и т.д.</a:t>
            </a:r>
          </a:p>
        </p:txBody>
      </p:sp>
      <p:sp>
        <p:nvSpPr>
          <p:cNvPr id="3" name="Выноска-облако 2"/>
          <p:cNvSpPr/>
          <p:nvPr/>
        </p:nvSpPr>
        <p:spPr>
          <a:xfrm>
            <a:off x="6106340" y="2034540"/>
            <a:ext cx="5856515" cy="2903220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Повторите свойства хлопка и виды пряжи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(Модуль 23, вопросы 2, 3)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07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2639" y="763866"/>
            <a:ext cx="11364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450215" algn="l"/>
              </a:tabLst>
            </a:pP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применяются</a:t>
            </a:r>
            <a:r>
              <a:rPr lang="ru-RU" sz="2400" i="1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2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постельного, нательного и столового </a:t>
            </a: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белья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84411" y="163701"/>
            <a:ext cx="511838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БЕЛЬЕВЫЕ ТКАНИ</a:t>
            </a:r>
            <a:endParaRPr lang="ru-RU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3914" y="1221432"/>
            <a:ext cx="116041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Бельевые ткани обладают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мягкостью, гигроскопичностью,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воздухопроницаемостью, имеют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ровную поверхность.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Ткани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этой группы преимущественно отбеленные, реже набивные, окрашенные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светлые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тона или пестротканые.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Выпускают большой ширины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(чаще 220см)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6908" y="2654211"/>
            <a:ext cx="28323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виды:</a:t>
            </a:r>
          </a:p>
          <a:p>
            <a:pPr marL="446088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бязь бельевая, </a:t>
            </a:r>
          </a:p>
          <a:p>
            <a:pPr marL="446088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полотно простынное, </a:t>
            </a:r>
          </a:p>
          <a:p>
            <a:pPr marL="446088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ткань бельевая, </a:t>
            </a:r>
          </a:p>
          <a:p>
            <a:pPr marL="446088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сатин бельевой,</a:t>
            </a:r>
          </a:p>
          <a:p>
            <a:pPr marL="446088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поплин бельевой</a:t>
            </a:r>
          </a:p>
          <a:p>
            <a:pPr marL="446088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мадаполам, </a:t>
            </a:r>
          </a:p>
          <a:p>
            <a:pPr marL="446088" indent="-285750">
              <a:buFont typeface="Wingdings" panose="05000000000000000000" pitchFamily="2" charset="2"/>
              <a:buChar char="ü"/>
            </a:pP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маль-маль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446088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чалма, </a:t>
            </a:r>
          </a:p>
          <a:p>
            <a:pPr marL="446088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шифон,</a:t>
            </a:r>
          </a:p>
          <a:p>
            <a:pPr marL="446088" indent="-285750">
              <a:buFont typeface="Wingdings" panose="05000000000000000000" pitchFamily="2" charset="2"/>
              <a:buChar char="ü"/>
            </a:pP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гринсбон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446088" indent="-285750">
              <a:buFont typeface="Wingdings" panose="05000000000000000000" pitchFamily="2" charset="2"/>
              <a:buChar char="ü"/>
            </a:pP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тикластик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</a:t>
            </a:r>
            <a:endParaRPr lang="ru-RU" dirty="0"/>
          </a:p>
        </p:txBody>
      </p:sp>
      <p:pic>
        <p:nvPicPr>
          <p:cNvPr id="1026" name="Picture 2" descr="https://texdesign-shop.ru/upload/iblock/641/64171a69bf39f9fd9c2f91e75a3f5d6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741" y="2352251"/>
            <a:ext cx="4383882" cy="393453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s5.livemaster.ru/storage/93/ec/2197515df09980c9a42d6e5e09ya--materialy-dlya-tvorchestva-tkan-hlopok-art-0108-byaz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0" r="24749" b="25980"/>
          <a:stretch/>
        </p:blipFill>
        <p:spPr bwMode="auto">
          <a:xfrm>
            <a:off x="2957689" y="2352251"/>
            <a:ext cx="4266592" cy="393453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2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763866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450215" algn="l"/>
              </a:tabLst>
            </a:pP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применяются для </a:t>
            </a:r>
            <a:r>
              <a:rPr lang="ru-RU" sz="2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изготовления гладких, вафельных и махровых </a:t>
            </a: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полотенец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3302" y="163701"/>
            <a:ext cx="69206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ПОЛОТЕНЕЧНЫЕ ТКАНИ</a:t>
            </a:r>
            <a:endParaRPr lang="ru-RU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rrbook.ru/wa-data/public/photos/57/31/3157/3157.97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13"/>
          <a:stretch/>
        </p:blipFill>
        <p:spPr bwMode="auto">
          <a:xfrm>
            <a:off x="191912" y="1471753"/>
            <a:ext cx="3759199" cy="46552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k.ua/storage/products/bigimg2/15587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62"/>
          <a:stretch/>
        </p:blipFill>
        <p:spPr bwMode="auto">
          <a:xfrm>
            <a:off x="4117975" y="1471753"/>
            <a:ext cx="4089047" cy="46552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be11adonna.ru/uploads/tkani/mahrovaya_tkan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6"/>
          <a:stretch/>
        </p:blipFill>
        <p:spPr bwMode="auto">
          <a:xfrm>
            <a:off x="8376356" y="1457227"/>
            <a:ext cx="3608432" cy="467059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33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3200" y="871587"/>
            <a:ext cx="117743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450215" algn="l"/>
              </a:tabLst>
            </a:pP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применяются для </a:t>
            </a:r>
            <a:r>
              <a:rPr lang="ru-RU" sz="2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изготовления платьев, блузок, сорочек, халатов и др. легкой </a:t>
            </a: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одежды. </a:t>
            </a:r>
          </a:p>
          <a:p>
            <a:pPr lvl="0" algn="ctr">
              <a:spcAft>
                <a:spcPts val="0"/>
              </a:spcAft>
              <a:tabLst>
                <a:tab pos="450215" algn="l"/>
              </a:tabLst>
            </a:pP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Они достаточно легкие, мягкие, хорошо драпируются.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3753" y="163701"/>
            <a:ext cx="90397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ПЛАТЬЕВО-СОРОЧЕЧНЫЕ ТКАНИ</a:t>
            </a:r>
            <a:endParaRPr lang="ru-RU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3199" y="1681040"/>
            <a:ext cx="11774311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i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платьево-сорочечным хлопчатобумажным тканям относятся</a:t>
            </a: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ситец, бязь, сатин, фланель, бумазея, байка, ткани платьевые и сорочечные разных торговых наименований, </a:t>
            </a:r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шотландка, батист</a:t>
            </a: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поплин, маркизет, кисея и др.</a:t>
            </a:r>
            <a:endParaRPr lang="ru-RU" i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198" y="2782463"/>
            <a:ext cx="331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9369" y="3294012"/>
            <a:ext cx="1751661" cy="327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ситец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31030" y="2512037"/>
            <a:ext cx="8478594" cy="37630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Ситец –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платьево-сорочечная ткань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полотняного переплетения из кардной пряжи, гладкокрашеная или набивная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tkanifason.ru/assets/images/products/827/normal/1527735687407655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" t="1388" r="40242" b="66360"/>
          <a:stretch/>
        </p:blipFill>
        <p:spPr bwMode="auto">
          <a:xfrm>
            <a:off x="3486150" y="3303269"/>
            <a:ext cx="8197875" cy="279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609369" y="3712551"/>
            <a:ext cx="1751661" cy="327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бязь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31029" y="2512037"/>
            <a:ext cx="8478594" cy="37630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851275"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Бязь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вырабатывают полотняным переплетением из кардной пряжи, по отделке она бывает гладкокрашеная, набивная и отбеленная. По назначению бязи делятся на платьево-сорочечные и бельевые.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51275" algn="just"/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Ситцы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ткани более тонкие, мягкие и легкие по сравнению с бязью. </a:t>
            </a:r>
            <a:endParaRPr lang="ru-RU" sz="2000" i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51275" algn="just"/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Бязь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отличается большей </a:t>
            </a:r>
            <a:r>
              <a:rPr lang="ru-RU" sz="20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износостой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-костью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массой и плотностью.</a:t>
            </a:r>
            <a:endParaRPr lang="ru-RU" sz="2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https://limotiv.ru/upload/iblock/203/2033c31c4564de9367ba1ee16aa5c47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2" r="33015" b="63667"/>
          <a:stretch/>
        </p:blipFill>
        <p:spPr bwMode="auto">
          <a:xfrm>
            <a:off x="3517898" y="2634587"/>
            <a:ext cx="3568702" cy="346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609369" y="4166486"/>
            <a:ext cx="1751661" cy="327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сатин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31028" y="2512037"/>
            <a:ext cx="8478594" cy="37630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Сатин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платьево-сорочечная и бельевая ткань сатинового переплетения, отличается повышенной плотность, имеет более гладкую поверхность.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http://handity.ru/upload/medialibrary/e06/0c10fb46d4ae9ab91cd1c413e031007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8" t="74373" b="-1"/>
          <a:stretch/>
        </p:blipFill>
        <p:spPr bwMode="auto">
          <a:xfrm>
            <a:off x="3451859" y="3326129"/>
            <a:ext cx="8232165" cy="287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609369" y="4607169"/>
            <a:ext cx="1751661" cy="327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фланель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331028" y="2512037"/>
            <a:ext cx="8478594" cy="37630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Фланель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платьево-сорочечная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ткань полотняного, реже саржевого переплетения с редким двухсторонним начесным ворсом.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https://cache3.youla.io/files/images/780_780/5c/10/5c10c972f235025cba63275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93" r="48456"/>
          <a:stretch/>
        </p:blipFill>
        <p:spPr bwMode="auto">
          <a:xfrm>
            <a:off x="3517898" y="3303269"/>
            <a:ext cx="8094982" cy="27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609369" y="5047852"/>
            <a:ext cx="1751661" cy="327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бумазея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326092" y="2512037"/>
            <a:ext cx="8478594" cy="37630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Бумазея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платьево-сорочечная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ткань полотняного переплетения с редким односторонним начесным ворсом.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84" name="Picture 12" descr="https://tekstilprofi.com/wp-content/uploads/2017/08/52cc5d70130278a55b5bf08e01ai-materialy-dlya-tvorchestva-290-h-59-sm-tkan-bumazeya-vintazh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5" t="55492" r="3800" b="14933"/>
          <a:stretch/>
        </p:blipFill>
        <p:spPr bwMode="auto">
          <a:xfrm>
            <a:off x="3509010" y="3303269"/>
            <a:ext cx="8139442" cy="281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609368" y="5488535"/>
            <a:ext cx="1751661" cy="327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байка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339434" y="2512037"/>
            <a:ext cx="8478594" cy="37630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Байка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платьево-сорочечная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ткань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полутораслойного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переплетения с густым односторонним или двухсторонним начесным ворсом.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86" name="Picture 14" descr="https://vplate.ru/images/article/orig/2018/12/flanel-chto-eto-takoe-svojstva-i-raznovidnosti.jpe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9" t="27375" r="7523" b="41771"/>
          <a:stretch/>
        </p:blipFill>
        <p:spPr bwMode="auto">
          <a:xfrm>
            <a:off x="3469004" y="3312329"/>
            <a:ext cx="8232166" cy="279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93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20" grpId="0" animBg="1"/>
      <p:bldP spid="21" grpId="0" animBg="1"/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3191</TotalTime>
  <Words>2951</Words>
  <Application>Microsoft Office PowerPoint</Application>
  <PresentationFormat>Широкоэкранный</PresentationFormat>
  <Paragraphs>316</Paragraphs>
  <Slides>37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4" baseType="lpstr">
      <vt:lpstr>Arial</vt:lpstr>
      <vt:lpstr>Book Antiqua</vt:lpstr>
      <vt:lpstr>Calibri</vt:lpstr>
      <vt:lpstr>Symbol</vt:lpstr>
      <vt:lpstr>Times New Roman</vt:lpstr>
      <vt:lpstr>Wingdings</vt:lpstr>
      <vt:lpstr>Тема1</vt:lpstr>
      <vt:lpstr>ТОВАРОВЕДЕНИЕ НЕПРОДОВОЛЬСТВЕННЫХ ТОВАРОВ</vt:lpstr>
      <vt:lpstr>СОДЕРЖАНИЕ МОДУЛЯ</vt:lpstr>
      <vt:lpstr>Презентация PowerPoint</vt:lpstr>
      <vt:lpstr>24.1.  Классификация и характеристика ассортимента хлопчатобумажных тканей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24.2. Классификация и характеристика ассортимента льняных тканей</vt:lpstr>
      <vt:lpstr>Презентация PowerPoint</vt:lpstr>
      <vt:lpstr>Презентация PowerPoint</vt:lpstr>
      <vt:lpstr>Презентация PowerPoint</vt:lpstr>
      <vt:lpstr>24.3. Классификация и характеристика ассортимента шерстяных тканей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24.4. Классификация и характеристика ассортимента шелковых тканей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189</cp:revision>
  <dcterms:created xsi:type="dcterms:W3CDTF">2014-06-06T09:13:21Z</dcterms:created>
  <dcterms:modified xsi:type="dcterms:W3CDTF">2019-06-26T22:16:10Z</dcterms:modified>
</cp:coreProperties>
</file>