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52" r:id="rId1"/>
  </p:sldMasterIdLst>
  <p:notesMasterIdLst>
    <p:notesMasterId r:id="rId73"/>
  </p:notesMasterIdLst>
  <p:sldIdLst>
    <p:sldId id="256" r:id="rId2"/>
    <p:sldId id="258" r:id="rId3"/>
    <p:sldId id="322" r:id="rId4"/>
    <p:sldId id="273" r:id="rId5"/>
    <p:sldId id="331" r:id="rId6"/>
    <p:sldId id="326" r:id="rId7"/>
    <p:sldId id="372" r:id="rId8"/>
    <p:sldId id="373" r:id="rId9"/>
    <p:sldId id="374" r:id="rId10"/>
    <p:sldId id="377" r:id="rId11"/>
    <p:sldId id="378" r:id="rId12"/>
    <p:sldId id="379" r:id="rId13"/>
    <p:sldId id="380" r:id="rId14"/>
    <p:sldId id="382" r:id="rId15"/>
    <p:sldId id="384" r:id="rId16"/>
    <p:sldId id="386" r:id="rId17"/>
    <p:sldId id="387" r:id="rId18"/>
    <p:sldId id="388" r:id="rId19"/>
    <p:sldId id="389" r:id="rId20"/>
    <p:sldId id="390" r:id="rId21"/>
    <p:sldId id="391" r:id="rId22"/>
    <p:sldId id="392" r:id="rId23"/>
    <p:sldId id="394" r:id="rId24"/>
    <p:sldId id="395" r:id="rId25"/>
    <p:sldId id="396" r:id="rId26"/>
    <p:sldId id="397" r:id="rId27"/>
    <p:sldId id="398" r:id="rId28"/>
    <p:sldId id="399" r:id="rId29"/>
    <p:sldId id="400" r:id="rId30"/>
    <p:sldId id="401" r:id="rId31"/>
    <p:sldId id="403" r:id="rId32"/>
    <p:sldId id="441" r:id="rId33"/>
    <p:sldId id="404" r:id="rId34"/>
    <p:sldId id="405" r:id="rId35"/>
    <p:sldId id="406" r:id="rId36"/>
    <p:sldId id="407" r:id="rId37"/>
    <p:sldId id="443" r:id="rId38"/>
    <p:sldId id="442" r:id="rId39"/>
    <p:sldId id="408" r:id="rId40"/>
    <p:sldId id="409" r:id="rId41"/>
    <p:sldId id="410" r:id="rId42"/>
    <p:sldId id="411" r:id="rId43"/>
    <p:sldId id="412" r:id="rId44"/>
    <p:sldId id="413" r:id="rId45"/>
    <p:sldId id="414" r:id="rId46"/>
    <p:sldId id="415" r:id="rId47"/>
    <p:sldId id="416" r:id="rId48"/>
    <p:sldId id="417" r:id="rId49"/>
    <p:sldId id="418" r:id="rId50"/>
    <p:sldId id="419" r:id="rId51"/>
    <p:sldId id="420" r:id="rId52"/>
    <p:sldId id="421" r:id="rId53"/>
    <p:sldId id="422" r:id="rId54"/>
    <p:sldId id="423" r:id="rId55"/>
    <p:sldId id="424" r:id="rId56"/>
    <p:sldId id="426" r:id="rId57"/>
    <p:sldId id="328" r:id="rId58"/>
    <p:sldId id="430" r:id="rId59"/>
    <p:sldId id="431" r:id="rId60"/>
    <p:sldId id="432" r:id="rId61"/>
    <p:sldId id="436" r:id="rId62"/>
    <p:sldId id="329" r:id="rId63"/>
    <p:sldId id="363" r:id="rId64"/>
    <p:sldId id="369" r:id="rId65"/>
    <p:sldId id="440" r:id="rId66"/>
    <p:sldId id="367" r:id="rId67"/>
    <p:sldId id="427" r:id="rId68"/>
    <p:sldId id="368" r:id="rId69"/>
    <p:sldId id="325" r:id="rId70"/>
    <p:sldId id="324" r:id="rId71"/>
    <p:sldId id="323" r:id="rId72"/>
  </p:sldIdLst>
  <p:sldSz cx="12192000" cy="6858000"/>
  <p:notesSz cx="6858000" cy="9144000"/>
  <p:custDataLst>
    <p:tags r:id="rId74"/>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5D96D"/>
    <a:srgbClr val="96C733"/>
    <a:srgbClr val="B3D86A"/>
    <a:srgbClr val="DD452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Светлый стиль 1 — акцент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5FD0F851-EC5A-4D38-B0AD-8093EC10F338}" styleName="Светлый стиль 1 — акцент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FABFCF23-3B69-468F-B69F-88F6DE6A72F2}" styleName="Средний стиль 1 — акцент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5940675A-B579-460E-94D1-54222C63F5DA}" styleName="Нет стиля, сетка таблиц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9CF1AB2-1976-4502-BF36-3FF5EA218861}" styleName="Средний стиль 4 — акцент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632" autoAdjust="0"/>
    <p:restoredTop sz="94660"/>
  </p:normalViewPr>
  <p:slideViewPr>
    <p:cSldViewPr snapToGrid="0">
      <p:cViewPr>
        <p:scale>
          <a:sx n="80" d="100"/>
          <a:sy n="80" d="100"/>
        </p:scale>
        <p:origin x="270" y="25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ags" Target="tags/tag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notesMaster" Target="notesMasters/notesMaster1.xml"/><Relationship Id="rId78"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s>
</file>

<file path=ppt/diagrams/colors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F845803-1717-4F48-B710-F7F1B43013F3}" type="doc">
      <dgm:prSet loTypeId="urn:microsoft.com/office/officeart/2008/layout/VerticalCurvedList" loCatId="list" qsTypeId="urn:microsoft.com/office/officeart/2005/8/quickstyle/simple5" qsCatId="simple" csTypeId="urn:microsoft.com/office/officeart/2005/8/colors/accent1_1" csCatId="accent1" phldr="1"/>
      <dgm:spPr/>
      <dgm:t>
        <a:bodyPr/>
        <a:lstStyle/>
        <a:p>
          <a:endParaRPr lang="ru-RU"/>
        </a:p>
      </dgm:t>
    </dgm:pt>
    <dgm:pt modelId="{2B71A9FB-D571-4E16-9DEE-5C8D55952890}">
      <dgm:prSet phldrT="[Текст]" custT="1"/>
      <dgm:spPr/>
      <dgm:t>
        <a:bodyPr/>
        <a:lstStyle/>
        <a:p>
          <a:r>
            <a:rPr lang="ru-RU" sz="2000" dirty="0" smtClean="0">
              <a:latin typeface="Times New Roman" panose="02020603050405020304" pitchFamily="18" charset="0"/>
              <a:cs typeface="Times New Roman" panose="02020603050405020304" pitchFamily="18" charset="0"/>
            </a:rPr>
            <a:t>21.1. Общие сведения и классификация ассортимента электронагревательных приборов</a:t>
          </a:r>
          <a:endParaRPr lang="ru-RU" sz="2000" dirty="0">
            <a:latin typeface="Times New Roman" panose="02020603050405020304" pitchFamily="18" charset="0"/>
            <a:cs typeface="Times New Roman" panose="02020603050405020304" pitchFamily="18" charset="0"/>
          </a:endParaRPr>
        </a:p>
      </dgm:t>
    </dgm:pt>
    <dgm:pt modelId="{AB5CE423-EC06-4BC3-9D3F-585E57840550}" type="parTrans" cxnId="{4A177CAD-B738-4D43-A4A7-7280BE01C964}">
      <dgm:prSet/>
      <dgm:spPr/>
      <dgm:t>
        <a:bodyPr/>
        <a:lstStyle/>
        <a:p>
          <a:endParaRPr lang="ru-RU" sz="2000">
            <a:latin typeface="Times New Roman" panose="02020603050405020304" pitchFamily="18" charset="0"/>
            <a:cs typeface="Times New Roman" panose="02020603050405020304" pitchFamily="18" charset="0"/>
          </a:endParaRPr>
        </a:p>
      </dgm:t>
    </dgm:pt>
    <dgm:pt modelId="{CE14E9EE-7142-45C4-B5B4-260682811960}" type="sibTrans" cxnId="{4A177CAD-B738-4D43-A4A7-7280BE01C964}">
      <dgm:prSet/>
      <dgm:spPr/>
      <dgm:t>
        <a:bodyPr/>
        <a:lstStyle/>
        <a:p>
          <a:endParaRPr lang="ru-RU" sz="2000">
            <a:latin typeface="Times New Roman" panose="02020603050405020304" pitchFamily="18" charset="0"/>
            <a:cs typeface="Times New Roman" panose="02020603050405020304" pitchFamily="18" charset="0"/>
          </a:endParaRPr>
        </a:p>
      </dgm:t>
    </dgm:pt>
    <dgm:pt modelId="{2C99D86C-BA9B-41FD-9594-611DD2619F65}">
      <dgm:prSet phldrT="[Текст]" custT="1"/>
      <dgm:spPr/>
      <dgm:t>
        <a:bodyPr/>
        <a:lstStyle/>
        <a:p>
          <a:r>
            <a:rPr lang="ru-RU" sz="2000" dirty="0" smtClean="0">
              <a:latin typeface="Times New Roman" panose="02020603050405020304" pitchFamily="18" charset="0"/>
              <a:cs typeface="Times New Roman" panose="02020603050405020304" pitchFamily="18" charset="0"/>
            </a:rPr>
            <a:t>21.2. Классификация и характеристика ассортимента приборов для приготовления пищи</a:t>
          </a:r>
          <a:endParaRPr lang="ru-RU" sz="2000" dirty="0">
            <a:latin typeface="Times New Roman" panose="02020603050405020304" pitchFamily="18" charset="0"/>
            <a:cs typeface="Times New Roman" panose="02020603050405020304" pitchFamily="18" charset="0"/>
          </a:endParaRPr>
        </a:p>
      </dgm:t>
    </dgm:pt>
    <dgm:pt modelId="{117BEB3F-8F7D-4A53-94F6-35973875E043}" type="parTrans" cxnId="{63220511-E3B2-4028-9502-184D734528C5}">
      <dgm:prSet/>
      <dgm:spPr/>
      <dgm:t>
        <a:bodyPr/>
        <a:lstStyle/>
        <a:p>
          <a:endParaRPr lang="ru-RU" sz="2000"/>
        </a:p>
      </dgm:t>
    </dgm:pt>
    <dgm:pt modelId="{5C60EB77-2471-4FBB-A1BF-DCBFE8465FE0}" type="sibTrans" cxnId="{63220511-E3B2-4028-9502-184D734528C5}">
      <dgm:prSet/>
      <dgm:spPr/>
      <dgm:t>
        <a:bodyPr/>
        <a:lstStyle/>
        <a:p>
          <a:endParaRPr lang="ru-RU" sz="2000"/>
        </a:p>
      </dgm:t>
    </dgm:pt>
    <dgm:pt modelId="{48FC5B0B-B8F9-4DC0-B03B-207C2B8B2402}">
      <dgm:prSet phldrT="[Текст]" custT="1"/>
      <dgm:spPr/>
      <dgm:t>
        <a:bodyPr/>
        <a:lstStyle/>
        <a:p>
          <a:r>
            <a:rPr lang="ru-RU" sz="2000" dirty="0" smtClean="0">
              <a:latin typeface="Times New Roman" panose="02020603050405020304" pitchFamily="18" charset="0"/>
              <a:cs typeface="Times New Roman" panose="02020603050405020304" pitchFamily="18" charset="0"/>
            </a:rPr>
            <a:t>21.3. Классификация и характеристика ассортимента приборов для глажения</a:t>
          </a:r>
          <a:endParaRPr lang="ru-RU" sz="2000" dirty="0">
            <a:latin typeface="Times New Roman" panose="02020603050405020304" pitchFamily="18" charset="0"/>
            <a:cs typeface="Times New Roman" panose="02020603050405020304" pitchFamily="18" charset="0"/>
          </a:endParaRPr>
        </a:p>
      </dgm:t>
    </dgm:pt>
    <dgm:pt modelId="{9FFA819C-EF26-4186-A719-FAEA66117F17}" type="parTrans" cxnId="{4E3404BD-3E9A-4032-BFEE-EEE20E17C0B7}">
      <dgm:prSet/>
      <dgm:spPr/>
      <dgm:t>
        <a:bodyPr/>
        <a:lstStyle/>
        <a:p>
          <a:endParaRPr lang="ru-RU" sz="2000"/>
        </a:p>
      </dgm:t>
    </dgm:pt>
    <dgm:pt modelId="{ADD65917-8B14-47AA-8A85-4BB7C7CA2918}" type="sibTrans" cxnId="{4E3404BD-3E9A-4032-BFEE-EEE20E17C0B7}">
      <dgm:prSet/>
      <dgm:spPr/>
      <dgm:t>
        <a:bodyPr/>
        <a:lstStyle/>
        <a:p>
          <a:endParaRPr lang="ru-RU" sz="2000"/>
        </a:p>
      </dgm:t>
    </dgm:pt>
    <dgm:pt modelId="{F0601AB9-9810-46C5-8913-A982A5364981}">
      <dgm:prSet phldrT="[Текст]" custT="1"/>
      <dgm:spPr/>
      <dgm:t>
        <a:bodyPr/>
        <a:lstStyle/>
        <a:p>
          <a:r>
            <a:rPr lang="ru-RU" sz="2000" dirty="0" smtClean="0">
              <a:latin typeface="Times New Roman" panose="02020603050405020304" pitchFamily="18" charset="0"/>
              <a:cs typeface="Times New Roman" panose="02020603050405020304" pitchFamily="18" charset="0"/>
            </a:rPr>
            <a:t>21.4. Классификация и характеристика ассортимента отопительных приборов</a:t>
          </a:r>
          <a:endParaRPr lang="ru-RU" sz="2000" dirty="0">
            <a:latin typeface="Times New Roman" panose="02020603050405020304" pitchFamily="18" charset="0"/>
            <a:cs typeface="Times New Roman" panose="02020603050405020304" pitchFamily="18" charset="0"/>
          </a:endParaRPr>
        </a:p>
      </dgm:t>
    </dgm:pt>
    <dgm:pt modelId="{FA83E0D6-D948-4A38-A2DC-B4F31475B759}" type="parTrans" cxnId="{235F7AC7-7053-4B5C-8315-5B3F7B6A90D8}">
      <dgm:prSet/>
      <dgm:spPr/>
      <dgm:t>
        <a:bodyPr/>
        <a:lstStyle/>
        <a:p>
          <a:endParaRPr lang="ru-RU" sz="2000"/>
        </a:p>
      </dgm:t>
    </dgm:pt>
    <dgm:pt modelId="{E2E0A4E2-1181-4084-8FC7-040B84D6BA88}" type="sibTrans" cxnId="{235F7AC7-7053-4B5C-8315-5B3F7B6A90D8}">
      <dgm:prSet/>
      <dgm:spPr/>
      <dgm:t>
        <a:bodyPr/>
        <a:lstStyle/>
        <a:p>
          <a:endParaRPr lang="ru-RU" sz="2000"/>
        </a:p>
      </dgm:t>
    </dgm:pt>
    <dgm:pt modelId="{07528A93-2AC3-428C-8591-EF42F40D0CAB}">
      <dgm:prSet phldrT="[Текст]" custT="1"/>
      <dgm:spPr/>
      <dgm:t>
        <a:bodyPr/>
        <a:lstStyle/>
        <a:p>
          <a:pPr marL="631825" indent="-631825" algn="just"/>
          <a:r>
            <a:rPr lang="ru-RU" sz="2000" dirty="0" smtClean="0">
              <a:latin typeface="Times New Roman" panose="02020603050405020304" pitchFamily="18" charset="0"/>
              <a:cs typeface="Times New Roman" panose="02020603050405020304" pitchFamily="18" charset="0"/>
            </a:rPr>
            <a:t>21.5. Классификация и характеристика ассортимента приборов личной гигиены и нагревательных инструментов, приборов для нагрева воды</a:t>
          </a:r>
          <a:endParaRPr lang="ru-RU" sz="2000" dirty="0">
            <a:latin typeface="Times New Roman" panose="02020603050405020304" pitchFamily="18" charset="0"/>
            <a:cs typeface="Times New Roman" panose="02020603050405020304" pitchFamily="18" charset="0"/>
          </a:endParaRPr>
        </a:p>
      </dgm:t>
    </dgm:pt>
    <dgm:pt modelId="{EA57981C-9E36-42F5-B94A-B5D7B2941FEE}" type="parTrans" cxnId="{6C9F3EF6-800D-4224-8326-126D65B49CFB}">
      <dgm:prSet/>
      <dgm:spPr/>
      <dgm:t>
        <a:bodyPr/>
        <a:lstStyle/>
        <a:p>
          <a:endParaRPr lang="ru-RU" sz="2000"/>
        </a:p>
      </dgm:t>
    </dgm:pt>
    <dgm:pt modelId="{F5595E8E-40E2-419A-B7BD-0D1BC35B201D}" type="sibTrans" cxnId="{6C9F3EF6-800D-4224-8326-126D65B49CFB}">
      <dgm:prSet/>
      <dgm:spPr/>
      <dgm:t>
        <a:bodyPr/>
        <a:lstStyle/>
        <a:p>
          <a:endParaRPr lang="ru-RU" sz="2000"/>
        </a:p>
      </dgm:t>
    </dgm:pt>
    <dgm:pt modelId="{8C3C0CDE-0945-4576-83B9-7F37BA695137}" type="pres">
      <dgm:prSet presAssocID="{CF845803-1717-4F48-B710-F7F1B43013F3}" presName="Name0" presStyleCnt="0">
        <dgm:presLayoutVars>
          <dgm:chMax val="7"/>
          <dgm:chPref val="7"/>
          <dgm:dir/>
        </dgm:presLayoutVars>
      </dgm:prSet>
      <dgm:spPr/>
      <dgm:t>
        <a:bodyPr/>
        <a:lstStyle/>
        <a:p>
          <a:endParaRPr lang="ru-RU"/>
        </a:p>
      </dgm:t>
    </dgm:pt>
    <dgm:pt modelId="{962C2BD0-517B-4E9C-A037-D4A0806612C4}" type="pres">
      <dgm:prSet presAssocID="{CF845803-1717-4F48-B710-F7F1B43013F3}" presName="Name1" presStyleCnt="0"/>
      <dgm:spPr/>
      <dgm:t>
        <a:bodyPr/>
        <a:lstStyle/>
        <a:p>
          <a:endParaRPr lang="ru-RU"/>
        </a:p>
      </dgm:t>
    </dgm:pt>
    <dgm:pt modelId="{69725028-6CCC-4078-BC5F-BBFA67A060B3}" type="pres">
      <dgm:prSet presAssocID="{CF845803-1717-4F48-B710-F7F1B43013F3}" presName="cycle" presStyleCnt="0"/>
      <dgm:spPr/>
      <dgm:t>
        <a:bodyPr/>
        <a:lstStyle/>
        <a:p>
          <a:endParaRPr lang="ru-RU"/>
        </a:p>
      </dgm:t>
    </dgm:pt>
    <dgm:pt modelId="{17BCFDE8-867C-467A-B7F3-9B093F23E13E}" type="pres">
      <dgm:prSet presAssocID="{CF845803-1717-4F48-B710-F7F1B43013F3}" presName="srcNode" presStyleLbl="node1" presStyleIdx="0" presStyleCnt="5"/>
      <dgm:spPr/>
      <dgm:t>
        <a:bodyPr/>
        <a:lstStyle/>
        <a:p>
          <a:endParaRPr lang="ru-RU"/>
        </a:p>
      </dgm:t>
    </dgm:pt>
    <dgm:pt modelId="{BBDD1F15-5D5A-4430-A855-C76E50E51E42}" type="pres">
      <dgm:prSet presAssocID="{CF845803-1717-4F48-B710-F7F1B43013F3}" presName="conn" presStyleLbl="parChTrans1D2" presStyleIdx="0" presStyleCnt="1"/>
      <dgm:spPr/>
      <dgm:t>
        <a:bodyPr/>
        <a:lstStyle/>
        <a:p>
          <a:endParaRPr lang="ru-RU"/>
        </a:p>
      </dgm:t>
    </dgm:pt>
    <dgm:pt modelId="{BA257D16-06AA-4007-B484-5B9A27400F34}" type="pres">
      <dgm:prSet presAssocID="{CF845803-1717-4F48-B710-F7F1B43013F3}" presName="extraNode" presStyleLbl="node1" presStyleIdx="0" presStyleCnt="5"/>
      <dgm:spPr/>
      <dgm:t>
        <a:bodyPr/>
        <a:lstStyle/>
        <a:p>
          <a:endParaRPr lang="ru-RU"/>
        </a:p>
      </dgm:t>
    </dgm:pt>
    <dgm:pt modelId="{9D97D0A5-1934-40AE-A800-FABC8D7408F0}" type="pres">
      <dgm:prSet presAssocID="{CF845803-1717-4F48-B710-F7F1B43013F3}" presName="dstNode" presStyleLbl="node1" presStyleIdx="0" presStyleCnt="5"/>
      <dgm:spPr/>
      <dgm:t>
        <a:bodyPr/>
        <a:lstStyle/>
        <a:p>
          <a:endParaRPr lang="ru-RU"/>
        </a:p>
      </dgm:t>
    </dgm:pt>
    <dgm:pt modelId="{F84282E1-4565-4A17-8095-7AFD756B1AC4}" type="pres">
      <dgm:prSet presAssocID="{2B71A9FB-D571-4E16-9DEE-5C8D55952890}" presName="text_1" presStyleLbl="node1" presStyleIdx="0" presStyleCnt="5" custLinFactNeighborX="0" custLinFactNeighborY="2646">
        <dgm:presLayoutVars>
          <dgm:bulletEnabled val="1"/>
        </dgm:presLayoutVars>
      </dgm:prSet>
      <dgm:spPr/>
      <dgm:t>
        <a:bodyPr/>
        <a:lstStyle/>
        <a:p>
          <a:endParaRPr lang="ru-RU"/>
        </a:p>
      </dgm:t>
    </dgm:pt>
    <dgm:pt modelId="{B2EC6AC5-C87B-4274-A079-DC270768E12A}" type="pres">
      <dgm:prSet presAssocID="{2B71A9FB-D571-4E16-9DEE-5C8D55952890}" presName="accent_1" presStyleCnt="0"/>
      <dgm:spPr/>
      <dgm:t>
        <a:bodyPr/>
        <a:lstStyle/>
        <a:p>
          <a:endParaRPr lang="ru-RU"/>
        </a:p>
      </dgm:t>
    </dgm:pt>
    <dgm:pt modelId="{C7628E09-A5D0-43AC-834B-E8990AEC2BF8}" type="pres">
      <dgm:prSet presAssocID="{2B71A9FB-D571-4E16-9DEE-5C8D55952890}" presName="accentRepeatNode" presStyleLbl="solidFgAcc1" presStyleIdx="0" presStyleCnt="5"/>
      <dgm:spPr/>
      <dgm:t>
        <a:bodyPr/>
        <a:lstStyle/>
        <a:p>
          <a:endParaRPr lang="ru-RU"/>
        </a:p>
      </dgm:t>
    </dgm:pt>
    <dgm:pt modelId="{7E74021E-5F49-4EF4-A8CA-619B39EC4960}" type="pres">
      <dgm:prSet presAssocID="{2C99D86C-BA9B-41FD-9594-611DD2619F65}" presName="text_2" presStyleLbl="node1" presStyleIdx="1" presStyleCnt="5">
        <dgm:presLayoutVars>
          <dgm:bulletEnabled val="1"/>
        </dgm:presLayoutVars>
      </dgm:prSet>
      <dgm:spPr/>
      <dgm:t>
        <a:bodyPr/>
        <a:lstStyle/>
        <a:p>
          <a:endParaRPr lang="ru-RU"/>
        </a:p>
      </dgm:t>
    </dgm:pt>
    <dgm:pt modelId="{DD330F90-7900-42AF-B6E1-A82966E70568}" type="pres">
      <dgm:prSet presAssocID="{2C99D86C-BA9B-41FD-9594-611DD2619F65}" presName="accent_2" presStyleCnt="0"/>
      <dgm:spPr/>
    </dgm:pt>
    <dgm:pt modelId="{BB8FEA55-2A82-4B4D-9F03-D1E2FAD8A37B}" type="pres">
      <dgm:prSet presAssocID="{2C99D86C-BA9B-41FD-9594-611DD2619F65}" presName="accentRepeatNode" presStyleLbl="solidFgAcc1" presStyleIdx="1" presStyleCnt="5"/>
      <dgm:spPr/>
    </dgm:pt>
    <dgm:pt modelId="{AE911054-65F8-4FD5-B094-535DDA16C973}" type="pres">
      <dgm:prSet presAssocID="{48FC5B0B-B8F9-4DC0-B03B-207C2B8B2402}" presName="text_3" presStyleLbl="node1" presStyleIdx="2" presStyleCnt="5">
        <dgm:presLayoutVars>
          <dgm:bulletEnabled val="1"/>
        </dgm:presLayoutVars>
      </dgm:prSet>
      <dgm:spPr/>
      <dgm:t>
        <a:bodyPr/>
        <a:lstStyle/>
        <a:p>
          <a:endParaRPr lang="ru-RU"/>
        </a:p>
      </dgm:t>
    </dgm:pt>
    <dgm:pt modelId="{75B28E60-28C4-48C8-AC35-503705341B7B}" type="pres">
      <dgm:prSet presAssocID="{48FC5B0B-B8F9-4DC0-B03B-207C2B8B2402}" presName="accent_3" presStyleCnt="0"/>
      <dgm:spPr/>
    </dgm:pt>
    <dgm:pt modelId="{633F5DDE-D078-48E1-8D76-7F9B431F148C}" type="pres">
      <dgm:prSet presAssocID="{48FC5B0B-B8F9-4DC0-B03B-207C2B8B2402}" presName="accentRepeatNode" presStyleLbl="solidFgAcc1" presStyleIdx="2" presStyleCnt="5"/>
      <dgm:spPr/>
    </dgm:pt>
    <dgm:pt modelId="{C8A39025-EE14-4259-B435-64A22BE928DF}" type="pres">
      <dgm:prSet presAssocID="{F0601AB9-9810-46C5-8913-A982A5364981}" presName="text_4" presStyleLbl="node1" presStyleIdx="3" presStyleCnt="5">
        <dgm:presLayoutVars>
          <dgm:bulletEnabled val="1"/>
        </dgm:presLayoutVars>
      </dgm:prSet>
      <dgm:spPr/>
      <dgm:t>
        <a:bodyPr/>
        <a:lstStyle/>
        <a:p>
          <a:endParaRPr lang="ru-RU"/>
        </a:p>
      </dgm:t>
    </dgm:pt>
    <dgm:pt modelId="{37454553-E7B7-444D-97F9-ADF23DD3C484}" type="pres">
      <dgm:prSet presAssocID="{F0601AB9-9810-46C5-8913-A982A5364981}" presName="accent_4" presStyleCnt="0"/>
      <dgm:spPr/>
    </dgm:pt>
    <dgm:pt modelId="{9C87262B-E47E-4E4B-8011-DB6A97F88E2B}" type="pres">
      <dgm:prSet presAssocID="{F0601AB9-9810-46C5-8913-A982A5364981}" presName="accentRepeatNode" presStyleLbl="solidFgAcc1" presStyleIdx="3" presStyleCnt="5"/>
      <dgm:spPr/>
    </dgm:pt>
    <dgm:pt modelId="{016B013E-33C5-45AA-B3A0-1E36EB6F627F}" type="pres">
      <dgm:prSet presAssocID="{07528A93-2AC3-428C-8591-EF42F40D0CAB}" presName="text_5" presStyleLbl="node1" presStyleIdx="4" presStyleCnt="5">
        <dgm:presLayoutVars>
          <dgm:bulletEnabled val="1"/>
        </dgm:presLayoutVars>
      </dgm:prSet>
      <dgm:spPr/>
      <dgm:t>
        <a:bodyPr/>
        <a:lstStyle/>
        <a:p>
          <a:endParaRPr lang="ru-RU"/>
        </a:p>
      </dgm:t>
    </dgm:pt>
    <dgm:pt modelId="{EE663E0D-9ECF-4E2C-AC59-576042C26485}" type="pres">
      <dgm:prSet presAssocID="{07528A93-2AC3-428C-8591-EF42F40D0CAB}" presName="accent_5" presStyleCnt="0"/>
      <dgm:spPr/>
    </dgm:pt>
    <dgm:pt modelId="{41407AD4-04AB-489A-92C5-BC0BBDEB0F25}" type="pres">
      <dgm:prSet presAssocID="{07528A93-2AC3-428C-8591-EF42F40D0CAB}" presName="accentRepeatNode" presStyleLbl="solidFgAcc1" presStyleIdx="4" presStyleCnt="5"/>
      <dgm:spPr/>
    </dgm:pt>
  </dgm:ptLst>
  <dgm:cxnLst>
    <dgm:cxn modelId="{28124C91-5E70-4681-B32B-7952DAA5FBC7}" type="presOf" srcId="{07528A93-2AC3-428C-8591-EF42F40D0CAB}" destId="{016B013E-33C5-45AA-B3A0-1E36EB6F627F}" srcOrd="0" destOrd="0" presId="urn:microsoft.com/office/officeart/2008/layout/VerticalCurvedList"/>
    <dgm:cxn modelId="{235F7AC7-7053-4B5C-8315-5B3F7B6A90D8}" srcId="{CF845803-1717-4F48-B710-F7F1B43013F3}" destId="{F0601AB9-9810-46C5-8913-A982A5364981}" srcOrd="3" destOrd="0" parTransId="{FA83E0D6-D948-4A38-A2DC-B4F31475B759}" sibTransId="{E2E0A4E2-1181-4084-8FC7-040B84D6BA88}"/>
    <dgm:cxn modelId="{4989FA4D-D1AE-45BF-899E-6E0F16E7A380}" type="presOf" srcId="{F0601AB9-9810-46C5-8913-A982A5364981}" destId="{C8A39025-EE14-4259-B435-64A22BE928DF}" srcOrd="0" destOrd="0" presId="urn:microsoft.com/office/officeart/2008/layout/VerticalCurvedList"/>
    <dgm:cxn modelId="{5062863C-E7B4-4EEA-93C9-8201830D35D3}" type="presOf" srcId="{2B71A9FB-D571-4E16-9DEE-5C8D55952890}" destId="{F84282E1-4565-4A17-8095-7AFD756B1AC4}" srcOrd="0" destOrd="0" presId="urn:microsoft.com/office/officeart/2008/layout/VerticalCurvedList"/>
    <dgm:cxn modelId="{F7053D4D-A3BD-4995-B8DC-0D917EFA8109}" type="presOf" srcId="{CF845803-1717-4F48-B710-F7F1B43013F3}" destId="{8C3C0CDE-0945-4576-83B9-7F37BA695137}" srcOrd="0" destOrd="0" presId="urn:microsoft.com/office/officeart/2008/layout/VerticalCurvedList"/>
    <dgm:cxn modelId="{6C9F3EF6-800D-4224-8326-126D65B49CFB}" srcId="{CF845803-1717-4F48-B710-F7F1B43013F3}" destId="{07528A93-2AC3-428C-8591-EF42F40D0CAB}" srcOrd="4" destOrd="0" parTransId="{EA57981C-9E36-42F5-B94A-B5D7B2941FEE}" sibTransId="{F5595E8E-40E2-419A-B7BD-0D1BC35B201D}"/>
    <dgm:cxn modelId="{8A5198CC-8C31-4C3E-A417-6165656EAE7C}" type="presOf" srcId="{2C99D86C-BA9B-41FD-9594-611DD2619F65}" destId="{7E74021E-5F49-4EF4-A8CA-619B39EC4960}" srcOrd="0" destOrd="0" presId="urn:microsoft.com/office/officeart/2008/layout/VerticalCurvedList"/>
    <dgm:cxn modelId="{4E3404BD-3E9A-4032-BFEE-EEE20E17C0B7}" srcId="{CF845803-1717-4F48-B710-F7F1B43013F3}" destId="{48FC5B0B-B8F9-4DC0-B03B-207C2B8B2402}" srcOrd="2" destOrd="0" parTransId="{9FFA819C-EF26-4186-A719-FAEA66117F17}" sibTransId="{ADD65917-8B14-47AA-8A85-4BB7C7CA2918}"/>
    <dgm:cxn modelId="{4A177CAD-B738-4D43-A4A7-7280BE01C964}" srcId="{CF845803-1717-4F48-B710-F7F1B43013F3}" destId="{2B71A9FB-D571-4E16-9DEE-5C8D55952890}" srcOrd="0" destOrd="0" parTransId="{AB5CE423-EC06-4BC3-9D3F-585E57840550}" sibTransId="{CE14E9EE-7142-45C4-B5B4-260682811960}"/>
    <dgm:cxn modelId="{D012ACD3-5381-449A-BB21-1147CD2C30CC}" type="presOf" srcId="{CE14E9EE-7142-45C4-B5B4-260682811960}" destId="{BBDD1F15-5D5A-4430-A855-C76E50E51E42}" srcOrd="0" destOrd="0" presId="urn:microsoft.com/office/officeart/2008/layout/VerticalCurvedList"/>
    <dgm:cxn modelId="{63220511-E3B2-4028-9502-184D734528C5}" srcId="{CF845803-1717-4F48-B710-F7F1B43013F3}" destId="{2C99D86C-BA9B-41FD-9594-611DD2619F65}" srcOrd="1" destOrd="0" parTransId="{117BEB3F-8F7D-4A53-94F6-35973875E043}" sibTransId="{5C60EB77-2471-4FBB-A1BF-DCBFE8465FE0}"/>
    <dgm:cxn modelId="{92333423-4CBC-4560-8BDC-8224CE4111FB}" type="presOf" srcId="{48FC5B0B-B8F9-4DC0-B03B-207C2B8B2402}" destId="{AE911054-65F8-4FD5-B094-535DDA16C973}" srcOrd="0" destOrd="0" presId="urn:microsoft.com/office/officeart/2008/layout/VerticalCurvedList"/>
    <dgm:cxn modelId="{27A036CD-2C2E-41FC-A531-5D67559E74F8}" type="presParOf" srcId="{8C3C0CDE-0945-4576-83B9-7F37BA695137}" destId="{962C2BD0-517B-4E9C-A037-D4A0806612C4}" srcOrd="0" destOrd="0" presId="urn:microsoft.com/office/officeart/2008/layout/VerticalCurvedList"/>
    <dgm:cxn modelId="{6C73618E-DBDA-42BA-BD1E-91FDD187E6B2}" type="presParOf" srcId="{962C2BD0-517B-4E9C-A037-D4A0806612C4}" destId="{69725028-6CCC-4078-BC5F-BBFA67A060B3}" srcOrd="0" destOrd="0" presId="urn:microsoft.com/office/officeart/2008/layout/VerticalCurvedList"/>
    <dgm:cxn modelId="{445C05A6-6A30-4C47-936E-01870DD24928}" type="presParOf" srcId="{69725028-6CCC-4078-BC5F-BBFA67A060B3}" destId="{17BCFDE8-867C-467A-B7F3-9B093F23E13E}" srcOrd="0" destOrd="0" presId="urn:microsoft.com/office/officeart/2008/layout/VerticalCurvedList"/>
    <dgm:cxn modelId="{B4B9CB30-AD8C-4B7F-BE79-A87357C09BA8}" type="presParOf" srcId="{69725028-6CCC-4078-BC5F-BBFA67A060B3}" destId="{BBDD1F15-5D5A-4430-A855-C76E50E51E42}" srcOrd="1" destOrd="0" presId="urn:microsoft.com/office/officeart/2008/layout/VerticalCurvedList"/>
    <dgm:cxn modelId="{E30B3152-E848-40DE-9E91-87F43CF6DE27}" type="presParOf" srcId="{69725028-6CCC-4078-BC5F-BBFA67A060B3}" destId="{BA257D16-06AA-4007-B484-5B9A27400F34}" srcOrd="2" destOrd="0" presId="urn:microsoft.com/office/officeart/2008/layout/VerticalCurvedList"/>
    <dgm:cxn modelId="{833C1203-522E-4AA6-9AD2-548484EB342C}" type="presParOf" srcId="{69725028-6CCC-4078-BC5F-BBFA67A060B3}" destId="{9D97D0A5-1934-40AE-A800-FABC8D7408F0}" srcOrd="3" destOrd="0" presId="urn:microsoft.com/office/officeart/2008/layout/VerticalCurvedList"/>
    <dgm:cxn modelId="{BD4AE010-3228-45FA-8060-7B73026EB861}" type="presParOf" srcId="{962C2BD0-517B-4E9C-A037-D4A0806612C4}" destId="{F84282E1-4565-4A17-8095-7AFD756B1AC4}" srcOrd="1" destOrd="0" presId="urn:microsoft.com/office/officeart/2008/layout/VerticalCurvedList"/>
    <dgm:cxn modelId="{68AD624A-2FFC-43E9-A344-2127B671DE34}" type="presParOf" srcId="{962C2BD0-517B-4E9C-A037-D4A0806612C4}" destId="{B2EC6AC5-C87B-4274-A079-DC270768E12A}" srcOrd="2" destOrd="0" presId="urn:microsoft.com/office/officeart/2008/layout/VerticalCurvedList"/>
    <dgm:cxn modelId="{0C764C63-A358-441F-9314-46AF4E4DEE30}" type="presParOf" srcId="{B2EC6AC5-C87B-4274-A079-DC270768E12A}" destId="{C7628E09-A5D0-43AC-834B-E8990AEC2BF8}" srcOrd="0" destOrd="0" presId="urn:microsoft.com/office/officeart/2008/layout/VerticalCurvedList"/>
    <dgm:cxn modelId="{BBEFD294-A501-467F-A499-EA7E390DD46B}" type="presParOf" srcId="{962C2BD0-517B-4E9C-A037-D4A0806612C4}" destId="{7E74021E-5F49-4EF4-A8CA-619B39EC4960}" srcOrd="3" destOrd="0" presId="urn:microsoft.com/office/officeart/2008/layout/VerticalCurvedList"/>
    <dgm:cxn modelId="{882F3A94-2E0E-48CC-AE4D-A78CF4EDEFDC}" type="presParOf" srcId="{962C2BD0-517B-4E9C-A037-D4A0806612C4}" destId="{DD330F90-7900-42AF-B6E1-A82966E70568}" srcOrd="4" destOrd="0" presId="urn:microsoft.com/office/officeart/2008/layout/VerticalCurvedList"/>
    <dgm:cxn modelId="{2DDCD029-F20D-4A54-8587-61BC730BA612}" type="presParOf" srcId="{DD330F90-7900-42AF-B6E1-A82966E70568}" destId="{BB8FEA55-2A82-4B4D-9F03-D1E2FAD8A37B}" srcOrd="0" destOrd="0" presId="urn:microsoft.com/office/officeart/2008/layout/VerticalCurvedList"/>
    <dgm:cxn modelId="{ACF5E639-CBB6-4BDF-9BCC-E4A15F3898A7}" type="presParOf" srcId="{962C2BD0-517B-4E9C-A037-D4A0806612C4}" destId="{AE911054-65F8-4FD5-B094-535DDA16C973}" srcOrd="5" destOrd="0" presId="urn:microsoft.com/office/officeart/2008/layout/VerticalCurvedList"/>
    <dgm:cxn modelId="{060CDE2F-2319-4341-A999-02922FA81EFC}" type="presParOf" srcId="{962C2BD0-517B-4E9C-A037-D4A0806612C4}" destId="{75B28E60-28C4-48C8-AC35-503705341B7B}" srcOrd="6" destOrd="0" presId="urn:microsoft.com/office/officeart/2008/layout/VerticalCurvedList"/>
    <dgm:cxn modelId="{EE18575E-D2D8-4262-9DBE-444A75873F38}" type="presParOf" srcId="{75B28E60-28C4-48C8-AC35-503705341B7B}" destId="{633F5DDE-D078-48E1-8D76-7F9B431F148C}" srcOrd="0" destOrd="0" presId="urn:microsoft.com/office/officeart/2008/layout/VerticalCurvedList"/>
    <dgm:cxn modelId="{EAF463A7-BC74-4240-AFCE-459E16137EB7}" type="presParOf" srcId="{962C2BD0-517B-4E9C-A037-D4A0806612C4}" destId="{C8A39025-EE14-4259-B435-64A22BE928DF}" srcOrd="7" destOrd="0" presId="urn:microsoft.com/office/officeart/2008/layout/VerticalCurvedList"/>
    <dgm:cxn modelId="{A4B2D66F-411A-4EB9-A211-51D2315E315C}" type="presParOf" srcId="{962C2BD0-517B-4E9C-A037-D4A0806612C4}" destId="{37454553-E7B7-444D-97F9-ADF23DD3C484}" srcOrd="8" destOrd="0" presId="urn:microsoft.com/office/officeart/2008/layout/VerticalCurvedList"/>
    <dgm:cxn modelId="{06A369E3-F9E3-486A-B6B6-2D1BB536FEF6}" type="presParOf" srcId="{37454553-E7B7-444D-97F9-ADF23DD3C484}" destId="{9C87262B-E47E-4E4B-8011-DB6A97F88E2B}" srcOrd="0" destOrd="0" presId="urn:microsoft.com/office/officeart/2008/layout/VerticalCurvedList"/>
    <dgm:cxn modelId="{758AEA3D-0B9F-482A-9F38-6BCA90C5D22A}" type="presParOf" srcId="{962C2BD0-517B-4E9C-A037-D4A0806612C4}" destId="{016B013E-33C5-45AA-B3A0-1E36EB6F627F}" srcOrd="9" destOrd="0" presId="urn:microsoft.com/office/officeart/2008/layout/VerticalCurvedList"/>
    <dgm:cxn modelId="{FD36AD32-75FD-4302-BA47-9216F025C9F8}" type="presParOf" srcId="{962C2BD0-517B-4E9C-A037-D4A0806612C4}" destId="{EE663E0D-9ECF-4E2C-AC59-576042C26485}" srcOrd="10" destOrd="0" presId="urn:microsoft.com/office/officeart/2008/layout/VerticalCurvedList"/>
    <dgm:cxn modelId="{9885BD83-745D-4C65-A02E-2B217C4D4148}" type="presParOf" srcId="{EE663E0D-9ECF-4E2C-AC59-576042C26485}" destId="{41407AD4-04AB-489A-92C5-BC0BBDEB0F25}"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960EC91-FE5E-459E-A3E7-55E63E032EF2}"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ru-RU"/>
        </a:p>
      </dgm:t>
    </dgm:pt>
    <dgm:pt modelId="{FEE6DB8F-4D6D-4270-96C4-D1F7A94733BA}">
      <dgm:prSet phldrT="[Текст]" custT="1"/>
      <dgm:spPr>
        <a:solidFill>
          <a:schemeClr val="accent3">
            <a:lumMod val="20000"/>
            <a:lumOff val="80000"/>
          </a:schemeClr>
        </a:solidFill>
        <a:ln>
          <a:solidFill>
            <a:schemeClr val="accent1"/>
          </a:solidFill>
        </a:ln>
      </dgm:spPr>
      <dgm:t>
        <a:bodyPr/>
        <a:lstStyle/>
        <a:p>
          <a:r>
            <a:rPr lang="ru-RU" sz="2400" b="1" dirty="0" smtClean="0">
              <a:solidFill>
                <a:srgbClr val="6F0B0D"/>
              </a:solidFill>
              <a:latin typeface="Times New Roman" panose="02020603050405020304" pitchFamily="18" charset="0"/>
              <a:cs typeface="Times New Roman" panose="02020603050405020304" pitchFamily="18" charset="0"/>
            </a:rPr>
            <a:t>По назначению:</a:t>
          </a:r>
          <a:endParaRPr lang="ru-RU" sz="2400" b="1" dirty="0">
            <a:solidFill>
              <a:srgbClr val="6F0B0D"/>
            </a:solidFill>
            <a:latin typeface="Times New Roman" panose="02020603050405020304" pitchFamily="18" charset="0"/>
            <a:cs typeface="Times New Roman" panose="02020603050405020304" pitchFamily="18" charset="0"/>
          </a:endParaRPr>
        </a:p>
      </dgm:t>
    </dgm:pt>
    <dgm:pt modelId="{653B2C29-1B44-4FCC-BE65-B8E62A37EDD2}" type="parTrans" cxnId="{010009DB-4D4F-438F-813F-CC2EE4DF6F80}">
      <dgm:prSet/>
      <dgm:spPr/>
      <dgm:t>
        <a:bodyPr/>
        <a:lstStyle/>
        <a:p>
          <a:endParaRPr lang="ru-RU">
            <a:latin typeface="Times New Roman" panose="02020603050405020304" pitchFamily="18" charset="0"/>
            <a:cs typeface="Times New Roman" panose="02020603050405020304" pitchFamily="18" charset="0"/>
          </a:endParaRPr>
        </a:p>
      </dgm:t>
    </dgm:pt>
    <dgm:pt modelId="{D6DC4EBC-F6D4-4528-AC79-72C0B3C4D9B2}" type="sibTrans" cxnId="{010009DB-4D4F-438F-813F-CC2EE4DF6F80}">
      <dgm:prSet/>
      <dgm:spPr/>
      <dgm:t>
        <a:bodyPr/>
        <a:lstStyle/>
        <a:p>
          <a:endParaRPr lang="ru-RU">
            <a:latin typeface="Times New Roman" panose="02020603050405020304" pitchFamily="18" charset="0"/>
            <a:cs typeface="Times New Roman" panose="02020603050405020304" pitchFamily="18" charset="0"/>
          </a:endParaRPr>
        </a:p>
      </dgm:t>
    </dgm:pt>
    <dgm:pt modelId="{81F86632-73E1-4646-AA17-5D4E89573CB7}">
      <dgm:prSet phldrT="[Текст]"/>
      <dgm:spPr>
        <a:solidFill>
          <a:schemeClr val="accent3">
            <a:lumMod val="20000"/>
            <a:lumOff val="80000"/>
          </a:schemeClr>
        </a:solidFill>
        <a:ln>
          <a:solidFill>
            <a:schemeClr val="accent1"/>
          </a:solidFill>
        </a:ln>
      </dgm:spPr>
      <dgm:t>
        <a:bodyPr/>
        <a:lstStyle/>
        <a:p>
          <a:r>
            <a:rPr lang="ru-RU" b="1" dirty="0" smtClean="0">
              <a:solidFill>
                <a:schemeClr val="tx1"/>
              </a:solidFill>
              <a:latin typeface="Times New Roman" panose="02020603050405020304" pitchFamily="18" charset="0"/>
              <a:cs typeface="Times New Roman" panose="02020603050405020304" pitchFamily="18" charset="0"/>
            </a:rPr>
            <a:t>Приборы общего назначения</a:t>
          </a:r>
          <a:endParaRPr lang="ru-RU" b="1" dirty="0">
            <a:solidFill>
              <a:schemeClr val="tx1"/>
            </a:solidFill>
            <a:latin typeface="Times New Roman" panose="02020603050405020304" pitchFamily="18" charset="0"/>
            <a:cs typeface="Times New Roman" panose="02020603050405020304" pitchFamily="18" charset="0"/>
          </a:endParaRPr>
        </a:p>
      </dgm:t>
    </dgm:pt>
    <dgm:pt modelId="{B428894A-3529-4745-81FF-8E84F3DEA181}" type="parTrans" cxnId="{6649CDA5-FD5F-4D9A-BA61-2BC5CF132BB5}">
      <dgm:prSet/>
      <dgm:spPr>
        <a:ln>
          <a:solidFill>
            <a:schemeClr val="accent1"/>
          </a:solidFill>
        </a:ln>
      </dgm:spPr>
      <dgm:t>
        <a:bodyPr/>
        <a:lstStyle/>
        <a:p>
          <a:endParaRPr lang="ru-RU">
            <a:latin typeface="Times New Roman" panose="02020603050405020304" pitchFamily="18" charset="0"/>
            <a:cs typeface="Times New Roman" panose="02020603050405020304" pitchFamily="18" charset="0"/>
          </a:endParaRPr>
        </a:p>
      </dgm:t>
    </dgm:pt>
    <dgm:pt modelId="{EE553C25-0C94-4895-B094-4E0A1E6253C8}" type="sibTrans" cxnId="{6649CDA5-FD5F-4D9A-BA61-2BC5CF132BB5}">
      <dgm:prSet/>
      <dgm:spPr/>
      <dgm:t>
        <a:bodyPr/>
        <a:lstStyle/>
        <a:p>
          <a:endParaRPr lang="ru-RU">
            <a:latin typeface="Times New Roman" panose="02020603050405020304" pitchFamily="18" charset="0"/>
            <a:cs typeface="Times New Roman" panose="02020603050405020304" pitchFamily="18" charset="0"/>
          </a:endParaRPr>
        </a:p>
      </dgm:t>
    </dgm:pt>
    <dgm:pt modelId="{A076628F-1DEA-4BEF-834A-E8F8BE52604A}">
      <dgm:prSet phldrT="[Текст]"/>
      <dgm:spPr>
        <a:solidFill>
          <a:schemeClr val="accent3">
            <a:lumMod val="20000"/>
            <a:lumOff val="80000"/>
          </a:schemeClr>
        </a:solidFill>
        <a:ln>
          <a:solidFill>
            <a:schemeClr val="accent1"/>
          </a:solidFill>
        </a:ln>
      </dgm:spPr>
      <dgm:t>
        <a:bodyPr/>
        <a:lstStyle/>
        <a:p>
          <a:r>
            <a:rPr lang="ru-RU" b="1" dirty="0" smtClean="0">
              <a:solidFill>
                <a:schemeClr val="tx1"/>
              </a:solidFill>
              <a:latin typeface="Times New Roman" panose="02020603050405020304" pitchFamily="18" charset="0"/>
              <a:cs typeface="Times New Roman" panose="02020603050405020304" pitchFamily="18" charset="0"/>
            </a:rPr>
            <a:t>Приборы для подогрева и поддержания температуры пищи</a:t>
          </a:r>
          <a:endParaRPr lang="ru-RU" b="1" dirty="0">
            <a:solidFill>
              <a:schemeClr val="tx1"/>
            </a:solidFill>
            <a:latin typeface="Times New Roman" panose="02020603050405020304" pitchFamily="18" charset="0"/>
            <a:cs typeface="Times New Roman" panose="02020603050405020304" pitchFamily="18" charset="0"/>
          </a:endParaRPr>
        </a:p>
      </dgm:t>
    </dgm:pt>
    <dgm:pt modelId="{AB6D3644-E9E5-47EF-B00D-C563913BFE51}" type="parTrans" cxnId="{BF1A2775-486F-4B31-B1D8-092193B69019}">
      <dgm:prSet/>
      <dgm:spPr>
        <a:ln>
          <a:solidFill>
            <a:schemeClr val="accent1"/>
          </a:solidFill>
        </a:ln>
      </dgm:spPr>
      <dgm:t>
        <a:bodyPr/>
        <a:lstStyle/>
        <a:p>
          <a:endParaRPr lang="ru-RU">
            <a:latin typeface="Times New Roman" panose="02020603050405020304" pitchFamily="18" charset="0"/>
            <a:cs typeface="Times New Roman" panose="02020603050405020304" pitchFamily="18" charset="0"/>
          </a:endParaRPr>
        </a:p>
      </dgm:t>
    </dgm:pt>
    <dgm:pt modelId="{A617D40D-120A-47C2-A4BA-6959026F95CE}" type="sibTrans" cxnId="{BF1A2775-486F-4B31-B1D8-092193B69019}">
      <dgm:prSet/>
      <dgm:spPr/>
      <dgm:t>
        <a:bodyPr/>
        <a:lstStyle/>
        <a:p>
          <a:endParaRPr lang="ru-RU">
            <a:latin typeface="Times New Roman" panose="02020603050405020304" pitchFamily="18" charset="0"/>
            <a:cs typeface="Times New Roman" panose="02020603050405020304" pitchFamily="18" charset="0"/>
          </a:endParaRPr>
        </a:p>
      </dgm:t>
    </dgm:pt>
    <dgm:pt modelId="{8596A3E8-CEC7-42C5-9372-35A993F213F7}">
      <dgm:prSet phldrT="[Текст]"/>
      <dgm:spPr>
        <a:solidFill>
          <a:schemeClr val="accent3">
            <a:lumMod val="20000"/>
            <a:lumOff val="80000"/>
          </a:schemeClr>
        </a:solidFill>
        <a:ln>
          <a:solidFill>
            <a:schemeClr val="accent1"/>
          </a:solidFill>
        </a:ln>
      </dgm:spPr>
      <dgm:t>
        <a:bodyPr/>
        <a:lstStyle/>
        <a:p>
          <a:r>
            <a:rPr lang="ru-RU" b="1" dirty="0" smtClean="0">
              <a:solidFill>
                <a:schemeClr val="tx1"/>
              </a:solidFill>
              <a:latin typeface="Times New Roman" panose="02020603050405020304" pitchFamily="18" charset="0"/>
              <a:cs typeface="Times New Roman" panose="02020603050405020304" pitchFamily="18" charset="0"/>
            </a:rPr>
            <a:t>Приборы для жарения, </a:t>
          </a:r>
        </a:p>
        <a:p>
          <a:r>
            <a:rPr lang="ru-RU" b="1" dirty="0" smtClean="0">
              <a:solidFill>
                <a:schemeClr val="tx1"/>
              </a:solidFill>
              <a:latin typeface="Times New Roman" panose="02020603050405020304" pitchFamily="18" charset="0"/>
              <a:cs typeface="Times New Roman" panose="02020603050405020304" pitchFamily="18" charset="0"/>
            </a:rPr>
            <a:t>тушения, выпечки</a:t>
          </a:r>
          <a:endParaRPr lang="ru-RU" b="1" dirty="0">
            <a:solidFill>
              <a:schemeClr val="tx1"/>
            </a:solidFill>
            <a:latin typeface="Times New Roman" panose="02020603050405020304" pitchFamily="18" charset="0"/>
            <a:cs typeface="Times New Roman" panose="02020603050405020304" pitchFamily="18" charset="0"/>
          </a:endParaRPr>
        </a:p>
      </dgm:t>
    </dgm:pt>
    <dgm:pt modelId="{89237037-4323-414B-92FE-59A4BDA4147C}" type="parTrans" cxnId="{28077683-7D5F-4C2F-A474-7DB3BA068846}">
      <dgm:prSet/>
      <dgm:spPr>
        <a:ln>
          <a:solidFill>
            <a:schemeClr val="accent1"/>
          </a:solidFill>
        </a:ln>
      </dgm:spPr>
      <dgm:t>
        <a:bodyPr/>
        <a:lstStyle/>
        <a:p>
          <a:endParaRPr lang="ru-RU">
            <a:latin typeface="Times New Roman" panose="02020603050405020304" pitchFamily="18" charset="0"/>
            <a:cs typeface="Times New Roman" panose="02020603050405020304" pitchFamily="18" charset="0"/>
          </a:endParaRPr>
        </a:p>
      </dgm:t>
    </dgm:pt>
    <dgm:pt modelId="{13B0FCCB-125F-40BB-81A3-B82B63E78F30}" type="sibTrans" cxnId="{28077683-7D5F-4C2F-A474-7DB3BA068846}">
      <dgm:prSet/>
      <dgm:spPr/>
      <dgm:t>
        <a:bodyPr/>
        <a:lstStyle/>
        <a:p>
          <a:endParaRPr lang="ru-RU">
            <a:latin typeface="Times New Roman" panose="02020603050405020304" pitchFamily="18" charset="0"/>
            <a:cs typeface="Times New Roman" panose="02020603050405020304" pitchFamily="18" charset="0"/>
          </a:endParaRPr>
        </a:p>
      </dgm:t>
    </dgm:pt>
    <dgm:pt modelId="{B12BD4F0-7A7B-4F70-A3F5-06D6A497372F}">
      <dgm:prSet/>
      <dgm:spPr>
        <a:solidFill>
          <a:schemeClr val="accent3">
            <a:lumMod val="20000"/>
            <a:lumOff val="80000"/>
          </a:schemeClr>
        </a:solidFill>
        <a:ln>
          <a:solidFill>
            <a:schemeClr val="accent1"/>
          </a:solidFill>
        </a:ln>
      </dgm:spPr>
      <dgm:t>
        <a:bodyPr/>
        <a:lstStyle/>
        <a:p>
          <a:r>
            <a:rPr lang="ru-RU" b="1" dirty="0" smtClean="0">
              <a:solidFill>
                <a:schemeClr val="tx1"/>
              </a:solidFill>
              <a:latin typeface="Times New Roman" panose="02020603050405020304" pitchFamily="18" charset="0"/>
              <a:cs typeface="Times New Roman" panose="02020603050405020304" pitchFamily="18" charset="0"/>
            </a:rPr>
            <a:t>Приборы для варки пищи и приготовления напитков</a:t>
          </a:r>
          <a:endParaRPr lang="ru-RU" b="1" dirty="0">
            <a:solidFill>
              <a:schemeClr val="tx1"/>
            </a:solidFill>
            <a:latin typeface="Times New Roman" panose="02020603050405020304" pitchFamily="18" charset="0"/>
            <a:cs typeface="Times New Roman" panose="02020603050405020304" pitchFamily="18" charset="0"/>
          </a:endParaRPr>
        </a:p>
      </dgm:t>
    </dgm:pt>
    <dgm:pt modelId="{5E824FBD-3910-4CCE-A92F-E678814C8405}" type="parTrans" cxnId="{ECA442C6-AAC7-48DE-B9B4-227067D65DF0}">
      <dgm:prSet/>
      <dgm:spPr>
        <a:ln>
          <a:solidFill>
            <a:schemeClr val="accent1"/>
          </a:solidFill>
        </a:ln>
      </dgm:spPr>
      <dgm:t>
        <a:bodyPr/>
        <a:lstStyle/>
        <a:p>
          <a:endParaRPr lang="ru-RU">
            <a:latin typeface="Times New Roman" panose="02020603050405020304" pitchFamily="18" charset="0"/>
            <a:cs typeface="Times New Roman" panose="02020603050405020304" pitchFamily="18" charset="0"/>
          </a:endParaRPr>
        </a:p>
      </dgm:t>
    </dgm:pt>
    <dgm:pt modelId="{BD751A77-D4A3-4C5B-8081-BFEED4919715}" type="sibTrans" cxnId="{ECA442C6-AAC7-48DE-B9B4-227067D65DF0}">
      <dgm:prSet/>
      <dgm:spPr/>
      <dgm:t>
        <a:bodyPr/>
        <a:lstStyle/>
        <a:p>
          <a:endParaRPr lang="ru-RU">
            <a:latin typeface="Times New Roman" panose="02020603050405020304" pitchFamily="18" charset="0"/>
            <a:cs typeface="Times New Roman" panose="02020603050405020304" pitchFamily="18" charset="0"/>
          </a:endParaRPr>
        </a:p>
      </dgm:t>
    </dgm:pt>
    <dgm:pt modelId="{28E7DFC7-CD04-4441-B754-A84D01979519}" type="pres">
      <dgm:prSet presAssocID="{5960EC91-FE5E-459E-A3E7-55E63E032EF2}" presName="hierChild1" presStyleCnt="0">
        <dgm:presLayoutVars>
          <dgm:orgChart val="1"/>
          <dgm:chPref val="1"/>
          <dgm:dir/>
          <dgm:animOne val="branch"/>
          <dgm:animLvl val="lvl"/>
          <dgm:resizeHandles/>
        </dgm:presLayoutVars>
      </dgm:prSet>
      <dgm:spPr/>
      <dgm:t>
        <a:bodyPr/>
        <a:lstStyle/>
        <a:p>
          <a:endParaRPr lang="ru-RU"/>
        </a:p>
      </dgm:t>
    </dgm:pt>
    <dgm:pt modelId="{0B1F0DA2-1DC8-46E2-8B19-F8E866404E8C}" type="pres">
      <dgm:prSet presAssocID="{FEE6DB8F-4D6D-4270-96C4-D1F7A94733BA}" presName="hierRoot1" presStyleCnt="0">
        <dgm:presLayoutVars>
          <dgm:hierBranch val="init"/>
        </dgm:presLayoutVars>
      </dgm:prSet>
      <dgm:spPr/>
    </dgm:pt>
    <dgm:pt modelId="{94919F7E-9EF8-429F-B077-E606617589A2}" type="pres">
      <dgm:prSet presAssocID="{FEE6DB8F-4D6D-4270-96C4-D1F7A94733BA}" presName="rootComposite1" presStyleCnt="0"/>
      <dgm:spPr/>
    </dgm:pt>
    <dgm:pt modelId="{37EE5929-BDB7-4A15-A3FE-6393E6F642EC}" type="pres">
      <dgm:prSet presAssocID="{FEE6DB8F-4D6D-4270-96C4-D1F7A94733BA}" presName="rootText1" presStyleLbl="node0" presStyleIdx="0" presStyleCnt="1" custScaleX="214213" custScaleY="88341" custLinFactNeighborX="0" custLinFactNeighborY="-38947">
        <dgm:presLayoutVars>
          <dgm:chPref val="3"/>
        </dgm:presLayoutVars>
      </dgm:prSet>
      <dgm:spPr/>
      <dgm:t>
        <a:bodyPr/>
        <a:lstStyle/>
        <a:p>
          <a:endParaRPr lang="ru-RU"/>
        </a:p>
      </dgm:t>
    </dgm:pt>
    <dgm:pt modelId="{39DF06B9-2213-42F7-9BE2-1774442B5E4A}" type="pres">
      <dgm:prSet presAssocID="{FEE6DB8F-4D6D-4270-96C4-D1F7A94733BA}" presName="rootConnector1" presStyleLbl="node1" presStyleIdx="0" presStyleCnt="0"/>
      <dgm:spPr/>
      <dgm:t>
        <a:bodyPr/>
        <a:lstStyle/>
        <a:p>
          <a:endParaRPr lang="ru-RU"/>
        </a:p>
      </dgm:t>
    </dgm:pt>
    <dgm:pt modelId="{EB815D46-0838-4E6B-9A3A-9DB0B758C61D}" type="pres">
      <dgm:prSet presAssocID="{FEE6DB8F-4D6D-4270-96C4-D1F7A94733BA}" presName="hierChild2" presStyleCnt="0"/>
      <dgm:spPr/>
    </dgm:pt>
    <dgm:pt modelId="{FCE288D0-57F6-40AB-AFA4-8C1F7B415B70}" type="pres">
      <dgm:prSet presAssocID="{B428894A-3529-4745-81FF-8E84F3DEA181}" presName="Name37" presStyleLbl="parChTrans1D2" presStyleIdx="0" presStyleCnt="4"/>
      <dgm:spPr/>
      <dgm:t>
        <a:bodyPr/>
        <a:lstStyle/>
        <a:p>
          <a:endParaRPr lang="ru-RU"/>
        </a:p>
      </dgm:t>
    </dgm:pt>
    <dgm:pt modelId="{70AA1C8F-7421-464F-A256-C11A69251394}" type="pres">
      <dgm:prSet presAssocID="{81F86632-73E1-4646-AA17-5D4E89573CB7}" presName="hierRoot2" presStyleCnt="0">
        <dgm:presLayoutVars>
          <dgm:hierBranch val="init"/>
        </dgm:presLayoutVars>
      </dgm:prSet>
      <dgm:spPr/>
    </dgm:pt>
    <dgm:pt modelId="{55274B47-4DF4-4ED2-94D1-A465C2524FB5}" type="pres">
      <dgm:prSet presAssocID="{81F86632-73E1-4646-AA17-5D4E89573CB7}" presName="rootComposite" presStyleCnt="0"/>
      <dgm:spPr/>
    </dgm:pt>
    <dgm:pt modelId="{1D74EB0C-107E-4102-97C0-0F7B643C0906}" type="pres">
      <dgm:prSet presAssocID="{81F86632-73E1-4646-AA17-5D4E89573CB7}" presName="rootText" presStyleLbl="node2" presStyleIdx="0" presStyleCnt="4" custScaleX="151453" custScaleY="118108" custLinFactNeighborX="-240" custLinFactNeighborY="14315">
        <dgm:presLayoutVars>
          <dgm:chPref val="3"/>
        </dgm:presLayoutVars>
      </dgm:prSet>
      <dgm:spPr/>
      <dgm:t>
        <a:bodyPr/>
        <a:lstStyle/>
        <a:p>
          <a:endParaRPr lang="ru-RU"/>
        </a:p>
      </dgm:t>
    </dgm:pt>
    <dgm:pt modelId="{852874A0-0AFC-4A62-BD8F-07897F0E2819}" type="pres">
      <dgm:prSet presAssocID="{81F86632-73E1-4646-AA17-5D4E89573CB7}" presName="rootConnector" presStyleLbl="node2" presStyleIdx="0" presStyleCnt="4"/>
      <dgm:spPr/>
      <dgm:t>
        <a:bodyPr/>
        <a:lstStyle/>
        <a:p>
          <a:endParaRPr lang="ru-RU"/>
        </a:p>
      </dgm:t>
    </dgm:pt>
    <dgm:pt modelId="{04AC45A0-E517-4FA5-B583-0A4AAAC14D85}" type="pres">
      <dgm:prSet presAssocID="{81F86632-73E1-4646-AA17-5D4E89573CB7}" presName="hierChild4" presStyleCnt="0"/>
      <dgm:spPr/>
    </dgm:pt>
    <dgm:pt modelId="{9B84A594-5D9B-4A92-8296-9F88B1E77A26}" type="pres">
      <dgm:prSet presAssocID="{81F86632-73E1-4646-AA17-5D4E89573CB7}" presName="hierChild5" presStyleCnt="0"/>
      <dgm:spPr/>
    </dgm:pt>
    <dgm:pt modelId="{2EBC6C0B-01B1-416A-BCBF-FA3FDEFBC7E1}" type="pres">
      <dgm:prSet presAssocID="{AB6D3644-E9E5-47EF-B00D-C563913BFE51}" presName="Name37" presStyleLbl="parChTrans1D2" presStyleIdx="1" presStyleCnt="4"/>
      <dgm:spPr/>
      <dgm:t>
        <a:bodyPr/>
        <a:lstStyle/>
        <a:p>
          <a:endParaRPr lang="ru-RU"/>
        </a:p>
      </dgm:t>
    </dgm:pt>
    <dgm:pt modelId="{443B3505-019B-4624-87B8-47AD4E3D37CD}" type="pres">
      <dgm:prSet presAssocID="{A076628F-1DEA-4BEF-834A-E8F8BE52604A}" presName="hierRoot2" presStyleCnt="0">
        <dgm:presLayoutVars>
          <dgm:hierBranch val="init"/>
        </dgm:presLayoutVars>
      </dgm:prSet>
      <dgm:spPr/>
    </dgm:pt>
    <dgm:pt modelId="{E482B3C5-9731-4EC2-A037-66251CDF5B15}" type="pres">
      <dgm:prSet presAssocID="{A076628F-1DEA-4BEF-834A-E8F8BE52604A}" presName="rootComposite" presStyleCnt="0"/>
      <dgm:spPr/>
    </dgm:pt>
    <dgm:pt modelId="{AF3EECBC-1FAB-48DD-8116-D50F0720985D}" type="pres">
      <dgm:prSet presAssocID="{A076628F-1DEA-4BEF-834A-E8F8BE52604A}" presName="rootText" presStyleLbl="node2" presStyleIdx="1" presStyleCnt="4" custScaleX="151453" custScaleY="162317" custLinFactNeighborX="-501" custLinFactNeighborY="45473">
        <dgm:presLayoutVars>
          <dgm:chPref val="3"/>
        </dgm:presLayoutVars>
      </dgm:prSet>
      <dgm:spPr/>
      <dgm:t>
        <a:bodyPr/>
        <a:lstStyle/>
        <a:p>
          <a:endParaRPr lang="ru-RU"/>
        </a:p>
      </dgm:t>
    </dgm:pt>
    <dgm:pt modelId="{41023815-EE57-46C9-AA82-FAF8D4BB28C2}" type="pres">
      <dgm:prSet presAssocID="{A076628F-1DEA-4BEF-834A-E8F8BE52604A}" presName="rootConnector" presStyleLbl="node2" presStyleIdx="1" presStyleCnt="4"/>
      <dgm:spPr/>
      <dgm:t>
        <a:bodyPr/>
        <a:lstStyle/>
        <a:p>
          <a:endParaRPr lang="ru-RU"/>
        </a:p>
      </dgm:t>
    </dgm:pt>
    <dgm:pt modelId="{E737B24B-0C5C-4D8A-8E39-0C6DB3658E3E}" type="pres">
      <dgm:prSet presAssocID="{A076628F-1DEA-4BEF-834A-E8F8BE52604A}" presName="hierChild4" presStyleCnt="0"/>
      <dgm:spPr/>
    </dgm:pt>
    <dgm:pt modelId="{A0BD9DCF-44E0-4E12-9DB1-5FBF4A637FA1}" type="pres">
      <dgm:prSet presAssocID="{A076628F-1DEA-4BEF-834A-E8F8BE52604A}" presName="hierChild5" presStyleCnt="0"/>
      <dgm:spPr/>
    </dgm:pt>
    <dgm:pt modelId="{0740D95B-AC5C-4998-901C-EBE546FEA39E}" type="pres">
      <dgm:prSet presAssocID="{89237037-4323-414B-92FE-59A4BDA4147C}" presName="Name37" presStyleLbl="parChTrans1D2" presStyleIdx="2" presStyleCnt="4"/>
      <dgm:spPr/>
      <dgm:t>
        <a:bodyPr/>
        <a:lstStyle/>
        <a:p>
          <a:endParaRPr lang="ru-RU"/>
        </a:p>
      </dgm:t>
    </dgm:pt>
    <dgm:pt modelId="{5AB0E8F8-3E0D-404E-B87C-AF67F8A4808B}" type="pres">
      <dgm:prSet presAssocID="{8596A3E8-CEC7-42C5-9372-35A993F213F7}" presName="hierRoot2" presStyleCnt="0">
        <dgm:presLayoutVars>
          <dgm:hierBranch val="init"/>
        </dgm:presLayoutVars>
      </dgm:prSet>
      <dgm:spPr/>
    </dgm:pt>
    <dgm:pt modelId="{0B536BFC-44A6-40A6-983D-C425DD8708E4}" type="pres">
      <dgm:prSet presAssocID="{8596A3E8-CEC7-42C5-9372-35A993F213F7}" presName="rootComposite" presStyleCnt="0"/>
      <dgm:spPr/>
    </dgm:pt>
    <dgm:pt modelId="{D5A11C77-4B44-4DF7-A8C2-644133889275}" type="pres">
      <dgm:prSet presAssocID="{8596A3E8-CEC7-42C5-9372-35A993F213F7}" presName="rootText" presStyleLbl="node2" presStyleIdx="2" presStyleCnt="4" custScaleX="151453" custScaleY="162317" custLinFactNeighborX="-763" custLinFactNeighborY="45473">
        <dgm:presLayoutVars>
          <dgm:chPref val="3"/>
        </dgm:presLayoutVars>
      </dgm:prSet>
      <dgm:spPr/>
      <dgm:t>
        <a:bodyPr/>
        <a:lstStyle/>
        <a:p>
          <a:endParaRPr lang="ru-RU"/>
        </a:p>
      </dgm:t>
    </dgm:pt>
    <dgm:pt modelId="{65FDF63F-E84B-40AA-AAE8-DE7F87BDF49D}" type="pres">
      <dgm:prSet presAssocID="{8596A3E8-CEC7-42C5-9372-35A993F213F7}" presName="rootConnector" presStyleLbl="node2" presStyleIdx="2" presStyleCnt="4"/>
      <dgm:spPr/>
      <dgm:t>
        <a:bodyPr/>
        <a:lstStyle/>
        <a:p>
          <a:endParaRPr lang="ru-RU"/>
        </a:p>
      </dgm:t>
    </dgm:pt>
    <dgm:pt modelId="{98B70203-C1F6-41E4-B43B-D7C1DFF1E9CD}" type="pres">
      <dgm:prSet presAssocID="{8596A3E8-CEC7-42C5-9372-35A993F213F7}" presName="hierChild4" presStyleCnt="0"/>
      <dgm:spPr/>
    </dgm:pt>
    <dgm:pt modelId="{80876BF3-9D0E-44E6-B0A2-7041C24041DE}" type="pres">
      <dgm:prSet presAssocID="{8596A3E8-CEC7-42C5-9372-35A993F213F7}" presName="hierChild5" presStyleCnt="0"/>
      <dgm:spPr/>
    </dgm:pt>
    <dgm:pt modelId="{6C3DCC08-1220-49D6-8C07-CA65DA366914}" type="pres">
      <dgm:prSet presAssocID="{5E824FBD-3910-4CCE-A92F-E678814C8405}" presName="Name37" presStyleLbl="parChTrans1D2" presStyleIdx="3" presStyleCnt="4"/>
      <dgm:spPr/>
      <dgm:t>
        <a:bodyPr/>
        <a:lstStyle/>
        <a:p>
          <a:endParaRPr lang="ru-RU"/>
        </a:p>
      </dgm:t>
    </dgm:pt>
    <dgm:pt modelId="{C609335A-B5F9-4787-8CDD-E714588C7986}" type="pres">
      <dgm:prSet presAssocID="{B12BD4F0-7A7B-4F70-A3F5-06D6A497372F}" presName="hierRoot2" presStyleCnt="0">
        <dgm:presLayoutVars>
          <dgm:hierBranch val="init"/>
        </dgm:presLayoutVars>
      </dgm:prSet>
      <dgm:spPr/>
    </dgm:pt>
    <dgm:pt modelId="{B1C0DAB3-A8F3-430C-9219-293165BB3F50}" type="pres">
      <dgm:prSet presAssocID="{B12BD4F0-7A7B-4F70-A3F5-06D6A497372F}" presName="rootComposite" presStyleCnt="0"/>
      <dgm:spPr/>
    </dgm:pt>
    <dgm:pt modelId="{F0A763E1-7C85-4F29-BF86-D0DFFF65ACB0}" type="pres">
      <dgm:prSet presAssocID="{B12BD4F0-7A7B-4F70-A3F5-06D6A497372F}" presName="rootText" presStyleLbl="node2" presStyleIdx="3" presStyleCnt="4" custScaleX="151453" custScaleY="118108" custLinFactNeighborX="-1025" custLinFactNeighborY="14315">
        <dgm:presLayoutVars>
          <dgm:chPref val="3"/>
        </dgm:presLayoutVars>
      </dgm:prSet>
      <dgm:spPr/>
      <dgm:t>
        <a:bodyPr/>
        <a:lstStyle/>
        <a:p>
          <a:endParaRPr lang="ru-RU"/>
        </a:p>
      </dgm:t>
    </dgm:pt>
    <dgm:pt modelId="{6DDA60EC-CA1B-4787-9F93-3706B9B44218}" type="pres">
      <dgm:prSet presAssocID="{B12BD4F0-7A7B-4F70-A3F5-06D6A497372F}" presName="rootConnector" presStyleLbl="node2" presStyleIdx="3" presStyleCnt="4"/>
      <dgm:spPr/>
      <dgm:t>
        <a:bodyPr/>
        <a:lstStyle/>
        <a:p>
          <a:endParaRPr lang="ru-RU"/>
        </a:p>
      </dgm:t>
    </dgm:pt>
    <dgm:pt modelId="{2251C191-D1E8-435A-A6A2-15F7F2A7A701}" type="pres">
      <dgm:prSet presAssocID="{B12BD4F0-7A7B-4F70-A3F5-06D6A497372F}" presName="hierChild4" presStyleCnt="0"/>
      <dgm:spPr/>
    </dgm:pt>
    <dgm:pt modelId="{92FA2098-3EAD-4E6B-8901-B432D690E252}" type="pres">
      <dgm:prSet presAssocID="{B12BD4F0-7A7B-4F70-A3F5-06D6A497372F}" presName="hierChild5" presStyleCnt="0"/>
      <dgm:spPr/>
    </dgm:pt>
    <dgm:pt modelId="{89EDBADC-1100-4FFC-B6C2-D1DEA4C58860}" type="pres">
      <dgm:prSet presAssocID="{FEE6DB8F-4D6D-4270-96C4-D1F7A94733BA}" presName="hierChild3" presStyleCnt="0"/>
      <dgm:spPr/>
    </dgm:pt>
  </dgm:ptLst>
  <dgm:cxnLst>
    <dgm:cxn modelId="{8EA7DC79-2ED1-4901-BDC9-0E28C2126C79}" type="presOf" srcId="{B428894A-3529-4745-81FF-8E84F3DEA181}" destId="{FCE288D0-57F6-40AB-AFA4-8C1F7B415B70}" srcOrd="0" destOrd="0" presId="urn:microsoft.com/office/officeart/2005/8/layout/orgChart1"/>
    <dgm:cxn modelId="{B1D65117-584E-4AF6-ACF6-B0B43E061A0A}" type="presOf" srcId="{8596A3E8-CEC7-42C5-9372-35A993F213F7}" destId="{65FDF63F-E84B-40AA-AAE8-DE7F87BDF49D}" srcOrd="1" destOrd="0" presId="urn:microsoft.com/office/officeart/2005/8/layout/orgChart1"/>
    <dgm:cxn modelId="{2F67685F-9005-42E7-B710-7F59787DDAC6}" type="presOf" srcId="{FEE6DB8F-4D6D-4270-96C4-D1F7A94733BA}" destId="{37EE5929-BDB7-4A15-A3FE-6393E6F642EC}" srcOrd="0" destOrd="0" presId="urn:microsoft.com/office/officeart/2005/8/layout/orgChart1"/>
    <dgm:cxn modelId="{F9FFA000-F527-4503-9D5D-ADC0312430B2}" type="presOf" srcId="{89237037-4323-414B-92FE-59A4BDA4147C}" destId="{0740D95B-AC5C-4998-901C-EBE546FEA39E}" srcOrd="0" destOrd="0" presId="urn:microsoft.com/office/officeart/2005/8/layout/orgChart1"/>
    <dgm:cxn modelId="{9FC436EB-0CC5-4720-A409-F636BB001CCC}" type="presOf" srcId="{B12BD4F0-7A7B-4F70-A3F5-06D6A497372F}" destId="{6DDA60EC-CA1B-4787-9F93-3706B9B44218}" srcOrd="1" destOrd="0" presId="urn:microsoft.com/office/officeart/2005/8/layout/orgChart1"/>
    <dgm:cxn modelId="{3D434D3F-8A8C-4F80-8385-BEB74DB99965}" type="presOf" srcId="{5E824FBD-3910-4CCE-A92F-E678814C8405}" destId="{6C3DCC08-1220-49D6-8C07-CA65DA366914}" srcOrd="0" destOrd="0" presId="urn:microsoft.com/office/officeart/2005/8/layout/orgChart1"/>
    <dgm:cxn modelId="{B5A04B99-469A-4D61-9CBC-289800D6A2D2}" type="presOf" srcId="{AB6D3644-E9E5-47EF-B00D-C563913BFE51}" destId="{2EBC6C0B-01B1-416A-BCBF-FA3FDEFBC7E1}" srcOrd="0" destOrd="0" presId="urn:microsoft.com/office/officeart/2005/8/layout/orgChart1"/>
    <dgm:cxn modelId="{729529D5-BB81-4C3E-8FB0-682F9DE06F0E}" type="presOf" srcId="{8596A3E8-CEC7-42C5-9372-35A993F213F7}" destId="{D5A11C77-4B44-4DF7-A8C2-644133889275}" srcOrd="0" destOrd="0" presId="urn:microsoft.com/office/officeart/2005/8/layout/orgChart1"/>
    <dgm:cxn modelId="{59D5F6B8-6192-4DEA-A35B-04215D5E6087}" type="presOf" srcId="{5960EC91-FE5E-459E-A3E7-55E63E032EF2}" destId="{28E7DFC7-CD04-4441-B754-A84D01979519}" srcOrd="0" destOrd="0" presId="urn:microsoft.com/office/officeart/2005/8/layout/orgChart1"/>
    <dgm:cxn modelId="{28077683-7D5F-4C2F-A474-7DB3BA068846}" srcId="{FEE6DB8F-4D6D-4270-96C4-D1F7A94733BA}" destId="{8596A3E8-CEC7-42C5-9372-35A993F213F7}" srcOrd="2" destOrd="0" parTransId="{89237037-4323-414B-92FE-59A4BDA4147C}" sibTransId="{13B0FCCB-125F-40BB-81A3-B82B63E78F30}"/>
    <dgm:cxn modelId="{FCA8F80B-64BF-401B-B05D-21FD90D5F5F4}" type="presOf" srcId="{81F86632-73E1-4646-AA17-5D4E89573CB7}" destId="{1D74EB0C-107E-4102-97C0-0F7B643C0906}" srcOrd="0" destOrd="0" presId="urn:microsoft.com/office/officeart/2005/8/layout/orgChart1"/>
    <dgm:cxn modelId="{010009DB-4D4F-438F-813F-CC2EE4DF6F80}" srcId="{5960EC91-FE5E-459E-A3E7-55E63E032EF2}" destId="{FEE6DB8F-4D6D-4270-96C4-D1F7A94733BA}" srcOrd="0" destOrd="0" parTransId="{653B2C29-1B44-4FCC-BE65-B8E62A37EDD2}" sibTransId="{D6DC4EBC-F6D4-4528-AC79-72C0B3C4D9B2}"/>
    <dgm:cxn modelId="{5B530218-8D13-4CA1-8941-0B57E4968A63}" type="presOf" srcId="{FEE6DB8F-4D6D-4270-96C4-D1F7A94733BA}" destId="{39DF06B9-2213-42F7-9BE2-1774442B5E4A}" srcOrd="1" destOrd="0" presId="urn:microsoft.com/office/officeart/2005/8/layout/orgChart1"/>
    <dgm:cxn modelId="{BF1A2775-486F-4B31-B1D8-092193B69019}" srcId="{FEE6DB8F-4D6D-4270-96C4-D1F7A94733BA}" destId="{A076628F-1DEA-4BEF-834A-E8F8BE52604A}" srcOrd="1" destOrd="0" parTransId="{AB6D3644-E9E5-47EF-B00D-C563913BFE51}" sibTransId="{A617D40D-120A-47C2-A4BA-6959026F95CE}"/>
    <dgm:cxn modelId="{1BE861CB-9FD6-4D6E-8263-2A6B7A66DA39}" type="presOf" srcId="{A076628F-1DEA-4BEF-834A-E8F8BE52604A}" destId="{AF3EECBC-1FAB-48DD-8116-D50F0720985D}" srcOrd="0" destOrd="0" presId="urn:microsoft.com/office/officeart/2005/8/layout/orgChart1"/>
    <dgm:cxn modelId="{ECA442C6-AAC7-48DE-B9B4-227067D65DF0}" srcId="{FEE6DB8F-4D6D-4270-96C4-D1F7A94733BA}" destId="{B12BD4F0-7A7B-4F70-A3F5-06D6A497372F}" srcOrd="3" destOrd="0" parTransId="{5E824FBD-3910-4CCE-A92F-E678814C8405}" sibTransId="{BD751A77-D4A3-4C5B-8081-BFEED4919715}"/>
    <dgm:cxn modelId="{082280EA-3C39-4833-93FC-45F675CEC648}" type="presOf" srcId="{81F86632-73E1-4646-AA17-5D4E89573CB7}" destId="{852874A0-0AFC-4A62-BD8F-07897F0E2819}" srcOrd="1" destOrd="0" presId="urn:microsoft.com/office/officeart/2005/8/layout/orgChart1"/>
    <dgm:cxn modelId="{6649CDA5-FD5F-4D9A-BA61-2BC5CF132BB5}" srcId="{FEE6DB8F-4D6D-4270-96C4-D1F7A94733BA}" destId="{81F86632-73E1-4646-AA17-5D4E89573CB7}" srcOrd="0" destOrd="0" parTransId="{B428894A-3529-4745-81FF-8E84F3DEA181}" sibTransId="{EE553C25-0C94-4895-B094-4E0A1E6253C8}"/>
    <dgm:cxn modelId="{FBFD12A2-4658-4C17-A630-6706752CB9D9}" type="presOf" srcId="{B12BD4F0-7A7B-4F70-A3F5-06D6A497372F}" destId="{F0A763E1-7C85-4F29-BF86-D0DFFF65ACB0}" srcOrd="0" destOrd="0" presId="urn:microsoft.com/office/officeart/2005/8/layout/orgChart1"/>
    <dgm:cxn modelId="{99458A67-07D8-49DE-A890-06407BB89D50}" type="presOf" srcId="{A076628F-1DEA-4BEF-834A-E8F8BE52604A}" destId="{41023815-EE57-46C9-AA82-FAF8D4BB28C2}" srcOrd="1" destOrd="0" presId="urn:microsoft.com/office/officeart/2005/8/layout/orgChart1"/>
    <dgm:cxn modelId="{B5DD73E1-4497-42EB-8E99-A8B3E49CD82A}" type="presParOf" srcId="{28E7DFC7-CD04-4441-B754-A84D01979519}" destId="{0B1F0DA2-1DC8-46E2-8B19-F8E866404E8C}" srcOrd="0" destOrd="0" presId="urn:microsoft.com/office/officeart/2005/8/layout/orgChart1"/>
    <dgm:cxn modelId="{9BEECEE6-F74A-4090-9037-D70A2E32EABE}" type="presParOf" srcId="{0B1F0DA2-1DC8-46E2-8B19-F8E866404E8C}" destId="{94919F7E-9EF8-429F-B077-E606617589A2}" srcOrd="0" destOrd="0" presId="urn:microsoft.com/office/officeart/2005/8/layout/orgChart1"/>
    <dgm:cxn modelId="{F763BCFE-10D8-4023-AAA4-18C52CD0D7EA}" type="presParOf" srcId="{94919F7E-9EF8-429F-B077-E606617589A2}" destId="{37EE5929-BDB7-4A15-A3FE-6393E6F642EC}" srcOrd="0" destOrd="0" presId="urn:microsoft.com/office/officeart/2005/8/layout/orgChart1"/>
    <dgm:cxn modelId="{B903DA2E-D514-461F-8A7B-A8B11CB15854}" type="presParOf" srcId="{94919F7E-9EF8-429F-B077-E606617589A2}" destId="{39DF06B9-2213-42F7-9BE2-1774442B5E4A}" srcOrd="1" destOrd="0" presId="urn:microsoft.com/office/officeart/2005/8/layout/orgChart1"/>
    <dgm:cxn modelId="{83904FB3-DB6C-435B-AB3E-3096F86E554D}" type="presParOf" srcId="{0B1F0DA2-1DC8-46E2-8B19-F8E866404E8C}" destId="{EB815D46-0838-4E6B-9A3A-9DB0B758C61D}" srcOrd="1" destOrd="0" presId="urn:microsoft.com/office/officeart/2005/8/layout/orgChart1"/>
    <dgm:cxn modelId="{642244E4-41CD-4446-AF6B-3828229D7DF9}" type="presParOf" srcId="{EB815D46-0838-4E6B-9A3A-9DB0B758C61D}" destId="{FCE288D0-57F6-40AB-AFA4-8C1F7B415B70}" srcOrd="0" destOrd="0" presId="urn:microsoft.com/office/officeart/2005/8/layout/orgChart1"/>
    <dgm:cxn modelId="{80A4D7C1-C010-4729-892F-AE18E352C2D1}" type="presParOf" srcId="{EB815D46-0838-4E6B-9A3A-9DB0B758C61D}" destId="{70AA1C8F-7421-464F-A256-C11A69251394}" srcOrd="1" destOrd="0" presId="urn:microsoft.com/office/officeart/2005/8/layout/orgChart1"/>
    <dgm:cxn modelId="{7B2EB58B-515E-425A-A624-2B3336BCA6B0}" type="presParOf" srcId="{70AA1C8F-7421-464F-A256-C11A69251394}" destId="{55274B47-4DF4-4ED2-94D1-A465C2524FB5}" srcOrd="0" destOrd="0" presId="urn:microsoft.com/office/officeart/2005/8/layout/orgChart1"/>
    <dgm:cxn modelId="{E8A59BDA-B7F1-4991-AE60-F1622A6019AC}" type="presParOf" srcId="{55274B47-4DF4-4ED2-94D1-A465C2524FB5}" destId="{1D74EB0C-107E-4102-97C0-0F7B643C0906}" srcOrd="0" destOrd="0" presId="urn:microsoft.com/office/officeart/2005/8/layout/orgChart1"/>
    <dgm:cxn modelId="{B1A3F08E-0244-4E85-B4AC-D7E3698A7E6B}" type="presParOf" srcId="{55274B47-4DF4-4ED2-94D1-A465C2524FB5}" destId="{852874A0-0AFC-4A62-BD8F-07897F0E2819}" srcOrd="1" destOrd="0" presId="urn:microsoft.com/office/officeart/2005/8/layout/orgChart1"/>
    <dgm:cxn modelId="{F7ACB3FF-3C39-4D5F-8BAC-6B939324F85B}" type="presParOf" srcId="{70AA1C8F-7421-464F-A256-C11A69251394}" destId="{04AC45A0-E517-4FA5-B583-0A4AAAC14D85}" srcOrd="1" destOrd="0" presId="urn:microsoft.com/office/officeart/2005/8/layout/orgChart1"/>
    <dgm:cxn modelId="{181517EB-8520-4DCF-ADB3-3C8A0EFE3153}" type="presParOf" srcId="{70AA1C8F-7421-464F-A256-C11A69251394}" destId="{9B84A594-5D9B-4A92-8296-9F88B1E77A26}" srcOrd="2" destOrd="0" presId="urn:microsoft.com/office/officeart/2005/8/layout/orgChart1"/>
    <dgm:cxn modelId="{A19A4E59-9FB0-47D8-AD97-B9D68BEBF246}" type="presParOf" srcId="{EB815D46-0838-4E6B-9A3A-9DB0B758C61D}" destId="{2EBC6C0B-01B1-416A-BCBF-FA3FDEFBC7E1}" srcOrd="2" destOrd="0" presId="urn:microsoft.com/office/officeart/2005/8/layout/orgChart1"/>
    <dgm:cxn modelId="{8793E276-8A3E-47DF-808A-2EB266886C64}" type="presParOf" srcId="{EB815D46-0838-4E6B-9A3A-9DB0B758C61D}" destId="{443B3505-019B-4624-87B8-47AD4E3D37CD}" srcOrd="3" destOrd="0" presId="urn:microsoft.com/office/officeart/2005/8/layout/orgChart1"/>
    <dgm:cxn modelId="{479BCBA5-CD67-4C28-8AB8-0BAEA89D262E}" type="presParOf" srcId="{443B3505-019B-4624-87B8-47AD4E3D37CD}" destId="{E482B3C5-9731-4EC2-A037-66251CDF5B15}" srcOrd="0" destOrd="0" presId="urn:microsoft.com/office/officeart/2005/8/layout/orgChart1"/>
    <dgm:cxn modelId="{53C0D919-C126-4F4F-9D6B-A692AE4CED94}" type="presParOf" srcId="{E482B3C5-9731-4EC2-A037-66251CDF5B15}" destId="{AF3EECBC-1FAB-48DD-8116-D50F0720985D}" srcOrd="0" destOrd="0" presId="urn:microsoft.com/office/officeart/2005/8/layout/orgChart1"/>
    <dgm:cxn modelId="{E7463361-C7D6-460E-ABFE-896F57B50845}" type="presParOf" srcId="{E482B3C5-9731-4EC2-A037-66251CDF5B15}" destId="{41023815-EE57-46C9-AA82-FAF8D4BB28C2}" srcOrd="1" destOrd="0" presId="urn:microsoft.com/office/officeart/2005/8/layout/orgChart1"/>
    <dgm:cxn modelId="{BDFD3DE9-7A33-4179-BB71-A33CCE93B45A}" type="presParOf" srcId="{443B3505-019B-4624-87B8-47AD4E3D37CD}" destId="{E737B24B-0C5C-4D8A-8E39-0C6DB3658E3E}" srcOrd="1" destOrd="0" presId="urn:microsoft.com/office/officeart/2005/8/layout/orgChart1"/>
    <dgm:cxn modelId="{B6CDD4EB-7DF0-4FB1-91FD-F8C215076962}" type="presParOf" srcId="{443B3505-019B-4624-87B8-47AD4E3D37CD}" destId="{A0BD9DCF-44E0-4E12-9DB1-5FBF4A637FA1}" srcOrd="2" destOrd="0" presId="urn:microsoft.com/office/officeart/2005/8/layout/orgChart1"/>
    <dgm:cxn modelId="{D17F551A-EE30-4D21-A509-2B1A91332473}" type="presParOf" srcId="{EB815D46-0838-4E6B-9A3A-9DB0B758C61D}" destId="{0740D95B-AC5C-4998-901C-EBE546FEA39E}" srcOrd="4" destOrd="0" presId="urn:microsoft.com/office/officeart/2005/8/layout/orgChart1"/>
    <dgm:cxn modelId="{988840F5-1F7C-464B-BB18-3CFE2CFE6AAA}" type="presParOf" srcId="{EB815D46-0838-4E6B-9A3A-9DB0B758C61D}" destId="{5AB0E8F8-3E0D-404E-B87C-AF67F8A4808B}" srcOrd="5" destOrd="0" presId="urn:microsoft.com/office/officeart/2005/8/layout/orgChart1"/>
    <dgm:cxn modelId="{49F9C534-AF44-423B-8DC7-26BFE06F09A4}" type="presParOf" srcId="{5AB0E8F8-3E0D-404E-B87C-AF67F8A4808B}" destId="{0B536BFC-44A6-40A6-983D-C425DD8708E4}" srcOrd="0" destOrd="0" presId="urn:microsoft.com/office/officeart/2005/8/layout/orgChart1"/>
    <dgm:cxn modelId="{3478DD9D-D68D-46EB-B73A-3337F5D724C0}" type="presParOf" srcId="{0B536BFC-44A6-40A6-983D-C425DD8708E4}" destId="{D5A11C77-4B44-4DF7-A8C2-644133889275}" srcOrd="0" destOrd="0" presId="urn:microsoft.com/office/officeart/2005/8/layout/orgChart1"/>
    <dgm:cxn modelId="{A600E0AC-19ED-4277-8FC8-4E0C82D50000}" type="presParOf" srcId="{0B536BFC-44A6-40A6-983D-C425DD8708E4}" destId="{65FDF63F-E84B-40AA-AAE8-DE7F87BDF49D}" srcOrd="1" destOrd="0" presId="urn:microsoft.com/office/officeart/2005/8/layout/orgChart1"/>
    <dgm:cxn modelId="{56D457F9-9BBE-46E8-BBC9-AC1DC059A6FD}" type="presParOf" srcId="{5AB0E8F8-3E0D-404E-B87C-AF67F8A4808B}" destId="{98B70203-C1F6-41E4-B43B-D7C1DFF1E9CD}" srcOrd="1" destOrd="0" presId="urn:microsoft.com/office/officeart/2005/8/layout/orgChart1"/>
    <dgm:cxn modelId="{BB7C30B4-FD8B-49DB-BD5B-261F52B5C0AB}" type="presParOf" srcId="{5AB0E8F8-3E0D-404E-B87C-AF67F8A4808B}" destId="{80876BF3-9D0E-44E6-B0A2-7041C24041DE}" srcOrd="2" destOrd="0" presId="urn:microsoft.com/office/officeart/2005/8/layout/orgChart1"/>
    <dgm:cxn modelId="{ADA3EFE8-FCDC-4DFA-BFCA-163BCCBA77BE}" type="presParOf" srcId="{EB815D46-0838-4E6B-9A3A-9DB0B758C61D}" destId="{6C3DCC08-1220-49D6-8C07-CA65DA366914}" srcOrd="6" destOrd="0" presId="urn:microsoft.com/office/officeart/2005/8/layout/orgChart1"/>
    <dgm:cxn modelId="{90DCFD14-D53E-46B9-B775-0484B69C1F34}" type="presParOf" srcId="{EB815D46-0838-4E6B-9A3A-9DB0B758C61D}" destId="{C609335A-B5F9-4787-8CDD-E714588C7986}" srcOrd="7" destOrd="0" presId="urn:microsoft.com/office/officeart/2005/8/layout/orgChart1"/>
    <dgm:cxn modelId="{1B76EDD5-B9F9-48D4-8C04-D962C6B044C3}" type="presParOf" srcId="{C609335A-B5F9-4787-8CDD-E714588C7986}" destId="{B1C0DAB3-A8F3-430C-9219-293165BB3F50}" srcOrd="0" destOrd="0" presId="urn:microsoft.com/office/officeart/2005/8/layout/orgChart1"/>
    <dgm:cxn modelId="{76BE0727-5AFC-4D72-9FB8-D19D3F9E73CB}" type="presParOf" srcId="{B1C0DAB3-A8F3-430C-9219-293165BB3F50}" destId="{F0A763E1-7C85-4F29-BF86-D0DFFF65ACB0}" srcOrd="0" destOrd="0" presId="urn:microsoft.com/office/officeart/2005/8/layout/orgChart1"/>
    <dgm:cxn modelId="{727E49D8-CE41-4B8E-9C1E-07EDEA8DED15}" type="presParOf" srcId="{B1C0DAB3-A8F3-430C-9219-293165BB3F50}" destId="{6DDA60EC-CA1B-4787-9F93-3706B9B44218}" srcOrd="1" destOrd="0" presId="urn:microsoft.com/office/officeart/2005/8/layout/orgChart1"/>
    <dgm:cxn modelId="{067B5D40-8D28-49BA-B190-F77BB95A4B41}" type="presParOf" srcId="{C609335A-B5F9-4787-8CDD-E714588C7986}" destId="{2251C191-D1E8-435A-A6A2-15F7F2A7A701}" srcOrd="1" destOrd="0" presId="urn:microsoft.com/office/officeart/2005/8/layout/orgChart1"/>
    <dgm:cxn modelId="{769F9A5C-C5F2-4DE4-A820-D752D542C71B}" type="presParOf" srcId="{C609335A-B5F9-4787-8CDD-E714588C7986}" destId="{92FA2098-3EAD-4E6B-8901-B432D690E252}" srcOrd="2" destOrd="0" presId="urn:microsoft.com/office/officeart/2005/8/layout/orgChart1"/>
    <dgm:cxn modelId="{15DA57EE-98BD-4136-A4D4-A4763390F1C0}" type="presParOf" srcId="{0B1F0DA2-1DC8-46E2-8B19-F8E866404E8C}" destId="{89EDBADC-1100-4FFC-B6C2-D1DEA4C58860}"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7473646-331F-4E12-9250-F65C54962A5A}" type="doc">
      <dgm:prSet loTypeId="urn:microsoft.com/office/officeart/2005/8/layout/vList5" loCatId="list" qsTypeId="urn:microsoft.com/office/officeart/2005/8/quickstyle/3d3" qsCatId="3D" csTypeId="urn:microsoft.com/office/officeart/2005/8/colors/accent1_2" csCatId="accent1" phldr="1"/>
      <dgm:spPr/>
      <dgm:t>
        <a:bodyPr/>
        <a:lstStyle/>
        <a:p>
          <a:endParaRPr lang="ru-RU"/>
        </a:p>
      </dgm:t>
    </dgm:pt>
    <dgm:pt modelId="{6BC3D32A-3738-4B75-BAAE-D0830848C96D}">
      <dgm:prSet phldrT="[Текст]" custT="1"/>
      <dgm:spPr/>
      <dgm:t>
        <a:bodyPr/>
        <a:lstStyle/>
        <a:p>
          <a:r>
            <a:rPr lang="ru-RU" sz="2400" b="1" dirty="0" smtClean="0">
              <a:latin typeface="Times New Roman" panose="02020603050405020304" pitchFamily="18" charset="0"/>
              <a:cs typeface="Times New Roman" panose="02020603050405020304" pitchFamily="18" charset="0"/>
            </a:rPr>
            <a:t>По мощности СВЧ-излучения</a:t>
          </a:r>
          <a:endParaRPr lang="ru-RU" sz="2400" b="1" dirty="0">
            <a:latin typeface="Times New Roman" panose="02020603050405020304" pitchFamily="18" charset="0"/>
            <a:cs typeface="Times New Roman" panose="02020603050405020304" pitchFamily="18" charset="0"/>
          </a:endParaRPr>
        </a:p>
      </dgm:t>
    </dgm:pt>
    <dgm:pt modelId="{2E6DE064-DA51-4E2F-ACC9-52906F73FD2E}" type="parTrans" cxnId="{A89F1F2F-52F5-46D2-9FC7-29B2D55B6716}">
      <dgm:prSet/>
      <dgm:spPr/>
      <dgm:t>
        <a:bodyPr/>
        <a:lstStyle/>
        <a:p>
          <a:endParaRPr lang="ru-RU" sz="2000">
            <a:latin typeface="Times New Roman" panose="02020603050405020304" pitchFamily="18" charset="0"/>
            <a:cs typeface="Times New Roman" panose="02020603050405020304" pitchFamily="18" charset="0"/>
          </a:endParaRPr>
        </a:p>
      </dgm:t>
    </dgm:pt>
    <dgm:pt modelId="{E05B4FDD-3317-4296-99D2-0043EF05252F}" type="sibTrans" cxnId="{A89F1F2F-52F5-46D2-9FC7-29B2D55B6716}">
      <dgm:prSet/>
      <dgm:spPr/>
      <dgm:t>
        <a:bodyPr/>
        <a:lstStyle/>
        <a:p>
          <a:endParaRPr lang="ru-RU" sz="2000">
            <a:latin typeface="Times New Roman" panose="02020603050405020304" pitchFamily="18" charset="0"/>
            <a:cs typeface="Times New Roman" panose="02020603050405020304" pitchFamily="18" charset="0"/>
          </a:endParaRPr>
        </a:p>
      </dgm:t>
    </dgm:pt>
    <dgm:pt modelId="{8BFA9F99-E416-4238-9AC3-04C43A61E59E}">
      <dgm:prSet phldrT="[Текст]" custT="1"/>
      <dgm:spPr/>
      <dgm:t>
        <a:bodyPr/>
        <a:lstStyle/>
        <a:p>
          <a:r>
            <a:rPr lang="ru-RU" sz="1800" smtClean="0">
              <a:latin typeface="Times New Roman" panose="02020603050405020304" pitchFamily="18" charset="0"/>
              <a:cs typeface="Times New Roman" panose="02020603050405020304" pitchFamily="18" charset="0"/>
            </a:rPr>
            <a:t>500-1500 Вт</a:t>
          </a:r>
          <a:endParaRPr lang="ru-RU" sz="1800" dirty="0">
            <a:latin typeface="Times New Roman" panose="02020603050405020304" pitchFamily="18" charset="0"/>
            <a:cs typeface="Times New Roman" panose="02020603050405020304" pitchFamily="18" charset="0"/>
          </a:endParaRPr>
        </a:p>
      </dgm:t>
    </dgm:pt>
    <dgm:pt modelId="{892152D2-AF1A-4DF3-8487-39ABB7212FD2}" type="parTrans" cxnId="{43926E7E-6329-4AFF-A469-178488F22B92}">
      <dgm:prSet/>
      <dgm:spPr/>
      <dgm:t>
        <a:bodyPr/>
        <a:lstStyle/>
        <a:p>
          <a:endParaRPr lang="ru-RU" sz="2000">
            <a:latin typeface="Times New Roman" panose="02020603050405020304" pitchFamily="18" charset="0"/>
            <a:cs typeface="Times New Roman" panose="02020603050405020304" pitchFamily="18" charset="0"/>
          </a:endParaRPr>
        </a:p>
      </dgm:t>
    </dgm:pt>
    <dgm:pt modelId="{0064E4BD-F0AD-4D29-A3FE-25C1029BA781}" type="sibTrans" cxnId="{43926E7E-6329-4AFF-A469-178488F22B92}">
      <dgm:prSet/>
      <dgm:spPr/>
      <dgm:t>
        <a:bodyPr/>
        <a:lstStyle/>
        <a:p>
          <a:endParaRPr lang="ru-RU" sz="2000">
            <a:latin typeface="Times New Roman" panose="02020603050405020304" pitchFamily="18" charset="0"/>
            <a:cs typeface="Times New Roman" panose="02020603050405020304" pitchFamily="18" charset="0"/>
          </a:endParaRPr>
        </a:p>
      </dgm:t>
    </dgm:pt>
    <dgm:pt modelId="{DE60434A-EF37-4B47-8851-CECF46C14AFC}">
      <dgm:prSet phldrT="[Текст]" custT="1"/>
      <dgm:spPr/>
      <dgm:t>
        <a:bodyPr/>
        <a:lstStyle/>
        <a:p>
          <a:r>
            <a:rPr lang="ru-RU" sz="2400" b="1" i="0" dirty="0" smtClean="0">
              <a:latin typeface="Times New Roman" panose="02020603050405020304" pitchFamily="18" charset="0"/>
              <a:cs typeface="Times New Roman" panose="02020603050405020304" pitchFamily="18" charset="0"/>
            </a:rPr>
            <a:t>По внутренней отделке камеры  </a:t>
          </a:r>
          <a:endParaRPr lang="ru-RU" sz="2400" b="1" i="0" dirty="0">
            <a:latin typeface="Times New Roman" panose="02020603050405020304" pitchFamily="18" charset="0"/>
            <a:cs typeface="Times New Roman" panose="02020603050405020304" pitchFamily="18" charset="0"/>
          </a:endParaRPr>
        </a:p>
      </dgm:t>
    </dgm:pt>
    <dgm:pt modelId="{7F42D4B9-1115-4534-973F-87F9AF6E07B2}" type="parTrans" cxnId="{BC48030E-666B-4835-ACB8-4F3EF8743D63}">
      <dgm:prSet/>
      <dgm:spPr/>
      <dgm:t>
        <a:bodyPr/>
        <a:lstStyle/>
        <a:p>
          <a:endParaRPr lang="ru-RU" sz="2000">
            <a:latin typeface="Times New Roman" panose="02020603050405020304" pitchFamily="18" charset="0"/>
            <a:cs typeface="Times New Roman" panose="02020603050405020304" pitchFamily="18" charset="0"/>
          </a:endParaRPr>
        </a:p>
      </dgm:t>
    </dgm:pt>
    <dgm:pt modelId="{0A777802-A5ED-4CBB-95AD-682D0FF682AD}" type="sibTrans" cxnId="{BC48030E-666B-4835-ACB8-4F3EF8743D63}">
      <dgm:prSet/>
      <dgm:spPr/>
      <dgm:t>
        <a:bodyPr/>
        <a:lstStyle/>
        <a:p>
          <a:endParaRPr lang="ru-RU" sz="2000">
            <a:latin typeface="Times New Roman" panose="02020603050405020304" pitchFamily="18" charset="0"/>
            <a:cs typeface="Times New Roman" panose="02020603050405020304" pitchFamily="18" charset="0"/>
          </a:endParaRPr>
        </a:p>
      </dgm:t>
    </dgm:pt>
    <dgm:pt modelId="{DC9A60DD-FC18-4984-8B68-034B8C31D067}">
      <dgm:prSet phldrT="[Текст]" custT="1"/>
      <dgm:spPr/>
      <dgm:t>
        <a:bodyPr/>
        <a:lstStyle/>
        <a:p>
          <a:r>
            <a:rPr lang="ru-RU" sz="1800" b="0" smtClean="0">
              <a:latin typeface="Times New Roman" panose="02020603050405020304" pitchFamily="18" charset="0"/>
              <a:cs typeface="Times New Roman" panose="02020603050405020304" pitchFamily="18" charset="0"/>
            </a:rPr>
            <a:t>С покрытием из особой прочной эмали</a:t>
          </a:r>
          <a:endParaRPr lang="ru-RU" sz="1800" b="0" dirty="0">
            <a:latin typeface="Times New Roman" panose="02020603050405020304" pitchFamily="18" charset="0"/>
            <a:cs typeface="Times New Roman" panose="02020603050405020304" pitchFamily="18" charset="0"/>
          </a:endParaRPr>
        </a:p>
      </dgm:t>
    </dgm:pt>
    <dgm:pt modelId="{5ECC9A0D-A440-4373-8B9A-EF3A84A19EC5}" type="parTrans" cxnId="{D176F452-D32D-4402-835C-1A98014B1FB6}">
      <dgm:prSet/>
      <dgm:spPr/>
      <dgm:t>
        <a:bodyPr/>
        <a:lstStyle/>
        <a:p>
          <a:endParaRPr lang="ru-RU" sz="2000">
            <a:latin typeface="Times New Roman" panose="02020603050405020304" pitchFamily="18" charset="0"/>
            <a:cs typeface="Times New Roman" panose="02020603050405020304" pitchFamily="18" charset="0"/>
          </a:endParaRPr>
        </a:p>
      </dgm:t>
    </dgm:pt>
    <dgm:pt modelId="{7B6B4E80-DDF9-4CFC-A8BE-A13C852849BD}" type="sibTrans" cxnId="{D176F452-D32D-4402-835C-1A98014B1FB6}">
      <dgm:prSet/>
      <dgm:spPr/>
      <dgm:t>
        <a:bodyPr/>
        <a:lstStyle/>
        <a:p>
          <a:endParaRPr lang="ru-RU" sz="2000">
            <a:latin typeface="Times New Roman" panose="02020603050405020304" pitchFamily="18" charset="0"/>
            <a:cs typeface="Times New Roman" panose="02020603050405020304" pitchFamily="18" charset="0"/>
          </a:endParaRPr>
        </a:p>
      </dgm:t>
    </dgm:pt>
    <dgm:pt modelId="{15ED343B-8D43-4B8F-94C8-A3A9C48DEB66}">
      <dgm:prSet phldrT="[Текст]" custT="1"/>
      <dgm:spPr/>
      <dgm:t>
        <a:bodyPr/>
        <a:lstStyle/>
        <a:p>
          <a:r>
            <a:rPr lang="ru-RU" sz="1800" b="0" dirty="0" smtClean="0">
              <a:latin typeface="Times New Roman" panose="02020603050405020304" pitchFamily="18" charset="0"/>
              <a:cs typeface="Times New Roman" panose="02020603050405020304" pitchFamily="18" charset="0"/>
            </a:rPr>
            <a:t>С покрытием из керамики</a:t>
          </a:r>
          <a:endParaRPr lang="ru-RU" sz="1800" b="0" dirty="0">
            <a:latin typeface="Times New Roman" panose="02020603050405020304" pitchFamily="18" charset="0"/>
            <a:cs typeface="Times New Roman" panose="02020603050405020304" pitchFamily="18" charset="0"/>
          </a:endParaRPr>
        </a:p>
      </dgm:t>
    </dgm:pt>
    <dgm:pt modelId="{CCA8202E-B400-4523-B077-771A17B03881}" type="parTrans" cxnId="{D182AC91-B150-4465-9170-5BFA87E6E602}">
      <dgm:prSet/>
      <dgm:spPr/>
      <dgm:t>
        <a:bodyPr/>
        <a:lstStyle/>
        <a:p>
          <a:endParaRPr lang="ru-RU" sz="2000">
            <a:latin typeface="Times New Roman" panose="02020603050405020304" pitchFamily="18" charset="0"/>
            <a:cs typeface="Times New Roman" panose="02020603050405020304" pitchFamily="18" charset="0"/>
          </a:endParaRPr>
        </a:p>
      </dgm:t>
    </dgm:pt>
    <dgm:pt modelId="{714D9C18-3DCF-44F6-8FED-7DDECA21ABE1}" type="sibTrans" cxnId="{D182AC91-B150-4465-9170-5BFA87E6E602}">
      <dgm:prSet/>
      <dgm:spPr/>
      <dgm:t>
        <a:bodyPr/>
        <a:lstStyle/>
        <a:p>
          <a:endParaRPr lang="ru-RU" sz="2000">
            <a:latin typeface="Times New Roman" panose="02020603050405020304" pitchFamily="18" charset="0"/>
            <a:cs typeface="Times New Roman" panose="02020603050405020304" pitchFamily="18" charset="0"/>
          </a:endParaRPr>
        </a:p>
      </dgm:t>
    </dgm:pt>
    <dgm:pt modelId="{149CB293-DFA0-4FAB-A031-5AEB23194519}">
      <dgm:prSet phldrT="[Текст]" custT="1"/>
      <dgm:spPr/>
      <dgm:t>
        <a:bodyPr/>
        <a:lstStyle/>
        <a:p>
          <a:r>
            <a:rPr lang="ru-RU" sz="1800" smtClean="0">
              <a:latin typeface="Times New Roman" panose="02020603050405020304" pitchFamily="18" charset="0"/>
              <a:cs typeface="Times New Roman" panose="02020603050405020304" pitchFamily="18" charset="0"/>
            </a:rPr>
            <a:t>С механическим управлением</a:t>
          </a:r>
          <a:endParaRPr lang="ru-RU" sz="1800" dirty="0">
            <a:latin typeface="Times New Roman" panose="02020603050405020304" pitchFamily="18" charset="0"/>
            <a:cs typeface="Times New Roman" panose="02020603050405020304" pitchFamily="18" charset="0"/>
          </a:endParaRPr>
        </a:p>
      </dgm:t>
    </dgm:pt>
    <dgm:pt modelId="{C9AC0369-81B7-4E05-9F8C-2911833297E3}" type="sibTrans" cxnId="{F01872B0-4460-491D-9AF6-BCEFCB3C19D7}">
      <dgm:prSet/>
      <dgm:spPr/>
      <dgm:t>
        <a:bodyPr/>
        <a:lstStyle/>
        <a:p>
          <a:endParaRPr lang="ru-RU" sz="2000">
            <a:latin typeface="Times New Roman" panose="02020603050405020304" pitchFamily="18" charset="0"/>
            <a:cs typeface="Times New Roman" panose="02020603050405020304" pitchFamily="18" charset="0"/>
          </a:endParaRPr>
        </a:p>
      </dgm:t>
    </dgm:pt>
    <dgm:pt modelId="{008DFDF4-3D7C-4770-A12B-EA264E412952}" type="parTrans" cxnId="{F01872B0-4460-491D-9AF6-BCEFCB3C19D7}">
      <dgm:prSet/>
      <dgm:spPr/>
      <dgm:t>
        <a:bodyPr/>
        <a:lstStyle/>
        <a:p>
          <a:endParaRPr lang="ru-RU" sz="2000">
            <a:latin typeface="Times New Roman" panose="02020603050405020304" pitchFamily="18" charset="0"/>
            <a:cs typeface="Times New Roman" panose="02020603050405020304" pitchFamily="18" charset="0"/>
          </a:endParaRPr>
        </a:p>
      </dgm:t>
    </dgm:pt>
    <dgm:pt modelId="{7C7B324C-C015-4887-8D67-F49A1FDC313E}">
      <dgm:prSet phldrT="[Текст]" custT="1"/>
      <dgm:spPr/>
      <dgm:t>
        <a:bodyPr/>
        <a:lstStyle/>
        <a:p>
          <a:r>
            <a:rPr lang="ru-RU" sz="2400" b="1" dirty="0" smtClean="0">
              <a:latin typeface="Times New Roman" panose="02020603050405020304" pitchFamily="18" charset="0"/>
              <a:cs typeface="Times New Roman" panose="02020603050405020304" pitchFamily="18" charset="0"/>
            </a:rPr>
            <a:t>По способу управления</a:t>
          </a:r>
          <a:endParaRPr lang="ru-RU" sz="2400" b="1" dirty="0">
            <a:latin typeface="Times New Roman" panose="02020603050405020304" pitchFamily="18" charset="0"/>
            <a:cs typeface="Times New Roman" panose="02020603050405020304" pitchFamily="18" charset="0"/>
          </a:endParaRPr>
        </a:p>
      </dgm:t>
    </dgm:pt>
    <dgm:pt modelId="{D5DD95CB-2890-47D8-8AA7-EBC7A03B6567}" type="sibTrans" cxnId="{C0C69F8A-339F-4327-9E7B-3114CB7909EA}">
      <dgm:prSet/>
      <dgm:spPr/>
      <dgm:t>
        <a:bodyPr/>
        <a:lstStyle/>
        <a:p>
          <a:endParaRPr lang="ru-RU" sz="2000">
            <a:latin typeface="Times New Roman" panose="02020603050405020304" pitchFamily="18" charset="0"/>
            <a:cs typeface="Times New Roman" panose="02020603050405020304" pitchFamily="18" charset="0"/>
          </a:endParaRPr>
        </a:p>
      </dgm:t>
    </dgm:pt>
    <dgm:pt modelId="{F940E28E-36DB-4FA0-8EA1-2C85B6A37B64}" type="parTrans" cxnId="{C0C69F8A-339F-4327-9E7B-3114CB7909EA}">
      <dgm:prSet/>
      <dgm:spPr/>
      <dgm:t>
        <a:bodyPr/>
        <a:lstStyle/>
        <a:p>
          <a:endParaRPr lang="ru-RU" sz="2000">
            <a:latin typeface="Times New Roman" panose="02020603050405020304" pitchFamily="18" charset="0"/>
            <a:cs typeface="Times New Roman" panose="02020603050405020304" pitchFamily="18" charset="0"/>
          </a:endParaRPr>
        </a:p>
      </dgm:t>
    </dgm:pt>
    <dgm:pt modelId="{EA1E95A7-3FDD-4FBD-B560-45204C808D78}">
      <dgm:prSet custT="1"/>
      <dgm:spPr/>
      <dgm:t>
        <a:bodyPr/>
        <a:lstStyle/>
        <a:p>
          <a:r>
            <a:rPr lang="ru-RU" sz="1800" dirty="0" smtClean="0">
              <a:latin typeface="Times New Roman" panose="02020603050405020304" pitchFamily="18" charset="0"/>
              <a:cs typeface="Times New Roman" panose="02020603050405020304" pitchFamily="18" charset="0"/>
            </a:rPr>
            <a:t>С тактовым управлением</a:t>
          </a:r>
          <a:endParaRPr lang="ru-RU" sz="1800" dirty="0">
            <a:latin typeface="Times New Roman" panose="02020603050405020304" pitchFamily="18" charset="0"/>
            <a:cs typeface="Times New Roman" panose="02020603050405020304" pitchFamily="18" charset="0"/>
          </a:endParaRPr>
        </a:p>
      </dgm:t>
    </dgm:pt>
    <dgm:pt modelId="{2B32A925-A4C5-42AC-AF86-237C10773190}" type="parTrans" cxnId="{92CE5BCB-25FE-4791-8720-A70DF63E3AAF}">
      <dgm:prSet/>
      <dgm:spPr/>
      <dgm:t>
        <a:bodyPr/>
        <a:lstStyle/>
        <a:p>
          <a:endParaRPr lang="ru-RU" sz="2000">
            <a:latin typeface="Times New Roman" panose="02020603050405020304" pitchFamily="18" charset="0"/>
            <a:cs typeface="Times New Roman" panose="02020603050405020304" pitchFamily="18" charset="0"/>
          </a:endParaRPr>
        </a:p>
      </dgm:t>
    </dgm:pt>
    <dgm:pt modelId="{13659128-6300-40DB-99F5-B13181DDF8D2}" type="sibTrans" cxnId="{92CE5BCB-25FE-4791-8720-A70DF63E3AAF}">
      <dgm:prSet/>
      <dgm:spPr/>
      <dgm:t>
        <a:bodyPr/>
        <a:lstStyle/>
        <a:p>
          <a:endParaRPr lang="ru-RU" sz="2000">
            <a:latin typeface="Times New Roman" panose="02020603050405020304" pitchFamily="18" charset="0"/>
            <a:cs typeface="Times New Roman" panose="02020603050405020304" pitchFamily="18" charset="0"/>
          </a:endParaRPr>
        </a:p>
      </dgm:t>
    </dgm:pt>
    <dgm:pt modelId="{2E899E14-4870-4C80-B50A-A683FC2500BD}">
      <dgm:prSet custT="1"/>
      <dgm:spPr/>
      <dgm:t>
        <a:bodyPr/>
        <a:lstStyle/>
        <a:p>
          <a:r>
            <a:rPr lang="ru-RU" sz="1800" dirty="0" smtClean="0">
              <a:latin typeface="Times New Roman" panose="02020603050405020304" pitchFamily="18" charset="0"/>
              <a:cs typeface="Times New Roman" panose="02020603050405020304" pitchFamily="18" charset="0"/>
            </a:rPr>
            <a:t>С сенсорным управлением</a:t>
          </a:r>
          <a:endParaRPr lang="ru-RU" sz="1800" dirty="0">
            <a:latin typeface="Times New Roman" panose="02020603050405020304" pitchFamily="18" charset="0"/>
            <a:cs typeface="Times New Roman" panose="02020603050405020304" pitchFamily="18" charset="0"/>
          </a:endParaRPr>
        </a:p>
      </dgm:t>
    </dgm:pt>
    <dgm:pt modelId="{0489CA56-BB6D-4998-B811-7AECB3B2A7C3}" type="parTrans" cxnId="{1E2868AD-C43F-48AF-B465-130B247B729F}">
      <dgm:prSet/>
      <dgm:spPr/>
      <dgm:t>
        <a:bodyPr/>
        <a:lstStyle/>
        <a:p>
          <a:endParaRPr lang="ru-RU" sz="2000">
            <a:latin typeface="Times New Roman" panose="02020603050405020304" pitchFamily="18" charset="0"/>
            <a:cs typeface="Times New Roman" panose="02020603050405020304" pitchFamily="18" charset="0"/>
          </a:endParaRPr>
        </a:p>
      </dgm:t>
    </dgm:pt>
    <dgm:pt modelId="{31B63FBD-129C-403E-8E32-090DC7748E70}" type="sibTrans" cxnId="{1E2868AD-C43F-48AF-B465-130B247B729F}">
      <dgm:prSet/>
      <dgm:spPr/>
      <dgm:t>
        <a:bodyPr/>
        <a:lstStyle/>
        <a:p>
          <a:endParaRPr lang="ru-RU" sz="2000">
            <a:latin typeface="Times New Roman" panose="02020603050405020304" pitchFamily="18" charset="0"/>
            <a:cs typeface="Times New Roman" panose="02020603050405020304" pitchFamily="18" charset="0"/>
          </a:endParaRPr>
        </a:p>
      </dgm:t>
    </dgm:pt>
    <dgm:pt modelId="{9C7CDF8C-B203-409D-9123-1D82575D4070}">
      <dgm:prSet custT="1"/>
      <dgm:spPr/>
      <dgm:t>
        <a:bodyPr/>
        <a:lstStyle/>
        <a:p>
          <a:r>
            <a:rPr lang="ru-RU" sz="1800" smtClean="0">
              <a:latin typeface="Times New Roman" panose="02020603050405020304" pitchFamily="18" charset="0"/>
              <a:cs typeface="Times New Roman" panose="02020603050405020304" pitchFamily="18" charset="0"/>
            </a:rPr>
            <a:t>С электронным диалоговым управлением</a:t>
          </a:r>
          <a:endParaRPr lang="ru-RU" sz="1800" dirty="0">
            <a:latin typeface="Times New Roman" panose="02020603050405020304" pitchFamily="18" charset="0"/>
            <a:cs typeface="Times New Roman" panose="02020603050405020304" pitchFamily="18" charset="0"/>
          </a:endParaRPr>
        </a:p>
      </dgm:t>
    </dgm:pt>
    <dgm:pt modelId="{CB621A13-A5B0-4512-A98C-FD1BA83CA098}" type="parTrans" cxnId="{2DC80090-5AAC-484F-B174-AA82A66517E3}">
      <dgm:prSet/>
      <dgm:spPr/>
      <dgm:t>
        <a:bodyPr/>
        <a:lstStyle/>
        <a:p>
          <a:endParaRPr lang="ru-RU" sz="2000">
            <a:latin typeface="Times New Roman" panose="02020603050405020304" pitchFamily="18" charset="0"/>
            <a:cs typeface="Times New Roman" panose="02020603050405020304" pitchFamily="18" charset="0"/>
          </a:endParaRPr>
        </a:p>
      </dgm:t>
    </dgm:pt>
    <dgm:pt modelId="{C6F12C4D-1E0A-499A-8C03-B1B9968AAC06}" type="sibTrans" cxnId="{2DC80090-5AAC-484F-B174-AA82A66517E3}">
      <dgm:prSet/>
      <dgm:spPr/>
      <dgm:t>
        <a:bodyPr/>
        <a:lstStyle/>
        <a:p>
          <a:endParaRPr lang="ru-RU" sz="2000">
            <a:latin typeface="Times New Roman" panose="02020603050405020304" pitchFamily="18" charset="0"/>
            <a:cs typeface="Times New Roman" panose="02020603050405020304" pitchFamily="18" charset="0"/>
          </a:endParaRPr>
        </a:p>
      </dgm:t>
    </dgm:pt>
    <dgm:pt modelId="{03533BD9-2B46-4E1A-9F9B-B8E7A8760A3B}" type="pres">
      <dgm:prSet presAssocID="{D7473646-331F-4E12-9250-F65C54962A5A}" presName="Name0" presStyleCnt="0">
        <dgm:presLayoutVars>
          <dgm:dir/>
          <dgm:animLvl val="lvl"/>
          <dgm:resizeHandles val="exact"/>
        </dgm:presLayoutVars>
      </dgm:prSet>
      <dgm:spPr/>
      <dgm:t>
        <a:bodyPr/>
        <a:lstStyle/>
        <a:p>
          <a:endParaRPr lang="ru-RU"/>
        </a:p>
      </dgm:t>
    </dgm:pt>
    <dgm:pt modelId="{9AD0BA4C-9107-4788-A0D7-9D79E25B4BFA}" type="pres">
      <dgm:prSet presAssocID="{6BC3D32A-3738-4B75-BAAE-D0830848C96D}" presName="linNode" presStyleCnt="0"/>
      <dgm:spPr/>
      <dgm:t>
        <a:bodyPr/>
        <a:lstStyle/>
        <a:p>
          <a:endParaRPr lang="ru-RU"/>
        </a:p>
      </dgm:t>
    </dgm:pt>
    <dgm:pt modelId="{D74F8628-E26E-48B0-B1F7-4EEFE1A05986}" type="pres">
      <dgm:prSet presAssocID="{6BC3D32A-3738-4B75-BAAE-D0830848C96D}" presName="parentText" presStyleLbl="node1" presStyleIdx="0" presStyleCnt="3">
        <dgm:presLayoutVars>
          <dgm:chMax val="1"/>
          <dgm:bulletEnabled val="1"/>
        </dgm:presLayoutVars>
      </dgm:prSet>
      <dgm:spPr/>
      <dgm:t>
        <a:bodyPr/>
        <a:lstStyle/>
        <a:p>
          <a:endParaRPr lang="ru-RU"/>
        </a:p>
      </dgm:t>
    </dgm:pt>
    <dgm:pt modelId="{FBD2E14F-4B59-4A36-9ADB-0ED297EC8CEB}" type="pres">
      <dgm:prSet presAssocID="{6BC3D32A-3738-4B75-BAAE-D0830848C96D}" presName="descendantText" presStyleLbl="alignAccFollowNode1" presStyleIdx="0" presStyleCnt="3" custScaleY="102634">
        <dgm:presLayoutVars>
          <dgm:bulletEnabled val="1"/>
        </dgm:presLayoutVars>
      </dgm:prSet>
      <dgm:spPr/>
      <dgm:t>
        <a:bodyPr/>
        <a:lstStyle/>
        <a:p>
          <a:endParaRPr lang="ru-RU"/>
        </a:p>
      </dgm:t>
    </dgm:pt>
    <dgm:pt modelId="{0B5F6836-2776-4763-8503-82E55CDB99B5}" type="pres">
      <dgm:prSet presAssocID="{E05B4FDD-3317-4296-99D2-0043EF05252F}" presName="sp" presStyleCnt="0"/>
      <dgm:spPr/>
      <dgm:t>
        <a:bodyPr/>
        <a:lstStyle/>
        <a:p>
          <a:endParaRPr lang="ru-RU"/>
        </a:p>
      </dgm:t>
    </dgm:pt>
    <dgm:pt modelId="{49355575-1513-406A-A922-1E416D2FD7F0}" type="pres">
      <dgm:prSet presAssocID="{DE60434A-EF37-4B47-8851-CECF46C14AFC}" presName="linNode" presStyleCnt="0"/>
      <dgm:spPr/>
      <dgm:t>
        <a:bodyPr/>
        <a:lstStyle/>
        <a:p>
          <a:endParaRPr lang="ru-RU"/>
        </a:p>
      </dgm:t>
    </dgm:pt>
    <dgm:pt modelId="{4627A3D2-2880-4A3D-931D-C58063000622}" type="pres">
      <dgm:prSet presAssocID="{DE60434A-EF37-4B47-8851-CECF46C14AFC}" presName="parentText" presStyleLbl="node1" presStyleIdx="1" presStyleCnt="3">
        <dgm:presLayoutVars>
          <dgm:chMax val="1"/>
          <dgm:bulletEnabled val="1"/>
        </dgm:presLayoutVars>
      </dgm:prSet>
      <dgm:spPr/>
      <dgm:t>
        <a:bodyPr/>
        <a:lstStyle/>
        <a:p>
          <a:endParaRPr lang="ru-RU"/>
        </a:p>
      </dgm:t>
    </dgm:pt>
    <dgm:pt modelId="{08D4AD3F-7FA0-4979-BE7E-1A97F9FF6323}" type="pres">
      <dgm:prSet presAssocID="{DE60434A-EF37-4B47-8851-CECF46C14AFC}" presName="descendantText" presStyleLbl="alignAccFollowNode1" presStyleIdx="1" presStyleCnt="3" custScaleY="111486">
        <dgm:presLayoutVars>
          <dgm:bulletEnabled val="1"/>
        </dgm:presLayoutVars>
      </dgm:prSet>
      <dgm:spPr/>
      <dgm:t>
        <a:bodyPr/>
        <a:lstStyle/>
        <a:p>
          <a:endParaRPr lang="ru-RU"/>
        </a:p>
      </dgm:t>
    </dgm:pt>
    <dgm:pt modelId="{E4451C46-0146-481A-9669-AD6C37830F4F}" type="pres">
      <dgm:prSet presAssocID="{0A777802-A5ED-4CBB-95AD-682D0FF682AD}" presName="sp" presStyleCnt="0"/>
      <dgm:spPr/>
      <dgm:t>
        <a:bodyPr/>
        <a:lstStyle/>
        <a:p>
          <a:endParaRPr lang="ru-RU"/>
        </a:p>
      </dgm:t>
    </dgm:pt>
    <dgm:pt modelId="{5914EC9A-7843-42AF-8E4B-E0E4BAE21A34}" type="pres">
      <dgm:prSet presAssocID="{7C7B324C-C015-4887-8D67-F49A1FDC313E}" presName="linNode" presStyleCnt="0"/>
      <dgm:spPr/>
      <dgm:t>
        <a:bodyPr/>
        <a:lstStyle/>
        <a:p>
          <a:endParaRPr lang="ru-RU"/>
        </a:p>
      </dgm:t>
    </dgm:pt>
    <dgm:pt modelId="{4B76BB24-E2C9-4665-9BAA-8F61AF6F151B}" type="pres">
      <dgm:prSet presAssocID="{7C7B324C-C015-4887-8D67-F49A1FDC313E}" presName="parentText" presStyleLbl="node1" presStyleIdx="2" presStyleCnt="3">
        <dgm:presLayoutVars>
          <dgm:chMax val="1"/>
          <dgm:bulletEnabled val="1"/>
        </dgm:presLayoutVars>
      </dgm:prSet>
      <dgm:spPr/>
      <dgm:t>
        <a:bodyPr/>
        <a:lstStyle/>
        <a:p>
          <a:endParaRPr lang="ru-RU"/>
        </a:p>
      </dgm:t>
    </dgm:pt>
    <dgm:pt modelId="{D9400CDD-F678-4CE2-8888-20A822542388}" type="pres">
      <dgm:prSet presAssocID="{7C7B324C-C015-4887-8D67-F49A1FDC313E}" presName="descendantText" presStyleLbl="alignAccFollowNode1" presStyleIdx="2" presStyleCnt="3" custScaleY="125569">
        <dgm:presLayoutVars>
          <dgm:bulletEnabled val="1"/>
        </dgm:presLayoutVars>
      </dgm:prSet>
      <dgm:spPr/>
      <dgm:t>
        <a:bodyPr/>
        <a:lstStyle/>
        <a:p>
          <a:endParaRPr lang="ru-RU"/>
        </a:p>
      </dgm:t>
    </dgm:pt>
  </dgm:ptLst>
  <dgm:cxnLst>
    <dgm:cxn modelId="{92CE5BCB-25FE-4791-8720-A70DF63E3AAF}" srcId="{7C7B324C-C015-4887-8D67-F49A1FDC313E}" destId="{EA1E95A7-3FDD-4FBD-B560-45204C808D78}" srcOrd="1" destOrd="0" parTransId="{2B32A925-A4C5-42AC-AF86-237C10773190}" sibTransId="{13659128-6300-40DB-99F5-B13181DDF8D2}"/>
    <dgm:cxn modelId="{3A9EB0E2-899B-4D72-B075-483CC761A60E}" type="presOf" srcId="{8BFA9F99-E416-4238-9AC3-04C43A61E59E}" destId="{FBD2E14F-4B59-4A36-9ADB-0ED297EC8CEB}" srcOrd="0" destOrd="0" presId="urn:microsoft.com/office/officeart/2005/8/layout/vList5"/>
    <dgm:cxn modelId="{1E2868AD-C43F-48AF-B465-130B247B729F}" srcId="{7C7B324C-C015-4887-8D67-F49A1FDC313E}" destId="{2E899E14-4870-4C80-B50A-A683FC2500BD}" srcOrd="2" destOrd="0" parTransId="{0489CA56-BB6D-4998-B811-7AECB3B2A7C3}" sibTransId="{31B63FBD-129C-403E-8E32-090DC7748E70}"/>
    <dgm:cxn modelId="{497F37B6-2C2A-4EF4-867D-5ABFFE9B4828}" type="presOf" srcId="{DC9A60DD-FC18-4984-8B68-034B8C31D067}" destId="{08D4AD3F-7FA0-4979-BE7E-1A97F9FF6323}" srcOrd="0" destOrd="0" presId="urn:microsoft.com/office/officeart/2005/8/layout/vList5"/>
    <dgm:cxn modelId="{070E922F-1C83-408E-AD30-5FE5EE54A563}" type="presOf" srcId="{EA1E95A7-3FDD-4FBD-B560-45204C808D78}" destId="{D9400CDD-F678-4CE2-8888-20A822542388}" srcOrd="0" destOrd="1" presId="urn:microsoft.com/office/officeart/2005/8/layout/vList5"/>
    <dgm:cxn modelId="{43926E7E-6329-4AFF-A469-178488F22B92}" srcId="{6BC3D32A-3738-4B75-BAAE-D0830848C96D}" destId="{8BFA9F99-E416-4238-9AC3-04C43A61E59E}" srcOrd="0" destOrd="0" parTransId="{892152D2-AF1A-4DF3-8487-39ABB7212FD2}" sibTransId="{0064E4BD-F0AD-4D29-A3FE-25C1029BA781}"/>
    <dgm:cxn modelId="{C0C69F8A-339F-4327-9E7B-3114CB7909EA}" srcId="{D7473646-331F-4E12-9250-F65C54962A5A}" destId="{7C7B324C-C015-4887-8D67-F49A1FDC313E}" srcOrd="2" destOrd="0" parTransId="{F940E28E-36DB-4FA0-8EA1-2C85B6A37B64}" sibTransId="{D5DD95CB-2890-47D8-8AA7-EBC7A03B6567}"/>
    <dgm:cxn modelId="{03CBC66A-5AD7-4AEB-B61B-B5ABBB3EE08C}" type="presOf" srcId="{2E899E14-4870-4C80-B50A-A683FC2500BD}" destId="{D9400CDD-F678-4CE2-8888-20A822542388}" srcOrd="0" destOrd="2" presId="urn:microsoft.com/office/officeart/2005/8/layout/vList5"/>
    <dgm:cxn modelId="{2DC80090-5AAC-484F-B174-AA82A66517E3}" srcId="{7C7B324C-C015-4887-8D67-F49A1FDC313E}" destId="{9C7CDF8C-B203-409D-9123-1D82575D4070}" srcOrd="3" destOrd="0" parTransId="{CB621A13-A5B0-4512-A98C-FD1BA83CA098}" sibTransId="{C6F12C4D-1E0A-499A-8C03-B1B9968AAC06}"/>
    <dgm:cxn modelId="{20CE8DFB-C3DA-4C26-8B9E-2B901B3F2AC9}" type="presOf" srcId="{6BC3D32A-3738-4B75-BAAE-D0830848C96D}" destId="{D74F8628-E26E-48B0-B1F7-4EEFE1A05986}" srcOrd="0" destOrd="0" presId="urn:microsoft.com/office/officeart/2005/8/layout/vList5"/>
    <dgm:cxn modelId="{D182AC91-B150-4465-9170-5BFA87E6E602}" srcId="{DE60434A-EF37-4B47-8851-CECF46C14AFC}" destId="{15ED343B-8D43-4B8F-94C8-A3A9C48DEB66}" srcOrd="1" destOrd="0" parTransId="{CCA8202E-B400-4523-B077-771A17B03881}" sibTransId="{714D9C18-3DCF-44F6-8FED-7DDECA21ABE1}"/>
    <dgm:cxn modelId="{F01872B0-4460-491D-9AF6-BCEFCB3C19D7}" srcId="{7C7B324C-C015-4887-8D67-F49A1FDC313E}" destId="{149CB293-DFA0-4FAB-A031-5AEB23194519}" srcOrd="0" destOrd="0" parTransId="{008DFDF4-3D7C-4770-A12B-EA264E412952}" sibTransId="{C9AC0369-81B7-4E05-9F8C-2911833297E3}"/>
    <dgm:cxn modelId="{4209ABFC-BFBC-45B8-A84B-7D24138D8669}" type="presOf" srcId="{9C7CDF8C-B203-409D-9123-1D82575D4070}" destId="{D9400CDD-F678-4CE2-8888-20A822542388}" srcOrd="0" destOrd="3" presId="urn:microsoft.com/office/officeart/2005/8/layout/vList5"/>
    <dgm:cxn modelId="{D176F452-D32D-4402-835C-1A98014B1FB6}" srcId="{DE60434A-EF37-4B47-8851-CECF46C14AFC}" destId="{DC9A60DD-FC18-4984-8B68-034B8C31D067}" srcOrd="0" destOrd="0" parTransId="{5ECC9A0D-A440-4373-8B9A-EF3A84A19EC5}" sibTransId="{7B6B4E80-DDF9-4CFC-A8BE-A13C852849BD}"/>
    <dgm:cxn modelId="{0EC41C87-02A3-4ABD-8DDC-EAF93DADC99F}" type="presOf" srcId="{D7473646-331F-4E12-9250-F65C54962A5A}" destId="{03533BD9-2B46-4E1A-9F9B-B8E7A8760A3B}" srcOrd="0" destOrd="0" presId="urn:microsoft.com/office/officeart/2005/8/layout/vList5"/>
    <dgm:cxn modelId="{F9730382-7CB7-4923-B6E4-CCA78501EFEB}" type="presOf" srcId="{DE60434A-EF37-4B47-8851-CECF46C14AFC}" destId="{4627A3D2-2880-4A3D-931D-C58063000622}" srcOrd="0" destOrd="0" presId="urn:microsoft.com/office/officeart/2005/8/layout/vList5"/>
    <dgm:cxn modelId="{A89F1F2F-52F5-46D2-9FC7-29B2D55B6716}" srcId="{D7473646-331F-4E12-9250-F65C54962A5A}" destId="{6BC3D32A-3738-4B75-BAAE-D0830848C96D}" srcOrd="0" destOrd="0" parTransId="{2E6DE064-DA51-4E2F-ACC9-52906F73FD2E}" sibTransId="{E05B4FDD-3317-4296-99D2-0043EF05252F}"/>
    <dgm:cxn modelId="{1AADCD99-868B-46F5-9618-8245EDEED914}" type="presOf" srcId="{7C7B324C-C015-4887-8D67-F49A1FDC313E}" destId="{4B76BB24-E2C9-4665-9BAA-8F61AF6F151B}" srcOrd="0" destOrd="0" presId="urn:microsoft.com/office/officeart/2005/8/layout/vList5"/>
    <dgm:cxn modelId="{BC48030E-666B-4835-ACB8-4F3EF8743D63}" srcId="{D7473646-331F-4E12-9250-F65C54962A5A}" destId="{DE60434A-EF37-4B47-8851-CECF46C14AFC}" srcOrd="1" destOrd="0" parTransId="{7F42D4B9-1115-4534-973F-87F9AF6E07B2}" sibTransId="{0A777802-A5ED-4CBB-95AD-682D0FF682AD}"/>
    <dgm:cxn modelId="{490CB7FB-24C3-4345-A931-95486377C8AE}" type="presOf" srcId="{149CB293-DFA0-4FAB-A031-5AEB23194519}" destId="{D9400CDD-F678-4CE2-8888-20A822542388}" srcOrd="0" destOrd="0" presId="urn:microsoft.com/office/officeart/2005/8/layout/vList5"/>
    <dgm:cxn modelId="{FE1FCA89-EA37-49AD-AE8F-B9660E5CF938}" type="presOf" srcId="{15ED343B-8D43-4B8F-94C8-A3A9C48DEB66}" destId="{08D4AD3F-7FA0-4979-BE7E-1A97F9FF6323}" srcOrd="0" destOrd="1" presId="urn:microsoft.com/office/officeart/2005/8/layout/vList5"/>
    <dgm:cxn modelId="{B741F1CA-A7B2-493F-9E9C-771CBC13692F}" type="presParOf" srcId="{03533BD9-2B46-4E1A-9F9B-B8E7A8760A3B}" destId="{9AD0BA4C-9107-4788-A0D7-9D79E25B4BFA}" srcOrd="0" destOrd="0" presId="urn:microsoft.com/office/officeart/2005/8/layout/vList5"/>
    <dgm:cxn modelId="{AE89390B-63AF-4483-AC8D-FE2D5D15AA36}" type="presParOf" srcId="{9AD0BA4C-9107-4788-A0D7-9D79E25B4BFA}" destId="{D74F8628-E26E-48B0-B1F7-4EEFE1A05986}" srcOrd="0" destOrd="0" presId="urn:microsoft.com/office/officeart/2005/8/layout/vList5"/>
    <dgm:cxn modelId="{74A3606B-CDC3-4870-B10A-3323F6969408}" type="presParOf" srcId="{9AD0BA4C-9107-4788-A0D7-9D79E25B4BFA}" destId="{FBD2E14F-4B59-4A36-9ADB-0ED297EC8CEB}" srcOrd="1" destOrd="0" presId="urn:microsoft.com/office/officeart/2005/8/layout/vList5"/>
    <dgm:cxn modelId="{C972DF35-7F99-4B93-A137-024DDFF835D9}" type="presParOf" srcId="{03533BD9-2B46-4E1A-9F9B-B8E7A8760A3B}" destId="{0B5F6836-2776-4763-8503-82E55CDB99B5}" srcOrd="1" destOrd="0" presId="urn:microsoft.com/office/officeart/2005/8/layout/vList5"/>
    <dgm:cxn modelId="{936B4216-088E-42D8-BE63-76B206213C38}" type="presParOf" srcId="{03533BD9-2B46-4E1A-9F9B-B8E7A8760A3B}" destId="{49355575-1513-406A-A922-1E416D2FD7F0}" srcOrd="2" destOrd="0" presId="urn:microsoft.com/office/officeart/2005/8/layout/vList5"/>
    <dgm:cxn modelId="{F76A2654-2FC0-4399-97F2-D2BF079BFE09}" type="presParOf" srcId="{49355575-1513-406A-A922-1E416D2FD7F0}" destId="{4627A3D2-2880-4A3D-931D-C58063000622}" srcOrd="0" destOrd="0" presId="urn:microsoft.com/office/officeart/2005/8/layout/vList5"/>
    <dgm:cxn modelId="{3A014504-4204-476C-A71C-8882B51E8A25}" type="presParOf" srcId="{49355575-1513-406A-A922-1E416D2FD7F0}" destId="{08D4AD3F-7FA0-4979-BE7E-1A97F9FF6323}" srcOrd="1" destOrd="0" presId="urn:microsoft.com/office/officeart/2005/8/layout/vList5"/>
    <dgm:cxn modelId="{DC362A20-7ED8-4AC3-8D54-588000B6358A}" type="presParOf" srcId="{03533BD9-2B46-4E1A-9F9B-B8E7A8760A3B}" destId="{E4451C46-0146-481A-9669-AD6C37830F4F}" srcOrd="3" destOrd="0" presId="urn:microsoft.com/office/officeart/2005/8/layout/vList5"/>
    <dgm:cxn modelId="{FE40DAF3-A5CB-4B36-896E-478C80261E30}" type="presParOf" srcId="{03533BD9-2B46-4E1A-9F9B-B8E7A8760A3B}" destId="{5914EC9A-7843-42AF-8E4B-E0E4BAE21A34}" srcOrd="4" destOrd="0" presId="urn:microsoft.com/office/officeart/2005/8/layout/vList5"/>
    <dgm:cxn modelId="{F8187269-A0D3-4F33-AD4F-322DBD90B5F5}" type="presParOf" srcId="{5914EC9A-7843-42AF-8E4B-E0E4BAE21A34}" destId="{4B76BB24-E2C9-4665-9BAA-8F61AF6F151B}" srcOrd="0" destOrd="0" presId="urn:microsoft.com/office/officeart/2005/8/layout/vList5"/>
    <dgm:cxn modelId="{D0DA3BB1-828B-48A9-9165-F908349F7538}" type="presParOf" srcId="{5914EC9A-7843-42AF-8E4B-E0E4BAE21A34}" destId="{D9400CDD-F678-4CE2-8888-20A822542388}"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7473646-331F-4E12-9250-F65C54962A5A}" type="doc">
      <dgm:prSet loTypeId="urn:microsoft.com/office/officeart/2005/8/layout/vList5" loCatId="list" qsTypeId="urn:microsoft.com/office/officeart/2005/8/quickstyle/3d3" qsCatId="3D" csTypeId="urn:microsoft.com/office/officeart/2005/8/colors/accent1_2" csCatId="accent1" phldr="1"/>
      <dgm:spPr/>
      <dgm:t>
        <a:bodyPr/>
        <a:lstStyle/>
        <a:p>
          <a:endParaRPr lang="ru-RU"/>
        </a:p>
      </dgm:t>
    </dgm:pt>
    <dgm:pt modelId="{6BC3D32A-3738-4B75-BAAE-D0830848C96D}">
      <dgm:prSet phldrT="[Текст]" custT="1"/>
      <dgm:spPr/>
      <dgm:t>
        <a:bodyPr/>
        <a:lstStyle/>
        <a:p>
          <a:r>
            <a:rPr lang="ru-RU" sz="2400" b="1" dirty="0" smtClean="0">
              <a:latin typeface="Times New Roman" panose="02020603050405020304" pitchFamily="18" charset="0"/>
              <a:cs typeface="Times New Roman" panose="02020603050405020304" pitchFamily="18" charset="0"/>
            </a:rPr>
            <a:t>По числу выполняемых функций</a:t>
          </a:r>
          <a:endParaRPr lang="ru-RU" sz="2400" b="1" dirty="0">
            <a:latin typeface="Times New Roman" panose="02020603050405020304" pitchFamily="18" charset="0"/>
            <a:cs typeface="Times New Roman" panose="02020603050405020304" pitchFamily="18" charset="0"/>
          </a:endParaRPr>
        </a:p>
      </dgm:t>
    </dgm:pt>
    <dgm:pt modelId="{2E6DE064-DA51-4E2F-ACC9-52906F73FD2E}" type="parTrans" cxnId="{A89F1F2F-52F5-46D2-9FC7-29B2D55B6716}">
      <dgm:prSet/>
      <dgm:spPr/>
      <dgm:t>
        <a:bodyPr/>
        <a:lstStyle/>
        <a:p>
          <a:endParaRPr lang="ru-RU" sz="2000">
            <a:latin typeface="Times New Roman" panose="02020603050405020304" pitchFamily="18" charset="0"/>
            <a:cs typeface="Times New Roman" panose="02020603050405020304" pitchFamily="18" charset="0"/>
          </a:endParaRPr>
        </a:p>
      </dgm:t>
    </dgm:pt>
    <dgm:pt modelId="{E05B4FDD-3317-4296-99D2-0043EF05252F}" type="sibTrans" cxnId="{A89F1F2F-52F5-46D2-9FC7-29B2D55B6716}">
      <dgm:prSet/>
      <dgm:spPr/>
      <dgm:t>
        <a:bodyPr/>
        <a:lstStyle/>
        <a:p>
          <a:endParaRPr lang="ru-RU" sz="2000">
            <a:latin typeface="Times New Roman" panose="02020603050405020304" pitchFamily="18" charset="0"/>
            <a:cs typeface="Times New Roman" panose="02020603050405020304" pitchFamily="18" charset="0"/>
          </a:endParaRPr>
        </a:p>
      </dgm:t>
    </dgm:pt>
    <dgm:pt modelId="{8BFA9F99-E416-4238-9AC3-04C43A61E59E}">
      <dgm:prSet phldrT="[Текст]" custT="1"/>
      <dgm:spPr/>
      <dgm:t>
        <a:bodyPr/>
        <a:lstStyle/>
        <a:p>
          <a:r>
            <a:rPr lang="ru-RU" sz="1800" smtClean="0">
              <a:latin typeface="Times New Roman" panose="02020603050405020304" pitchFamily="18" charset="0"/>
              <a:cs typeface="Times New Roman" panose="02020603050405020304" pitchFamily="18" charset="0"/>
            </a:rPr>
            <a:t>Монофункциональные </a:t>
          </a:r>
          <a:endParaRPr lang="ru-RU" sz="1800" dirty="0">
            <a:latin typeface="Times New Roman" panose="02020603050405020304" pitchFamily="18" charset="0"/>
            <a:cs typeface="Times New Roman" panose="02020603050405020304" pitchFamily="18" charset="0"/>
          </a:endParaRPr>
        </a:p>
      </dgm:t>
    </dgm:pt>
    <dgm:pt modelId="{892152D2-AF1A-4DF3-8487-39ABB7212FD2}" type="parTrans" cxnId="{43926E7E-6329-4AFF-A469-178488F22B92}">
      <dgm:prSet/>
      <dgm:spPr/>
      <dgm:t>
        <a:bodyPr/>
        <a:lstStyle/>
        <a:p>
          <a:endParaRPr lang="ru-RU" sz="2000">
            <a:latin typeface="Times New Roman" panose="02020603050405020304" pitchFamily="18" charset="0"/>
            <a:cs typeface="Times New Roman" panose="02020603050405020304" pitchFamily="18" charset="0"/>
          </a:endParaRPr>
        </a:p>
      </dgm:t>
    </dgm:pt>
    <dgm:pt modelId="{0064E4BD-F0AD-4D29-A3FE-25C1029BA781}" type="sibTrans" cxnId="{43926E7E-6329-4AFF-A469-178488F22B92}">
      <dgm:prSet/>
      <dgm:spPr/>
      <dgm:t>
        <a:bodyPr/>
        <a:lstStyle/>
        <a:p>
          <a:endParaRPr lang="ru-RU" sz="2000">
            <a:latin typeface="Times New Roman" panose="02020603050405020304" pitchFamily="18" charset="0"/>
            <a:cs typeface="Times New Roman" panose="02020603050405020304" pitchFamily="18" charset="0"/>
          </a:endParaRPr>
        </a:p>
      </dgm:t>
    </dgm:pt>
    <dgm:pt modelId="{2EFA9835-BE38-4A07-A514-CC9079C99AC9}">
      <dgm:prSet phldrT="[Текст]" custT="1"/>
      <dgm:spPr/>
      <dgm:t>
        <a:bodyPr/>
        <a:lstStyle/>
        <a:p>
          <a:r>
            <a:rPr lang="ru-RU" sz="1800" dirty="0" err="1" smtClean="0">
              <a:latin typeface="Times New Roman" panose="02020603050405020304" pitchFamily="18" charset="0"/>
              <a:cs typeface="Times New Roman" panose="02020603050405020304" pitchFamily="18" charset="0"/>
            </a:rPr>
            <a:t>Двухфункциональные</a:t>
          </a:r>
          <a:r>
            <a:rPr lang="ru-RU" sz="1800" dirty="0" smtClean="0">
              <a:latin typeface="Times New Roman" panose="02020603050405020304" pitchFamily="18" charset="0"/>
              <a:cs typeface="Times New Roman" panose="02020603050405020304" pitchFamily="18" charset="0"/>
            </a:rPr>
            <a:t> (с грилем)</a:t>
          </a:r>
          <a:endParaRPr lang="ru-RU" sz="1800" dirty="0">
            <a:latin typeface="Times New Roman" panose="02020603050405020304" pitchFamily="18" charset="0"/>
            <a:cs typeface="Times New Roman" panose="02020603050405020304" pitchFamily="18" charset="0"/>
          </a:endParaRPr>
        </a:p>
      </dgm:t>
    </dgm:pt>
    <dgm:pt modelId="{2025E266-A72F-427C-8CAB-B89A420EAADF}" type="parTrans" cxnId="{662B1154-C88B-4D1E-982B-069009CDDBD1}">
      <dgm:prSet/>
      <dgm:spPr/>
      <dgm:t>
        <a:bodyPr/>
        <a:lstStyle/>
        <a:p>
          <a:endParaRPr lang="ru-RU" sz="2000">
            <a:latin typeface="Times New Roman" panose="02020603050405020304" pitchFamily="18" charset="0"/>
            <a:cs typeface="Times New Roman" panose="02020603050405020304" pitchFamily="18" charset="0"/>
          </a:endParaRPr>
        </a:p>
      </dgm:t>
    </dgm:pt>
    <dgm:pt modelId="{D8116FB0-0B03-4FB9-A1C1-A9E72DE9C30C}" type="sibTrans" cxnId="{662B1154-C88B-4D1E-982B-069009CDDBD1}">
      <dgm:prSet/>
      <dgm:spPr/>
      <dgm:t>
        <a:bodyPr/>
        <a:lstStyle/>
        <a:p>
          <a:endParaRPr lang="ru-RU" sz="2000">
            <a:latin typeface="Times New Roman" panose="02020603050405020304" pitchFamily="18" charset="0"/>
            <a:cs typeface="Times New Roman" panose="02020603050405020304" pitchFamily="18" charset="0"/>
          </a:endParaRPr>
        </a:p>
      </dgm:t>
    </dgm:pt>
    <dgm:pt modelId="{7C7B324C-C015-4887-8D67-F49A1FDC313E}">
      <dgm:prSet phldrT="[Текст]" custT="1"/>
      <dgm:spPr/>
      <dgm:t>
        <a:bodyPr/>
        <a:lstStyle/>
        <a:p>
          <a:r>
            <a:rPr lang="ru-RU" sz="2400" b="1" dirty="0" smtClean="0">
              <a:latin typeface="Times New Roman" panose="02020603050405020304" pitchFamily="18" charset="0"/>
              <a:cs typeface="Times New Roman" panose="02020603050405020304" pitchFamily="18" charset="0"/>
            </a:rPr>
            <a:t>По объему камеры</a:t>
          </a:r>
          <a:endParaRPr lang="ru-RU" sz="2400" b="1" dirty="0">
            <a:latin typeface="Times New Roman" panose="02020603050405020304" pitchFamily="18" charset="0"/>
            <a:cs typeface="Times New Roman" panose="02020603050405020304" pitchFamily="18" charset="0"/>
          </a:endParaRPr>
        </a:p>
      </dgm:t>
    </dgm:pt>
    <dgm:pt modelId="{F940E28E-36DB-4FA0-8EA1-2C85B6A37B64}" type="parTrans" cxnId="{C0C69F8A-339F-4327-9E7B-3114CB7909EA}">
      <dgm:prSet/>
      <dgm:spPr/>
      <dgm:t>
        <a:bodyPr/>
        <a:lstStyle/>
        <a:p>
          <a:endParaRPr lang="ru-RU" sz="2000">
            <a:latin typeface="Times New Roman" panose="02020603050405020304" pitchFamily="18" charset="0"/>
            <a:cs typeface="Times New Roman" panose="02020603050405020304" pitchFamily="18" charset="0"/>
          </a:endParaRPr>
        </a:p>
      </dgm:t>
    </dgm:pt>
    <dgm:pt modelId="{D5DD95CB-2890-47D8-8AA7-EBC7A03B6567}" type="sibTrans" cxnId="{C0C69F8A-339F-4327-9E7B-3114CB7909EA}">
      <dgm:prSet/>
      <dgm:spPr/>
      <dgm:t>
        <a:bodyPr/>
        <a:lstStyle/>
        <a:p>
          <a:endParaRPr lang="ru-RU" sz="2000">
            <a:latin typeface="Times New Roman" panose="02020603050405020304" pitchFamily="18" charset="0"/>
            <a:cs typeface="Times New Roman" panose="02020603050405020304" pitchFamily="18" charset="0"/>
          </a:endParaRPr>
        </a:p>
      </dgm:t>
    </dgm:pt>
    <dgm:pt modelId="{149CB293-DFA0-4FAB-A031-5AEB23194519}">
      <dgm:prSet phldrT="[Текст]" custT="1"/>
      <dgm:spPr/>
      <dgm:t>
        <a:bodyPr/>
        <a:lstStyle/>
        <a:p>
          <a:r>
            <a:rPr lang="ru-RU" sz="1800" smtClean="0">
              <a:latin typeface="Times New Roman" panose="02020603050405020304" pitchFamily="18" charset="0"/>
              <a:cs typeface="Times New Roman" panose="02020603050405020304" pitchFamily="18" charset="0"/>
            </a:rPr>
            <a:t>8,5-42 л</a:t>
          </a:r>
          <a:endParaRPr lang="ru-RU" sz="1800" dirty="0">
            <a:latin typeface="Times New Roman" panose="02020603050405020304" pitchFamily="18" charset="0"/>
            <a:cs typeface="Times New Roman" panose="02020603050405020304" pitchFamily="18" charset="0"/>
          </a:endParaRPr>
        </a:p>
      </dgm:t>
    </dgm:pt>
    <dgm:pt modelId="{008DFDF4-3D7C-4770-A12B-EA264E412952}" type="parTrans" cxnId="{F01872B0-4460-491D-9AF6-BCEFCB3C19D7}">
      <dgm:prSet/>
      <dgm:spPr/>
      <dgm:t>
        <a:bodyPr/>
        <a:lstStyle/>
        <a:p>
          <a:endParaRPr lang="ru-RU" sz="2000">
            <a:latin typeface="Times New Roman" panose="02020603050405020304" pitchFamily="18" charset="0"/>
            <a:cs typeface="Times New Roman" panose="02020603050405020304" pitchFamily="18" charset="0"/>
          </a:endParaRPr>
        </a:p>
      </dgm:t>
    </dgm:pt>
    <dgm:pt modelId="{C9AC0369-81B7-4E05-9F8C-2911833297E3}" type="sibTrans" cxnId="{F01872B0-4460-491D-9AF6-BCEFCB3C19D7}">
      <dgm:prSet/>
      <dgm:spPr/>
      <dgm:t>
        <a:bodyPr/>
        <a:lstStyle/>
        <a:p>
          <a:endParaRPr lang="ru-RU" sz="2000">
            <a:latin typeface="Times New Roman" panose="02020603050405020304" pitchFamily="18" charset="0"/>
            <a:cs typeface="Times New Roman" panose="02020603050405020304" pitchFamily="18" charset="0"/>
          </a:endParaRPr>
        </a:p>
      </dgm:t>
    </dgm:pt>
    <dgm:pt modelId="{7C6E3049-F9F7-471D-ACF5-BCEB52C530B8}">
      <dgm:prSet phldrT="[Текст]" custT="1"/>
      <dgm:spPr/>
      <dgm:t>
        <a:bodyPr/>
        <a:lstStyle/>
        <a:p>
          <a:r>
            <a:rPr lang="ru-RU" sz="1800" dirty="0" smtClean="0">
              <a:latin typeface="Times New Roman" panose="02020603050405020304" pitchFamily="18" charset="0"/>
              <a:cs typeface="Times New Roman" panose="02020603050405020304" pitchFamily="18" charset="0"/>
            </a:rPr>
            <a:t>Многофункциональные  (с конвекцией)</a:t>
          </a:r>
          <a:endParaRPr lang="ru-RU" sz="1800" dirty="0">
            <a:latin typeface="Times New Roman" panose="02020603050405020304" pitchFamily="18" charset="0"/>
            <a:cs typeface="Times New Roman" panose="02020603050405020304" pitchFamily="18" charset="0"/>
          </a:endParaRPr>
        </a:p>
      </dgm:t>
    </dgm:pt>
    <dgm:pt modelId="{75EC6C81-ACB7-4176-A8FF-DDF495138497}" type="parTrans" cxnId="{FDC0ABB0-752A-4EDC-8AA0-3D2B81AABAE0}">
      <dgm:prSet/>
      <dgm:spPr/>
      <dgm:t>
        <a:bodyPr/>
        <a:lstStyle/>
        <a:p>
          <a:endParaRPr lang="ru-RU" sz="2000">
            <a:latin typeface="Times New Roman" panose="02020603050405020304" pitchFamily="18" charset="0"/>
            <a:cs typeface="Times New Roman" panose="02020603050405020304" pitchFamily="18" charset="0"/>
          </a:endParaRPr>
        </a:p>
      </dgm:t>
    </dgm:pt>
    <dgm:pt modelId="{451BEC73-F046-4945-B981-E5CA3670BAC6}" type="sibTrans" cxnId="{FDC0ABB0-752A-4EDC-8AA0-3D2B81AABAE0}">
      <dgm:prSet/>
      <dgm:spPr/>
      <dgm:t>
        <a:bodyPr/>
        <a:lstStyle/>
        <a:p>
          <a:endParaRPr lang="ru-RU" sz="2000">
            <a:latin typeface="Times New Roman" panose="02020603050405020304" pitchFamily="18" charset="0"/>
            <a:cs typeface="Times New Roman" panose="02020603050405020304" pitchFamily="18" charset="0"/>
          </a:endParaRPr>
        </a:p>
      </dgm:t>
    </dgm:pt>
    <dgm:pt modelId="{03533BD9-2B46-4E1A-9F9B-B8E7A8760A3B}" type="pres">
      <dgm:prSet presAssocID="{D7473646-331F-4E12-9250-F65C54962A5A}" presName="Name0" presStyleCnt="0">
        <dgm:presLayoutVars>
          <dgm:dir/>
          <dgm:animLvl val="lvl"/>
          <dgm:resizeHandles val="exact"/>
        </dgm:presLayoutVars>
      </dgm:prSet>
      <dgm:spPr/>
      <dgm:t>
        <a:bodyPr/>
        <a:lstStyle/>
        <a:p>
          <a:endParaRPr lang="ru-RU"/>
        </a:p>
      </dgm:t>
    </dgm:pt>
    <dgm:pt modelId="{9AD0BA4C-9107-4788-A0D7-9D79E25B4BFA}" type="pres">
      <dgm:prSet presAssocID="{6BC3D32A-3738-4B75-BAAE-D0830848C96D}" presName="linNode" presStyleCnt="0"/>
      <dgm:spPr/>
      <dgm:t>
        <a:bodyPr/>
        <a:lstStyle/>
        <a:p>
          <a:endParaRPr lang="ru-RU"/>
        </a:p>
      </dgm:t>
    </dgm:pt>
    <dgm:pt modelId="{D74F8628-E26E-48B0-B1F7-4EEFE1A05986}" type="pres">
      <dgm:prSet presAssocID="{6BC3D32A-3738-4B75-BAAE-D0830848C96D}" presName="parentText" presStyleLbl="node1" presStyleIdx="0" presStyleCnt="2">
        <dgm:presLayoutVars>
          <dgm:chMax val="1"/>
          <dgm:bulletEnabled val="1"/>
        </dgm:presLayoutVars>
      </dgm:prSet>
      <dgm:spPr/>
      <dgm:t>
        <a:bodyPr/>
        <a:lstStyle/>
        <a:p>
          <a:endParaRPr lang="ru-RU"/>
        </a:p>
      </dgm:t>
    </dgm:pt>
    <dgm:pt modelId="{FBD2E14F-4B59-4A36-9ADB-0ED297EC8CEB}" type="pres">
      <dgm:prSet presAssocID="{6BC3D32A-3738-4B75-BAAE-D0830848C96D}" presName="descendantText" presStyleLbl="alignAccFollowNode1" presStyleIdx="0" presStyleCnt="2" custScaleY="123476">
        <dgm:presLayoutVars>
          <dgm:bulletEnabled val="1"/>
        </dgm:presLayoutVars>
      </dgm:prSet>
      <dgm:spPr/>
      <dgm:t>
        <a:bodyPr/>
        <a:lstStyle/>
        <a:p>
          <a:endParaRPr lang="ru-RU"/>
        </a:p>
      </dgm:t>
    </dgm:pt>
    <dgm:pt modelId="{0B5F6836-2776-4763-8503-82E55CDB99B5}" type="pres">
      <dgm:prSet presAssocID="{E05B4FDD-3317-4296-99D2-0043EF05252F}" presName="sp" presStyleCnt="0"/>
      <dgm:spPr/>
      <dgm:t>
        <a:bodyPr/>
        <a:lstStyle/>
        <a:p>
          <a:endParaRPr lang="ru-RU"/>
        </a:p>
      </dgm:t>
    </dgm:pt>
    <dgm:pt modelId="{5914EC9A-7843-42AF-8E4B-E0E4BAE21A34}" type="pres">
      <dgm:prSet presAssocID="{7C7B324C-C015-4887-8D67-F49A1FDC313E}" presName="linNode" presStyleCnt="0"/>
      <dgm:spPr/>
      <dgm:t>
        <a:bodyPr/>
        <a:lstStyle/>
        <a:p>
          <a:endParaRPr lang="ru-RU"/>
        </a:p>
      </dgm:t>
    </dgm:pt>
    <dgm:pt modelId="{4B76BB24-E2C9-4665-9BAA-8F61AF6F151B}" type="pres">
      <dgm:prSet presAssocID="{7C7B324C-C015-4887-8D67-F49A1FDC313E}" presName="parentText" presStyleLbl="node1" presStyleIdx="1" presStyleCnt="2">
        <dgm:presLayoutVars>
          <dgm:chMax val="1"/>
          <dgm:bulletEnabled val="1"/>
        </dgm:presLayoutVars>
      </dgm:prSet>
      <dgm:spPr/>
      <dgm:t>
        <a:bodyPr/>
        <a:lstStyle/>
        <a:p>
          <a:endParaRPr lang="ru-RU"/>
        </a:p>
      </dgm:t>
    </dgm:pt>
    <dgm:pt modelId="{D9400CDD-F678-4CE2-8888-20A822542388}" type="pres">
      <dgm:prSet presAssocID="{7C7B324C-C015-4887-8D67-F49A1FDC313E}" presName="descendantText" presStyleLbl="alignAccFollowNode1" presStyleIdx="1" presStyleCnt="2" custScaleY="107916">
        <dgm:presLayoutVars>
          <dgm:bulletEnabled val="1"/>
        </dgm:presLayoutVars>
      </dgm:prSet>
      <dgm:spPr/>
      <dgm:t>
        <a:bodyPr/>
        <a:lstStyle/>
        <a:p>
          <a:endParaRPr lang="ru-RU"/>
        </a:p>
      </dgm:t>
    </dgm:pt>
  </dgm:ptLst>
  <dgm:cxnLst>
    <dgm:cxn modelId="{5DA87E48-200E-4166-95F9-A13B7EDD373F}" type="presOf" srcId="{2EFA9835-BE38-4A07-A514-CC9079C99AC9}" destId="{FBD2E14F-4B59-4A36-9ADB-0ED297EC8CEB}" srcOrd="0" destOrd="1" presId="urn:microsoft.com/office/officeart/2005/8/layout/vList5"/>
    <dgm:cxn modelId="{A89F1F2F-52F5-46D2-9FC7-29B2D55B6716}" srcId="{D7473646-331F-4E12-9250-F65C54962A5A}" destId="{6BC3D32A-3738-4B75-BAAE-D0830848C96D}" srcOrd="0" destOrd="0" parTransId="{2E6DE064-DA51-4E2F-ACC9-52906F73FD2E}" sibTransId="{E05B4FDD-3317-4296-99D2-0043EF05252F}"/>
    <dgm:cxn modelId="{662B1154-C88B-4D1E-982B-069009CDDBD1}" srcId="{6BC3D32A-3738-4B75-BAAE-D0830848C96D}" destId="{2EFA9835-BE38-4A07-A514-CC9079C99AC9}" srcOrd="1" destOrd="0" parTransId="{2025E266-A72F-427C-8CAB-B89A420EAADF}" sibTransId="{D8116FB0-0B03-4FB9-A1C1-A9E72DE9C30C}"/>
    <dgm:cxn modelId="{C9CC7CEB-1ECE-451E-BA68-EE2AF8D4DE39}" type="presOf" srcId="{8BFA9F99-E416-4238-9AC3-04C43A61E59E}" destId="{FBD2E14F-4B59-4A36-9ADB-0ED297EC8CEB}" srcOrd="0" destOrd="0" presId="urn:microsoft.com/office/officeart/2005/8/layout/vList5"/>
    <dgm:cxn modelId="{9544A362-0247-40FF-BBBA-0A98F8C2DFC6}" type="presOf" srcId="{D7473646-331F-4E12-9250-F65C54962A5A}" destId="{03533BD9-2B46-4E1A-9F9B-B8E7A8760A3B}" srcOrd="0" destOrd="0" presId="urn:microsoft.com/office/officeart/2005/8/layout/vList5"/>
    <dgm:cxn modelId="{5D0B8A01-7BE4-4D56-99B1-F66C9E820C24}" type="presOf" srcId="{7C7B324C-C015-4887-8D67-F49A1FDC313E}" destId="{4B76BB24-E2C9-4665-9BAA-8F61AF6F151B}" srcOrd="0" destOrd="0" presId="urn:microsoft.com/office/officeart/2005/8/layout/vList5"/>
    <dgm:cxn modelId="{F01872B0-4460-491D-9AF6-BCEFCB3C19D7}" srcId="{7C7B324C-C015-4887-8D67-F49A1FDC313E}" destId="{149CB293-DFA0-4FAB-A031-5AEB23194519}" srcOrd="0" destOrd="0" parTransId="{008DFDF4-3D7C-4770-A12B-EA264E412952}" sibTransId="{C9AC0369-81B7-4E05-9F8C-2911833297E3}"/>
    <dgm:cxn modelId="{C0C69F8A-339F-4327-9E7B-3114CB7909EA}" srcId="{D7473646-331F-4E12-9250-F65C54962A5A}" destId="{7C7B324C-C015-4887-8D67-F49A1FDC313E}" srcOrd="1" destOrd="0" parTransId="{F940E28E-36DB-4FA0-8EA1-2C85B6A37B64}" sibTransId="{D5DD95CB-2890-47D8-8AA7-EBC7A03B6567}"/>
    <dgm:cxn modelId="{51340281-657D-41C5-97E1-27674F585967}" type="presOf" srcId="{6BC3D32A-3738-4B75-BAAE-D0830848C96D}" destId="{D74F8628-E26E-48B0-B1F7-4EEFE1A05986}" srcOrd="0" destOrd="0" presId="urn:microsoft.com/office/officeart/2005/8/layout/vList5"/>
    <dgm:cxn modelId="{601E5EE3-219D-4A39-8E48-1770AE9F302D}" type="presOf" srcId="{7C6E3049-F9F7-471D-ACF5-BCEB52C530B8}" destId="{FBD2E14F-4B59-4A36-9ADB-0ED297EC8CEB}" srcOrd="0" destOrd="2" presId="urn:microsoft.com/office/officeart/2005/8/layout/vList5"/>
    <dgm:cxn modelId="{FDC0ABB0-752A-4EDC-8AA0-3D2B81AABAE0}" srcId="{6BC3D32A-3738-4B75-BAAE-D0830848C96D}" destId="{7C6E3049-F9F7-471D-ACF5-BCEB52C530B8}" srcOrd="2" destOrd="0" parTransId="{75EC6C81-ACB7-4176-A8FF-DDF495138497}" sibTransId="{451BEC73-F046-4945-B981-E5CA3670BAC6}"/>
    <dgm:cxn modelId="{43926E7E-6329-4AFF-A469-178488F22B92}" srcId="{6BC3D32A-3738-4B75-BAAE-D0830848C96D}" destId="{8BFA9F99-E416-4238-9AC3-04C43A61E59E}" srcOrd="0" destOrd="0" parTransId="{892152D2-AF1A-4DF3-8487-39ABB7212FD2}" sibTransId="{0064E4BD-F0AD-4D29-A3FE-25C1029BA781}"/>
    <dgm:cxn modelId="{AF727086-6500-4A6E-A601-B08C82EF1021}" type="presOf" srcId="{149CB293-DFA0-4FAB-A031-5AEB23194519}" destId="{D9400CDD-F678-4CE2-8888-20A822542388}" srcOrd="0" destOrd="0" presId="urn:microsoft.com/office/officeart/2005/8/layout/vList5"/>
    <dgm:cxn modelId="{C3A397B5-CB60-4279-81BD-11F45E36CFB7}" type="presParOf" srcId="{03533BD9-2B46-4E1A-9F9B-B8E7A8760A3B}" destId="{9AD0BA4C-9107-4788-A0D7-9D79E25B4BFA}" srcOrd="0" destOrd="0" presId="urn:microsoft.com/office/officeart/2005/8/layout/vList5"/>
    <dgm:cxn modelId="{E06C71CF-0558-479C-88E6-91CFA647AE33}" type="presParOf" srcId="{9AD0BA4C-9107-4788-A0D7-9D79E25B4BFA}" destId="{D74F8628-E26E-48B0-B1F7-4EEFE1A05986}" srcOrd="0" destOrd="0" presId="urn:microsoft.com/office/officeart/2005/8/layout/vList5"/>
    <dgm:cxn modelId="{31EA5B88-916B-4A86-B28C-525D56B121A0}" type="presParOf" srcId="{9AD0BA4C-9107-4788-A0D7-9D79E25B4BFA}" destId="{FBD2E14F-4B59-4A36-9ADB-0ED297EC8CEB}" srcOrd="1" destOrd="0" presId="urn:microsoft.com/office/officeart/2005/8/layout/vList5"/>
    <dgm:cxn modelId="{5295B25A-A56B-4A7F-88F1-47BAE16F3A06}" type="presParOf" srcId="{03533BD9-2B46-4E1A-9F9B-B8E7A8760A3B}" destId="{0B5F6836-2776-4763-8503-82E55CDB99B5}" srcOrd="1" destOrd="0" presId="urn:microsoft.com/office/officeart/2005/8/layout/vList5"/>
    <dgm:cxn modelId="{368B36F5-2DD7-45FF-A178-E8D1D9CB4CB2}" type="presParOf" srcId="{03533BD9-2B46-4E1A-9F9B-B8E7A8760A3B}" destId="{5914EC9A-7843-42AF-8E4B-E0E4BAE21A34}" srcOrd="2" destOrd="0" presId="urn:microsoft.com/office/officeart/2005/8/layout/vList5"/>
    <dgm:cxn modelId="{DDD5A17B-56A0-4E6F-A634-2275269490D4}" type="presParOf" srcId="{5914EC9A-7843-42AF-8E4B-E0E4BAE21A34}" destId="{4B76BB24-E2C9-4665-9BAA-8F61AF6F151B}" srcOrd="0" destOrd="0" presId="urn:microsoft.com/office/officeart/2005/8/layout/vList5"/>
    <dgm:cxn modelId="{196C0434-6B89-40A3-9F63-B19C4A65D37D}" type="presParOf" srcId="{5914EC9A-7843-42AF-8E4B-E0E4BAE21A34}" destId="{D9400CDD-F678-4CE2-8888-20A822542388}" srcOrd="1" destOrd="0" presId="urn:microsoft.com/office/officeart/2005/8/layout/vList5"/>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1CF6FF70-DECC-4DBD-8B49-3B68206032F5}" type="doc">
      <dgm:prSet loTypeId="urn:microsoft.com/office/officeart/2005/8/layout/vList4#2" loCatId="list" qsTypeId="urn:microsoft.com/office/officeart/2005/8/quickstyle/simple1" qsCatId="simple" csTypeId="urn:microsoft.com/office/officeart/2005/8/colors/accent1_2" csCatId="accent1" phldr="1"/>
      <dgm:spPr/>
      <dgm:t>
        <a:bodyPr/>
        <a:lstStyle/>
        <a:p>
          <a:endParaRPr lang="ru-RU"/>
        </a:p>
      </dgm:t>
    </dgm:pt>
    <dgm:pt modelId="{97CE5EC8-C1A8-4104-B0CB-3BD7B134C2A4}">
      <dgm:prSet phldrT="[Текст]" custT="1"/>
      <dgm:spPr>
        <a:solidFill>
          <a:schemeClr val="accent3">
            <a:lumMod val="20000"/>
            <a:lumOff val="80000"/>
          </a:schemeClr>
        </a:solidFill>
      </dgm:spPr>
      <dgm:t>
        <a:bodyPr/>
        <a:lstStyle/>
        <a:p>
          <a:pPr marL="354013" indent="-192088" algn="l"/>
          <a:r>
            <a:rPr lang="ru-RU" sz="2400" b="1" u="sng" dirty="0" smtClean="0">
              <a:solidFill>
                <a:schemeClr val="tx1"/>
              </a:solidFill>
              <a:latin typeface="Times New Roman" pitchFamily="18" charset="0"/>
              <a:cs typeface="Times New Roman" pitchFamily="18" charset="0"/>
            </a:rPr>
            <a:t>По типу нагревательного элемента:</a:t>
          </a:r>
          <a:endParaRPr lang="ru-RU" sz="2400" b="1" dirty="0">
            <a:solidFill>
              <a:schemeClr val="tx1"/>
            </a:solidFill>
            <a:latin typeface="Times New Roman" pitchFamily="18" charset="0"/>
            <a:cs typeface="Times New Roman" pitchFamily="18" charset="0"/>
          </a:endParaRPr>
        </a:p>
      </dgm:t>
    </dgm:pt>
    <dgm:pt modelId="{5D6725A4-46AF-4C17-881A-0599B97DAB44}" type="parTrans" cxnId="{05C85F3B-2948-4EF7-9515-A74446D75F22}">
      <dgm:prSet/>
      <dgm:spPr/>
      <dgm:t>
        <a:bodyPr/>
        <a:lstStyle/>
        <a:p>
          <a:endParaRPr lang="ru-RU" sz="2000">
            <a:solidFill>
              <a:schemeClr val="tx1"/>
            </a:solidFill>
            <a:latin typeface="Times New Roman" pitchFamily="18" charset="0"/>
            <a:cs typeface="Times New Roman" pitchFamily="18" charset="0"/>
          </a:endParaRPr>
        </a:p>
      </dgm:t>
    </dgm:pt>
    <dgm:pt modelId="{05781872-8C04-499A-9230-E029C96981E3}" type="sibTrans" cxnId="{05C85F3B-2948-4EF7-9515-A74446D75F22}">
      <dgm:prSet/>
      <dgm:spPr/>
      <dgm:t>
        <a:bodyPr/>
        <a:lstStyle/>
        <a:p>
          <a:endParaRPr lang="ru-RU" sz="2000">
            <a:solidFill>
              <a:schemeClr val="tx1"/>
            </a:solidFill>
            <a:latin typeface="Times New Roman" pitchFamily="18" charset="0"/>
            <a:cs typeface="Times New Roman" pitchFamily="18" charset="0"/>
          </a:endParaRPr>
        </a:p>
      </dgm:t>
    </dgm:pt>
    <dgm:pt modelId="{BFAF44DC-6F31-4FF4-90FF-2C0274739066}">
      <dgm:prSet phldrT="[Текст]" custT="1"/>
      <dgm:spPr>
        <a:solidFill>
          <a:schemeClr val="accent3">
            <a:lumMod val="20000"/>
            <a:lumOff val="80000"/>
          </a:schemeClr>
        </a:solidFill>
      </dgm:spPr>
      <dgm:t>
        <a:bodyPr/>
        <a:lstStyle/>
        <a:p>
          <a:pPr marL="354013" indent="-192088" algn="just"/>
          <a:r>
            <a:rPr lang="ru-RU" sz="2000" dirty="0" smtClean="0">
              <a:solidFill>
                <a:schemeClr val="tx1"/>
              </a:solidFill>
              <a:latin typeface="Times New Roman" pitchFamily="18" charset="0"/>
              <a:cs typeface="Times New Roman" pitchFamily="18" charset="0"/>
            </a:rPr>
            <a:t>с нагревательным элементом в виде </a:t>
          </a:r>
          <a:r>
            <a:rPr lang="ru-RU" sz="2000" dirty="0" err="1" smtClean="0">
              <a:solidFill>
                <a:schemeClr val="tx1"/>
              </a:solidFill>
              <a:latin typeface="Times New Roman" pitchFamily="18" charset="0"/>
              <a:cs typeface="Times New Roman" pitchFamily="18" charset="0"/>
            </a:rPr>
            <a:t>ТЭНа</a:t>
          </a:r>
          <a:r>
            <a:rPr lang="ru-RU" sz="2000" dirty="0" smtClean="0">
              <a:solidFill>
                <a:schemeClr val="tx1"/>
              </a:solidFill>
              <a:latin typeface="Times New Roman" pitchFamily="18" charset="0"/>
              <a:cs typeface="Times New Roman" pitchFamily="18" charset="0"/>
            </a:rPr>
            <a:t> </a:t>
          </a:r>
          <a:endParaRPr lang="ru-RU" sz="2000" dirty="0">
            <a:solidFill>
              <a:schemeClr val="tx1"/>
            </a:solidFill>
            <a:latin typeface="Times New Roman" pitchFamily="18" charset="0"/>
            <a:cs typeface="Times New Roman" pitchFamily="18" charset="0"/>
          </a:endParaRPr>
        </a:p>
      </dgm:t>
    </dgm:pt>
    <dgm:pt modelId="{6558BA84-3151-439B-A531-05136D3A63A7}" type="parTrans" cxnId="{AE817C85-FA0F-45D5-904A-2B1E2C262FFB}">
      <dgm:prSet/>
      <dgm:spPr/>
      <dgm:t>
        <a:bodyPr/>
        <a:lstStyle/>
        <a:p>
          <a:endParaRPr lang="ru-RU" sz="2000">
            <a:solidFill>
              <a:schemeClr val="tx1"/>
            </a:solidFill>
            <a:latin typeface="Times New Roman" pitchFamily="18" charset="0"/>
            <a:cs typeface="Times New Roman" pitchFamily="18" charset="0"/>
          </a:endParaRPr>
        </a:p>
      </dgm:t>
    </dgm:pt>
    <dgm:pt modelId="{8B27519C-A06E-4E73-86BC-99511A2A580D}" type="sibTrans" cxnId="{AE817C85-FA0F-45D5-904A-2B1E2C262FFB}">
      <dgm:prSet/>
      <dgm:spPr/>
      <dgm:t>
        <a:bodyPr/>
        <a:lstStyle/>
        <a:p>
          <a:endParaRPr lang="ru-RU" sz="2000">
            <a:solidFill>
              <a:schemeClr val="tx1"/>
            </a:solidFill>
            <a:latin typeface="Times New Roman" pitchFamily="18" charset="0"/>
            <a:cs typeface="Times New Roman" pitchFamily="18" charset="0"/>
          </a:endParaRPr>
        </a:p>
      </dgm:t>
    </dgm:pt>
    <dgm:pt modelId="{86F7CF43-CA11-4374-94F1-6CCBDC6EF2AF}">
      <dgm:prSet phldrT="[Текст]" custT="1"/>
      <dgm:spPr>
        <a:solidFill>
          <a:schemeClr val="accent3">
            <a:lumMod val="20000"/>
            <a:lumOff val="80000"/>
          </a:schemeClr>
        </a:solidFill>
      </dgm:spPr>
      <dgm:t>
        <a:bodyPr/>
        <a:lstStyle/>
        <a:p>
          <a:pPr marL="354013" indent="-185738"/>
          <a:r>
            <a:rPr lang="ru-RU" sz="2400" b="1" u="sng" dirty="0" smtClean="0">
              <a:solidFill>
                <a:schemeClr val="tx1"/>
              </a:solidFill>
              <a:latin typeface="Times New Roman" pitchFamily="18" charset="0"/>
              <a:cs typeface="Times New Roman" pitchFamily="18" charset="0"/>
            </a:rPr>
            <a:t>По материалу нагревательного элемента:</a:t>
          </a:r>
          <a:endParaRPr lang="ru-RU" sz="2400" b="1" dirty="0">
            <a:solidFill>
              <a:schemeClr val="tx1"/>
            </a:solidFill>
            <a:latin typeface="Times New Roman" pitchFamily="18" charset="0"/>
            <a:cs typeface="Times New Roman" pitchFamily="18" charset="0"/>
          </a:endParaRPr>
        </a:p>
      </dgm:t>
    </dgm:pt>
    <dgm:pt modelId="{090B2A79-5839-48F7-9C49-6979F043D654}" type="parTrans" cxnId="{32B61159-0A3A-43E7-AD9C-065E567D4C91}">
      <dgm:prSet/>
      <dgm:spPr/>
      <dgm:t>
        <a:bodyPr/>
        <a:lstStyle/>
        <a:p>
          <a:endParaRPr lang="ru-RU" sz="2000">
            <a:solidFill>
              <a:schemeClr val="tx1"/>
            </a:solidFill>
            <a:latin typeface="Times New Roman" pitchFamily="18" charset="0"/>
            <a:cs typeface="Times New Roman" pitchFamily="18" charset="0"/>
          </a:endParaRPr>
        </a:p>
      </dgm:t>
    </dgm:pt>
    <dgm:pt modelId="{477836A7-E8AE-4C47-B0FA-A3544451233B}" type="sibTrans" cxnId="{32B61159-0A3A-43E7-AD9C-065E567D4C91}">
      <dgm:prSet/>
      <dgm:spPr/>
      <dgm:t>
        <a:bodyPr/>
        <a:lstStyle/>
        <a:p>
          <a:endParaRPr lang="ru-RU" sz="2000">
            <a:solidFill>
              <a:schemeClr val="tx1"/>
            </a:solidFill>
            <a:latin typeface="Times New Roman" pitchFamily="18" charset="0"/>
            <a:cs typeface="Times New Roman" pitchFamily="18" charset="0"/>
          </a:endParaRPr>
        </a:p>
      </dgm:t>
    </dgm:pt>
    <dgm:pt modelId="{354D21F2-77B8-4ECB-834D-DA8737136A4A}">
      <dgm:prSet phldrT="[Текст]" custT="1"/>
      <dgm:spPr>
        <a:solidFill>
          <a:schemeClr val="accent3">
            <a:lumMod val="20000"/>
            <a:lumOff val="80000"/>
          </a:schemeClr>
        </a:solidFill>
      </dgm:spPr>
      <dgm:t>
        <a:bodyPr/>
        <a:lstStyle/>
        <a:p>
          <a:pPr marL="354013" indent="-185738"/>
          <a:r>
            <a:rPr lang="ru-RU" sz="2000" dirty="0" smtClean="0">
              <a:solidFill>
                <a:schemeClr val="tx1"/>
              </a:solidFill>
              <a:latin typeface="Times New Roman" pitchFamily="18" charset="0"/>
              <a:cs typeface="Times New Roman" pitchFamily="18" charset="0"/>
            </a:rPr>
            <a:t>из нержавеющей стали</a:t>
          </a:r>
          <a:endParaRPr lang="ru-RU" sz="2000" dirty="0">
            <a:solidFill>
              <a:schemeClr val="tx1"/>
            </a:solidFill>
            <a:latin typeface="Times New Roman" pitchFamily="18" charset="0"/>
            <a:cs typeface="Times New Roman" pitchFamily="18" charset="0"/>
          </a:endParaRPr>
        </a:p>
      </dgm:t>
    </dgm:pt>
    <dgm:pt modelId="{B5009D60-0D1D-4057-9488-41C0F7869C59}" type="parTrans" cxnId="{FE53352C-0861-4358-B5D5-5C577761CDCF}">
      <dgm:prSet/>
      <dgm:spPr/>
      <dgm:t>
        <a:bodyPr/>
        <a:lstStyle/>
        <a:p>
          <a:endParaRPr lang="ru-RU" sz="2000">
            <a:solidFill>
              <a:schemeClr val="tx1"/>
            </a:solidFill>
            <a:latin typeface="Times New Roman" pitchFamily="18" charset="0"/>
            <a:cs typeface="Times New Roman" pitchFamily="18" charset="0"/>
          </a:endParaRPr>
        </a:p>
      </dgm:t>
    </dgm:pt>
    <dgm:pt modelId="{E618293C-2854-4FCF-B789-BA5E227ED1D6}" type="sibTrans" cxnId="{FE53352C-0861-4358-B5D5-5C577761CDCF}">
      <dgm:prSet/>
      <dgm:spPr/>
      <dgm:t>
        <a:bodyPr/>
        <a:lstStyle/>
        <a:p>
          <a:endParaRPr lang="ru-RU" sz="2000">
            <a:solidFill>
              <a:schemeClr val="tx1"/>
            </a:solidFill>
            <a:latin typeface="Times New Roman" pitchFamily="18" charset="0"/>
            <a:cs typeface="Times New Roman" pitchFamily="18" charset="0"/>
          </a:endParaRPr>
        </a:p>
      </dgm:t>
    </dgm:pt>
    <dgm:pt modelId="{92C62891-E703-48B3-BE6E-88580A8A5FE1}">
      <dgm:prSet phldrT="[Текст]" custT="1"/>
      <dgm:spPr>
        <a:solidFill>
          <a:schemeClr val="accent3">
            <a:lumMod val="20000"/>
            <a:lumOff val="80000"/>
          </a:schemeClr>
        </a:solidFill>
      </dgm:spPr>
      <dgm:t>
        <a:bodyPr/>
        <a:lstStyle/>
        <a:p>
          <a:pPr marL="354013" indent="-185738" algn="l">
            <a:tabLst>
              <a:tab pos="1165225" algn="l"/>
            </a:tabLst>
          </a:pPr>
          <a:r>
            <a:rPr lang="ru-RU" sz="2400" b="1" u="sng" dirty="0" smtClean="0">
              <a:solidFill>
                <a:schemeClr val="tx1"/>
              </a:solidFill>
              <a:latin typeface="Times New Roman" pitchFamily="18" charset="0"/>
              <a:cs typeface="Times New Roman" pitchFamily="18" charset="0"/>
            </a:rPr>
            <a:t>По конструкции:</a:t>
          </a:r>
          <a:endParaRPr lang="ru-RU" sz="2400" b="1" dirty="0">
            <a:solidFill>
              <a:schemeClr val="tx1"/>
            </a:solidFill>
            <a:latin typeface="Times New Roman" pitchFamily="18" charset="0"/>
            <a:cs typeface="Times New Roman" pitchFamily="18" charset="0"/>
          </a:endParaRPr>
        </a:p>
      </dgm:t>
    </dgm:pt>
    <dgm:pt modelId="{863B9B3B-46DE-422F-A297-D6BBB87E1948}" type="parTrans" cxnId="{94B01609-5106-4293-A4A3-264FC237F723}">
      <dgm:prSet/>
      <dgm:spPr/>
      <dgm:t>
        <a:bodyPr/>
        <a:lstStyle/>
        <a:p>
          <a:endParaRPr lang="ru-RU" sz="2000">
            <a:solidFill>
              <a:schemeClr val="tx1"/>
            </a:solidFill>
            <a:latin typeface="Times New Roman" pitchFamily="18" charset="0"/>
            <a:cs typeface="Times New Roman" pitchFamily="18" charset="0"/>
          </a:endParaRPr>
        </a:p>
      </dgm:t>
    </dgm:pt>
    <dgm:pt modelId="{5272B3C8-CF55-442D-8C58-0009486C1E6E}" type="sibTrans" cxnId="{94B01609-5106-4293-A4A3-264FC237F723}">
      <dgm:prSet/>
      <dgm:spPr/>
      <dgm:t>
        <a:bodyPr/>
        <a:lstStyle/>
        <a:p>
          <a:endParaRPr lang="ru-RU" sz="2000">
            <a:solidFill>
              <a:schemeClr val="tx1"/>
            </a:solidFill>
            <a:latin typeface="Times New Roman" pitchFamily="18" charset="0"/>
            <a:cs typeface="Times New Roman" pitchFamily="18" charset="0"/>
          </a:endParaRPr>
        </a:p>
      </dgm:t>
    </dgm:pt>
    <dgm:pt modelId="{58D1B1A4-7D18-4F63-8AF0-5213A583F387}">
      <dgm:prSet phldrT="[Текст]" custT="1"/>
      <dgm:spPr>
        <a:solidFill>
          <a:schemeClr val="accent3">
            <a:lumMod val="20000"/>
            <a:lumOff val="80000"/>
          </a:schemeClr>
        </a:solidFill>
      </dgm:spPr>
      <dgm:t>
        <a:bodyPr/>
        <a:lstStyle/>
        <a:p>
          <a:pPr marL="354013" indent="-185738" algn="just"/>
          <a:r>
            <a:rPr lang="ru-RU" sz="2000" dirty="0" smtClean="0">
              <a:solidFill>
                <a:schemeClr val="tx1"/>
              </a:solidFill>
              <a:latin typeface="Times New Roman" pitchFamily="18" charset="0"/>
              <a:cs typeface="Times New Roman" pitchFamily="18" charset="0"/>
            </a:rPr>
            <a:t>с контактным разъемом, находящимся сбоку подставки</a:t>
          </a:r>
          <a:endParaRPr lang="ru-RU" sz="2000" dirty="0">
            <a:solidFill>
              <a:schemeClr val="tx1"/>
            </a:solidFill>
            <a:latin typeface="Times New Roman" pitchFamily="18" charset="0"/>
            <a:cs typeface="Times New Roman" pitchFamily="18" charset="0"/>
          </a:endParaRPr>
        </a:p>
      </dgm:t>
    </dgm:pt>
    <dgm:pt modelId="{E7599C19-EB8B-4222-BB61-D307F550C868}" type="parTrans" cxnId="{CEF26344-D250-496E-BDED-0525CAC470F3}">
      <dgm:prSet/>
      <dgm:spPr/>
      <dgm:t>
        <a:bodyPr/>
        <a:lstStyle/>
        <a:p>
          <a:endParaRPr lang="ru-RU" sz="2000">
            <a:solidFill>
              <a:schemeClr val="tx1"/>
            </a:solidFill>
            <a:latin typeface="Times New Roman" pitchFamily="18" charset="0"/>
            <a:cs typeface="Times New Roman" pitchFamily="18" charset="0"/>
          </a:endParaRPr>
        </a:p>
      </dgm:t>
    </dgm:pt>
    <dgm:pt modelId="{598249F8-A1C6-4129-B361-D90FCD0A61C0}" type="sibTrans" cxnId="{CEF26344-D250-496E-BDED-0525CAC470F3}">
      <dgm:prSet/>
      <dgm:spPr/>
      <dgm:t>
        <a:bodyPr/>
        <a:lstStyle/>
        <a:p>
          <a:endParaRPr lang="ru-RU" sz="2000">
            <a:solidFill>
              <a:schemeClr val="tx1"/>
            </a:solidFill>
            <a:latin typeface="Times New Roman" pitchFamily="18" charset="0"/>
            <a:cs typeface="Times New Roman" pitchFamily="18" charset="0"/>
          </a:endParaRPr>
        </a:p>
      </dgm:t>
    </dgm:pt>
    <dgm:pt modelId="{3C840B5F-0E51-441A-93B7-53E0E8EC1D46}">
      <dgm:prSet custT="1"/>
      <dgm:spPr>
        <a:solidFill>
          <a:schemeClr val="accent3">
            <a:lumMod val="20000"/>
            <a:lumOff val="80000"/>
          </a:schemeClr>
        </a:solidFill>
      </dgm:spPr>
      <dgm:t>
        <a:bodyPr/>
        <a:lstStyle/>
        <a:p>
          <a:pPr marL="354013" indent="-192088" algn="just"/>
          <a:r>
            <a:rPr lang="ru-RU" sz="2000" dirty="0" smtClean="0">
              <a:solidFill>
                <a:schemeClr val="tx1"/>
              </a:solidFill>
              <a:latin typeface="Times New Roman" pitchFamily="18" charset="0"/>
              <a:cs typeface="Times New Roman" pitchFamily="18" charset="0"/>
            </a:rPr>
            <a:t>с нагревательным элементом, спрятанным под дном из нержавеющей стали</a:t>
          </a:r>
          <a:endParaRPr lang="ru-RU" sz="2000" dirty="0">
            <a:solidFill>
              <a:schemeClr val="tx1"/>
            </a:solidFill>
            <a:latin typeface="Times New Roman" pitchFamily="18" charset="0"/>
            <a:cs typeface="Times New Roman" pitchFamily="18" charset="0"/>
          </a:endParaRPr>
        </a:p>
      </dgm:t>
    </dgm:pt>
    <dgm:pt modelId="{075459B2-FF3E-4463-B238-D4B5944301D8}" type="parTrans" cxnId="{60FF8054-0893-4787-B0C6-5ADE9E4E8474}">
      <dgm:prSet/>
      <dgm:spPr/>
      <dgm:t>
        <a:bodyPr/>
        <a:lstStyle/>
        <a:p>
          <a:endParaRPr lang="ru-RU" sz="2000">
            <a:solidFill>
              <a:schemeClr val="tx1"/>
            </a:solidFill>
            <a:latin typeface="Times New Roman" pitchFamily="18" charset="0"/>
            <a:cs typeface="Times New Roman" pitchFamily="18" charset="0"/>
          </a:endParaRPr>
        </a:p>
      </dgm:t>
    </dgm:pt>
    <dgm:pt modelId="{181FACC0-91D2-412C-9B4C-7574DDD21B4A}" type="sibTrans" cxnId="{60FF8054-0893-4787-B0C6-5ADE9E4E8474}">
      <dgm:prSet/>
      <dgm:spPr/>
      <dgm:t>
        <a:bodyPr/>
        <a:lstStyle/>
        <a:p>
          <a:endParaRPr lang="ru-RU" sz="2000">
            <a:solidFill>
              <a:schemeClr val="tx1"/>
            </a:solidFill>
            <a:latin typeface="Times New Roman" pitchFamily="18" charset="0"/>
            <a:cs typeface="Times New Roman" pitchFamily="18" charset="0"/>
          </a:endParaRPr>
        </a:p>
      </dgm:t>
    </dgm:pt>
    <dgm:pt modelId="{7F6286C0-D624-428D-AEA9-0A7AC2B860F8}">
      <dgm:prSet custT="1"/>
      <dgm:spPr>
        <a:solidFill>
          <a:schemeClr val="accent3">
            <a:lumMod val="20000"/>
            <a:lumOff val="80000"/>
          </a:schemeClr>
        </a:solidFill>
      </dgm:spPr>
      <dgm:t>
        <a:bodyPr/>
        <a:lstStyle/>
        <a:p>
          <a:pPr marL="354013" indent="-192088" algn="just"/>
          <a:r>
            <a:rPr lang="ru-RU" sz="2000" dirty="0" smtClean="0">
              <a:solidFill>
                <a:schemeClr val="tx1"/>
              </a:solidFill>
              <a:latin typeface="Times New Roman" pitchFamily="18" charset="0"/>
              <a:cs typeface="Times New Roman" pitchFamily="18" charset="0"/>
            </a:rPr>
            <a:t>с дисковым нагревателем</a:t>
          </a:r>
          <a:endParaRPr lang="ru-RU" sz="2000" dirty="0">
            <a:solidFill>
              <a:schemeClr val="tx1"/>
            </a:solidFill>
            <a:latin typeface="Times New Roman" pitchFamily="18" charset="0"/>
            <a:cs typeface="Times New Roman" pitchFamily="18" charset="0"/>
          </a:endParaRPr>
        </a:p>
      </dgm:t>
    </dgm:pt>
    <dgm:pt modelId="{0237AAFC-9839-4901-9E96-8B08C8A0B507}" type="parTrans" cxnId="{926D3D0A-1A54-4137-9728-CD6698B0CB6D}">
      <dgm:prSet/>
      <dgm:spPr/>
      <dgm:t>
        <a:bodyPr/>
        <a:lstStyle/>
        <a:p>
          <a:endParaRPr lang="ru-RU" sz="2000">
            <a:solidFill>
              <a:schemeClr val="tx1"/>
            </a:solidFill>
            <a:latin typeface="Times New Roman" pitchFamily="18" charset="0"/>
            <a:cs typeface="Times New Roman" pitchFamily="18" charset="0"/>
          </a:endParaRPr>
        </a:p>
      </dgm:t>
    </dgm:pt>
    <dgm:pt modelId="{7259A586-4951-4720-B6E6-B1F206B36241}" type="sibTrans" cxnId="{926D3D0A-1A54-4137-9728-CD6698B0CB6D}">
      <dgm:prSet/>
      <dgm:spPr/>
      <dgm:t>
        <a:bodyPr/>
        <a:lstStyle/>
        <a:p>
          <a:endParaRPr lang="ru-RU" sz="2000">
            <a:solidFill>
              <a:schemeClr val="tx1"/>
            </a:solidFill>
            <a:latin typeface="Times New Roman" pitchFamily="18" charset="0"/>
            <a:cs typeface="Times New Roman" pitchFamily="18" charset="0"/>
          </a:endParaRPr>
        </a:p>
      </dgm:t>
    </dgm:pt>
    <dgm:pt modelId="{8F86EF7B-2300-434B-B0B7-CE5D29AE36F2}">
      <dgm:prSet phldrT="[Текст]" custT="1"/>
      <dgm:spPr>
        <a:solidFill>
          <a:schemeClr val="accent3">
            <a:lumMod val="20000"/>
            <a:lumOff val="80000"/>
          </a:schemeClr>
        </a:solidFill>
      </dgm:spPr>
      <dgm:t>
        <a:bodyPr/>
        <a:lstStyle/>
        <a:p>
          <a:pPr marL="354013" indent="-185738"/>
          <a:r>
            <a:rPr lang="ru-RU" sz="2000" dirty="0" smtClean="0">
              <a:solidFill>
                <a:schemeClr val="tx1"/>
              </a:solidFill>
              <a:latin typeface="Times New Roman" pitchFamily="18" charset="0"/>
              <a:cs typeface="Times New Roman" pitchFamily="18" charset="0"/>
            </a:rPr>
            <a:t>покрытый золотом</a:t>
          </a:r>
          <a:endParaRPr lang="ru-RU" sz="2000" dirty="0">
            <a:solidFill>
              <a:schemeClr val="tx1"/>
            </a:solidFill>
            <a:latin typeface="Times New Roman" pitchFamily="18" charset="0"/>
            <a:cs typeface="Times New Roman" pitchFamily="18" charset="0"/>
          </a:endParaRPr>
        </a:p>
      </dgm:t>
    </dgm:pt>
    <dgm:pt modelId="{366FC410-89B7-47C3-BE5A-C6F1E550249C}" type="parTrans" cxnId="{3AE5632F-7304-4751-A6E9-F49938CAC6D3}">
      <dgm:prSet/>
      <dgm:spPr/>
      <dgm:t>
        <a:bodyPr/>
        <a:lstStyle/>
        <a:p>
          <a:endParaRPr lang="ru-RU" sz="2000">
            <a:solidFill>
              <a:schemeClr val="tx1"/>
            </a:solidFill>
            <a:latin typeface="Times New Roman" pitchFamily="18" charset="0"/>
            <a:cs typeface="Times New Roman" pitchFamily="18" charset="0"/>
          </a:endParaRPr>
        </a:p>
      </dgm:t>
    </dgm:pt>
    <dgm:pt modelId="{F00B5331-67A1-497D-BA2C-FB9E9EA33D37}" type="sibTrans" cxnId="{3AE5632F-7304-4751-A6E9-F49938CAC6D3}">
      <dgm:prSet/>
      <dgm:spPr/>
      <dgm:t>
        <a:bodyPr/>
        <a:lstStyle/>
        <a:p>
          <a:endParaRPr lang="ru-RU" sz="2000">
            <a:solidFill>
              <a:schemeClr val="tx1"/>
            </a:solidFill>
            <a:latin typeface="Times New Roman" pitchFamily="18" charset="0"/>
            <a:cs typeface="Times New Roman" pitchFamily="18" charset="0"/>
          </a:endParaRPr>
        </a:p>
      </dgm:t>
    </dgm:pt>
    <dgm:pt modelId="{4B53A1AE-13F5-4EA5-B07A-33669D8A7E4D}">
      <dgm:prSet phldrT="[Текст]" custT="1"/>
      <dgm:spPr>
        <a:solidFill>
          <a:schemeClr val="accent3">
            <a:lumMod val="20000"/>
            <a:lumOff val="80000"/>
          </a:schemeClr>
        </a:solidFill>
      </dgm:spPr>
      <dgm:t>
        <a:bodyPr/>
        <a:lstStyle/>
        <a:p>
          <a:pPr marL="354013" indent="-185738"/>
          <a:r>
            <a:rPr lang="ru-RU" sz="2000" dirty="0" smtClean="0">
              <a:solidFill>
                <a:schemeClr val="tx1"/>
              </a:solidFill>
              <a:latin typeface="Times New Roman" pitchFamily="18" charset="0"/>
              <a:cs typeface="Times New Roman" pitchFamily="18" charset="0"/>
            </a:rPr>
            <a:t>серебром</a:t>
          </a:r>
          <a:endParaRPr lang="ru-RU" sz="2000" dirty="0">
            <a:solidFill>
              <a:schemeClr val="tx1"/>
            </a:solidFill>
            <a:latin typeface="Times New Roman" pitchFamily="18" charset="0"/>
            <a:cs typeface="Times New Roman" pitchFamily="18" charset="0"/>
          </a:endParaRPr>
        </a:p>
      </dgm:t>
    </dgm:pt>
    <dgm:pt modelId="{D0702863-66EB-4FF0-94A8-93D27AAE7943}" type="parTrans" cxnId="{8509D26A-8B8A-4614-BB65-C86241B8E405}">
      <dgm:prSet/>
      <dgm:spPr/>
      <dgm:t>
        <a:bodyPr/>
        <a:lstStyle/>
        <a:p>
          <a:endParaRPr lang="ru-RU" sz="2000">
            <a:solidFill>
              <a:schemeClr val="tx1"/>
            </a:solidFill>
            <a:latin typeface="Times New Roman" pitchFamily="18" charset="0"/>
            <a:cs typeface="Times New Roman" pitchFamily="18" charset="0"/>
          </a:endParaRPr>
        </a:p>
      </dgm:t>
    </dgm:pt>
    <dgm:pt modelId="{19599797-701E-43EF-A846-B17EB08FE3FE}" type="sibTrans" cxnId="{8509D26A-8B8A-4614-BB65-C86241B8E405}">
      <dgm:prSet/>
      <dgm:spPr/>
      <dgm:t>
        <a:bodyPr/>
        <a:lstStyle/>
        <a:p>
          <a:endParaRPr lang="ru-RU" sz="2000">
            <a:solidFill>
              <a:schemeClr val="tx1"/>
            </a:solidFill>
            <a:latin typeface="Times New Roman" pitchFamily="18" charset="0"/>
            <a:cs typeface="Times New Roman" pitchFamily="18" charset="0"/>
          </a:endParaRPr>
        </a:p>
      </dgm:t>
    </dgm:pt>
    <dgm:pt modelId="{299D7001-CEC1-480D-BB6A-685C38A5B368}">
      <dgm:prSet phldrT="[Текст]" custT="1"/>
      <dgm:spPr>
        <a:solidFill>
          <a:schemeClr val="accent3">
            <a:lumMod val="20000"/>
            <a:lumOff val="80000"/>
          </a:schemeClr>
        </a:solidFill>
      </dgm:spPr>
      <dgm:t>
        <a:bodyPr/>
        <a:lstStyle/>
        <a:p>
          <a:pPr marL="354013" indent="-185738"/>
          <a:r>
            <a:rPr lang="ru-RU" sz="2000" dirty="0" smtClean="0">
              <a:solidFill>
                <a:schemeClr val="tx1"/>
              </a:solidFill>
              <a:latin typeface="Times New Roman" pitchFamily="18" charset="0"/>
              <a:cs typeface="Times New Roman" pitchFamily="18" charset="0"/>
            </a:rPr>
            <a:t>титаном</a:t>
          </a:r>
          <a:endParaRPr lang="ru-RU" sz="2000" dirty="0">
            <a:solidFill>
              <a:schemeClr val="tx1"/>
            </a:solidFill>
            <a:latin typeface="Times New Roman" pitchFamily="18" charset="0"/>
            <a:cs typeface="Times New Roman" pitchFamily="18" charset="0"/>
          </a:endParaRPr>
        </a:p>
      </dgm:t>
    </dgm:pt>
    <dgm:pt modelId="{58AE43D5-61CB-4405-B678-4B1FD672939F}" type="parTrans" cxnId="{29674C79-50F8-478B-84DB-88184AA1BA1A}">
      <dgm:prSet/>
      <dgm:spPr/>
      <dgm:t>
        <a:bodyPr/>
        <a:lstStyle/>
        <a:p>
          <a:endParaRPr lang="ru-RU" sz="2000">
            <a:solidFill>
              <a:schemeClr val="tx1"/>
            </a:solidFill>
            <a:latin typeface="Times New Roman" pitchFamily="18" charset="0"/>
            <a:cs typeface="Times New Roman" pitchFamily="18" charset="0"/>
          </a:endParaRPr>
        </a:p>
      </dgm:t>
    </dgm:pt>
    <dgm:pt modelId="{F7993FFB-69D3-4091-B23F-3B9797DC577C}" type="sibTrans" cxnId="{29674C79-50F8-478B-84DB-88184AA1BA1A}">
      <dgm:prSet/>
      <dgm:spPr/>
      <dgm:t>
        <a:bodyPr/>
        <a:lstStyle/>
        <a:p>
          <a:endParaRPr lang="ru-RU" sz="2000">
            <a:solidFill>
              <a:schemeClr val="tx1"/>
            </a:solidFill>
            <a:latin typeface="Times New Roman" pitchFamily="18" charset="0"/>
            <a:cs typeface="Times New Roman" pitchFamily="18" charset="0"/>
          </a:endParaRPr>
        </a:p>
      </dgm:t>
    </dgm:pt>
    <dgm:pt modelId="{24465DE8-F60A-461C-9B7C-A0660A387189}">
      <dgm:prSet phldrT="[Текст]" custT="1"/>
      <dgm:spPr>
        <a:solidFill>
          <a:schemeClr val="accent3">
            <a:lumMod val="20000"/>
            <a:lumOff val="80000"/>
          </a:schemeClr>
        </a:solidFill>
      </dgm:spPr>
      <dgm:t>
        <a:bodyPr/>
        <a:lstStyle/>
        <a:p>
          <a:pPr marL="354013" indent="-185738" algn="just"/>
          <a:r>
            <a:rPr lang="ru-RU" sz="2000" dirty="0" smtClean="0">
              <a:solidFill>
                <a:schemeClr val="tx1"/>
              </a:solidFill>
              <a:latin typeface="Times New Roman" pitchFamily="18" charset="0"/>
              <a:cs typeface="Times New Roman" pitchFamily="18" charset="0"/>
            </a:rPr>
            <a:t>с расположенным в центре коаксиальным контактом</a:t>
          </a:r>
          <a:endParaRPr lang="ru-RU" sz="2000" dirty="0">
            <a:solidFill>
              <a:schemeClr val="tx1"/>
            </a:solidFill>
            <a:latin typeface="Times New Roman" pitchFamily="18" charset="0"/>
            <a:cs typeface="Times New Roman" pitchFamily="18" charset="0"/>
          </a:endParaRPr>
        </a:p>
      </dgm:t>
    </dgm:pt>
    <dgm:pt modelId="{94C2EA60-6EC7-4539-B6F7-FE82C19060BF}" type="parTrans" cxnId="{7A73AF90-E9C4-47B7-8FAF-49174A58B29E}">
      <dgm:prSet/>
      <dgm:spPr/>
      <dgm:t>
        <a:bodyPr/>
        <a:lstStyle/>
        <a:p>
          <a:endParaRPr lang="ru-RU" sz="2000">
            <a:solidFill>
              <a:schemeClr val="tx1"/>
            </a:solidFill>
            <a:latin typeface="Times New Roman" pitchFamily="18" charset="0"/>
            <a:cs typeface="Times New Roman" pitchFamily="18" charset="0"/>
          </a:endParaRPr>
        </a:p>
      </dgm:t>
    </dgm:pt>
    <dgm:pt modelId="{2532BFD6-19F6-431A-91D8-F5E6833943C7}" type="sibTrans" cxnId="{7A73AF90-E9C4-47B7-8FAF-49174A58B29E}">
      <dgm:prSet/>
      <dgm:spPr/>
      <dgm:t>
        <a:bodyPr/>
        <a:lstStyle/>
        <a:p>
          <a:endParaRPr lang="ru-RU" sz="2000">
            <a:solidFill>
              <a:schemeClr val="tx1"/>
            </a:solidFill>
            <a:latin typeface="Times New Roman" pitchFamily="18" charset="0"/>
            <a:cs typeface="Times New Roman" pitchFamily="18" charset="0"/>
          </a:endParaRPr>
        </a:p>
      </dgm:t>
    </dgm:pt>
    <dgm:pt modelId="{6E4EFEC4-7817-4A34-A2E9-8A30CA8657C8}" type="pres">
      <dgm:prSet presAssocID="{1CF6FF70-DECC-4DBD-8B49-3B68206032F5}" presName="linear" presStyleCnt="0">
        <dgm:presLayoutVars>
          <dgm:dir/>
          <dgm:resizeHandles val="exact"/>
        </dgm:presLayoutVars>
      </dgm:prSet>
      <dgm:spPr/>
      <dgm:t>
        <a:bodyPr/>
        <a:lstStyle/>
        <a:p>
          <a:endParaRPr lang="ru-RU"/>
        </a:p>
      </dgm:t>
    </dgm:pt>
    <dgm:pt modelId="{F940FD2F-9949-474E-A65A-BE641967082A}" type="pres">
      <dgm:prSet presAssocID="{97CE5EC8-C1A8-4104-B0CB-3BD7B134C2A4}" presName="comp" presStyleCnt="0"/>
      <dgm:spPr/>
    </dgm:pt>
    <dgm:pt modelId="{C3483508-DF3A-43E0-A80F-24670DB78163}" type="pres">
      <dgm:prSet presAssocID="{97CE5EC8-C1A8-4104-B0CB-3BD7B134C2A4}" presName="box" presStyleLbl="node1" presStyleIdx="0" presStyleCnt="3"/>
      <dgm:spPr/>
      <dgm:t>
        <a:bodyPr/>
        <a:lstStyle/>
        <a:p>
          <a:endParaRPr lang="ru-RU"/>
        </a:p>
      </dgm:t>
    </dgm:pt>
    <dgm:pt modelId="{F70F4FFC-F1FB-400D-8E58-8F5BEF4DE050}" type="pres">
      <dgm:prSet presAssocID="{97CE5EC8-C1A8-4104-B0CB-3BD7B134C2A4}" presName="img" presStyleLbl="fgImgPlace1" presStyleIdx="0" presStyleCnt="3" custScaleX="14755" custScaleY="21578" custLinFactNeighborX="1339" custLinFactNeighborY="-3148"/>
      <dgm:spPr/>
    </dgm:pt>
    <dgm:pt modelId="{7F323FD4-BA17-40D2-84E0-9E9F2742CE53}" type="pres">
      <dgm:prSet presAssocID="{97CE5EC8-C1A8-4104-B0CB-3BD7B134C2A4}" presName="text" presStyleLbl="node1" presStyleIdx="0" presStyleCnt="3">
        <dgm:presLayoutVars>
          <dgm:bulletEnabled val="1"/>
        </dgm:presLayoutVars>
      </dgm:prSet>
      <dgm:spPr/>
      <dgm:t>
        <a:bodyPr/>
        <a:lstStyle/>
        <a:p>
          <a:endParaRPr lang="ru-RU"/>
        </a:p>
      </dgm:t>
    </dgm:pt>
    <dgm:pt modelId="{8646254C-13C2-41BE-A346-CD278A27A2FC}" type="pres">
      <dgm:prSet presAssocID="{05781872-8C04-499A-9230-E029C96981E3}" presName="spacer" presStyleCnt="0"/>
      <dgm:spPr/>
    </dgm:pt>
    <dgm:pt modelId="{9EE24535-2214-4F9F-B88A-2E1E80D7455E}" type="pres">
      <dgm:prSet presAssocID="{86F7CF43-CA11-4374-94F1-6CCBDC6EF2AF}" presName="comp" presStyleCnt="0"/>
      <dgm:spPr/>
    </dgm:pt>
    <dgm:pt modelId="{8CBFC488-0F9C-4F91-8EBF-E075FFC6EEEA}" type="pres">
      <dgm:prSet presAssocID="{86F7CF43-CA11-4374-94F1-6CCBDC6EF2AF}" presName="box" presStyleLbl="node1" presStyleIdx="1" presStyleCnt="3" custScaleY="110565"/>
      <dgm:spPr/>
      <dgm:t>
        <a:bodyPr/>
        <a:lstStyle/>
        <a:p>
          <a:endParaRPr lang="ru-RU"/>
        </a:p>
      </dgm:t>
    </dgm:pt>
    <dgm:pt modelId="{AADB21F9-CF97-4C14-A59B-5D0D5B373F55}" type="pres">
      <dgm:prSet presAssocID="{86F7CF43-CA11-4374-94F1-6CCBDC6EF2AF}" presName="img" presStyleLbl="fgImgPlace1" presStyleIdx="1" presStyleCnt="3" custFlipVert="1" custFlipHor="1" custScaleX="31747" custScaleY="20416"/>
      <dgm:spPr/>
    </dgm:pt>
    <dgm:pt modelId="{D7D74F48-309C-49AB-93A5-FF38252F029B}" type="pres">
      <dgm:prSet presAssocID="{86F7CF43-CA11-4374-94F1-6CCBDC6EF2AF}" presName="text" presStyleLbl="node1" presStyleIdx="1" presStyleCnt="3">
        <dgm:presLayoutVars>
          <dgm:bulletEnabled val="1"/>
        </dgm:presLayoutVars>
      </dgm:prSet>
      <dgm:spPr/>
      <dgm:t>
        <a:bodyPr/>
        <a:lstStyle/>
        <a:p>
          <a:endParaRPr lang="ru-RU"/>
        </a:p>
      </dgm:t>
    </dgm:pt>
    <dgm:pt modelId="{F3819429-FFBF-421F-A560-AFE9003380C1}" type="pres">
      <dgm:prSet presAssocID="{477836A7-E8AE-4C47-B0FA-A3544451233B}" presName="spacer" presStyleCnt="0"/>
      <dgm:spPr/>
    </dgm:pt>
    <dgm:pt modelId="{BD9E8B5D-CFDC-4C54-A2D9-E642B8536EE0}" type="pres">
      <dgm:prSet presAssocID="{92C62891-E703-48B3-BE6E-88580A8A5FE1}" presName="comp" presStyleCnt="0"/>
      <dgm:spPr/>
    </dgm:pt>
    <dgm:pt modelId="{C0C7F0D5-1FB8-40DE-B6EA-2BC58025E5A5}" type="pres">
      <dgm:prSet presAssocID="{92C62891-E703-48B3-BE6E-88580A8A5FE1}" presName="box" presStyleLbl="node1" presStyleIdx="2" presStyleCnt="3"/>
      <dgm:spPr/>
      <dgm:t>
        <a:bodyPr/>
        <a:lstStyle/>
        <a:p>
          <a:endParaRPr lang="ru-RU"/>
        </a:p>
      </dgm:t>
    </dgm:pt>
    <dgm:pt modelId="{D680AE7E-031B-487D-900B-81D901523A85}" type="pres">
      <dgm:prSet presAssocID="{92C62891-E703-48B3-BE6E-88580A8A5FE1}" presName="img" presStyleLbl="fgImgPlace1" presStyleIdx="2" presStyleCnt="3" custFlipVert="1" custFlipHor="1" custScaleX="15354" custScaleY="18706"/>
      <dgm:spPr/>
    </dgm:pt>
    <dgm:pt modelId="{7C0DCB34-180B-491F-A02E-C12677829433}" type="pres">
      <dgm:prSet presAssocID="{92C62891-E703-48B3-BE6E-88580A8A5FE1}" presName="text" presStyleLbl="node1" presStyleIdx="2" presStyleCnt="3">
        <dgm:presLayoutVars>
          <dgm:bulletEnabled val="1"/>
        </dgm:presLayoutVars>
      </dgm:prSet>
      <dgm:spPr/>
      <dgm:t>
        <a:bodyPr/>
        <a:lstStyle/>
        <a:p>
          <a:endParaRPr lang="ru-RU"/>
        </a:p>
      </dgm:t>
    </dgm:pt>
  </dgm:ptLst>
  <dgm:cxnLst>
    <dgm:cxn modelId="{32B61159-0A3A-43E7-AD9C-065E567D4C91}" srcId="{1CF6FF70-DECC-4DBD-8B49-3B68206032F5}" destId="{86F7CF43-CA11-4374-94F1-6CCBDC6EF2AF}" srcOrd="1" destOrd="0" parTransId="{090B2A79-5839-48F7-9C49-6979F043D654}" sibTransId="{477836A7-E8AE-4C47-B0FA-A3544451233B}"/>
    <dgm:cxn modelId="{AF8294D8-0C6A-4834-A0E3-74CC20EC61EE}" type="presOf" srcId="{7F6286C0-D624-428D-AEA9-0A7AC2B860F8}" destId="{C3483508-DF3A-43E0-A80F-24670DB78163}" srcOrd="0" destOrd="3" presId="urn:microsoft.com/office/officeart/2005/8/layout/vList4#2"/>
    <dgm:cxn modelId="{F5C53571-6B18-4789-A522-3DF3F5CB2721}" type="presOf" srcId="{BFAF44DC-6F31-4FF4-90FF-2C0274739066}" destId="{7F323FD4-BA17-40D2-84E0-9E9F2742CE53}" srcOrd="1" destOrd="1" presId="urn:microsoft.com/office/officeart/2005/8/layout/vList4#2"/>
    <dgm:cxn modelId="{278C5B5D-D351-4B13-86C8-7D2F3E0D3E78}" type="presOf" srcId="{86F7CF43-CA11-4374-94F1-6CCBDC6EF2AF}" destId="{D7D74F48-309C-49AB-93A5-FF38252F029B}" srcOrd="1" destOrd="0" presId="urn:microsoft.com/office/officeart/2005/8/layout/vList4#2"/>
    <dgm:cxn modelId="{FA74ED2C-3B39-43AC-8EA4-2FFED5FD2ED8}" type="presOf" srcId="{7F6286C0-D624-428D-AEA9-0A7AC2B860F8}" destId="{7F323FD4-BA17-40D2-84E0-9E9F2742CE53}" srcOrd="1" destOrd="3" presId="urn:microsoft.com/office/officeart/2005/8/layout/vList4#2"/>
    <dgm:cxn modelId="{F6973B9E-18CE-4698-95B0-5F8F44D2EA74}" type="presOf" srcId="{86F7CF43-CA11-4374-94F1-6CCBDC6EF2AF}" destId="{8CBFC488-0F9C-4F91-8EBF-E075FFC6EEEA}" srcOrd="0" destOrd="0" presId="urn:microsoft.com/office/officeart/2005/8/layout/vList4#2"/>
    <dgm:cxn modelId="{030328F9-A041-498D-8375-B0217475D838}" type="presOf" srcId="{3C840B5F-0E51-441A-93B7-53E0E8EC1D46}" destId="{7F323FD4-BA17-40D2-84E0-9E9F2742CE53}" srcOrd="1" destOrd="2" presId="urn:microsoft.com/office/officeart/2005/8/layout/vList4#2"/>
    <dgm:cxn modelId="{B974CE6F-2213-4AD9-AB84-2D324A73955B}" type="presOf" srcId="{3C840B5F-0E51-441A-93B7-53E0E8EC1D46}" destId="{C3483508-DF3A-43E0-A80F-24670DB78163}" srcOrd="0" destOrd="2" presId="urn:microsoft.com/office/officeart/2005/8/layout/vList4#2"/>
    <dgm:cxn modelId="{4BA5F036-C072-4A60-8C22-442A687BAC50}" type="presOf" srcId="{BFAF44DC-6F31-4FF4-90FF-2C0274739066}" destId="{C3483508-DF3A-43E0-A80F-24670DB78163}" srcOrd="0" destOrd="1" presId="urn:microsoft.com/office/officeart/2005/8/layout/vList4#2"/>
    <dgm:cxn modelId="{CEF26344-D250-496E-BDED-0525CAC470F3}" srcId="{92C62891-E703-48B3-BE6E-88580A8A5FE1}" destId="{58D1B1A4-7D18-4F63-8AF0-5213A583F387}" srcOrd="0" destOrd="0" parTransId="{E7599C19-EB8B-4222-BB61-D307F550C868}" sibTransId="{598249F8-A1C6-4129-B361-D90FCD0A61C0}"/>
    <dgm:cxn modelId="{7B67DBD2-6A44-4B27-84CC-85C3CE922FC1}" type="presOf" srcId="{92C62891-E703-48B3-BE6E-88580A8A5FE1}" destId="{7C0DCB34-180B-491F-A02E-C12677829433}" srcOrd="1" destOrd="0" presId="urn:microsoft.com/office/officeart/2005/8/layout/vList4#2"/>
    <dgm:cxn modelId="{87E684F9-81E7-4DF8-9B19-219D71012206}" type="presOf" srcId="{1CF6FF70-DECC-4DBD-8B49-3B68206032F5}" destId="{6E4EFEC4-7817-4A34-A2E9-8A30CA8657C8}" srcOrd="0" destOrd="0" presId="urn:microsoft.com/office/officeart/2005/8/layout/vList4#2"/>
    <dgm:cxn modelId="{81862B1B-3DE4-42B9-82B6-771D79425F07}" type="presOf" srcId="{4B53A1AE-13F5-4EA5-B07A-33669D8A7E4D}" destId="{D7D74F48-309C-49AB-93A5-FF38252F029B}" srcOrd="1" destOrd="3" presId="urn:microsoft.com/office/officeart/2005/8/layout/vList4#2"/>
    <dgm:cxn modelId="{7ADE2502-936C-4167-B90B-6694E1822297}" type="presOf" srcId="{58D1B1A4-7D18-4F63-8AF0-5213A583F387}" destId="{C0C7F0D5-1FB8-40DE-B6EA-2BC58025E5A5}" srcOrd="0" destOrd="1" presId="urn:microsoft.com/office/officeart/2005/8/layout/vList4#2"/>
    <dgm:cxn modelId="{DFE3A8D3-0D09-4976-8A06-9CCB299FAEB8}" type="presOf" srcId="{354D21F2-77B8-4ECB-834D-DA8737136A4A}" destId="{8CBFC488-0F9C-4F91-8EBF-E075FFC6EEEA}" srcOrd="0" destOrd="1" presId="urn:microsoft.com/office/officeart/2005/8/layout/vList4#2"/>
    <dgm:cxn modelId="{67B4B09C-A15D-4550-B433-BC94BE05FDE7}" type="presOf" srcId="{97CE5EC8-C1A8-4104-B0CB-3BD7B134C2A4}" destId="{C3483508-DF3A-43E0-A80F-24670DB78163}" srcOrd="0" destOrd="0" presId="urn:microsoft.com/office/officeart/2005/8/layout/vList4#2"/>
    <dgm:cxn modelId="{7A73AF90-E9C4-47B7-8FAF-49174A58B29E}" srcId="{92C62891-E703-48B3-BE6E-88580A8A5FE1}" destId="{24465DE8-F60A-461C-9B7C-A0660A387189}" srcOrd="1" destOrd="0" parTransId="{94C2EA60-6EC7-4539-B6F7-FE82C19060BF}" sibTransId="{2532BFD6-19F6-431A-91D8-F5E6833943C7}"/>
    <dgm:cxn modelId="{A907F848-A958-41D0-B836-336126D10B51}" type="presOf" srcId="{354D21F2-77B8-4ECB-834D-DA8737136A4A}" destId="{D7D74F48-309C-49AB-93A5-FF38252F029B}" srcOrd="1" destOrd="1" presId="urn:microsoft.com/office/officeart/2005/8/layout/vList4#2"/>
    <dgm:cxn modelId="{AE817C85-FA0F-45D5-904A-2B1E2C262FFB}" srcId="{97CE5EC8-C1A8-4104-B0CB-3BD7B134C2A4}" destId="{BFAF44DC-6F31-4FF4-90FF-2C0274739066}" srcOrd="0" destOrd="0" parTransId="{6558BA84-3151-439B-A531-05136D3A63A7}" sibTransId="{8B27519C-A06E-4E73-86BC-99511A2A580D}"/>
    <dgm:cxn modelId="{5CE3971A-CBD6-4BF0-B892-B42B0AD9BB66}" type="presOf" srcId="{97CE5EC8-C1A8-4104-B0CB-3BD7B134C2A4}" destId="{7F323FD4-BA17-40D2-84E0-9E9F2742CE53}" srcOrd="1" destOrd="0" presId="urn:microsoft.com/office/officeart/2005/8/layout/vList4#2"/>
    <dgm:cxn modelId="{177A47BB-5C10-403E-8185-582BF7A8790C}" type="presOf" srcId="{299D7001-CEC1-480D-BB6A-685C38A5B368}" destId="{D7D74F48-309C-49AB-93A5-FF38252F029B}" srcOrd="1" destOrd="4" presId="urn:microsoft.com/office/officeart/2005/8/layout/vList4#2"/>
    <dgm:cxn modelId="{29674C79-50F8-478B-84DB-88184AA1BA1A}" srcId="{86F7CF43-CA11-4374-94F1-6CCBDC6EF2AF}" destId="{299D7001-CEC1-480D-BB6A-685C38A5B368}" srcOrd="3" destOrd="0" parTransId="{58AE43D5-61CB-4405-B678-4B1FD672939F}" sibTransId="{F7993FFB-69D3-4091-B23F-3B9797DC577C}"/>
    <dgm:cxn modelId="{E45274BB-4064-439B-A92D-59AD72D190D7}" type="presOf" srcId="{4B53A1AE-13F5-4EA5-B07A-33669D8A7E4D}" destId="{8CBFC488-0F9C-4F91-8EBF-E075FFC6EEEA}" srcOrd="0" destOrd="3" presId="urn:microsoft.com/office/officeart/2005/8/layout/vList4#2"/>
    <dgm:cxn modelId="{3AE5632F-7304-4751-A6E9-F49938CAC6D3}" srcId="{86F7CF43-CA11-4374-94F1-6CCBDC6EF2AF}" destId="{8F86EF7B-2300-434B-B0B7-CE5D29AE36F2}" srcOrd="1" destOrd="0" parTransId="{366FC410-89B7-47C3-BE5A-C6F1E550249C}" sibTransId="{F00B5331-67A1-497D-BA2C-FB9E9EA33D37}"/>
    <dgm:cxn modelId="{5B394361-2ECE-4825-8653-FD47CDF7DAF7}" type="presOf" srcId="{8F86EF7B-2300-434B-B0B7-CE5D29AE36F2}" destId="{8CBFC488-0F9C-4F91-8EBF-E075FFC6EEEA}" srcOrd="0" destOrd="2" presId="urn:microsoft.com/office/officeart/2005/8/layout/vList4#2"/>
    <dgm:cxn modelId="{8509D26A-8B8A-4614-BB65-C86241B8E405}" srcId="{86F7CF43-CA11-4374-94F1-6CCBDC6EF2AF}" destId="{4B53A1AE-13F5-4EA5-B07A-33669D8A7E4D}" srcOrd="2" destOrd="0" parTransId="{D0702863-66EB-4FF0-94A8-93D27AAE7943}" sibTransId="{19599797-701E-43EF-A846-B17EB08FE3FE}"/>
    <dgm:cxn modelId="{FE53352C-0861-4358-B5D5-5C577761CDCF}" srcId="{86F7CF43-CA11-4374-94F1-6CCBDC6EF2AF}" destId="{354D21F2-77B8-4ECB-834D-DA8737136A4A}" srcOrd="0" destOrd="0" parTransId="{B5009D60-0D1D-4057-9488-41C0F7869C59}" sibTransId="{E618293C-2854-4FCF-B789-BA5E227ED1D6}"/>
    <dgm:cxn modelId="{F0C3E698-4F4A-4BCF-8306-7E743A63F048}" type="presOf" srcId="{8F86EF7B-2300-434B-B0B7-CE5D29AE36F2}" destId="{D7D74F48-309C-49AB-93A5-FF38252F029B}" srcOrd="1" destOrd="2" presId="urn:microsoft.com/office/officeart/2005/8/layout/vList4#2"/>
    <dgm:cxn modelId="{7E794B5A-F3DA-45CB-8FD2-5AEBC2206F0C}" type="presOf" srcId="{24465DE8-F60A-461C-9B7C-A0660A387189}" destId="{7C0DCB34-180B-491F-A02E-C12677829433}" srcOrd="1" destOrd="2" presId="urn:microsoft.com/office/officeart/2005/8/layout/vList4#2"/>
    <dgm:cxn modelId="{0400B0CE-803B-46FF-A4FB-F281D19612DF}" type="presOf" srcId="{24465DE8-F60A-461C-9B7C-A0660A387189}" destId="{C0C7F0D5-1FB8-40DE-B6EA-2BC58025E5A5}" srcOrd="0" destOrd="2" presId="urn:microsoft.com/office/officeart/2005/8/layout/vList4#2"/>
    <dgm:cxn modelId="{3C84C040-10A7-42C8-AAF1-15949373B2BE}" type="presOf" srcId="{92C62891-E703-48B3-BE6E-88580A8A5FE1}" destId="{C0C7F0D5-1FB8-40DE-B6EA-2BC58025E5A5}" srcOrd="0" destOrd="0" presId="urn:microsoft.com/office/officeart/2005/8/layout/vList4#2"/>
    <dgm:cxn modelId="{94B01609-5106-4293-A4A3-264FC237F723}" srcId="{1CF6FF70-DECC-4DBD-8B49-3B68206032F5}" destId="{92C62891-E703-48B3-BE6E-88580A8A5FE1}" srcOrd="2" destOrd="0" parTransId="{863B9B3B-46DE-422F-A297-D6BBB87E1948}" sibTransId="{5272B3C8-CF55-442D-8C58-0009486C1E6E}"/>
    <dgm:cxn modelId="{4D85F280-B64E-4563-ADC1-94CFB692373B}" type="presOf" srcId="{58D1B1A4-7D18-4F63-8AF0-5213A583F387}" destId="{7C0DCB34-180B-491F-A02E-C12677829433}" srcOrd="1" destOrd="1" presId="urn:microsoft.com/office/officeart/2005/8/layout/vList4#2"/>
    <dgm:cxn modelId="{05C85F3B-2948-4EF7-9515-A74446D75F22}" srcId="{1CF6FF70-DECC-4DBD-8B49-3B68206032F5}" destId="{97CE5EC8-C1A8-4104-B0CB-3BD7B134C2A4}" srcOrd="0" destOrd="0" parTransId="{5D6725A4-46AF-4C17-881A-0599B97DAB44}" sibTransId="{05781872-8C04-499A-9230-E029C96981E3}"/>
    <dgm:cxn modelId="{60FF8054-0893-4787-B0C6-5ADE9E4E8474}" srcId="{97CE5EC8-C1A8-4104-B0CB-3BD7B134C2A4}" destId="{3C840B5F-0E51-441A-93B7-53E0E8EC1D46}" srcOrd="1" destOrd="0" parTransId="{075459B2-FF3E-4463-B238-D4B5944301D8}" sibTransId="{181FACC0-91D2-412C-9B4C-7574DDD21B4A}"/>
    <dgm:cxn modelId="{926D3D0A-1A54-4137-9728-CD6698B0CB6D}" srcId="{97CE5EC8-C1A8-4104-B0CB-3BD7B134C2A4}" destId="{7F6286C0-D624-428D-AEA9-0A7AC2B860F8}" srcOrd="2" destOrd="0" parTransId="{0237AAFC-9839-4901-9E96-8B08C8A0B507}" sibTransId="{7259A586-4951-4720-B6E6-B1F206B36241}"/>
    <dgm:cxn modelId="{4D3371B0-5D2B-4A51-BAD4-85D73E94C42E}" type="presOf" srcId="{299D7001-CEC1-480D-BB6A-685C38A5B368}" destId="{8CBFC488-0F9C-4F91-8EBF-E075FFC6EEEA}" srcOrd="0" destOrd="4" presId="urn:microsoft.com/office/officeart/2005/8/layout/vList4#2"/>
    <dgm:cxn modelId="{8B912927-1957-4113-A142-882519DD8F38}" type="presParOf" srcId="{6E4EFEC4-7817-4A34-A2E9-8A30CA8657C8}" destId="{F940FD2F-9949-474E-A65A-BE641967082A}" srcOrd="0" destOrd="0" presId="urn:microsoft.com/office/officeart/2005/8/layout/vList4#2"/>
    <dgm:cxn modelId="{54034ACC-6D67-4598-8573-930B75F77FE1}" type="presParOf" srcId="{F940FD2F-9949-474E-A65A-BE641967082A}" destId="{C3483508-DF3A-43E0-A80F-24670DB78163}" srcOrd="0" destOrd="0" presId="urn:microsoft.com/office/officeart/2005/8/layout/vList4#2"/>
    <dgm:cxn modelId="{15B31DEE-5C4B-441D-82E1-51092A8CE0DA}" type="presParOf" srcId="{F940FD2F-9949-474E-A65A-BE641967082A}" destId="{F70F4FFC-F1FB-400D-8E58-8F5BEF4DE050}" srcOrd="1" destOrd="0" presId="urn:microsoft.com/office/officeart/2005/8/layout/vList4#2"/>
    <dgm:cxn modelId="{958A9FE4-D53F-4A73-85DB-8CD04B354511}" type="presParOf" srcId="{F940FD2F-9949-474E-A65A-BE641967082A}" destId="{7F323FD4-BA17-40D2-84E0-9E9F2742CE53}" srcOrd="2" destOrd="0" presId="urn:microsoft.com/office/officeart/2005/8/layout/vList4#2"/>
    <dgm:cxn modelId="{454B5DDC-C067-41BC-90C4-40CB4440836D}" type="presParOf" srcId="{6E4EFEC4-7817-4A34-A2E9-8A30CA8657C8}" destId="{8646254C-13C2-41BE-A346-CD278A27A2FC}" srcOrd="1" destOrd="0" presId="urn:microsoft.com/office/officeart/2005/8/layout/vList4#2"/>
    <dgm:cxn modelId="{C67D37E4-01A8-4FD7-BBC5-B8E454715D70}" type="presParOf" srcId="{6E4EFEC4-7817-4A34-A2E9-8A30CA8657C8}" destId="{9EE24535-2214-4F9F-B88A-2E1E80D7455E}" srcOrd="2" destOrd="0" presId="urn:microsoft.com/office/officeart/2005/8/layout/vList4#2"/>
    <dgm:cxn modelId="{A9BDC6C4-3C47-4907-B543-78F9CF63A084}" type="presParOf" srcId="{9EE24535-2214-4F9F-B88A-2E1E80D7455E}" destId="{8CBFC488-0F9C-4F91-8EBF-E075FFC6EEEA}" srcOrd="0" destOrd="0" presId="urn:microsoft.com/office/officeart/2005/8/layout/vList4#2"/>
    <dgm:cxn modelId="{22222A6C-8BC3-4944-8C09-93E7D89EDF42}" type="presParOf" srcId="{9EE24535-2214-4F9F-B88A-2E1E80D7455E}" destId="{AADB21F9-CF97-4C14-A59B-5D0D5B373F55}" srcOrd="1" destOrd="0" presId="urn:microsoft.com/office/officeart/2005/8/layout/vList4#2"/>
    <dgm:cxn modelId="{3F2D7117-12B2-4243-B46A-2D2754EBF38B}" type="presParOf" srcId="{9EE24535-2214-4F9F-B88A-2E1E80D7455E}" destId="{D7D74F48-309C-49AB-93A5-FF38252F029B}" srcOrd="2" destOrd="0" presId="urn:microsoft.com/office/officeart/2005/8/layout/vList4#2"/>
    <dgm:cxn modelId="{15848263-1BA4-4DA4-BEF3-DF683DEA4BCA}" type="presParOf" srcId="{6E4EFEC4-7817-4A34-A2E9-8A30CA8657C8}" destId="{F3819429-FFBF-421F-A560-AFE9003380C1}" srcOrd="3" destOrd="0" presId="urn:microsoft.com/office/officeart/2005/8/layout/vList4#2"/>
    <dgm:cxn modelId="{B55629C1-79C6-4A6C-A2FC-22FAD2956491}" type="presParOf" srcId="{6E4EFEC4-7817-4A34-A2E9-8A30CA8657C8}" destId="{BD9E8B5D-CFDC-4C54-A2D9-E642B8536EE0}" srcOrd="4" destOrd="0" presId="urn:microsoft.com/office/officeart/2005/8/layout/vList4#2"/>
    <dgm:cxn modelId="{B711A38F-4F8E-4597-9225-40906D1E1C6D}" type="presParOf" srcId="{BD9E8B5D-CFDC-4C54-A2D9-E642B8536EE0}" destId="{C0C7F0D5-1FB8-40DE-B6EA-2BC58025E5A5}" srcOrd="0" destOrd="0" presId="urn:microsoft.com/office/officeart/2005/8/layout/vList4#2"/>
    <dgm:cxn modelId="{40884687-BC9E-47B5-A07C-0D9344F5654C}" type="presParOf" srcId="{BD9E8B5D-CFDC-4C54-A2D9-E642B8536EE0}" destId="{D680AE7E-031B-487D-900B-81D901523A85}" srcOrd="1" destOrd="0" presId="urn:microsoft.com/office/officeart/2005/8/layout/vList4#2"/>
    <dgm:cxn modelId="{D307FA8C-5DEC-4BAF-A973-13ECE0EF4D99}" type="presParOf" srcId="{BD9E8B5D-CFDC-4C54-A2D9-E642B8536EE0}" destId="{7C0DCB34-180B-491F-A02E-C12677829433}" srcOrd="2" destOrd="0" presId="urn:microsoft.com/office/officeart/2005/8/layout/vList4#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9C238390-268F-48F1-98E1-72E9758F6DAD}"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ru-RU"/>
        </a:p>
      </dgm:t>
    </dgm:pt>
    <dgm:pt modelId="{743BF099-E733-4CDC-8C05-9E17F0D2A27C}">
      <dgm:prSet phldrT="[Текст]" custT="1"/>
      <dgm:spPr>
        <a:ln>
          <a:solidFill>
            <a:srgbClr val="FFCCCC"/>
          </a:solidFill>
        </a:ln>
      </dgm:spPr>
      <dgm:t>
        <a:bodyPr/>
        <a:lstStyle/>
        <a:p>
          <a:r>
            <a:rPr lang="ru-RU" sz="2400" b="1" dirty="0" smtClean="0">
              <a:latin typeface="Times New Roman" pitchFamily="18" charset="0"/>
              <a:cs typeface="Times New Roman" pitchFamily="18" charset="0"/>
            </a:rPr>
            <a:t>По способу приготовления кофе:</a:t>
          </a:r>
          <a:endParaRPr lang="ru-RU" sz="2400" b="1" dirty="0">
            <a:latin typeface="Times New Roman" pitchFamily="18" charset="0"/>
            <a:cs typeface="Times New Roman" pitchFamily="18" charset="0"/>
          </a:endParaRPr>
        </a:p>
      </dgm:t>
    </dgm:pt>
    <dgm:pt modelId="{DF9529D4-71C3-45B0-AA56-7DC8E03B368E}" type="parTrans" cxnId="{53897EAF-B000-4D36-94C1-D26860385C20}">
      <dgm:prSet/>
      <dgm:spPr/>
      <dgm:t>
        <a:bodyPr/>
        <a:lstStyle/>
        <a:p>
          <a:endParaRPr lang="ru-RU" sz="2000">
            <a:latin typeface="Times New Roman" pitchFamily="18" charset="0"/>
            <a:cs typeface="Times New Roman" pitchFamily="18" charset="0"/>
          </a:endParaRPr>
        </a:p>
      </dgm:t>
    </dgm:pt>
    <dgm:pt modelId="{7CF13701-D740-4AF1-8044-6DCD2C7996EA}" type="sibTrans" cxnId="{53897EAF-B000-4D36-94C1-D26860385C20}">
      <dgm:prSet/>
      <dgm:spPr/>
      <dgm:t>
        <a:bodyPr/>
        <a:lstStyle/>
        <a:p>
          <a:endParaRPr lang="ru-RU" sz="2000">
            <a:latin typeface="Times New Roman" pitchFamily="18" charset="0"/>
            <a:cs typeface="Times New Roman" pitchFamily="18" charset="0"/>
          </a:endParaRPr>
        </a:p>
      </dgm:t>
    </dgm:pt>
    <dgm:pt modelId="{82B279C0-9FBF-4F32-82B6-8C071FEB54C9}">
      <dgm:prSet phldrT="[Текст]" custT="1"/>
      <dgm:spPr>
        <a:ln>
          <a:solidFill>
            <a:srgbClr val="FFCCCC"/>
          </a:solidFill>
        </a:ln>
      </dgm:spPr>
      <dgm:t>
        <a:bodyPr/>
        <a:lstStyle/>
        <a:p>
          <a:r>
            <a:rPr lang="ru-RU" sz="2000" dirty="0" smtClean="0">
              <a:latin typeface="Times New Roman" pitchFamily="18" charset="0"/>
              <a:cs typeface="Times New Roman" pitchFamily="18" charset="0"/>
            </a:rPr>
            <a:t>Фильтрационные </a:t>
          </a:r>
          <a:endParaRPr lang="ru-RU" sz="2000" dirty="0">
            <a:latin typeface="Times New Roman" pitchFamily="18" charset="0"/>
            <a:cs typeface="Times New Roman" pitchFamily="18" charset="0"/>
          </a:endParaRPr>
        </a:p>
      </dgm:t>
    </dgm:pt>
    <dgm:pt modelId="{7A04E922-8F9A-48D4-B7F5-75B034A99BDD}" type="parTrans" cxnId="{30409147-834B-4A97-A35D-D3929FC131CB}">
      <dgm:prSet/>
      <dgm:spPr>
        <a:ln>
          <a:solidFill>
            <a:schemeClr val="accent1"/>
          </a:solidFill>
        </a:ln>
      </dgm:spPr>
      <dgm:t>
        <a:bodyPr/>
        <a:lstStyle/>
        <a:p>
          <a:endParaRPr lang="ru-RU" sz="2000">
            <a:latin typeface="Times New Roman" pitchFamily="18" charset="0"/>
            <a:cs typeface="Times New Roman" pitchFamily="18" charset="0"/>
          </a:endParaRPr>
        </a:p>
      </dgm:t>
    </dgm:pt>
    <dgm:pt modelId="{348EB700-4FC5-49BF-B9CA-ABAA6A5B2958}" type="sibTrans" cxnId="{30409147-834B-4A97-A35D-D3929FC131CB}">
      <dgm:prSet/>
      <dgm:spPr/>
      <dgm:t>
        <a:bodyPr/>
        <a:lstStyle/>
        <a:p>
          <a:endParaRPr lang="ru-RU" sz="2000">
            <a:latin typeface="Times New Roman" pitchFamily="18" charset="0"/>
            <a:cs typeface="Times New Roman" pitchFamily="18" charset="0"/>
          </a:endParaRPr>
        </a:p>
      </dgm:t>
    </dgm:pt>
    <dgm:pt modelId="{004D7E62-65E8-4AA1-B242-C28241EAB490}">
      <dgm:prSet phldrT="[Текст]" custT="1"/>
      <dgm:spPr>
        <a:ln>
          <a:solidFill>
            <a:srgbClr val="FFCCCC"/>
          </a:solidFill>
        </a:ln>
      </dgm:spPr>
      <dgm:t>
        <a:bodyPr/>
        <a:lstStyle/>
        <a:p>
          <a:r>
            <a:rPr lang="ru-RU" sz="2000" dirty="0" err="1" smtClean="0">
              <a:latin typeface="Times New Roman" pitchFamily="18" charset="0"/>
              <a:cs typeface="Times New Roman" pitchFamily="18" charset="0"/>
            </a:rPr>
            <a:t>Эспрессо</a:t>
          </a:r>
          <a:endParaRPr lang="ru-RU" sz="2000" dirty="0">
            <a:latin typeface="Times New Roman" pitchFamily="18" charset="0"/>
            <a:cs typeface="Times New Roman" pitchFamily="18" charset="0"/>
          </a:endParaRPr>
        </a:p>
      </dgm:t>
    </dgm:pt>
    <dgm:pt modelId="{BBDF1C7D-6860-4E53-8CBA-E7E6AD6650AB}" type="parTrans" cxnId="{51375551-3E94-40CA-8615-239E1262138C}">
      <dgm:prSet/>
      <dgm:spPr>
        <a:ln>
          <a:solidFill>
            <a:srgbClr val="FFCCCC"/>
          </a:solidFill>
        </a:ln>
      </dgm:spPr>
      <dgm:t>
        <a:bodyPr/>
        <a:lstStyle/>
        <a:p>
          <a:endParaRPr lang="ru-RU" sz="2000">
            <a:latin typeface="Times New Roman" pitchFamily="18" charset="0"/>
            <a:cs typeface="Times New Roman" pitchFamily="18" charset="0"/>
          </a:endParaRPr>
        </a:p>
      </dgm:t>
    </dgm:pt>
    <dgm:pt modelId="{80D32789-6F40-41DA-98CE-AEAF7274B868}" type="sibTrans" cxnId="{51375551-3E94-40CA-8615-239E1262138C}">
      <dgm:prSet/>
      <dgm:spPr/>
      <dgm:t>
        <a:bodyPr/>
        <a:lstStyle/>
        <a:p>
          <a:endParaRPr lang="ru-RU" sz="2000">
            <a:latin typeface="Times New Roman" pitchFamily="18" charset="0"/>
            <a:cs typeface="Times New Roman" pitchFamily="18" charset="0"/>
          </a:endParaRPr>
        </a:p>
      </dgm:t>
    </dgm:pt>
    <dgm:pt modelId="{D7504C48-2783-4ACC-9036-354B3B5BD870}">
      <dgm:prSet phldrT="[Текст]" custT="1"/>
      <dgm:spPr>
        <a:ln>
          <a:solidFill>
            <a:srgbClr val="FFCCCC"/>
          </a:solidFill>
        </a:ln>
      </dgm:spPr>
      <dgm:t>
        <a:bodyPr/>
        <a:lstStyle/>
        <a:p>
          <a:r>
            <a:rPr lang="ru-RU" sz="2000" dirty="0" smtClean="0">
              <a:latin typeface="Times New Roman" pitchFamily="18" charset="0"/>
              <a:cs typeface="Times New Roman" pitchFamily="18" charset="0"/>
            </a:rPr>
            <a:t>Комбинированные </a:t>
          </a:r>
          <a:endParaRPr lang="ru-RU" sz="2000" dirty="0">
            <a:latin typeface="Times New Roman" pitchFamily="18" charset="0"/>
            <a:cs typeface="Times New Roman" pitchFamily="18" charset="0"/>
          </a:endParaRPr>
        </a:p>
      </dgm:t>
    </dgm:pt>
    <dgm:pt modelId="{27539D2E-0C0A-4680-AED3-F97D91D8D01C}" type="parTrans" cxnId="{5B3D6753-54EB-4012-AD81-AC4D4DEA58A3}">
      <dgm:prSet/>
      <dgm:spPr>
        <a:ln>
          <a:solidFill>
            <a:schemeClr val="accent1"/>
          </a:solidFill>
        </a:ln>
      </dgm:spPr>
      <dgm:t>
        <a:bodyPr/>
        <a:lstStyle/>
        <a:p>
          <a:endParaRPr lang="ru-RU" sz="2000">
            <a:latin typeface="Times New Roman" pitchFamily="18" charset="0"/>
            <a:cs typeface="Times New Roman" pitchFamily="18" charset="0"/>
          </a:endParaRPr>
        </a:p>
      </dgm:t>
    </dgm:pt>
    <dgm:pt modelId="{2DC44D3C-159C-4E37-939C-3975FC42E2F4}" type="sibTrans" cxnId="{5B3D6753-54EB-4012-AD81-AC4D4DEA58A3}">
      <dgm:prSet/>
      <dgm:spPr/>
      <dgm:t>
        <a:bodyPr/>
        <a:lstStyle/>
        <a:p>
          <a:endParaRPr lang="ru-RU" sz="2000">
            <a:latin typeface="Times New Roman" pitchFamily="18" charset="0"/>
            <a:cs typeface="Times New Roman" pitchFamily="18" charset="0"/>
          </a:endParaRPr>
        </a:p>
      </dgm:t>
    </dgm:pt>
    <dgm:pt modelId="{EB3CE31A-6E46-42AD-87AC-A96D48221BFF}" type="pres">
      <dgm:prSet presAssocID="{9C238390-268F-48F1-98E1-72E9758F6DAD}" presName="hierChild1" presStyleCnt="0">
        <dgm:presLayoutVars>
          <dgm:chPref val="1"/>
          <dgm:dir/>
          <dgm:animOne val="branch"/>
          <dgm:animLvl val="lvl"/>
          <dgm:resizeHandles/>
        </dgm:presLayoutVars>
      </dgm:prSet>
      <dgm:spPr/>
      <dgm:t>
        <a:bodyPr/>
        <a:lstStyle/>
        <a:p>
          <a:endParaRPr lang="ru-RU"/>
        </a:p>
      </dgm:t>
    </dgm:pt>
    <dgm:pt modelId="{3452A0E0-FA77-4C46-A56B-61B6DD706F86}" type="pres">
      <dgm:prSet presAssocID="{743BF099-E733-4CDC-8C05-9E17F0D2A27C}" presName="hierRoot1" presStyleCnt="0"/>
      <dgm:spPr/>
    </dgm:pt>
    <dgm:pt modelId="{F9692A35-F12A-4044-A5E9-2846BAA2EA49}" type="pres">
      <dgm:prSet presAssocID="{743BF099-E733-4CDC-8C05-9E17F0D2A27C}" presName="composite" presStyleCnt="0"/>
      <dgm:spPr/>
    </dgm:pt>
    <dgm:pt modelId="{E0A97CF6-26B8-40E0-AC04-656CE61C8F9F}" type="pres">
      <dgm:prSet presAssocID="{743BF099-E733-4CDC-8C05-9E17F0D2A27C}" presName="background" presStyleLbl="node0" presStyleIdx="0" presStyleCnt="1"/>
      <dgm:spPr>
        <a:solidFill>
          <a:schemeClr val="accent3">
            <a:lumMod val="20000"/>
            <a:lumOff val="80000"/>
          </a:schemeClr>
        </a:solidFill>
      </dgm:spPr>
      <dgm:t>
        <a:bodyPr/>
        <a:lstStyle/>
        <a:p>
          <a:endParaRPr lang="ru-RU"/>
        </a:p>
      </dgm:t>
    </dgm:pt>
    <dgm:pt modelId="{27DBDF49-BAB1-44D9-8FF0-D73D1A82C78D}" type="pres">
      <dgm:prSet presAssocID="{743BF099-E733-4CDC-8C05-9E17F0D2A27C}" presName="text" presStyleLbl="fgAcc0" presStyleIdx="0" presStyleCnt="1" custScaleX="446508" custLinFactNeighborX="1427" custLinFactNeighborY="-23620">
        <dgm:presLayoutVars>
          <dgm:chPref val="3"/>
        </dgm:presLayoutVars>
      </dgm:prSet>
      <dgm:spPr/>
      <dgm:t>
        <a:bodyPr/>
        <a:lstStyle/>
        <a:p>
          <a:endParaRPr lang="ru-RU"/>
        </a:p>
      </dgm:t>
    </dgm:pt>
    <dgm:pt modelId="{139AEFB3-1171-48C8-A89F-AE72D5188488}" type="pres">
      <dgm:prSet presAssocID="{743BF099-E733-4CDC-8C05-9E17F0D2A27C}" presName="hierChild2" presStyleCnt="0"/>
      <dgm:spPr/>
    </dgm:pt>
    <dgm:pt modelId="{4C875EC5-820D-499F-A351-4CDFDAE6C85C}" type="pres">
      <dgm:prSet presAssocID="{7A04E922-8F9A-48D4-B7F5-75B034A99BDD}" presName="Name10" presStyleLbl="parChTrans1D2" presStyleIdx="0" presStyleCnt="3"/>
      <dgm:spPr/>
      <dgm:t>
        <a:bodyPr/>
        <a:lstStyle/>
        <a:p>
          <a:endParaRPr lang="ru-RU"/>
        </a:p>
      </dgm:t>
    </dgm:pt>
    <dgm:pt modelId="{3E77A390-6AAF-4CE8-81D4-C3B56D444A54}" type="pres">
      <dgm:prSet presAssocID="{82B279C0-9FBF-4F32-82B6-8C071FEB54C9}" presName="hierRoot2" presStyleCnt="0"/>
      <dgm:spPr/>
    </dgm:pt>
    <dgm:pt modelId="{C401F746-0790-43CF-B375-CB5B5F9D5DF1}" type="pres">
      <dgm:prSet presAssocID="{82B279C0-9FBF-4F32-82B6-8C071FEB54C9}" presName="composite2" presStyleCnt="0"/>
      <dgm:spPr/>
    </dgm:pt>
    <dgm:pt modelId="{5545F9AD-EBEF-4711-987F-88FAA8B0374A}" type="pres">
      <dgm:prSet presAssocID="{82B279C0-9FBF-4F32-82B6-8C071FEB54C9}" presName="background2" presStyleLbl="node2" presStyleIdx="0" presStyleCnt="3"/>
      <dgm:spPr>
        <a:solidFill>
          <a:schemeClr val="accent3">
            <a:lumMod val="20000"/>
            <a:lumOff val="80000"/>
          </a:schemeClr>
        </a:solidFill>
      </dgm:spPr>
      <dgm:t>
        <a:bodyPr/>
        <a:lstStyle/>
        <a:p>
          <a:endParaRPr lang="ru-RU"/>
        </a:p>
      </dgm:t>
    </dgm:pt>
    <dgm:pt modelId="{4B39224F-5D11-4D67-8A86-D45CDC76308B}" type="pres">
      <dgm:prSet presAssocID="{82B279C0-9FBF-4F32-82B6-8C071FEB54C9}" presName="text2" presStyleLbl="fgAcc2" presStyleIdx="0" presStyleCnt="3" custScaleX="234107">
        <dgm:presLayoutVars>
          <dgm:chPref val="3"/>
        </dgm:presLayoutVars>
      </dgm:prSet>
      <dgm:spPr/>
      <dgm:t>
        <a:bodyPr/>
        <a:lstStyle/>
        <a:p>
          <a:endParaRPr lang="ru-RU"/>
        </a:p>
      </dgm:t>
    </dgm:pt>
    <dgm:pt modelId="{FE51AD98-518B-4C18-B969-6F8317A95B9D}" type="pres">
      <dgm:prSet presAssocID="{82B279C0-9FBF-4F32-82B6-8C071FEB54C9}" presName="hierChild3" presStyleCnt="0"/>
      <dgm:spPr/>
    </dgm:pt>
    <dgm:pt modelId="{1952465C-2774-4BE2-84CE-B4799B010C96}" type="pres">
      <dgm:prSet presAssocID="{BBDF1C7D-6860-4E53-8CBA-E7E6AD6650AB}" presName="Name10" presStyleLbl="parChTrans1D2" presStyleIdx="1" presStyleCnt="3"/>
      <dgm:spPr/>
      <dgm:t>
        <a:bodyPr/>
        <a:lstStyle/>
        <a:p>
          <a:endParaRPr lang="ru-RU"/>
        </a:p>
      </dgm:t>
    </dgm:pt>
    <dgm:pt modelId="{BE51F263-6825-4A3F-8DD9-44A45381DB98}" type="pres">
      <dgm:prSet presAssocID="{004D7E62-65E8-4AA1-B242-C28241EAB490}" presName="hierRoot2" presStyleCnt="0"/>
      <dgm:spPr/>
    </dgm:pt>
    <dgm:pt modelId="{BA813D05-05C1-48EA-9D74-3B2C62C5F4D5}" type="pres">
      <dgm:prSet presAssocID="{004D7E62-65E8-4AA1-B242-C28241EAB490}" presName="composite2" presStyleCnt="0"/>
      <dgm:spPr/>
    </dgm:pt>
    <dgm:pt modelId="{B8034A63-0A20-40FE-B004-FD54523693D8}" type="pres">
      <dgm:prSet presAssocID="{004D7E62-65E8-4AA1-B242-C28241EAB490}" presName="background2" presStyleLbl="node2" presStyleIdx="1" presStyleCnt="3"/>
      <dgm:spPr>
        <a:solidFill>
          <a:schemeClr val="accent3">
            <a:lumMod val="20000"/>
            <a:lumOff val="80000"/>
          </a:schemeClr>
        </a:solidFill>
      </dgm:spPr>
      <dgm:t>
        <a:bodyPr/>
        <a:lstStyle/>
        <a:p>
          <a:endParaRPr lang="ru-RU"/>
        </a:p>
      </dgm:t>
    </dgm:pt>
    <dgm:pt modelId="{7E8C9EB7-6030-48FC-9FE2-F2938763CD6E}" type="pres">
      <dgm:prSet presAssocID="{004D7E62-65E8-4AA1-B242-C28241EAB490}" presName="text2" presStyleLbl="fgAcc2" presStyleIdx="1" presStyleCnt="3" custScaleX="234107">
        <dgm:presLayoutVars>
          <dgm:chPref val="3"/>
        </dgm:presLayoutVars>
      </dgm:prSet>
      <dgm:spPr/>
      <dgm:t>
        <a:bodyPr/>
        <a:lstStyle/>
        <a:p>
          <a:endParaRPr lang="ru-RU"/>
        </a:p>
      </dgm:t>
    </dgm:pt>
    <dgm:pt modelId="{2059EBC2-D078-4C3C-9EA9-25C63B04919F}" type="pres">
      <dgm:prSet presAssocID="{004D7E62-65E8-4AA1-B242-C28241EAB490}" presName="hierChild3" presStyleCnt="0"/>
      <dgm:spPr/>
    </dgm:pt>
    <dgm:pt modelId="{05C298FA-5A1C-4206-89B1-2E1373C18843}" type="pres">
      <dgm:prSet presAssocID="{27539D2E-0C0A-4680-AED3-F97D91D8D01C}" presName="Name10" presStyleLbl="parChTrans1D2" presStyleIdx="2" presStyleCnt="3"/>
      <dgm:spPr/>
      <dgm:t>
        <a:bodyPr/>
        <a:lstStyle/>
        <a:p>
          <a:endParaRPr lang="ru-RU"/>
        </a:p>
      </dgm:t>
    </dgm:pt>
    <dgm:pt modelId="{68073703-D367-427D-B95C-E8218DEF0E84}" type="pres">
      <dgm:prSet presAssocID="{D7504C48-2783-4ACC-9036-354B3B5BD870}" presName="hierRoot2" presStyleCnt="0"/>
      <dgm:spPr/>
    </dgm:pt>
    <dgm:pt modelId="{E45A9717-10E4-4C89-9EA2-3EF06E5524CC}" type="pres">
      <dgm:prSet presAssocID="{D7504C48-2783-4ACC-9036-354B3B5BD870}" presName="composite2" presStyleCnt="0"/>
      <dgm:spPr/>
    </dgm:pt>
    <dgm:pt modelId="{CEAC1594-D1B4-4D95-ABEC-CC92456514EF}" type="pres">
      <dgm:prSet presAssocID="{D7504C48-2783-4ACC-9036-354B3B5BD870}" presName="background2" presStyleLbl="node2" presStyleIdx="2" presStyleCnt="3"/>
      <dgm:spPr>
        <a:solidFill>
          <a:schemeClr val="accent3">
            <a:lumMod val="20000"/>
            <a:lumOff val="80000"/>
          </a:schemeClr>
        </a:solidFill>
      </dgm:spPr>
      <dgm:t>
        <a:bodyPr/>
        <a:lstStyle/>
        <a:p>
          <a:endParaRPr lang="ru-RU"/>
        </a:p>
      </dgm:t>
    </dgm:pt>
    <dgm:pt modelId="{02FB8309-09DC-4CD2-B3FD-38F69F8C1A1C}" type="pres">
      <dgm:prSet presAssocID="{D7504C48-2783-4ACC-9036-354B3B5BD870}" presName="text2" presStyleLbl="fgAcc2" presStyleIdx="2" presStyleCnt="3" custScaleX="234107">
        <dgm:presLayoutVars>
          <dgm:chPref val="3"/>
        </dgm:presLayoutVars>
      </dgm:prSet>
      <dgm:spPr/>
      <dgm:t>
        <a:bodyPr/>
        <a:lstStyle/>
        <a:p>
          <a:endParaRPr lang="ru-RU"/>
        </a:p>
      </dgm:t>
    </dgm:pt>
    <dgm:pt modelId="{169D6327-B623-417C-A7F5-5AC822153E52}" type="pres">
      <dgm:prSet presAssocID="{D7504C48-2783-4ACC-9036-354B3B5BD870}" presName="hierChild3" presStyleCnt="0"/>
      <dgm:spPr/>
    </dgm:pt>
  </dgm:ptLst>
  <dgm:cxnLst>
    <dgm:cxn modelId="{51375551-3E94-40CA-8615-239E1262138C}" srcId="{743BF099-E733-4CDC-8C05-9E17F0D2A27C}" destId="{004D7E62-65E8-4AA1-B242-C28241EAB490}" srcOrd="1" destOrd="0" parTransId="{BBDF1C7D-6860-4E53-8CBA-E7E6AD6650AB}" sibTransId="{80D32789-6F40-41DA-98CE-AEAF7274B868}"/>
    <dgm:cxn modelId="{2153646D-4289-4AEE-97D7-2204042E265A}" type="presOf" srcId="{BBDF1C7D-6860-4E53-8CBA-E7E6AD6650AB}" destId="{1952465C-2774-4BE2-84CE-B4799B010C96}" srcOrd="0" destOrd="0" presId="urn:microsoft.com/office/officeart/2005/8/layout/hierarchy1"/>
    <dgm:cxn modelId="{B20C3DEF-8F73-439F-8324-D746EBBDF313}" type="presOf" srcId="{9C238390-268F-48F1-98E1-72E9758F6DAD}" destId="{EB3CE31A-6E46-42AD-87AC-A96D48221BFF}" srcOrd="0" destOrd="0" presId="urn:microsoft.com/office/officeart/2005/8/layout/hierarchy1"/>
    <dgm:cxn modelId="{2CCF8CCB-89D1-4A30-81D7-8225B3E04D46}" type="presOf" srcId="{743BF099-E733-4CDC-8C05-9E17F0D2A27C}" destId="{27DBDF49-BAB1-44D9-8FF0-D73D1A82C78D}" srcOrd="0" destOrd="0" presId="urn:microsoft.com/office/officeart/2005/8/layout/hierarchy1"/>
    <dgm:cxn modelId="{C9D7976A-DC0E-4C3B-88DB-77A43933F6F3}" type="presOf" srcId="{D7504C48-2783-4ACC-9036-354B3B5BD870}" destId="{02FB8309-09DC-4CD2-B3FD-38F69F8C1A1C}" srcOrd="0" destOrd="0" presId="urn:microsoft.com/office/officeart/2005/8/layout/hierarchy1"/>
    <dgm:cxn modelId="{30409147-834B-4A97-A35D-D3929FC131CB}" srcId="{743BF099-E733-4CDC-8C05-9E17F0D2A27C}" destId="{82B279C0-9FBF-4F32-82B6-8C071FEB54C9}" srcOrd="0" destOrd="0" parTransId="{7A04E922-8F9A-48D4-B7F5-75B034A99BDD}" sibTransId="{348EB700-4FC5-49BF-B9CA-ABAA6A5B2958}"/>
    <dgm:cxn modelId="{B6D05542-D1F4-4ABC-8229-D637CB98F392}" type="presOf" srcId="{27539D2E-0C0A-4680-AED3-F97D91D8D01C}" destId="{05C298FA-5A1C-4206-89B1-2E1373C18843}" srcOrd="0" destOrd="0" presId="urn:microsoft.com/office/officeart/2005/8/layout/hierarchy1"/>
    <dgm:cxn modelId="{5B3D6753-54EB-4012-AD81-AC4D4DEA58A3}" srcId="{743BF099-E733-4CDC-8C05-9E17F0D2A27C}" destId="{D7504C48-2783-4ACC-9036-354B3B5BD870}" srcOrd="2" destOrd="0" parTransId="{27539D2E-0C0A-4680-AED3-F97D91D8D01C}" sibTransId="{2DC44D3C-159C-4E37-939C-3975FC42E2F4}"/>
    <dgm:cxn modelId="{53897EAF-B000-4D36-94C1-D26860385C20}" srcId="{9C238390-268F-48F1-98E1-72E9758F6DAD}" destId="{743BF099-E733-4CDC-8C05-9E17F0D2A27C}" srcOrd="0" destOrd="0" parTransId="{DF9529D4-71C3-45B0-AA56-7DC8E03B368E}" sibTransId="{7CF13701-D740-4AF1-8044-6DCD2C7996EA}"/>
    <dgm:cxn modelId="{0CB0B1FF-F0AC-4914-8737-BC45F4C56FCD}" type="presOf" srcId="{004D7E62-65E8-4AA1-B242-C28241EAB490}" destId="{7E8C9EB7-6030-48FC-9FE2-F2938763CD6E}" srcOrd="0" destOrd="0" presId="urn:microsoft.com/office/officeart/2005/8/layout/hierarchy1"/>
    <dgm:cxn modelId="{09B425FE-4D76-41CD-BC3C-6040846956B5}" type="presOf" srcId="{82B279C0-9FBF-4F32-82B6-8C071FEB54C9}" destId="{4B39224F-5D11-4D67-8A86-D45CDC76308B}" srcOrd="0" destOrd="0" presId="urn:microsoft.com/office/officeart/2005/8/layout/hierarchy1"/>
    <dgm:cxn modelId="{C1CAF160-E78E-4F8F-8A44-24EA6B624A96}" type="presOf" srcId="{7A04E922-8F9A-48D4-B7F5-75B034A99BDD}" destId="{4C875EC5-820D-499F-A351-4CDFDAE6C85C}" srcOrd="0" destOrd="0" presId="urn:microsoft.com/office/officeart/2005/8/layout/hierarchy1"/>
    <dgm:cxn modelId="{9BC675EF-3DEC-4077-94CD-F3D559C0BD32}" type="presParOf" srcId="{EB3CE31A-6E46-42AD-87AC-A96D48221BFF}" destId="{3452A0E0-FA77-4C46-A56B-61B6DD706F86}" srcOrd="0" destOrd="0" presId="urn:microsoft.com/office/officeart/2005/8/layout/hierarchy1"/>
    <dgm:cxn modelId="{166B6D78-A3E3-4726-AD8B-25DA8C0FDEB0}" type="presParOf" srcId="{3452A0E0-FA77-4C46-A56B-61B6DD706F86}" destId="{F9692A35-F12A-4044-A5E9-2846BAA2EA49}" srcOrd="0" destOrd="0" presId="urn:microsoft.com/office/officeart/2005/8/layout/hierarchy1"/>
    <dgm:cxn modelId="{84935ECA-B796-4D95-ADD8-1216C5C417A4}" type="presParOf" srcId="{F9692A35-F12A-4044-A5E9-2846BAA2EA49}" destId="{E0A97CF6-26B8-40E0-AC04-656CE61C8F9F}" srcOrd="0" destOrd="0" presId="urn:microsoft.com/office/officeart/2005/8/layout/hierarchy1"/>
    <dgm:cxn modelId="{8E90B81C-F9A1-4741-8ABE-07FC01B5472A}" type="presParOf" srcId="{F9692A35-F12A-4044-A5E9-2846BAA2EA49}" destId="{27DBDF49-BAB1-44D9-8FF0-D73D1A82C78D}" srcOrd="1" destOrd="0" presId="urn:microsoft.com/office/officeart/2005/8/layout/hierarchy1"/>
    <dgm:cxn modelId="{18BBB3B5-6EA7-47E7-929F-3BDC6ED5B3CB}" type="presParOf" srcId="{3452A0E0-FA77-4C46-A56B-61B6DD706F86}" destId="{139AEFB3-1171-48C8-A89F-AE72D5188488}" srcOrd="1" destOrd="0" presId="urn:microsoft.com/office/officeart/2005/8/layout/hierarchy1"/>
    <dgm:cxn modelId="{7522FAC1-0BCC-40B9-A0AD-38601C68A987}" type="presParOf" srcId="{139AEFB3-1171-48C8-A89F-AE72D5188488}" destId="{4C875EC5-820D-499F-A351-4CDFDAE6C85C}" srcOrd="0" destOrd="0" presId="urn:microsoft.com/office/officeart/2005/8/layout/hierarchy1"/>
    <dgm:cxn modelId="{5F4F3BF8-A8FD-483D-96F4-180BF0C784D6}" type="presParOf" srcId="{139AEFB3-1171-48C8-A89F-AE72D5188488}" destId="{3E77A390-6AAF-4CE8-81D4-C3B56D444A54}" srcOrd="1" destOrd="0" presId="urn:microsoft.com/office/officeart/2005/8/layout/hierarchy1"/>
    <dgm:cxn modelId="{AAC2F898-6774-4952-A1CA-78E7D12AA89C}" type="presParOf" srcId="{3E77A390-6AAF-4CE8-81D4-C3B56D444A54}" destId="{C401F746-0790-43CF-B375-CB5B5F9D5DF1}" srcOrd="0" destOrd="0" presId="urn:microsoft.com/office/officeart/2005/8/layout/hierarchy1"/>
    <dgm:cxn modelId="{ACFDF32C-9E09-4990-8C67-B67FDB158040}" type="presParOf" srcId="{C401F746-0790-43CF-B375-CB5B5F9D5DF1}" destId="{5545F9AD-EBEF-4711-987F-88FAA8B0374A}" srcOrd="0" destOrd="0" presId="urn:microsoft.com/office/officeart/2005/8/layout/hierarchy1"/>
    <dgm:cxn modelId="{B82ECC42-CF0A-4F87-8FDB-719AF11BA2AC}" type="presParOf" srcId="{C401F746-0790-43CF-B375-CB5B5F9D5DF1}" destId="{4B39224F-5D11-4D67-8A86-D45CDC76308B}" srcOrd="1" destOrd="0" presId="urn:microsoft.com/office/officeart/2005/8/layout/hierarchy1"/>
    <dgm:cxn modelId="{1E3C89B1-4CBA-48EE-9ABA-6382E4FCB8C7}" type="presParOf" srcId="{3E77A390-6AAF-4CE8-81D4-C3B56D444A54}" destId="{FE51AD98-518B-4C18-B969-6F8317A95B9D}" srcOrd="1" destOrd="0" presId="urn:microsoft.com/office/officeart/2005/8/layout/hierarchy1"/>
    <dgm:cxn modelId="{1213FFBA-BA37-41C5-9377-1120D710DED5}" type="presParOf" srcId="{139AEFB3-1171-48C8-A89F-AE72D5188488}" destId="{1952465C-2774-4BE2-84CE-B4799B010C96}" srcOrd="2" destOrd="0" presId="urn:microsoft.com/office/officeart/2005/8/layout/hierarchy1"/>
    <dgm:cxn modelId="{693EE5F7-6390-44BF-BDE9-2A1802A8D413}" type="presParOf" srcId="{139AEFB3-1171-48C8-A89F-AE72D5188488}" destId="{BE51F263-6825-4A3F-8DD9-44A45381DB98}" srcOrd="3" destOrd="0" presId="urn:microsoft.com/office/officeart/2005/8/layout/hierarchy1"/>
    <dgm:cxn modelId="{834BE38A-4BB9-4D93-A64F-813F87A33D9E}" type="presParOf" srcId="{BE51F263-6825-4A3F-8DD9-44A45381DB98}" destId="{BA813D05-05C1-48EA-9D74-3B2C62C5F4D5}" srcOrd="0" destOrd="0" presId="urn:microsoft.com/office/officeart/2005/8/layout/hierarchy1"/>
    <dgm:cxn modelId="{23AD4C27-9819-4235-9BEA-58506B0A7B48}" type="presParOf" srcId="{BA813D05-05C1-48EA-9D74-3B2C62C5F4D5}" destId="{B8034A63-0A20-40FE-B004-FD54523693D8}" srcOrd="0" destOrd="0" presId="urn:microsoft.com/office/officeart/2005/8/layout/hierarchy1"/>
    <dgm:cxn modelId="{9B241704-33C3-4331-9407-BA76EF520E64}" type="presParOf" srcId="{BA813D05-05C1-48EA-9D74-3B2C62C5F4D5}" destId="{7E8C9EB7-6030-48FC-9FE2-F2938763CD6E}" srcOrd="1" destOrd="0" presId="urn:microsoft.com/office/officeart/2005/8/layout/hierarchy1"/>
    <dgm:cxn modelId="{C00415B4-CD5D-4EAC-88C1-6D71E47905E9}" type="presParOf" srcId="{BE51F263-6825-4A3F-8DD9-44A45381DB98}" destId="{2059EBC2-D078-4C3C-9EA9-25C63B04919F}" srcOrd="1" destOrd="0" presId="urn:microsoft.com/office/officeart/2005/8/layout/hierarchy1"/>
    <dgm:cxn modelId="{1679000F-4CBF-421C-99EC-7D023A8E3A19}" type="presParOf" srcId="{139AEFB3-1171-48C8-A89F-AE72D5188488}" destId="{05C298FA-5A1C-4206-89B1-2E1373C18843}" srcOrd="4" destOrd="0" presId="urn:microsoft.com/office/officeart/2005/8/layout/hierarchy1"/>
    <dgm:cxn modelId="{2AA3D23F-F72D-417F-A0BB-D23A66944A90}" type="presParOf" srcId="{139AEFB3-1171-48C8-A89F-AE72D5188488}" destId="{68073703-D367-427D-B95C-E8218DEF0E84}" srcOrd="5" destOrd="0" presId="urn:microsoft.com/office/officeart/2005/8/layout/hierarchy1"/>
    <dgm:cxn modelId="{F2E89B56-12EE-4D20-AF48-5F02057492A9}" type="presParOf" srcId="{68073703-D367-427D-B95C-E8218DEF0E84}" destId="{E45A9717-10E4-4C89-9EA2-3EF06E5524CC}" srcOrd="0" destOrd="0" presId="urn:microsoft.com/office/officeart/2005/8/layout/hierarchy1"/>
    <dgm:cxn modelId="{E185900A-1ED7-4732-91F7-D46C970831AD}" type="presParOf" srcId="{E45A9717-10E4-4C89-9EA2-3EF06E5524CC}" destId="{CEAC1594-D1B4-4D95-ABEC-CC92456514EF}" srcOrd="0" destOrd="0" presId="urn:microsoft.com/office/officeart/2005/8/layout/hierarchy1"/>
    <dgm:cxn modelId="{0BD3C29E-1D28-4286-AC3A-B2C415C40906}" type="presParOf" srcId="{E45A9717-10E4-4C89-9EA2-3EF06E5524CC}" destId="{02FB8309-09DC-4CD2-B3FD-38F69F8C1A1C}" srcOrd="1" destOrd="0" presId="urn:microsoft.com/office/officeart/2005/8/layout/hierarchy1"/>
    <dgm:cxn modelId="{185819BE-5F62-4EA0-9043-BC85AB32357F}" type="presParOf" srcId="{68073703-D367-427D-B95C-E8218DEF0E84}" destId="{169D6327-B623-417C-A7F5-5AC822153E52}"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DD1F15-5D5A-4430-A855-C76E50E51E42}">
      <dsp:nvSpPr>
        <dsp:cNvPr id="0" name=""/>
        <dsp:cNvSpPr/>
      </dsp:nvSpPr>
      <dsp:spPr>
        <a:xfrm>
          <a:off x="-5654206" y="-865536"/>
          <a:ext cx="6731865" cy="6731865"/>
        </a:xfrm>
        <a:prstGeom prst="blockArc">
          <a:avLst>
            <a:gd name="adj1" fmla="val 18900000"/>
            <a:gd name="adj2" fmla="val 2700000"/>
            <a:gd name="adj3" fmla="val 321"/>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84282E1-4565-4A17-8095-7AFD756B1AC4}">
      <dsp:nvSpPr>
        <dsp:cNvPr id="0" name=""/>
        <dsp:cNvSpPr/>
      </dsp:nvSpPr>
      <dsp:spPr>
        <a:xfrm>
          <a:off x="471103" y="328994"/>
          <a:ext cx="10736514" cy="625299"/>
        </a:xfrm>
        <a:prstGeom prst="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96331" tIns="50800" rIns="50800" bIns="50800" numCol="1" spcCol="1270" anchor="ctr" anchorCtr="0">
          <a:noAutofit/>
        </a:bodyPr>
        <a:lstStyle/>
        <a:p>
          <a:pPr lvl="0" algn="l" defTabSz="889000">
            <a:lnSpc>
              <a:spcPct val="90000"/>
            </a:lnSpc>
            <a:spcBef>
              <a:spcPct val="0"/>
            </a:spcBef>
            <a:spcAft>
              <a:spcPct val="35000"/>
            </a:spcAft>
          </a:pPr>
          <a:r>
            <a:rPr lang="ru-RU" sz="2000" kern="1200" dirty="0" smtClean="0">
              <a:latin typeface="Times New Roman" panose="02020603050405020304" pitchFamily="18" charset="0"/>
              <a:cs typeface="Times New Roman" panose="02020603050405020304" pitchFamily="18" charset="0"/>
            </a:rPr>
            <a:t>21.1. Общие сведения и классификация ассортимента электронагревательных приборов</a:t>
          </a:r>
          <a:endParaRPr lang="ru-RU" sz="2000" kern="1200" dirty="0">
            <a:latin typeface="Times New Roman" panose="02020603050405020304" pitchFamily="18" charset="0"/>
            <a:cs typeface="Times New Roman" panose="02020603050405020304" pitchFamily="18" charset="0"/>
          </a:endParaRPr>
        </a:p>
      </dsp:txBody>
      <dsp:txXfrm>
        <a:off x="471103" y="328994"/>
        <a:ext cx="10736514" cy="625299"/>
      </dsp:txXfrm>
    </dsp:sp>
    <dsp:sp modelId="{C7628E09-A5D0-43AC-834B-E8990AEC2BF8}">
      <dsp:nvSpPr>
        <dsp:cNvPr id="0" name=""/>
        <dsp:cNvSpPr/>
      </dsp:nvSpPr>
      <dsp:spPr>
        <a:xfrm>
          <a:off x="80291" y="234287"/>
          <a:ext cx="781623" cy="781623"/>
        </a:xfrm>
        <a:prstGeom prst="ellipse">
          <a:avLst/>
        </a:prstGeom>
        <a:solidFill>
          <a:schemeClr val="lt1">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sp>
    <dsp:sp modelId="{7E74021E-5F49-4EF4-A8CA-619B39EC4960}">
      <dsp:nvSpPr>
        <dsp:cNvPr id="0" name=""/>
        <dsp:cNvSpPr/>
      </dsp:nvSpPr>
      <dsp:spPr>
        <a:xfrm>
          <a:off x="919174" y="1250098"/>
          <a:ext cx="10288443" cy="625299"/>
        </a:xfrm>
        <a:prstGeom prst="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96331" tIns="50800" rIns="50800" bIns="50800" numCol="1" spcCol="1270" anchor="ctr" anchorCtr="0">
          <a:noAutofit/>
        </a:bodyPr>
        <a:lstStyle/>
        <a:p>
          <a:pPr lvl="0" algn="l" defTabSz="889000">
            <a:lnSpc>
              <a:spcPct val="90000"/>
            </a:lnSpc>
            <a:spcBef>
              <a:spcPct val="0"/>
            </a:spcBef>
            <a:spcAft>
              <a:spcPct val="35000"/>
            </a:spcAft>
          </a:pPr>
          <a:r>
            <a:rPr lang="ru-RU" sz="2000" kern="1200" dirty="0" smtClean="0">
              <a:latin typeface="Times New Roman" panose="02020603050405020304" pitchFamily="18" charset="0"/>
              <a:cs typeface="Times New Roman" panose="02020603050405020304" pitchFamily="18" charset="0"/>
            </a:rPr>
            <a:t>21.2. Классификация и характеристика ассортимента приборов для приготовления пищи</a:t>
          </a:r>
          <a:endParaRPr lang="ru-RU" sz="2000" kern="1200" dirty="0">
            <a:latin typeface="Times New Roman" panose="02020603050405020304" pitchFamily="18" charset="0"/>
            <a:cs typeface="Times New Roman" panose="02020603050405020304" pitchFamily="18" charset="0"/>
          </a:endParaRPr>
        </a:p>
      </dsp:txBody>
      <dsp:txXfrm>
        <a:off x="919174" y="1250098"/>
        <a:ext cx="10288443" cy="625299"/>
      </dsp:txXfrm>
    </dsp:sp>
    <dsp:sp modelId="{BB8FEA55-2A82-4B4D-9F03-D1E2FAD8A37B}">
      <dsp:nvSpPr>
        <dsp:cNvPr id="0" name=""/>
        <dsp:cNvSpPr/>
      </dsp:nvSpPr>
      <dsp:spPr>
        <a:xfrm>
          <a:off x="528362" y="1171935"/>
          <a:ext cx="781623" cy="781623"/>
        </a:xfrm>
        <a:prstGeom prst="ellipse">
          <a:avLst/>
        </a:prstGeom>
        <a:solidFill>
          <a:schemeClr val="lt1">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sp>
    <dsp:sp modelId="{AE911054-65F8-4FD5-B094-535DDA16C973}">
      <dsp:nvSpPr>
        <dsp:cNvPr id="0" name=""/>
        <dsp:cNvSpPr/>
      </dsp:nvSpPr>
      <dsp:spPr>
        <a:xfrm>
          <a:off x="1056696" y="2187746"/>
          <a:ext cx="10150921" cy="625299"/>
        </a:xfrm>
        <a:prstGeom prst="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96331" tIns="50800" rIns="50800" bIns="50800" numCol="1" spcCol="1270" anchor="ctr" anchorCtr="0">
          <a:noAutofit/>
        </a:bodyPr>
        <a:lstStyle/>
        <a:p>
          <a:pPr lvl="0" algn="l" defTabSz="889000">
            <a:lnSpc>
              <a:spcPct val="90000"/>
            </a:lnSpc>
            <a:spcBef>
              <a:spcPct val="0"/>
            </a:spcBef>
            <a:spcAft>
              <a:spcPct val="35000"/>
            </a:spcAft>
          </a:pPr>
          <a:r>
            <a:rPr lang="ru-RU" sz="2000" kern="1200" dirty="0" smtClean="0">
              <a:latin typeface="Times New Roman" panose="02020603050405020304" pitchFamily="18" charset="0"/>
              <a:cs typeface="Times New Roman" panose="02020603050405020304" pitchFamily="18" charset="0"/>
            </a:rPr>
            <a:t>21.3. Классификация и характеристика ассортимента приборов для глажения</a:t>
          </a:r>
          <a:endParaRPr lang="ru-RU" sz="2000" kern="1200" dirty="0">
            <a:latin typeface="Times New Roman" panose="02020603050405020304" pitchFamily="18" charset="0"/>
            <a:cs typeface="Times New Roman" panose="02020603050405020304" pitchFamily="18" charset="0"/>
          </a:endParaRPr>
        </a:p>
      </dsp:txBody>
      <dsp:txXfrm>
        <a:off x="1056696" y="2187746"/>
        <a:ext cx="10150921" cy="625299"/>
      </dsp:txXfrm>
    </dsp:sp>
    <dsp:sp modelId="{633F5DDE-D078-48E1-8D76-7F9B431F148C}">
      <dsp:nvSpPr>
        <dsp:cNvPr id="0" name=""/>
        <dsp:cNvSpPr/>
      </dsp:nvSpPr>
      <dsp:spPr>
        <a:xfrm>
          <a:off x="665884" y="2109584"/>
          <a:ext cx="781623" cy="781623"/>
        </a:xfrm>
        <a:prstGeom prst="ellipse">
          <a:avLst/>
        </a:prstGeom>
        <a:solidFill>
          <a:schemeClr val="lt1">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sp>
    <dsp:sp modelId="{C8A39025-EE14-4259-B435-64A22BE928DF}">
      <dsp:nvSpPr>
        <dsp:cNvPr id="0" name=""/>
        <dsp:cNvSpPr/>
      </dsp:nvSpPr>
      <dsp:spPr>
        <a:xfrm>
          <a:off x="919174" y="3125395"/>
          <a:ext cx="10288443" cy="625299"/>
        </a:xfrm>
        <a:prstGeom prst="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96331" tIns="50800" rIns="50800" bIns="50800" numCol="1" spcCol="1270" anchor="ctr" anchorCtr="0">
          <a:noAutofit/>
        </a:bodyPr>
        <a:lstStyle/>
        <a:p>
          <a:pPr lvl="0" algn="l" defTabSz="889000">
            <a:lnSpc>
              <a:spcPct val="90000"/>
            </a:lnSpc>
            <a:spcBef>
              <a:spcPct val="0"/>
            </a:spcBef>
            <a:spcAft>
              <a:spcPct val="35000"/>
            </a:spcAft>
          </a:pPr>
          <a:r>
            <a:rPr lang="ru-RU" sz="2000" kern="1200" dirty="0" smtClean="0">
              <a:latin typeface="Times New Roman" panose="02020603050405020304" pitchFamily="18" charset="0"/>
              <a:cs typeface="Times New Roman" panose="02020603050405020304" pitchFamily="18" charset="0"/>
            </a:rPr>
            <a:t>21.4. Классификация и характеристика ассортимента отопительных приборов</a:t>
          </a:r>
          <a:endParaRPr lang="ru-RU" sz="2000" kern="1200" dirty="0">
            <a:latin typeface="Times New Roman" panose="02020603050405020304" pitchFamily="18" charset="0"/>
            <a:cs typeface="Times New Roman" panose="02020603050405020304" pitchFamily="18" charset="0"/>
          </a:endParaRPr>
        </a:p>
      </dsp:txBody>
      <dsp:txXfrm>
        <a:off x="919174" y="3125395"/>
        <a:ext cx="10288443" cy="625299"/>
      </dsp:txXfrm>
    </dsp:sp>
    <dsp:sp modelId="{9C87262B-E47E-4E4B-8011-DB6A97F88E2B}">
      <dsp:nvSpPr>
        <dsp:cNvPr id="0" name=""/>
        <dsp:cNvSpPr/>
      </dsp:nvSpPr>
      <dsp:spPr>
        <a:xfrm>
          <a:off x="528362" y="3047233"/>
          <a:ext cx="781623" cy="781623"/>
        </a:xfrm>
        <a:prstGeom prst="ellipse">
          <a:avLst/>
        </a:prstGeom>
        <a:solidFill>
          <a:schemeClr val="lt1">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sp>
    <dsp:sp modelId="{016B013E-33C5-45AA-B3A0-1E36EB6F627F}">
      <dsp:nvSpPr>
        <dsp:cNvPr id="0" name=""/>
        <dsp:cNvSpPr/>
      </dsp:nvSpPr>
      <dsp:spPr>
        <a:xfrm>
          <a:off x="471103" y="4063044"/>
          <a:ext cx="10736514" cy="625299"/>
        </a:xfrm>
        <a:prstGeom prst="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96331" tIns="50800" rIns="50800" bIns="50800" numCol="1" spcCol="1270" anchor="ctr" anchorCtr="0">
          <a:noAutofit/>
        </a:bodyPr>
        <a:lstStyle/>
        <a:p>
          <a:pPr marL="631825" lvl="0" indent="-631825" algn="just" defTabSz="889000">
            <a:lnSpc>
              <a:spcPct val="90000"/>
            </a:lnSpc>
            <a:spcBef>
              <a:spcPct val="0"/>
            </a:spcBef>
            <a:spcAft>
              <a:spcPct val="35000"/>
            </a:spcAft>
          </a:pPr>
          <a:r>
            <a:rPr lang="ru-RU" sz="2000" kern="1200" dirty="0" smtClean="0">
              <a:latin typeface="Times New Roman" panose="02020603050405020304" pitchFamily="18" charset="0"/>
              <a:cs typeface="Times New Roman" panose="02020603050405020304" pitchFamily="18" charset="0"/>
            </a:rPr>
            <a:t>21.5. Классификация и характеристика ассортимента приборов личной гигиены и нагревательных инструментов, приборов для нагрева воды</a:t>
          </a:r>
          <a:endParaRPr lang="ru-RU" sz="2000" kern="1200" dirty="0">
            <a:latin typeface="Times New Roman" panose="02020603050405020304" pitchFamily="18" charset="0"/>
            <a:cs typeface="Times New Roman" panose="02020603050405020304" pitchFamily="18" charset="0"/>
          </a:endParaRPr>
        </a:p>
      </dsp:txBody>
      <dsp:txXfrm>
        <a:off x="471103" y="4063044"/>
        <a:ext cx="10736514" cy="625299"/>
      </dsp:txXfrm>
    </dsp:sp>
    <dsp:sp modelId="{41407AD4-04AB-489A-92C5-BC0BBDEB0F25}">
      <dsp:nvSpPr>
        <dsp:cNvPr id="0" name=""/>
        <dsp:cNvSpPr/>
      </dsp:nvSpPr>
      <dsp:spPr>
        <a:xfrm>
          <a:off x="80291" y="3984881"/>
          <a:ext cx="781623" cy="781623"/>
        </a:xfrm>
        <a:prstGeom prst="ellipse">
          <a:avLst/>
        </a:prstGeom>
        <a:solidFill>
          <a:schemeClr val="lt1">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C3DCC08-1220-49D6-8C07-CA65DA366914}">
      <dsp:nvSpPr>
        <dsp:cNvPr id="0" name=""/>
        <dsp:cNvSpPr/>
      </dsp:nvSpPr>
      <dsp:spPr>
        <a:xfrm>
          <a:off x="5978825" y="789007"/>
          <a:ext cx="4602421" cy="525960"/>
        </a:xfrm>
        <a:custGeom>
          <a:avLst/>
          <a:gdLst/>
          <a:ahLst/>
          <a:cxnLst/>
          <a:rect l="0" t="0" r="0" b="0"/>
          <a:pathLst>
            <a:path>
              <a:moveTo>
                <a:pt x="0" y="0"/>
              </a:moveTo>
              <a:lnTo>
                <a:pt x="0" y="338401"/>
              </a:lnTo>
              <a:lnTo>
                <a:pt x="4602421" y="338401"/>
              </a:lnTo>
              <a:lnTo>
                <a:pt x="4602421" y="525960"/>
              </a:lnTo>
            </a:path>
          </a:pathLst>
        </a:custGeom>
        <a:noFill/>
        <a:ln w="12700" cap="flat" cmpd="sng" algn="ctr">
          <a:solidFill>
            <a:schemeClr val="accent1"/>
          </a:solidFill>
          <a:prstDash val="solid"/>
          <a:miter lim="800000"/>
        </a:ln>
        <a:effectLst/>
      </dsp:spPr>
      <dsp:style>
        <a:lnRef idx="2">
          <a:scrgbClr r="0" g="0" b="0"/>
        </a:lnRef>
        <a:fillRef idx="0">
          <a:scrgbClr r="0" g="0" b="0"/>
        </a:fillRef>
        <a:effectRef idx="0">
          <a:scrgbClr r="0" g="0" b="0"/>
        </a:effectRef>
        <a:fontRef idx="minor"/>
      </dsp:style>
    </dsp:sp>
    <dsp:sp modelId="{0740D95B-AC5C-4998-901C-EBE546FEA39E}">
      <dsp:nvSpPr>
        <dsp:cNvPr id="0" name=""/>
        <dsp:cNvSpPr/>
      </dsp:nvSpPr>
      <dsp:spPr>
        <a:xfrm>
          <a:off x="5978825" y="789007"/>
          <a:ext cx="1526614" cy="421096"/>
        </a:xfrm>
        <a:custGeom>
          <a:avLst/>
          <a:gdLst/>
          <a:ahLst/>
          <a:cxnLst/>
          <a:rect l="0" t="0" r="0" b="0"/>
          <a:pathLst>
            <a:path>
              <a:moveTo>
                <a:pt x="0" y="0"/>
              </a:moveTo>
              <a:lnTo>
                <a:pt x="0" y="233537"/>
              </a:lnTo>
              <a:lnTo>
                <a:pt x="1526614" y="233537"/>
              </a:lnTo>
              <a:lnTo>
                <a:pt x="1526614" y="421096"/>
              </a:lnTo>
            </a:path>
          </a:pathLst>
        </a:custGeom>
        <a:noFill/>
        <a:ln w="12700" cap="flat" cmpd="sng" algn="ctr">
          <a:solidFill>
            <a:schemeClr val="accent1"/>
          </a:solidFill>
          <a:prstDash val="solid"/>
          <a:miter lim="800000"/>
        </a:ln>
        <a:effectLst/>
      </dsp:spPr>
      <dsp:style>
        <a:lnRef idx="2">
          <a:scrgbClr r="0" g="0" b="0"/>
        </a:lnRef>
        <a:fillRef idx="0">
          <a:scrgbClr r="0" g="0" b="0"/>
        </a:fillRef>
        <a:effectRef idx="0">
          <a:scrgbClr r="0" g="0" b="0"/>
        </a:effectRef>
        <a:fontRef idx="minor"/>
      </dsp:style>
    </dsp:sp>
    <dsp:sp modelId="{2EBC6C0B-01B1-416A-BCBF-FA3FDEFBC7E1}">
      <dsp:nvSpPr>
        <dsp:cNvPr id="0" name=""/>
        <dsp:cNvSpPr/>
      </dsp:nvSpPr>
      <dsp:spPr>
        <a:xfrm>
          <a:off x="4429632" y="789007"/>
          <a:ext cx="1549192" cy="421096"/>
        </a:xfrm>
        <a:custGeom>
          <a:avLst/>
          <a:gdLst/>
          <a:ahLst/>
          <a:cxnLst/>
          <a:rect l="0" t="0" r="0" b="0"/>
          <a:pathLst>
            <a:path>
              <a:moveTo>
                <a:pt x="1549192" y="0"/>
              </a:moveTo>
              <a:lnTo>
                <a:pt x="1549192" y="233537"/>
              </a:lnTo>
              <a:lnTo>
                <a:pt x="0" y="233537"/>
              </a:lnTo>
              <a:lnTo>
                <a:pt x="0" y="421096"/>
              </a:lnTo>
            </a:path>
          </a:pathLst>
        </a:custGeom>
        <a:noFill/>
        <a:ln w="12700" cap="flat" cmpd="sng" algn="ctr">
          <a:solidFill>
            <a:schemeClr val="accent1"/>
          </a:solidFill>
          <a:prstDash val="solid"/>
          <a:miter lim="800000"/>
        </a:ln>
        <a:effectLst/>
      </dsp:spPr>
      <dsp:style>
        <a:lnRef idx="2">
          <a:scrgbClr r="0" g="0" b="0"/>
        </a:lnRef>
        <a:fillRef idx="0">
          <a:scrgbClr r="0" g="0" b="0"/>
        </a:fillRef>
        <a:effectRef idx="0">
          <a:scrgbClr r="0" g="0" b="0"/>
        </a:effectRef>
        <a:fontRef idx="minor"/>
      </dsp:style>
    </dsp:sp>
    <dsp:sp modelId="{FCE288D0-57F6-40AB-AFA4-8C1F7B415B70}">
      <dsp:nvSpPr>
        <dsp:cNvPr id="0" name=""/>
        <dsp:cNvSpPr/>
      </dsp:nvSpPr>
      <dsp:spPr>
        <a:xfrm>
          <a:off x="1353807" y="789007"/>
          <a:ext cx="4625017" cy="525960"/>
        </a:xfrm>
        <a:custGeom>
          <a:avLst/>
          <a:gdLst/>
          <a:ahLst/>
          <a:cxnLst/>
          <a:rect l="0" t="0" r="0" b="0"/>
          <a:pathLst>
            <a:path>
              <a:moveTo>
                <a:pt x="4625017" y="0"/>
              </a:moveTo>
              <a:lnTo>
                <a:pt x="4625017" y="338401"/>
              </a:lnTo>
              <a:lnTo>
                <a:pt x="0" y="338401"/>
              </a:lnTo>
              <a:lnTo>
                <a:pt x="0" y="525960"/>
              </a:lnTo>
            </a:path>
          </a:pathLst>
        </a:custGeom>
        <a:noFill/>
        <a:ln w="12700" cap="flat" cmpd="sng" algn="ctr">
          <a:solidFill>
            <a:schemeClr val="accent1"/>
          </a:solidFill>
          <a:prstDash val="solid"/>
          <a:miter lim="800000"/>
        </a:ln>
        <a:effectLst/>
      </dsp:spPr>
      <dsp:style>
        <a:lnRef idx="2">
          <a:scrgbClr r="0" g="0" b="0"/>
        </a:lnRef>
        <a:fillRef idx="0">
          <a:scrgbClr r="0" g="0" b="0"/>
        </a:fillRef>
        <a:effectRef idx="0">
          <a:scrgbClr r="0" g="0" b="0"/>
        </a:effectRef>
        <a:fontRef idx="minor"/>
      </dsp:style>
    </dsp:sp>
    <dsp:sp modelId="{37EE5929-BDB7-4A15-A3FE-6393E6F642EC}">
      <dsp:nvSpPr>
        <dsp:cNvPr id="0" name=""/>
        <dsp:cNvSpPr/>
      </dsp:nvSpPr>
      <dsp:spPr>
        <a:xfrm>
          <a:off x="4065607" y="0"/>
          <a:ext cx="3826436" cy="789007"/>
        </a:xfrm>
        <a:prstGeom prst="rect">
          <a:avLst/>
        </a:prstGeom>
        <a:solidFill>
          <a:schemeClr val="accent3">
            <a:lumMod val="20000"/>
            <a:lumOff val="80000"/>
          </a:schemeClr>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ru-RU" sz="2400" b="1" kern="1200" dirty="0" smtClean="0">
              <a:solidFill>
                <a:srgbClr val="6F0B0D"/>
              </a:solidFill>
              <a:latin typeface="Times New Roman" panose="02020603050405020304" pitchFamily="18" charset="0"/>
              <a:cs typeface="Times New Roman" panose="02020603050405020304" pitchFamily="18" charset="0"/>
            </a:rPr>
            <a:t>По назначению:</a:t>
          </a:r>
          <a:endParaRPr lang="ru-RU" sz="2400" b="1" kern="1200" dirty="0">
            <a:solidFill>
              <a:srgbClr val="6F0B0D"/>
            </a:solidFill>
            <a:latin typeface="Times New Roman" panose="02020603050405020304" pitchFamily="18" charset="0"/>
            <a:cs typeface="Times New Roman" panose="02020603050405020304" pitchFamily="18" charset="0"/>
          </a:endParaRPr>
        </a:p>
      </dsp:txBody>
      <dsp:txXfrm>
        <a:off x="4065607" y="0"/>
        <a:ext cx="3826436" cy="789007"/>
      </dsp:txXfrm>
    </dsp:sp>
    <dsp:sp modelId="{1D74EB0C-107E-4102-97C0-0F7B643C0906}">
      <dsp:nvSpPr>
        <dsp:cNvPr id="0" name=""/>
        <dsp:cNvSpPr/>
      </dsp:nvSpPr>
      <dsp:spPr>
        <a:xfrm>
          <a:off x="1123" y="1314967"/>
          <a:ext cx="2705369" cy="1054867"/>
        </a:xfrm>
        <a:prstGeom prst="rect">
          <a:avLst/>
        </a:prstGeom>
        <a:solidFill>
          <a:schemeClr val="accent3">
            <a:lumMod val="20000"/>
            <a:lumOff val="80000"/>
          </a:schemeClr>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ru-RU" sz="2000" b="1" kern="1200" dirty="0" smtClean="0">
              <a:solidFill>
                <a:schemeClr val="tx1"/>
              </a:solidFill>
              <a:latin typeface="Times New Roman" panose="02020603050405020304" pitchFamily="18" charset="0"/>
              <a:cs typeface="Times New Roman" panose="02020603050405020304" pitchFamily="18" charset="0"/>
            </a:rPr>
            <a:t>Приборы общего назначения</a:t>
          </a:r>
          <a:endParaRPr lang="ru-RU" sz="2000" b="1" kern="1200" dirty="0">
            <a:solidFill>
              <a:schemeClr val="tx1"/>
            </a:solidFill>
            <a:latin typeface="Times New Roman" panose="02020603050405020304" pitchFamily="18" charset="0"/>
            <a:cs typeface="Times New Roman" panose="02020603050405020304" pitchFamily="18" charset="0"/>
          </a:endParaRPr>
        </a:p>
      </dsp:txBody>
      <dsp:txXfrm>
        <a:off x="1123" y="1314967"/>
        <a:ext cx="2705369" cy="1054867"/>
      </dsp:txXfrm>
    </dsp:sp>
    <dsp:sp modelId="{AF3EECBC-1FAB-48DD-8116-D50F0720985D}">
      <dsp:nvSpPr>
        <dsp:cNvPr id="0" name=""/>
        <dsp:cNvSpPr/>
      </dsp:nvSpPr>
      <dsp:spPr>
        <a:xfrm>
          <a:off x="3076948" y="1210103"/>
          <a:ext cx="2705369" cy="1449715"/>
        </a:xfrm>
        <a:prstGeom prst="rect">
          <a:avLst/>
        </a:prstGeom>
        <a:solidFill>
          <a:schemeClr val="accent3">
            <a:lumMod val="20000"/>
            <a:lumOff val="80000"/>
          </a:schemeClr>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ru-RU" sz="2000" b="1" kern="1200" dirty="0" smtClean="0">
              <a:solidFill>
                <a:schemeClr val="tx1"/>
              </a:solidFill>
              <a:latin typeface="Times New Roman" panose="02020603050405020304" pitchFamily="18" charset="0"/>
              <a:cs typeface="Times New Roman" panose="02020603050405020304" pitchFamily="18" charset="0"/>
            </a:rPr>
            <a:t>Приборы для подогрева и поддержания температуры пищи</a:t>
          </a:r>
          <a:endParaRPr lang="ru-RU" sz="2000" b="1" kern="1200" dirty="0">
            <a:solidFill>
              <a:schemeClr val="tx1"/>
            </a:solidFill>
            <a:latin typeface="Times New Roman" panose="02020603050405020304" pitchFamily="18" charset="0"/>
            <a:cs typeface="Times New Roman" panose="02020603050405020304" pitchFamily="18" charset="0"/>
          </a:endParaRPr>
        </a:p>
      </dsp:txBody>
      <dsp:txXfrm>
        <a:off x="3076948" y="1210103"/>
        <a:ext cx="2705369" cy="1449715"/>
      </dsp:txXfrm>
    </dsp:sp>
    <dsp:sp modelId="{D5A11C77-4B44-4DF7-A8C2-644133889275}">
      <dsp:nvSpPr>
        <dsp:cNvPr id="0" name=""/>
        <dsp:cNvSpPr/>
      </dsp:nvSpPr>
      <dsp:spPr>
        <a:xfrm>
          <a:off x="6152755" y="1210103"/>
          <a:ext cx="2705369" cy="1449715"/>
        </a:xfrm>
        <a:prstGeom prst="rect">
          <a:avLst/>
        </a:prstGeom>
        <a:solidFill>
          <a:schemeClr val="accent3">
            <a:lumMod val="20000"/>
            <a:lumOff val="80000"/>
          </a:schemeClr>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ru-RU" sz="2000" b="1" kern="1200" dirty="0" smtClean="0">
              <a:solidFill>
                <a:schemeClr val="tx1"/>
              </a:solidFill>
              <a:latin typeface="Times New Roman" panose="02020603050405020304" pitchFamily="18" charset="0"/>
              <a:cs typeface="Times New Roman" panose="02020603050405020304" pitchFamily="18" charset="0"/>
            </a:rPr>
            <a:t>Приборы для жарения, </a:t>
          </a:r>
        </a:p>
        <a:p>
          <a:pPr lvl="0" algn="ctr" defTabSz="889000">
            <a:lnSpc>
              <a:spcPct val="90000"/>
            </a:lnSpc>
            <a:spcBef>
              <a:spcPct val="0"/>
            </a:spcBef>
            <a:spcAft>
              <a:spcPct val="35000"/>
            </a:spcAft>
          </a:pPr>
          <a:r>
            <a:rPr lang="ru-RU" sz="2000" b="1" kern="1200" dirty="0" smtClean="0">
              <a:solidFill>
                <a:schemeClr val="tx1"/>
              </a:solidFill>
              <a:latin typeface="Times New Roman" panose="02020603050405020304" pitchFamily="18" charset="0"/>
              <a:cs typeface="Times New Roman" panose="02020603050405020304" pitchFamily="18" charset="0"/>
            </a:rPr>
            <a:t>тушения, выпечки</a:t>
          </a:r>
          <a:endParaRPr lang="ru-RU" sz="2000" b="1" kern="1200" dirty="0">
            <a:solidFill>
              <a:schemeClr val="tx1"/>
            </a:solidFill>
            <a:latin typeface="Times New Roman" panose="02020603050405020304" pitchFamily="18" charset="0"/>
            <a:cs typeface="Times New Roman" panose="02020603050405020304" pitchFamily="18" charset="0"/>
          </a:endParaRPr>
        </a:p>
      </dsp:txBody>
      <dsp:txXfrm>
        <a:off x="6152755" y="1210103"/>
        <a:ext cx="2705369" cy="1449715"/>
      </dsp:txXfrm>
    </dsp:sp>
    <dsp:sp modelId="{F0A763E1-7C85-4F29-BF86-D0DFFF65ACB0}">
      <dsp:nvSpPr>
        <dsp:cNvPr id="0" name=""/>
        <dsp:cNvSpPr/>
      </dsp:nvSpPr>
      <dsp:spPr>
        <a:xfrm>
          <a:off x="9228562" y="1314967"/>
          <a:ext cx="2705369" cy="1054867"/>
        </a:xfrm>
        <a:prstGeom prst="rect">
          <a:avLst/>
        </a:prstGeom>
        <a:solidFill>
          <a:schemeClr val="accent3">
            <a:lumMod val="20000"/>
            <a:lumOff val="80000"/>
          </a:schemeClr>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ru-RU" sz="2000" b="1" kern="1200" dirty="0" smtClean="0">
              <a:solidFill>
                <a:schemeClr val="tx1"/>
              </a:solidFill>
              <a:latin typeface="Times New Roman" panose="02020603050405020304" pitchFamily="18" charset="0"/>
              <a:cs typeface="Times New Roman" panose="02020603050405020304" pitchFamily="18" charset="0"/>
            </a:rPr>
            <a:t>Приборы для варки пищи и приготовления напитков</a:t>
          </a:r>
          <a:endParaRPr lang="ru-RU" sz="2000" b="1" kern="1200" dirty="0">
            <a:solidFill>
              <a:schemeClr val="tx1"/>
            </a:solidFill>
            <a:latin typeface="Times New Roman" panose="02020603050405020304" pitchFamily="18" charset="0"/>
            <a:cs typeface="Times New Roman" panose="02020603050405020304" pitchFamily="18" charset="0"/>
          </a:endParaRPr>
        </a:p>
      </dsp:txBody>
      <dsp:txXfrm>
        <a:off x="9228562" y="1314967"/>
        <a:ext cx="2705369" cy="105486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D2E14F-4B59-4A36-9ADB-0ED297EC8CEB}">
      <dsp:nvSpPr>
        <dsp:cNvPr id="0" name=""/>
        <dsp:cNvSpPr/>
      </dsp:nvSpPr>
      <dsp:spPr>
        <a:xfrm rot="5400000">
          <a:off x="7095931" y="-3029606"/>
          <a:ext cx="824414" cy="7066483"/>
        </a:xfrm>
        <a:prstGeom prst="round2SameRect">
          <a:avLst/>
        </a:prstGeom>
        <a:solidFill>
          <a:schemeClr val="accent1">
            <a:alpha val="90000"/>
            <a:tint val="40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800100">
            <a:lnSpc>
              <a:spcPct val="90000"/>
            </a:lnSpc>
            <a:spcBef>
              <a:spcPct val="0"/>
            </a:spcBef>
            <a:spcAft>
              <a:spcPct val="15000"/>
            </a:spcAft>
            <a:buChar char="••"/>
          </a:pPr>
          <a:r>
            <a:rPr lang="ru-RU" sz="1800" kern="1200" smtClean="0">
              <a:latin typeface="Times New Roman" panose="02020603050405020304" pitchFamily="18" charset="0"/>
              <a:cs typeface="Times New Roman" panose="02020603050405020304" pitchFamily="18" charset="0"/>
            </a:rPr>
            <a:t>500-1500 Вт</a:t>
          </a:r>
          <a:endParaRPr lang="ru-RU" sz="1800" kern="1200" dirty="0">
            <a:latin typeface="Times New Roman" panose="02020603050405020304" pitchFamily="18" charset="0"/>
            <a:cs typeface="Times New Roman" panose="02020603050405020304" pitchFamily="18" charset="0"/>
          </a:endParaRPr>
        </a:p>
      </dsp:txBody>
      <dsp:txXfrm rot="-5400000">
        <a:off x="3974897" y="131673"/>
        <a:ext cx="7026238" cy="743924"/>
      </dsp:txXfrm>
    </dsp:sp>
    <dsp:sp modelId="{D74F8628-E26E-48B0-B1F7-4EEFE1A05986}">
      <dsp:nvSpPr>
        <dsp:cNvPr id="0" name=""/>
        <dsp:cNvSpPr/>
      </dsp:nvSpPr>
      <dsp:spPr>
        <a:xfrm>
          <a:off x="0" y="1599"/>
          <a:ext cx="3974896" cy="1004070"/>
        </a:xfrm>
        <a:prstGeom prst="roundRect">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91440" tIns="45720" rIns="91440" bIns="45720" numCol="1" spcCol="1270" anchor="ctr" anchorCtr="0">
          <a:noAutofit/>
        </a:bodyPr>
        <a:lstStyle/>
        <a:p>
          <a:pPr lvl="0" algn="ctr" defTabSz="1066800">
            <a:lnSpc>
              <a:spcPct val="90000"/>
            </a:lnSpc>
            <a:spcBef>
              <a:spcPct val="0"/>
            </a:spcBef>
            <a:spcAft>
              <a:spcPct val="35000"/>
            </a:spcAft>
          </a:pPr>
          <a:r>
            <a:rPr lang="ru-RU" sz="2400" b="1" kern="1200" dirty="0" smtClean="0">
              <a:latin typeface="Times New Roman" panose="02020603050405020304" pitchFamily="18" charset="0"/>
              <a:cs typeface="Times New Roman" panose="02020603050405020304" pitchFamily="18" charset="0"/>
            </a:rPr>
            <a:t>По мощности СВЧ-излучения</a:t>
          </a:r>
          <a:endParaRPr lang="ru-RU" sz="2400" b="1" kern="1200" dirty="0">
            <a:latin typeface="Times New Roman" panose="02020603050405020304" pitchFamily="18" charset="0"/>
            <a:cs typeface="Times New Roman" panose="02020603050405020304" pitchFamily="18" charset="0"/>
          </a:endParaRPr>
        </a:p>
      </dsp:txBody>
      <dsp:txXfrm>
        <a:off x="49015" y="50614"/>
        <a:ext cx="3876866" cy="906040"/>
      </dsp:txXfrm>
    </dsp:sp>
    <dsp:sp modelId="{08D4AD3F-7FA0-4979-BE7E-1A97F9FF6323}">
      <dsp:nvSpPr>
        <dsp:cNvPr id="0" name=""/>
        <dsp:cNvSpPr/>
      </dsp:nvSpPr>
      <dsp:spPr>
        <a:xfrm rot="5400000">
          <a:off x="7060379" y="-1975331"/>
          <a:ext cx="895518" cy="7066483"/>
        </a:xfrm>
        <a:prstGeom prst="round2SameRect">
          <a:avLst/>
        </a:prstGeom>
        <a:solidFill>
          <a:schemeClr val="accent1">
            <a:alpha val="90000"/>
            <a:tint val="40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800100">
            <a:lnSpc>
              <a:spcPct val="90000"/>
            </a:lnSpc>
            <a:spcBef>
              <a:spcPct val="0"/>
            </a:spcBef>
            <a:spcAft>
              <a:spcPct val="15000"/>
            </a:spcAft>
            <a:buChar char="••"/>
          </a:pPr>
          <a:r>
            <a:rPr lang="ru-RU" sz="1800" b="0" kern="1200" smtClean="0">
              <a:latin typeface="Times New Roman" panose="02020603050405020304" pitchFamily="18" charset="0"/>
              <a:cs typeface="Times New Roman" panose="02020603050405020304" pitchFamily="18" charset="0"/>
            </a:rPr>
            <a:t>С покрытием из особой прочной эмали</a:t>
          </a:r>
          <a:endParaRPr lang="ru-RU" sz="1800" b="0" kern="1200" dirty="0">
            <a:latin typeface="Times New Roman" panose="02020603050405020304" pitchFamily="18" charset="0"/>
            <a:cs typeface="Times New Roman" panose="02020603050405020304" pitchFamily="18" charset="0"/>
          </a:endParaRPr>
        </a:p>
        <a:p>
          <a:pPr marL="171450" lvl="1" indent="-171450" algn="l" defTabSz="800100">
            <a:lnSpc>
              <a:spcPct val="90000"/>
            </a:lnSpc>
            <a:spcBef>
              <a:spcPct val="0"/>
            </a:spcBef>
            <a:spcAft>
              <a:spcPct val="15000"/>
            </a:spcAft>
            <a:buChar char="••"/>
          </a:pPr>
          <a:r>
            <a:rPr lang="ru-RU" sz="1800" b="0" kern="1200" dirty="0" smtClean="0">
              <a:latin typeface="Times New Roman" panose="02020603050405020304" pitchFamily="18" charset="0"/>
              <a:cs typeface="Times New Roman" panose="02020603050405020304" pitchFamily="18" charset="0"/>
            </a:rPr>
            <a:t>С покрытием из керамики</a:t>
          </a:r>
          <a:endParaRPr lang="ru-RU" sz="1800" b="0" kern="1200" dirty="0">
            <a:latin typeface="Times New Roman" panose="02020603050405020304" pitchFamily="18" charset="0"/>
            <a:cs typeface="Times New Roman" panose="02020603050405020304" pitchFamily="18" charset="0"/>
          </a:endParaRPr>
        </a:p>
      </dsp:txBody>
      <dsp:txXfrm rot="-5400000">
        <a:off x="3974897" y="1153867"/>
        <a:ext cx="7022767" cy="808086"/>
      </dsp:txXfrm>
    </dsp:sp>
    <dsp:sp modelId="{4627A3D2-2880-4A3D-931D-C58063000622}">
      <dsp:nvSpPr>
        <dsp:cNvPr id="0" name=""/>
        <dsp:cNvSpPr/>
      </dsp:nvSpPr>
      <dsp:spPr>
        <a:xfrm>
          <a:off x="0" y="1055874"/>
          <a:ext cx="3974896" cy="1004070"/>
        </a:xfrm>
        <a:prstGeom prst="roundRect">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91440" tIns="45720" rIns="91440" bIns="45720" numCol="1" spcCol="1270" anchor="ctr" anchorCtr="0">
          <a:noAutofit/>
        </a:bodyPr>
        <a:lstStyle/>
        <a:p>
          <a:pPr lvl="0" algn="ctr" defTabSz="1066800">
            <a:lnSpc>
              <a:spcPct val="90000"/>
            </a:lnSpc>
            <a:spcBef>
              <a:spcPct val="0"/>
            </a:spcBef>
            <a:spcAft>
              <a:spcPct val="35000"/>
            </a:spcAft>
          </a:pPr>
          <a:r>
            <a:rPr lang="ru-RU" sz="2400" b="1" i="0" kern="1200" dirty="0" smtClean="0">
              <a:latin typeface="Times New Roman" panose="02020603050405020304" pitchFamily="18" charset="0"/>
              <a:cs typeface="Times New Roman" panose="02020603050405020304" pitchFamily="18" charset="0"/>
            </a:rPr>
            <a:t>По внутренней отделке камеры  </a:t>
          </a:r>
          <a:endParaRPr lang="ru-RU" sz="2400" b="1" i="0" kern="1200" dirty="0">
            <a:latin typeface="Times New Roman" panose="02020603050405020304" pitchFamily="18" charset="0"/>
            <a:cs typeface="Times New Roman" panose="02020603050405020304" pitchFamily="18" charset="0"/>
          </a:endParaRPr>
        </a:p>
      </dsp:txBody>
      <dsp:txXfrm>
        <a:off x="49015" y="1104889"/>
        <a:ext cx="3876866" cy="906040"/>
      </dsp:txXfrm>
    </dsp:sp>
    <dsp:sp modelId="{D9400CDD-F678-4CE2-8888-20A822542388}">
      <dsp:nvSpPr>
        <dsp:cNvPr id="0" name=""/>
        <dsp:cNvSpPr/>
      </dsp:nvSpPr>
      <dsp:spPr>
        <a:xfrm rot="5400000">
          <a:off x="6996485" y="-915321"/>
          <a:ext cx="1008641" cy="7059582"/>
        </a:xfrm>
        <a:prstGeom prst="round2SameRect">
          <a:avLst/>
        </a:prstGeom>
        <a:solidFill>
          <a:schemeClr val="accent1">
            <a:alpha val="90000"/>
            <a:tint val="40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800100">
            <a:lnSpc>
              <a:spcPct val="90000"/>
            </a:lnSpc>
            <a:spcBef>
              <a:spcPct val="0"/>
            </a:spcBef>
            <a:spcAft>
              <a:spcPct val="15000"/>
            </a:spcAft>
            <a:buChar char="••"/>
          </a:pPr>
          <a:r>
            <a:rPr lang="ru-RU" sz="1800" kern="1200" smtClean="0">
              <a:latin typeface="Times New Roman" panose="02020603050405020304" pitchFamily="18" charset="0"/>
              <a:cs typeface="Times New Roman" panose="02020603050405020304" pitchFamily="18" charset="0"/>
            </a:rPr>
            <a:t>С механическим управлением</a:t>
          </a:r>
          <a:endParaRPr lang="ru-RU" sz="1800" kern="1200" dirty="0">
            <a:latin typeface="Times New Roman" panose="02020603050405020304" pitchFamily="18" charset="0"/>
            <a:cs typeface="Times New Roman" panose="02020603050405020304" pitchFamily="18" charset="0"/>
          </a:endParaRPr>
        </a:p>
        <a:p>
          <a:pPr marL="171450" lvl="1" indent="-171450" algn="l" defTabSz="800100">
            <a:lnSpc>
              <a:spcPct val="90000"/>
            </a:lnSpc>
            <a:spcBef>
              <a:spcPct val="0"/>
            </a:spcBef>
            <a:spcAft>
              <a:spcPct val="15000"/>
            </a:spcAft>
            <a:buChar char="••"/>
          </a:pPr>
          <a:r>
            <a:rPr lang="ru-RU" sz="1800" kern="1200" dirty="0" smtClean="0">
              <a:latin typeface="Times New Roman" panose="02020603050405020304" pitchFamily="18" charset="0"/>
              <a:cs typeface="Times New Roman" panose="02020603050405020304" pitchFamily="18" charset="0"/>
            </a:rPr>
            <a:t>С тактовым управлением</a:t>
          </a:r>
          <a:endParaRPr lang="ru-RU" sz="1800" kern="1200" dirty="0">
            <a:latin typeface="Times New Roman" panose="02020603050405020304" pitchFamily="18" charset="0"/>
            <a:cs typeface="Times New Roman" panose="02020603050405020304" pitchFamily="18" charset="0"/>
          </a:endParaRPr>
        </a:p>
        <a:p>
          <a:pPr marL="171450" lvl="1" indent="-171450" algn="l" defTabSz="800100">
            <a:lnSpc>
              <a:spcPct val="90000"/>
            </a:lnSpc>
            <a:spcBef>
              <a:spcPct val="0"/>
            </a:spcBef>
            <a:spcAft>
              <a:spcPct val="15000"/>
            </a:spcAft>
            <a:buChar char="••"/>
          </a:pPr>
          <a:r>
            <a:rPr lang="ru-RU" sz="1800" kern="1200" dirty="0" smtClean="0">
              <a:latin typeface="Times New Roman" panose="02020603050405020304" pitchFamily="18" charset="0"/>
              <a:cs typeface="Times New Roman" panose="02020603050405020304" pitchFamily="18" charset="0"/>
            </a:rPr>
            <a:t>С сенсорным управлением</a:t>
          </a:r>
          <a:endParaRPr lang="ru-RU" sz="1800" kern="1200" dirty="0">
            <a:latin typeface="Times New Roman" panose="02020603050405020304" pitchFamily="18" charset="0"/>
            <a:cs typeface="Times New Roman" panose="02020603050405020304" pitchFamily="18" charset="0"/>
          </a:endParaRPr>
        </a:p>
        <a:p>
          <a:pPr marL="171450" lvl="1" indent="-171450" algn="l" defTabSz="800100">
            <a:lnSpc>
              <a:spcPct val="90000"/>
            </a:lnSpc>
            <a:spcBef>
              <a:spcPct val="0"/>
            </a:spcBef>
            <a:spcAft>
              <a:spcPct val="15000"/>
            </a:spcAft>
            <a:buChar char="••"/>
          </a:pPr>
          <a:r>
            <a:rPr lang="ru-RU" sz="1800" kern="1200" smtClean="0">
              <a:latin typeface="Times New Roman" panose="02020603050405020304" pitchFamily="18" charset="0"/>
              <a:cs typeface="Times New Roman" panose="02020603050405020304" pitchFamily="18" charset="0"/>
            </a:rPr>
            <a:t>С электронным диалоговым управлением</a:t>
          </a:r>
          <a:endParaRPr lang="ru-RU" sz="1800" kern="1200" dirty="0">
            <a:latin typeface="Times New Roman" panose="02020603050405020304" pitchFamily="18" charset="0"/>
            <a:cs typeface="Times New Roman" panose="02020603050405020304" pitchFamily="18" charset="0"/>
          </a:endParaRPr>
        </a:p>
      </dsp:txBody>
      <dsp:txXfrm rot="-5400000">
        <a:off x="3971015" y="2159387"/>
        <a:ext cx="7010344" cy="910165"/>
      </dsp:txXfrm>
    </dsp:sp>
    <dsp:sp modelId="{4B76BB24-E2C9-4665-9BAA-8F61AF6F151B}">
      <dsp:nvSpPr>
        <dsp:cNvPr id="0" name=""/>
        <dsp:cNvSpPr/>
      </dsp:nvSpPr>
      <dsp:spPr>
        <a:xfrm>
          <a:off x="0" y="2112433"/>
          <a:ext cx="3971015" cy="1004070"/>
        </a:xfrm>
        <a:prstGeom prst="roundRect">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91440" tIns="45720" rIns="91440" bIns="45720" numCol="1" spcCol="1270" anchor="ctr" anchorCtr="0">
          <a:noAutofit/>
        </a:bodyPr>
        <a:lstStyle/>
        <a:p>
          <a:pPr lvl="0" algn="ctr" defTabSz="1066800">
            <a:lnSpc>
              <a:spcPct val="90000"/>
            </a:lnSpc>
            <a:spcBef>
              <a:spcPct val="0"/>
            </a:spcBef>
            <a:spcAft>
              <a:spcPct val="35000"/>
            </a:spcAft>
          </a:pPr>
          <a:r>
            <a:rPr lang="ru-RU" sz="2400" b="1" kern="1200" dirty="0" smtClean="0">
              <a:latin typeface="Times New Roman" panose="02020603050405020304" pitchFamily="18" charset="0"/>
              <a:cs typeface="Times New Roman" panose="02020603050405020304" pitchFamily="18" charset="0"/>
            </a:rPr>
            <a:t>По способу управления</a:t>
          </a:r>
          <a:endParaRPr lang="ru-RU" sz="2400" b="1" kern="1200" dirty="0">
            <a:latin typeface="Times New Roman" panose="02020603050405020304" pitchFamily="18" charset="0"/>
            <a:cs typeface="Times New Roman" panose="02020603050405020304" pitchFamily="18" charset="0"/>
          </a:endParaRPr>
        </a:p>
      </dsp:txBody>
      <dsp:txXfrm>
        <a:off x="49015" y="2161448"/>
        <a:ext cx="3872985" cy="90604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D2E14F-4B59-4A36-9ADB-0ED297EC8CEB}">
      <dsp:nvSpPr>
        <dsp:cNvPr id="0" name=""/>
        <dsp:cNvSpPr/>
      </dsp:nvSpPr>
      <dsp:spPr>
        <a:xfrm rot="5400000">
          <a:off x="7054458" y="-3073939"/>
          <a:ext cx="907359" cy="7066483"/>
        </a:xfrm>
        <a:prstGeom prst="round2SameRect">
          <a:avLst/>
        </a:prstGeom>
        <a:solidFill>
          <a:schemeClr val="accent1">
            <a:alpha val="90000"/>
            <a:tint val="40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800100">
            <a:lnSpc>
              <a:spcPct val="90000"/>
            </a:lnSpc>
            <a:spcBef>
              <a:spcPct val="0"/>
            </a:spcBef>
            <a:spcAft>
              <a:spcPct val="15000"/>
            </a:spcAft>
            <a:buChar char="••"/>
          </a:pPr>
          <a:r>
            <a:rPr lang="ru-RU" sz="1800" kern="1200" smtClean="0">
              <a:latin typeface="Times New Roman" panose="02020603050405020304" pitchFamily="18" charset="0"/>
              <a:cs typeface="Times New Roman" panose="02020603050405020304" pitchFamily="18" charset="0"/>
            </a:rPr>
            <a:t>Монофункциональные </a:t>
          </a:r>
          <a:endParaRPr lang="ru-RU" sz="1800" kern="1200" dirty="0">
            <a:latin typeface="Times New Roman" panose="02020603050405020304" pitchFamily="18" charset="0"/>
            <a:cs typeface="Times New Roman" panose="02020603050405020304" pitchFamily="18" charset="0"/>
          </a:endParaRPr>
        </a:p>
        <a:p>
          <a:pPr marL="171450" lvl="1" indent="-171450" algn="l" defTabSz="800100">
            <a:lnSpc>
              <a:spcPct val="90000"/>
            </a:lnSpc>
            <a:spcBef>
              <a:spcPct val="0"/>
            </a:spcBef>
            <a:spcAft>
              <a:spcPct val="15000"/>
            </a:spcAft>
            <a:buChar char="••"/>
          </a:pPr>
          <a:r>
            <a:rPr lang="ru-RU" sz="1800" kern="1200" dirty="0" err="1" smtClean="0">
              <a:latin typeface="Times New Roman" panose="02020603050405020304" pitchFamily="18" charset="0"/>
              <a:cs typeface="Times New Roman" panose="02020603050405020304" pitchFamily="18" charset="0"/>
            </a:rPr>
            <a:t>Двухфункциональные</a:t>
          </a:r>
          <a:r>
            <a:rPr lang="ru-RU" sz="1800" kern="1200" dirty="0" smtClean="0">
              <a:latin typeface="Times New Roman" panose="02020603050405020304" pitchFamily="18" charset="0"/>
              <a:cs typeface="Times New Roman" panose="02020603050405020304" pitchFamily="18" charset="0"/>
            </a:rPr>
            <a:t> (с грилем)</a:t>
          </a:r>
          <a:endParaRPr lang="ru-RU" sz="1800" kern="1200" dirty="0">
            <a:latin typeface="Times New Roman" panose="02020603050405020304" pitchFamily="18" charset="0"/>
            <a:cs typeface="Times New Roman" panose="02020603050405020304" pitchFamily="18" charset="0"/>
          </a:endParaRPr>
        </a:p>
        <a:p>
          <a:pPr marL="171450" lvl="1" indent="-171450" algn="l" defTabSz="800100">
            <a:lnSpc>
              <a:spcPct val="90000"/>
            </a:lnSpc>
            <a:spcBef>
              <a:spcPct val="0"/>
            </a:spcBef>
            <a:spcAft>
              <a:spcPct val="15000"/>
            </a:spcAft>
            <a:buChar char="••"/>
          </a:pPr>
          <a:r>
            <a:rPr lang="ru-RU" sz="1800" kern="1200" dirty="0" smtClean="0">
              <a:latin typeface="Times New Roman" panose="02020603050405020304" pitchFamily="18" charset="0"/>
              <a:cs typeface="Times New Roman" panose="02020603050405020304" pitchFamily="18" charset="0"/>
            </a:rPr>
            <a:t>Многофункциональные  (с конвекцией)</a:t>
          </a:r>
          <a:endParaRPr lang="ru-RU" sz="1800" kern="1200" dirty="0">
            <a:latin typeface="Times New Roman" panose="02020603050405020304" pitchFamily="18" charset="0"/>
            <a:cs typeface="Times New Roman" panose="02020603050405020304" pitchFamily="18" charset="0"/>
          </a:endParaRPr>
        </a:p>
      </dsp:txBody>
      <dsp:txXfrm rot="-5400000">
        <a:off x="3974896" y="49917"/>
        <a:ext cx="7022189" cy="818771"/>
      </dsp:txXfrm>
    </dsp:sp>
    <dsp:sp modelId="{D74F8628-E26E-48B0-B1F7-4EEFE1A05986}">
      <dsp:nvSpPr>
        <dsp:cNvPr id="0" name=""/>
        <dsp:cNvSpPr/>
      </dsp:nvSpPr>
      <dsp:spPr>
        <a:xfrm>
          <a:off x="0" y="22"/>
          <a:ext cx="3974896" cy="918558"/>
        </a:xfrm>
        <a:prstGeom prst="roundRect">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91440" tIns="45720" rIns="91440" bIns="45720" numCol="1" spcCol="1270" anchor="ctr" anchorCtr="0">
          <a:noAutofit/>
        </a:bodyPr>
        <a:lstStyle/>
        <a:p>
          <a:pPr lvl="0" algn="ctr" defTabSz="1066800">
            <a:lnSpc>
              <a:spcPct val="90000"/>
            </a:lnSpc>
            <a:spcBef>
              <a:spcPct val="0"/>
            </a:spcBef>
            <a:spcAft>
              <a:spcPct val="35000"/>
            </a:spcAft>
          </a:pPr>
          <a:r>
            <a:rPr lang="ru-RU" sz="2400" b="1" kern="1200" dirty="0" smtClean="0">
              <a:latin typeface="Times New Roman" panose="02020603050405020304" pitchFamily="18" charset="0"/>
              <a:cs typeface="Times New Roman" panose="02020603050405020304" pitchFamily="18" charset="0"/>
            </a:rPr>
            <a:t>По числу выполняемых функций</a:t>
          </a:r>
          <a:endParaRPr lang="ru-RU" sz="2400" b="1" kern="1200" dirty="0">
            <a:latin typeface="Times New Roman" panose="02020603050405020304" pitchFamily="18" charset="0"/>
            <a:cs typeface="Times New Roman" panose="02020603050405020304" pitchFamily="18" charset="0"/>
          </a:endParaRPr>
        </a:p>
      </dsp:txBody>
      <dsp:txXfrm>
        <a:off x="44840" y="44862"/>
        <a:ext cx="3885216" cy="828878"/>
      </dsp:txXfrm>
    </dsp:sp>
    <dsp:sp modelId="{D9400CDD-F678-4CE2-8888-20A822542388}">
      <dsp:nvSpPr>
        <dsp:cNvPr id="0" name=""/>
        <dsp:cNvSpPr/>
      </dsp:nvSpPr>
      <dsp:spPr>
        <a:xfrm rot="5400000">
          <a:off x="7111629" y="-2109453"/>
          <a:ext cx="793016" cy="7066483"/>
        </a:xfrm>
        <a:prstGeom prst="round2SameRect">
          <a:avLst/>
        </a:prstGeom>
        <a:solidFill>
          <a:schemeClr val="accent1">
            <a:alpha val="90000"/>
            <a:tint val="40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800100">
            <a:lnSpc>
              <a:spcPct val="90000"/>
            </a:lnSpc>
            <a:spcBef>
              <a:spcPct val="0"/>
            </a:spcBef>
            <a:spcAft>
              <a:spcPct val="15000"/>
            </a:spcAft>
            <a:buChar char="••"/>
          </a:pPr>
          <a:r>
            <a:rPr lang="ru-RU" sz="1800" kern="1200" smtClean="0">
              <a:latin typeface="Times New Roman" panose="02020603050405020304" pitchFamily="18" charset="0"/>
              <a:cs typeface="Times New Roman" panose="02020603050405020304" pitchFamily="18" charset="0"/>
            </a:rPr>
            <a:t>8,5-42 л</a:t>
          </a:r>
          <a:endParaRPr lang="ru-RU" sz="1800" kern="1200" dirty="0">
            <a:latin typeface="Times New Roman" panose="02020603050405020304" pitchFamily="18" charset="0"/>
            <a:cs typeface="Times New Roman" panose="02020603050405020304" pitchFamily="18" charset="0"/>
          </a:endParaRPr>
        </a:p>
      </dsp:txBody>
      <dsp:txXfrm rot="-5400000">
        <a:off x="3974896" y="1065992"/>
        <a:ext cx="7027771" cy="715592"/>
      </dsp:txXfrm>
    </dsp:sp>
    <dsp:sp modelId="{4B76BB24-E2C9-4665-9BAA-8F61AF6F151B}">
      <dsp:nvSpPr>
        <dsp:cNvPr id="0" name=""/>
        <dsp:cNvSpPr/>
      </dsp:nvSpPr>
      <dsp:spPr>
        <a:xfrm>
          <a:off x="0" y="964508"/>
          <a:ext cx="3974896" cy="918558"/>
        </a:xfrm>
        <a:prstGeom prst="roundRect">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91440" tIns="45720" rIns="91440" bIns="45720" numCol="1" spcCol="1270" anchor="ctr" anchorCtr="0">
          <a:noAutofit/>
        </a:bodyPr>
        <a:lstStyle/>
        <a:p>
          <a:pPr lvl="0" algn="ctr" defTabSz="1066800">
            <a:lnSpc>
              <a:spcPct val="90000"/>
            </a:lnSpc>
            <a:spcBef>
              <a:spcPct val="0"/>
            </a:spcBef>
            <a:spcAft>
              <a:spcPct val="35000"/>
            </a:spcAft>
          </a:pPr>
          <a:r>
            <a:rPr lang="ru-RU" sz="2400" b="1" kern="1200" dirty="0" smtClean="0">
              <a:latin typeface="Times New Roman" panose="02020603050405020304" pitchFamily="18" charset="0"/>
              <a:cs typeface="Times New Roman" panose="02020603050405020304" pitchFamily="18" charset="0"/>
            </a:rPr>
            <a:t>По объему камеры</a:t>
          </a:r>
          <a:endParaRPr lang="ru-RU" sz="2400" b="1" kern="1200" dirty="0">
            <a:latin typeface="Times New Roman" panose="02020603050405020304" pitchFamily="18" charset="0"/>
            <a:cs typeface="Times New Roman" panose="02020603050405020304" pitchFamily="18" charset="0"/>
          </a:endParaRPr>
        </a:p>
      </dsp:txBody>
      <dsp:txXfrm>
        <a:off x="44840" y="1009348"/>
        <a:ext cx="3885216" cy="82887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3483508-DF3A-43E0-A80F-24670DB78163}">
      <dsp:nvSpPr>
        <dsp:cNvPr id="0" name=""/>
        <dsp:cNvSpPr/>
      </dsp:nvSpPr>
      <dsp:spPr>
        <a:xfrm>
          <a:off x="0" y="0"/>
          <a:ext cx="11567160" cy="1668606"/>
        </a:xfrm>
        <a:prstGeom prst="roundRect">
          <a:avLst>
            <a:gd name="adj" fmla="val 10000"/>
          </a:avLst>
        </a:prstGeom>
        <a:solidFill>
          <a:schemeClr val="accent3">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t" anchorCtr="0">
          <a:noAutofit/>
        </a:bodyPr>
        <a:lstStyle/>
        <a:p>
          <a:pPr marL="354013" lvl="0" indent="-192088" algn="l" defTabSz="1066800">
            <a:lnSpc>
              <a:spcPct val="90000"/>
            </a:lnSpc>
            <a:spcBef>
              <a:spcPct val="0"/>
            </a:spcBef>
            <a:spcAft>
              <a:spcPct val="35000"/>
            </a:spcAft>
          </a:pPr>
          <a:r>
            <a:rPr lang="ru-RU" sz="2400" b="1" u="sng" kern="1200" dirty="0" smtClean="0">
              <a:solidFill>
                <a:schemeClr val="tx1"/>
              </a:solidFill>
              <a:latin typeface="Times New Roman" pitchFamily="18" charset="0"/>
              <a:cs typeface="Times New Roman" pitchFamily="18" charset="0"/>
            </a:rPr>
            <a:t>По типу нагревательного элемента:</a:t>
          </a:r>
          <a:endParaRPr lang="ru-RU" sz="2400" b="1" kern="1200" dirty="0">
            <a:solidFill>
              <a:schemeClr val="tx1"/>
            </a:solidFill>
            <a:latin typeface="Times New Roman" pitchFamily="18" charset="0"/>
            <a:cs typeface="Times New Roman" pitchFamily="18" charset="0"/>
          </a:endParaRPr>
        </a:p>
        <a:p>
          <a:pPr marL="354013" lvl="1" indent="-192088" algn="just" defTabSz="889000">
            <a:lnSpc>
              <a:spcPct val="90000"/>
            </a:lnSpc>
            <a:spcBef>
              <a:spcPct val="0"/>
            </a:spcBef>
            <a:spcAft>
              <a:spcPct val="15000"/>
            </a:spcAft>
            <a:buChar char="••"/>
          </a:pPr>
          <a:r>
            <a:rPr lang="ru-RU" sz="2000" kern="1200" dirty="0" smtClean="0">
              <a:solidFill>
                <a:schemeClr val="tx1"/>
              </a:solidFill>
              <a:latin typeface="Times New Roman" pitchFamily="18" charset="0"/>
              <a:cs typeface="Times New Roman" pitchFamily="18" charset="0"/>
            </a:rPr>
            <a:t>с нагревательным элементом в виде </a:t>
          </a:r>
          <a:r>
            <a:rPr lang="ru-RU" sz="2000" kern="1200" dirty="0" err="1" smtClean="0">
              <a:solidFill>
                <a:schemeClr val="tx1"/>
              </a:solidFill>
              <a:latin typeface="Times New Roman" pitchFamily="18" charset="0"/>
              <a:cs typeface="Times New Roman" pitchFamily="18" charset="0"/>
            </a:rPr>
            <a:t>ТЭНа</a:t>
          </a:r>
          <a:r>
            <a:rPr lang="ru-RU" sz="2000" kern="1200" dirty="0" smtClean="0">
              <a:solidFill>
                <a:schemeClr val="tx1"/>
              </a:solidFill>
              <a:latin typeface="Times New Roman" pitchFamily="18" charset="0"/>
              <a:cs typeface="Times New Roman" pitchFamily="18" charset="0"/>
            </a:rPr>
            <a:t> </a:t>
          </a:r>
          <a:endParaRPr lang="ru-RU" sz="2000" kern="1200" dirty="0">
            <a:solidFill>
              <a:schemeClr val="tx1"/>
            </a:solidFill>
            <a:latin typeface="Times New Roman" pitchFamily="18" charset="0"/>
            <a:cs typeface="Times New Roman" pitchFamily="18" charset="0"/>
          </a:endParaRPr>
        </a:p>
        <a:p>
          <a:pPr marL="354013" lvl="1" indent="-192088" algn="just" defTabSz="889000">
            <a:lnSpc>
              <a:spcPct val="90000"/>
            </a:lnSpc>
            <a:spcBef>
              <a:spcPct val="0"/>
            </a:spcBef>
            <a:spcAft>
              <a:spcPct val="15000"/>
            </a:spcAft>
            <a:buChar char="••"/>
          </a:pPr>
          <a:r>
            <a:rPr lang="ru-RU" sz="2000" kern="1200" dirty="0" smtClean="0">
              <a:solidFill>
                <a:schemeClr val="tx1"/>
              </a:solidFill>
              <a:latin typeface="Times New Roman" pitchFamily="18" charset="0"/>
              <a:cs typeface="Times New Roman" pitchFamily="18" charset="0"/>
            </a:rPr>
            <a:t>с нагревательным элементом, спрятанным под дном из нержавеющей стали</a:t>
          </a:r>
          <a:endParaRPr lang="ru-RU" sz="2000" kern="1200" dirty="0">
            <a:solidFill>
              <a:schemeClr val="tx1"/>
            </a:solidFill>
            <a:latin typeface="Times New Roman" pitchFamily="18" charset="0"/>
            <a:cs typeface="Times New Roman" pitchFamily="18" charset="0"/>
          </a:endParaRPr>
        </a:p>
        <a:p>
          <a:pPr marL="354013" lvl="1" indent="-192088" algn="just" defTabSz="889000">
            <a:lnSpc>
              <a:spcPct val="90000"/>
            </a:lnSpc>
            <a:spcBef>
              <a:spcPct val="0"/>
            </a:spcBef>
            <a:spcAft>
              <a:spcPct val="15000"/>
            </a:spcAft>
            <a:buChar char="••"/>
          </a:pPr>
          <a:r>
            <a:rPr lang="ru-RU" sz="2000" kern="1200" dirty="0" smtClean="0">
              <a:solidFill>
                <a:schemeClr val="tx1"/>
              </a:solidFill>
              <a:latin typeface="Times New Roman" pitchFamily="18" charset="0"/>
              <a:cs typeface="Times New Roman" pitchFamily="18" charset="0"/>
            </a:rPr>
            <a:t>с дисковым нагревателем</a:t>
          </a:r>
          <a:endParaRPr lang="ru-RU" sz="2000" kern="1200" dirty="0">
            <a:solidFill>
              <a:schemeClr val="tx1"/>
            </a:solidFill>
            <a:latin typeface="Times New Roman" pitchFamily="18" charset="0"/>
            <a:cs typeface="Times New Roman" pitchFamily="18" charset="0"/>
          </a:endParaRPr>
        </a:p>
      </dsp:txBody>
      <dsp:txXfrm>
        <a:off x="2480292" y="0"/>
        <a:ext cx="9086867" cy="1668606"/>
      </dsp:txXfrm>
    </dsp:sp>
    <dsp:sp modelId="{F70F4FFC-F1FB-400D-8E58-8F5BEF4DE050}">
      <dsp:nvSpPr>
        <dsp:cNvPr id="0" name=""/>
        <dsp:cNvSpPr/>
      </dsp:nvSpPr>
      <dsp:spPr>
        <a:xfrm>
          <a:off x="1183880" y="648260"/>
          <a:ext cx="341346" cy="288041"/>
        </a:xfrm>
        <a:prstGeom prst="roundRect">
          <a:avLst>
            <a:gd name="adj" fmla="val 10000"/>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CBFC488-0F9C-4F91-8EBF-E075FFC6EEEA}">
      <dsp:nvSpPr>
        <dsp:cNvPr id="0" name=""/>
        <dsp:cNvSpPr/>
      </dsp:nvSpPr>
      <dsp:spPr>
        <a:xfrm>
          <a:off x="0" y="1835467"/>
          <a:ext cx="11567160" cy="1844895"/>
        </a:xfrm>
        <a:prstGeom prst="roundRect">
          <a:avLst>
            <a:gd name="adj" fmla="val 10000"/>
          </a:avLst>
        </a:prstGeom>
        <a:solidFill>
          <a:schemeClr val="accent3">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t" anchorCtr="0">
          <a:noAutofit/>
        </a:bodyPr>
        <a:lstStyle/>
        <a:p>
          <a:pPr marL="354013" lvl="0" indent="-185738" algn="l" defTabSz="1066800">
            <a:lnSpc>
              <a:spcPct val="90000"/>
            </a:lnSpc>
            <a:spcBef>
              <a:spcPct val="0"/>
            </a:spcBef>
            <a:spcAft>
              <a:spcPct val="35000"/>
            </a:spcAft>
          </a:pPr>
          <a:r>
            <a:rPr lang="ru-RU" sz="2400" b="1" u="sng" kern="1200" dirty="0" smtClean="0">
              <a:solidFill>
                <a:schemeClr val="tx1"/>
              </a:solidFill>
              <a:latin typeface="Times New Roman" pitchFamily="18" charset="0"/>
              <a:cs typeface="Times New Roman" pitchFamily="18" charset="0"/>
            </a:rPr>
            <a:t>По материалу нагревательного элемента:</a:t>
          </a:r>
          <a:endParaRPr lang="ru-RU" sz="2400" b="1" kern="1200" dirty="0">
            <a:solidFill>
              <a:schemeClr val="tx1"/>
            </a:solidFill>
            <a:latin typeface="Times New Roman" pitchFamily="18" charset="0"/>
            <a:cs typeface="Times New Roman" pitchFamily="18" charset="0"/>
          </a:endParaRPr>
        </a:p>
        <a:p>
          <a:pPr marL="354013" lvl="1" indent="-185738" algn="l" defTabSz="889000">
            <a:lnSpc>
              <a:spcPct val="90000"/>
            </a:lnSpc>
            <a:spcBef>
              <a:spcPct val="0"/>
            </a:spcBef>
            <a:spcAft>
              <a:spcPct val="15000"/>
            </a:spcAft>
            <a:buChar char="••"/>
          </a:pPr>
          <a:r>
            <a:rPr lang="ru-RU" sz="2000" kern="1200" dirty="0" smtClean="0">
              <a:solidFill>
                <a:schemeClr val="tx1"/>
              </a:solidFill>
              <a:latin typeface="Times New Roman" pitchFamily="18" charset="0"/>
              <a:cs typeface="Times New Roman" pitchFamily="18" charset="0"/>
            </a:rPr>
            <a:t>из нержавеющей стали</a:t>
          </a:r>
          <a:endParaRPr lang="ru-RU" sz="2000" kern="1200" dirty="0">
            <a:solidFill>
              <a:schemeClr val="tx1"/>
            </a:solidFill>
            <a:latin typeface="Times New Roman" pitchFamily="18" charset="0"/>
            <a:cs typeface="Times New Roman" pitchFamily="18" charset="0"/>
          </a:endParaRPr>
        </a:p>
        <a:p>
          <a:pPr marL="354013" lvl="1" indent="-185738" algn="l" defTabSz="889000">
            <a:lnSpc>
              <a:spcPct val="90000"/>
            </a:lnSpc>
            <a:spcBef>
              <a:spcPct val="0"/>
            </a:spcBef>
            <a:spcAft>
              <a:spcPct val="15000"/>
            </a:spcAft>
            <a:buChar char="••"/>
          </a:pPr>
          <a:r>
            <a:rPr lang="ru-RU" sz="2000" kern="1200" dirty="0" smtClean="0">
              <a:solidFill>
                <a:schemeClr val="tx1"/>
              </a:solidFill>
              <a:latin typeface="Times New Roman" pitchFamily="18" charset="0"/>
              <a:cs typeface="Times New Roman" pitchFamily="18" charset="0"/>
            </a:rPr>
            <a:t>покрытый золотом</a:t>
          </a:r>
          <a:endParaRPr lang="ru-RU" sz="2000" kern="1200" dirty="0">
            <a:solidFill>
              <a:schemeClr val="tx1"/>
            </a:solidFill>
            <a:latin typeface="Times New Roman" pitchFamily="18" charset="0"/>
            <a:cs typeface="Times New Roman" pitchFamily="18" charset="0"/>
          </a:endParaRPr>
        </a:p>
        <a:p>
          <a:pPr marL="354013" lvl="1" indent="-185738" algn="l" defTabSz="889000">
            <a:lnSpc>
              <a:spcPct val="90000"/>
            </a:lnSpc>
            <a:spcBef>
              <a:spcPct val="0"/>
            </a:spcBef>
            <a:spcAft>
              <a:spcPct val="15000"/>
            </a:spcAft>
            <a:buChar char="••"/>
          </a:pPr>
          <a:r>
            <a:rPr lang="ru-RU" sz="2000" kern="1200" dirty="0" smtClean="0">
              <a:solidFill>
                <a:schemeClr val="tx1"/>
              </a:solidFill>
              <a:latin typeface="Times New Roman" pitchFamily="18" charset="0"/>
              <a:cs typeface="Times New Roman" pitchFamily="18" charset="0"/>
            </a:rPr>
            <a:t>серебром</a:t>
          </a:r>
          <a:endParaRPr lang="ru-RU" sz="2000" kern="1200" dirty="0">
            <a:solidFill>
              <a:schemeClr val="tx1"/>
            </a:solidFill>
            <a:latin typeface="Times New Roman" pitchFamily="18" charset="0"/>
            <a:cs typeface="Times New Roman" pitchFamily="18" charset="0"/>
          </a:endParaRPr>
        </a:p>
        <a:p>
          <a:pPr marL="354013" lvl="1" indent="-185738" algn="l" defTabSz="889000">
            <a:lnSpc>
              <a:spcPct val="90000"/>
            </a:lnSpc>
            <a:spcBef>
              <a:spcPct val="0"/>
            </a:spcBef>
            <a:spcAft>
              <a:spcPct val="15000"/>
            </a:spcAft>
            <a:buChar char="••"/>
          </a:pPr>
          <a:r>
            <a:rPr lang="ru-RU" sz="2000" kern="1200" dirty="0" smtClean="0">
              <a:solidFill>
                <a:schemeClr val="tx1"/>
              </a:solidFill>
              <a:latin typeface="Times New Roman" pitchFamily="18" charset="0"/>
              <a:cs typeface="Times New Roman" pitchFamily="18" charset="0"/>
            </a:rPr>
            <a:t>титаном</a:t>
          </a:r>
          <a:endParaRPr lang="ru-RU" sz="2000" kern="1200" dirty="0">
            <a:solidFill>
              <a:schemeClr val="tx1"/>
            </a:solidFill>
            <a:latin typeface="Times New Roman" pitchFamily="18" charset="0"/>
            <a:cs typeface="Times New Roman" pitchFamily="18" charset="0"/>
          </a:endParaRPr>
        </a:p>
      </dsp:txBody>
      <dsp:txXfrm>
        <a:off x="2480292" y="1835467"/>
        <a:ext cx="9086867" cy="1844895"/>
      </dsp:txXfrm>
    </dsp:sp>
    <dsp:sp modelId="{AADB21F9-CF97-4C14-A59B-5D0D5B373F55}">
      <dsp:nvSpPr>
        <dsp:cNvPr id="0" name=""/>
        <dsp:cNvSpPr/>
      </dsp:nvSpPr>
      <dsp:spPr>
        <a:xfrm flipH="1" flipV="1">
          <a:off x="956354" y="2621650"/>
          <a:ext cx="734445" cy="272530"/>
        </a:xfrm>
        <a:prstGeom prst="roundRect">
          <a:avLst>
            <a:gd name="adj" fmla="val 10000"/>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0C7F0D5-1FB8-40DE-B6EA-2BC58025E5A5}">
      <dsp:nvSpPr>
        <dsp:cNvPr id="0" name=""/>
        <dsp:cNvSpPr/>
      </dsp:nvSpPr>
      <dsp:spPr>
        <a:xfrm>
          <a:off x="0" y="3847223"/>
          <a:ext cx="11567160" cy="1668606"/>
        </a:xfrm>
        <a:prstGeom prst="roundRect">
          <a:avLst>
            <a:gd name="adj" fmla="val 10000"/>
          </a:avLst>
        </a:prstGeom>
        <a:solidFill>
          <a:schemeClr val="accent3">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t" anchorCtr="0">
          <a:noAutofit/>
        </a:bodyPr>
        <a:lstStyle/>
        <a:p>
          <a:pPr marL="354013" lvl="0" indent="-185738" algn="l" defTabSz="1066800">
            <a:lnSpc>
              <a:spcPct val="90000"/>
            </a:lnSpc>
            <a:spcBef>
              <a:spcPct val="0"/>
            </a:spcBef>
            <a:spcAft>
              <a:spcPct val="35000"/>
            </a:spcAft>
            <a:tabLst>
              <a:tab pos="1165225" algn="l"/>
            </a:tabLst>
          </a:pPr>
          <a:r>
            <a:rPr lang="ru-RU" sz="2400" b="1" u="sng" kern="1200" dirty="0" smtClean="0">
              <a:solidFill>
                <a:schemeClr val="tx1"/>
              </a:solidFill>
              <a:latin typeface="Times New Roman" pitchFamily="18" charset="0"/>
              <a:cs typeface="Times New Roman" pitchFamily="18" charset="0"/>
            </a:rPr>
            <a:t>По конструкции:</a:t>
          </a:r>
          <a:endParaRPr lang="ru-RU" sz="2400" b="1" kern="1200" dirty="0">
            <a:solidFill>
              <a:schemeClr val="tx1"/>
            </a:solidFill>
            <a:latin typeface="Times New Roman" pitchFamily="18" charset="0"/>
            <a:cs typeface="Times New Roman" pitchFamily="18" charset="0"/>
          </a:endParaRPr>
        </a:p>
        <a:p>
          <a:pPr marL="354013" lvl="1" indent="-185738" algn="just" defTabSz="889000">
            <a:lnSpc>
              <a:spcPct val="90000"/>
            </a:lnSpc>
            <a:spcBef>
              <a:spcPct val="0"/>
            </a:spcBef>
            <a:spcAft>
              <a:spcPct val="15000"/>
            </a:spcAft>
            <a:buChar char="••"/>
          </a:pPr>
          <a:r>
            <a:rPr lang="ru-RU" sz="2000" kern="1200" dirty="0" smtClean="0">
              <a:solidFill>
                <a:schemeClr val="tx1"/>
              </a:solidFill>
              <a:latin typeface="Times New Roman" pitchFamily="18" charset="0"/>
              <a:cs typeface="Times New Roman" pitchFamily="18" charset="0"/>
            </a:rPr>
            <a:t>с контактным разъемом, находящимся сбоку подставки</a:t>
          </a:r>
          <a:endParaRPr lang="ru-RU" sz="2000" kern="1200" dirty="0">
            <a:solidFill>
              <a:schemeClr val="tx1"/>
            </a:solidFill>
            <a:latin typeface="Times New Roman" pitchFamily="18" charset="0"/>
            <a:cs typeface="Times New Roman" pitchFamily="18" charset="0"/>
          </a:endParaRPr>
        </a:p>
        <a:p>
          <a:pPr marL="354013" lvl="1" indent="-185738" algn="just" defTabSz="889000">
            <a:lnSpc>
              <a:spcPct val="90000"/>
            </a:lnSpc>
            <a:spcBef>
              <a:spcPct val="0"/>
            </a:spcBef>
            <a:spcAft>
              <a:spcPct val="15000"/>
            </a:spcAft>
            <a:buChar char="••"/>
          </a:pPr>
          <a:r>
            <a:rPr lang="ru-RU" sz="2000" kern="1200" dirty="0" smtClean="0">
              <a:solidFill>
                <a:schemeClr val="tx1"/>
              </a:solidFill>
              <a:latin typeface="Times New Roman" pitchFamily="18" charset="0"/>
              <a:cs typeface="Times New Roman" pitchFamily="18" charset="0"/>
            </a:rPr>
            <a:t>с расположенным в центре коаксиальным контактом</a:t>
          </a:r>
          <a:endParaRPr lang="ru-RU" sz="2000" kern="1200" dirty="0">
            <a:solidFill>
              <a:schemeClr val="tx1"/>
            </a:solidFill>
            <a:latin typeface="Times New Roman" pitchFamily="18" charset="0"/>
            <a:cs typeface="Times New Roman" pitchFamily="18" charset="0"/>
          </a:endParaRPr>
        </a:p>
      </dsp:txBody>
      <dsp:txXfrm>
        <a:off x="2480292" y="3847223"/>
        <a:ext cx="9086867" cy="1668606"/>
      </dsp:txXfrm>
    </dsp:sp>
    <dsp:sp modelId="{D680AE7E-031B-487D-900B-81D901523A85}">
      <dsp:nvSpPr>
        <dsp:cNvPr id="0" name=""/>
        <dsp:cNvSpPr/>
      </dsp:nvSpPr>
      <dsp:spPr>
        <a:xfrm flipH="1" flipV="1">
          <a:off x="1145974" y="4556675"/>
          <a:ext cx="355204" cy="249703"/>
        </a:xfrm>
        <a:prstGeom prst="roundRect">
          <a:avLst>
            <a:gd name="adj" fmla="val 10000"/>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5C298FA-5A1C-4206-89B1-2E1373C18843}">
      <dsp:nvSpPr>
        <dsp:cNvPr id="0" name=""/>
        <dsp:cNvSpPr/>
      </dsp:nvSpPr>
      <dsp:spPr>
        <a:xfrm>
          <a:off x="4274950" y="889100"/>
          <a:ext cx="2904839" cy="502354"/>
        </a:xfrm>
        <a:custGeom>
          <a:avLst/>
          <a:gdLst/>
          <a:ahLst/>
          <a:cxnLst/>
          <a:rect l="0" t="0" r="0" b="0"/>
          <a:pathLst>
            <a:path>
              <a:moveTo>
                <a:pt x="0" y="0"/>
              </a:moveTo>
              <a:lnTo>
                <a:pt x="0" y="396783"/>
              </a:lnTo>
              <a:lnTo>
                <a:pt x="2904839" y="396783"/>
              </a:lnTo>
              <a:lnTo>
                <a:pt x="2904839" y="502354"/>
              </a:lnTo>
            </a:path>
          </a:pathLst>
        </a:custGeom>
        <a:noFill/>
        <a:ln w="12700" cap="flat" cmpd="sng" algn="ctr">
          <a:solidFill>
            <a:schemeClr val="accent1"/>
          </a:solidFill>
          <a:prstDash val="solid"/>
          <a:miter lim="800000"/>
        </a:ln>
        <a:effectLst/>
      </dsp:spPr>
      <dsp:style>
        <a:lnRef idx="2">
          <a:scrgbClr r="0" g="0" b="0"/>
        </a:lnRef>
        <a:fillRef idx="0">
          <a:scrgbClr r="0" g="0" b="0"/>
        </a:fillRef>
        <a:effectRef idx="0">
          <a:scrgbClr r="0" g="0" b="0"/>
        </a:effectRef>
        <a:fontRef idx="minor"/>
      </dsp:style>
    </dsp:sp>
    <dsp:sp modelId="{1952465C-2774-4BE2-84CE-B4799B010C96}">
      <dsp:nvSpPr>
        <dsp:cNvPr id="0" name=""/>
        <dsp:cNvSpPr/>
      </dsp:nvSpPr>
      <dsp:spPr>
        <a:xfrm>
          <a:off x="4212968" y="889100"/>
          <a:ext cx="91440" cy="502354"/>
        </a:xfrm>
        <a:custGeom>
          <a:avLst/>
          <a:gdLst/>
          <a:ahLst/>
          <a:cxnLst/>
          <a:rect l="0" t="0" r="0" b="0"/>
          <a:pathLst>
            <a:path>
              <a:moveTo>
                <a:pt x="61981" y="0"/>
              </a:moveTo>
              <a:lnTo>
                <a:pt x="61981" y="396783"/>
              </a:lnTo>
              <a:lnTo>
                <a:pt x="45720" y="396783"/>
              </a:lnTo>
              <a:lnTo>
                <a:pt x="45720" y="502354"/>
              </a:lnTo>
            </a:path>
          </a:pathLst>
        </a:custGeom>
        <a:noFill/>
        <a:ln w="12700" cap="flat" cmpd="sng" algn="ctr">
          <a:solidFill>
            <a:srgbClr val="FFCCCC"/>
          </a:solidFill>
          <a:prstDash val="solid"/>
          <a:miter lim="800000"/>
        </a:ln>
        <a:effectLst/>
      </dsp:spPr>
      <dsp:style>
        <a:lnRef idx="2">
          <a:scrgbClr r="0" g="0" b="0"/>
        </a:lnRef>
        <a:fillRef idx="0">
          <a:scrgbClr r="0" g="0" b="0"/>
        </a:fillRef>
        <a:effectRef idx="0">
          <a:scrgbClr r="0" g="0" b="0"/>
        </a:effectRef>
        <a:fontRef idx="minor"/>
      </dsp:style>
    </dsp:sp>
    <dsp:sp modelId="{4C875EC5-820D-499F-A351-4CDFDAE6C85C}">
      <dsp:nvSpPr>
        <dsp:cNvPr id="0" name=""/>
        <dsp:cNvSpPr/>
      </dsp:nvSpPr>
      <dsp:spPr>
        <a:xfrm>
          <a:off x="1337587" y="889100"/>
          <a:ext cx="2937363" cy="502354"/>
        </a:xfrm>
        <a:custGeom>
          <a:avLst/>
          <a:gdLst/>
          <a:ahLst/>
          <a:cxnLst/>
          <a:rect l="0" t="0" r="0" b="0"/>
          <a:pathLst>
            <a:path>
              <a:moveTo>
                <a:pt x="2937363" y="0"/>
              </a:moveTo>
              <a:lnTo>
                <a:pt x="2937363" y="396783"/>
              </a:lnTo>
              <a:lnTo>
                <a:pt x="0" y="396783"/>
              </a:lnTo>
              <a:lnTo>
                <a:pt x="0" y="502354"/>
              </a:lnTo>
            </a:path>
          </a:pathLst>
        </a:custGeom>
        <a:noFill/>
        <a:ln w="12700" cap="flat" cmpd="sng" algn="ctr">
          <a:solidFill>
            <a:schemeClr val="accent1"/>
          </a:solidFill>
          <a:prstDash val="solid"/>
          <a:miter lim="800000"/>
        </a:ln>
        <a:effectLst/>
      </dsp:spPr>
      <dsp:style>
        <a:lnRef idx="2">
          <a:scrgbClr r="0" g="0" b="0"/>
        </a:lnRef>
        <a:fillRef idx="0">
          <a:scrgbClr r="0" g="0" b="0"/>
        </a:fillRef>
        <a:effectRef idx="0">
          <a:scrgbClr r="0" g="0" b="0"/>
        </a:effectRef>
        <a:fontRef idx="minor"/>
      </dsp:style>
    </dsp:sp>
    <dsp:sp modelId="{E0A97CF6-26B8-40E0-AC04-656CE61C8F9F}">
      <dsp:nvSpPr>
        <dsp:cNvPr id="0" name=""/>
        <dsp:cNvSpPr/>
      </dsp:nvSpPr>
      <dsp:spPr>
        <a:xfrm>
          <a:off x="1730771" y="165460"/>
          <a:ext cx="5088358" cy="723639"/>
        </a:xfrm>
        <a:prstGeom prst="roundRect">
          <a:avLst>
            <a:gd name="adj" fmla="val 10000"/>
          </a:avLst>
        </a:prstGeom>
        <a:solidFill>
          <a:schemeClr val="accent3">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7DBDF49-BAB1-44D9-8FF0-D73D1A82C78D}">
      <dsp:nvSpPr>
        <dsp:cNvPr id="0" name=""/>
        <dsp:cNvSpPr/>
      </dsp:nvSpPr>
      <dsp:spPr>
        <a:xfrm>
          <a:off x="1857392" y="285750"/>
          <a:ext cx="5088358" cy="723639"/>
        </a:xfrm>
        <a:prstGeom prst="roundRect">
          <a:avLst>
            <a:gd name="adj" fmla="val 10000"/>
          </a:avLst>
        </a:prstGeom>
        <a:solidFill>
          <a:schemeClr val="lt1">
            <a:alpha val="90000"/>
            <a:hueOff val="0"/>
            <a:satOff val="0"/>
            <a:lumOff val="0"/>
            <a:alphaOff val="0"/>
          </a:schemeClr>
        </a:solidFill>
        <a:ln w="12700" cap="flat" cmpd="sng" algn="ctr">
          <a:solidFill>
            <a:srgbClr val="FFCCCC"/>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ru-RU" sz="2400" b="1" kern="1200" dirty="0" smtClean="0">
              <a:latin typeface="Times New Roman" pitchFamily="18" charset="0"/>
              <a:cs typeface="Times New Roman" pitchFamily="18" charset="0"/>
            </a:rPr>
            <a:t>По способу приготовления кофе:</a:t>
          </a:r>
          <a:endParaRPr lang="ru-RU" sz="2400" b="1" kern="1200" dirty="0">
            <a:latin typeface="Times New Roman" pitchFamily="18" charset="0"/>
            <a:cs typeface="Times New Roman" pitchFamily="18" charset="0"/>
          </a:endParaRPr>
        </a:p>
      </dsp:txBody>
      <dsp:txXfrm>
        <a:off x="1878587" y="306945"/>
        <a:ext cx="5045968" cy="681249"/>
      </dsp:txXfrm>
    </dsp:sp>
    <dsp:sp modelId="{5545F9AD-EBEF-4711-987F-88FAA8B0374A}">
      <dsp:nvSpPr>
        <dsp:cNvPr id="0" name=""/>
        <dsp:cNvSpPr/>
      </dsp:nvSpPr>
      <dsp:spPr>
        <a:xfrm>
          <a:off x="3657" y="1391454"/>
          <a:ext cx="2667858" cy="723639"/>
        </a:xfrm>
        <a:prstGeom prst="roundRect">
          <a:avLst>
            <a:gd name="adj" fmla="val 10000"/>
          </a:avLst>
        </a:prstGeom>
        <a:solidFill>
          <a:schemeClr val="accent3">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B39224F-5D11-4D67-8A86-D45CDC76308B}">
      <dsp:nvSpPr>
        <dsp:cNvPr id="0" name=""/>
        <dsp:cNvSpPr/>
      </dsp:nvSpPr>
      <dsp:spPr>
        <a:xfrm>
          <a:off x="130278" y="1511744"/>
          <a:ext cx="2667858" cy="723639"/>
        </a:xfrm>
        <a:prstGeom prst="roundRect">
          <a:avLst>
            <a:gd name="adj" fmla="val 10000"/>
          </a:avLst>
        </a:prstGeom>
        <a:solidFill>
          <a:schemeClr val="lt1">
            <a:alpha val="90000"/>
            <a:hueOff val="0"/>
            <a:satOff val="0"/>
            <a:lumOff val="0"/>
            <a:alphaOff val="0"/>
          </a:schemeClr>
        </a:solidFill>
        <a:ln w="12700" cap="flat" cmpd="sng" algn="ctr">
          <a:solidFill>
            <a:srgbClr val="FFCCCC"/>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ru-RU" sz="2000" kern="1200" dirty="0" smtClean="0">
              <a:latin typeface="Times New Roman" pitchFamily="18" charset="0"/>
              <a:cs typeface="Times New Roman" pitchFamily="18" charset="0"/>
            </a:rPr>
            <a:t>Фильтрационные </a:t>
          </a:r>
          <a:endParaRPr lang="ru-RU" sz="2000" kern="1200" dirty="0">
            <a:latin typeface="Times New Roman" pitchFamily="18" charset="0"/>
            <a:cs typeface="Times New Roman" pitchFamily="18" charset="0"/>
          </a:endParaRPr>
        </a:p>
      </dsp:txBody>
      <dsp:txXfrm>
        <a:off x="151473" y="1532939"/>
        <a:ext cx="2625468" cy="681249"/>
      </dsp:txXfrm>
    </dsp:sp>
    <dsp:sp modelId="{B8034A63-0A20-40FE-B004-FD54523693D8}">
      <dsp:nvSpPr>
        <dsp:cNvPr id="0" name=""/>
        <dsp:cNvSpPr/>
      </dsp:nvSpPr>
      <dsp:spPr>
        <a:xfrm>
          <a:off x="2924758" y="1391454"/>
          <a:ext cx="2667858" cy="723639"/>
        </a:xfrm>
        <a:prstGeom prst="roundRect">
          <a:avLst>
            <a:gd name="adj" fmla="val 10000"/>
          </a:avLst>
        </a:prstGeom>
        <a:solidFill>
          <a:schemeClr val="accent3">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E8C9EB7-6030-48FC-9FE2-F2938763CD6E}">
      <dsp:nvSpPr>
        <dsp:cNvPr id="0" name=""/>
        <dsp:cNvSpPr/>
      </dsp:nvSpPr>
      <dsp:spPr>
        <a:xfrm>
          <a:off x="3051380" y="1511744"/>
          <a:ext cx="2667858" cy="723639"/>
        </a:xfrm>
        <a:prstGeom prst="roundRect">
          <a:avLst>
            <a:gd name="adj" fmla="val 10000"/>
          </a:avLst>
        </a:prstGeom>
        <a:solidFill>
          <a:schemeClr val="lt1">
            <a:alpha val="90000"/>
            <a:hueOff val="0"/>
            <a:satOff val="0"/>
            <a:lumOff val="0"/>
            <a:alphaOff val="0"/>
          </a:schemeClr>
        </a:solidFill>
        <a:ln w="12700" cap="flat" cmpd="sng" algn="ctr">
          <a:solidFill>
            <a:srgbClr val="FFCCCC"/>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ru-RU" sz="2000" kern="1200" dirty="0" err="1" smtClean="0">
              <a:latin typeface="Times New Roman" pitchFamily="18" charset="0"/>
              <a:cs typeface="Times New Roman" pitchFamily="18" charset="0"/>
            </a:rPr>
            <a:t>Эспрессо</a:t>
          </a:r>
          <a:endParaRPr lang="ru-RU" sz="2000" kern="1200" dirty="0">
            <a:latin typeface="Times New Roman" pitchFamily="18" charset="0"/>
            <a:cs typeface="Times New Roman" pitchFamily="18" charset="0"/>
          </a:endParaRPr>
        </a:p>
      </dsp:txBody>
      <dsp:txXfrm>
        <a:off x="3072575" y="1532939"/>
        <a:ext cx="2625468" cy="681249"/>
      </dsp:txXfrm>
    </dsp:sp>
    <dsp:sp modelId="{CEAC1594-D1B4-4D95-ABEC-CC92456514EF}">
      <dsp:nvSpPr>
        <dsp:cNvPr id="0" name=""/>
        <dsp:cNvSpPr/>
      </dsp:nvSpPr>
      <dsp:spPr>
        <a:xfrm>
          <a:off x="5845860" y="1391454"/>
          <a:ext cx="2667858" cy="723639"/>
        </a:xfrm>
        <a:prstGeom prst="roundRect">
          <a:avLst>
            <a:gd name="adj" fmla="val 10000"/>
          </a:avLst>
        </a:prstGeom>
        <a:solidFill>
          <a:schemeClr val="accent3">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2FB8309-09DC-4CD2-B3FD-38F69F8C1A1C}">
      <dsp:nvSpPr>
        <dsp:cNvPr id="0" name=""/>
        <dsp:cNvSpPr/>
      </dsp:nvSpPr>
      <dsp:spPr>
        <a:xfrm>
          <a:off x="5972481" y="1511744"/>
          <a:ext cx="2667858" cy="723639"/>
        </a:xfrm>
        <a:prstGeom prst="roundRect">
          <a:avLst>
            <a:gd name="adj" fmla="val 10000"/>
          </a:avLst>
        </a:prstGeom>
        <a:solidFill>
          <a:schemeClr val="lt1">
            <a:alpha val="90000"/>
            <a:hueOff val="0"/>
            <a:satOff val="0"/>
            <a:lumOff val="0"/>
            <a:alphaOff val="0"/>
          </a:schemeClr>
        </a:solidFill>
        <a:ln w="12700" cap="flat" cmpd="sng" algn="ctr">
          <a:solidFill>
            <a:srgbClr val="FFCCCC"/>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ru-RU" sz="2000" kern="1200" dirty="0" smtClean="0">
              <a:latin typeface="Times New Roman" pitchFamily="18" charset="0"/>
              <a:cs typeface="Times New Roman" pitchFamily="18" charset="0"/>
            </a:rPr>
            <a:t>Комбинированные </a:t>
          </a:r>
          <a:endParaRPr lang="ru-RU" sz="2000" kern="1200" dirty="0">
            <a:latin typeface="Times New Roman" pitchFamily="18" charset="0"/>
            <a:cs typeface="Times New Roman" pitchFamily="18" charset="0"/>
          </a:endParaRPr>
        </a:p>
      </dsp:txBody>
      <dsp:txXfrm>
        <a:off x="5993676" y="1532939"/>
        <a:ext cx="2625468" cy="681249"/>
      </dsp:txXfrm>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4#2">
  <dgm:title val=""/>
  <dgm:desc val=""/>
  <dgm:catLst>
    <dgm:cat type="list"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08B3EC5-21AB-4047-A8E4-484DDE95C22D}" type="datetimeFigureOut">
              <a:rPr lang="ru-RU" smtClean="0"/>
              <a:t>25.06.2019</a:t>
            </a:fld>
            <a:endParaRPr lang="ru-RU"/>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C295EB3-19A4-4000-8021-A7D093ED95A7}" type="slidenum">
              <a:rPr lang="ru-RU" smtClean="0"/>
              <a:t>‹#›</a:t>
            </a:fld>
            <a:endParaRPr lang="ru-RU"/>
          </a:p>
        </p:txBody>
      </p:sp>
    </p:spTree>
    <p:extLst>
      <p:ext uri="{BB962C8B-B14F-4D97-AF65-F5344CB8AC3E}">
        <p14:creationId xmlns:p14="http://schemas.microsoft.com/office/powerpoint/2010/main" val="22853692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BC295EB3-19A4-4000-8021-A7D093ED95A7}" type="slidenum">
              <a:rPr lang="ru-RU" smtClean="0"/>
              <a:t>1</a:t>
            </a:fld>
            <a:endParaRPr lang="ru-RU"/>
          </a:p>
        </p:txBody>
      </p:sp>
    </p:spTree>
    <p:extLst>
      <p:ext uri="{BB962C8B-B14F-4D97-AF65-F5344CB8AC3E}">
        <p14:creationId xmlns:p14="http://schemas.microsoft.com/office/powerpoint/2010/main" val="8577968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BC295EB3-19A4-4000-8021-A7D093ED95A7}" type="slidenum">
              <a:rPr lang="ru-RU" smtClean="0"/>
              <a:t>66</a:t>
            </a:fld>
            <a:endParaRPr lang="ru-RU"/>
          </a:p>
        </p:txBody>
      </p:sp>
    </p:spTree>
    <p:extLst>
      <p:ext uri="{BB962C8B-B14F-4D97-AF65-F5344CB8AC3E}">
        <p14:creationId xmlns:p14="http://schemas.microsoft.com/office/powerpoint/2010/main" val="39327359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BC295EB3-19A4-4000-8021-A7D093ED95A7}" type="slidenum">
              <a:rPr lang="ru-RU" smtClean="0"/>
              <a:t>68</a:t>
            </a:fld>
            <a:endParaRPr lang="ru-RU"/>
          </a:p>
        </p:txBody>
      </p:sp>
    </p:spTree>
    <p:extLst>
      <p:ext uri="{BB962C8B-B14F-4D97-AF65-F5344CB8AC3E}">
        <p14:creationId xmlns:p14="http://schemas.microsoft.com/office/powerpoint/2010/main" val="34420616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BC295EB3-19A4-4000-8021-A7D093ED95A7}" type="slidenum">
              <a:rPr lang="ru-RU" smtClean="0"/>
              <a:t>2</a:t>
            </a:fld>
            <a:endParaRPr lang="ru-RU"/>
          </a:p>
        </p:txBody>
      </p:sp>
    </p:spTree>
    <p:extLst>
      <p:ext uri="{BB962C8B-B14F-4D97-AF65-F5344CB8AC3E}">
        <p14:creationId xmlns:p14="http://schemas.microsoft.com/office/powerpoint/2010/main" val="33512706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BC295EB3-19A4-4000-8021-A7D093ED95A7}" type="slidenum">
              <a:rPr lang="ru-RU" smtClean="0"/>
              <a:t>4</a:t>
            </a:fld>
            <a:endParaRPr lang="ru-RU"/>
          </a:p>
        </p:txBody>
      </p:sp>
    </p:spTree>
    <p:extLst>
      <p:ext uri="{BB962C8B-B14F-4D97-AF65-F5344CB8AC3E}">
        <p14:creationId xmlns:p14="http://schemas.microsoft.com/office/powerpoint/2010/main" val="26181744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BC295EB3-19A4-4000-8021-A7D093ED95A7}" type="slidenum">
              <a:rPr lang="ru-RU" smtClean="0"/>
              <a:t>5</a:t>
            </a:fld>
            <a:endParaRPr lang="ru-RU"/>
          </a:p>
        </p:txBody>
      </p:sp>
    </p:spTree>
    <p:extLst>
      <p:ext uri="{BB962C8B-B14F-4D97-AF65-F5344CB8AC3E}">
        <p14:creationId xmlns:p14="http://schemas.microsoft.com/office/powerpoint/2010/main" val="22425716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BC295EB3-19A4-4000-8021-A7D093ED95A7}" type="slidenum">
              <a:rPr lang="ru-RU" smtClean="0"/>
              <a:t>6</a:t>
            </a:fld>
            <a:endParaRPr lang="ru-RU"/>
          </a:p>
        </p:txBody>
      </p:sp>
    </p:spTree>
    <p:extLst>
      <p:ext uri="{BB962C8B-B14F-4D97-AF65-F5344CB8AC3E}">
        <p14:creationId xmlns:p14="http://schemas.microsoft.com/office/powerpoint/2010/main" val="23392893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BC295EB3-19A4-4000-8021-A7D093ED95A7}" type="slidenum">
              <a:rPr lang="ru-RU" smtClean="0"/>
              <a:t>57</a:t>
            </a:fld>
            <a:endParaRPr lang="ru-RU"/>
          </a:p>
        </p:txBody>
      </p:sp>
    </p:spTree>
    <p:extLst>
      <p:ext uri="{BB962C8B-B14F-4D97-AF65-F5344CB8AC3E}">
        <p14:creationId xmlns:p14="http://schemas.microsoft.com/office/powerpoint/2010/main" val="5175667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BC295EB3-19A4-4000-8021-A7D093ED95A7}" type="slidenum">
              <a:rPr lang="ru-RU" smtClean="0"/>
              <a:t>62</a:t>
            </a:fld>
            <a:endParaRPr lang="ru-RU"/>
          </a:p>
        </p:txBody>
      </p:sp>
    </p:spTree>
    <p:extLst>
      <p:ext uri="{BB962C8B-B14F-4D97-AF65-F5344CB8AC3E}">
        <p14:creationId xmlns:p14="http://schemas.microsoft.com/office/powerpoint/2010/main" val="35217408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BC295EB3-19A4-4000-8021-A7D093ED95A7}" type="slidenum">
              <a:rPr lang="ru-RU" smtClean="0"/>
              <a:t>63</a:t>
            </a:fld>
            <a:endParaRPr lang="ru-RU"/>
          </a:p>
        </p:txBody>
      </p:sp>
    </p:spTree>
    <p:extLst>
      <p:ext uri="{BB962C8B-B14F-4D97-AF65-F5344CB8AC3E}">
        <p14:creationId xmlns:p14="http://schemas.microsoft.com/office/powerpoint/2010/main" val="27923982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BC295EB3-19A4-4000-8021-A7D093ED95A7}" type="slidenum">
              <a:rPr lang="ru-RU" smtClean="0"/>
              <a:t>64</a:t>
            </a:fld>
            <a:endParaRPr lang="ru-RU"/>
          </a:p>
        </p:txBody>
      </p:sp>
    </p:spTree>
    <p:extLst>
      <p:ext uri="{BB962C8B-B14F-4D97-AF65-F5344CB8AC3E}">
        <p14:creationId xmlns:p14="http://schemas.microsoft.com/office/powerpoint/2010/main" val="18204335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9" name="Прямоугольник 8"/>
          <p:cNvSpPr/>
          <p:nvPr/>
        </p:nvSpPr>
        <p:spPr>
          <a:xfrm>
            <a:off x="-1" y="1905000"/>
            <a:ext cx="12188826" cy="3200400"/>
          </a:xfrm>
          <a:prstGeom prst="rect">
            <a:avLst/>
          </a:prstGeom>
          <a:gradFill flip="none" rotWithShape="1">
            <a:gsLst>
              <a:gs pos="100000">
                <a:schemeClr val="accent1">
                  <a:alpha val="50000"/>
                </a:schemeClr>
              </a:gs>
              <a:gs pos="0">
                <a:schemeClr val="accent1">
                  <a:lumMod val="60000"/>
                  <a:lumOff val="40000"/>
                  <a:alpha val="5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ru-RU"/>
          </a:p>
        </p:txBody>
      </p:sp>
      <p:sp>
        <p:nvSpPr>
          <p:cNvPr id="10" name="Прямоугольник 9"/>
          <p:cNvSpPr/>
          <p:nvPr/>
        </p:nvSpPr>
        <p:spPr>
          <a:xfrm>
            <a:off x="-2" y="1795132"/>
            <a:ext cx="12188826" cy="73152"/>
          </a:xfrm>
          <a:prstGeom prst="rect">
            <a:avLst/>
          </a:prstGeom>
          <a:gradFill flip="none" rotWithShape="1">
            <a:gsLst>
              <a:gs pos="100000">
                <a:schemeClr val="accent1">
                  <a:alpha val="80000"/>
                </a:schemeClr>
              </a:gs>
              <a:gs pos="0">
                <a:schemeClr val="accent1">
                  <a:lumMod val="60000"/>
                  <a:lumOff val="40000"/>
                  <a:alpha val="8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ru-RU"/>
          </a:p>
        </p:txBody>
      </p:sp>
      <p:sp>
        <p:nvSpPr>
          <p:cNvPr id="11" name="Прямоугольник 10"/>
          <p:cNvSpPr/>
          <p:nvPr/>
        </p:nvSpPr>
        <p:spPr>
          <a:xfrm>
            <a:off x="-2" y="5142116"/>
            <a:ext cx="12188826" cy="73152"/>
          </a:xfrm>
          <a:prstGeom prst="rect">
            <a:avLst/>
          </a:prstGeom>
          <a:gradFill flip="none" rotWithShape="1">
            <a:gsLst>
              <a:gs pos="100000">
                <a:schemeClr val="accent1">
                  <a:alpha val="80000"/>
                </a:schemeClr>
              </a:gs>
              <a:gs pos="0">
                <a:schemeClr val="accent1">
                  <a:lumMod val="60000"/>
                  <a:lumOff val="40000"/>
                  <a:alpha val="8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ru-RU"/>
          </a:p>
        </p:txBody>
      </p:sp>
      <p:sp>
        <p:nvSpPr>
          <p:cNvPr id="2" name="Заголовок 1"/>
          <p:cNvSpPr>
            <a:spLocks noGrp="1"/>
          </p:cNvSpPr>
          <p:nvPr>
            <p:ph type="ctrTitle"/>
          </p:nvPr>
        </p:nvSpPr>
        <p:spPr>
          <a:xfrm>
            <a:off x="1295400" y="2079812"/>
            <a:ext cx="9601200" cy="1724092"/>
          </a:xfrm>
        </p:spPr>
        <p:txBody>
          <a:bodyPr anchor="b"/>
          <a:lstStyle>
            <a:lvl1pPr algn="ctr">
              <a:defRPr sz="5400"/>
            </a:lvl1pPr>
          </a:lstStyle>
          <a:p>
            <a:r>
              <a:rPr lang="ru-RU" smtClean="0"/>
              <a:t>Образец заголовка</a:t>
            </a:r>
            <a:endParaRPr lang="ru-RU" dirty="0"/>
          </a:p>
        </p:txBody>
      </p:sp>
      <p:sp>
        <p:nvSpPr>
          <p:cNvPr id="3" name="Подзаголовок 2"/>
          <p:cNvSpPr>
            <a:spLocks noGrp="1"/>
          </p:cNvSpPr>
          <p:nvPr>
            <p:ph type="subTitle" idx="1"/>
          </p:nvPr>
        </p:nvSpPr>
        <p:spPr>
          <a:xfrm>
            <a:off x="1295400" y="3959352"/>
            <a:ext cx="9601200" cy="914400"/>
          </a:xfrm>
        </p:spPr>
        <p:txBody>
          <a:bodyPr>
            <a:normAutofit/>
          </a:bodyPr>
          <a:lstStyle>
            <a:lvl1pPr marL="0" indent="0" algn="ctr">
              <a:spcBef>
                <a:spcPts val="0"/>
              </a:spcBef>
              <a:buNone/>
              <a:defRPr sz="2000"/>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ru-RU" smtClean="0"/>
              <a:t>Образец подзаголовка</a:t>
            </a:r>
            <a:endParaRPr lang="ru-RU" dirty="0"/>
          </a:p>
        </p:txBody>
      </p:sp>
    </p:spTree>
    <p:extLst>
      <p:ext uri="{BB962C8B-B14F-4D97-AF65-F5344CB8AC3E}">
        <p14:creationId xmlns:p14="http://schemas.microsoft.com/office/powerpoint/2010/main" val="10079342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dirty="0"/>
          </a:p>
        </p:txBody>
      </p:sp>
      <p:sp>
        <p:nvSpPr>
          <p:cNvPr id="3" name="Вертикальный текст 2"/>
          <p:cNvSpPr>
            <a:spLocks noGrp="1"/>
          </p:cNvSpPr>
          <p:nvPr>
            <p:ph type="body" orient="vert" idx="1"/>
          </p:nvPr>
        </p:nvSpPr>
        <p:spPr/>
        <p:txBody>
          <a:bodyPr vert="eaVert"/>
          <a:lstStyle>
            <a:lvl5pPr>
              <a:defRPr/>
            </a:lvl5pPr>
            <a:lvl6pPr>
              <a:defRPr/>
            </a:lvl6pPr>
            <a:lvl7pPr>
              <a:defRPr/>
            </a:lvl7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dirty="0"/>
          </a:p>
        </p:txBody>
      </p:sp>
      <p:sp>
        <p:nvSpPr>
          <p:cNvPr id="4" name="Дата 3"/>
          <p:cNvSpPr>
            <a:spLocks noGrp="1"/>
          </p:cNvSpPr>
          <p:nvPr>
            <p:ph type="dt" sz="half" idx="10"/>
          </p:nvPr>
        </p:nvSpPr>
        <p:spPr/>
        <p:txBody>
          <a:bodyPr/>
          <a:lstStyle/>
          <a:p>
            <a:fld id="{C6C52C72-DE31-F449-A4ED-4C594FD91407}" type="datetimeFigureOut">
              <a:rPr lang="en-US" smtClean="0"/>
              <a:pPr/>
              <a:t>6/25/2019</a:t>
            </a:fld>
            <a:endParaRPr lang="en-US"/>
          </a:p>
        </p:txBody>
      </p:sp>
      <p:sp>
        <p:nvSpPr>
          <p:cNvPr id="5" name="Нижний колонтитул 4"/>
          <p:cNvSpPr>
            <a:spLocks noGrp="1"/>
          </p:cNvSpPr>
          <p:nvPr>
            <p:ph type="ftr" sz="quarter" idx="11"/>
          </p:nvPr>
        </p:nvSpPr>
        <p:spPr/>
        <p:txBody>
          <a:bodyPr/>
          <a:lstStyle/>
          <a:p>
            <a:endParaRPr lang="en-US"/>
          </a:p>
        </p:txBody>
      </p:sp>
      <p:sp>
        <p:nvSpPr>
          <p:cNvPr id="6" name="Номер слайда 5"/>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11268695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0" y="274638"/>
            <a:ext cx="2628900" cy="5897562"/>
          </a:xfrm>
        </p:spPr>
        <p:txBody>
          <a:bodyPr vert="eaVert"/>
          <a:lstStyle/>
          <a:p>
            <a:r>
              <a:rPr lang="ru-RU" smtClean="0"/>
              <a:t>Образец заголовка</a:t>
            </a:r>
            <a:endParaRPr lang="ru-RU" dirty="0"/>
          </a:p>
        </p:txBody>
      </p:sp>
      <p:sp>
        <p:nvSpPr>
          <p:cNvPr id="3" name="Вертикальный текст 2"/>
          <p:cNvSpPr>
            <a:spLocks noGrp="1"/>
          </p:cNvSpPr>
          <p:nvPr>
            <p:ph type="body" orient="vert" idx="1"/>
          </p:nvPr>
        </p:nvSpPr>
        <p:spPr>
          <a:xfrm>
            <a:off x="838200" y="274638"/>
            <a:ext cx="7734300" cy="5897562"/>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dirty="0"/>
          </a:p>
        </p:txBody>
      </p:sp>
      <p:sp>
        <p:nvSpPr>
          <p:cNvPr id="4" name="Дата 3"/>
          <p:cNvSpPr>
            <a:spLocks noGrp="1"/>
          </p:cNvSpPr>
          <p:nvPr>
            <p:ph type="dt" sz="half" idx="10"/>
          </p:nvPr>
        </p:nvSpPr>
        <p:spPr/>
        <p:txBody>
          <a:bodyPr/>
          <a:lstStyle/>
          <a:p>
            <a:fld id="{ED62726E-379B-B349-9EED-81ED093FA806}" type="datetimeFigureOut">
              <a:rPr lang="en-US" smtClean="0"/>
              <a:pPr/>
              <a:t>6/25/2019</a:t>
            </a:fld>
            <a:endParaRPr lang="en-US"/>
          </a:p>
        </p:txBody>
      </p:sp>
      <p:sp>
        <p:nvSpPr>
          <p:cNvPr id="5" name="Нижний колонтитул 4"/>
          <p:cNvSpPr>
            <a:spLocks noGrp="1"/>
          </p:cNvSpPr>
          <p:nvPr>
            <p:ph type="ftr" sz="quarter" idx="11"/>
          </p:nvPr>
        </p:nvSpPr>
        <p:spPr/>
        <p:txBody>
          <a:bodyPr/>
          <a:lstStyle/>
          <a:p>
            <a:endParaRPr lang="en-US"/>
          </a:p>
        </p:txBody>
      </p:sp>
      <p:sp>
        <p:nvSpPr>
          <p:cNvPr id="6" name="Номер слайда 5"/>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37220360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dirty="0"/>
          </a:p>
        </p:txBody>
      </p:sp>
      <p:sp>
        <p:nvSpPr>
          <p:cNvPr id="3" name="Объект 2"/>
          <p:cNvSpPr>
            <a:spLocks noGrp="1"/>
          </p:cNvSpPr>
          <p:nvPr>
            <p:ph idx="1"/>
          </p:nvPr>
        </p:nvSpPr>
        <p:spPr/>
        <p:txBody>
          <a:bodyPr/>
          <a:lstStyle>
            <a:lvl5pPr>
              <a:defRPr/>
            </a:lvl5pPr>
            <a:lvl6pPr>
              <a:defRPr/>
            </a:lvl6pPr>
            <a:lvl7pPr>
              <a:defRPr/>
            </a:lvl7pPr>
            <a:lvl8pPr>
              <a:defRPr/>
            </a:lvl8pPr>
            <a:lvl9pPr>
              <a:defRPr/>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dirty="0"/>
          </a:p>
        </p:txBody>
      </p:sp>
      <p:sp>
        <p:nvSpPr>
          <p:cNvPr id="4" name="Дата 3"/>
          <p:cNvSpPr>
            <a:spLocks noGrp="1"/>
          </p:cNvSpPr>
          <p:nvPr>
            <p:ph type="dt" sz="half" idx="10"/>
          </p:nvPr>
        </p:nvSpPr>
        <p:spPr/>
        <p:txBody>
          <a:bodyPr/>
          <a:lstStyle/>
          <a:p>
            <a:fld id="{9B3A1323-8D79-1946-B0D7-40001CF92E9D}" type="datetimeFigureOut">
              <a:rPr lang="en-US" smtClean="0"/>
              <a:pPr/>
              <a:t>6/25/2019</a:t>
            </a:fld>
            <a:endParaRPr lang="en-US"/>
          </a:p>
        </p:txBody>
      </p:sp>
      <p:sp>
        <p:nvSpPr>
          <p:cNvPr id="5" name="Нижний колонтитул 4"/>
          <p:cNvSpPr>
            <a:spLocks noGrp="1"/>
          </p:cNvSpPr>
          <p:nvPr>
            <p:ph type="ftr" sz="quarter" idx="11"/>
          </p:nvPr>
        </p:nvSpPr>
        <p:spPr/>
        <p:txBody>
          <a:bodyPr/>
          <a:lstStyle/>
          <a:p>
            <a:endParaRPr lang="en-US"/>
          </a:p>
        </p:txBody>
      </p:sp>
      <p:sp>
        <p:nvSpPr>
          <p:cNvPr id="6" name="Номер слайда 5"/>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40488253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295400" y="2130552"/>
            <a:ext cx="9601200" cy="2359152"/>
          </a:xfrm>
        </p:spPr>
        <p:txBody>
          <a:bodyPr anchor="b">
            <a:normAutofit/>
          </a:bodyPr>
          <a:lstStyle>
            <a:lvl1pPr algn="ctr">
              <a:defRPr sz="5400" b="1"/>
            </a:lvl1pPr>
          </a:lstStyle>
          <a:p>
            <a:r>
              <a:rPr lang="ru-RU" smtClean="0"/>
              <a:t>Образец заголовка</a:t>
            </a:r>
            <a:endParaRPr lang="ru-RU" dirty="0"/>
          </a:p>
        </p:txBody>
      </p:sp>
      <p:sp>
        <p:nvSpPr>
          <p:cNvPr id="3" name="Текст 2"/>
          <p:cNvSpPr>
            <a:spLocks noGrp="1"/>
          </p:cNvSpPr>
          <p:nvPr>
            <p:ph type="body" idx="1"/>
          </p:nvPr>
        </p:nvSpPr>
        <p:spPr>
          <a:xfrm>
            <a:off x="1295400" y="4572000"/>
            <a:ext cx="9601200" cy="841248"/>
          </a:xfrm>
        </p:spPr>
        <p:txBody>
          <a:bodyPr anchor="t"/>
          <a:lstStyle>
            <a:lvl1pPr marL="0" indent="0" algn="ctr">
              <a:spcBef>
                <a:spcPts val="0"/>
              </a:spcBef>
              <a:buNone/>
              <a:defRPr sz="2000">
                <a:solidFill>
                  <a:schemeClr val="tx1">
                    <a:lumMod val="90000"/>
                    <a:lumOff val="1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8DFA1846-DA80-1C48-A609-854EA85C59AD}" type="datetimeFigureOut">
              <a:rPr lang="en-US" smtClean="0"/>
              <a:pPr/>
              <a:t>6/25/2019</a:t>
            </a:fld>
            <a:endParaRPr lang="en-US"/>
          </a:p>
        </p:txBody>
      </p:sp>
      <p:sp>
        <p:nvSpPr>
          <p:cNvPr id="5" name="Нижний колонтитул 4"/>
          <p:cNvSpPr>
            <a:spLocks noGrp="1"/>
          </p:cNvSpPr>
          <p:nvPr>
            <p:ph type="ftr" sz="quarter" idx="11"/>
          </p:nvPr>
        </p:nvSpPr>
        <p:spPr/>
        <p:txBody>
          <a:bodyPr/>
          <a:lstStyle/>
          <a:p>
            <a:endParaRPr lang="en-US"/>
          </a:p>
        </p:txBody>
      </p:sp>
      <p:sp>
        <p:nvSpPr>
          <p:cNvPr id="6" name="Номер слайда 5"/>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5725412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dirty="0"/>
          </a:p>
        </p:txBody>
      </p:sp>
      <p:sp>
        <p:nvSpPr>
          <p:cNvPr id="3" name="Объект 2"/>
          <p:cNvSpPr>
            <a:spLocks noGrp="1"/>
          </p:cNvSpPr>
          <p:nvPr>
            <p:ph sz="half" idx="1"/>
          </p:nvPr>
        </p:nvSpPr>
        <p:spPr>
          <a:xfrm>
            <a:off x="1341120" y="1901952"/>
            <a:ext cx="4572000" cy="4123944"/>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dirty="0"/>
          </a:p>
        </p:txBody>
      </p:sp>
      <p:sp>
        <p:nvSpPr>
          <p:cNvPr id="4" name="Объект 3"/>
          <p:cNvSpPr>
            <a:spLocks noGrp="1"/>
          </p:cNvSpPr>
          <p:nvPr>
            <p:ph sz="half" idx="2"/>
          </p:nvPr>
        </p:nvSpPr>
        <p:spPr>
          <a:xfrm>
            <a:off x="6278880" y="1901952"/>
            <a:ext cx="4572000" cy="4123944"/>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dirty="0"/>
          </a:p>
        </p:txBody>
      </p:sp>
      <p:sp>
        <p:nvSpPr>
          <p:cNvPr id="5" name="Дата 4"/>
          <p:cNvSpPr>
            <a:spLocks noGrp="1"/>
          </p:cNvSpPr>
          <p:nvPr>
            <p:ph type="dt" sz="half" idx="10"/>
          </p:nvPr>
        </p:nvSpPr>
        <p:spPr/>
        <p:txBody>
          <a:bodyPr/>
          <a:lstStyle/>
          <a:p>
            <a:fld id="{57302355-E14B-8545-A8F8-0FE83CC9D524}" type="datetimeFigureOut">
              <a:rPr lang="en-US" smtClean="0"/>
              <a:pPr/>
              <a:t>6/25/2019</a:t>
            </a:fld>
            <a:endParaRPr lang="en-US"/>
          </a:p>
        </p:txBody>
      </p:sp>
      <p:sp>
        <p:nvSpPr>
          <p:cNvPr id="6" name="Нижний колонтитул 5"/>
          <p:cNvSpPr>
            <a:spLocks noGrp="1"/>
          </p:cNvSpPr>
          <p:nvPr>
            <p:ph type="ftr" sz="quarter" idx="11"/>
          </p:nvPr>
        </p:nvSpPr>
        <p:spPr/>
        <p:txBody>
          <a:bodyPr/>
          <a:lstStyle/>
          <a:p>
            <a:endParaRPr lang="en-US"/>
          </a:p>
        </p:txBody>
      </p:sp>
      <p:sp>
        <p:nvSpPr>
          <p:cNvPr id="7" name="Номер слайда 6"/>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39994929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dirty="0"/>
          </a:p>
        </p:txBody>
      </p:sp>
      <p:sp>
        <p:nvSpPr>
          <p:cNvPr id="3" name="Текст 2"/>
          <p:cNvSpPr>
            <a:spLocks noGrp="1"/>
          </p:cNvSpPr>
          <p:nvPr>
            <p:ph type="body" idx="1"/>
          </p:nvPr>
        </p:nvSpPr>
        <p:spPr>
          <a:xfrm>
            <a:off x="1341120" y="1837464"/>
            <a:ext cx="4572000" cy="766588"/>
          </a:xfrm>
        </p:spPr>
        <p:txBody>
          <a:bodyPr anchor="ctr">
            <a:normAutofit/>
          </a:bodyPr>
          <a:lstStyle>
            <a:lvl1pPr marL="0" indent="0">
              <a:spcBef>
                <a:spcPts val="0"/>
              </a:spcBef>
              <a:buNone/>
              <a:defRPr sz="22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1341120" y="2740732"/>
            <a:ext cx="4572000" cy="3288847"/>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dirty="0"/>
          </a:p>
        </p:txBody>
      </p:sp>
      <p:sp>
        <p:nvSpPr>
          <p:cNvPr id="5" name="Текст 4"/>
          <p:cNvSpPr>
            <a:spLocks noGrp="1"/>
          </p:cNvSpPr>
          <p:nvPr>
            <p:ph type="body" sz="quarter" idx="3"/>
          </p:nvPr>
        </p:nvSpPr>
        <p:spPr>
          <a:xfrm>
            <a:off x="6278880" y="1837464"/>
            <a:ext cx="4572000" cy="766588"/>
          </a:xfrm>
        </p:spPr>
        <p:txBody>
          <a:bodyPr anchor="ctr">
            <a:normAutofit/>
          </a:bodyPr>
          <a:lstStyle>
            <a:lvl1pPr marL="0" indent="0">
              <a:spcBef>
                <a:spcPts val="0"/>
              </a:spcBef>
              <a:buNone/>
              <a:defRPr sz="22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6278880" y="2740732"/>
            <a:ext cx="4572000" cy="3288847"/>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dirty="0"/>
          </a:p>
        </p:txBody>
      </p:sp>
      <p:sp>
        <p:nvSpPr>
          <p:cNvPr id="7" name="Дата 6"/>
          <p:cNvSpPr>
            <a:spLocks noGrp="1"/>
          </p:cNvSpPr>
          <p:nvPr>
            <p:ph type="dt" sz="half" idx="10"/>
          </p:nvPr>
        </p:nvSpPr>
        <p:spPr/>
        <p:txBody>
          <a:bodyPr/>
          <a:lstStyle/>
          <a:p>
            <a:fld id="{02640F58-564D-2B4F-AE67-E407BA4FCF45}" type="datetimeFigureOut">
              <a:rPr lang="en-US" smtClean="0"/>
              <a:pPr/>
              <a:t>6/25/2019</a:t>
            </a:fld>
            <a:endParaRPr lang="en-US"/>
          </a:p>
        </p:txBody>
      </p:sp>
      <p:sp>
        <p:nvSpPr>
          <p:cNvPr id="8" name="Нижний колонтитул 7"/>
          <p:cNvSpPr>
            <a:spLocks noGrp="1"/>
          </p:cNvSpPr>
          <p:nvPr>
            <p:ph type="ftr" sz="quarter" idx="11"/>
          </p:nvPr>
        </p:nvSpPr>
        <p:spPr/>
        <p:txBody>
          <a:bodyPr/>
          <a:lstStyle/>
          <a:p>
            <a:endParaRPr lang="en-US"/>
          </a:p>
        </p:txBody>
      </p:sp>
      <p:sp>
        <p:nvSpPr>
          <p:cNvPr id="9" name="Номер слайда 8"/>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22372476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dirty="0"/>
          </a:p>
        </p:txBody>
      </p:sp>
      <p:sp>
        <p:nvSpPr>
          <p:cNvPr id="3" name="Дата 2"/>
          <p:cNvSpPr>
            <a:spLocks noGrp="1"/>
          </p:cNvSpPr>
          <p:nvPr>
            <p:ph type="dt" sz="half" idx="10"/>
          </p:nvPr>
        </p:nvSpPr>
        <p:spPr/>
        <p:txBody>
          <a:bodyPr/>
          <a:lstStyle/>
          <a:p>
            <a:fld id="{F13A34C8-038E-2045-AF43-DF7DBB8E0E9E}" type="datetimeFigureOut">
              <a:rPr lang="en-US" smtClean="0"/>
              <a:pPr/>
              <a:t>6/25/2019</a:t>
            </a:fld>
            <a:endParaRPr lang="en-US"/>
          </a:p>
        </p:txBody>
      </p:sp>
      <p:sp>
        <p:nvSpPr>
          <p:cNvPr id="4" name="Нижний колонтитул 3"/>
          <p:cNvSpPr>
            <a:spLocks noGrp="1"/>
          </p:cNvSpPr>
          <p:nvPr>
            <p:ph type="ftr" sz="quarter" idx="11"/>
          </p:nvPr>
        </p:nvSpPr>
        <p:spPr/>
        <p:txBody>
          <a:bodyPr/>
          <a:lstStyle/>
          <a:p>
            <a:endParaRPr lang="en-US"/>
          </a:p>
        </p:txBody>
      </p:sp>
      <p:sp>
        <p:nvSpPr>
          <p:cNvPr id="5" name="Номер слайда 4"/>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1045149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grpSp>
        <p:nvGrpSpPr>
          <p:cNvPr id="5" name="Группа 4"/>
          <p:cNvGrpSpPr/>
          <p:nvPr/>
        </p:nvGrpSpPr>
        <p:grpSpPr>
          <a:xfrm flipV="1">
            <a:off x="1585" y="0"/>
            <a:ext cx="12188827" cy="377952"/>
            <a:chOff x="-1" y="6480048"/>
            <a:chExt cx="12188827" cy="377952"/>
          </a:xfrm>
        </p:grpSpPr>
        <p:sp>
          <p:nvSpPr>
            <p:cNvPr id="6" name="Прямоугольник 5"/>
            <p:cNvSpPr/>
            <p:nvPr/>
          </p:nvSpPr>
          <p:spPr>
            <a:xfrm>
              <a:off x="0" y="6583680"/>
              <a:ext cx="12188826" cy="274320"/>
            </a:xfrm>
            <a:prstGeom prst="rect">
              <a:avLst/>
            </a:prstGeom>
            <a:gradFill flip="none" rotWithShape="1">
              <a:gsLst>
                <a:gs pos="100000">
                  <a:schemeClr val="accent1">
                    <a:alpha val="50000"/>
                  </a:schemeClr>
                </a:gs>
                <a:gs pos="0">
                  <a:schemeClr val="accent1">
                    <a:lumMod val="60000"/>
                    <a:lumOff val="40000"/>
                    <a:alpha val="5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ru-RU"/>
            </a:p>
          </p:txBody>
        </p:sp>
        <p:sp>
          <p:nvSpPr>
            <p:cNvPr id="7" name="Прямоугольник 6"/>
            <p:cNvSpPr/>
            <p:nvPr/>
          </p:nvSpPr>
          <p:spPr>
            <a:xfrm>
              <a:off x="-1" y="6480048"/>
              <a:ext cx="12188826" cy="73152"/>
            </a:xfrm>
            <a:prstGeom prst="rect">
              <a:avLst/>
            </a:prstGeom>
            <a:gradFill flip="none" rotWithShape="1">
              <a:gsLst>
                <a:gs pos="100000">
                  <a:schemeClr val="accent1">
                    <a:alpha val="80000"/>
                  </a:schemeClr>
                </a:gs>
                <a:gs pos="0">
                  <a:schemeClr val="accent1">
                    <a:lumMod val="60000"/>
                    <a:lumOff val="40000"/>
                    <a:alpha val="8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ru-RU"/>
            </a:p>
          </p:txBody>
        </p:sp>
      </p:grpSp>
      <p:sp>
        <p:nvSpPr>
          <p:cNvPr id="2" name="Дата 1"/>
          <p:cNvSpPr>
            <a:spLocks noGrp="1"/>
          </p:cNvSpPr>
          <p:nvPr>
            <p:ph type="dt" sz="half" idx="10"/>
          </p:nvPr>
        </p:nvSpPr>
        <p:spPr/>
        <p:txBody>
          <a:bodyPr/>
          <a:lstStyle/>
          <a:p>
            <a:fld id="{8818C68F-D26B-8F47-958C-23B49CF8A634}" type="datetimeFigureOut">
              <a:rPr lang="en-US" smtClean="0"/>
              <a:pPr/>
              <a:t>6/25/2019</a:t>
            </a:fld>
            <a:endParaRPr lang="en-US"/>
          </a:p>
        </p:txBody>
      </p:sp>
      <p:sp>
        <p:nvSpPr>
          <p:cNvPr id="3" name="Нижний колонтитул 2"/>
          <p:cNvSpPr>
            <a:spLocks noGrp="1"/>
          </p:cNvSpPr>
          <p:nvPr>
            <p:ph type="ftr" sz="quarter" idx="11"/>
          </p:nvPr>
        </p:nvSpPr>
        <p:spPr/>
        <p:txBody>
          <a:bodyPr/>
          <a:lstStyle/>
          <a:p>
            <a:endParaRPr lang="en-US"/>
          </a:p>
        </p:txBody>
      </p:sp>
      <p:sp>
        <p:nvSpPr>
          <p:cNvPr id="4" name="Номер слайда 3"/>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4164076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grpSp>
        <p:nvGrpSpPr>
          <p:cNvPr id="8" name="Группа 7"/>
          <p:cNvGrpSpPr/>
          <p:nvPr/>
        </p:nvGrpSpPr>
        <p:grpSpPr>
          <a:xfrm flipV="1">
            <a:off x="1585" y="0"/>
            <a:ext cx="12188827" cy="377952"/>
            <a:chOff x="-1" y="6480048"/>
            <a:chExt cx="12188827" cy="377952"/>
          </a:xfrm>
        </p:grpSpPr>
        <p:sp>
          <p:nvSpPr>
            <p:cNvPr id="9" name="Прямоугольник 8"/>
            <p:cNvSpPr/>
            <p:nvPr/>
          </p:nvSpPr>
          <p:spPr>
            <a:xfrm>
              <a:off x="0" y="6583680"/>
              <a:ext cx="12188826" cy="274320"/>
            </a:xfrm>
            <a:prstGeom prst="rect">
              <a:avLst/>
            </a:prstGeom>
            <a:gradFill flip="none" rotWithShape="1">
              <a:gsLst>
                <a:gs pos="100000">
                  <a:schemeClr val="accent1">
                    <a:alpha val="50000"/>
                  </a:schemeClr>
                </a:gs>
                <a:gs pos="0">
                  <a:schemeClr val="accent1">
                    <a:lumMod val="60000"/>
                    <a:lumOff val="40000"/>
                    <a:alpha val="5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ru-RU"/>
            </a:p>
          </p:txBody>
        </p:sp>
        <p:sp>
          <p:nvSpPr>
            <p:cNvPr id="10" name="Прямоугольник 9"/>
            <p:cNvSpPr/>
            <p:nvPr/>
          </p:nvSpPr>
          <p:spPr>
            <a:xfrm>
              <a:off x="-1" y="6480048"/>
              <a:ext cx="12188826" cy="73152"/>
            </a:xfrm>
            <a:prstGeom prst="rect">
              <a:avLst/>
            </a:prstGeom>
            <a:gradFill flip="none" rotWithShape="1">
              <a:gsLst>
                <a:gs pos="100000">
                  <a:schemeClr val="accent1">
                    <a:alpha val="80000"/>
                  </a:schemeClr>
                </a:gs>
                <a:gs pos="0">
                  <a:schemeClr val="accent1">
                    <a:lumMod val="60000"/>
                    <a:lumOff val="40000"/>
                    <a:alpha val="8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ru-RU"/>
            </a:p>
          </p:txBody>
        </p:sp>
      </p:grpSp>
      <p:sp>
        <p:nvSpPr>
          <p:cNvPr id="2" name="Заголовок 1"/>
          <p:cNvSpPr>
            <a:spLocks noGrp="1"/>
          </p:cNvSpPr>
          <p:nvPr>
            <p:ph type="title"/>
          </p:nvPr>
        </p:nvSpPr>
        <p:spPr>
          <a:xfrm>
            <a:off x="7470648" y="2350008"/>
            <a:ext cx="4206240" cy="1993392"/>
          </a:xfrm>
        </p:spPr>
        <p:txBody>
          <a:bodyPr anchor="b">
            <a:normAutofit/>
          </a:bodyPr>
          <a:lstStyle>
            <a:lvl1pPr>
              <a:defRPr sz="3400" b="1"/>
            </a:lvl1pPr>
          </a:lstStyle>
          <a:p>
            <a:r>
              <a:rPr lang="ru-RU" smtClean="0"/>
              <a:t>Образец заголовка</a:t>
            </a:r>
            <a:endParaRPr lang="ru-RU" dirty="0"/>
          </a:p>
        </p:txBody>
      </p:sp>
      <p:sp>
        <p:nvSpPr>
          <p:cNvPr id="3" name="Объект 2"/>
          <p:cNvSpPr>
            <a:spLocks noGrp="1"/>
          </p:cNvSpPr>
          <p:nvPr>
            <p:ph idx="1"/>
          </p:nvPr>
        </p:nvSpPr>
        <p:spPr>
          <a:xfrm>
            <a:off x="457200" y="758952"/>
            <a:ext cx="6629400" cy="5330952"/>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dirty="0"/>
          </a:p>
        </p:txBody>
      </p:sp>
      <p:sp>
        <p:nvSpPr>
          <p:cNvPr id="4" name="Текст 3"/>
          <p:cNvSpPr>
            <a:spLocks noGrp="1"/>
          </p:cNvSpPr>
          <p:nvPr>
            <p:ph type="body" sz="half" idx="2"/>
          </p:nvPr>
        </p:nvSpPr>
        <p:spPr>
          <a:xfrm>
            <a:off x="7470648" y="4361688"/>
            <a:ext cx="4206240" cy="1728216"/>
          </a:xfrm>
        </p:spPr>
        <p:txBody>
          <a:bodyPr>
            <a:normAutofit/>
          </a:bodyPr>
          <a:lstStyle>
            <a:lvl1pPr marL="0" indent="0">
              <a:spcBef>
                <a:spcPts val="12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D0DF5E60-9974-AC48-9591-99C2BB44B7CF}" type="datetimeFigureOut">
              <a:rPr lang="en-US" smtClean="0"/>
              <a:pPr/>
              <a:t>6/25/2019</a:t>
            </a:fld>
            <a:endParaRPr lang="en-US"/>
          </a:p>
        </p:txBody>
      </p:sp>
      <p:sp>
        <p:nvSpPr>
          <p:cNvPr id="6" name="Нижний колонтитул 5"/>
          <p:cNvSpPr>
            <a:spLocks noGrp="1"/>
          </p:cNvSpPr>
          <p:nvPr>
            <p:ph type="ftr" sz="quarter" idx="11"/>
          </p:nvPr>
        </p:nvSpPr>
        <p:spPr/>
        <p:txBody>
          <a:bodyPr/>
          <a:lstStyle/>
          <a:p>
            <a:endParaRPr lang="en-US"/>
          </a:p>
        </p:txBody>
      </p:sp>
      <p:sp>
        <p:nvSpPr>
          <p:cNvPr id="7" name="Номер слайда 6"/>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38964768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grpSp>
        <p:nvGrpSpPr>
          <p:cNvPr id="8" name="Группа 7"/>
          <p:cNvGrpSpPr/>
          <p:nvPr/>
        </p:nvGrpSpPr>
        <p:grpSpPr>
          <a:xfrm flipV="1">
            <a:off x="1585" y="0"/>
            <a:ext cx="12188827" cy="377952"/>
            <a:chOff x="-1" y="6480048"/>
            <a:chExt cx="12188827" cy="377952"/>
          </a:xfrm>
        </p:grpSpPr>
        <p:sp>
          <p:nvSpPr>
            <p:cNvPr id="9" name="Прямоугольник 8"/>
            <p:cNvSpPr/>
            <p:nvPr/>
          </p:nvSpPr>
          <p:spPr>
            <a:xfrm>
              <a:off x="0" y="6583680"/>
              <a:ext cx="12188826" cy="274320"/>
            </a:xfrm>
            <a:prstGeom prst="rect">
              <a:avLst/>
            </a:prstGeom>
            <a:gradFill flip="none" rotWithShape="1">
              <a:gsLst>
                <a:gs pos="100000">
                  <a:schemeClr val="accent1">
                    <a:alpha val="50000"/>
                  </a:schemeClr>
                </a:gs>
                <a:gs pos="0">
                  <a:schemeClr val="accent1">
                    <a:lumMod val="60000"/>
                    <a:lumOff val="40000"/>
                    <a:alpha val="5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ru-RU"/>
            </a:p>
          </p:txBody>
        </p:sp>
        <p:sp>
          <p:nvSpPr>
            <p:cNvPr id="10" name="Прямоугольник 9"/>
            <p:cNvSpPr/>
            <p:nvPr/>
          </p:nvSpPr>
          <p:spPr>
            <a:xfrm>
              <a:off x="-1" y="6480048"/>
              <a:ext cx="12188826" cy="73152"/>
            </a:xfrm>
            <a:prstGeom prst="rect">
              <a:avLst/>
            </a:prstGeom>
            <a:gradFill flip="none" rotWithShape="1">
              <a:gsLst>
                <a:gs pos="100000">
                  <a:schemeClr val="accent1">
                    <a:alpha val="80000"/>
                  </a:schemeClr>
                </a:gs>
                <a:gs pos="0">
                  <a:schemeClr val="accent1">
                    <a:lumMod val="60000"/>
                    <a:lumOff val="40000"/>
                    <a:alpha val="8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ru-RU"/>
            </a:p>
          </p:txBody>
        </p:sp>
      </p:grpSp>
      <p:sp>
        <p:nvSpPr>
          <p:cNvPr id="2" name="Заголовок 1"/>
          <p:cNvSpPr>
            <a:spLocks noGrp="1"/>
          </p:cNvSpPr>
          <p:nvPr>
            <p:ph type="title"/>
          </p:nvPr>
        </p:nvSpPr>
        <p:spPr>
          <a:xfrm>
            <a:off x="7470648" y="2350008"/>
            <a:ext cx="4206240" cy="1993392"/>
          </a:xfrm>
        </p:spPr>
        <p:txBody>
          <a:bodyPr anchor="b">
            <a:normAutofit/>
          </a:bodyPr>
          <a:lstStyle>
            <a:lvl1pPr>
              <a:defRPr sz="3400" b="1"/>
            </a:lvl1pPr>
          </a:lstStyle>
          <a:p>
            <a:r>
              <a:rPr lang="ru-RU" smtClean="0"/>
              <a:t>Образец заголовка</a:t>
            </a:r>
            <a:endParaRPr lang="ru-RU" dirty="0"/>
          </a:p>
        </p:txBody>
      </p:sp>
      <p:sp>
        <p:nvSpPr>
          <p:cNvPr id="3" name="Рисунок 2"/>
          <p:cNvSpPr>
            <a:spLocks noGrp="1"/>
          </p:cNvSpPr>
          <p:nvPr>
            <p:ph type="pic" idx="1"/>
          </p:nvPr>
        </p:nvSpPr>
        <p:spPr>
          <a:xfrm>
            <a:off x="150811" y="506104"/>
            <a:ext cx="6858002" cy="5843016"/>
          </a:xfrm>
          <a:solidFill>
            <a:schemeClr val="accent1">
              <a:lumMod val="40000"/>
              <a:lumOff val="60000"/>
            </a:schemeClr>
          </a:solidFill>
        </p:spPr>
        <p:txBody>
          <a:bodyPr>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ru-RU"/>
          </a:p>
        </p:txBody>
      </p:sp>
      <p:sp>
        <p:nvSpPr>
          <p:cNvPr id="4" name="Текст 3"/>
          <p:cNvSpPr>
            <a:spLocks noGrp="1"/>
          </p:cNvSpPr>
          <p:nvPr>
            <p:ph type="body" sz="half" idx="2"/>
          </p:nvPr>
        </p:nvSpPr>
        <p:spPr>
          <a:xfrm>
            <a:off x="7470648" y="4361688"/>
            <a:ext cx="4206240" cy="1728216"/>
          </a:xfrm>
        </p:spPr>
        <p:txBody>
          <a:bodyPr>
            <a:normAutofit/>
          </a:bodyPr>
          <a:lstStyle>
            <a:lvl1pPr marL="0" indent="0">
              <a:spcBef>
                <a:spcPts val="12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18C79C5D-2A6F-F04D-97DA-BEF2467B64E4}" type="datetimeFigureOut">
              <a:rPr lang="en-US" smtClean="0"/>
              <a:pPr/>
              <a:t>6/25/2019</a:t>
            </a:fld>
            <a:endParaRPr lang="en-US"/>
          </a:p>
        </p:txBody>
      </p:sp>
      <p:sp>
        <p:nvSpPr>
          <p:cNvPr id="6" name="Нижний колонтитул 5"/>
          <p:cNvSpPr>
            <a:spLocks noGrp="1"/>
          </p:cNvSpPr>
          <p:nvPr>
            <p:ph type="ftr" sz="quarter" idx="11"/>
          </p:nvPr>
        </p:nvSpPr>
        <p:spPr/>
        <p:txBody>
          <a:bodyPr/>
          <a:lstStyle/>
          <a:p>
            <a:endParaRPr lang="en-US"/>
          </a:p>
        </p:txBody>
      </p:sp>
      <p:sp>
        <p:nvSpPr>
          <p:cNvPr id="7" name="Номер слайда 6"/>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428140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grpSp>
        <p:nvGrpSpPr>
          <p:cNvPr id="9" name="Группа 8"/>
          <p:cNvGrpSpPr/>
          <p:nvPr/>
        </p:nvGrpSpPr>
        <p:grpSpPr>
          <a:xfrm>
            <a:off x="-1" y="6480048"/>
            <a:ext cx="12188827" cy="377952"/>
            <a:chOff x="-1" y="6480048"/>
            <a:chExt cx="12188827" cy="377952"/>
          </a:xfrm>
        </p:grpSpPr>
        <p:sp>
          <p:nvSpPr>
            <p:cNvPr id="7" name="Прямоугольник 6"/>
            <p:cNvSpPr/>
            <p:nvPr/>
          </p:nvSpPr>
          <p:spPr>
            <a:xfrm>
              <a:off x="0" y="6583680"/>
              <a:ext cx="12188826" cy="274320"/>
            </a:xfrm>
            <a:prstGeom prst="rect">
              <a:avLst/>
            </a:prstGeom>
            <a:gradFill flip="none" rotWithShape="1">
              <a:gsLst>
                <a:gs pos="100000">
                  <a:schemeClr val="accent1">
                    <a:alpha val="50000"/>
                  </a:schemeClr>
                </a:gs>
                <a:gs pos="0">
                  <a:schemeClr val="accent1">
                    <a:lumMod val="60000"/>
                    <a:lumOff val="40000"/>
                    <a:alpha val="5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ru-RU"/>
            </a:p>
          </p:txBody>
        </p:sp>
        <p:sp>
          <p:nvSpPr>
            <p:cNvPr id="8" name="Прямоугольник 7"/>
            <p:cNvSpPr/>
            <p:nvPr/>
          </p:nvSpPr>
          <p:spPr>
            <a:xfrm>
              <a:off x="-1" y="6480048"/>
              <a:ext cx="12188826" cy="73152"/>
            </a:xfrm>
            <a:prstGeom prst="rect">
              <a:avLst/>
            </a:prstGeom>
            <a:gradFill flip="none" rotWithShape="1">
              <a:gsLst>
                <a:gs pos="100000">
                  <a:schemeClr val="accent1">
                    <a:alpha val="80000"/>
                  </a:schemeClr>
                </a:gs>
                <a:gs pos="0">
                  <a:schemeClr val="accent1">
                    <a:lumMod val="60000"/>
                    <a:lumOff val="40000"/>
                    <a:alpha val="8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ru-RU"/>
            </a:p>
          </p:txBody>
        </p:sp>
      </p:grpSp>
      <p:sp>
        <p:nvSpPr>
          <p:cNvPr id="2" name="Заголовок 1"/>
          <p:cNvSpPr>
            <a:spLocks noGrp="1"/>
          </p:cNvSpPr>
          <p:nvPr>
            <p:ph type="title"/>
          </p:nvPr>
        </p:nvSpPr>
        <p:spPr>
          <a:xfrm>
            <a:off x="1341120" y="467360"/>
            <a:ext cx="9509760" cy="1233424"/>
          </a:xfrm>
          <a:prstGeom prst="rect">
            <a:avLst/>
          </a:prstGeom>
        </p:spPr>
        <p:txBody>
          <a:bodyPr vert="horz" lIns="91440" tIns="45720" rIns="91440" bIns="45720" rtlCol="0" anchor="b">
            <a:normAutofit/>
          </a:bodyPr>
          <a:lstStyle/>
          <a:p>
            <a:r>
              <a:rPr lang="ru-RU" dirty="0" smtClean="0"/>
              <a:t>Образец заголовка</a:t>
            </a:r>
            <a:endParaRPr lang="ru-RU" dirty="0"/>
          </a:p>
        </p:txBody>
      </p:sp>
      <p:sp>
        <p:nvSpPr>
          <p:cNvPr id="3" name="Текст 2"/>
          <p:cNvSpPr>
            <a:spLocks noGrp="1"/>
          </p:cNvSpPr>
          <p:nvPr>
            <p:ph type="body" idx="1"/>
          </p:nvPr>
        </p:nvSpPr>
        <p:spPr>
          <a:xfrm>
            <a:off x="1341120" y="1901952"/>
            <a:ext cx="9509760" cy="4127627"/>
          </a:xfrm>
          <a:prstGeom prst="rect">
            <a:avLst/>
          </a:prstGeom>
        </p:spPr>
        <p:txBody>
          <a:bodyPr vert="horz" lIns="91440" tIns="45720" rIns="91440" bIns="45720" rtlCol="0">
            <a:normAutofit/>
          </a:bodyPr>
          <a:lstStyle/>
          <a:p>
            <a:pPr lvl="0"/>
            <a:r>
              <a:rPr lang="ru-RU" dirty="0" smtClean="0"/>
              <a:t>Образец текста</a:t>
            </a:r>
          </a:p>
          <a:p>
            <a:pPr lvl="1"/>
            <a:r>
              <a:rPr lang="ru-RU" dirty="0" smtClean="0"/>
              <a:t>Второй уровень</a:t>
            </a:r>
          </a:p>
          <a:p>
            <a:pPr lvl="2"/>
            <a:r>
              <a:rPr lang="ru-RU" dirty="0" smtClean="0"/>
              <a:t>Третий уровень</a:t>
            </a:r>
          </a:p>
          <a:p>
            <a:pPr lvl="3"/>
            <a:r>
              <a:rPr lang="ru-RU" dirty="0" smtClean="0"/>
              <a:t>Четвертый уровень</a:t>
            </a:r>
          </a:p>
          <a:p>
            <a:pPr lvl="4"/>
            <a:r>
              <a:rPr lang="ru-RU" dirty="0" smtClean="0"/>
              <a:t>Пятый уровень</a:t>
            </a:r>
            <a:endParaRPr lang="ru-RU" dirty="0"/>
          </a:p>
        </p:txBody>
      </p:sp>
      <p:sp>
        <p:nvSpPr>
          <p:cNvPr id="4" name="Дата 3"/>
          <p:cNvSpPr>
            <a:spLocks noGrp="1"/>
          </p:cNvSpPr>
          <p:nvPr>
            <p:ph type="dt" sz="half" idx="2"/>
          </p:nvPr>
        </p:nvSpPr>
        <p:spPr>
          <a:xfrm>
            <a:off x="8875776" y="6601968"/>
            <a:ext cx="960120" cy="237744"/>
          </a:xfrm>
          <a:prstGeom prst="rect">
            <a:avLst/>
          </a:prstGeom>
        </p:spPr>
        <p:txBody>
          <a:bodyPr vert="horz" lIns="91440" tIns="45720" rIns="91440" bIns="45720" rtlCol="0" anchor="ctr"/>
          <a:lstStyle>
            <a:lvl1pPr algn="r">
              <a:defRPr sz="900">
                <a:solidFill>
                  <a:schemeClr val="tx1"/>
                </a:solidFill>
              </a:defRPr>
            </a:lvl1pPr>
          </a:lstStyle>
          <a:p>
            <a:fld id="{09B482E8-6E0E-1B4F-B1FD-C69DB9E858D9}" type="datetimeFigureOut">
              <a:rPr lang="en-US" smtClean="0"/>
              <a:pPr/>
              <a:t>6/25/2019</a:t>
            </a:fld>
            <a:endParaRPr lang="en-US"/>
          </a:p>
        </p:txBody>
      </p:sp>
      <p:sp>
        <p:nvSpPr>
          <p:cNvPr id="5" name="Нижний колонтитул 4"/>
          <p:cNvSpPr>
            <a:spLocks noGrp="1"/>
          </p:cNvSpPr>
          <p:nvPr>
            <p:ph type="ftr" sz="quarter" idx="3"/>
          </p:nvPr>
        </p:nvSpPr>
        <p:spPr>
          <a:xfrm>
            <a:off x="1341120" y="6601968"/>
            <a:ext cx="7159752" cy="237744"/>
          </a:xfrm>
          <a:prstGeom prst="rect">
            <a:avLst/>
          </a:prstGeom>
        </p:spPr>
        <p:txBody>
          <a:bodyPr vert="horz" lIns="91440" tIns="45720" rIns="91440" bIns="45720" rtlCol="0" anchor="ctr"/>
          <a:lstStyle>
            <a:lvl1pPr algn="l">
              <a:defRPr sz="900">
                <a:solidFill>
                  <a:schemeClr val="tx1"/>
                </a:solidFill>
              </a:defRPr>
            </a:lvl1pPr>
          </a:lstStyle>
          <a:p>
            <a:endParaRPr lang="en-US"/>
          </a:p>
        </p:txBody>
      </p:sp>
      <p:sp>
        <p:nvSpPr>
          <p:cNvPr id="6" name="Номер слайда 5"/>
          <p:cNvSpPr>
            <a:spLocks noGrp="1"/>
          </p:cNvSpPr>
          <p:nvPr>
            <p:ph type="sldNum" sz="quarter" idx="4"/>
          </p:nvPr>
        </p:nvSpPr>
        <p:spPr>
          <a:xfrm>
            <a:off x="10210800" y="6601968"/>
            <a:ext cx="640080" cy="237744"/>
          </a:xfrm>
          <a:prstGeom prst="rect">
            <a:avLst/>
          </a:prstGeom>
        </p:spPr>
        <p:txBody>
          <a:bodyPr vert="horz" lIns="91440" tIns="45720" rIns="91440" bIns="45720" rtlCol="0" anchor="ctr"/>
          <a:lstStyle>
            <a:lvl1pPr algn="r">
              <a:defRPr sz="900">
                <a:solidFill>
                  <a:schemeClr val="tx1"/>
                </a:solidFill>
              </a:defRPr>
            </a:lvl1pPr>
          </a:lstStyle>
          <a:p>
            <a:fld id="{D57F1E4F-1CFF-5643-939E-217C01CDF565}" type="slidenum">
              <a:rPr lang="en-US" smtClean="0"/>
              <a:pPr/>
              <a:t>‹#›</a:t>
            </a:fld>
            <a:endParaRPr lang="en-US"/>
          </a:p>
        </p:txBody>
      </p:sp>
    </p:spTree>
    <p:extLst>
      <p:ext uri="{BB962C8B-B14F-4D97-AF65-F5344CB8AC3E}">
        <p14:creationId xmlns:p14="http://schemas.microsoft.com/office/powerpoint/2010/main" val="1265031244"/>
      </p:ext>
    </p:extLst>
  </p:cSld>
  <p:clrMap bg1="lt1" tx1="dk1" bg2="lt2" tx2="dk2" accent1="accent1" accent2="accent2" accent3="accent3" accent4="accent4" accent5="accent5" accent6="accent6" hlink="hlink" folHlink="folHlink"/>
  <p:sldLayoutIdLst>
    <p:sldLayoutId id="2147483853" r:id="rId1"/>
    <p:sldLayoutId id="2147483854" r:id="rId2"/>
    <p:sldLayoutId id="2147483855" r:id="rId3"/>
    <p:sldLayoutId id="2147483856" r:id="rId4"/>
    <p:sldLayoutId id="2147483857" r:id="rId5"/>
    <p:sldLayoutId id="2147483858" r:id="rId6"/>
    <p:sldLayoutId id="2147483859" r:id="rId7"/>
    <p:sldLayoutId id="2147483860" r:id="rId8"/>
    <p:sldLayoutId id="2147483861" r:id="rId9"/>
    <p:sldLayoutId id="2147483862" r:id="rId10"/>
    <p:sldLayoutId id="2147483863"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sldNum="0" hdr="0" ftr="0" dt="0"/>
  <p:txStyles>
    <p:titleStyle>
      <a:lvl1pPr algn="l" defTabSz="914400" rtl="0" eaLnBrk="1" latinLnBrk="0" hangingPunct="1">
        <a:lnSpc>
          <a:spcPct val="90000"/>
        </a:lnSpc>
        <a:spcBef>
          <a:spcPct val="0"/>
        </a:spcBef>
        <a:buNone/>
        <a:defRPr sz="3400" b="1" kern="1200">
          <a:solidFill>
            <a:schemeClr val="tx1"/>
          </a:solidFill>
          <a:latin typeface="+mj-lt"/>
          <a:ea typeface="+mj-ea"/>
          <a:cs typeface="+mj-cs"/>
        </a:defRPr>
      </a:lvl1pPr>
    </p:titleStyle>
    <p:bodyStyle>
      <a:lvl1pPr marL="274320" indent="-228600" algn="l" defTabSz="914400" rtl="0" eaLnBrk="1" latinLnBrk="0" hangingPunct="1">
        <a:lnSpc>
          <a:spcPct val="90000"/>
        </a:lnSpc>
        <a:spcBef>
          <a:spcPts val="1800"/>
        </a:spcBef>
        <a:buSzPct val="100000"/>
        <a:buFont typeface="Arial" pitchFamily="34" charset="0"/>
        <a:buChar char="▪"/>
        <a:defRPr sz="2000" kern="1200">
          <a:solidFill>
            <a:schemeClr val="tx1">
              <a:lumMod val="90000"/>
              <a:lumOff val="10000"/>
            </a:schemeClr>
          </a:solidFill>
          <a:latin typeface="+mn-lt"/>
          <a:ea typeface="+mn-ea"/>
          <a:cs typeface="+mn-cs"/>
        </a:defRPr>
      </a:lvl1pPr>
      <a:lvl2pPr marL="594360" indent="-228600" algn="l" defTabSz="914400" rtl="0" eaLnBrk="1" latinLnBrk="0" hangingPunct="1">
        <a:lnSpc>
          <a:spcPct val="90000"/>
        </a:lnSpc>
        <a:spcBef>
          <a:spcPts val="1000"/>
        </a:spcBef>
        <a:buSzPct val="100000"/>
        <a:buFont typeface="Arial" pitchFamily="34" charset="0"/>
        <a:buChar char="▪"/>
        <a:defRPr sz="1800" kern="1200">
          <a:solidFill>
            <a:schemeClr val="tx1">
              <a:lumMod val="90000"/>
              <a:lumOff val="10000"/>
            </a:schemeClr>
          </a:solidFill>
          <a:latin typeface="+mn-lt"/>
          <a:ea typeface="+mn-ea"/>
          <a:cs typeface="+mn-cs"/>
        </a:defRPr>
      </a:lvl2pPr>
      <a:lvl3pPr marL="914400" indent="-228600" algn="l" defTabSz="914400" rtl="0" eaLnBrk="1" latinLnBrk="0" hangingPunct="1">
        <a:lnSpc>
          <a:spcPct val="90000"/>
        </a:lnSpc>
        <a:spcBef>
          <a:spcPts val="800"/>
        </a:spcBef>
        <a:buSzPct val="100000"/>
        <a:buFont typeface="Arial" pitchFamily="34" charset="0"/>
        <a:buChar char="▪"/>
        <a:defRPr sz="1600" kern="1200">
          <a:solidFill>
            <a:schemeClr val="tx1">
              <a:lumMod val="90000"/>
              <a:lumOff val="10000"/>
            </a:schemeClr>
          </a:solidFill>
          <a:latin typeface="+mn-lt"/>
          <a:ea typeface="+mn-ea"/>
          <a:cs typeface="+mn-cs"/>
        </a:defRPr>
      </a:lvl3pPr>
      <a:lvl4pPr marL="1234440" indent="-228600" algn="l" defTabSz="914400" rtl="0" eaLnBrk="1" latinLnBrk="0" hangingPunct="1">
        <a:lnSpc>
          <a:spcPct val="90000"/>
        </a:lnSpc>
        <a:spcBef>
          <a:spcPts val="800"/>
        </a:spcBef>
        <a:buSzPct val="100000"/>
        <a:buFont typeface="Arial" pitchFamily="34" charset="0"/>
        <a:buChar char="▪"/>
        <a:defRPr sz="1400" kern="1200">
          <a:solidFill>
            <a:schemeClr val="tx1">
              <a:lumMod val="90000"/>
              <a:lumOff val="10000"/>
            </a:schemeClr>
          </a:solidFill>
          <a:latin typeface="+mn-lt"/>
          <a:ea typeface="+mn-ea"/>
          <a:cs typeface="+mn-cs"/>
        </a:defRPr>
      </a:lvl4pPr>
      <a:lvl5pPr marL="1554480" indent="-228600" algn="l" defTabSz="914400" rtl="0" eaLnBrk="1" latinLnBrk="0" hangingPunct="1">
        <a:lnSpc>
          <a:spcPct val="90000"/>
        </a:lnSpc>
        <a:spcBef>
          <a:spcPts val="800"/>
        </a:spcBef>
        <a:buSzPct val="100000"/>
        <a:buFont typeface="Arial" pitchFamily="34" charset="0"/>
        <a:buChar char="▪"/>
        <a:defRPr sz="1400" kern="1200">
          <a:solidFill>
            <a:schemeClr val="tx1">
              <a:lumMod val="90000"/>
              <a:lumOff val="10000"/>
            </a:schemeClr>
          </a:solidFill>
          <a:latin typeface="+mn-lt"/>
          <a:ea typeface="+mn-ea"/>
          <a:cs typeface="+mn-cs"/>
        </a:defRPr>
      </a:lvl5pPr>
      <a:lvl6pPr marL="1874520" indent="-228600" algn="l" defTabSz="914400" rtl="0" eaLnBrk="1" latinLnBrk="0" hangingPunct="1">
        <a:lnSpc>
          <a:spcPct val="90000"/>
        </a:lnSpc>
        <a:spcBef>
          <a:spcPts val="800"/>
        </a:spcBef>
        <a:buSzPct val="100000"/>
        <a:buFont typeface="Arial" pitchFamily="34" charset="0"/>
        <a:buChar char="▪"/>
        <a:defRPr sz="1400" kern="1200">
          <a:solidFill>
            <a:schemeClr val="tx1"/>
          </a:solidFill>
          <a:latin typeface="+mn-lt"/>
          <a:ea typeface="+mn-ea"/>
          <a:cs typeface="+mn-cs"/>
        </a:defRPr>
      </a:lvl6pPr>
      <a:lvl7pPr marL="2194560" indent="-228600" algn="l" defTabSz="914400" rtl="0" eaLnBrk="1" latinLnBrk="0" hangingPunct="1">
        <a:lnSpc>
          <a:spcPct val="90000"/>
        </a:lnSpc>
        <a:spcBef>
          <a:spcPts val="800"/>
        </a:spcBef>
        <a:buSzPct val="100000"/>
        <a:buFont typeface="Arial" pitchFamily="34" charset="0"/>
        <a:buChar char="▪"/>
        <a:defRPr sz="1400" kern="1200">
          <a:solidFill>
            <a:schemeClr val="tx1"/>
          </a:solidFill>
          <a:latin typeface="+mn-lt"/>
          <a:ea typeface="+mn-ea"/>
          <a:cs typeface="+mn-cs"/>
        </a:defRPr>
      </a:lvl7pPr>
      <a:lvl8pPr marL="2514600" indent="-228600" algn="l" defTabSz="914400" rtl="0" eaLnBrk="1" latinLnBrk="0" hangingPunct="1">
        <a:lnSpc>
          <a:spcPct val="90000"/>
        </a:lnSpc>
        <a:spcBef>
          <a:spcPts val="800"/>
        </a:spcBef>
        <a:buSzPct val="100000"/>
        <a:buFont typeface="Arial" pitchFamily="34" charset="0"/>
        <a:buChar char="▪"/>
        <a:defRPr sz="1400" kern="1200">
          <a:solidFill>
            <a:schemeClr val="tx1"/>
          </a:solidFill>
          <a:latin typeface="+mn-lt"/>
          <a:ea typeface="+mn-ea"/>
          <a:cs typeface="+mn-cs"/>
        </a:defRPr>
      </a:lvl8pPr>
      <a:lvl9pPr marL="2834640" indent="-228600" algn="l" defTabSz="914400" rtl="0" eaLnBrk="1" latinLnBrk="0" hangingPunct="1">
        <a:lnSpc>
          <a:spcPct val="90000"/>
        </a:lnSpc>
        <a:spcBef>
          <a:spcPts val="800"/>
        </a:spcBef>
        <a:buSzPct val="100000"/>
        <a:buFont typeface="Arial" pitchFamily="34" charset="0"/>
        <a:buChar char="▪"/>
        <a:defRPr sz="14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26.jpeg"/><Relationship Id="rId4" Type="http://schemas.openxmlformats.org/officeDocument/2006/relationships/image" Target="../media/image25.jpeg"/></Relationships>
</file>

<file path=ppt/slides/_rels/slide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image" Target="../media/image28.jpeg"/><Relationship Id="rId7" Type="http://schemas.openxmlformats.org/officeDocument/2006/relationships/image" Target="../media/image31.jpeg"/><Relationship Id="rId2" Type="http://schemas.openxmlformats.org/officeDocument/2006/relationships/image" Target="../media/image27.jpeg"/><Relationship Id="rId1" Type="http://schemas.openxmlformats.org/officeDocument/2006/relationships/slideLayout" Target="../slideLayouts/slideLayout7.xml"/><Relationship Id="rId6" Type="http://schemas.openxmlformats.org/officeDocument/2006/relationships/image" Target="../media/image30.jpeg"/><Relationship Id="rId5" Type="http://schemas.openxmlformats.org/officeDocument/2006/relationships/image" Target="../media/image1.png"/><Relationship Id="rId4" Type="http://schemas.openxmlformats.org/officeDocument/2006/relationships/image" Target="../media/image29.jpeg"/></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33.jpeg"/><Relationship Id="rId1" Type="http://schemas.openxmlformats.org/officeDocument/2006/relationships/slideLayout" Target="../slideLayouts/slideLayout2.xml"/><Relationship Id="rId5" Type="http://schemas.openxmlformats.org/officeDocument/2006/relationships/image" Target="../media/image34.jpeg"/><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15.jpeg"/><Relationship Id="rId1" Type="http://schemas.openxmlformats.org/officeDocument/2006/relationships/slideLayout" Target="../slideLayouts/slideLayout2.xml"/><Relationship Id="rId5" Type="http://schemas.openxmlformats.org/officeDocument/2006/relationships/image" Target="../media/image36.jpeg"/><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7.jpeg"/><Relationship Id="rId1" Type="http://schemas.openxmlformats.org/officeDocument/2006/relationships/slideLayout" Target="../slideLayouts/slideLayout7.xml"/><Relationship Id="rId4" Type="http://schemas.openxmlformats.org/officeDocument/2006/relationships/image" Target="../media/image38.jpeg"/></Relationships>
</file>

<file path=ppt/slides/_rels/slide1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http://www.perfi.com/catalog/image.php?id=19525&amp;n=" TargetMode="External"/><Relationship Id="rId3" Type="http://schemas.openxmlformats.org/officeDocument/2006/relationships/image" Target="http://www.perfi.com/catalog/image.php?id=4220&amp;n=1" TargetMode="External"/><Relationship Id="rId7" Type="http://schemas.openxmlformats.org/officeDocument/2006/relationships/image" Target="../media/image43.jpeg"/><Relationship Id="rId12" Type="http://schemas.openxmlformats.org/officeDocument/2006/relationships/image" Target="../media/image1.png"/><Relationship Id="rId2" Type="http://schemas.openxmlformats.org/officeDocument/2006/relationships/image" Target="../media/image40.jpeg"/><Relationship Id="rId1" Type="http://schemas.openxmlformats.org/officeDocument/2006/relationships/slideLayout" Target="../slideLayouts/slideLayout7.xml"/><Relationship Id="rId6" Type="http://schemas.openxmlformats.org/officeDocument/2006/relationships/image" Target="../media/image42.jpeg"/><Relationship Id="rId11" Type="http://schemas.openxmlformats.org/officeDocument/2006/relationships/image" Target="../media/image45.jpeg"/><Relationship Id="rId5" Type="http://schemas.openxmlformats.org/officeDocument/2006/relationships/image" Target="http://www.perfi.com/catalog/image.php?id=13439&amp;n=" TargetMode="External"/><Relationship Id="rId10" Type="http://schemas.openxmlformats.org/officeDocument/2006/relationships/image" Target="http://www.perfi.com/catalog/image.php?id=17852&amp;n=" TargetMode="External"/><Relationship Id="rId4" Type="http://schemas.openxmlformats.org/officeDocument/2006/relationships/image" Target="../media/image41.jpeg"/><Relationship Id="rId9" Type="http://schemas.openxmlformats.org/officeDocument/2006/relationships/image" Target="../media/image44.jpeg"/></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6.jpeg"/><Relationship Id="rId1" Type="http://schemas.openxmlformats.org/officeDocument/2006/relationships/slideLayout" Target="../slideLayouts/slideLayout7.xml"/><Relationship Id="rId5" Type="http://schemas.openxmlformats.org/officeDocument/2006/relationships/image" Target="../media/image48.jpeg"/><Relationship Id="rId4" Type="http://schemas.openxmlformats.org/officeDocument/2006/relationships/image" Target="../media/image47.jpeg"/></Relationships>
</file>

<file path=ppt/slides/_rels/slide2.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2.jpeg"/></Relationships>
</file>

<file path=ppt/slides/_rels/slide20.xml.rels><?xml version="1.0" encoding="UTF-8" standalone="yes"?>
<Relationships xmlns="http://schemas.openxmlformats.org/package/2006/relationships"><Relationship Id="rId8" Type="http://schemas.openxmlformats.org/officeDocument/2006/relationships/image" Target="../media/image54.jpeg"/><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image" Target="../media/image11.jpeg"/><Relationship Id="rId1" Type="http://schemas.openxmlformats.org/officeDocument/2006/relationships/slideLayout" Target="../slideLayouts/slideLayout7.xml"/><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image" Target="../media/image50.jpeg"/><Relationship Id="rId9" Type="http://schemas.openxmlformats.org/officeDocument/2006/relationships/image" Target="../media/image1.png"/></Relationships>
</file>

<file path=ppt/slides/_rels/slide21.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8" Type="http://schemas.openxmlformats.org/officeDocument/2006/relationships/diagramLayout" Target="../diagrams/layout4.xml"/><Relationship Id="rId13" Type="http://schemas.openxmlformats.org/officeDocument/2006/relationships/image" Target="../media/image56.png"/><Relationship Id="rId3" Type="http://schemas.openxmlformats.org/officeDocument/2006/relationships/diagramLayout" Target="../diagrams/layout3.xml"/><Relationship Id="rId7" Type="http://schemas.openxmlformats.org/officeDocument/2006/relationships/diagramData" Target="../diagrams/data4.xml"/><Relationship Id="rId12" Type="http://schemas.openxmlformats.org/officeDocument/2006/relationships/image" Target="../media/image1.png"/><Relationship Id="rId2" Type="http://schemas.openxmlformats.org/officeDocument/2006/relationships/diagramData" Target="../diagrams/data3.xml"/><Relationship Id="rId1" Type="http://schemas.openxmlformats.org/officeDocument/2006/relationships/slideLayout" Target="../slideLayouts/slideLayout7.xml"/><Relationship Id="rId6" Type="http://schemas.microsoft.com/office/2007/relationships/diagramDrawing" Target="../diagrams/drawing3.xml"/><Relationship Id="rId11" Type="http://schemas.microsoft.com/office/2007/relationships/diagramDrawing" Target="../diagrams/drawing4.xml"/><Relationship Id="rId5" Type="http://schemas.openxmlformats.org/officeDocument/2006/relationships/diagramColors" Target="../diagrams/colors3.xml"/><Relationship Id="rId15" Type="http://schemas.openxmlformats.org/officeDocument/2006/relationships/image" Target="../media/image6.png"/><Relationship Id="rId10" Type="http://schemas.openxmlformats.org/officeDocument/2006/relationships/diagramColors" Target="../diagrams/colors4.xml"/><Relationship Id="rId4" Type="http://schemas.openxmlformats.org/officeDocument/2006/relationships/diagramQuickStyle" Target="../diagrams/quickStyle3.xml"/><Relationship Id="rId9" Type="http://schemas.openxmlformats.org/officeDocument/2006/relationships/diagramQuickStyle" Target="../diagrams/quickStyle4.xml"/><Relationship Id="rId14" Type="http://schemas.openxmlformats.org/officeDocument/2006/relationships/image" Target="../media/image57.png"/></Relationships>
</file>

<file path=ppt/slides/_rels/slide2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59.jpeg"/></Relationships>
</file>

<file path=ppt/slides/_rels/slide24.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62.jpeg"/><Relationship Id="rId4" Type="http://schemas.openxmlformats.org/officeDocument/2006/relationships/image" Target="../media/image61.jpeg"/></Relationships>
</file>

<file path=ppt/slides/_rels/slide25.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64.jpeg"/></Relationships>
</file>

<file path=ppt/slides/_rels/slide26.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50.jpeg"/><Relationship Id="rId1" Type="http://schemas.openxmlformats.org/officeDocument/2006/relationships/slideLayout" Target="../slideLayouts/slideLayout7.xml"/><Relationship Id="rId5" Type="http://schemas.openxmlformats.org/officeDocument/2006/relationships/image" Target="../media/image66.jpeg"/><Relationship Id="rId4" Type="http://schemas.openxmlformats.org/officeDocument/2006/relationships/image" Target="../media/image1.png"/></Relationships>
</file>

<file path=ppt/slides/_rels/slide27.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68.jpeg"/></Relationships>
</file>

<file path=ppt/slides/_rels/slide28.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70.jpeg"/></Relationships>
</file>

<file path=ppt/slides/_rels/slide29.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73.jpeg"/><Relationship Id="rId4" Type="http://schemas.openxmlformats.org/officeDocument/2006/relationships/image" Target="../media/image72.jpeg"/></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74.jpeg"/><Relationship Id="rId7" Type="http://schemas.openxmlformats.org/officeDocument/2006/relationships/image" Target="../media/image78.jpe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77.jpeg"/><Relationship Id="rId5" Type="http://schemas.openxmlformats.org/officeDocument/2006/relationships/image" Target="../media/image76.jpeg"/><Relationship Id="rId4" Type="http://schemas.openxmlformats.org/officeDocument/2006/relationships/image" Target="../media/image75.jpeg"/></Relationships>
</file>

<file path=ppt/slides/_rels/slide31.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80.jpeg"/></Relationships>
</file>

<file path=ppt/slides/_rels/slide32.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jpeg"/><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33.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86.jpeg"/><Relationship Id="rId5" Type="http://schemas.openxmlformats.org/officeDocument/2006/relationships/image" Target="../media/image85.jpeg"/><Relationship Id="rId4" Type="http://schemas.openxmlformats.org/officeDocument/2006/relationships/image" Target="../media/image84.jpeg"/></Relationships>
</file>

<file path=ppt/slides/_rels/slide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7.jpeg"/><Relationship Id="rId1" Type="http://schemas.openxmlformats.org/officeDocument/2006/relationships/slideLayout" Target="../slideLayouts/slideLayout7.xml"/><Relationship Id="rId5" Type="http://schemas.openxmlformats.org/officeDocument/2006/relationships/image" Target="../media/image89.jpeg"/><Relationship Id="rId4" Type="http://schemas.openxmlformats.org/officeDocument/2006/relationships/image" Target="../media/image88.jpeg"/></Relationships>
</file>

<file path=ppt/slides/_rels/slide35.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91.jpeg"/></Relationships>
</file>

<file path=ppt/slides/_rels/slide36.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93.jpeg"/></Relationships>
</file>

<file path=ppt/slides/_rels/slide37.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95.jpeg"/></Relationships>
</file>

<file path=ppt/slides/_rels/slide38.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97.jpeg"/></Relationships>
</file>

<file path=ppt/slides/_rels/slide39.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100.jpeg"/><Relationship Id="rId4" Type="http://schemas.openxmlformats.org/officeDocument/2006/relationships/image" Target="../media/image99.jpe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3.xml"/><Relationship Id="rId5" Type="http://schemas.openxmlformats.org/officeDocument/2006/relationships/image" Target="../media/image5.jpeg"/><Relationship Id="rId4" Type="http://schemas.openxmlformats.org/officeDocument/2006/relationships/image" Target="../media/image4.jpg"/></Relationships>
</file>

<file path=ppt/slides/_rels/slide40.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103.jpeg"/><Relationship Id="rId4" Type="http://schemas.openxmlformats.org/officeDocument/2006/relationships/image" Target="../media/image102.jpeg"/></Relationships>
</file>

<file path=ppt/slides/_rels/slide41.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image" Target="../media/image8.jpeg"/><Relationship Id="rId1" Type="http://schemas.openxmlformats.org/officeDocument/2006/relationships/slideLayout" Target="../slideLayouts/slideLayout7.xml"/><Relationship Id="rId6" Type="http://schemas.openxmlformats.org/officeDocument/2006/relationships/image" Target="../media/image106.jpeg"/><Relationship Id="rId5" Type="http://schemas.openxmlformats.org/officeDocument/2006/relationships/image" Target="../media/image1.png"/><Relationship Id="rId4" Type="http://schemas.openxmlformats.org/officeDocument/2006/relationships/image" Target="../media/image105.jpeg"/></Relationships>
</file>

<file path=ppt/slides/_rels/slide42.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10.jpeg"/><Relationship Id="rId5" Type="http://schemas.openxmlformats.org/officeDocument/2006/relationships/image" Target="../media/image109.jpeg"/><Relationship Id="rId4" Type="http://schemas.openxmlformats.org/officeDocument/2006/relationships/image" Target="../media/image108.jpeg"/></Relationships>
</file>

<file path=ppt/slides/_rels/slide43.xml.rels><?xml version="1.0" encoding="UTF-8" standalone="yes"?>
<Relationships xmlns="http://schemas.openxmlformats.org/package/2006/relationships"><Relationship Id="rId8" Type="http://schemas.openxmlformats.org/officeDocument/2006/relationships/image" Target="../media/image112.jpeg"/><Relationship Id="rId3" Type="http://schemas.openxmlformats.org/officeDocument/2006/relationships/diagramLayout" Target="../diagrams/layout5.xml"/><Relationship Id="rId7" Type="http://schemas.openxmlformats.org/officeDocument/2006/relationships/image" Target="../media/image111.jpeg"/><Relationship Id="rId2" Type="http://schemas.openxmlformats.org/officeDocument/2006/relationships/diagramData" Target="../diagrams/data5.xml"/><Relationship Id="rId1" Type="http://schemas.openxmlformats.org/officeDocument/2006/relationships/slideLayout" Target="../slideLayouts/slideLayout7.xml"/><Relationship Id="rId6" Type="http://schemas.microsoft.com/office/2007/relationships/diagramDrawing" Target="../diagrams/drawing5.xml"/><Relationship Id="rId5" Type="http://schemas.openxmlformats.org/officeDocument/2006/relationships/diagramColors" Target="../diagrams/colors5.xml"/><Relationship Id="rId10" Type="http://schemas.openxmlformats.org/officeDocument/2006/relationships/image" Target="../media/image1.png"/><Relationship Id="rId4" Type="http://schemas.openxmlformats.org/officeDocument/2006/relationships/diagramQuickStyle" Target="../diagrams/quickStyle5.xml"/><Relationship Id="rId9" Type="http://schemas.openxmlformats.org/officeDocument/2006/relationships/image" Target="../media/image8.jpeg"/></Relationships>
</file>

<file path=ppt/slides/_rels/slide44.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114.jpeg"/><Relationship Id="rId7" Type="http://schemas.openxmlformats.org/officeDocument/2006/relationships/image" Target="../media/image118.jpe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17.jpeg"/><Relationship Id="rId5" Type="http://schemas.openxmlformats.org/officeDocument/2006/relationships/image" Target="../media/image116.jpeg"/><Relationship Id="rId4" Type="http://schemas.openxmlformats.org/officeDocument/2006/relationships/image" Target="../media/image115.jpeg"/></Relationships>
</file>

<file path=ppt/slides/_rels/slide4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9.jpeg"/><Relationship Id="rId1" Type="http://schemas.openxmlformats.org/officeDocument/2006/relationships/slideLayout" Target="../slideLayouts/slideLayout7.xml"/><Relationship Id="rId6" Type="http://schemas.openxmlformats.org/officeDocument/2006/relationships/image" Target="../media/image122.jpeg"/><Relationship Id="rId5" Type="http://schemas.openxmlformats.org/officeDocument/2006/relationships/image" Target="../media/image121.jpeg"/><Relationship Id="rId4" Type="http://schemas.openxmlformats.org/officeDocument/2006/relationships/image" Target="../media/image120.jpeg"/></Relationships>
</file>

<file path=ppt/slides/_rels/slide47.xml.rels><?xml version="1.0" encoding="UTF-8" standalone="yes"?>
<Relationships xmlns="http://schemas.openxmlformats.org/package/2006/relationships"><Relationship Id="rId8" Type="http://schemas.openxmlformats.org/officeDocument/2006/relationships/image" Target="../media/image123.jpeg"/><Relationship Id="rId3" Type="http://schemas.openxmlformats.org/officeDocument/2006/relationships/diagramLayout" Target="../diagrams/layout6.xml"/><Relationship Id="rId7" Type="http://schemas.openxmlformats.org/officeDocument/2006/relationships/image" Target="../media/image1.png"/><Relationship Id="rId2" Type="http://schemas.openxmlformats.org/officeDocument/2006/relationships/diagramData" Target="../diagrams/data6.xml"/><Relationship Id="rId1" Type="http://schemas.openxmlformats.org/officeDocument/2006/relationships/slideLayout" Target="../slideLayouts/slideLayout7.xml"/><Relationship Id="rId6" Type="http://schemas.microsoft.com/office/2007/relationships/diagramDrawing" Target="../diagrams/drawing6.xml"/><Relationship Id="rId5" Type="http://schemas.openxmlformats.org/officeDocument/2006/relationships/diagramColors" Target="../diagrams/colors6.xml"/><Relationship Id="rId10" Type="http://schemas.openxmlformats.org/officeDocument/2006/relationships/image" Target="../media/image125.jpeg"/><Relationship Id="rId4" Type="http://schemas.openxmlformats.org/officeDocument/2006/relationships/diagramQuickStyle" Target="../diagrams/quickStyle6.xml"/><Relationship Id="rId9" Type="http://schemas.openxmlformats.org/officeDocument/2006/relationships/image" Target="../media/image124.jpeg"/></Relationships>
</file>

<file path=ppt/slides/_rels/slide48.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7.png"/><Relationship Id="rId1" Type="http://schemas.openxmlformats.org/officeDocument/2006/relationships/slideLayout" Target="../slideLayouts/slideLayout7.xml"/><Relationship Id="rId4" Type="http://schemas.openxmlformats.org/officeDocument/2006/relationships/image" Target="../media/image128.jpeg"/></Relationships>
</file>

<file path=ppt/slides/_rels/slide5.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image" Target="../media/image1.png"/><Relationship Id="rId7"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8.jpeg"/><Relationship Id="rId5" Type="http://schemas.openxmlformats.org/officeDocument/2006/relationships/image" Target="../media/image7.jpeg"/><Relationship Id="rId10" Type="http://schemas.openxmlformats.org/officeDocument/2006/relationships/image" Target="../media/image12.jpeg"/><Relationship Id="rId4" Type="http://schemas.openxmlformats.org/officeDocument/2006/relationships/image" Target="../media/image6.png"/><Relationship Id="rId9" Type="http://schemas.openxmlformats.org/officeDocument/2006/relationships/image" Target="../media/image11.jpeg"/></Relationships>
</file>

<file path=ppt/slides/_rels/slide50.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134.jpeg"/><Relationship Id="rId4" Type="http://schemas.openxmlformats.org/officeDocument/2006/relationships/image" Target="../media/image133.jpeg"/></Relationships>
</file>

<file path=ppt/slides/_rels/slide54.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136.jpeg"/></Relationships>
</file>

<file path=ppt/slides/_rels/slide55.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138.jpeg"/></Relationships>
</file>

<file path=ppt/slides/_rels/slide56.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140.jpeg"/></Relationships>
</file>

<file path=ppt/slides/_rels/slide5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openxmlformats.org/officeDocument/2006/relationships/image" Target="../media/image5.jpeg"/><Relationship Id="rId4" Type="http://schemas.openxmlformats.org/officeDocument/2006/relationships/image" Target="../media/image4.jpg"/></Relationships>
</file>

<file path=ppt/slides/_rels/slide58.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142.jpeg"/></Relationships>
</file>

<file path=ppt/slides/_rels/slide59.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145.jpeg"/><Relationship Id="rId4" Type="http://schemas.openxmlformats.org/officeDocument/2006/relationships/image" Target="../media/image144.jpe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3.xml"/><Relationship Id="rId5" Type="http://schemas.openxmlformats.org/officeDocument/2006/relationships/image" Target="../media/image5.jpeg"/><Relationship Id="rId4" Type="http://schemas.openxmlformats.org/officeDocument/2006/relationships/image" Target="../media/image4.jpg"/></Relationships>
</file>

<file path=ppt/slides/_rels/slide60.xml.rels><?xml version="1.0" encoding="UTF-8" standalone="yes"?>
<Relationships xmlns="http://schemas.openxmlformats.org/package/2006/relationships"><Relationship Id="rId8" Type="http://schemas.openxmlformats.org/officeDocument/2006/relationships/image" Target="../media/image151.jpeg"/><Relationship Id="rId3" Type="http://schemas.openxmlformats.org/officeDocument/2006/relationships/image" Target="../media/image146.jpeg"/><Relationship Id="rId7" Type="http://schemas.openxmlformats.org/officeDocument/2006/relationships/image" Target="../media/image150.jpe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49.jpeg"/><Relationship Id="rId5" Type="http://schemas.openxmlformats.org/officeDocument/2006/relationships/image" Target="../media/image148.jpeg"/><Relationship Id="rId4" Type="http://schemas.openxmlformats.org/officeDocument/2006/relationships/image" Target="../media/image147.jpeg"/><Relationship Id="rId9" Type="http://schemas.openxmlformats.org/officeDocument/2006/relationships/image" Target="../media/image152.jpeg"/></Relationships>
</file>

<file path=ppt/slides/_rels/slide61.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154.jpeg"/></Relationships>
</file>

<file path=ppt/slides/_rels/slide6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3.xml"/><Relationship Id="rId5" Type="http://schemas.openxmlformats.org/officeDocument/2006/relationships/image" Target="../media/image5.jpeg"/><Relationship Id="rId4" Type="http://schemas.openxmlformats.org/officeDocument/2006/relationships/image" Target="../media/image4.jpg"/></Relationships>
</file>

<file path=ppt/slides/_rels/slide63.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image" Target="../media/image1.png"/><Relationship Id="rId7" Type="http://schemas.openxmlformats.org/officeDocument/2006/relationships/image" Target="../media/image157.jpe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9.jpeg"/><Relationship Id="rId5" Type="http://schemas.openxmlformats.org/officeDocument/2006/relationships/image" Target="../media/image156.jpeg"/><Relationship Id="rId4" Type="http://schemas.openxmlformats.org/officeDocument/2006/relationships/image" Target="../media/image155.png"/><Relationship Id="rId9" Type="http://schemas.openxmlformats.org/officeDocument/2006/relationships/image" Target="../media/image158.jpeg"/></Relationships>
</file>

<file path=ppt/slides/_rels/slide6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3.xml"/><Relationship Id="rId5" Type="http://schemas.openxmlformats.org/officeDocument/2006/relationships/image" Target="../media/image5.jpeg"/><Relationship Id="rId4" Type="http://schemas.openxmlformats.org/officeDocument/2006/relationships/image" Target="../media/image4.jpg"/></Relationships>
</file>

<file path=ppt/slides/_rels/slide65.xml.rels><?xml version="1.0" encoding="UTF-8" standalone="yes"?>
<Relationships xmlns="http://schemas.openxmlformats.org/package/2006/relationships"><Relationship Id="rId3" Type="http://schemas.openxmlformats.org/officeDocument/2006/relationships/image" Target="../media/image159.jpe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160.jpeg"/></Relationships>
</file>

<file path=ppt/slides/_rels/slide6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3.xml"/><Relationship Id="rId5" Type="http://schemas.openxmlformats.org/officeDocument/2006/relationships/image" Target="../media/image162.png"/><Relationship Id="rId4" Type="http://schemas.openxmlformats.org/officeDocument/2006/relationships/image" Target="../media/image161.jpeg"/></Relationships>
</file>

<file path=ppt/slides/_rels/slide67.xml.rels><?xml version="1.0" encoding="UTF-8" standalone="yes"?>
<Relationships xmlns="http://schemas.openxmlformats.org/package/2006/relationships"><Relationship Id="rId3" Type="http://schemas.openxmlformats.org/officeDocument/2006/relationships/image" Target="../media/image163.jpe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66.jpeg"/><Relationship Id="rId5" Type="http://schemas.openxmlformats.org/officeDocument/2006/relationships/image" Target="../media/image165.png"/><Relationship Id="rId4" Type="http://schemas.openxmlformats.org/officeDocument/2006/relationships/image" Target="../media/image164.png"/></Relationships>
</file>

<file path=ppt/slides/_rels/slide6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169.jpeg"/><Relationship Id="rId5" Type="http://schemas.openxmlformats.org/officeDocument/2006/relationships/image" Target="../media/image168.jpeg"/><Relationship Id="rId4" Type="http://schemas.openxmlformats.org/officeDocument/2006/relationships/image" Target="../media/image167.jpeg"/></Relationships>
</file>

<file path=ppt/slides/_rels/slide69.xml.rels><?xml version="1.0" encoding="UTF-8" standalone="yes"?>
<Relationships xmlns="http://schemas.openxmlformats.org/package/2006/relationships"><Relationship Id="rId3" Type="http://schemas.openxmlformats.org/officeDocument/2006/relationships/image" Target="../media/image170.jpe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image" Target="../media/image13.jpeg"/><Relationship Id="rId13" Type="http://schemas.openxmlformats.org/officeDocument/2006/relationships/image" Target="../media/image18.jpeg"/><Relationship Id="rId3" Type="http://schemas.openxmlformats.org/officeDocument/2006/relationships/diagramLayout" Target="../diagrams/layout2.xml"/><Relationship Id="rId7" Type="http://schemas.openxmlformats.org/officeDocument/2006/relationships/image" Target="../media/image1.png"/><Relationship Id="rId12" Type="http://schemas.openxmlformats.org/officeDocument/2006/relationships/image" Target="../media/image17.jpeg"/><Relationship Id="rId2" Type="http://schemas.openxmlformats.org/officeDocument/2006/relationships/diagramData" Target="../diagrams/data2.xml"/><Relationship Id="rId1" Type="http://schemas.openxmlformats.org/officeDocument/2006/relationships/slideLayout" Target="../slideLayouts/slideLayout7.xml"/><Relationship Id="rId6" Type="http://schemas.microsoft.com/office/2007/relationships/diagramDrawing" Target="../diagrams/drawing2.xml"/><Relationship Id="rId11" Type="http://schemas.openxmlformats.org/officeDocument/2006/relationships/image" Target="../media/image16.jpeg"/><Relationship Id="rId5" Type="http://schemas.openxmlformats.org/officeDocument/2006/relationships/diagramColors" Target="../diagrams/colors2.xml"/><Relationship Id="rId10" Type="http://schemas.openxmlformats.org/officeDocument/2006/relationships/image" Target="../media/image15.jpeg"/><Relationship Id="rId4" Type="http://schemas.openxmlformats.org/officeDocument/2006/relationships/diagramQuickStyle" Target="../diagrams/quickStyle2.xml"/><Relationship Id="rId9" Type="http://schemas.openxmlformats.org/officeDocument/2006/relationships/image" Target="../media/image14.jpeg"/><Relationship Id="rId14" Type="http://schemas.openxmlformats.org/officeDocument/2006/relationships/image" Target="../media/image19.jpeg"/></Relationships>
</file>

<file path=ppt/slides/_rels/slide7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71.png"/><Relationship Id="rId1" Type="http://schemas.openxmlformats.org/officeDocument/2006/relationships/slideLayout" Target="../slideLayouts/slideLayout7.xml"/><Relationship Id="rId4" Type="http://schemas.openxmlformats.org/officeDocument/2006/relationships/image" Target="../media/image172.jpeg"/></Relationships>
</file>

<file path=ppt/slides/_rels/slide71.xml.rels><?xml version="1.0" encoding="UTF-8" standalone="yes"?>
<Relationships xmlns="http://schemas.openxmlformats.org/package/2006/relationships"><Relationship Id="rId3" Type="http://schemas.openxmlformats.org/officeDocument/2006/relationships/image" Target="../media/image173.jpeg"/><Relationship Id="rId2" Type="http://schemas.openxmlformats.org/officeDocument/2006/relationships/image" Target="../media/image1.png"/><Relationship Id="rId1" Type="http://schemas.openxmlformats.org/officeDocument/2006/relationships/slideLayout" Target="../slideLayouts/slideLayout7.xml"/><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 Id="rId6" Type="http://schemas.openxmlformats.org/officeDocument/2006/relationships/image" Target="../media/image20.jpeg"/><Relationship Id="rId5" Type="http://schemas.openxmlformats.org/officeDocument/2006/relationships/image" Target="../media/image1.png"/><Relationship Id="rId4" Type="http://schemas.openxmlformats.org/officeDocument/2006/relationships/image" Target="../media/image15.jpeg"/></Relationships>
</file>

<file path=ppt/slides/_rels/slide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 Id="rId6" Type="http://schemas.openxmlformats.org/officeDocument/2006/relationships/image" Target="../media/image12.jpeg"/><Relationship Id="rId5" Type="http://schemas.openxmlformats.org/officeDocument/2006/relationships/image" Target="../media/image23.jpeg"/><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62152" y="1847671"/>
            <a:ext cx="10815145" cy="2447604"/>
          </a:xfrm>
        </p:spPr>
        <p:txBody>
          <a:bodyPr>
            <a:normAutofit/>
          </a:bodyPr>
          <a:lstStyle/>
          <a:p>
            <a:pPr algn="ctr"/>
            <a:r>
              <a:rPr lang="ru-RU" b="1" dirty="0" smtClean="0">
                <a:solidFill>
                  <a:schemeClr val="tx2">
                    <a:lumMod val="60000"/>
                    <a:lumOff val="40000"/>
                  </a:schemeClr>
                </a:solidFill>
                <a:latin typeface="Times New Roman" panose="02020603050405020304" pitchFamily="18" charset="0"/>
                <a:cs typeface="Times New Roman" panose="02020603050405020304" pitchFamily="18" charset="0"/>
              </a:rPr>
              <a:t>ТОВАРОВЕДЕНИЕ НЕПРОДОВОЛЬСТВЕННЫХ ТОВАРОВ</a:t>
            </a:r>
            <a:endParaRPr lang="ru-RU" b="1" dirty="0">
              <a:solidFill>
                <a:schemeClr val="tx2">
                  <a:lumMod val="60000"/>
                  <a:lumOff val="40000"/>
                </a:schemeClr>
              </a:solidFill>
              <a:latin typeface="Times New Roman" panose="02020603050405020304" pitchFamily="18" charset="0"/>
              <a:cs typeface="Times New Roman" panose="02020603050405020304" pitchFamily="18" charset="0"/>
            </a:endParaRPr>
          </a:p>
        </p:txBody>
      </p:sp>
      <p:sp>
        <p:nvSpPr>
          <p:cNvPr id="3" name="Подзаголовок 2"/>
          <p:cNvSpPr>
            <a:spLocks noGrp="1"/>
          </p:cNvSpPr>
          <p:nvPr>
            <p:ph type="subTitle" idx="1"/>
          </p:nvPr>
        </p:nvSpPr>
        <p:spPr>
          <a:xfrm>
            <a:off x="193835" y="4295275"/>
            <a:ext cx="11898086" cy="668921"/>
          </a:xfrm>
        </p:spPr>
        <p:txBody>
          <a:bodyPr>
            <a:noAutofit/>
          </a:bodyPr>
          <a:lstStyle/>
          <a:p>
            <a:r>
              <a:rPr lang="ru-RU" sz="3200" b="1" dirty="0">
                <a:solidFill>
                  <a:schemeClr val="tx1"/>
                </a:solidFill>
                <a:latin typeface="Times New Roman" panose="02020603050405020304" pitchFamily="18" charset="0"/>
                <a:cs typeface="Times New Roman" panose="02020603050405020304" pitchFamily="18" charset="0"/>
              </a:rPr>
              <a:t>Модуль 21. Электронагревательные приборы</a:t>
            </a:r>
            <a:endParaRPr lang="ru-RU" sz="3200" dirty="0">
              <a:solidFill>
                <a:schemeClr val="tx1"/>
              </a:solidFill>
              <a:latin typeface="Times New Roman" panose="02020603050405020304" pitchFamily="18" charset="0"/>
              <a:cs typeface="Times New Roman" panose="02020603050405020304" pitchFamily="18" charset="0"/>
            </a:endParaRPr>
          </a:p>
        </p:txBody>
      </p:sp>
      <p:sp>
        <p:nvSpPr>
          <p:cNvPr id="6" name="Заголовок 1"/>
          <p:cNvSpPr txBox="1">
            <a:spLocks/>
          </p:cNvSpPr>
          <p:nvPr/>
        </p:nvSpPr>
        <p:spPr>
          <a:xfrm>
            <a:off x="1208872" y="70505"/>
            <a:ext cx="9722173" cy="368492"/>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800" kern="1200" cap="all" baseline="0">
                <a:solidFill>
                  <a:schemeClr val="tx1"/>
                </a:solidFill>
                <a:latin typeface="+mj-lt"/>
                <a:ea typeface="+mj-ea"/>
                <a:cs typeface="+mj-cs"/>
              </a:defRPr>
            </a:lvl1pPr>
          </a:lstStyle>
          <a:p>
            <a:pPr algn="ctr">
              <a:lnSpc>
                <a:spcPct val="110000"/>
              </a:lnSpc>
            </a:pPr>
            <a:r>
              <a:rPr lang="ru-RU" sz="1100" dirty="0" smtClean="0">
                <a:solidFill>
                  <a:schemeClr val="tx2">
                    <a:lumMod val="60000"/>
                    <a:lumOff val="40000"/>
                  </a:schemeClr>
                </a:solidFill>
                <a:latin typeface="Times New Roman" panose="02020603050405020304" pitchFamily="18" charset="0"/>
                <a:cs typeface="Times New Roman" panose="02020603050405020304" pitchFamily="18" charset="0"/>
              </a:rPr>
              <a:t>МИНСКИЙ ФИЛИАЛ </a:t>
            </a:r>
          </a:p>
          <a:p>
            <a:pPr algn="ctr">
              <a:lnSpc>
                <a:spcPct val="110000"/>
              </a:lnSpc>
            </a:pPr>
            <a:r>
              <a:rPr lang="ru-RU" sz="1100" dirty="0" err="1" smtClean="0">
                <a:solidFill>
                  <a:schemeClr val="tx2">
                    <a:lumMod val="60000"/>
                    <a:lumOff val="40000"/>
                  </a:schemeClr>
                </a:solidFill>
                <a:latin typeface="Times New Roman" panose="02020603050405020304" pitchFamily="18" charset="0"/>
                <a:cs typeface="Times New Roman" panose="02020603050405020304" pitchFamily="18" charset="0"/>
              </a:rPr>
              <a:t>УО</a:t>
            </a:r>
            <a:r>
              <a:rPr lang="ru-RU" sz="1100" dirty="0" smtClean="0">
                <a:solidFill>
                  <a:schemeClr val="tx2">
                    <a:lumMod val="60000"/>
                    <a:lumOff val="40000"/>
                  </a:schemeClr>
                </a:solidFill>
                <a:latin typeface="Times New Roman" panose="02020603050405020304" pitchFamily="18" charset="0"/>
                <a:cs typeface="Times New Roman" panose="02020603050405020304" pitchFamily="18" charset="0"/>
              </a:rPr>
              <a:t> «Белорусский торгово-экономический университет потребительской кооперации»</a:t>
            </a:r>
            <a:endParaRPr lang="ru-RU" sz="1100" dirty="0">
              <a:solidFill>
                <a:schemeClr val="tx2">
                  <a:lumMod val="60000"/>
                  <a:lumOff val="40000"/>
                </a:schemeClr>
              </a:solidFill>
              <a:latin typeface="Times New Roman" panose="02020603050405020304" pitchFamily="18" charset="0"/>
              <a:cs typeface="Times New Roman" panose="02020603050405020304" pitchFamily="18" charset="0"/>
            </a:endParaRPr>
          </a:p>
        </p:txBody>
      </p:sp>
      <p:pic>
        <p:nvPicPr>
          <p:cNvPr id="7" name="Рисунок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13662" y="70505"/>
            <a:ext cx="1178259" cy="1622655"/>
          </a:xfrm>
          <a:prstGeom prst="rect">
            <a:avLst/>
          </a:prstGeom>
        </p:spPr>
      </p:pic>
      <p:sp>
        <p:nvSpPr>
          <p:cNvPr id="8" name="Подзаголовок 2"/>
          <p:cNvSpPr txBox="1">
            <a:spLocks/>
          </p:cNvSpPr>
          <p:nvPr/>
        </p:nvSpPr>
        <p:spPr>
          <a:xfrm>
            <a:off x="975814" y="5817476"/>
            <a:ext cx="10187820" cy="457207"/>
          </a:xfrm>
          <a:prstGeom prst="rect">
            <a:avLst/>
          </a:prstGeom>
        </p:spPr>
        <p:txBody>
          <a:bodyPr vert="horz" lIns="91440" tIns="45720" rIns="91440" bIns="45720" rtlCol="0">
            <a:noAutofit/>
          </a:bodyPr>
          <a:lstStyle>
            <a:lvl1pPr marL="0" indent="0" algn="l" defTabSz="914400" rtl="0" eaLnBrk="1" latinLnBrk="0" hangingPunct="1">
              <a:lnSpc>
                <a:spcPct val="120000"/>
              </a:lnSpc>
              <a:spcBef>
                <a:spcPts val="1000"/>
              </a:spcBef>
              <a:buSzPct val="125000"/>
              <a:buFont typeface="Arial" panose="020B0604020202020204" pitchFamily="34" charset="0"/>
              <a:buNone/>
              <a:defRPr sz="2000" kern="1200" cap="all" baseline="0">
                <a:solidFill>
                  <a:schemeClr val="tx2"/>
                </a:solidFill>
                <a:latin typeface="+mn-lt"/>
                <a:ea typeface="+mn-ea"/>
                <a:cs typeface="+mn-cs"/>
              </a:defRPr>
            </a:lvl1pPr>
            <a:lvl2pPr marL="457200" indent="0" algn="ctr" defTabSz="914400" rtl="0" eaLnBrk="1" latinLnBrk="0" hangingPunct="1">
              <a:lnSpc>
                <a:spcPct val="120000"/>
              </a:lnSpc>
              <a:spcBef>
                <a:spcPts val="500"/>
              </a:spcBef>
              <a:buSzPct val="125000"/>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120000"/>
              </a:lnSpc>
              <a:spcBef>
                <a:spcPts val="500"/>
              </a:spcBef>
              <a:buSzPct val="125000"/>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120000"/>
              </a:lnSpc>
              <a:spcBef>
                <a:spcPts val="500"/>
              </a:spcBef>
              <a:buSzPct val="125000"/>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120000"/>
              </a:lnSpc>
              <a:spcBef>
                <a:spcPts val="500"/>
              </a:spcBef>
              <a:buSzPct val="125000"/>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120000"/>
              </a:lnSpc>
              <a:spcBef>
                <a:spcPts val="500"/>
              </a:spcBef>
              <a:buSzPct val="125000"/>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120000"/>
              </a:lnSpc>
              <a:spcBef>
                <a:spcPts val="500"/>
              </a:spcBef>
              <a:buSzPct val="125000"/>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120000"/>
              </a:lnSpc>
              <a:spcBef>
                <a:spcPts val="500"/>
              </a:spcBef>
              <a:buSzPct val="125000"/>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120000"/>
              </a:lnSpc>
              <a:spcBef>
                <a:spcPts val="500"/>
              </a:spcBef>
              <a:buSzPct val="125000"/>
              <a:buFont typeface="Arial" panose="020B0604020202020204" pitchFamily="34" charset="0"/>
              <a:buNone/>
              <a:defRPr sz="1600" kern="1200">
                <a:solidFill>
                  <a:schemeClr val="tx1"/>
                </a:solidFill>
                <a:latin typeface="+mn-lt"/>
                <a:ea typeface="+mn-ea"/>
                <a:cs typeface="+mn-cs"/>
              </a:defRPr>
            </a:lvl9pPr>
          </a:lstStyle>
          <a:p>
            <a:pPr algn="ctr"/>
            <a:r>
              <a:rPr lang="ru-RU" sz="1800" cap="none" dirty="0" smtClean="0">
                <a:solidFill>
                  <a:schemeClr val="tx2">
                    <a:lumMod val="60000"/>
                    <a:lumOff val="40000"/>
                  </a:schemeClr>
                </a:solidFill>
                <a:latin typeface="Times New Roman" panose="02020603050405020304" pitchFamily="18" charset="0"/>
                <a:cs typeface="Times New Roman" panose="02020603050405020304" pitchFamily="18" charset="0"/>
              </a:rPr>
              <a:t>Автор</a:t>
            </a:r>
            <a:r>
              <a:rPr lang="ru-RU" sz="1800" dirty="0" smtClean="0">
                <a:solidFill>
                  <a:schemeClr val="tx2">
                    <a:lumMod val="60000"/>
                    <a:lumOff val="40000"/>
                  </a:schemeClr>
                </a:solidFill>
                <a:latin typeface="Times New Roman" panose="02020603050405020304" pitchFamily="18" charset="0"/>
                <a:cs typeface="Times New Roman" panose="02020603050405020304" pitchFamily="18" charset="0"/>
              </a:rPr>
              <a:t>:</a:t>
            </a:r>
            <a:r>
              <a:rPr lang="ru-RU" sz="1800" b="1" cap="none" dirty="0" smtClean="0">
                <a:solidFill>
                  <a:schemeClr val="tx2">
                    <a:lumMod val="60000"/>
                    <a:lumOff val="40000"/>
                  </a:schemeClr>
                </a:solidFill>
                <a:latin typeface="Times New Roman" panose="02020603050405020304" pitchFamily="18" charset="0"/>
                <a:ea typeface="Times New Roman" panose="02020603050405020304" pitchFamily="18" charset="0"/>
              </a:rPr>
              <a:t> Машкович Татьяна Васильевна </a:t>
            </a:r>
            <a:r>
              <a:rPr lang="ru-RU" sz="1800" cap="none" dirty="0" smtClean="0">
                <a:solidFill>
                  <a:schemeClr val="tx2">
                    <a:lumMod val="60000"/>
                    <a:lumOff val="40000"/>
                  </a:schemeClr>
                </a:solidFill>
                <a:latin typeface="Times New Roman" panose="02020603050405020304" pitchFamily="18" charset="0"/>
                <a:ea typeface="Times New Roman" panose="02020603050405020304" pitchFamily="18" charset="0"/>
              </a:rPr>
              <a:t>– преподаватель</a:t>
            </a:r>
            <a:endParaRPr lang="ru-RU" sz="1800" dirty="0">
              <a:solidFill>
                <a:schemeClr val="tx2">
                  <a:lumMod val="60000"/>
                  <a:lumOff val="4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096843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5" name="Rectangle 1"/>
          <p:cNvSpPr>
            <a:spLocks noChangeArrowheads="1"/>
          </p:cNvSpPr>
          <p:nvPr/>
        </p:nvSpPr>
        <p:spPr bwMode="auto">
          <a:xfrm>
            <a:off x="160020" y="555684"/>
            <a:ext cx="11750040" cy="5647700"/>
          </a:xfrm>
          <a:prstGeom prst="rect">
            <a:avLst/>
          </a:prstGeom>
          <a:noFill/>
          <a:ln w="9525">
            <a:noFill/>
            <a:miter lim="800000"/>
            <a:headEnd/>
            <a:tailEnd/>
          </a:ln>
        </p:spPr>
        <p:txBody>
          <a:bodyPr wrap="square" anchor="ctr">
            <a:spAutoFit/>
          </a:bodyPr>
          <a:lstStyle/>
          <a:p>
            <a:pPr indent="450850" algn="just" eaLnBrk="0" hangingPunct="0">
              <a:tabLst>
                <a:tab pos="228600" algn="l"/>
              </a:tabLst>
              <a:defRPr/>
            </a:pPr>
            <a:r>
              <a:rPr lang="ru-RU" sz="2000" dirty="0">
                <a:latin typeface="Times New Roman" pitchFamily="18" charset="0"/>
                <a:cs typeface="Times New Roman" pitchFamily="18" charset="0"/>
              </a:rPr>
              <a:t>В отдельных моделях электроплит могут использоваться совершенно </a:t>
            </a:r>
          </a:p>
          <a:p>
            <a:pPr indent="450850" algn="just" eaLnBrk="0" hangingPunct="0">
              <a:tabLst>
                <a:tab pos="228600" algn="l"/>
              </a:tabLst>
              <a:defRPr/>
            </a:pPr>
            <a:r>
              <a:rPr lang="ru-RU" sz="2400" b="1" i="1" u="sng" dirty="0">
                <a:latin typeface="Times New Roman" pitchFamily="18" charset="0"/>
                <a:cs typeface="Times New Roman" pitchFamily="18" charset="0"/>
              </a:rPr>
              <a:t>новые типы конфорок:</a:t>
            </a:r>
          </a:p>
          <a:p>
            <a:pPr indent="450850" algn="just" eaLnBrk="0" hangingPunct="0">
              <a:tabLst>
                <a:tab pos="228600" algn="l"/>
              </a:tabLst>
              <a:defRPr/>
            </a:pPr>
            <a:endParaRPr lang="ru-RU" sz="1100" dirty="0">
              <a:latin typeface="Times New Roman" pitchFamily="18" charset="0"/>
              <a:cs typeface="Times New Roman" pitchFamily="18" charset="0"/>
            </a:endParaRPr>
          </a:p>
          <a:p>
            <a:pPr marL="265113" indent="-265113" algn="just" eaLnBrk="0" hangingPunct="0">
              <a:buFontTx/>
              <a:buChar char="•"/>
              <a:tabLst>
                <a:tab pos="176213" algn="l"/>
              </a:tabLst>
              <a:defRPr/>
            </a:pPr>
            <a:r>
              <a:rPr lang="ru-RU" sz="2000" b="1" dirty="0" err="1">
                <a:latin typeface="Times New Roman" pitchFamily="18" charset="0"/>
                <a:cs typeface="Times New Roman" pitchFamily="18" charset="0"/>
              </a:rPr>
              <a:t>Галогеновая</a:t>
            </a:r>
            <a:r>
              <a:rPr lang="ru-RU" sz="2000" b="1" dirty="0">
                <a:latin typeface="Times New Roman" pitchFamily="18" charset="0"/>
                <a:cs typeface="Times New Roman" pitchFamily="18" charset="0"/>
              </a:rPr>
              <a:t> конфорка</a:t>
            </a:r>
            <a:r>
              <a:rPr lang="ru-RU" sz="2000" dirty="0">
                <a:latin typeface="Times New Roman" pitchFamily="18" charset="0"/>
                <a:cs typeface="Times New Roman" pitchFamily="18" charset="0"/>
              </a:rPr>
              <a:t> </a:t>
            </a:r>
            <a:r>
              <a:rPr lang="ru-RU" dirty="0">
                <a:latin typeface="Times New Roman" pitchFamily="18" charset="0"/>
                <a:cs typeface="Times New Roman" pitchFamily="18" charset="0"/>
              </a:rPr>
              <a:t>(вместо традиционных нагревательных элементов установлены специальные кольцеобразные трубки, наполненные галогенами). Она нагревается практически мгновенно (за 1-3 сек.) и быстро остывает;</a:t>
            </a:r>
          </a:p>
          <a:p>
            <a:pPr marL="265113" indent="-265113" algn="just" eaLnBrk="0" hangingPunct="0">
              <a:tabLst>
                <a:tab pos="176213" algn="l"/>
              </a:tabLst>
              <a:defRPr/>
            </a:pPr>
            <a:endParaRPr lang="ru-RU" sz="1100" dirty="0">
              <a:latin typeface="Times New Roman" pitchFamily="18" charset="0"/>
              <a:cs typeface="Times New Roman" pitchFamily="18" charset="0"/>
            </a:endParaRPr>
          </a:p>
          <a:p>
            <a:pPr marL="265113" indent="-265113" algn="just" eaLnBrk="0" hangingPunct="0">
              <a:buFontTx/>
              <a:buChar char="•"/>
              <a:tabLst>
                <a:tab pos="176213" algn="l"/>
              </a:tabLst>
              <a:defRPr/>
            </a:pPr>
            <a:r>
              <a:rPr lang="ru-RU" sz="2000" b="1" dirty="0">
                <a:latin typeface="Times New Roman" pitchFamily="18" charset="0"/>
                <a:cs typeface="Times New Roman" pitchFamily="18" charset="0"/>
              </a:rPr>
              <a:t>Радиальная конфорка</a:t>
            </a:r>
            <a:r>
              <a:rPr lang="ru-RU" sz="2000" dirty="0">
                <a:latin typeface="Times New Roman" pitchFamily="18" charset="0"/>
                <a:cs typeface="Times New Roman" pitchFamily="18" charset="0"/>
              </a:rPr>
              <a:t> </a:t>
            </a:r>
            <a:r>
              <a:rPr lang="ru-RU" dirty="0">
                <a:latin typeface="Times New Roman" pitchFamily="18" charset="0"/>
                <a:cs typeface="Times New Roman" pitchFamily="18" charset="0"/>
              </a:rPr>
              <a:t>состоит из 3-х радиально расположенных нагревательных элементов, которые испускают инфракрасное излучение. В основном такие конфорки применяются для медленного приготовления блюд (например, для тушения). Она достигает полной эффективности через 8-10 сек. после включения;</a:t>
            </a:r>
          </a:p>
          <a:p>
            <a:pPr marL="265113" indent="-265113" algn="just" eaLnBrk="0" hangingPunct="0">
              <a:tabLst>
                <a:tab pos="176213" algn="l"/>
              </a:tabLst>
              <a:defRPr/>
            </a:pPr>
            <a:endParaRPr lang="ru-RU" sz="1100" dirty="0">
              <a:latin typeface="Times New Roman" pitchFamily="18" charset="0"/>
              <a:cs typeface="Times New Roman" pitchFamily="18" charset="0"/>
            </a:endParaRPr>
          </a:p>
          <a:p>
            <a:pPr marL="265113" indent="-265113" algn="just" eaLnBrk="0" hangingPunct="0">
              <a:buFontTx/>
              <a:buChar char="•"/>
              <a:tabLst>
                <a:tab pos="176213" algn="l"/>
              </a:tabLst>
              <a:defRPr/>
            </a:pPr>
            <a:r>
              <a:rPr lang="ru-RU" sz="2000" b="1" dirty="0">
                <a:latin typeface="Times New Roman" pitchFamily="18" charset="0"/>
                <a:cs typeface="Times New Roman" pitchFamily="18" charset="0"/>
              </a:rPr>
              <a:t>Конфорка </a:t>
            </a:r>
            <a:r>
              <a:rPr lang="ru-RU" sz="2000" b="1" dirty="0" err="1">
                <a:latin typeface="Times New Roman" pitchFamily="18" charset="0"/>
                <a:cs typeface="Times New Roman" pitchFamily="18" charset="0"/>
              </a:rPr>
              <a:t>хайлайт</a:t>
            </a:r>
            <a:r>
              <a:rPr lang="ru-RU" sz="2000" dirty="0">
                <a:latin typeface="Times New Roman" pitchFamily="18" charset="0"/>
                <a:cs typeface="Times New Roman" pitchFamily="18" charset="0"/>
              </a:rPr>
              <a:t> </a:t>
            </a:r>
            <a:r>
              <a:rPr lang="ru-RU" sz="1600" dirty="0">
                <a:latin typeface="Times New Roman" pitchFamily="18" charset="0"/>
                <a:cs typeface="Times New Roman" pitchFamily="18" charset="0"/>
              </a:rPr>
              <a:t>– </a:t>
            </a:r>
            <a:r>
              <a:rPr lang="ru-RU" dirty="0">
                <a:latin typeface="Times New Roman" pitchFamily="18" charset="0"/>
                <a:cs typeface="Times New Roman" pitchFamily="18" charset="0"/>
              </a:rPr>
              <a:t>это экспресс-конфорка, представляющая собой новый тип радиальной конфорки с повышенной плотностью нагревательных элементов, которая достигает максимального нагрева уже через 3 сек. после включения;</a:t>
            </a:r>
          </a:p>
          <a:p>
            <a:pPr marL="265113" indent="-265113" algn="just" eaLnBrk="0" hangingPunct="0">
              <a:tabLst>
                <a:tab pos="176213" algn="l"/>
              </a:tabLst>
              <a:defRPr/>
            </a:pPr>
            <a:endParaRPr lang="ru-RU" sz="1100" dirty="0">
              <a:latin typeface="Times New Roman" pitchFamily="18" charset="0"/>
              <a:cs typeface="Times New Roman" pitchFamily="18" charset="0"/>
            </a:endParaRPr>
          </a:p>
          <a:p>
            <a:pPr marL="265113" indent="-265113" algn="just" eaLnBrk="0" hangingPunct="0">
              <a:buFontTx/>
              <a:buChar char="•"/>
              <a:tabLst>
                <a:tab pos="176213" algn="l"/>
              </a:tabLst>
              <a:defRPr/>
            </a:pPr>
            <a:r>
              <a:rPr lang="ru-RU" sz="2000" b="1" dirty="0">
                <a:latin typeface="Times New Roman" pitchFamily="18" charset="0"/>
                <a:cs typeface="Times New Roman" pitchFamily="18" charset="0"/>
              </a:rPr>
              <a:t>Конфорка с автоматикой закипания</a:t>
            </a:r>
            <a:r>
              <a:rPr lang="ru-RU" sz="2000" dirty="0">
                <a:latin typeface="Times New Roman" pitchFamily="18" charset="0"/>
                <a:cs typeface="Times New Roman" pitchFamily="18" charset="0"/>
              </a:rPr>
              <a:t> </a:t>
            </a:r>
            <a:r>
              <a:rPr lang="ru-RU" dirty="0">
                <a:latin typeface="Times New Roman" pitchFamily="18" charset="0"/>
                <a:cs typeface="Times New Roman" pitchFamily="18" charset="0"/>
              </a:rPr>
              <a:t>первые несколько минут работает на максимальной мощности, а затем автоматически уменьшает нагрев до предварительно заданной температуры;</a:t>
            </a:r>
          </a:p>
          <a:p>
            <a:pPr marL="265113" indent="-265113" algn="just" eaLnBrk="0" hangingPunct="0">
              <a:tabLst>
                <a:tab pos="176213" algn="l"/>
              </a:tabLst>
              <a:defRPr/>
            </a:pPr>
            <a:endParaRPr lang="ru-RU" sz="1100" dirty="0">
              <a:latin typeface="Times New Roman" pitchFamily="18" charset="0"/>
              <a:cs typeface="Times New Roman" pitchFamily="18" charset="0"/>
            </a:endParaRPr>
          </a:p>
          <a:p>
            <a:pPr marL="265113" indent="-265113" algn="just" eaLnBrk="0" hangingPunct="0">
              <a:buFontTx/>
              <a:buChar char="•"/>
              <a:tabLst>
                <a:tab pos="176213" algn="l"/>
              </a:tabLst>
              <a:defRPr/>
            </a:pPr>
            <a:r>
              <a:rPr lang="ru-RU" sz="2000" b="1" dirty="0">
                <a:latin typeface="Times New Roman" pitchFamily="18" charset="0"/>
                <a:cs typeface="Times New Roman" pitchFamily="18" charset="0"/>
              </a:rPr>
              <a:t>Индукционная конфорка</a:t>
            </a:r>
            <a:r>
              <a:rPr lang="ru-RU" sz="2000" dirty="0">
                <a:latin typeface="Times New Roman" pitchFamily="18" charset="0"/>
                <a:cs typeface="Times New Roman" pitchFamily="18" charset="0"/>
              </a:rPr>
              <a:t> </a:t>
            </a:r>
            <a:r>
              <a:rPr lang="ru-RU" dirty="0">
                <a:latin typeface="Times New Roman" pitchFamily="18" charset="0"/>
                <a:cs typeface="Times New Roman" pitchFamily="18" charset="0"/>
              </a:rPr>
              <a:t>только нарисована на плите, а под стеклокерамической поверхностью расположены катушки индуктивности, которые создают высокочастотное магнитное поле, которое образует в металлических предметах вихревые токи, способные нагревать металл. </a:t>
            </a:r>
          </a:p>
        </p:txBody>
      </p:sp>
      <p:pic>
        <p:nvPicPr>
          <p:cNvPr id="3" name="Рисунок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27326" y="70505"/>
            <a:ext cx="564594" cy="693361"/>
          </a:xfrm>
          <a:prstGeom prst="rect">
            <a:avLst/>
          </a:prstGeom>
        </p:spPr>
      </p:pic>
    </p:spTree>
    <p:extLst>
      <p:ext uri="{BB962C8B-B14F-4D97-AF65-F5344CB8AC3E}">
        <p14:creationId xmlns:p14="http://schemas.microsoft.com/office/powerpoint/2010/main" val="40845864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ext Box 6"/>
          <p:cNvSpPr txBox="1">
            <a:spLocks noChangeArrowheads="1"/>
          </p:cNvSpPr>
          <p:nvPr/>
        </p:nvSpPr>
        <p:spPr bwMode="auto">
          <a:xfrm>
            <a:off x="258128" y="417185"/>
            <a:ext cx="352901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spcBef>
                <a:spcPct val="50000"/>
              </a:spcBef>
            </a:pPr>
            <a:r>
              <a:rPr lang="ru-RU" altLang="ru-RU" sz="2400" b="1" i="1" u="sng" dirty="0">
                <a:latin typeface="Times New Roman" panose="02020603050405020304" pitchFamily="18" charset="0"/>
                <a:cs typeface="Times New Roman" panose="02020603050405020304" pitchFamily="18" charset="0"/>
              </a:rPr>
              <a:t>По количеству духовок:</a:t>
            </a:r>
          </a:p>
        </p:txBody>
      </p:sp>
      <p:sp>
        <p:nvSpPr>
          <p:cNvPr id="10243" name="Text Box 7"/>
          <p:cNvSpPr txBox="1">
            <a:spLocks noChangeArrowheads="1"/>
          </p:cNvSpPr>
          <p:nvPr/>
        </p:nvSpPr>
        <p:spPr bwMode="auto">
          <a:xfrm>
            <a:off x="441166" y="5946761"/>
            <a:ext cx="36734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eaLnBrk="1" hangingPunct="1">
              <a:spcBef>
                <a:spcPct val="50000"/>
              </a:spcBef>
              <a:buFont typeface="Wingdings" panose="05000000000000000000" pitchFamily="2" charset="2"/>
              <a:buNone/>
            </a:pPr>
            <a:r>
              <a:rPr lang="ru-RU" altLang="ru-RU" sz="2000" dirty="0">
                <a:latin typeface="Times New Roman" panose="02020603050405020304" pitchFamily="18" charset="0"/>
                <a:cs typeface="Times New Roman" panose="02020603050405020304" pitchFamily="18" charset="0"/>
              </a:rPr>
              <a:t>стандартные (с 1 духовкой)</a:t>
            </a:r>
          </a:p>
        </p:txBody>
      </p:sp>
      <p:sp>
        <p:nvSpPr>
          <p:cNvPr id="10246" name="Rectangle 10"/>
          <p:cNvSpPr>
            <a:spLocks noChangeArrowheads="1"/>
          </p:cNvSpPr>
          <p:nvPr/>
        </p:nvSpPr>
        <p:spPr bwMode="auto">
          <a:xfrm>
            <a:off x="5109211" y="5857876"/>
            <a:ext cx="698270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eaLnBrk="1" hangingPunct="1">
              <a:buFont typeface="Wingdings" panose="05000000000000000000" pitchFamily="2" charset="2"/>
              <a:buNone/>
            </a:pPr>
            <a:r>
              <a:rPr lang="ru-RU" altLang="ru-RU" sz="2000" dirty="0" err="1">
                <a:latin typeface="Times New Roman" panose="02020603050405020304" pitchFamily="18" charset="0"/>
                <a:cs typeface="Times New Roman" panose="02020603050405020304" pitchFamily="18" charset="0"/>
              </a:rPr>
              <a:t>суперплиты</a:t>
            </a:r>
            <a:r>
              <a:rPr lang="ru-RU" altLang="ru-RU" sz="2000" dirty="0">
                <a:latin typeface="Times New Roman" panose="02020603050405020304" pitchFamily="18" charset="0"/>
                <a:cs typeface="Times New Roman" panose="02020603050405020304" pitchFamily="18" charset="0"/>
              </a:rPr>
              <a:t> </a:t>
            </a:r>
            <a:r>
              <a:rPr lang="ru-RU" altLang="ru-RU" sz="2000" dirty="0" smtClean="0">
                <a:latin typeface="Times New Roman" panose="02020603050405020304" pitchFamily="18" charset="0"/>
                <a:cs typeface="Times New Roman" panose="02020603050405020304" pitchFamily="18" charset="0"/>
              </a:rPr>
              <a:t> </a:t>
            </a:r>
            <a:r>
              <a:rPr lang="ru-RU" altLang="ru-RU" sz="2000" dirty="0">
                <a:latin typeface="Times New Roman" panose="02020603050405020304" pitchFamily="18" charset="0"/>
                <a:cs typeface="Times New Roman" panose="02020603050405020304" pitchFamily="18" charset="0"/>
              </a:rPr>
              <a:t>(с 2  духовками разного размера)</a:t>
            </a:r>
          </a:p>
        </p:txBody>
      </p:sp>
      <p:pic>
        <p:nvPicPr>
          <p:cNvPr id="7" name="Рисунок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27326" y="70505"/>
            <a:ext cx="564594" cy="693361"/>
          </a:xfrm>
          <a:prstGeom prst="rect">
            <a:avLst/>
          </a:prstGeom>
        </p:spPr>
      </p:pic>
      <p:pic>
        <p:nvPicPr>
          <p:cNvPr id="1026" name="Picture 2" descr="https://housebt.ru/upload/iblock/516/44017_3.jpg"/>
          <p:cNvPicPr>
            <a:picLocks noChangeAspect="1" noChangeArrowheads="1"/>
          </p:cNvPicPr>
          <p:nvPr/>
        </p:nvPicPr>
        <p:blipFill rotWithShape="1">
          <a:blip r:embed="rId3">
            <a:extLst>
              <a:ext uri="{28A0092B-C50C-407E-A947-70E740481C1C}">
                <a14:useLocalDpi xmlns:a14="http://schemas.microsoft.com/office/drawing/2010/main" val="0"/>
              </a:ext>
            </a:extLst>
          </a:blip>
          <a:srcRect l="15567" r="27507"/>
          <a:stretch/>
        </p:blipFill>
        <p:spPr bwMode="auto">
          <a:xfrm>
            <a:off x="258128" y="1047591"/>
            <a:ext cx="4039552" cy="4730727"/>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pic>
        <p:nvPicPr>
          <p:cNvPr id="1028" name="Picture 4" descr="http://c.shld.net/rpx/i/s/i/spin/image/spin_prod_926759412?"/>
          <p:cNvPicPr>
            <a:picLocks noChangeAspect="1" noChangeArrowheads="1"/>
          </p:cNvPicPr>
          <p:nvPr/>
        </p:nvPicPr>
        <p:blipFill rotWithShape="1">
          <a:blip r:embed="rId4">
            <a:extLst>
              <a:ext uri="{28A0092B-C50C-407E-A947-70E740481C1C}">
                <a14:useLocalDpi xmlns:a14="http://schemas.microsoft.com/office/drawing/2010/main" val="0"/>
              </a:ext>
            </a:extLst>
          </a:blip>
          <a:srcRect l="16349" r="17932"/>
          <a:stretch/>
        </p:blipFill>
        <p:spPr bwMode="auto">
          <a:xfrm>
            <a:off x="5246370" y="1047590"/>
            <a:ext cx="3108960" cy="4730727"/>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pic>
        <p:nvPicPr>
          <p:cNvPr id="1032" name="Picture 8" descr="https://www.cmicdataservices.com/ResourceFiles195/GE/LargeImages/PS950SFSS_Primary.jpg"/>
          <p:cNvPicPr>
            <a:picLocks noChangeAspect="1" noChangeArrowheads="1"/>
          </p:cNvPicPr>
          <p:nvPr/>
        </p:nvPicPr>
        <p:blipFill rotWithShape="1">
          <a:blip r:embed="rId5">
            <a:extLst>
              <a:ext uri="{28A0092B-C50C-407E-A947-70E740481C1C}">
                <a14:useLocalDpi xmlns:a14="http://schemas.microsoft.com/office/drawing/2010/main" val="0"/>
              </a:ext>
            </a:extLst>
          </a:blip>
          <a:srcRect l="15919" t="-242" r="12564" b="242"/>
          <a:stretch/>
        </p:blipFill>
        <p:spPr bwMode="auto">
          <a:xfrm>
            <a:off x="8595360" y="1047589"/>
            <a:ext cx="3383280" cy="4730727"/>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56056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10242"/>
                                        </p:tgtEl>
                                        <p:attrNameLst>
                                          <p:attrName>style.visibility</p:attrName>
                                        </p:attrNameLst>
                                      </p:cBhvr>
                                      <p:to>
                                        <p:strVal val="visible"/>
                                      </p:to>
                                    </p:set>
                                  </p:childTnLst>
                                </p:cTn>
                              </p:par>
                            </p:childTnLst>
                          </p:cTn>
                        </p:par>
                        <p:par>
                          <p:cTn id="7" fill="hold">
                            <p:stCondLst>
                              <p:cond delay="0"/>
                            </p:stCondLst>
                            <p:childTnLst>
                              <p:par>
                                <p:cTn id="8" presetID="2" presetClass="entr" presetSubtype="4" fill="hold" nodeType="afterEffect">
                                  <p:stCondLst>
                                    <p:cond delay="0"/>
                                  </p:stCondLst>
                                  <p:childTnLst>
                                    <p:set>
                                      <p:cBhvr>
                                        <p:cTn id="9" dur="1" fill="hold">
                                          <p:stCondLst>
                                            <p:cond delay="0"/>
                                          </p:stCondLst>
                                        </p:cTn>
                                        <p:tgtEl>
                                          <p:spTgt spid="1026"/>
                                        </p:tgtEl>
                                        <p:attrNameLst>
                                          <p:attrName>style.visibility</p:attrName>
                                        </p:attrNameLst>
                                      </p:cBhvr>
                                      <p:to>
                                        <p:strVal val="visible"/>
                                      </p:to>
                                    </p:set>
                                    <p:anim calcmode="lin" valueType="num">
                                      <p:cBhvr additive="base">
                                        <p:cTn id="10" dur="500" fill="hold"/>
                                        <p:tgtEl>
                                          <p:spTgt spid="1026"/>
                                        </p:tgtEl>
                                        <p:attrNameLst>
                                          <p:attrName>ppt_x</p:attrName>
                                        </p:attrNameLst>
                                      </p:cBhvr>
                                      <p:tavLst>
                                        <p:tav tm="0">
                                          <p:val>
                                            <p:strVal val="#ppt_x"/>
                                          </p:val>
                                        </p:tav>
                                        <p:tav tm="100000">
                                          <p:val>
                                            <p:strVal val="#ppt_x"/>
                                          </p:val>
                                        </p:tav>
                                      </p:tavLst>
                                    </p:anim>
                                    <p:anim calcmode="lin" valueType="num">
                                      <p:cBhvr additive="base">
                                        <p:cTn id="11" dur="500" fill="hold"/>
                                        <p:tgtEl>
                                          <p:spTgt spid="1026"/>
                                        </p:tgtEl>
                                        <p:attrNameLst>
                                          <p:attrName>ppt_y</p:attrName>
                                        </p:attrNameLst>
                                      </p:cBhvr>
                                      <p:tavLst>
                                        <p:tav tm="0">
                                          <p:val>
                                            <p:strVal val="1+#ppt_h/2"/>
                                          </p:val>
                                        </p:tav>
                                        <p:tav tm="100000">
                                          <p:val>
                                            <p:strVal val="#ppt_y"/>
                                          </p:val>
                                        </p:tav>
                                      </p:tavLst>
                                    </p:anim>
                                  </p:childTnLst>
                                </p:cTn>
                              </p:par>
                            </p:childTnLst>
                          </p:cTn>
                        </p:par>
                        <p:par>
                          <p:cTn id="12" fill="hold">
                            <p:stCondLst>
                              <p:cond delay="500"/>
                            </p:stCondLst>
                            <p:childTnLst>
                              <p:par>
                                <p:cTn id="13" presetID="1" presetClass="entr" presetSubtype="0" fill="hold" grpId="0" nodeType="afterEffect">
                                  <p:stCondLst>
                                    <p:cond delay="500"/>
                                  </p:stCondLst>
                                  <p:childTnLst>
                                    <p:set>
                                      <p:cBhvr>
                                        <p:cTn id="14" dur="1" fill="hold">
                                          <p:stCondLst>
                                            <p:cond delay="0"/>
                                          </p:stCondLst>
                                        </p:cTn>
                                        <p:tgtEl>
                                          <p:spTgt spid="10243"/>
                                        </p:tgtEl>
                                        <p:attrNameLst>
                                          <p:attrName>style.visibility</p:attrName>
                                        </p:attrNameLst>
                                      </p:cBhvr>
                                      <p:to>
                                        <p:strVal val="visible"/>
                                      </p:to>
                                    </p:set>
                                  </p:childTnLst>
                                </p:cTn>
                              </p:par>
                            </p:childTnLst>
                          </p:cTn>
                        </p:par>
                        <p:par>
                          <p:cTn id="15" fill="hold">
                            <p:stCondLst>
                              <p:cond delay="1000"/>
                            </p:stCondLst>
                            <p:childTnLst>
                              <p:par>
                                <p:cTn id="16" presetID="2" presetClass="entr" presetSubtype="4" fill="hold" nodeType="afterEffect">
                                  <p:stCondLst>
                                    <p:cond delay="0"/>
                                  </p:stCondLst>
                                  <p:childTnLst>
                                    <p:set>
                                      <p:cBhvr>
                                        <p:cTn id="17" dur="1" fill="hold">
                                          <p:stCondLst>
                                            <p:cond delay="0"/>
                                          </p:stCondLst>
                                        </p:cTn>
                                        <p:tgtEl>
                                          <p:spTgt spid="1028"/>
                                        </p:tgtEl>
                                        <p:attrNameLst>
                                          <p:attrName>style.visibility</p:attrName>
                                        </p:attrNameLst>
                                      </p:cBhvr>
                                      <p:to>
                                        <p:strVal val="visible"/>
                                      </p:to>
                                    </p:set>
                                    <p:anim calcmode="lin" valueType="num">
                                      <p:cBhvr additive="base">
                                        <p:cTn id="18" dur="500" fill="hold"/>
                                        <p:tgtEl>
                                          <p:spTgt spid="1028"/>
                                        </p:tgtEl>
                                        <p:attrNameLst>
                                          <p:attrName>ppt_x</p:attrName>
                                        </p:attrNameLst>
                                      </p:cBhvr>
                                      <p:tavLst>
                                        <p:tav tm="0">
                                          <p:val>
                                            <p:strVal val="#ppt_x"/>
                                          </p:val>
                                        </p:tav>
                                        <p:tav tm="100000">
                                          <p:val>
                                            <p:strVal val="#ppt_x"/>
                                          </p:val>
                                        </p:tav>
                                      </p:tavLst>
                                    </p:anim>
                                    <p:anim calcmode="lin" valueType="num">
                                      <p:cBhvr additive="base">
                                        <p:cTn id="19" dur="500" fill="hold"/>
                                        <p:tgtEl>
                                          <p:spTgt spid="1028"/>
                                        </p:tgtEl>
                                        <p:attrNameLst>
                                          <p:attrName>ppt_y</p:attrName>
                                        </p:attrNameLst>
                                      </p:cBhvr>
                                      <p:tavLst>
                                        <p:tav tm="0">
                                          <p:val>
                                            <p:strVal val="1+#ppt_h/2"/>
                                          </p:val>
                                        </p:tav>
                                        <p:tav tm="100000">
                                          <p:val>
                                            <p:strVal val="#ppt_y"/>
                                          </p:val>
                                        </p:tav>
                                      </p:tavLst>
                                    </p:anim>
                                  </p:childTnLst>
                                </p:cTn>
                              </p:par>
                            </p:childTnLst>
                          </p:cTn>
                        </p:par>
                        <p:par>
                          <p:cTn id="20" fill="hold">
                            <p:stCondLst>
                              <p:cond delay="1500"/>
                            </p:stCondLst>
                            <p:childTnLst>
                              <p:par>
                                <p:cTn id="21" presetID="2" presetClass="entr" presetSubtype="4" fill="hold" nodeType="afterEffect">
                                  <p:stCondLst>
                                    <p:cond delay="0"/>
                                  </p:stCondLst>
                                  <p:childTnLst>
                                    <p:set>
                                      <p:cBhvr>
                                        <p:cTn id="22" dur="1" fill="hold">
                                          <p:stCondLst>
                                            <p:cond delay="0"/>
                                          </p:stCondLst>
                                        </p:cTn>
                                        <p:tgtEl>
                                          <p:spTgt spid="1032"/>
                                        </p:tgtEl>
                                        <p:attrNameLst>
                                          <p:attrName>style.visibility</p:attrName>
                                        </p:attrNameLst>
                                      </p:cBhvr>
                                      <p:to>
                                        <p:strVal val="visible"/>
                                      </p:to>
                                    </p:set>
                                    <p:anim calcmode="lin" valueType="num">
                                      <p:cBhvr additive="base">
                                        <p:cTn id="23" dur="500" fill="hold"/>
                                        <p:tgtEl>
                                          <p:spTgt spid="1032"/>
                                        </p:tgtEl>
                                        <p:attrNameLst>
                                          <p:attrName>ppt_x</p:attrName>
                                        </p:attrNameLst>
                                      </p:cBhvr>
                                      <p:tavLst>
                                        <p:tav tm="0">
                                          <p:val>
                                            <p:strVal val="#ppt_x"/>
                                          </p:val>
                                        </p:tav>
                                        <p:tav tm="100000">
                                          <p:val>
                                            <p:strVal val="#ppt_x"/>
                                          </p:val>
                                        </p:tav>
                                      </p:tavLst>
                                    </p:anim>
                                    <p:anim calcmode="lin" valueType="num">
                                      <p:cBhvr additive="base">
                                        <p:cTn id="24" dur="500" fill="hold"/>
                                        <p:tgtEl>
                                          <p:spTgt spid="1032"/>
                                        </p:tgtEl>
                                        <p:attrNameLst>
                                          <p:attrName>ppt_y</p:attrName>
                                        </p:attrNameLst>
                                      </p:cBhvr>
                                      <p:tavLst>
                                        <p:tav tm="0">
                                          <p:val>
                                            <p:strVal val="1+#ppt_h/2"/>
                                          </p:val>
                                        </p:tav>
                                        <p:tav tm="100000">
                                          <p:val>
                                            <p:strVal val="#ppt_y"/>
                                          </p:val>
                                        </p:tav>
                                      </p:tavLst>
                                    </p:anim>
                                  </p:childTnLst>
                                </p:cTn>
                              </p:par>
                            </p:childTnLst>
                          </p:cTn>
                        </p:par>
                        <p:par>
                          <p:cTn id="25" fill="hold">
                            <p:stCondLst>
                              <p:cond delay="2000"/>
                            </p:stCondLst>
                            <p:childTnLst>
                              <p:par>
                                <p:cTn id="26" presetID="1" presetClass="entr" presetSubtype="0" fill="hold" grpId="0" nodeType="afterEffect">
                                  <p:stCondLst>
                                    <p:cond delay="500"/>
                                  </p:stCondLst>
                                  <p:childTnLst>
                                    <p:set>
                                      <p:cBhvr>
                                        <p:cTn id="27" dur="1" fill="hold">
                                          <p:stCondLst>
                                            <p:cond delay="0"/>
                                          </p:stCondLst>
                                        </p:cTn>
                                        <p:tgtEl>
                                          <p:spTgt spid="102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2" grpId="0"/>
      <p:bldP spid="10243" grpId="0"/>
      <p:bldP spid="1024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29" name="Rectangle 1"/>
          <p:cNvSpPr>
            <a:spLocks noChangeArrowheads="1"/>
          </p:cNvSpPr>
          <p:nvPr/>
        </p:nvSpPr>
        <p:spPr bwMode="auto">
          <a:xfrm>
            <a:off x="182880" y="904547"/>
            <a:ext cx="11909040" cy="1938992"/>
          </a:xfrm>
          <a:prstGeom prst="rect">
            <a:avLst/>
          </a:prstGeom>
          <a:noFill/>
          <a:ln w="9525">
            <a:noFill/>
            <a:miter lim="800000"/>
            <a:headEnd/>
            <a:tailEnd/>
          </a:ln>
        </p:spPr>
        <p:txBody>
          <a:bodyPr wrap="square" anchor="ctr">
            <a:spAutoFit/>
          </a:bodyPr>
          <a:lstStyle/>
          <a:p>
            <a:pPr algn="just" eaLnBrk="0" hangingPunct="0">
              <a:defRPr/>
            </a:pPr>
            <a:r>
              <a:rPr lang="ru-RU" sz="2000" b="1" u="sng" dirty="0">
                <a:solidFill>
                  <a:srgbClr val="002060"/>
                </a:solidFill>
                <a:latin typeface="Times New Roman" panose="02020603050405020304" pitchFamily="18" charset="0"/>
                <a:cs typeface="Times New Roman" panose="02020603050405020304" pitchFamily="18" charset="0"/>
              </a:rPr>
              <a:t>стандартные программы:</a:t>
            </a:r>
          </a:p>
          <a:p>
            <a:pPr marL="446088" indent="-176213" algn="just" eaLnBrk="0" hangingPunct="0">
              <a:buFont typeface="Arial" panose="020B0604020202020204" pitchFamily="34" charset="0"/>
              <a:buChar char="•"/>
              <a:defRPr/>
            </a:pPr>
            <a:r>
              <a:rPr lang="ru-RU" sz="2000" b="1" i="1" dirty="0" smtClean="0">
                <a:solidFill>
                  <a:srgbClr val="002060"/>
                </a:solidFill>
                <a:latin typeface="Times New Roman" pitchFamily="18" charset="0"/>
                <a:cs typeface="Times New Roman" pitchFamily="18" charset="0"/>
              </a:rPr>
              <a:t>статическая</a:t>
            </a:r>
            <a:r>
              <a:rPr lang="ru-RU" sz="2000" dirty="0" smtClean="0">
                <a:solidFill>
                  <a:srgbClr val="002060"/>
                </a:solidFill>
                <a:latin typeface="Times New Roman" pitchFamily="18" charset="0"/>
                <a:cs typeface="Times New Roman" pitchFamily="18" charset="0"/>
              </a:rPr>
              <a:t> </a:t>
            </a:r>
            <a:r>
              <a:rPr lang="ru-RU" sz="2000" dirty="0">
                <a:solidFill>
                  <a:srgbClr val="002060"/>
                </a:solidFill>
                <a:latin typeface="Times New Roman" pitchFamily="18" charset="0"/>
                <a:cs typeface="Times New Roman" pitchFamily="18" charset="0"/>
              </a:rPr>
              <a:t>(одновременное включение верхнего и нижнего нагревательных элементов);</a:t>
            </a:r>
          </a:p>
          <a:p>
            <a:pPr marL="446088" indent="-176213" algn="just" eaLnBrk="0" hangingPunct="0">
              <a:buFontTx/>
              <a:buChar char="•"/>
              <a:defRPr/>
            </a:pPr>
            <a:r>
              <a:rPr lang="ru-RU" sz="2000" b="1" i="1" dirty="0">
                <a:solidFill>
                  <a:srgbClr val="002060"/>
                </a:solidFill>
                <a:latin typeface="Times New Roman" pitchFamily="18" charset="0"/>
                <a:cs typeface="Times New Roman" pitchFamily="18" charset="0"/>
              </a:rPr>
              <a:t>быстрое размораживание</a:t>
            </a:r>
            <a:r>
              <a:rPr lang="ru-RU" sz="2000" b="1" dirty="0">
                <a:solidFill>
                  <a:srgbClr val="002060"/>
                </a:solidFill>
                <a:latin typeface="Times New Roman" pitchFamily="18" charset="0"/>
                <a:cs typeface="Times New Roman" pitchFamily="18" charset="0"/>
              </a:rPr>
              <a:t> </a:t>
            </a:r>
            <a:r>
              <a:rPr lang="ru-RU" sz="2000" dirty="0">
                <a:solidFill>
                  <a:srgbClr val="002060"/>
                </a:solidFill>
                <a:latin typeface="Times New Roman" pitchFamily="18" charset="0"/>
                <a:cs typeface="Times New Roman" pitchFamily="18" charset="0"/>
              </a:rPr>
              <a:t>(вентилятор обеспечивает постоянную циркуляцию холодного воздуха);</a:t>
            </a:r>
          </a:p>
          <a:p>
            <a:pPr marL="446088" indent="-176213" algn="just" eaLnBrk="0" hangingPunct="0">
              <a:buFontTx/>
              <a:buChar char="•"/>
              <a:defRPr/>
            </a:pPr>
            <a:r>
              <a:rPr lang="ru-RU" sz="2000" b="1" i="1" dirty="0">
                <a:solidFill>
                  <a:srgbClr val="002060"/>
                </a:solidFill>
                <a:latin typeface="Times New Roman" pitchFamily="18" charset="0"/>
                <a:cs typeface="Times New Roman" pitchFamily="18" charset="0"/>
              </a:rPr>
              <a:t>обычный гриль</a:t>
            </a:r>
            <a:r>
              <a:rPr lang="ru-RU" sz="2000" b="1" dirty="0">
                <a:solidFill>
                  <a:srgbClr val="002060"/>
                </a:solidFill>
                <a:latin typeface="Times New Roman" pitchFamily="18" charset="0"/>
                <a:cs typeface="Times New Roman" pitchFamily="18" charset="0"/>
              </a:rPr>
              <a:t> </a:t>
            </a:r>
            <a:r>
              <a:rPr lang="ru-RU" sz="2000" dirty="0">
                <a:solidFill>
                  <a:srgbClr val="002060"/>
                </a:solidFill>
                <a:latin typeface="Times New Roman" pitchFamily="18" charset="0"/>
                <a:cs typeface="Times New Roman" pitchFamily="18" charset="0"/>
              </a:rPr>
              <a:t>(направленное сверху вниз тепловое излучение от раскаленного  нагревательного элемента непосредственно  нагревает поверхность продукта и позволяет запекать продукты с хрустящей корочкой).</a:t>
            </a:r>
          </a:p>
        </p:txBody>
      </p:sp>
      <p:sp>
        <p:nvSpPr>
          <p:cNvPr id="11267" name="TextBox 2"/>
          <p:cNvSpPr txBox="1">
            <a:spLocks noChangeArrowheads="1"/>
          </p:cNvSpPr>
          <p:nvPr/>
        </p:nvSpPr>
        <p:spPr bwMode="auto">
          <a:xfrm>
            <a:off x="-544830" y="320041"/>
            <a:ext cx="600075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eaLnBrk="1" hangingPunct="1"/>
            <a:r>
              <a:rPr lang="ru-RU" altLang="ru-RU" sz="3600" b="1" i="1" dirty="0">
                <a:latin typeface="Times New Roman" panose="02020603050405020304" pitchFamily="18" charset="0"/>
                <a:cs typeface="Times New Roman" panose="02020603050405020304" pitchFamily="18" charset="0"/>
              </a:rPr>
              <a:t>РЕЖИМЫ ДУХОВОК:</a:t>
            </a:r>
          </a:p>
        </p:txBody>
      </p:sp>
      <p:sp>
        <p:nvSpPr>
          <p:cNvPr id="278530" name="Rectangle 2"/>
          <p:cNvSpPr>
            <a:spLocks noChangeArrowheads="1"/>
          </p:cNvSpPr>
          <p:nvPr/>
        </p:nvSpPr>
        <p:spPr bwMode="auto">
          <a:xfrm>
            <a:off x="182880" y="2843539"/>
            <a:ext cx="11909040" cy="3170099"/>
          </a:xfrm>
          <a:prstGeom prst="rect">
            <a:avLst/>
          </a:prstGeom>
          <a:noFill/>
          <a:ln w="9525">
            <a:noFill/>
            <a:miter lim="800000"/>
            <a:headEnd/>
            <a:tailEnd/>
          </a:ln>
        </p:spPr>
        <p:txBody>
          <a:bodyPr wrap="square" anchor="ctr">
            <a:spAutoFit/>
          </a:bodyPr>
          <a:lstStyle/>
          <a:p>
            <a:pPr algn="just" eaLnBrk="0" hangingPunct="0">
              <a:defRPr/>
            </a:pPr>
            <a:r>
              <a:rPr lang="ru-RU" sz="2000" b="1" u="sng" dirty="0">
                <a:solidFill>
                  <a:srgbClr val="002060"/>
                </a:solidFill>
                <a:latin typeface="Times New Roman" panose="02020603050405020304" pitchFamily="18" charset="0"/>
                <a:cs typeface="Times New Roman" panose="02020603050405020304" pitchFamily="18" charset="0"/>
              </a:rPr>
              <a:t>специфические программы:</a:t>
            </a:r>
          </a:p>
          <a:p>
            <a:pPr marL="446088" indent="-176213" algn="just" eaLnBrk="0" hangingPunct="0">
              <a:buFontTx/>
              <a:buChar char="•"/>
              <a:defRPr/>
            </a:pPr>
            <a:r>
              <a:rPr lang="ru-RU" sz="2000" b="1" i="1" dirty="0" smtClean="0">
                <a:solidFill>
                  <a:srgbClr val="002060"/>
                </a:solidFill>
                <a:latin typeface="Times New Roman" pitchFamily="18" charset="0"/>
                <a:cs typeface="Times New Roman" pitchFamily="18" charset="0"/>
              </a:rPr>
              <a:t>конвекционная </a:t>
            </a:r>
            <a:r>
              <a:rPr lang="ru-RU" sz="2000" b="1" i="1" dirty="0">
                <a:solidFill>
                  <a:srgbClr val="002060"/>
                </a:solidFill>
                <a:latin typeface="Times New Roman" pitchFamily="18" charset="0"/>
                <a:cs typeface="Times New Roman" pitchFamily="18" charset="0"/>
              </a:rPr>
              <a:t>духовка</a:t>
            </a:r>
            <a:r>
              <a:rPr lang="ru-RU" sz="2000" b="1" dirty="0">
                <a:solidFill>
                  <a:srgbClr val="002060"/>
                </a:solidFill>
                <a:latin typeface="Times New Roman" pitchFamily="18" charset="0"/>
                <a:cs typeface="Times New Roman" pitchFamily="18" charset="0"/>
              </a:rPr>
              <a:t> </a:t>
            </a:r>
            <a:r>
              <a:rPr lang="ru-RU" sz="2000" dirty="0">
                <a:solidFill>
                  <a:srgbClr val="002060"/>
                </a:solidFill>
                <a:latin typeface="Times New Roman" pitchFamily="18" charset="0"/>
                <a:cs typeface="Times New Roman" pitchFamily="18" charset="0"/>
              </a:rPr>
              <a:t>(режим 3Д-горячий воздух) обеспечивает одновременную работу верхнего и нижнего нагревательных элементов, кольцевого нагревательного элемента и вентилятора.;</a:t>
            </a:r>
          </a:p>
          <a:p>
            <a:pPr marL="446088" indent="-176213" algn="just" eaLnBrk="0" hangingPunct="0">
              <a:buFontTx/>
              <a:buChar char="•"/>
              <a:defRPr/>
            </a:pPr>
            <a:r>
              <a:rPr lang="ru-RU" sz="2000" b="1" i="1" dirty="0">
                <a:solidFill>
                  <a:srgbClr val="002060"/>
                </a:solidFill>
                <a:latin typeface="Times New Roman" pitchFamily="18" charset="0"/>
                <a:cs typeface="Times New Roman" pitchFamily="18" charset="0"/>
              </a:rPr>
              <a:t>конвекционный гриль</a:t>
            </a:r>
            <a:r>
              <a:rPr lang="ru-RU" sz="2000" b="1" dirty="0">
                <a:solidFill>
                  <a:srgbClr val="002060"/>
                </a:solidFill>
                <a:latin typeface="Times New Roman" pitchFamily="18" charset="0"/>
                <a:cs typeface="Times New Roman" pitchFamily="18" charset="0"/>
              </a:rPr>
              <a:t> </a:t>
            </a:r>
            <a:r>
              <a:rPr lang="ru-RU" sz="2000" dirty="0">
                <a:solidFill>
                  <a:srgbClr val="002060"/>
                </a:solidFill>
                <a:latin typeface="Times New Roman" pitchFamily="18" charset="0"/>
                <a:cs typeface="Times New Roman" pitchFamily="18" charset="0"/>
              </a:rPr>
              <a:t>сочетает направленный в одну сторону тепловой поток с принудительной циркуляцией воздуха внутри духовки, что предохраняет поверхность пищи от пригорания;</a:t>
            </a:r>
          </a:p>
          <a:p>
            <a:pPr marL="446088" indent="-176213" algn="just" eaLnBrk="0" hangingPunct="0">
              <a:buFontTx/>
              <a:buChar char="•"/>
              <a:defRPr/>
            </a:pPr>
            <a:r>
              <a:rPr lang="ru-RU" sz="2000" b="1" i="1" dirty="0">
                <a:solidFill>
                  <a:srgbClr val="002060"/>
                </a:solidFill>
                <a:latin typeface="Times New Roman" pitchFamily="18" charset="0"/>
                <a:cs typeface="Times New Roman" pitchFamily="18" charset="0"/>
              </a:rPr>
              <a:t>гриль с 50% и 100%-м нагревом</a:t>
            </a:r>
            <a:r>
              <a:rPr lang="ru-RU" sz="2000" b="1" dirty="0">
                <a:solidFill>
                  <a:srgbClr val="002060"/>
                </a:solidFill>
                <a:latin typeface="Times New Roman" pitchFamily="18" charset="0"/>
                <a:cs typeface="Times New Roman" pitchFamily="18" charset="0"/>
              </a:rPr>
              <a:t> </a:t>
            </a:r>
            <a:r>
              <a:rPr lang="ru-RU" sz="2000" dirty="0">
                <a:solidFill>
                  <a:srgbClr val="002060"/>
                </a:solidFill>
                <a:latin typeface="Times New Roman" pitchFamily="18" charset="0"/>
                <a:cs typeface="Times New Roman" pitchFamily="18" charset="0"/>
              </a:rPr>
              <a:t>(двойной гриль) дает возможность использовать инфракрасное излучение для приготовления пищи, при этом регулируется мощность излучения: либо только 50%, либо все 100%;</a:t>
            </a:r>
          </a:p>
          <a:p>
            <a:pPr marL="446088" indent="-176213" algn="just" eaLnBrk="0" hangingPunct="0">
              <a:buFontTx/>
              <a:buChar char="•"/>
              <a:defRPr/>
            </a:pPr>
            <a:r>
              <a:rPr lang="ru-RU" sz="2000" b="1" dirty="0">
                <a:solidFill>
                  <a:srgbClr val="002060"/>
                </a:solidFill>
                <a:latin typeface="Times New Roman" pitchFamily="18" charset="0"/>
                <a:cs typeface="Times New Roman" pitchFamily="18" charset="0"/>
              </a:rPr>
              <a:t>«</a:t>
            </a:r>
            <a:r>
              <a:rPr lang="ru-RU" sz="2000" b="1" i="1" dirty="0">
                <a:solidFill>
                  <a:srgbClr val="002060"/>
                </a:solidFill>
                <a:latin typeface="Times New Roman" pitchFamily="18" charset="0"/>
                <a:cs typeface="Times New Roman" pitchFamily="18" charset="0"/>
              </a:rPr>
              <a:t>кондитерская» духовка</a:t>
            </a:r>
            <a:r>
              <a:rPr lang="ru-RU" sz="2000" b="1" dirty="0">
                <a:solidFill>
                  <a:srgbClr val="002060"/>
                </a:solidFill>
                <a:latin typeface="Times New Roman" pitchFamily="18" charset="0"/>
                <a:cs typeface="Times New Roman" pitchFamily="18" charset="0"/>
              </a:rPr>
              <a:t> </a:t>
            </a:r>
            <a:r>
              <a:rPr lang="ru-RU" sz="2000" dirty="0">
                <a:solidFill>
                  <a:srgbClr val="002060"/>
                </a:solidFill>
                <a:latin typeface="Times New Roman" pitchFamily="18" charset="0"/>
                <a:cs typeface="Times New Roman" pitchFamily="18" charset="0"/>
              </a:rPr>
              <a:t>позволяет отдельно включать верхний и нижний нагревательные элементы, что очень удобно при выпечке пирогов и торов.</a:t>
            </a:r>
          </a:p>
        </p:txBody>
      </p:sp>
      <p:pic>
        <p:nvPicPr>
          <p:cNvPr id="5" name="Рисунок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27326" y="70505"/>
            <a:ext cx="564594" cy="693361"/>
          </a:xfrm>
          <a:prstGeom prst="rect">
            <a:avLst/>
          </a:prstGeom>
        </p:spPr>
      </p:pic>
    </p:spTree>
    <p:extLst>
      <p:ext uri="{BB962C8B-B14F-4D97-AF65-F5344CB8AC3E}">
        <p14:creationId xmlns:p14="http://schemas.microsoft.com/office/powerpoint/2010/main" val="20647351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ext Box 4"/>
          <p:cNvSpPr txBox="1">
            <a:spLocks noChangeArrowheads="1"/>
          </p:cNvSpPr>
          <p:nvPr/>
        </p:nvSpPr>
        <p:spPr bwMode="auto">
          <a:xfrm>
            <a:off x="0" y="417185"/>
            <a:ext cx="7848600"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eaLnBrk="1" hangingPunct="1">
              <a:spcBef>
                <a:spcPct val="50000"/>
              </a:spcBef>
            </a:pPr>
            <a:r>
              <a:rPr lang="ru-RU" altLang="ru-RU" sz="2600" b="1" u="sng" dirty="0">
                <a:solidFill>
                  <a:srgbClr val="002060"/>
                </a:solidFill>
                <a:latin typeface="Times New Roman" panose="02020603050405020304" pitchFamily="18" charset="0"/>
              </a:rPr>
              <a:t>Дополнительные устройства и приспособления:</a:t>
            </a:r>
          </a:p>
        </p:txBody>
      </p:sp>
      <p:sp>
        <p:nvSpPr>
          <p:cNvPr id="12291" name="Text Box 5"/>
          <p:cNvSpPr txBox="1">
            <a:spLocks noChangeArrowheads="1"/>
          </p:cNvSpPr>
          <p:nvPr/>
        </p:nvSpPr>
        <p:spPr bwMode="auto">
          <a:xfrm>
            <a:off x="187643" y="907093"/>
            <a:ext cx="11750040" cy="5570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54013" indent="-354013"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buFont typeface="Wingdings" panose="05000000000000000000" pitchFamily="2" charset="2"/>
              <a:buChar char="q"/>
            </a:pPr>
            <a:r>
              <a:rPr lang="ru-RU" altLang="ru-RU" sz="2200" dirty="0">
                <a:latin typeface="Times New Roman" panose="02020603050405020304" pitchFamily="18" charset="0"/>
              </a:rPr>
              <a:t>двойное или тройное стекло дверцы духовки </a:t>
            </a:r>
          </a:p>
          <a:p>
            <a:pPr eaLnBrk="1" hangingPunct="1">
              <a:buFont typeface="Wingdings" panose="05000000000000000000" pitchFamily="2" charset="2"/>
              <a:buChar char="q"/>
            </a:pPr>
            <a:r>
              <a:rPr lang="ru-RU" altLang="ru-RU" sz="2200" dirty="0">
                <a:latin typeface="Times New Roman" panose="02020603050405020304" pitchFamily="18" charset="0"/>
              </a:rPr>
              <a:t>блокиратор дверцы духовки или специальный </a:t>
            </a:r>
            <a:r>
              <a:rPr lang="ru-RU" altLang="ru-RU" sz="2200" dirty="0" err="1">
                <a:latin typeface="Times New Roman" panose="02020603050405020304" pitchFamily="18" charset="0"/>
              </a:rPr>
              <a:t>шифровый</a:t>
            </a:r>
            <a:r>
              <a:rPr lang="ru-RU" altLang="ru-RU" sz="2200" dirty="0">
                <a:latin typeface="Times New Roman" panose="02020603050405020304" pitchFamily="18" charset="0"/>
              </a:rPr>
              <a:t> замок</a:t>
            </a:r>
          </a:p>
          <a:p>
            <a:pPr eaLnBrk="1" hangingPunct="1">
              <a:buFont typeface="Wingdings" panose="05000000000000000000" pitchFamily="2" charset="2"/>
              <a:buChar char="q"/>
            </a:pPr>
            <a:r>
              <a:rPr lang="ru-RU" altLang="ru-RU" sz="2200" dirty="0">
                <a:latin typeface="Times New Roman" panose="02020603050405020304" pitchFamily="18" charset="0"/>
              </a:rPr>
              <a:t>вентилируемая дверца</a:t>
            </a:r>
          </a:p>
          <a:p>
            <a:pPr eaLnBrk="1" hangingPunct="1">
              <a:buFont typeface="Wingdings" panose="05000000000000000000" pitchFamily="2" charset="2"/>
              <a:buChar char="q"/>
            </a:pPr>
            <a:r>
              <a:rPr lang="ru-RU" altLang="ru-RU" sz="2200" dirty="0">
                <a:latin typeface="Times New Roman" panose="02020603050405020304" pitchFamily="18" charset="0"/>
              </a:rPr>
              <a:t>отвод испарений на заднюю стенку духовки, а не под ручку дверцы</a:t>
            </a:r>
          </a:p>
          <a:p>
            <a:pPr eaLnBrk="1" hangingPunct="1">
              <a:buFont typeface="Wingdings" panose="05000000000000000000" pitchFamily="2" charset="2"/>
              <a:buChar char="q"/>
            </a:pPr>
            <a:r>
              <a:rPr lang="ru-RU" altLang="ru-RU" sz="2200" dirty="0">
                <a:latin typeface="Times New Roman" panose="02020603050405020304" pitchFamily="18" charset="0"/>
              </a:rPr>
              <a:t>электронные часы</a:t>
            </a:r>
          </a:p>
          <a:p>
            <a:pPr eaLnBrk="1" hangingPunct="1">
              <a:buFont typeface="Wingdings" panose="05000000000000000000" pitchFamily="2" charset="2"/>
              <a:buChar char="q"/>
            </a:pPr>
            <a:r>
              <a:rPr lang="ru-RU" altLang="ru-RU" sz="2200" dirty="0">
                <a:latin typeface="Times New Roman" panose="02020603050405020304" pitchFamily="18" charset="0"/>
              </a:rPr>
              <a:t>сенсорный блок управления</a:t>
            </a:r>
          </a:p>
          <a:p>
            <a:pPr eaLnBrk="1" hangingPunct="1">
              <a:buFont typeface="Wingdings" panose="05000000000000000000" pitchFamily="2" charset="2"/>
              <a:buChar char="q"/>
            </a:pPr>
            <a:r>
              <a:rPr lang="ru-RU" altLang="ru-RU" sz="2200" dirty="0">
                <a:latin typeface="Times New Roman" panose="02020603050405020304" pitchFamily="18" charset="0"/>
              </a:rPr>
              <a:t>утапливаемые поворотные переключатели</a:t>
            </a:r>
          </a:p>
          <a:p>
            <a:pPr eaLnBrk="1" hangingPunct="1">
              <a:buFont typeface="Wingdings" panose="05000000000000000000" pitchFamily="2" charset="2"/>
              <a:buChar char="q"/>
            </a:pPr>
            <a:r>
              <a:rPr lang="ru-RU" altLang="ru-RU" sz="2200" dirty="0">
                <a:latin typeface="Times New Roman" panose="02020603050405020304" pitchFamily="18" charset="0"/>
              </a:rPr>
              <a:t>выдвижная тележка </a:t>
            </a:r>
            <a:r>
              <a:rPr lang="ru-RU" altLang="ru-RU" sz="2200" dirty="0" smtClean="0">
                <a:latin typeface="Times New Roman" panose="02020603050405020304" pitchFamily="18" charset="0"/>
              </a:rPr>
              <a:t>духовки</a:t>
            </a:r>
          </a:p>
          <a:p>
            <a:pPr eaLnBrk="1" hangingPunct="1">
              <a:buFont typeface="Wingdings" panose="05000000000000000000" pitchFamily="2" charset="2"/>
              <a:buChar char="q"/>
            </a:pPr>
            <a:r>
              <a:rPr lang="ru-RU" altLang="ru-RU" sz="2000" dirty="0">
                <a:latin typeface="Times New Roman" panose="02020603050405020304" pitchFamily="18" charset="0"/>
              </a:rPr>
              <a:t>электрический вертел (шампур)</a:t>
            </a:r>
          </a:p>
          <a:p>
            <a:pPr eaLnBrk="1" hangingPunct="1">
              <a:buFont typeface="Wingdings" panose="05000000000000000000" pitchFamily="2" charset="2"/>
              <a:buChar char="q"/>
            </a:pPr>
            <a:r>
              <a:rPr lang="ru-RU" altLang="ru-RU" sz="2000" dirty="0">
                <a:latin typeface="Times New Roman" panose="02020603050405020304" pitchFamily="18" charset="0"/>
              </a:rPr>
              <a:t>термостат в духовом шкафу</a:t>
            </a:r>
          </a:p>
          <a:p>
            <a:pPr eaLnBrk="1" hangingPunct="1">
              <a:buFont typeface="Wingdings" panose="05000000000000000000" pitchFamily="2" charset="2"/>
              <a:buChar char="q"/>
            </a:pPr>
            <a:r>
              <a:rPr lang="ru-RU" altLang="ru-RU" sz="2000" dirty="0">
                <a:latin typeface="Times New Roman" panose="02020603050405020304" pitchFamily="18" charset="0"/>
              </a:rPr>
              <a:t>программируемый электронный таймер или ЖК-дисплей </a:t>
            </a:r>
          </a:p>
          <a:p>
            <a:pPr eaLnBrk="1" hangingPunct="1">
              <a:buFont typeface="Wingdings" panose="05000000000000000000" pitchFamily="2" charset="2"/>
              <a:buChar char="q"/>
            </a:pPr>
            <a:r>
              <a:rPr lang="ru-RU" altLang="ru-RU" sz="2000" dirty="0">
                <a:latin typeface="Times New Roman" panose="02020603050405020304" pitchFamily="18" charset="0"/>
              </a:rPr>
              <a:t>выдвижной ящик для посуды и принадлежностей</a:t>
            </a:r>
          </a:p>
          <a:p>
            <a:pPr eaLnBrk="1" hangingPunct="1">
              <a:buFont typeface="Wingdings" panose="05000000000000000000" pitchFamily="2" charset="2"/>
              <a:buChar char="q"/>
            </a:pPr>
            <a:r>
              <a:rPr lang="ru-RU" altLang="ru-RU" sz="2000" dirty="0" err="1">
                <a:latin typeface="Times New Roman" panose="02020603050405020304" pitchFamily="18" charset="0"/>
              </a:rPr>
              <a:t>самоочистка</a:t>
            </a:r>
            <a:r>
              <a:rPr lang="ru-RU" altLang="ru-RU" sz="2000" dirty="0">
                <a:latin typeface="Times New Roman" panose="02020603050405020304" pitchFamily="18" charset="0"/>
              </a:rPr>
              <a:t> духовки (пиролиз)</a:t>
            </a:r>
          </a:p>
          <a:p>
            <a:pPr eaLnBrk="1" hangingPunct="1">
              <a:buFont typeface="Wingdings" panose="05000000000000000000" pitchFamily="2" charset="2"/>
              <a:buChar char="q"/>
            </a:pPr>
            <a:r>
              <a:rPr lang="ru-RU" altLang="ru-RU" sz="2000" dirty="0">
                <a:latin typeface="Times New Roman" panose="02020603050405020304" pitchFamily="18" charset="0"/>
              </a:rPr>
              <a:t> утапливаемый гриль</a:t>
            </a:r>
          </a:p>
          <a:p>
            <a:pPr eaLnBrk="1" hangingPunct="1">
              <a:buFont typeface="Wingdings" panose="05000000000000000000" pitchFamily="2" charset="2"/>
              <a:buChar char="q"/>
            </a:pPr>
            <a:r>
              <a:rPr lang="ru-RU" altLang="ru-RU" sz="2000" dirty="0">
                <a:latin typeface="Times New Roman" panose="02020603050405020304" pitchFamily="18" charset="0"/>
              </a:rPr>
              <a:t>двухконтурные конфорки </a:t>
            </a:r>
          </a:p>
          <a:p>
            <a:pPr eaLnBrk="1" hangingPunct="1">
              <a:buFont typeface="Wingdings" panose="05000000000000000000" pitchFamily="2" charset="2"/>
              <a:buChar char="q"/>
            </a:pPr>
            <a:r>
              <a:rPr lang="ru-RU" altLang="ru-RU" sz="2000" dirty="0">
                <a:latin typeface="Times New Roman" panose="02020603050405020304" pitchFamily="18" charset="0"/>
              </a:rPr>
              <a:t>дополнительная овальная зона нагрева</a:t>
            </a:r>
            <a:endParaRPr lang="ru-RU" altLang="ru-RU" sz="2000" dirty="0"/>
          </a:p>
          <a:p>
            <a:pPr marL="0" indent="0" eaLnBrk="1" hangingPunct="1"/>
            <a:endParaRPr lang="ru-RU" altLang="ru-RU" sz="2000" dirty="0">
              <a:latin typeface="Times New Roman" panose="02020603050405020304" pitchFamily="18" charset="0"/>
            </a:endParaRPr>
          </a:p>
        </p:txBody>
      </p:sp>
      <p:pic>
        <p:nvPicPr>
          <p:cNvPr id="12292"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36381" y="2347273"/>
            <a:ext cx="1189342" cy="1171258"/>
          </a:xfrm>
          <a:prstGeom prst="rect">
            <a:avLst/>
          </a:prstGeom>
          <a:noFill/>
          <a:ln w="38100">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pic>
        <p:nvPicPr>
          <p:cNvPr id="12293"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13366" y="2347272"/>
            <a:ext cx="1153282" cy="1171259"/>
          </a:xfrm>
          <a:prstGeom prst="rect">
            <a:avLst/>
          </a:prstGeom>
          <a:noFill/>
          <a:ln w="38100">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pic>
        <p:nvPicPr>
          <p:cNvPr id="12294"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36381" y="3661758"/>
            <a:ext cx="1189342" cy="1189342"/>
          </a:xfrm>
          <a:prstGeom prst="rect">
            <a:avLst/>
          </a:prstGeom>
          <a:noFill/>
          <a:ln w="38100">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pic>
        <p:nvPicPr>
          <p:cNvPr id="7" name="Рисунок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527326" y="70505"/>
            <a:ext cx="564594" cy="693361"/>
          </a:xfrm>
          <a:prstGeom prst="rect">
            <a:avLst/>
          </a:prstGeom>
        </p:spPr>
      </p:pic>
      <p:pic>
        <p:nvPicPr>
          <p:cNvPr id="8"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30189" y="4994327"/>
            <a:ext cx="1191111" cy="1235023"/>
          </a:xfrm>
          <a:prstGeom prst="rect">
            <a:avLst/>
          </a:prstGeom>
          <a:noFill/>
          <a:ln w="38100">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pic>
        <p:nvPicPr>
          <p:cNvPr id="9"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469134" y="4994327"/>
            <a:ext cx="1197513" cy="1234550"/>
          </a:xfrm>
          <a:prstGeom prst="rect">
            <a:avLst/>
          </a:prstGeom>
          <a:noFill/>
          <a:ln w="38100">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pic>
        <p:nvPicPr>
          <p:cNvPr id="10"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469135" y="3661758"/>
            <a:ext cx="1197513" cy="1189342"/>
          </a:xfrm>
          <a:prstGeom prst="rect">
            <a:avLst/>
          </a:prstGeom>
          <a:noFill/>
          <a:ln w="38100">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3626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12290"/>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250"/>
                                  </p:stCondLst>
                                  <p:childTnLst>
                                    <p:set>
                                      <p:cBhvr>
                                        <p:cTn id="9" dur="1" fill="hold">
                                          <p:stCondLst>
                                            <p:cond delay="0"/>
                                          </p:stCondLst>
                                        </p:cTn>
                                        <p:tgtEl>
                                          <p:spTgt spid="12291"/>
                                        </p:tgtEl>
                                        <p:attrNameLst>
                                          <p:attrName>style.visibility</p:attrName>
                                        </p:attrNameLst>
                                      </p:cBhvr>
                                      <p:to>
                                        <p:strVal val="visible"/>
                                      </p:to>
                                    </p:set>
                                  </p:childTnLst>
                                </p:cTn>
                              </p:par>
                            </p:childTnLst>
                          </p:cTn>
                        </p:par>
                        <p:par>
                          <p:cTn id="10" fill="hold">
                            <p:stCondLst>
                              <p:cond delay="250"/>
                            </p:stCondLst>
                            <p:childTnLst>
                              <p:par>
                                <p:cTn id="11" presetID="2" presetClass="entr" presetSubtype="4" fill="hold" nodeType="afterEffect">
                                  <p:stCondLst>
                                    <p:cond delay="0"/>
                                  </p:stCondLst>
                                  <p:childTnLst>
                                    <p:set>
                                      <p:cBhvr>
                                        <p:cTn id="12" dur="1" fill="hold">
                                          <p:stCondLst>
                                            <p:cond delay="0"/>
                                          </p:stCondLst>
                                        </p:cTn>
                                        <p:tgtEl>
                                          <p:spTgt spid="12292"/>
                                        </p:tgtEl>
                                        <p:attrNameLst>
                                          <p:attrName>style.visibility</p:attrName>
                                        </p:attrNameLst>
                                      </p:cBhvr>
                                      <p:to>
                                        <p:strVal val="visible"/>
                                      </p:to>
                                    </p:set>
                                    <p:anim calcmode="lin" valueType="num">
                                      <p:cBhvr additive="base">
                                        <p:cTn id="13" dur="500" fill="hold"/>
                                        <p:tgtEl>
                                          <p:spTgt spid="12292"/>
                                        </p:tgtEl>
                                        <p:attrNameLst>
                                          <p:attrName>ppt_x</p:attrName>
                                        </p:attrNameLst>
                                      </p:cBhvr>
                                      <p:tavLst>
                                        <p:tav tm="0">
                                          <p:val>
                                            <p:strVal val="#ppt_x"/>
                                          </p:val>
                                        </p:tav>
                                        <p:tav tm="100000">
                                          <p:val>
                                            <p:strVal val="#ppt_x"/>
                                          </p:val>
                                        </p:tav>
                                      </p:tavLst>
                                    </p:anim>
                                    <p:anim calcmode="lin" valueType="num">
                                      <p:cBhvr additive="base">
                                        <p:cTn id="14" dur="500" fill="hold"/>
                                        <p:tgtEl>
                                          <p:spTgt spid="12292"/>
                                        </p:tgtEl>
                                        <p:attrNameLst>
                                          <p:attrName>ppt_y</p:attrName>
                                        </p:attrNameLst>
                                      </p:cBhvr>
                                      <p:tavLst>
                                        <p:tav tm="0">
                                          <p:val>
                                            <p:strVal val="1+#ppt_h/2"/>
                                          </p:val>
                                        </p:tav>
                                        <p:tav tm="100000">
                                          <p:val>
                                            <p:strVal val="#ppt_y"/>
                                          </p:val>
                                        </p:tav>
                                      </p:tavLst>
                                    </p:anim>
                                  </p:childTnLst>
                                </p:cTn>
                              </p:par>
                            </p:childTnLst>
                          </p:cTn>
                        </p:par>
                        <p:par>
                          <p:cTn id="15" fill="hold">
                            <p:stCondLst>
                              <p:cond delay="750"/>
                            </p:stCondLst>
                            <p:childTnLst>
                              <p:par>
                                <p:cTn id="16" presetID="2" presetClass="entr" presetSubtype="4" fill="hold" nodeType="afterEffect">
                                  <p:stCondLst>
                                    <p:cond delay="0"/>
                                  </p:stCondLst>
                                  <p:childTnLst>
                                    <p:set>
                                      <p:cBhvr>
                                        <p:cTn id="17" dur="1" fill="hold">
                                          <p:stCondLst>
                                            <p:cond delay="0"/>
                                          </p:stCondLst>
                                        </p:cTn>
                                        <p:tgtEl>
                                          <p:spTgt spid="12293"/>
                                        </p:tgtEl>
                                        <p:attrNameLst>
                                          <p:attrName>style.visibility</p:attrName>
                                        </p:attrNameLst>
                                      </p:cBhvr>
                                      <p:to>
                                        <p:strVal val="visible"/>
                                      </p:to>
                                    </p:set>
                                    <p:anim calcmode="lin" valueType="num">
                                      <p:cBhvr additive="base">
                                        <p:cTn id="18" dur="500" fill="hold"/>
                                        <p:tgtEl>
                                          <p:spTgt spid="12293"/>
                                        </p:tgtEl>
                                        <p:attrNameLst>
                                          <p:attrName>ppt_x</p:attrName>
                                        </p:attrNameLst>
                                      </p:cBhvr>
                                      <p:tavLst>
                                        <p:tav tm="0">
                                          <p:val>
                                            <p:strVal val="#ppt_x"/>
                                          </p:val>
                                        </p:tav>
                                        <p:tav tm="100000">
                                          <p:val>
                                            <p:strVal val="#ppt_x"/>
                                          </p:val>
                                        </p:tav>
                                      </p:tavLst>
                                    </p:anim>
                                    <p:anim calcmode="lin" valueType="num">
                                      <p:cBhvr additive="base">
                                        <p:cTn id="19" dur="500" fill="hold"/>
                                        <p:tgtEl>
                                          <p:spTgt spid="12293"/>
                                        </p:tgtEl>
                                        <p:attrNameLst>
                                          <p:attrName>ppt_y</p:attrName>
                                        </p:attrNameLst>
                                      </p:cBhvr>
                                      <p:tavLst>
                                        <p:tav tm="0">
                                          <p:val>
                                            <p:strVal val="1+#ppt_h/2"/>
                                          </p:val>
                                        </p:tav>
                                        <p:tav tm="100000">
                                          <p:val>
                                            <p:strVal val="#ppt_y"/>
                                          </p:val>
                                        </p:tav>
                                      </p:tavLst>
                                    </p:anim>
                                  </p:childTnLst>
                                </p:cTn>
                              </p:par>
                            </p:childTnLst>
                          </p:cTn>
                        </p:par>
                        <p:par>
                          <p:cTn id="20" fill="hold">
                            <p:stCondLst>
                              <p:cond delay="1250"/>
                            </p:stCondLst>
                            <p:childTnLst>
                              <p:par>
                                <p:cTn id="21" presetID="2" presetClass="entr" presetSubtype="4" fill="hold" nodeType="afterEffect">
                                  <p:stCondLst>
                                    <p:cond delay="0"/>
                                  </p:stCondLst>
                                  <p:childTnLst>
                                    <p:set>
                                      <p:cBhvr>
                                        <p:cTn id="22" dur="1" fill="hold">
                                          <p:stCondLst>
                                            <p:cond delay="0"/>
                                          </p:stCondLst>
                                        </p:cTn>
                                        <p:tgtEl>
                                          <p:spTgt spid="12294"/>
                                        </p:tgtEl>
                                        <p:attrNameLst>
                                          <p:attrName>style.visibility</p:attrName>
                                        </p:attrNameLst>
                                      </p:cBhvr>
                                      <p:to>
                                        <p:strVal val="visible"/>
                                      </p:to>
                                    </p:set>
                                    <p:anim calcmode="lin" valueType="num">
                                      <p:cBhvr additive="base">
                                        <p:cTn id="23" dur="500" fill="hold"/>
                                        <p:tgtEl>
                                          <p:spTgt spid="12294"/>
                                        </p:tgtEl>
                                        <p:attrNameLst>
                                          <p:attrName>ppt_x</p:attrName>
                                        </p:attrNameLst>
                                      </p:cBhvr>
                                      <p:tavLst>
                                        <p:tav tm="0">
                                          <p:val>
                                            <p:strVal val="#ppt_x"/>
                                          </p:val>
                                        </p:tav>
                                        <p:tav tm="100000">
                                          <p:val>
                                            <p:strVal val="#ppt_x"/>
                                          </p:val>
                                        </p:tav>
                                      </p:tavLst>
                                    </p:anim>
                                    <p:anim calcmode="lin" valueType="num">
                                      <p:cBhvr additive="base">
                                        <p:cTn id="24" dur="500" fill="hold"/>
                                        <p:tgtEl>
                                          <p:spTgt spid="12294"/>
                                        </p:tgtEl>
                                        <p:attrNameLst>
                                          <p:attrName>ppt_y</p:attrName>
                                        </p:attrNameLst>
                                      </p:cBhvr>
                                      <p:tavLst>
                                        <p:tav tm="0">
                                          <p:val>
                                            <p:strVal val="1+#ppt_h/2"/>
                                          </p:val>
                                        </p:tav>
                                        <p:tav tm="100000">
                                          <p:val>
                                            <p:strVal val="#ppt_y"/>
                                          </p:val>
                                        </p:tav>
                                      </p:tavLst>
                                    </p:anim>
                                  </p:childTnLst>
                                </p:cTn>
                              </p:par>
                            </p:childTnLst>
                          </p:cTn>
                        </p:par>
                        <p:par>
                          <p:cTn id="25" fill="hold">
                            <p:stCondLst>
                              <p:cond delay="1750"/>
                            </p:stCondLst>
                            <p:childTnLst>
                              <p:par>
                                <p:cTn id="26" presetID="2" presetClass="entr" presetSubtype="4" fill="hold" nodeType="afterEffect">
                                  <p:stCondLst>
                                    <p:cond delay="0"/>
                                  </p:stCondLst>
                                  <p:childTnLst>
                                    <p:set>
                                      <p:cBhvr>
                                        <p:cTn id="27" dur="1" fill="hold">
                                          <p:stCondLst>
                                            <p:cond delay="0"/>
                                          </p:stCondLst>
                                        </p:cTn>
                                        <p:tgtEl>
                                          <p:spTgt spid="10"/>
                                        </p:tgtEl>
                                        <p:attrNameLst>
                                          <p:attrName>style.visibility</p:attrName>
                                        </p:attrNameLst>
                                      </p:cBhvr>
                                      <p:to>
                                        <p:strVal val="visible"/>
                                      </p:to>
                                    </p:set>
                                    <p:anim calcmode="lin" valueType="num">
                                      <p:cBhvr additive="base">
                                        <p:cTn id="28" dur="500" fill="hold"/>
                                        <p:tgtEl>
                                          <p:spTgt spid="10"/>
                                        </p:tgtEl>
                                        <p:attrNameLst>
                                          <p:attrName>ppt_x</p:attrName>
                                        </p:attrNameLst>
                                      </p:cBhvr>
                                      <p:tavLst>
                                        <p:tav tm="0">
                                          <p:val>
                                            <p:strVal val="#ppt_x"/>
                                          </p:val>
                                        </p:tav>
                                        <p:tav tm="100000">
                                          <p:val>
                                            <p:strVal val="#ppt_x"/>
                                          </p:val>
                                        </p:tav>
                                      </p:tavLst>
                                    </p:anim>
                                    <p:anim calcmode="lin" valueType="num">
                                      <p:cBhvr additive="base">
                                        <p:cTn id="29" dur="500" fill="hold"/>
                                        <p:tgtEl>
                                          <p:spTgt spid="10"/>
                                        </p:tgtEl>
                                        <p:attrNameLst>
                                          <p:attrName>ppt_y</p:attrName>
                                        </p:attrNameLst>
                                      </p:cBhvr>
                                      <p:tavLst>
                                        <p:tav tm="0">
                                          <p:val>
                                            <p:strVal val="1+#ppt_h/2"/>
                                          </p:val>
                                        </p:tav>
                                        <p:tav tm="100000">
                                          <p:val>
                                            <p:strVal val="#ppt_y"/>
                                          </p:val>
                                        </p:tav>
                                      </p:tavLst>
                                    </p:anim>
                                  </p:childTnLst>
                                </p:cTn>
                              </p:par>
                            </p:childTnLst>
                          </p:cTn>
                        </p:par>
                        <p:par>
                          <p:cTn id="30" fill="hold">
                            <p:stCondLst>
                              <p:cond delay="2250"/>
                            </p:stCondLst>
                            <p:childTnLst>
                              <p:par>
                                <p:cTn id="31" presetID="2" presetClass="entr" presetSubtype="4" fill="hold" nodeType="afterEffect">
                                  <p:stCondLst>
                                    <p:cond delay="0"/>
                                  </p:stCondLst>
                                  <p:childTnLst>
                                    <p:set>
                                      <p:cBhvr>
                                        <p:cTn id="32" dur="1" fill="hold">
                                          <p:stCondLst>
                                            <p:cond delay="0"/>
                                          </p:stCondLst>
                                        </p:cTn>
                                        <p:tgtEl>
                                          <p:spTgt spid="8"/>
                                        </p:tgtEl>
                                        <p:attrNameLst>
                                          <p:attrName>style.visibility</p:attrName>
                                        </p:attrNameLst>
                                      </p:cBhvr>
                                      <p:to>
                                        <p:strVal val="visible"/>
                                      </p:to>
                                    </p:set>
                                    <p:anim calcmode="lin" valueType="num">
                                      <p:cBhvr additive="base">
                                        <p:cTn id="33" dur="500" fill="hold"/>
                                        <p:tgtEl>
                                          <p:spTgt spid="8"/>
                                        </p:tgtEl>
                                        <p:attrNameLst>
                                          <p:attrName>ppt_x</p:attrName>
                                        </p:attrNameLst>
                                      </p:cBhvr>
                                      <p:tavLst>
                                        <p:tav tm="0">
                                          <p:val>
                                            <p:strVal val="#ppt_x"/>
                                          </p:val>
                                        </p:tav>
                                        <p:tav tm="100000">
                                          <p:val>
                                            <p:strVal val="#ppt_x"/>
                                          </p:val>
                                        </p:tav>
                                      </p:tavLst>
                                    </p:anim>
                                    <p:anim calcmode="lin" valueType="num">
                                      <p:cBhvr additive="base">
                                        <p:cTn id="34" dur="500" fill="hold"/>
                                        <p:tgtEl>
                                          <p:spTgt spid="8"/>
                                        </p:tgtEl>
                                        <p:attrNameLst>
                                          <p:attrName>ppt_y</p:attrName>
                                        </p:attrNameLst>
                                      </p:cBhvr>
                                      <p:tavLst>
                                        <p:tav tm="0">
                                          <p:val>
                                            <p:strVal val="1+#ppt_h/2"/>
                                          </p:val>
                                        </p:tav>
                                        <p:tav tm="100000">
                                          <p:val>
                                            <p:strVal val="#ppt_y"/>
                                          </p:val>
                                        </p:tav>
                                      </p:tavLst>
                                    </p:anim>
                                  </p:childTnLst>
                                </p:cTn>
                              </p:par>
                            </p:childTnLst>
                          </p:cTn>
                        </p:par>
                        <p:par>
                          <p:cTn id="35" fill="hold">
                            <p:stCondLst>
                              <p:cond delay="2750"/>
                            </p:stCondLst>
                            <p:childTnLst>
                              <p:par>
                                <p:cTn id="36" presetID="2" presetClass="entr" presetSubtype="4" fill="hold" nodeType="afterEffect">
                                  <p:stCondLst>
                                    <p:cond delay="0"/>
                                  </p:stCondLst>
                                  <p:childTnLst>
                                    <p:set>
                                      <p:cBhvr>
                                        <p:cTn id="37" dur="1" fill="hold">
                                          <p:stCondLst>
                                            <p:cond delay="0"/>
                                          </p:stCondLst>
                                        </p:cTn>
                                        <p:tgtEl>
                                          <p:spTgt spid="9"/>
                                        </p:tgtEl>
                                        <p:attrNameLst>
                                          <p:attrName>style.visibility</p:attrName>
                                        </p:attrNameLst>
                                      </p:cBhvr>
                                      <p:to>
                                        <p:strVal val="visible"/>
                                      </p:to>
                                    </p:set>
                                    <p:anim calcmode="lin" valueType="num">
                                      <p:cBhvr additive="base">
                                        <p:cTn id="38" dur="500" fill="hold"/>
                                        <p:tgtEl>
                                          <p:spTgt spid="9"/>
                                        </p:tgtEl>
                                        <p:attrNameLst>
                                          <p:attrName>ppt_x</p:attrName>
                                        </p:attrNameLst>
                                      </p:cBhvr>
                                      <p:tavLst>
                                        <p:tav tm="0">
                                          <p:val>
                                            <p:strVal val="#ppt_x"/>
                                          </p:val>
                                        </p:tav>
                                        <p:tav tm="100000">
                                          <p:val>
                                            <p:strVal val="#ppt_x"/>
                                          </p:val>
                                        </p:tav>
                                      </p:tavLst>
                                    </p:anim>
                                    <p:anim calcmode="lin" valueType="num">
                                      <p:cBhvr additive="base">
                                        <p:cTn id="39"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0" grpId="0"/>
      <p:bldP spid="1229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8" descr="Электроплитка  FIRST FA 5080"/>
          <p:cNvPicPr>
            <a:picLocks noChangeAspect="1" noChangeArrowheads="1"/>
          </p:cNvPicPr>
          <p:nvPr/>
        </p:nvPicPr>
        <p:blipFill>
          <a:blip r:embed="rId2">
            <a:extLst>
              <a:ext uri="{28A0092B-C50C-407E-A947-70E740481C1C}">
                <a14:useLocalDpi xmlns:a14="http://schemas.microsoft.com/office/drawing/2010/main" val="0"/>
              </a:ext>
            </a:extLst>
          </a:blip>
          <a:srcRect t="11810" b="17322"/>
          <a:stretch>
            <a:fillRect/>
          </a:stretch>
        </p:blipFill>
        <p:spPr bwMode="auto">
          <a:xfrm>
            <a:off x="423075" y="1544512"/>
            <a:ext cx="3623847" cy="2568573"/>
          </a:xfrm>
          <a:prstGeom prst="rect">
            <a:avLst/>
          </a:prstGeom>
          <a:noFill/>
          <a:ln w="317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pic>
        <p:nvPicPr>
          <p:cNvPr id="14339" name="Picture 9" descr="Электроплитка  FIRST FA 5088"/>
          <p:cNvPicPr>
            <a:picLocks noChangeAspect="1" noChangeArrowheads="1"/>
          </p:cNvPicPr>
          <p:nvPr/>
        </p:nvPicPr>
        <p:blipFill>
          <a:blip r:embed="rId3">
            <a:extLst>
              <a:ext uri="{28A0092B-C50C-407E-A947-70E740481C1C}">
                <a14:useLocalDpi xmlns:a14="http://schemas.microsoft.com/office/drawing/2010/main" val="0"/>
              </a:ext>
            </a:extLst>
          </a:blip>
          <a:srcRect t="11810" b="17322"/>
          <a:stretch>
            <a:fillRect/>
          </a:stretch>
        </p:blipFill>
        <p:spPr bwMode="auto">
          <a:xfrm>
            <a:off x="4157986" y="1544512"/>
            <a:ext cx="3625239" cy="2568573"/>
          </a:xfrm>
          <a:prstGeom prst="rect">
            <a:avLst/>
          </a:prstGeom>
          <a:noFill/>
          <a:ln w="317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sp>
        <p:nvSpPr>
          <p:cNvPr id="14340" name="Text Box 11"/>
          <p:cNvSpPr txBox="1">
            <a:spLocks noChangeArrowheads="1"/>
          </p:cNvSpPr>
          <p:nvPr/>
        </p:nvSpPr>
        <p:spPr bwMode="auto">
          <a:xfrm>
            <a:off x="671878" y="4091940"/>
            <a:ext cx="29527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eaLnBrk="1" hangingPunct="1">
              <a:spcBef>
                <a:spcPct val="50000"/>
              </a:spcBef>
            </a:pPr>
            <a:r>
              <a:rPr lang="ru-RU" altLang="ru-RU" sz="2400" dirty="0">
                <a:latin typeface="Times New Roman" panose="02020603050405020304" pitchFamily="18" charset="0"/>
                <a:cs typeface="Times New Roman" panose="02020603050405020304" pitchFamily="18" charset="0"/>
              </a:rPr>
              <a:t>С одной конфоркой</a:t>
            </a:r>
          </a:p>
        </p:txBody>
      </p:sp>
      <p:sp>
        <p:nvSpPr>
          <p:cNvPr id="14341" name="Text Box 12"/>
          <p:cNvSpPr txBox="1">
            <a:spLocks noChangeArrowheads="1"/>
          </p:cNvSpPr>
          <p:nvPr/>
        </p:nvSpPr>
        <p:spPr bwMode="auto">
          <a:xfrm>
            <a:off x="4286517" y="4103097"/>
            <a:ext cx="31686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eaLnBrk="1" hangingPunct="1">
              <a:spcBef>
                <a:spcPct val="50000"/>
              </a:spcBef>
            </a:pPr>
            <a:r>
              <a:rPr lang="ru-RU" altLang="ru-RU" sz="2400" dirty="0">
                <a:latin typeface="Times New Roman" panose="02020603050405020304" pitchFamily="18" charset="0"/>
                <a:cs typeface="Times New Roman" panose="02020603050405020304" pitchFamily="18" charset="0"/>
              </a:rPr>
              <a:t>С двумя конфорками</a:t>
            </a:r>
          </a:p>
        </p:txBody>
      </p:sp>
      <p:sp>
        <p:nvSpPr>
          <p:cNvPr id="14342" name="Text Box 13"/>
          <p:cNvSpPr txBox="1">
            <a:spLocks noChangeArrowheads="1"/>
          </p:cNvSpPr>
          <p:nvPr/>
        </p:nvSpPr>
        <p:spPr bwMode="auto">
          <a:xfrm>
            <a:off x="18262" y="980281"/>
            <a:ext cx="33575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spcBef>
                <a:spcPct val="50000"/>
              </a:spcBef>
            </a:pPr>
            <a:r>
              <a:rPr lang="ru-RU" altLang="ru-RU" sz="2400" b="1" i="1" u="sng" dirty="0">
                <a:latin typeface="Times New Roman" panose="02020603050405020304" pitchFamily="18" charset="0"/>
                <a:cs typeface="Times New Roman" panose="02020603050405020304" pitchFamily="18" charset="0"/>
              </a:rPr>
              <a:t>По числу конфорок:</a:t>
            </a:r>
          </a:p>
        </p:txBody>
      </p:sp>
      <p:sp>
        <p:nvSpPr>
          <p:cNvPr id="14343" name="Прямоугольник 7"/>
          <p:cNvSpPr>
            <a:spLocks noChangeArrowheads="1"/>
          </p:cNvSpPr>
          <p:nvPr/>
        </p:nvSpPr>
        <p:spPr bwMode="auto">
          <a:xfrm>
            <a:off x="3822700" y="503238"/>
            <a:ext cx="7704626"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r>
              <a:rPr lang="ru-RU" altLang="ru-RU" sz="2000" dirty="0">
                <a:latin typeface="Times New Roman" panose="02020603050405020304" pitchFamily="18" charset="0"/>
                <a:cs typeface="Times New Roman" panose="02020603050405020304" pitchFamily="18" charset="0"/>
              </a:rPr>
              <a:t>переносное изделие с 1 или 2 конфорками, не имеющее духового шкафа. </a:t>
            </a:r>
          </a:p>
        </p:txBody>
      </p:sp>
      <p:sp>
        <p:nvSpPr>
          <p:cNvPr id="14344" name="Прямоугольник 8"/>
          <p:cNvSpPr>
            <a:spLocks noChangeArrowheads="1"/>
          </p:cNvSpPr>
          <p:nvPr/>
        </p:nvSpPr>
        <p:spPr bwMode="auto">
          <a:xfrm>
            <a:off x="140971" y="5186364"/>
            <a:ext cx="11950949"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eaLnBrk="1" hangingPunct="1"/>
            <a:r>
              <a:rPr lang="ru-RU" altLang="ru-RU" sz="2400" dirty="0">
                <a:latin typeface="Times New Roman" panose="02020603050405020304" pitchFamily="18" charset="0"/>
                <a:cs typeface="Times New Roman" panose="02020603050405020304" pitchFamily="18" charset="0"/>
              </a:rPr>
              <a:t>Конфорки могут быть чугунными или стальными </a:t>
            </a:r>
            <a:r>
              <a:rPr lang="ru-RU" altLang="ru-RU" sz="2400" dirty="0" err="1">
                <a:latin typeface="Times New Roman" panose="02020603050405020304" pitchFamily="18" charset="0"/>
                <a:cs typeface="Times New Roman" panose="02020603050405020304" pitchFamily="18" charset="0"/>
              </a:rPr>
              <a:t>тэновыми</a:t>
            </a:r>
            <a:r>
              <a:rPr lang="ru-RU" altLang="ru-RU" sz="2400" dirty="0">
                <a:latin typeface="Times New Roman" panose="02020603050405020304" pitchFamily="18" charset="0"/>
                <a:cs typeface="Times New Roman" panose="02020603050405020304" pitchFamily="18" charset="0"/>
              </a:rPr>
              <a:t>. </a:t>
            </a:r>
          </a:p>
          <a:p>
            <a:pPr algn="ctr" eaLnBrk="1" hangingPunct="1"/>
            <a:r>
              <a:rPr lang="ru-RU" altLang="ru-RU" sz="2400" dirty="0">
                <a:latin typeface="Times New Roman" panose="02020603050405020304" pitchFamily="18" charset="0"/>
                <a:cs typeface="Times New Roman" panose="02020603050405020304" pitchFamily="18" charset="0"/>
              </a:rPr>
              <a:t>Выпускают электроплитки со ступенчатой регулировкой нагрева </a:t>
            </a:r>
            <a:endParaRPr lang="ru-RU" altLang="ru-RU" sz="2400" dirty="0" smtClean="0">
              <a:latin typeface="Times New Roman" panose="02020603050405020304" pitchFamily="18" charset="0"/>
              <a:cs typeface="Times New Roman" panose="02020603050405020304" pitchFamily="18" charset="0"/>
            </a:endParaRPr>
          </a:p>
          <a:p>
            <a:pPr algn="ctr" eaLnBrk="1" hangingPunct="1"/>
            <a:r>
              <a:rPr lang="ru-RU" altLang="ru-RU" sz="2400" dirty="0" smtClean="0">
                <a:latin typeface="Times New Roman" panose="02020603050405020304" pitchFamily="18" charset="0"/>
                <a:cs typeface="Times New Roman" panose="02020603050405020304" pitchFamily="18" charset="0"/>
              </a:rPr>
              <a:t>и </a:t>
            </a:r>
            <a:r>
              <a:rPr lang="ru-RU" altLang="ru-RU" sz="2400" dirty="0">
                <a:latin typeface="Times New Roman" panose="02020603050405020304" pitchFamily="18" charset="0"/>
                <a:cs typeface="Times New Roman" panose="02020603050405020304" pitchFamily="18" charset="0"/>
              </a:rPr>
              <a:t>без регулировки нагрева конфорок.</a:t>
            </a:r>
          </a:p>
        </p:txBody>
      </p:sp>
      <p:sp>
        <p:nvSpPr>
          <p:cNvPr id="10" name="Text Box 4"/>
          <p:cNvSpPr txBox="1">
            <a:spLocks noChangeArrowheads="1"/>
          </p:cNvSpPr>
          <p:nvPr/>
        </p:nvSpPr>
        <p:spPr bwMode="auto">
          <a:xfrm>
            <a:off x="18262" y="269083"/>
            <a:ext cx="3857620" cy="701675"/>
          </a:xfrm>
          <a:prstGeom prst="rect">
            <a:avLst/>
          </a:prstGeom>
          <a:noFill/>
          <a:ln w="9525">
            <a:noFill/>
            <a:miter lim="800000"/>
            <a:headEnd/>
            <a:tailEnd/>
          </a:ln>
        </p:spPr>
        <p:txBody>
          <a:bodyPr>
            <a:spAutoFit/>
          </a:bodyPr>
          <a:lstStyle/>
          <a:p>
            <a:pPr algn="ctr">
              <a:spcBef>
                <a:spcPct val="50000"/>
              </a:spcBef>
              <a:defRPr/>
            </a:pPr>
            <a:r>
              <a:rPr lang="ru-RU" sz="4000" b="1" dirty="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latin typeface="Times New Roman" pitchFamily="18" charset="0"/>
              </a:rPr>
              <a:t>Электроплитка</a:t>
            </a:r>
          </a:p>
        </p:txBody>
      </p:sp>
      <p:pic>
        <p:nvPicPr>
          <p:cNvPr id="11" name="Рисунок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527326" y="70505"/>
            <a:ext cx="564594" cy="693361"/>
          </a:xfrm>
          <a:prstGeom prst="rect">
            <a:avLst/>
          </a:prstGeom>
        </p:spPr>
      </p:pic>
      <p:sp>
        <p:nvSpPr>
          <p:cNvPr id="12" name="Text Box 5"/>
          <p:cNvSpPr txBox="1">
            <a:spLocks noChangeArrowheads="1"/>
          </p:cNvSpPr>
          <p:nvPr/>
        </p:nvSpPr>
        <p:spPr bwMode="auto">
          <a:xfrm>
            <a:off x="7694762" y="4092487"/>
            <a:ext cx="413785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eaLnBrk="1" hangingPunct="1">
              <a:spcBef>
                <a:spcPct val="50000"/>
              </a:spcBef>
            </a:pPr>
            <a:r>
              <a:rPr lang="ru-RU" altLang="ru-RU" sz="2400" dirty="0" smtClean="0">
                <a:latin typeface="Times New Roman" panose="02020603050405020304" pitchFamily="18" charset="0"/>
                <a:cs typeface="Times New Roman" panose="02020603050405020304" pitchFamily="18" charset="0"/>
              </a:rPr>
              <a:t>Настольная </a:t>
            </a:r>
            <a:r>
              <a:rPr lang="ru-RU" altLang="ru-RU" sz="2400" dirty="0">
                <a:latin typeface="Times New Roman" panose="02020603050405020304" pitchFamily="18" charset="0"/>
                <a:cs typeface="Times New Roman" panose="02020603050405020304" pitchFamily="18" charset="0"/>
              </a:rPr>
              <a:t>электроплитка с духовым шкафом</a:t>
            </a:r>
          </a:p>
        </p:txBody>
      </p:sp>
      <p:pic>
        <p:nvPicPr>
          <p:cNvPr id="13" name="Picture 6" descr="плита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94289" y="1544512"/>
            <a:ext cx="3667828" cy="2568573"/>
          </a:xfrm>
          <a:prstGeom prst="rect">
            <a:avLst/>
          </a:prstGeom>
          <a:noFill/>
          <a:ln w="317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0190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500"/>
                                  </p:stCondLst>
                                  <p:childTnLst>
                                    <p:set>
                                      <p:cBhvr>
                                        <p:cTn id="9" dur="1" fill="hold">
                                          <p:stCondLst>
                                            <p:cond delay="0"/>
                                          </p:stCondLst>
                                        </p:cTn>
                                        <p:tgtEl>
                                          <p:spTgt spid="14343"/>
                                        </p:tgtEl>
                                        <p:attrNameLst>
                                          <p:attrName>style.visibility</p:attrName>
                                        </p:attrNameLst>
                                      </p:cBhvr>
                                      <p:to>
                                        <p:strVal val="visible"/>
                                      </p:to>
                                    </p:set>
                                  </p:childTnLst>
                                </p:cTn>
                              </p:par>
                            </p:childTnLst>
                          </p:cTn>
                        </p:par>
                        <p:par>
                          <p:cTn id="10" fill="hold">
                            <p:stCondLst>
                              <p:cond delay="500"/>
                            </p:stCondLst>
                            <p:childTnLst>
                              <p:par>
                                <p:cTn id="11" presetID="1" presetClass="entr" presetSubtype="0" fill="hold" grpId="0" nodeType="afterEffect">
                                  <p:stCondLst>
                                    <p:cond delay="750"/>
                                  </p:stCondLst>
                                  <p:childTnLst>
                                    <p:set>
                                      <p:cBhvr>
                                        <p:cTn id="12" dur="1" fill="hold">
                                          <p:stCondLst>
                                            <p:cond delay="0"/>
                                          </p:stCondLst>
                                        </p:cTn>
                                        <p:tgtEl>
                                          <p:spTgt spid="14342"/>
                                        </p:tgtEl>
                                        <p:attrNameLst>
                                          <p:attrName>style.visibility</p:attrName>
                                        </p:attrNameLst>
                                      </p:cBhvr>
                                      <p:to>
                                        <p:strVal val="visible"/>
                                      </p:to>
                                    </p:set>
                                  </p:childTnLst>
                                </p:cTn>
                              </p:par>
                            </p:childTnLst>
                          </p:cTn>
                        </p:par>
                        <p:par>
                          <p:cTn id="13" fill="hold">
                            <p:stCondLst>
                              <p:cond delay="1250"/>
                            </p:stCondLst>
                            <p:childTnLst>
                              <p:par>
                                <p:cTn id="14" presetID="1" presetClass="entr" presetSubtype="0" fill="hold" nodeType="afterEffect">
                                  <p:stCondLst>
                                    <p:cond delay="500"/>
                                  </p:stCondLst>
                                  <p:childTnLst>
                                    <p:set>
                                      <p:cBhvr>
                                        <p:cTn id="15" dur="1" fill="hold">
                                          <p:stCondLst>
                                            <p:cond delay="0"/>
                                          </p:stCondLst>
                                        </p:cTn>
                                        <p:tgtEl>
                                          <p:spTgt spid="14338"/>
                                        </p:tgtEl>
                                        <p:attrNameLst>
                                          <p:attrName>style.visibility</p:attrName>
                                        </p:attrNameLst>
                                      </p:cBhvr>
                                      <p:to>
                                        <p:strVal val="visible"/>
                                      </p:to>
                                    </p:set>
                                  </p:childTnLst>
                                </p:cTn>
                              </p:par>
                            </p:childTnLst>
                          </p:cTn>
                        </p:par>
                        <p:par>
                          <p:cTn id="16" fill="hold">
                            <p:stCondLst>
                              <p:cond delay="1750"/>
                            </p:stCondLst>
                            <p:childTnLst>
                              <p:par>
                                <p:cTn id="17" presetID="1" presetClass="entr" presetSubtype="0" fill="hold" grpId="0" nodeType="afterEffect">
                                  <p:stCondLst>
                                    <p:cond delay="500"/>
                                  </p:stCondLst>
                                  <p:childTnLst>
                                    <p:set>
                                      <p:cBhvr>
                                        <p:cTn id="18" dur="1" fill="hold">
                                          <p:stCondLst>
                                            <p:cond delay="0"/>
                                          </p:stCondLst>
                                        </p:cTn>
                                        <p:tgtEl>
                                          <p:spTgt spid="14340"/>
                                        </p:tgtEl>
                                        <p:attrNameLst>
                                          <p:attrName>style.visibility</p:attrName>
                                        </p:attrNameLst>
                                      </p:cBhvr>
                                      <p:to>
                                        <p:strVal val="visible"/>
                                      </p:to>
                                    </p:set>
                                  </p:childTnLst>
                                </p:cTn>
                              </p:par>
                            </p:childTnLst>
                          </p:cTn>
                        </p:par>
                        <p:par>
                          <p:cTn id="19" fill="hold">
                            <p:stCondLst>
                              <p:cond delay="2250"/>
                            </p:stCondLst>
                            <p:childTnLst>
                              <p:par>
                                <p:cTn id="20" presetID="1" presetClass="entr" presetSubtype="0" fill="hold" nodeType="afterEffect">
                                  <p:stCondLst>
                                    <p:cond delay="500"/>
                                  </p:stCondLst>
                                  <p:childTnLst>
                                    <p:set>
                                      <p:cBhvr>
                                        <p:cTn id="21" dur="1" fill="hold">
                                          <p:stCondLst>
                                            <p:cond delay="0"/>
                                          </p:stCondLst>
                                        </p:cTn>
                                        <p:tgtEl>
                                          <p:spTgt spid="14339"/>
                                        </p:tgtEl>
                                        <p:attrNameLst>
                                          <p:attrName>style.visibility</p:attrName>
                                        </p:attrNameLst>
                                      </p:cBhvr>
                                      <p:to>
                                        <p:strVal val="visible"/>
                                      </p:to>
                                    </p:set>
                                  </p:childTnLst>
                                </p:cTn>
                              </p:par>
                            </p:childTnLst>
                          </p:cTn>
                        </p:par>
                        <p:par>
                          <p:cTn id="22" fill="hold">
                            <p:stCondLst>
                              <p:cond delay="2750"/>
                            </p:stCondLst>
                            <p:childTnLst>
                              <p:par>
                                <p:cTn id="23" presetID="1" presetClass="entr" presetSubtype="0" fill="hold" grpId="0" nodeType="afterEffect">
                                  <p:stCondLst>
                                    <p:cond delay="500"/>
                                  </p:stCondLst>
                                  <p:childTnLst>
                                    <p:set>
                                      <p:cBhvr>
                                        <p:cTn id="24" dur="1" fill="hold">
                                          <p:stCondLst>
                                            <p:cond delay="0"/>
                                          </p:stCondLst>
                                        </p:cTn>
                                        <p:tgtEl>
                                          <p:spTgt spid="14341"/>
                                        </p:tgtEl>
                                        <p:attrNameLst>
                                          <p:attrName>style.visibility</p:attrName>
                                        </p:attrNameLst>
                                      </p:cBhvr>
                                      <p:to>
                                        <p:strVal val="visible"/>
                                      </p:to>
                                    </p:set>
                                  </p:childTnLst>
                                </p:cTn>
                              </p:par>
                            </p:childTnLst>
                          </p:cTn>
                        </p:par>
                        <p:par>
                          <p:cTn id="25" fill="hold">
                            <p:stCondLst>
                              <p:cond delay="3250"/>
                            </p:stCondLst>
                            <p:childTnLst>
                              <p:par>
                                <p:cTn id="26" presetID="1" presetClass="entr" presetSubtype="0" fill="hold" nodeType="afterEffect">
                                  <p:stCondLst>
                                    <p:cond delay="500"/>
                                  </p:stCondLst>
                                  <p:childTnLst>
                                    <p:set>
                                      <p:cBhvr>
                                        <p:cTn id="27" dur="1" fill="hold">
                                          <p:stCondLst>
                                            <p:cond delay="0"/>
                                          </p:stCondLst>
                                        </p:cTn>
                                        <p:tgtEl>
                                          <p:spTgt spid="13"/>
                                        </p:tgtEl>
                                        <p:attrNameLst>
                                          <p:attrName>style.visibility</p:attrName>
                                        </p:attrNameLst>
                                      </p:cBhvr>
                                      <p:to>
                                        <p:strVal val="visible"/>
                                      </p:to>
                                    </p:set>
                                  </p:childTnLst>
                                </p:cTn>
                              </p:par>
                            </p:childTnLst>
                          </p:cTn>
                        </p:par>
                        <p:par>
                          <p:cTn id="28" fill="hold">
                            <p:stCondLst>
                              <p:cond delay="3750"/>
                            </p:stCondLst>
                            <p:childTnLst>
                              <p:par>
                                <p:cTn id="29" presetID="1" presetClass="entr" presetSubtype="0" fill="hold" grpId="0" nodeType="afterEffect">
                                  <p:stCondLst>
                                    <p:cond delay="500"/>
                                  </p:stCondLst>
                                  <p:childTnLst>
                                    <p:set>
                                      <p:cBhvr>
                                        <p:cTn id="30" dur="1" fill="hold">
                                          <p:stCondLst>
                                            <p:cond delay="0"/>
                                          </p:stCondLst>
                                        </p:cTn>
                                        <p:tgtEl>
                                          <p:spTgt spid="12"/>
                                        </p:tgtEl>
                                        <p:attrNameLst>
                                          <p:attrName>style.visibility</p:attrName>
                                        </p:attrNameLst>
                                      </p:cBhvr>
                                      <p:to>
                                        <p:strVal val="visible"/>
                                      </p:to>
                                    </p:set>
                                  </p:childTnLst>
                                </p:cTn>
                              </p:par>
                            </p:childTnLst>
                          </p:cTn>
                        </p:par>
                        <p:par>
                          <p:cTn id="31" fill="hold">
                            <p:stCondLst>
                              <p:cond delay="4250"/>
                            </p:stCondLst>
                            <p:childTnLst>
                              <p:par>
                                <p:cTn id="32" presetID="1" presetClass="entr" presetSubtype="0" fill="hold" grpId="0" nodeType="afterEffect">
                                  <p:stCondLst>
                                    <p:cond delay="750"/>
                                  </p:stCondLst>
                                  <p:childTnLst>
                                    <p:set>
                                      <p:cBhvr>
                                        <p:cTn id="33" dur="1" fill="hold">
                                          <p:stCondLst>
                                            <p:cond delay="0"/>
                                          </p:stCondLst>
                                        </p:cTn>
                                        <p:tgtEl>
                                          <p:spTgt spid="143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0" grpId="0"/>
      <p:bldP spid="14341" grpId="0"/>
      <p:bldP spid="14342" grpId="0"/>
      <p:bldP spid="14343" grpId="0"/>
      <p:bldP spid="14344" grpId="0"/>
      <p:bldP spid="10" grpId="0"/>
      <p:bldP spid="1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00" name="Text Box 4"/>
          <p:cNvSpPr txBox="1">
            <a:spLocks noChangeArrowheads="1"/>
          </p:cNvSpPr>
          <p:nvPr/>
        </p:nvSpPr>
        <p:spPr bwMode="auto">
          <a:xfrm>
            <a:off x="129542" y="70505"/>
            <a:ext cx="4214809" cy="701675"/>
          </a:xfrm>
          <a:prstGeom prst="rect">
            <a:avLst/>
          </a:prstGeom>
          <a:noFill/>
          <a:ln w="9525">
            <a:noFill/>
            <a:miter lim="800000"/>
            <a:headEnd/>
            <a:tailEnd/>
          </a:ln>
        </p:spPr>
        <p:txBody>
          <a:bodyPr>
            <a:spAutoFit/>
          </a:bodyPr>
          <a:lstStyle/>
          <a:p>
            <a:pPr algn="ctr">
              <a:spcBef>
                <a:spcPct val="50000"/>
              </a:spcBef>
              <a:defRPr/>
            </a:pPr>
            <a:r>
              <a:rPr lang="ru-RU" sz="4000" b="1" dirty="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latin typeface="Times New Roman" pitchFamily="18" charset="0"/>
              </a:rPr>
              <a:t>Варочная панель</a:t>
            </a:r>
          </a:p>
        </p:txBody>
      </p:sp>
      <p:pic>
        <p:nvPicPr>
          <p:cNvPr id="16387" name="Picture 6" descr="вар"/>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9233" y="1360607"/>
            <a:ext cx="3571875" cy="2154238"/>
          </a:xfrm>
          <a:prstGeom prst="rect">
            <a:avLst/>
          </a:prstGeom>
          <a:noFill/>
          <a:ln w="6350">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sp>
        <p:nvSpPr>
          <p:cNvPr id="16388" name="Text Box 7"/>
          <p:cNvSpPr txBox="1">
            <a:spLocks noChangeArrowheads="1"/>
          </p:cNvSpPr>
          <p:nvPr/>
        </p:nvSpPr>
        <p:spPr bwMode="auto">
          <a:xfrm>
            <a:off x="781051" y="3433347"/>
            <a:ext cx="226710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eaLnBrk="1" hangingPunct="1">
              <a:spcBef>
                <a:spcPct val="50000"/>
              </a:spcBef>
            </a:pPr>
            <a:r>
              <a:rPr lang="ru-RU" altLang="ru-RU" sz="2400" dirty="0">
                <a:latin typeface="Times New Roman" panose="02020603050405020304" pitchFamily="18" charset="0"/>
                <a:cs typeface="Times New Roman" panose="02020603050405020304" pitchFamily="18" charset="0"/>
              </a:rPr>
              <a:t>зависимые</a:t>
            </a:r>
          </a:p>
        </p:txBody>
      </p:sp>
      <p:sp>
        <p:nvSpPr>
          <p:cNvPr id="16389" name="Text Box 8"/>
          <p:cNvSpPr txBox="1">
            <a:spLocks noChangeArrowheads="1"/>
          </p:cNvSpPr>
          <p:nvPr/>
        </p:nvSpPr>
        <p:spPr bwMode="auto">
          <a:xfrm>
            <a:off x="219233" y="749161"/>
            <a:ext cx="40354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spcBef>
                <a:spcPct val="50000"/>
              </a:spcBef>
            </a:pPr>
            <a:r>
              <a:rPr lang="ru-RU" altLang="ru-RU" sz="2400" b="1" i="1" u="sng" dirty="0">
                <a:latin typeface="Times New Roman" panose="02020603050405020304" pitchFamily="18" charset="0"/>
                <a:cs typeface="Times New Roman" panose="02020603050405020304" pitchFamily="18" charset="0"/>
              </a:rPr>
              <a:t>По способу управления:</a:t>
            </a:r>
          </a:p>
        </p:txBody>
      </p:sp>
      <p:sp>
        <p:nvSpPr>
          <p:cNvPr id="16390" name="Прямоугольник 5"/>
          <p:cNvSpPr>
            <a:spLocks noChangeArrowheads="1"/>
          </p:cNvSpPr>
          <p:nvPr/>
        </p:nvSpPr>
        <p:spPr bwMode="auto">
          <a:xfrm>
            <a:off x="4344351" y="304562"/>
            <a:ext cx="632365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r>
              <a:rPr lang="ru-RU" altLang="ru-RU" sz="2000" dirty="0">
                <a:latin typeface="Times New Roman" panose="02020603050405020304" pitchFamily="18" charset="0"/>
                <a:cs typeface="Times New Roman" panose="02020603050405020304" pitchFamily="18" charset="0"/>
              </a:rPr>
              <a:t>представляет собой единое целое со столешницей.</a:t>
            </a:r>
          </a:p>
        </p:txBody>
      </p:sp>
      <p:pic>
        <p:nvPicPr>
          <p:cNvPr id="16392" name="Picture 5" descr="вар"/>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16863" y="1355656"/>
            <a:ext cx="2143125" cy="2143125"/>
          </a:xfrm>
          <a:prstGeom prst="rect">
            <a:avLst/>
          </a:prstGeom>
          <a:noFill/>
          <a:ln w="6350">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sp>
        <p:nvSpPr>
          <p:cNvPr id="16393" name="Text Box 7"/>
          <p:cNvSpPr txBox="1">
            <a:spLocks noChangeArrowheads="1"/>
          </p:cNvSpPr>
          <p:nvPr/>
        </p:nvSpPr>
        <p:spPr bwMode="auto">
          <a:xfrm>
            <a:off x="3953985" y="3412480"/>
            <a:ext cx="246888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eaLnBrk="1" hangingPunct="1">
              <a:spcBef>
                <a:spcPct val="50000"/>
              </a:spcBef>
            </a:pPr>
            <a:r>
              <a:rPr lang="ru-RU" altLang="ru-RU" sz="2400" dirty="0" smtClean="0">
                <a:latin typeface="Times New Roman" panose="02020603050405020304" pitchFamily="18" charset="0"/>
                <a:cs typeface="Times New Roman" panose="02020603050405020304" pitchFamily="18" charset="0"/>
              </a:rPr>
              <a:t>независимые</a:t>
            </a:r>
            <a:endParaRPr lang="ru-RU" altLang="ru-RU" sz="2400" dirty="0">
              <a:latin typeface="Times New Roman" panose="02020603050405020304" pitchFamily="18" charset="0"/>
              <a:cs typeface="Times New Roman" panose="02020603050405020304" pitchFamily="18" charset="0"/>
            </a:endParaRPr>
          </a:p>
        </p:txBody>
      </p:sp>
      <p:sp>
        <p:nvSpPr>
          <p:cNvPr id="16394" name="Прямоугольник 9"/>
          <p:cNvSpPr>
            <a:spLocks noChangeArrowheads="1"/>
          </p:cNvSpPr>
          <p:nvPr/>
        </p:nvSpPr>
        <p:spPr bwMode="auto">
          <a:xfrm>
            <a:off x="219234" y="4929188"/>
            <a:ext cx="11872686" cy="1323439"/>
          </a:xfrm>
          <a:prstGeom prst="rect">
            <a:avLst/>
          </a:prstGeom>
          <a:solidFill>
            <a:srgbClr val="FFCC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r>
              <a:rPr lang="ru-RU" altLang="ru-RU" sz="2000" dirty="0">
                <a:latin typeface="Times New Roman" panose="02020603050405020304" pitchFamily="18" charset="0"/>
                <a:cs typeface="Times New Roman" panose="02020603050405020304" pitchFamily="18" charset="0"/>
              </a:rPr>
              <a:t>В зависимых управление осуществляется с панели духового шкафа, причем духовой шкаф также должен быть электрическим. </a:t>
            </a:r>
          </a:p>
          <a:p>
            <a:pPr eaLnBrk="1" hangingPunct="1"/>
            <a:r>
              <a:rPr lang="ru-RU" altLang="ru-RU" sz="2000" dirty="0" smtClean="0">
                <a:latin typeface="Times New Roman" panose="02020603050405020304" pitchFamily="18" charset="0"/>
                <a:cs typeface="Times New Roman" panose="02020603050405020304" pitchFamily="18" charset="0"/>
              </a:rPr>
              <a:t>Если </a:t>
            </a:r>
            <a:r>
              <a:rPr lang="ru-RU" altLang="ru-RU" sz="2000" dirty="0">
                <a:latin typeface="Times New Roman" panose="02020603050405020304" pitchFamily="18" charset="0"/>
                <a:cs typeface="Times New Roman" panose="02020603050405020304" pitchFamily="18" charset="0"/>
              </a:rPr>
              <a:t>панель независимая, то ручки управления находятся сбоку или спереди, непосредственно на варочной панели.</a:t>
            </a:r>
          </a:p>
        </p:txBody>
      </p:sp>
      <p:pic>
        <p:nvPicPr>
          <p:cNvPr id="11" name="Рисунок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527326" y="70505"/>
            <a:ext cx="564594" cy="693361"/>
          </a:xfrm>
          <a:prstGeom prst="rect">
            <a:avLst/>
          </a:prstGeom>
        </p:spPr>
      </p:pic>
      <p:pic>
        <p:nvPicPr>
          <p:cNvPr id="3074" name="Picture 2" descr="https://onlineotvetchik.com/wp-content/uploads/2015/03/VRlENqa3LhcKcEITPfp5HwWlPfS1YwEV.jpg"/>
          <p:cNvPicPr>
            <a:picLocks noChangeAspect="1" noChangeArrowheads="1"/>
          </p:cNvPicPr>
          <p:nvPr/>
        </p:nvPicPr>
        <p:blipFill rotWithShape="1">
          <a:blip r:embed="rId5">
            <a:extLst>
              <a:ext uri="{28A0092B-C50C-407E-A947-70E740481C1C}">
                <a14:useLocalDpi xmlns:a14="http://schemas.microsoft.com/office/drawing/2010/main" val="0"/>
              </a:ext>
            </a:extLst>
          </a:blip>
          <a:srcRect b="5930"/>
          <a:stretch/>
        </p:blipFill>
        <p:spPr bwMode="auto">
          <a:xfrm>
            <a:off x="6585743" y="1326137"/>
            <a:ext cx="5397574" cy="3291583"/>
          </a:xfrm>
          <a:prstGeom prst="rect">
            <a:avLst/>
          </a:prstGeom>
          <a:noFill/>
          <a:ln w="6350">
            <a:solidFill>
              <a:schemeClr val="accent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83590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29700"/>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500"/>
                                  </p:stCondLst>
                                  <p:childTnLst>
                                    <p:set>
                                      <p:cBhvr>
                                        <p:cTn id="9" dur="1" fill="hold">
                                          <p:stCondLst>
                                            <p:cond delay="0"/>
                                          </p:stCondLst>
                                        </p:cTn>
                                        <p:tgtEl>
                                          <p:spTgt spid="16390"/>
                                        </p:tgtEl>
                                        <p:attrNameLst>
                                          <p:attrName>style.visibility</p:attrName>
                                        </p:attrNameLst>
                                      </p:cBhvr>
                                      <p:to>
                                        <p:strVal val="visible"/>
                                      </p:to>
                                    </p:set>
                                  </p:childTnLst>
                                </p:cTn>
                              </p:par>
                            </p:childTnLst>
                          </p:cTn>
                        </p:par>
                        <p:par>
                          <p:cTn id="10" fill="hold">
                            <p:stCondLst>
                              <p:cond delay="500"/>
                            </p:stCondLst>
                            <p:childTnLst>
                              <p:par>
                                <p:cTn id="11" presetID="1" presetClass="entr" presetSubtype="0" fill="hold" nodeType="afterEffect">
                                  <p:stCondLst>
                                    <p:cond delay="500"/>
                                  </p:stCondLst>
                                  <p:childTnLst>
                                    <p:set>
                                      <p:cBhvr>
                                        <p:cTn id="12" dur="1" fill="hold">
                                          <p:stCondLst>
                                            <p:cond delay="0"/>
                                          </p:stCondLst>
                                        </p:cTn>
                                        <p:tgtEl>
                                          <p:spTgt spid="16387"/>
                                        </p:tgtEl>
                                        <p:attrNameLst>
                                          <p:attrName>style.visibility</p:attrName>
                                        </p:attrNameLst>
                                      </p:cBhvr>
                                      <p:to>
                                        <p:strVal val="visible"/>
                                      </p:to>
                                    </p:set>
                                  </p:childTnLst>
                                </p:cTn>
                              </p:par>
                            </p:childTnLst>
                          </p:cTn>
                        </p:par>
                        <p:par>
                          <p:cTn id="13" fill="hold">
                            <p:stCondLst>
                              <p:cond delay="1000"/>
                            </p:stCondLst>
                            <p:childTnLst>
                              <p:par>
                                <p:cTn id="14" presetID="1" presetClass="entr" presetSubtype="0" fill="hold" grpId="0" nodeType="afterEffect">
                                  <p:stCondLst>
                                    <p:cond delay="500"/>
                                  </p:stCondLst>
                                  <p:childTnLst>
                                    <p:set>
                                      <p:cBhvr>
                                        <p:cTn id="15" dur="1" fill="hold">
                                          <p:stCondLst>
                                            <p:cond delay="0"/>
                                          </p:stCondLst>
                                        </p:cTn>
                                        <p:tgtEl>
                                          <p:spTgt spid="16388"/>
                                        </p:tgtEl>
                                        <p:attrNameLst>
                                          <p:attrName>style.visibility</p:attrName>
                                        </p:attrNameLst>
                                      </p:cBhvr>
                                      <p:to>
                                        <p:strVal val="visible"/>
                                      </p:to>
                                    </p:set>
                                  </p:childTnLst>
                                </p:cTn>
                              </p:par>
                            </p:childTnLst>
                          </p:cTn>
                        </p:par>
                        <p:par>
                          <p:cTn id="16" fill="hold">
                            <p:stCondLst>
                              <p:cond delay="1500"/>
                            </p:stCondLst>
                            <p:childTnLst>
                              <p:par>
                                <p:cTn id="17" presetID="1" presetClass="entr" presetSubtype="0" fill="hold" nodeType="afterEffect">
                                  <p:stCondLst>
                                    <p:cond delay="500"/>
                                  </p:stCondLst>
                                  <p:childTnLst>
                                    <p:set>
                                      <p:cBhvr>
                                        <p:cTn id="18" dur="1" fill="hold">
                                          <p:stCondLst>
                                            <p:cond delay="0"/>
                                          </p:stCondLst>
                                        </p:cTn>
                                        <p:tgtEl>
                                          <p:spTgt spid="16392"/>
                                        </p:tgtEl>
                                        <p:attrNameLst>
                                          <p:attrName>style.visibility</p:attrName>
                                        </p:attrNameLst>
                                      </p:cBhvr>
                                      <p:to>
                                        <p:strVal val="visible"/>
                                      </p:to>
                                    </p:set>
                                  </p:childTnLst>
                                </p:cTn>
                              </p:par>
                            </p:childTnLst>
                          </p:cTn>
                        </p:par>
                        <p:par>
                          <p:cTn id="19" fill="hold">
                            <p:stCondLst>
                              <p:cond delay="2000"/>
                            </p:stCondLst>
                            <p:childTnLst>
                              <p:par>
                                <p:cTn id="20" presetID="1" presetClass="entr" presetSubtype="0" fill="hold" grpId="0" nodeType="afterEffect">
                                  <p:stCondLst>
                                    <p:cond delay="500"/>
                                  </p:stCondLst>
                                  <p:childTnLst>
                                    <p:set>
                                      <p:cBhvr>
                                        <p:cTn id="21" dur="1" fill="hold">
                                          <p:stCondLst>
                                            <p:cond delay="0"/>
                                          </p:stCondLst>
                                        </p:cTn>
                                        <p:tgtEl>
                                          <p:spTgt spid="16393"/>
                                        </p:tgtEl>
                                        <p:attrNameLst>
                                          <p:attrName>style.visibility</p:attrName>
                                        </p:attrNameLst>
                                      </p:cBhvr>
                                      <p:to>
                                        <p:strVal val="visible"/>
                                      </p:to>
                                    </p:set>
                                  </p:childTnLst>
                                </p:cTn>
                              </p:par>
                            </p:childTnLst>
                          </p:cTn>
                        </p:par>
                        <p:par>
                          <p:cTn id="22" fill="hold">
                            <p:stCondLst>
                              <p:cond delay="2500"/>
                            </p:stCondLst>
                            <p:childTnLst>
                              <p:par>
                                <p:cTn id="23" presetID="1" presetClass="entr" presetSubtype="0" fill="hold" nodeType="afterEffect">
                                  <p:stCondLst>
                                    <p:cond delay="500"/>
                                  </p:stCondLst>
                                  <p:childTnLst>
                                    <p:set>
                                      <p:cBhvr>
                                        <p:cTn id="24" dur="1" fill="hold">
                                          <p:stCondLst>
                                            <p:cond delay="0"/>
                                          </p:stCondLst>
                                        </p:cTn>
                                        <p:tgtEl>
                                          <p:spTgt spid="3074"/>
                                        </p:tgtEl>
                                        <p:attrNameLst>
                                          <p:attrName>style.visibility</p:attrName>
                                        </p:attrNameLst>
                                      </p:cBhvr>
                                      <p:to>
                                        <p:strVal val="visible"/>
                                      </p:to>
                                    </p:set>
                                  </p:childTnLst>
                                </p:cTn>
                              </p:par>
                            </p:childTnLst>
                          </p:cTn>
                        </p:par>
                        <p:par>
                          <p:cTn id="25" fill="hold">
                            <p:stCondLst>
                              <p:cond delay="3000"/>
                            </p:stCondLst>
                            <p:childTnLst>
                              <p:par>
                                <p:cTn id="26" presetID="1" presetClass="entr" presetSubtype="0" fill="hold" grpId="0" nodeType="afterEffect">
                                  <p:stCondLst>
                                    <p:cond delay="750"/>
                                  </p:stCondLst>
                                  <p:childTnLst>
                                    <p:set>
                                      <p:cBhvr>
                                        <p:cTn id="27" dur="1" fill="hold">
                                          <p:stCondLst>
                                            <p:cond delay="0"/>
                                          </p:stCondLst>
                                        </p:cTn>
                                        <p:tgtEl>
                                          <p:spTgt spid="1639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00" grpId="0"/>
      <p:bldP spid="16388" grpId="0"/>
      <p:bldP spid="16390" grpId="0"/>
      <p:bldP spid="16393" grpId="0"/>
      <p:bldP spid="1639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4" descr="плита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1585" y="1351917"/>
            <a:ext cx="3069734" cy="4593589"/>
          </a:xfrm>
          <a:prstGeom prst="rect">
            <a:avLst/>
          </a:prstGeom>
          <a:noFill/>
          <a:ln w="317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sp>
        <p:nvSpPr>
          <p:cNvPr id="18435" name="Text Box 5"/>
          <p:cNvSpPr txBox="1">
            <a:spLocks noChangeArrowheads="1"/>
          </p:cNvSpPr>
          <p:nvPr/>
        </p:nvSpPr>
        <p:spPr bwMode="auto">
          <a:xfrm>
            <a:off x="4617720" y="5997258"/>
            <a:ext cx="730377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eaLnBrk="1" hangingPunct="1">
              <a:spcBef>
                <a:spcPct val="50000"/>
              </a:spcBef>
            </a:pPr>
            <a:r>
              <a:rPr lang="ru-RU" altLang="ru-RU" dirty="0" smtClean="0">
                <a:latin typeface="Times New Roman" panose="02020603050405020304" pitchFamily="18" charset="0"/>
                <a:cs typeface="Times New Roman" panose="02020603050405020304" pitchFamily="18" charset="0"/>
              </a:rPr>
              <a:t>Варочная </a:t>
            </a:r>
            <a:r>
              <a:rPr lang="ru-RU" altLang="ru-RU" dirty="0">
                <a:latin typeface="Times New Roman" panose="02020603050405020304" pitchFamily="18" charset="0"/>
                <a:cs typeface="Times New Roman" panose="02020603050405020304" pitchFamily="18" charset="0"/>
              </a:rPr>
              <a:t>панели с </a:t>
            </a:r>
            <a:r>
              <a:rPr lang="ru-RU" altLang="ru-RU" dirty="0" smtClean="0">
                <a:latin typeface="Times New Roman" panose="02020603050405020304" pitchFamily="18" charset="0"/>
                <a:cs typeface="Times New Roman" panose="02020603050405020304" pitchFamily="18" charset="0"/>
              </a:rPr>
              <a:t>электрическими </a:t>
            </a:r>
            <a:r>
              <a:rPr lang="ru-RU" altLang="ru-RU" dirty="0">
                <a:latin typeface="Times New Roman" panose="02020603050405020304" pitchFamily="18" charset="0"/>
                <a:cs typeface="Times New Roman" panose="02020603050405020304" pitchFamily="18" charset="0"/>
              </a:rPr>
              <a:t>и газовыми конфорками</a:t>
            </a:r>
          </a:p>
        </p:txBody>
      </p:sp>
      <p:sp>
        <p:nvSpPr>
          <p:cNvPr id="18438" name="Rectangle 9"/>
          <p:cNvSpPr>
            <a:spLocks noChangeArrowheads="1"/>
          </p:cNvSpPr>
          <p:nvPr/>
        </p:nvSpPr>
        <p:spPr bwMode="auto">
          <a:xfrm>
            <a:off x="83820" y="438748"/>
            <a:ext cx="11443506"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just" eaLnBrk="1" hangingPunct="1"/>
            <a:r>
              <a:rPr lang="ru-RU" altLang="ru-RU" sz="2400" b="1" u="sng" dirty="0">
                <a:latin typeface="Times New Roman" panose="02020603050405020304" pitchFamily="18" charset="0"/>
                <a:cs typeface="Times New Roman" panose="02020603050405020304" pitchFamily="18" charset="0"/>
              </a:rPr>
              <a:t>Комбинированные плиты</a:t>
            </a:r>
            <a:r>
              <a:rPr lang="ru-RU" altLang="ru-RU" sz="2400" b="1" dirty="0">
                <a:latin typeface="Times New Roman" panose="02020603050405020304" pitchFamily="18" charset="0"/>
                <a:cs typeface="Times New Roman" panose="02020603050405020304" pitchFamily="18" charset="0"/>
              </a:rPr>
              <a:t>  и </a:t>
            </a:r>
            <a:r>
              <a:rPr lang="ru-RU" altLang="ru-RU" sz="2400" b="1" u="sng" dirty="0">
                <a:latin typeface="Times New Roman" panose="02020603050405020304" pitchFamily="18" charset="0"/>
                <a:cs typeface="Times New Roman" panose="02020603050405020304" pitchFamily="18" charset="0"/>
              </a:rPr>
              <a:t>варочные панели</a:t>
            </a:r>
            <a:r>
              <a:rPr lang="ru-RU" altLang="ru-RU" sz="2400" b="1" dirty="0">
                <a:latin typeface="Times New Roman" panose="02020603050405020304" pitchFamily="18" charset="0"/>
                <a:cs typeface="Times New Roman" panose="02020603050405020304" pitchFamily="18" charset="0"/>
              </a:rPr>
              <a:t> </a:t>
            </a:r>
            <a:r>
              <a:rPr lang="ru-RU" altLang="ru-RU" sz="2200" dirty="0" smtClean="0">
                <a:latin typeface="Times New Roman" panose="02020603050405020304" pitchFamily="18" charset="0"/>
                <a:cs typeface="Times New Roman" panose="02020603050405020304" pitchFamily="18" charset="0"/>
              </a:rPr>
              <a:t>сочетают </a:t>
            </a:r>
            <a:r>
              <a:rPr lang="ru-RU" altLang="ru-RU" sz="2200" dirty="0">
                <a:latin typeface="Times New Roman" panose="02020603050405020304" pitchFamily="18" charset="0"/>
                <a:cs typeface="Times New Roman" panose="02020603050405020304" pitchFamily="18" charset="0"/>
              </a:rPr>
              <a:t>в  себе  одновременно  несколько бытовых приспособлений</a:t>
            </a:r>
          </a:p>
        </p:txBody>
      </p:sp>
      <p:sp>
        <p:nvSpPr>
          <p:cNvPr id="18439" name="Rectangle 10"/>
          <p:cNvSpPr>
            <a:spLocks noChangeArrowheads="1"/>
          </p:cNvSpPr>
          <p:nvPr/>
        </p:nvSpPr>
        <p:spPr bwMode="auto">
          <a:xfrm>
            <a:off x="175260" y="5997258"/>
            <a:ext cx="426238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r>
              <a:rPr lang="ru-RU" altLang="ru-RU" dirty="0">
                <a:latin typeface="Times New Roman" panose="02020603050405020304" pitchFamily="18" charset="0"/>
                <a:cs typeface="Times New Roman" panose="02020603050405020304" pitchFamily="18" charset="0"/>
              </a:rPr>
              <a:t>Электроплита с посудомоечной машиной</a:t>
            </a:r>
          </a:p>
        </p:txBody>
      </p:sp>
      <p:pic>
        <p:nvPicPr>
          <p:cNvPr id="8" name="Рисунок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27326" y="70505"/>
            <a:ext cx="564594" cy="693361"/>
          </a:xfrm>
          <a:prstGeom prst="rect">
            <a:avLst/>
          </a:prstGeom>
        </p:spPr>
      </p:pic>
      <p:pic>
        <p:nvPicPr>
          <p:cNvPr id="4098" name="Picture 2" descr="https://stroy-podskazka.ru/images/article/orig/2019/02/kombinirovannye-varochnye-paneli-indukcionnaya-i-elektricheskaya-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31676" y="1351916"/>
            <a:ext cx="7077947" cy="4593589"/>
          </a:xfrm>
          <a:prstGeom prst="rect">
            <a:avLst/>
          </a:prstGeom>
          <a:noFill/>
          <a:ln w="3175">
            <a:solidFill>
              <a:schemeClr val="accent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322719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18438"/>
                                        </p:tgtEl>
                                        <p:attrNameLst>
                                          <p:attrName>style.visibility</p:attrName>
                                        </p:attrNameLst>
                                      </p:cBhvr>
                                      <p:to>
                                        <p:strVal val="visible"/>
                                      </p:to>
                                    </p:set>
                                  </p:childTnLst>
                                </p:cTn>
                              </p:par>
                            </p:childTnLst>
                          </p:cTn>
                        </p:par>
                        <p:par>
                          <p:cTn id="7" fill="hold">
                            <p:stCondLst>
                              <p:cond delay="0"/>
                            </p:stCondLst>
                            <p:childTnLst>
                              <p:par>
                                <p:cTn id="8" presetID="2" presetClass="entr" presetSubtype="4" fill="hold" nodeType="afterEffect">
                                  <p:stCondLst>
                                    <p:cond delay="500"/>
                                  </p:stCondLst>
                                  <p:childTnLst>
                                    <p:set>
                                      <p:cBhvr>
                                        <p:cTn id="9" dur="1" fill="hold">
                                          <p:stCondLst>
                                            <p:cond delay="0"/>
                                          </p:stCondLst>
                                        </p:cTn>
                                        <p:tgtEl>
                                          <p:spTgt spid="18434"/>
                                        </p:tgtEl>
                                        <p:attrNameLst>
                                          <p:attrName>style.visibility</p:attrName>
                                        </p:attrNameLst>
                                      </p:cBhvr>
                                      <p:to>
                                        <p:strVal val="visible"/>
                                      </p:to>
                                    </p:set>
                                    <p:anim calcmode="lin" valueType="num">
                                      <p:cBhvr additive="base">
                                        <p:cTn id="10" dur="500" fill="hold"/>
                                        <p:tgtEl>
                                          <p:spTgt spid="18434"/>
                                        </p:tgtEl>
                                        <p:attrNameLst>
                                          <p:attrName>ppt_x</p:attrName>
                                        </p:attrNameLst>
                                      </p:cBhvr>
                                      <p:tavLst>
                                        <p:tav tm="0">
                                          <p:val>
                                            <p:strVal val="#ppt_x"/>
                                          </p:val>
                                        </p:tav>
                                        <p:tav tm="100000">
                                          <p:val>
                                            <p:strVal val="#ppt_x"/>
                                          </p:val>
                                        </p:tav>
                                      </p:tavLst>
                                    </p:anim>
                                    <p:anim calcmode="lin" valueType="num">
                                      <p:cBhvr additive="base">
                                        <p:cTn id="11" dur="500" fill="hold"/>
                                        <p:tgtEl>
                                          <p:spTgt spid="18434"/>
                                        </p:tgtEl>
                                        <p:attrNameLst>
                                          <p:attrName>ppt_y</p:attrName>
                                        </p:attrNameLst>
                                      </p:cBhvr>
                                      <p:tavLst>
                                        <p:tav tm="0">
                                          <p:val>
                                            <p:strVal val="1+#ppt_h/2"/>
                                          </p:val>
                                        </p:tav>
                                        <p:tav tm="100000">
                                          <p:val>
                                            <p:strVal val="#ppt_y"/>
                                          </p:val>
                                        </p:tav>
                                      </p:tavLst>
                                    </p:anim>
                                  </p:childTnLst>
                                </p:cTn>
                              </p:par>
                            </p:childTnLst>
                          </p:cTn>
                        </p:par>
                        <p:par>
                          <p:cTn id="12" fill="hold">
                            <p:stCondLst>
                              <p:cond delay="1000"/>
                            </p:stCondLst>
                            <p:childTnLst>
                              <p:par>
                                <p:cTn id="13" presetID="1" presetClass="entr" presetSubtype="0" fill="hold" grpId="0" nodeType="afterEffect">
                                  <p:stCondLst>
                                    <p:cond delay="250"/>
                                  </p:stCondLst>
                                  <p:childTnLst>
                                    <p:set>
                                      <p:cBhvr>
                                        <p:cTn id="14" dur="1" fill="hold">
                                          <p:stCondLst>
                                            <p:cond delay="0"/>
                                          </p:stCondLst>
                                        </p:cTn>
                                        <p:tgtEl>
                                          <p:spTgt spid="18439"/>
                                        </p:tgtEl>
                                        <p:attrNameLst>
                                          <p:attrName>style.visibility</p:attrName>
                                        </p:attrNameLst>
                                      </p:cBhvr>
                                      <p:to>
                                        <p:strVal val="visible"/>
                                      </p:to>
                                    </p:set>
                                  </p:childTnLst>
                                </p:cTn>
                              </p:par>
                            </p:childTnLst>
                          </p:cTn>
                        </p:par>
                        <p:par>
                          <p:cTn id="15" fill="hold">
                            <p:stCondLst>
                              <p:cond delay="1250"/>
                            </p:stCondLst>
                            <p:childTnLst>
                              <p:par>
                                <p:cTn id="16" presetID="2" presetClass="entr" presetSubtype="4" fill="hold" nodeType="afterEffect">
                                  <p:stCondLst>
                                    <p:cond delay="500"/>
                                  </p:stCondLst>
                                  <p:childTnLst>
                                    <p:set>
                                      <p:cBhvr>
                                        <p:cTn id="17" dur="1" fill="hold">
                                          <p:stCondLst>
                                            <p:cond delay="0"/>
                                          </p:stCondLst>
                                        </p:cTn>
                                        <p:tgtEl>
                                          <p:spTgt spid="4098"/>
                                        </p:tgtEl>
                                        <p:attrNameLst>
                                          <p:attrName>style.visibility</p:attrName>
                                        </p:attrNameLst>
                                      </p:cBhvr>
                                      <p:to>
                                        <p:strVal val="visible"/>
                                      </p:to>
                                    </p:set>
                                    <p:anim calcmode="lin" valueType="num">
                                      <p:cBhvr additive="base">
                                        <p:cTn id="18" dur="500" fill="hold"/>
                                        <p:tgtEl>
                                          <p:spTgt spid="4098"/>
                                        </p:tgtEl>
                                        <p:attrNameLst>
                                          <p:attrName>ppt_x</p:attrName>
                                        </p:attrNameLst>
                                      </p:cBhvr>
                                      <p:tavLst>
                                        <p:tav tm="0">
                                          <p:val>
                                            <p:strVal val="#ppt_x"/>
                                          </p:val>
                                        </p:tav>
                                        <p:tav tm="100000">
                                          <p:val>
                                            <p:strVal val="#ppt_x"/>
                                          </p:val>
                                        </p:tav>
                                      </p:tavLst>
                                    </p:anim>
                                    <p:anim calcmode="lin" valueType="num">
                                      <p:cBhvr additive="base">
                                        <p:cTn id="19" dur="500" fill="hold"/>
                                        <p:tgtEl>
                                          <p:spTgt spid="4098"/>
                                        </p:tgtEl>
                                        <p:attrNameLst>
                                          <p:attrName>ppt_y</p:attrName>
                                        </p:attrNameLst>
                                      </p:cBhvr>
                                      <p:tavLst>
                                        <p:tav tm="0">
                                          <p:val>
                                            <p:strVal val="1+#ppt_h/2"/>
                                          </p:val>
                                        </p:tav>
                                        <p:tav tm="100000">
                                          <p:val>
                                            <p:strVal val="#ppt_y"/>
                                          </p:val>
                                        </p:tav>
                                      </p:tavLst>
                                    </p:anim>
                                  </p:childTnLst>
                                </p:cTn>
                              </p:par>
                            </p:childTnLst>
                          </p:cTn>
                        </p:par>
                        <p:par>
                          <p:cTn id="20" fill="hold">
                            <p:stCondLst>
                              <p:cond delay="2250"/>
                            </p:stCondLst>
                            <p:childTnLst>
                              <p:par>
                                <p:cTn id="21" presetID="1" presetClass="entr" presetSubtype="0" fill="hold" grpId="0" nodeType="afterEffect">
                                  <p:stCondLst>
                                    <p:cond delay="250"/>
                                  </p:stCondLst>
                                  <p:childTnLst>
                                    <p:set>
                                      <p:cBhvr>
                                        <p:cTn id="22" dur="1" fill="hold">
                                          <p:stCondLst>
                                            <p:cond delay="0"/>
                                          </p:stCondLst>
                                        </p:cTn>
                                        <p:tgtEl>
                                          <p:spTgt spid="184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5" grpId="0"/>
      <p:bldP spid="18438" grpId="0"/>
      <p:bldP spid="1843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7"/>
          <p:cNvSpPr txBox="1">
            <a:spLocks noChangeArrowheads="1"/>
          </p:cNvSpPr>
          <p:nvPr/>
        </p:nvSpPr>
        <p:spPr bwMode="auto">
          <a:xfrm>
            <a:off x="1809750" y="1500188"/>
            <a:ext cx="85725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eaLnBrk="1" hangingPunct="1">
              <a:spcBef>
                <a:spcPct val="50000"/>
              </a:spcBef>
            </a:pPr>
            <a:r>
              <a:rPr lang="ru-RU" altLang="ru-RU" sz="2400" b="1" dirty="0">
                <a:latin typeface="Times New Roman" panose="02020603050405020304" pitchFamily="18" charset="0"/>
                <a:cs typeface="Times New Roman" panose="02020603050405020304" pitchFamily="18" charset="0"/>
              </a:rPr>
              <a:t>Мармиты, подогреватели детского питания, термостаты</a:t>
            </a:r>
          </a:p>
        </p:txBody>
      </p:sp>
      <p:sp>
        <p:nvSpPr>
          <p:cNvPr id="8" name="Прямоугольник 7"/>
          <p:cNvSpPr/>
          <p:nvPr/>
        </p:nvSpPr>
        <p:spPr>
          <a:xfrm>
            <a:off x="411480" y="209868"/>
            <a:ext cx="10687050" cy="1200329"/>
          </a:xfrm>
          <a:prstGeom prst="rect">
            <a:avLst/>
          </a:prstGeom>
          <a:solidFill>
            <a:schemeClr val="accent2">
              <a:lumMod val="60000"/>
              <a:lumOff val="40000"/>
            </a:schemeClr>
          </a:solidFill>
        </p:spPr>
        <p:txBody>
          <a:bodyPr wrap="square">
            <a:spAutoFit/>
          </a:bodyPr>
          <a:lstStyle/>
          <a:p>
            <a:pPr algn="ctr">
              <a:defRPr/>
            </a:pPr>
            <a:r>
              <a:rPr lang="ru-RU" sz="3600" b="1" spc="50" dirty="0" smtClean="0">
                <a:ln w="12700" cmpd="sng">
                  <a:solidFill>
                    <a:srgbClr val="792211"/>
                  </a:solidFill>
                  <a:prstDash val="solid"/>
                </a:ln>
                <a:solidFill>
                  <a:schemeClr val="accent6">
                    <a:tint val="1000"/>
                  </a:schemeClr>
                </a:solidFill>
                <a:effectLst>
                  <a:glow rad="53100">
                    <a:schemeClr val="accent6">
                      <a:satMod val="180000"/>
                      <a:alpha val="30000"/>
                    </a:schemeClr>
                  </a:glow>
                </a:effectLst>
                <a:latin typeface="Times New Roman" panose="02020603050405020304" pitchFamily="18" charset="0"/>
                <a:cs typeface="Times New Roman" panose="02020603050405020304" pitchFamily="18" charset="0"/>
              </a:rPr>
              <a:t>2</a:t>
            </a:r>
            <a:r>
              <a:rPr lang="ru-RU" sz="3600" b="1" spc="50" dirty="0">
                <a:ln w="12700" cmpd="sng">
                  <a:solidFill>
                    <a:srgbClr val="792211"/>
                  </a:solidFill>
                  <a:prstDash val="solid"/>
                </a:ln>
                <a:solidFill>
                  <a:schemeClr val="accent6">
                    <a:tint val="1000"/>
                  </a:schemeClr>
                </a:solidFill>
                <a:effectLst>
                  <a:glow rad="53100">
                    <a:schemeClr val="accent6">
                      <a:satMod val="180000"/>
                      <a:alpha val="30000"/>
                    </a:schemeClr>
                  </a:glow>
                </a:effectLst>
                <a:latin typeface="Times New Roman" panose="02020603050405020304" pitchFamily="18" charset="0"/>
                <a:cs typeface="Times New Roman" panose="02020603050405020304" pitchFamily="18" charset="0"/>
              </a:rPr>
              <a:t>. Приборы для подогрева и поддержания температуры пищи</a:t>
            </a:r>
          </a:p>
        </p:txBody>
      </p:sp>
      <p:sp>
        <p:nvSpPr>
          <p:cNvPr id="9" name="Text Box 4"/>
          <p:cNvSpPr txBox="1">
            <a:spLocks noChangeArrowheads="1"/>
          </p:cNvSpPr>
          <p:nvPr/>
        </p:nvSpPr>
        <p:spPr bwMode="auto">
          <a:xfrm>
            <a:off x="2024034" y="1880168"/>
            <a:ext cx="8143932" cy="707886"/>
          </a:xfrm>
          <a:prstGeom prst="rect">
            <a:avLst/>
          </a:prstGeom>
          <a:noFill/>
          <a:ln w="9525">
            <a:noFill/>
            <a:miter lim="800000"/>
            <a:headEnd/>
            <a:tailEnd/>
          </a:ln>
        </p:spPr>
        <p:txBody>
          <a:bodyPr>
            <a:spAutoFit/>
          </a:bodyPr>
          <a:lstStyle/>
          <a:p>
            <a:pPr algn="ctr">
              <a:spcBef>
                <a:spcPct val="50000"/>
              </a:spcBef>
              <a:defRPr/>
            </a:pPr>
            <a:r>
              <a:rPr lang="ru-RU" sz="4000" b="1" dirty="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latin typeface="Times New Roman" pitchFamily="18" charset="0"/>
              </a:rPr>
              <a:t>Подогреватели детского питания</a:t>
            </a:r>
          </a:p>
        </p:txBody>
      </p:sp>
      <p:sp>
        <p:nvSpPr>
          <p:cNvPr id="19463" name="Rectangle 8"/>
          <p:cNvSpPr>
            <a:spLocks noChangeArrowheads="1"/>
          </p:cNvSpPr>
          <p:nvPr/>
        </p:nvSpPr>
        <p:spPr bwMode="auto">
          <a:xfrm>
            <a:off x="3246120" y="2740195"/>
            <a:ext cx="875538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just"/>
            <a:r>
              <a:rPr lang="ru-RU" altLang="ru-RU" sz="2000" dirty="0">
                <a:latin typeface="Times New Roman" panose="02020603050405020304" pitchFamily="18" charset="0"/>
                <a:cs typeface="Times New Roman" panose="02020603050405020304" pitchFamily="18" charset="0"/>
              </a:rPr>
              <a:t>– это емкости с теплоизоляцией, двойными стенками и вмонтированным нагревательным элементом мощностью до 80 Вт, предназначенные для подогревания бутылочек с детским питанием. </a:t>
            </a:r>
          </a:p>
        </p:txBody>
      </p:sp>
      <p:sp>
        <p:nvSpPr>
          <p:cNvPr id="19464" name="Прямоугольник 12"/>
          <p:cNvSpPr>
            <a:spLocks noChangeArrowheads="1"/>
          </p:cNvSpPr>
          <p:nvPr/>
        </p:nvSpPr>
        <p:spPr bwMode="auto">
          <a:xfrm>
            <a:off x="3246120" y="3885527"/>
            <a:ext cx="875538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just" eaLnBrk="1" hangingPunct="1"/>
            <a:r>
              <a:rPr lang="ru-RU" altLang="ru-RU" dirty="0">
                <a:latin typeface="Times New Roman" panose="02020603050405020304" pitchFamily="18" charset="0"/>
                <a:cs typeface="Times New Roman" panose="02020603050405020304" pitchFamily="18" charset="0"/>
              </a:rPr>
              <a:t>Они осуществляют нагрев до требуемой температуры (37- 40ºС) за несколько минут, имеют защиту от перегрева. </a:t>
            </a:r>
          </a:p>
          <a:p>
            <a:pPr algn="just" eaLnBrk="1" hangingPunct="1"/>
            <a:endParaRPr lang="ru-RU" altLang="ru-RU" dirty="0">
              <a:latin typeface="Times New Roman" panose="02020603050405020304" pitchFamily="18" charset="0"/>
              <a:cs typeface="Times New Roman" panose="02020603050405020304" pitchFamily="18" charset="0"/>
            </a:endParaRPr>
          </a:p>
          <a:p>
            <a:pPr algn="just" eaLnBrk="1" hangingPunct="1"/>
            <a:r>
              <a:rPr lang="ru-RU" altLang="ru-RU" dirty="0">
                <a:latin typeface="Times New Roman" panose="02020603050405020304" pitchFamily="18" charset="0"/>
                <a:cs typeface="Times New Roman" panose="02020603050405020304" pitchFamily="18" charset="0"/>
              </a:rPr>
              <a:t>Они могут применяться для бутылочек различного размера и формы.</a:t>
            </a:r>
            <a:endParaRPr lang="ru-RU" altLang="ru-RU" dirty="0"/>
          </a:p>
        </p:txBody>
      </p:sp>
      <p:pic>
        <p:nvPicPr>
          <p:cNvPr id="10" name="Рисунок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27326" y="70505"/>
            <a:ext cx="564594" cy="693361"/>
          </a:xfrm>
          <a:prstGeom prst="rect">
            <a:avLst/>
          </a:prstGeom>
        </p:spPr>
      </p:pic>
      <p:pic>
        <p:nvPicPr>
          <p:cNvPr id="5122" name="Picture 2" descr="http://forkidsandmum.ru/pictures/101685014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2897" y="2786064"/>
            <a:ext cx="2710100" cy="3550350"/>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00032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500"/>
                                  </p:stCondLst>
                                  <p:childTnLst>
                                    <p:set>
                                      <p:cBhvr>
                                        <p:cTn id="9" dur="1" fill="hold">
                                          <p:stCondLst>
                                            <p:cond delay="0"/>
                                          </p:stCondLst>
                                        </p:cTn>
                                        <p:tgtEl>
                                          <p:spTgt spid="19458"/>
                                        </p:tgtEl>
                                        <p:attrNameLst>
                                          <p:attrName>style.visibility</p:attrName>
                                        </p:attrNameLst>
                                      </p:cBhvr>
                                      <p:to>
                                        <p:strVal val="visible"/>
                                      </p:to>
                                    </p:set>
                                  </p:childTnLst>
                                </p:cTn>
                              </p:par>
                            </p:childTnLst>
                          </p:cTn>
                        </p:par>
                        <p:par>
                          <p:cTn id="10" fill="hold">
                            <p:stCondLst>
                              <p:cond delay="500"/>
                            </p:stCondLst>
                            <p:childTnLst>
                              <p:par>
                                <p:cTn id="11" presetID="1" presetClass="entr" presetSubtype="0" fill="hold" grpId="0" nodeType="afterEffect">
                                  <p:stCondLst>
                                    <p:cond delay="500"/>
                                  </p:stCondLst>
                                  <p:childTnLst>
                                    <p:set>
                                      <p:cBhvr>
                                        <p:cTn id="12" dur="1" fill="hold">
                                          <p:stCondLst>
                                            <p:cond delay="0"/>
                                          </p:stCondLst>
                                        </p:cTn>
                                        <p:tgtEl>
                                          <p:spTgt spid="9"/>
                                        </p:tgtEl>
                                        <p:attrNameLst>
                                          <p:attrName>style.visibility</p:attrName>
                                        </p:attrNameLst>
                                      </p:cBhvr>
                                      <p:to>
                                        <p:strVal val="visible"/>
                                      </p:to>
                                    </p:set>
                                  </p:childTnLst>
                                </p:cTn>
                              </p:par>
                            </p:childTnLst>
                          </p:cTn>
                        </p:par>
                        <p:par>
                          <p:cTn id="13" fill="hold">
                            <p:stCondLst>
                              <p:cond delay="1000"/>
                            </p:stCondLst>
                            <p:childTnLst>
                              <p:par>
                                <p:cTn id="14" presetID="2" presetClass="entr" presetSubtype="4" fill="hold" nodeType="afterEffect">
                                  <p:stCondLst>
                                    <p:cond delay="0"/>
                                  </p:stCondLst>
                                  <p:childTnLst>
                                    <p:set>
                                      <p:cBhvr>
                                        <p:cTn id="15" dur="1" fill="hold">
                                          <p:stCondLst>
                                            <p:cond delay="0"/>
                                          </p:stCondLst>
                                        </p:cTn>
                                        <p:tgtEl>
                                          <p:spTgt spid="5122"/>
                                        </p:tgtEl>
                                        <p:attrNameLst>
                                          <p:attrName>style.visibility</p:attrName>
                                        </p:attrNameLst>
                                      </p:cBhvr>
                                      <p:to>
                                        <p:strVal val="visible"/>
                                      </p:to>
                                    </p:set>
                                    <p:anim calcmode="lin" valueType="num">
                                      <p:cBhvr additive="base">
                                        <p:cTn id="16" dur="500" fill="hold"/>
                                        <p:tgtEl>
                                          <p:spTgt spid="5122"/>
                                        </p:tgtEl>
                                        <p:attrNameLst>
                                          <p:attrName>ppt_x</p:attrName>
                                        </p:attrNameLst>
                                      </p:cBhvr>
                                      <p:tavLst>
                                        <p:tav tm="0">
                                          <p:val>
                                            <p:strVal val="#ppt_x"/>
                                          </p:val>
                                        </p:tav>
                                        <p:tav tm="100000">
                                          <p:val>
                                            <p:strVal val="#ppt_x"/>
                                          </p:val>
                                        </p:tav>
                                      </p:tavLst>
                                    </p:anim>
                                    <p:anim calcmode="lin" valueType="num">
                                      <p:cBhvr additive="base">
                                        <p:cTn id="17" dur="500" fill="hold"/>
                                        <p:tgtEl>
                                          <p:spTgt spid="5122"/>
                                        </p:tgtEl>
                                        <p:attrNameLst>
                                          <p:attrName>ppt_y</p:attrName>
                                        </p:attrNameLst>
                                      </p:cBhvr>
                                      <p:tavLst>
                                        <p:tav tm="0">
                                          <p:val>
                                            <p:strVal val="1+#ppt_h/2"/>
                                          </p:val>
                                        </p:tav>
                                        <p:tav tm="100000">
                                          <p:val>
                                            <p:strVal val="#ppt_y"/>
                                          </p:val>
                                        </p:tav>
                                      </p:tavLst>
                                    </p:anim>
                                  </p:childTnLst>
                                </p:cTn>
                              </p:par>
                            </p:childTnLst>
                          </p:cTn>
                        </p:par>
                        <p:par>
                          <p:cTn id="18" fill="hold">
                            <p:stCondLst>
                              <p:cond delay="1500"/>
                            </p:stCondLst>
                            <p:childTnLst>
                              <p:par>
                                <p:cTn id="19" presetID="1" presetClass="entr" presetSubtype="0" fill="hold" grpId="0" nodeType="afterEffect">
                                  <p:stCondLst>
                                    <p:cond delay="500"/>
                                  </p:stCondLst>
                                  <p:childTnLst>
                                    <p:set>
                                      <p:cBhvr>
                                        <p:cTn id="20" dur="1" fill="hold">
                                          <p:stCondLst>
                                            <p:cond delay="0"/>
                                          </p:stCondLst>
                                        </p:cTn>
                                        <p:tgtEl>
                                          <p:spTgt spid="19463"/>
                                        </p:tgtEl>
                                        <p:attrNameLst>
                                          <p:attrName>style.visibility</p:attrName>
                                        </p:attrNameLst>
                                      </p:cBhvr>
                                      <p:to>
                                        <p:strVal val="visible"/>
                                      </p:to>
                                    </p:set>
                                  </p:childTnLst>
                                </p:cTn>
                              </p:par>
                            </p:childTnLst>
                          </p:cTn>
                        </p:par>
                        <p:par>
                          <p:cTn id="21" fill="hold">
                            <p:stCondLst>
                              <p:cond delay="2000"/>
                            </p:stCondLst>
                            <p:childTnLst>
                              <p:par>
                                <p:cTn id="22" presetID="1" presetClass="entr" presetSubtype="0" fill="hold" grpId="0" nodeType="afterEffect">
                                  <p:stCondLst>
                                    <p:cond delay="500"/>
                                  </p:stCondLst>
                                  <p:childTnLst>
                                    <p:set>
                                      <p:cBhvr>
                                        <p:cTn id="23" dur="1" fill="hold">
                                          <p:stCondLst>
                                            <p:cond delay="0"/>
                                          </p:stCondLst>
                                        </p:cTn>
                                        <p:tgtEl>
                                          <p:spTgt spid="1946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8" grpId="0"/>
      <p:bldP spid="8" grpId="0" animBg="1"/>
      <p:bldP spid="9" grpId="0"/>
      <p:bldP spid="19463" grpId="0"/>
      <p:bldP spid="1946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8" name="Text Box 4"/>
          <p:cNvSpPr txBox="1">
            <a:spLocks noChangeArrowheads="1"/>
          </p:cNvSpPr>
          <p:nvPr/>
        </p:nvSpPr>
        <p:spPr bwMode="auto">
          <a:xfrm>
            <a:off x="163831" y="341096"/>
            <a:ext cx="2520949" cy="707886"/>
          </a:xfrm>
          <a:prstGeom prst="rect">
            <a:avLst/>
          </a:prstGeom>
          <a:noFill/>
          <a:ln w="9525">
            <a:noFill/>
            <a:miter lim="800000"/>
            <a:headEnd/>
            <a:tailEnd/>
          </a:ln>
        </p:spPr>
        <p:txBody>
          <a:bodyPr>
            <a:spAutoFit/>
          </a:bodyPr>
          <a:lstStyle/>
          <a:p>
            <a:pPr algn="ctr">
              <a:spcBef>
                <a:spcPct val="50000"/>
              </a:spcBef>
              <a:defRPr/>
            </a:pPr>
            <a:r>
              <a:rPr lang="ru-RU" sz="4000" b="1" dirty="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latin typeface="Times New Roman" pitchFamily="18" charset="0"/>
              </a:rPr>
              <a:t>Мармиты</a:t>
            </a:r>
          </a:p>
        </p:txBody>
      </p:sp>
      <p:pic>
        <p:nvPicPr>
          <p:cNvPr id="20483" name="Picture 5" descr="http://www.perfi.com/catalog/image.php?id=4220&amp;n=1"/>
          <p:cNvPicPr>
            <a:picLocks noChangeAspect="1" noChangeArrowheads="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273845" y="2053218"/>
            <a:ext cx="2786062" cy="1246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4" name="Picture 6" descr="http://www.perfi.com/catalog/image.php?id=13439&amp;n="/>
          <p:cNvPicPr>
            <a:picLocks noChangeAspect="1" noChangeArrowheads="1"/>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3360737" y="2059095"/>
            <a:ext cx="2163763" cy="128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5" name="Rectangle 12"/>
          <p:cNvSpPr>
            <a:spLocks noChangeArrowheads="1"/>
          </p:cNvSpPr>
          <p:nvPr/>
        </p:nvSpPr>
        <p:spPr bwMode="auto">
          <a:xfrm>
            <a:off x="113110" y="3348274"/>
            <a:ext cx="307181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eaLnBrk="1" hangingPunct="1"/>
            <a:r>
              <a:rPr lang="ru-RU" altLang="ru-RU" dirty="0">
                <a:latin typeface="Times New Roman" panose="02020603050405020304" pitchFamily="18" charset="0"/>
                <a:cs typeface="Times New Roman" panose="02020603050405020304" pitchFamily="18" charset="0"/>
              </a:rPr>
              <a:t>Мармит-пластина настольный</a:t>
            </a:r>
          </a:p>
        </p:txBody>
      </p:sp>
      <p:sp>
        <p:nvSpPr>
          <p:cNvPr id="20486" name="Rectangle 13"/>
          <p:cNvSpPr>
            <a:spLocks noChangeArrowheads="1"/>
          </p:cNvSpPr>
          <p:nvPr/>
        </p:nvSpPr>
        <p:spPr bwMode="auto">
          <a:xfrm>
            <a:off x="3147377" y="3344970"/>
            <a:ext cx="237712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eaLnBrk="1" hangingPunct="1"/>
            <a:r>
              <a:rPr lang="ru-RU" altLang="ru-RU" dirty="0">
                <a:latin typeface="Times New Roman" panose="02020603050405020304" pitchFamily="18" charset="0"/>
                <a:cs typeface="Times New Roman" panose="02020603050405020304" pitchFamily="18" charset="0"/>
              </a:rPr>
              <a:t>Мармит с выдвижным ящиком </a:t>
            </a:r>
          </a:p>
        </p:txBody>
      </p:sp>
      <p:pic>
        <p:nvPicPr>
          <p:cNvPr id="20487" name="Picture 15" descr="imag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3845" y="4007663"/>
            <a:ext cx="2786062" cy="1791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8" name="Rectangle 16"/>
          <p:cNvSpPr>
            <a:spLocks noChangeArrowheads="1"/>
          </p:cNvSpPr>
          <p:nvPr/>
        </p:nvSpPr>
        <p:spPr bwMode="auto">
          <a:xfrm>
            <a:off x="506016" y="5715734"/>
            <a:ext cx="2286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eaLnBrk="1" hangingPunct="1"/>
            <a:r>
              <a:rPr lang="ru-RU" altLang="ru-RU" dirty="0">
                <a:latin typeface="Times New Roman" panose="02020603050405020304" pitchFamily="18" charset="0"/>
                <a:cs typeface="Times New Roman" panose="02020603050405020304" pitchFamily="18" charset="0"/>
              </a:rPr>
              <a:t>Мармит-пластина, встраиваемый в стол</a:t>
            </a:r>
          </a:p>
        </p:txBody>
      </p:sp>
      <p:sp>
        <p:nvSpPr>
          <p:cNvPr id="20489" name="Rectangle 9"/>
          <p:cNvSpPr>
            <a:spLocks noChangeArrowheads="1"/>
          </p:cNvSpPr>
          <p:nvPr/>
        </p:nvSpPr>
        <p:spPr bwMode="auto">
          <a:xfrm>
            <a:off x="2684780" y="554039"/>
            <a:ext cx="873379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just"/>
            <a:r>
              <a:rPr lang="ru-RU" altLang="ru-RU" sz="2000" dirty="0" smtClean="0">
                <a:latin typeface="Times New Roman" panose="02020603050405020304" pitchFamily="18" charset="0"/>
                <a:cs typeface="Times New Roman" panose="02020603050405020304" pitchFamily="18" charset="0"/>
              </a:rPr>
              <a:t>- это </a:t>
            </a:r>
            <a:r>
              <a:rPr lang="ru-RU" altLang="ru-RU" sz="2000" dirty="0">
                <a:latin typeface="Times New Roman" panose="02020603050405020304" pitchFamily="18" charset="0"/>
                <a:cs typeface="Times New Roman" panose="02020603050405020304" pitchFamily="18" charset="0"/>
              </a:rPr>
              <a:t>металлические или керамические подставки с вмонтированными нагревательными элементами. Рабочая поверхность мармитов нагревается до 80-100ºС.</a:t>
            </a:r>
          </a:p>
        </p:txBody>
      </p:sp>
      <p:sp>
        <p:nvSpPr>
          <p:cNvPr id="20490" name="Прямоугольник 9"/>
          <p:cNvSpPr>
            <a:spLocks noChangeArrowheads="1"/>
          </p:cNvSpPr>
          <p:nvPr/>
        </p:nvSpPr>
        <p:spPr bwMode="auto">
          <a:xfrm>
            <a:off x="163830" y="1520034"/>
            <a:ext cx="1182623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just" eaLnBrk="1" hangingPunct="1"/>
            <a:r>
              <a:rPr lang="ru-RU" altLang="ru-RU" sz="2000" dirty="0">
                <a:latin typeface="Times New Roman" panose="02020603050405020304" pitchFamily="18" charset="0"/>
                <a:cs typeface="Times New Roman" panose="02020603050405020304" pitchFamily="18" charset="0"/>
              </a:rPr>
              <a:t>В настоящее время мармиты широко </a:t>
            </a:r>
            <a:r>
              <a:rPr lang="ru-RU" altLang="ru-RU" sz="2000" dirty="0" smtClean="0">
                <a:latin typeface="Times New Roman" panose="02020603050405020304" pitchFamily="18" charset="0"/>
                <a:cs typeface="Times New Roman" panose="02020603050405020304" pitchFamily="18" charset="0"/>
              </a:rPr>
              <a:t>используются в </a:t>
            </a:r>
            <a:r>
              <a:rPr lang="ru-RU" altLang="ru-RU" sz="2000" dirty="0">
                <a:latin typeface="Times New Roman" panose="02020603050405020304" pitchFamily="18" charset="0"/>
                <a:cs typeface="Times New Roman" panose="02020603050405020304" pitchFamily="18" charset="0"/>
              </a:rPr>
              <a:t>предприятиях общественного питания. </a:t>
            </a:r>
          </a:p>
        </p:txBody>
      </p:sp>
      <p:pic>
        <p:nvPicPr>
          <p:cNvPr id="20491" name="Picture 4" descr="http://www.perfi.com/catalog/image.php?id=19525&amp;n="/>
          <p:cNvPicPr>
            <a:picLocks noChangeAspect="1" noChangeArrowheads="1"/>
          </p:cNvPicPr>
          <p:nvPr/>
        </p:nvPicPr>
        <p:blipFill>
          <a:blip r:embed="rId7" r:link="rId8">
            <a:extLst>
              <a:ext uri="{28A0092B-C50C-407E-A947-70E740481C1C}">
                <a14:useLocalDpi xmlns:a14="http://schemas.microsoft.com/office/drawing/2010/main" val="0"/>
              </a:ext>
            </a:extLst>
          </a:blip>
          <a:srcRect/>
          <a:stretch>
            <a:fillRect/>
          </a:stretch>
        </p:blipFill>
        <p:spPr bwMode="auto">
          <a:xfrm>
            <a:off x="3591129" y="4014364"/>
            <a:ext cx="1909627" cy="17843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92" name="Rectangle 5"/>
          <p:cNvSpPr>
            <a:spLocks noChangeArrowheads="1"/>
          </p:cNvSpPr>
          <p:nvPr/>
        </p:nvSpPr>
        <p:spPr bwMode="auto">
          <a:xfrm>
            <a:off x="3113486" y="5762082"/>
            <a:ext cx="305871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eaLnBrk="1" hangingPunct="1"/>
            <a:r>
              <a:rPr lang="ru-RU" altLang="ru-RU" dirty="0">
                <a:latin typeface="Times New Roman" panose="02020603050405020304" pitchFamily="18" charset="0"/>
                <a:cs typeface="Times New Roman" panose="02020603050405020304" pitchFamily="18" charset="0"/>
              </a:rPr>
              <a:t>Мармит комбинированный проходной </a:t>
            </a:r>
          </a:p>
        </p:txBody>
      </p:sp>
      <p:pic>
        <p:nvPicPr>
          <p:cNvPr id="20493" name="Picture 6" descr="http://www.perfi.com/catalog/image.php?id=17852&amp;n="/>
          <p:cNvPicPr>
            <a:picLocks noChangeAspect="1" noChangeArrowheads="1"/>
          </p:cNvPicPr>
          <p:nvPr/>
        </p:nvPicPr>
        <p:blipFill>
          <a:blip r:embed="rId9" r:link="rId10">
            <a:extLst>
              <a:ext uri="{28A0092B-C50C-407E-A947-70E740481C1C}">
                <a14:useLocalDpi xmlns:a14="http://schemas.microsoft.com/office/drawing/2010/main" val="0"/>
              </a:ext>
            </a:extLst>
          </a:blip>
          <a:srcRect/>
          <a:stretch>
            <a:fillRect/>
          </a:stretch>
        </p:blipFill>
        <p:spPr bwMode="auto">
          <a:xfrm>
            <a:off x="5933638" y="2096664"/>
            <a:ext cx="2471632" cy="3619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94" name="Rectangle 7"/>
          <p:cNvSpPr>
            <a:spLocks noChangeArrowheads="1"/>
          </p:cNvSpPr>
          <p:nvPr/>
        </p:nvSpPr>
        <p:spPr bwMode="auto">
          <a:xfrm>
            <a:off x="6076949" y="5762081"/>
            <a:ext cx="232832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eaLnBrk="1" hangingPunct="1"/>
            <a:r>
              <a:rPr lang="ru-RU" altLang="ru-RU" dirty="0">
                <a:latin typeface="Times New Roman" panose="02020603050405020304" pitchFamily="18" charset="0"/>
                <a:cs typeface="Times New Roman" panose="02020603050405020304" pitchFamily="18" charset="0"/>
              </a:rPr>
              <a:t>Мармит для первых блюд</a:t>
            </a:r>
          </a:p>
        </p:txBody>
      </p:sp>
      <p:pic>
        <p:nvPicPr>
          <p:cNvPr id="20496" name="Picture 8" descr="imag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719078" y="2096664"/>
            <a:ext cx="2900098" cy="3619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97" name="Rectangle 10"/>
          <p:cNvSpPr>
            <a:spLocks noChangeArrowheads="1"/>
          </p:cNvSpPr>
          <p:nvPr/>
        </p:nvSpPr>
        <p:spPr bwMode="auto">
          <a:xfrm>
            <a:off x="8872876" y="5784217"/>
            <a:ext cx="25717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eaLnBrk="1" hangingPunct="1"/>
            <a:r>
              <a:rPr lang="ru-RU" altLang="ru-RU" dirty="0">
                <a:latin typeface="Times New Roman" panose="02020603050405020304" pitchFamily="18" charset="0"/>
                <a:cs typeface="Times New Roman" panose="02020603050405020304" pitchFamily="18" charset="0"/>
              </a:rPr>
              <a:t>Мармит-витрина</a:t>
            </a:r>
          </a:p>
        </p:txBody>
      </p:sp>
      <p:pic>
        <p:nvPicPr>
          <p:cNvPr id="18" name="Рисунок 17"/>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1527326" y="70505"/>
            <a:ext cx="564594" cy="693361"/>
          </a:xfrm>
          <a:prstGeom prst="rect">
            <a:avLst/>
          </a:prstGeom>
        </p:spPr>
      </p:pic>
    </p:spTree>
    <p:extLst>
      <p:ext uri="{BB962C8B-B14F-4D97-AF65-F5344CB8AC3E}">
        <p14:creationId xmlns:p14="http://schemas.microsoft.com/office/powerpoint/2010/main" val="34062379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31748"/>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500"/>
                                  </p:stCondLst>
                                  <p:childTnLst>
                                    <p:set>
                                      <p:cBhvr>
                                        <p:cTn id="9" dur="1" fill="hold">
                                          <p:stCondLst>
                                            <p:cond delay="0"/>
                                          </p:stCondLst>
                                        </p:cTn>
                                        <p:tgtEl>
                                          <p:spTgt spid="20489"/>
                                        </p:tgtEl>
                                        <p:attrNameLst>
                                          <p:attrName>style.visibility</p:attrName>
                                        </p:attrNameLst>
                                      </p:cBhvr>
                                      <p:to>
                                        <p:strVal val="visible"/>
                                      </p:to>
                                    </p:set>
                                  </p:childTnLst>
                                </p:cTn>
                              </p:par>
                            </p:childTnLst>
                          </p:cTn>
                        </p:par>
                        <p:par>
                          <p:cTn id="10" fill="hold">
                            <p:stCondLst>
                              <p:cond delay="500"/>
                            </p:stCondLst>
                            <p:childTnLst>
                              <p:par>
                                <p:cTn id="11" presetID="1" presetClass="entr" presetSubtype="0" fill="hold" grpId="0" nodeType="afterEffect">
                                  <p:stCondLst>
                                    <p:cond delay="500"/>
                                  </p:stCondLst>
                                  <p:childTnLst>
                                    <p:set>
                                      <p:cBhvr>
                                        <p:cTn id="12" dur="1" fill="hold">
                                          <p:stCondLst>
                                            <p:cond delay="0"/>
                                          </p:stCondLst>
                                        </p:cTn>
                                        <p:tgtEl>
                                          <p:spTgt spid="20490"/>
                                        </p:tgtEl>
                                        <p:attrNameLst>
                                          <p:attrName>style.visibility</p:attrName>
                                        </p:attrNameLst>
                                      </p:cBhvr>
                                      <p:to>
                                        <p:strVal val="visible"/>
                                      </p:to>
                                    </p:set>
                                  </p:childTnLst>
                                </p:cTn>
                              </p:par>
                            </p:childTnLst>
                          </p:cTn>
                        </p:par>
                        <p:par>
                          <p:cTn id="13" fill="hold">
                            <p:stCondLst>
                              <p:cond delay="1000"/>
                            </p:stCondLst>
                            <p:childTnLst>
                              <p:par>
                                <p:cTn id="14" presetID="1" presetClass="entr" presetSubtype="0" fill="hold" nodeType="afterEffect">
                                  <p:stCondLst>
                                    <p:cond delay="500"/>
                                  </p:stCondLst>
                                  <p:childTnLst>
                                    <p:set>
                                      <p:cBhvr>
                                        <p:cTn id="15" dur="1" fill="hold">
                                          <p:stCondLst>
                                            <p:cond delay="0"/>
                                          </p:stCondLst>
                                        </p:cTn>
                                        <p:tgtEl>
                                          <p:spTgt spid="20483"/>
                                        </p:tgtEl>
                                        <p:attrNameLst>
                                          <p:attrName>style.visibility</p:attrName>
                                        </p:attrNameLst>
                                      </p:cBhvr>
                                      <p:to>
                                        <p:strVal val="visible"/>
                                      </p:to>
                                    </p:set>
                                  </p:childTnLst>
                                </p:cTn>
                              </p:par>
                            </p:childTnLst>
                          </p:cTn>
                        </p:par>
                        <p:par>
                          <p:cTn id="16" fill="hold">
                            <p:stCondLst>
                              <p:cond delay="1500"/>
                            </p:stCondLst>
                            <p:childTnLst>
                              <p:par>
                                <p:cTn id="17" presetID="1" presetClass="entr" presetSubtype="0" fill="hold" grpId="0" nodeType="afterEffect">
                                  <p:stCondLst>
                                    <p:cond delay="500"/>
                                  </p:stCondLst>
                                  <p:childTnLst>
                                    <p:set>
                                      <p:cBhvr>
                                        <p:cTn id="18" dur="1" fill="hold">
                                          <p:stCondLst>
                                            <p:cond delay="0"/>
                                          </p:stCondLst>
                                        </p:cTn>
                                        <p:tgtEl>
                                          <p:spTgt spid="20485"/>
                                        </p:tgtEl>
                                        <p:attrNameLst>
                                          <p:attrName>style.visibility</p:attrName>
                                        </p:attrNameLst>
                                      </p:cBhvr>
                                      <p:to>
                                        <p:strVal val="visible"/>
                                      </p:to>
                                    </p:set>
                                  </p:childTnLst>
                                </p:cTn>
                              </p:par>
                            </p:childTnLst>
                          </p:cTn>
                        </p:par>
                        <p:par>
                          <p:cTn id="19" fill="hold">
                            <p:stCondLst>
                              <p:cond delay="2000"/>
                            </p:stCondLst>
                            <p:childTnLst>
                              <p:par>
                                <p:cTn id="20" presetID="1" presetClass="entr" presetSubtype="0" fill="hold" nodeType="afterEffect">
                                  <p:stCondLst>
                                    <p:cond delay="500"/>
                                  </p:stCondLst>
                                  <p:childTnLst>
                                    <p:set>
                                      <p:cBhvr>
                                        <p:cTn id="21" dur="1" fill="hold">
                                          <p:stCondLst>
                                            <p:cond delay="0"/>
                                          </p:stCondLst>
                                        </p:cTn>
                                        <p:tgtEl>
                                          <p:spTgt spid="20487"/>
                                        </p:tgtEl>
                                        <p:attrNameLst>
                                          <p:attrName>style.visibility</p:attrName>
                                        </p:attrNameLst>
                                      </p:cBhvr>
                                      <p:to>
                                        <p:strVal val="visible"/>
                                      </p:to>
                                    </p:set>
                                  </p:childTnLst>
                                </p:cTn>
                              </p:par>
                            </p:childTnLst>
                          </p:cTn>
                        </p:par>
                        <p:par>
                          <p:cTn id="22" fill="hold">
                            <p:stCondLst>
                              <p:cond delay="2500"/>
                            </p:stCondLst>
                            <p:childTnLst>
                              <p:par>
                                <p:cTn id="23" presetID="1" presetClass="entr" presetSubtype="0" fill="hold" grpId="0" nodeType="afterEffect">
                                  <p:stCondLst>
                                    <p:cond delay="500"/>
                                  </p:stCondLst>
                                  <p:childTnLst>
                                    <p:set>
                                      <p:cBhvr>
                                        <p:cTn id="24" dur="1" fill="hold">
                                          <p:stCondLst>
                                            <p:cond delay="0"/>
                                          </p:stCondLst>
                                        </p:cTn>
                                        <p:tgtEl>
                                          <p:spTgt spid="20488"/>
                                        </p:tgtEl>
                                        <p:attrNameLst>
                                          <p:attrName>style.visibility</p:attrName>
                                        </p:attrNameLst>
                                      </p:cBhvr>
                                      <p:to>
                                        <p:strVal val="visible"/>
                                      </p:to>
                                    </p:set>
                                  </p:childTnLst>
                                </p:cTn>
                              </p:par>
                            </p:childTnLst>
                          </p:cTn>
                        </p:par>
                        <p:par>
                          <p:cTn id="25" fill="hold">
                            <p:stCondLst>
                              <p:cond delay="3000"/>
                            </p:stCondLst>
                            <p:childTnLst>
                              <p:par>
                                <p:cTn id="26" presetID="1" presetClass="entr" presetSubtype="0" fill="hold" nodeType="afterEffect">
                                  <p:stCondLst>
                                    <p:cond delay="500"/>
                                  </p:stCondLst>
                                  <p:childTnLst>
                                    <p:set>
                                      <p:cBhvr>
                                        <p:cTn id="27" dur="1" fill="hold">
                                          <p:stCondLst>
                                            <p:cond delay="0"/>
                                          </p:stCondLst>
                                        </p:cTn>
                                        <p:tgtEl>
                                          <p:spTgt spid="20484"/>
                                        </p:tgtEl>
                                        <p:attrNameLst>
                                          <p:attrName>style.visibility</p:attrName>
                                        </p:attrNameLst>
                                      </p:cBhvr>
                                      <p:to>
                                        <p:strVal val="visible"/>
                                      </p:to>
                                    </p:set>
                                  </p:childTnLst>
                                </p:cTn>
                              </p:par>
                            </p:childTnLst>
                          </p:cTn>
                        </p:par>
                        <p:par>
                          <p:cTn id="28" fill="hold">
                            <p:stCondLst>
                              <p:cond delay="3500"/>
                            </p:stCondLst>
                            <p:childTnLst>
                              <p:par>
                                <p:cTn id="29" presetID="1" presetClass="entr" presetSubtype="0" fill="hold" grpId="0" nodeType="afterEffect">
                                  <p:stCondLst>
                                    <p:cond delay="500"/>
                                  </p:stCondLst>
                                  <p:childTnLst>
                                    <p:set>
                                      <p:cBhvr>
                                        <p:cTn id="30" dur="1" fill="hold">
                                          <p:stCondLst>
                                            <p:cond delay="0"/>
                                          </p:stCondLst>
                                        </p:cTn>
                                        <p:tgtEl>
                                          <p:spTgt spid="20486"/>
                                        </p:tgtEl>
                                        <p:attrNameLst>
                                          <p:attrName>style.visibility</p:attrName>
                                        </p:attrNameLst>
                                      </p:cBhvr>
                                      <p:to>
                                        <p:strVal val="visible"/>
                                      </p:to>
                                    </p:set>
                                  </p:childTnLst>
                                </p:cTn>
                              </p:par>
                            </p:childTnLst>
                          </p:cTn>
                        </p:par>
                        <p:par>
                          <p:cTn id="31" fill="hold">
                            <p:stCondLst>
                              <p:cond delay="4000"/>
                            </p:stCondLst>
                            <p:childTnLst>
                              <p:par>
                                <p:cTn id="32" presetID="1" presetClass="entr" presetSubtype="0" fill="hold" nodeType="afterEffect">
                                  <p:stCondLst>
                                    <p:cond delay="500"/>
                                  </p:stCondLst>
                                  <p:childTnLst>
                                    <p:set>
                                      <p:cBhvr>
                                        <p:cTn id="33" dur="1" fill="hold">
                                          <p:stCondLst>
                                            <p:cond delay="0"/>
                                          </p:stCondLst>
                                        </p:cTn>
                                        <p:tgtEl>
                                          <p:spTgt spid="20491"/>
                                        </p:tgtEl>
                                        <p:attrNameLst>
                                          <p:attrName>style.visibility</p:attrName>
                                        </p:attrNameLst>
                                      </p:cBhvr>
                                      <p:to>
                                        <p:strVal val="visible"/>
                                      </p:to>
                                    </p:set>
                                  </p:childTnLst>
                                </p:cTn>
                              </p:par>
                            </p:childTnLst>
                          </p:cTn>
                        </p:par>
                        <p:par>
                          <p:cTn id="34" fill="hold">
                            <p:stCondLst>
                              <p:cond delay="4500"/>
                            </p:stCondLst>
                            <p:childTnLst>
                              <p:par>
                                <p:cTn id="35" presetID="1" presetClass="entr" presetSubtype="0" fill="hold" grpId="0" nodeType="afterEffect">
                                  <p:stCondLst>
                                    <p:cond delay="500"/>
                                  </p:stCondLst>
                                  <p:childTnLst>
                                    <p:set>
                                      <p:cBhvr>
                                        <p:cTn id="36" dur="1" fill="hold">
                                          <p:stCondLst>
                                            <p:cond delay="0"/>
                                          </p:stCondLst>
                                        </p:cTn>
                                        <p:tgtEl>
                                          <p:spTgt spid="20492"/>
                                        </p:tgtEl>
                                        <p:attrNameLst>
                                          <p:attrName>style.visibility</p:attrName>
                                        </p:attrNameLst>
                                      </p:cBhvr>
                                      <p:to>
                                        <p:strVal val="visible"/>
                                      </p:to>
                                    </p:set>
                                  </p:childTnLst>
                                </p:cTn>
                              </p:par>
                            </p:childTnLst>
                          </p:cTn>
                        </p:par>
                        <p:par>
                          <p:cTn id="37" fill="hold">
                            <p:stCondLst>
                              <p:cond delay="5000"/>
                            </p:stCondLst>
                            <p:childTnLst>
                              <p:par>
                                <p:cTn id="38" presetID="1" presetClass="entr" presetSubtype="0" fill="hold" nodeType="afterEffect">
                                  <p:stCondLst>
                                    <p:cond delay="500"/>
                                  </p:stCondLst>
                                  <p:childTnLst>
                                    <p:set>
                                      <p:cBhvr>
                                        <p:cTn id="39" dur="1" fill="hold">
                                          <p:stCondLst>
                                            <p:cond delay="0"/>
                                          </p:stCondLst>
                                        </p:cTn>
                                        <p:tgtEl>
                                          <p:spTgt spid="20493"/>
                                        </p:tgtEl>
                                        <p:attrNameLst>
                                          <p:attrName>style.visibility</p:attrName>
                                        </p:attrNameLst>
                                      </p:cBhvr>
                                      <p:to>
                                        <p:strVal val="visible"/>
                                      </p:to>
                                    </p:set>
                                  </p:childTnLst>
                                </p:cTn>
                              </p:par>
                            </p:childTnLst>
                          </p:cTn>
                        </p:par>
                        <p:par>
                          <p:cTn id="40" fill="hold">
                            <p:stCondLst>
                              <p:cond delay="5500"/>
                            </p:stCondLst>
                            <p:childTnLst>
                              <p:par>
                                <p:cTn id="41" presetID="1" presetClass="entr" presetSubtype="0" fill="hold" grpId="0" nodeType="afterEffect">
                                  <p:stCondLst>
                                    <p:cond delay="500"/>
                                  </p:stCondLst>
                                  <p:childTnLst>
                                    <p:set>
                                      <p:cBhvr>
                                        <p:cTn id="42" dur="1" fill="hold">
                                          <p:stCondLst>
                                            <p:cond delay="0"/>
                                          </p:stCondLst>
                                        </p:cTn>
                                        <p:tgtEl>
                                          <p:spTgt spid="20494"/>
                                        </p:tgtEl>
                                        <p:attrNameLst>
                                          <p:attrName>style.visibility</p:attrName>
                                        </p:attrNameLst>
                                      </p:cBhvr>
                                      <p:to>
                                        <p:strVal val="visible"/>
                                      </p:to>
                                    </p:set>
                                  </p:childTnLst>
                                </p:cTn>
                              </p:par>
                            </p:childTnLst>
                          </p:cTn>
                        </p:par>
                        <p:par>
                          <p:cTn id="43" fill="hold">
                            <p:stCondLst>
                              <p:cond delay="6000"/>
                            </p:stCondLst>
                            <p:childTnLst>
                              <p:par>
                                <p:cTn id="44" presetID="1" presetClass="entr" presetSubtype="0" fill="hold" nodeType="afterEffect">
                                  <p:stCondLst>
                                    <p:cond delay="500"/>
                                  </p:stCondLst>
                                  <p:childTnLst>
                                    <p:set>
                                      <p:cBhvr>
                                        <p:cTn id="45" dur="1" fill="hold">
                                          <p:stCondLst>
                                            <p:cond delay="0"/>
                                          </p:stCondLst>
                                        </p:cTn>
                                        <p:tgtEl>
                                          <p:spTgt spid="20496"/>
                                        </p:tgtEl>
                                        <p:attrNameLst>
                                          <p:attrName>style.visibility</p:attrName>
                                        </p:attrNameLst>
                                      </p:cBhvr>
                                      <p:to>
                                        <p:strVal val="visible"/>
                                      </p:to>
                                    </p:set>
                                  </p:childTnLst>
                                </p:cTn>
                              </p:par>
                            </p:childTnLst>
                          </p:cTn>
                        </p:par>
                        <p:par>
                          <p:cTn id="46" fill="hold">
                            <p:stCondLst>
                              <p:cond delay="6500"/>
                            </p:stCondLst>
                            <p:childTnLst>
                              <p:par>
                                <p:cTn id="47" presetID="1" presetClass="entr" presetSubtype="0" fill="hold" grpId="0" nodeType="afterEffect">
                                  <p:stCondLst>
                                    <p:cond delay="500"/>
                                  </p:stCondLst>
                                  <p:childTnLst>
                                    <p:set>
                                      <p:cBhvr>
                                        <p:cTn id="48" dur="1" fill="hold">
                                          <p:stCondLst>
                                            <p:cond delay="0"/>
                                          </p:stCondLst>
                                        </p:cTn>
                                        <p:tgtEl>
                                          <p:spTgt spid="2049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8" grpId="0"/>
      <p:bldP spid="20485" grpId="0"/>
      <p:bldP spid="20486" grpId="0"/>
      <p:bldP spid="20488" grpId="0"/>
      <p:bldP spid="20489" grpId="0"/>
      <p:bldP spid="20490" grpId="0"/>
      <p:bldP spid="20492" grpId="0"/>
      <p:bldP spid="20494" grpId="0"/>
      <p:bldP spid="2049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4" descr="термостат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523" y="1454151"/>
            <a:ext cx="4633912" cy="4633912"/>
          </a:xfrm>
          <a:prstGeom prst="rect">
            <a:avLst/>
          </a:prstGeom>
          <a:noFill/>
          <a:ln w="317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sp>
        <p:nvSpPr>
          <p:cNvPr id="165894" name="Text Box 6"/>
          <p:cNvSpPr txBox="1">
            <a:spLocks noChangeArrowheads="1"/>
          </p:cNvSpPr>
          <p:nvPr/>
        </p:nvSpPr>
        <p:spPr bwMode="auto">
          <a:xfrm>
            <a:off x="0" y="451005"/>
            <a:ext cx="3071802" cy="707886"/>
          </a:xfrm>
          <a:prstGeom prst="rect">
            <a:avLst/>
          </a:prstGeom>
          <a:noFill/>
          <a:ln w="9525">
            <a:noFill/>
            <a:miter lim="800000"/>
            <a:headEnd/>
            <a:tailEnd/>
          </a:ln>
        </p:spPr>
        <p:txBody>
          <a:bodyPr>
            <a:spAutoFit/>
          </a:bodyPr>
          <a:lstStyle/>
          <a:p>
            <a:pPr algn="ctr">
              <a:spcBef>
                <a:spcPct val="50000"/>
              </a:spcBef>
              <a:defRPr/>
            </a:pPr>
            <a:r>
              <a:rPr lang="ru-RU" sz="4000" b="1" dirty="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latin typeface="Times New Roman" pitchFamily="18" charset="0"/>
              </a:rPr>
              <a:t>Термостаты</a:t>
            </a:r>
          </a:p>
        </p:txBody>
      </p:sp>
      <p:sp>
        <p:nvSpPr>
          <p:cNvPr id="21509" name="Rectangle 5"/>
          <p:cNvSpPr>
            <a:spLocks noChangeArrowheads="1"/>
          </p:cNvSpPr>
          <p:nvPr/>
        </p:nvSpPr>
        <p:spPr bwMode="auto">
          <a:xfrm>
            <a:off x="2937510" y="703233"/>
            <a:ext cx="915441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just"/>
            <a:r>
              <a:rPr lang="ru-RU" altLang="ru-RU" sz="2000" b="1" dirty="0">
                <a:latin typeface="Times New Roman" panose="02020603050405020304" pitchFamily="18" charset="0"/>
                <a:cs typeface="Times New Roman" panose="02020603050405020304" pitchFamily="18" charset="0"/>
              </a:rPr>
              <a:t>– </a:t>
            </a:r>
            <a:r>
              <a:rPr lang="ru-RU" altLang="ru-RU" sz="2000" dirty="0">
                <a:latin typeface="Times New Roman" panose="02020603050405020304" pitchFamily="18" charset="0"/>
                <a:cs typeface="Times New Roman" panose="02020603050405020304" pitchFamily="18" charset="0"/>
              </a:rPr>
              <a:t>это теплоизолированные шкафы с поддерживаемой температурой около 70ºС.</a:t>
            </a:r>
          </a:p>
        </p:txBody>
      </p:sp>
      <p:sp>
        <p:nvSpPr>
          <p:cNvPr id="21510" name="TextBox 5"/>
          <p:cNvSpPr txBox="1">
            <a:spLocks noChangeArrowheads="1"/>
          </p:cNvSpPr>
          <p:nvPr/>
        </p:nvSpPr>
        <p:spPr bwMode="auto">
          <a:xfrm>
            <a:off x="5024313" y="5380177"/>
            <a:ext cx="6920037"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eaLnBrk="1" hangingPunct="1"/>
            <a:r>
              <a:rPr lang="ru-RU" altLang="ru-RU" sz="2000" dirty="0">
                <a:latin typeface="Times New Roman" panose="02020603050405020304" pitchFamily="18" charset="0"/>
                <a:cs typeface="Times New Roman" panose="02020603050405020304" pitchFamily="18" charset="0"/>
              </a:rPr>
              <a:t>Применяются в предприятиях общественного питания, химических и </a:t>
            </a:r>
            <a:r>
              <a:rPr lang="ru-RU" altLang="ru-RU" sz="2000" dirty="0" err="1">
                <a:latin typeface="Times New Roman" panose="02020603050405020304" pitchFamily="18" charset="0"/>
                <a:cs typeface="Times New Roman" panose="02020603050405020304" pitchFamily="18" charset="0"/>
              </a:rPr>
              <a:t>др.лабораториях</a:t>
            </a:r>
            <a:endParaRPr lang="ru-RU" altLang="ru-RU" sz="2000" dirty="0">
              <a:latin typeface="Times New Roman" panose="02020603050405020304" pitchFamily="18" charset="0"/>
              <a:cs typeface="Times New Roman" panose="02020603050405020304" pitchFamily="18" charset="0"/>
            </a:endParaRPr>
          </a:p>
        </p:txBody>
      </p:sp>
      <p:pic>
        <p:nvPicPr>
          <p:cNvPr id="7" name="Рисунок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27326" y="70505"/>
            <a:ext cx="564594" cy="693361"/>
          </a:xfrm>
          <a:prstGeom prst="rect">
            <a:avLst/>
          </a:prstGeom>
        </p:spPr>
      </p:pic>
      <p:pic>
        <p:nvPicPr>
          <p:cNvPr id="6146" name="Picture 2" descr="https://vilitek.ru/upload/medialibrary/71b/71b68fde3ffef6ff8ee4b85ae61a48a4.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24313" y="1454152"/>
            <a:ext cx="3376738" cy="3596226"/>
          </a:xfrm>
          <a:prstGeom prst="rect">
            <a:avLst/>
          </a:prstGeom>
          <a:noFill/>
          <a:ln w="3175">
            <a:solidFill>
              <a:schemeClr val="accent1"/>
            </a:solidFill>
          </a:ln>
          <a:extLst>
            <a:ext uri="{909E8E84-426E-40DD-AFC4-6F175D3DCCD1}">
              <a14:hiddenFill xmlns:a14="http://schemas.microsoft.com/office/drawing/2010/main">
                <a:solidFill>
                  <a:srgbClr val="FFFFFF"/>
                </a:solidFill>
              </a14:hiddenFill>
            </a:ext>
          </a:extLst>
        </p:spPr>
      </p:pic>
      <p:pic>
        <p:nvPicPr>
          <p:cNvPr id="6148" name="Picture 4" descr="https://images.by.prom.st/87775800_w640_h640_ec2060_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19248" y="1454151"/>
            <a:ext cx="2270118" cy="3596227"/>
          </a:xfrm>
          <a:prstGeom prst="rect">
            <a:avLst/>
          </a:prstGeom>
          <a:solidFill>
            <a:schemeClr val="accent3">
              <a:lumMod val="20000"/>
              <a:lumOff val="80000"/>
            </a:schemeClr>
          </a:solidFill>
          <a:ln>
            <a:solidFill>
              <a:schemeClr val="accent1"/>
            </a:solidFill>
          </a:ln>
        </p:spPr>
      </p:pic>
    </p:spTree>
    <p:extLst>
      <p:ext uri="{BB962C8B-B14F-4D97-AF65-F5344CB8AC3E}">
        <p14:creationId xmlns:p14="http://schemas.microsoft.com/office/powerpoint/2010/main" val="26795717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165894"/>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500"/>
                                  </p:stCondLst>
                                  <p:childTnLst>
                                    <p:set>
                                      <p:cBhvr>
                                        <p:cTn id="9" dur="1" fill="hold">
                                          <p:stCondLst>
                                            <p:cond delay="0"/>
                                          </p:stCondLst>
                                        </p:cTn>
                                        <p:tgtEl>
                                          <p:spTgt spid="21509"/>
                                        </p:tgtEl>
                                        <p:attrNameLst>
                                          <p:attrName>style.visibility</p:attrName>
                                        </p:attrNameLst>
                                      </p:cBhvr>
                                      <p:to>
                                        <p:strVal val="visible"/>
                                      </p:to>
                                    </p:set>
                                  </p:childTnLst>
                                </p:cTn>
                              </p:par>
                            </p:childTnLst>
                          </p:cTn>
                        </p:par>
                        <p:par>
                          <p:cTn id="10" fill="hold">
                            <p:stCondLst>
                              <p:cond delay="500"/>
                            </p:stCondLst>
                            <p:childTnLst>
                              <p:par>
                                <p:cTn id="11" presetID="2" presetClass="entr" presetSubtype="4" fill="hold" nodeType="afterEffect">
                                  <p:stCondLst>
                                    <p:cond delay="0"/>
                                  </p:stCondLst>
                                  <p:childTnLst>
                                    <p:set>
                                      <p:cBhvr>
                                        <p:cTn id="12" dur="1" fill="hold">
                                          <p:stCondLst>
                                            <p:cond delay="0"/>
                                          </p:stCondLst>
                                        </p:cTn>
                                        <p:tgtEl>
                                          <p:spTgt spid="21506"/>
                                        </p:tgtEl>
                                        <p:attrNameLst>
                                          <p:attrName>style.visibility</p:attrName>
                                        </p:attrNameLst>
                                      </p:cBhvr>
                                      <p:to>
                                        <p:strVal val="visible"/>
                                      </p:to>
                                    </p:set>
                                    <p:anim calcmode="lin" valueType="num">
                                      <p:cBhvr additive="base">
                                        <p:cTn id="13" dur="500" fill="hold"/>
                                        <p:tgtEl>
                                          <p:spTgt spid="21506"/>
                                        </p:tgtEl>
                                        <p:attrNameLst>
                                          <p:attrName>ppt_x</p:attrName>
                                        </p:attrNameLst>
                                      </p:cBhvr>
                                      <p:tavLst>
                                        <p:tav tm="0">
                                          <p:val>
                                            <p:strVal val="#ppt_x"/>
                                          </p:val>
                                        </p:tav>
                                        <p:tav tm="100000">
                                          <p:val>
                                            <p:strVal val="#ppt_x"/>
                                          </p:val>
                                        </p:tav>
                                      </p:tavLst>
                                    </p:anim>
                                    <p:anim calcmode="lin" valueType="num">
                                      <p:cBhvr additive="base">
                                        <p:cTn id="14" dur="500" fill="hold"/>
                                        <p:tgtEl>
                                          <p:spTgt spid="21506"/>
                                        </p:tgtEl>
                                        <p:attrNameLst>
                                          <p:attrName>ppt_y</p:attrName>
                                        </p:attrNameLst>
                                      </p:cBhvr>
                                      <p:tavLst>
                                        <p:tav tm="0">
                                          <p:val>
                                            <p:strVal val="1+#ppt_h/2"/>
                                          </p:val>
                                        </p:tav>
                                        <p:tav tm="100000">
                                          <p:val>
                                            <p:strVal val="#ppt_y"/>
                                          </p:val>
                                        </p:tav>
                                      </p:tavLst>
                                    </p:anim>
                                  </p:childTnLst>
                                </p:cTn>
                              </p:par>
                            </p:childTnLst>
                          </p:cTn>
                        </p:par>
                        <p:par>
                          <p:cTn id="15" fill="hold">
                            <p:stCondLst>
                              <p:cond delay="1000"/>
                            </p:stCondLst>
                            <p:childTnLst>
                              <p:par>
                                <p:cTn id="16" presetID="2" presetClass="entr" presetSubtype="4" fill="hold" nodeType="afterEffect">
                                  <p:stCondLst>
                                    <p:cond delay="0"/>
                                  </p:stCondLst>
                                  <p:childTnLst>
                                    <p:set>
                                      <p:cBhvr>
                                        <p:cTn id="17" dur="1" fill="hold">
                                          <p:stCondLst>
                                            <p:cond delay="0"/>
                                          </p:stCondLst>
                                        </p:cTn>
                                        <p:tgtEl>
                                          <p:spTgt spid="6146"/>
                                        </p:tgtEl>
                                        <p:attrNameLst>
                                          <p:attrName>style.visibility</p:attrName>
                                        </p:attrNameLst>
                                      </p:cBhvr>
                                      <p:to>
                                        <p:strVal val="visible"/>
                                      </p:to>
                                    </p:set>
                                    <p:anim calcmode="lin" valueType="num">
                                      <p:cBhvr additive="base">
                                        <p:cTn id="18" dur="500" fill="hold"/>
                                        <p:tgtEl>
                                          <p:spTgt spid="6146"/>
                                        </p:tgtEl>
                                        <p:attrNameLst>
                                          <p:attrName>ppt_x</p:attrName>
                                        </p:attrNameLst>
                                      </p:cBhvr>
                                      <p:tavLst>
                                        <p:tav tm="0">
                                          <p:val>
                                            <p:strVal val="#ppt_x"/>
                                          </p:val>
                                        </p:tav>
                                        <p:tav tm="100000">
                                          <p:val>
                                            <p:strVal val="#ppt_x"/>
                                          </p:val>
                                        </p:tav>
                                      </p:tavLst>
                                    </p:anim>
                                    <p:anim calcmode="lin" valueType="num">
                                      <p:cBhvr additive="base">
                                        <p:cTn id="19" dur="500" fill="hold"/>
                                        <p:tgtEl>
                                          <p:spTgt spid="6146"/>
                                        </p:tgtEl>
                                        <p:attrNameLst>
                                          <p:attrName>ppt_y</p:attrName>
                                        </p:attrNameLst>
                                      </p:cBhvr>
                                      <p:tavLst>
                                        <p:tav tm="0">
                                          <p:val>
                                            <p:strVal val="1+#ppt_h/2"/>
                                          </p:val>
                                        </p:tav>
                                        <p:tav tm="100000">
                                          <p:val>
                                            <p:strVal val="#ppt_y"/>
                                          </p:val>
                                        </p:tav>
                                      </p:tavLst>
                                    </p:anim>
                                  </p:childTnLst>
                                </p:cTn>
                              </p:par>
                            </p:childTnLst>
                          </p:cTn>
                        </p:par>
                        <p:par>
                          <p:cTn id="20" fill="hold">
                            <p:stCondLst>
                              <p:cond delay="1500"/>
                            </p:stCondLst>
                            <p:childTnLst>
                              <p:par>
                                <p:cTn id="21" presetID="2" presetClass="entr" presetSubtype="4" fill="hold" nodeType="afterEffect">
                                  <p:stCondLst>
                                    <p:cond delay="0"/>
                                  </p:stCondLst>
                                  <p:childTnLst>
                                    <p:set>
                                      <p:cBhvr>
                                        <p:cTn id="22" dur="1" fill="hold">
                                          <p:stCondLst>
                                            <p:cond delay="0"/>
                                          </p:stCondLst>
                                        </p:cTn>
                                        <p:tgtEl>
                                          <p:spTgt spid="6148"/>
                                        </p:tgtEl>
                                        <p:attrNameLst>
                                          <p:attrName>style.visibility</p:attrName>
                                        </p:attrNameLst>
                                      </p:cBhvr>
                                      <p:to>
                                        <p:strVal val="visible"/>
                                      </p:to>
                                    </p:set>
                                    <p:anim calcmode="lin" valueType="num">
                                      <p:cBhvr additive="base">
                                        <p:cTn id="23" dur="500" fill="hold"/>
                                        <p:tgtEl>
                                          <p:spTgt spid="6148"/>
                                        </p:tgtEl>
                                        <p:attrNameLst>
                                          <p:attrName>ppt_x</p:attrName>
                                        </p:attrNameLst>
                                      </p:cBhvr>
                                      <p:tavLst>
                                        <p:tav tm="0">
                                          <p:val>
                                            <p:strVal val="#ppt_x"/>
                                          </p:val>
                                        </p:tav>
                                        <p:tav tm="100000">
                                          <p:val>
                                            <p:strVal val="#ppt_x"/>
                                          </p:val>
                                        </p:tav>
                                      </p:tavLst>
                                    </p:anim>
                                    <p:anim calcmode="lin" valueType="num">
                                      <p:cBhvr additive="base">
                                        <p:cTn id="24" dur="500" fill="hold"/>
                                        <p:tgtEl>
                                          <p:spTgt spid="6148"/>
                                        </p:tgtEl>
                                        <p:attrNameLst>
                                          <p:attrName>ppt_y</p:attrName>
                                        </p:attrNameLst>
                                      </p:cBhvr>
                                      <p:tavLst>
                                        <p:tav tm="0">
                                          <p:val>
                                            <p:strVal val="1+#ppt_h/2"/>
                                          </p:val>
                                        </p:tav>
                                        <p:tav tm="100000">
                                          <p:val>
                                            <p:strVal val="#ppt_y"/>
                                          </p:val>
                                        </p:tav>
                                      </p:tavLst>
                                    </p:anim>
                                  </p:childTnLst>
                                </p:cTn>
                              </p:par>
                            </p:childTnLst>
                          </p:cTn>
                        </p:par>
                        <p:par>
                          <p:cTn id="25" fill="hold">
                            <p:stCondLst>
                              <p:cond delay="2000"/>
                            </p:stCondLst>
                            <p:childTnLst>
                              <p:par>
                                <p:cTn id="26" presetID="1" presetClass="entr" presetSubtype="0" fill="hold" grpId="0" nodeType="afterEffect">
                                  <p:stCondLst>
                                    <p:cond delay="750"/>
                                  </p:stCondLst>
                                  <p:childTnLst>
                                    <p:set>
                                      <p:cBhvr>
                                        <p:cTn id="27" dur="1" fill="hold">
                                          <p:stCondLst>
                                            <p:cond delay="0"/>
                                          </p:stCondLst>
                                        </p:cTn>
                                        <p:tgtEl>
                                          <p:spTgt spid="215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5894" grpId="0"/>
      <p:bldP spid="21509" grpId="0"/>
      <p:bldP spid="2151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1"/>
          <p:cNvSpPr>
            <a:spLocks noGrp="1"/>
          </p:cNvSpPr>
          <p:nvPr>
            <p:ph type="title"/>
          </p:nvPr>
        </p:nvSpPr>
        <p:spPr>
          <a:xfrm>
            <a:off x="1076676" y="-121859"/>
            <a:ext cx="9905998" cy="779976"/>
          </a:xfrm>
        </p:spPr>
        <p:txBody>
          <a:bodyPr>
            <a:normAutofit/>
          </a:bodyPr>
          <a:lstStyle/>
          <a:p>
            <a:pPr algn="ctr"/>
            <a:r>
              <a:rPr lang="ru-RU" sz="3200" b="1" dirty="0">
                <a:latin typeface="Times New Roman" panose="02020603050405020304" pitchFamily="18" charset="0"/>
                <a:ea typeface="Calibri" panose="020F0502020204030204" pitchFamily="34" charset="0"/>
              </a:rPr>
              <a:t>СОДЕРЖАНИЕ МОДУЛЯ</a:t>
            </a:r>
            <a:endParaRPr lang="ru-RU" sz="3200" dirty="0">
              <a:latin typeface="Times New Roman" panose="02020603050405020304" pitchFamily="18" charset="0"/>
              <a:cs typeface="Times New Roman" panose="02020603050405020304" pitchFamily="18" charset="0"/>
            </a:endParaRPr>
          </a:p>
        </p:txBody>
      </p:sp>
      <p:graphicFrame>
        <p:nvGraphicFramePr>
          <p:cNvPr id="6" name="Схема 5"/>
          <p:cNvGraphicFramePr/>
          <p:nvPr>
            <p:extLst>
              <p:ext uri="{D42A27DB-BD31-4B8C-83A1-F6EECF244321}">
                <p14:modId xmlns:p14="http://schemas.microsoft.com/office/powerpoint/2010/main" val="4279705753"/>
              </p:ext>
            </p:extLst>
          </p:nvPr>
        </p:nvGraphicFramePr>
        <p:xfrm>
          <a:off x="97326" y="433462"/>
          <a:ext cx="11277600" cy="500079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0" name="Рисунок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527326" y="70505"/>
            <a:ext cx="564594" cy="693361"/>
          </a:xfrm>
          <a:prstGeom prst="rect">
            <a:avLst/>
          </a:prstGeom>
        </p:spPr>
      </p:pic>
      <p:pic>
        <p:nvPicPr>
          <p:cNvPr id="21506" name="Picture 2" descr="C:\Users\User\Desktop\ЭУМК ТОТ\images (1).jpe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247224" y="5403564"/>
            <a:ext cx="936746" cy="936746"/>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179928" y="5509313"/>
            <a:ext cx="8629695" cy="830997"/>
          </a:xfrm>
          <a:prstGeom prst="rect">
            <a:avLst/>
          </a:prstGeom>
          <a:noFill/>
        </p:spPr>
        <p:txBody>
          <a:bodyPr wrap="square" rtlCol="0">
            <a:spAutoFit/>
          </a:bodyPr>
          <a:lstStyle/>
          <a:p>
            <a:r>
              <a:rPr lang="ru-RU" sz="2400" dirty="0" smtClean="0">
                <a:latin typeface="Times New Roman" pitchFamily="18" charset="0"/>
                <a:cs typeface="Times New Roman" pitchFamily="18" charset="0"/>
              </a:rPr>
              <a:t>Для ведения конспекта можете использовать рабочую тетрадь, которую можно скачать в разделе «Дополнительные материалы»</a:t>
            </a:r>
            <a:endParaRPr lang="ru-RU" sz="2400" dirty="0">
              <a:latin typeface="Times New Roman" pitchFamily="18" charset="0"/>
              <a:cs typeface="Times New Roman" pitchFamily="18" charset="0"/>
            </a:endParaRPr>
          </a:p>
        </p:txBody>
      </p:sp>
    </p:spTree>
    <p:extLst>
      <p:ext uri="{BB962C8B-B14F-4D97-AF65-F5344CB8AC3E}">
        <p14:creationId xmlns:p14="http://schemas.microsoft.com/office/powerpoint/2010/main" val="7617154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750"/>
                                  </p:stCondLst>
                                  <p:childTnLst>
                                    <p:set>
                                      <p:cBhvr>
                                        <p:cTn id="6" dur="1" fill="hold">
                                          <p:stCondLst>
                                            <p:cond delay="0"/>
                                          </p:stCondLst>
                                        </p:cTn>
                                        <p:tgtEl>
                                          <p:spTgt spid="21506"/>
                                        </p:tgtEl>
                                        <p:attrNameLst>
                                          <p:attrName>style.visibility</p:attrName>
                                        </p:attrNameLst>
                                      </p:cBhvr>
                                      <p:to>
                                        <p:strVal val="visible"/>
                                      </p:to>
                                    </p:set>
                                  </p:childTnLst>
                                </p:cTn>
                              </p:par>
                              <p:par>
                                <p:cTn id="7" presetID="1" presetClass="entr" presetSubtype="0" fill="hold" grpId="0" nodeType="withEffect">
                                  <p:stCondLst>
                                    <p:cond delay="75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ext Box 20"/>
          <p:cNvSpPr txBox="1">
            <a:spLocks noChangeArrowheads="1"/>
          </p:cNvSpPr>
          <p:nvPr/>
        </p:nvSpPr>
        <p:spPr bwMode="auto">
          <a:xfrm>
            <a:off x="210060" y="1111141"/>
            <a:ext cx="11771880" cy="115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eaLnBrk="1" hangingPunct="1"/>
            <a:r>
              <a:rPr lang="ru-RU" altLang="ru-RU" sz="2300" b="1" dirty="0">
                <a:latin typeface="Times New Roman" panose="02020603050405020304" pitchFamily="18" charset="0"/>
              </a:rPr>
              <a:t>Микроволновые печи, духовые шкафы, тостеры, </a:t>
            </a:r>
            <a:r>
              <a:rPr lang="ru-RU" altLang="ru-RU" sz="2300" b="1" dirty="0" err="1">
                <a:latin typeface="Times New Roman" panose="02020603050405020304" pitchFamily="18" charset="0"/>
              </a:rPr>
              <a:t>ростеры</a:t>
            </a:r>
            <a:r>
              <a:rPr lang="ru-RU" altLang="ru-RU" sz="2300" b="1" dirty="0">
                <a:latin typeface="Times New Roman" panose="02020603050405020304" pitchFamily="18" charset="0"/>
              </a:rPr>
              <a:t>, </a:t>
            </a:r>
            <a:r>
              <a:rPr lang="ru-RU" altLang="ru-RU" sz="2300" b="1" dirty="0" err="1">
                <a:latin typeface="Times New Roman" panose="02020603050405020304" pitchFamily="18" charset="0"/>
              </a:rPr>
              <a:t>электрогрили</a:t>
            </a:r>
            <a:r>
              <a:rPr lang="ru-RU" altLang="ru-RU" sz="2300" b="1" dirty="0">
                <a:latin typeface="Times New Roman" panose="02020603050405020304" pitchFamily="18" charset="0"/>
              </a:rPr>
              <a:t>, </a:t>
            </a:r>
            <a:endParaRPr lang="ru-RU" altLang="ru-RU" sz="2300" b="1" dirty="0" smtClean="0">
              <a:latin typeface="Times New Roman" panose="02020603050405020304" pitchFamily="18" charset="0"/>
            </a:endParaRPr>
          </a:p>
          <a:p>
            <a:pPr algn="ctr" eaLnBrk="1" hangingPunct="1"/>
            <a:r>
              <a:rPr lang="ru-RU" altLang="ru-RU" sz="2300" b="1" dirty="0" err="1" smtClean="0">
                <a:latin typeface="Times New Roman" panose="02020603050405020304" pitchFamily="18" charset="0"/>
              </a:rPr>
              <a:t>электровафельницы</a:t>
            </a:r>
            <a:r>
              <a:rPr lang="ru-RU" altLang="ru-RU" sz="2300" b="1" dirty="0">
                <a:latin typeface="Times New Roman" panose="02020603050405020304" pitchFamily="18" charset="0"/>
              </a:rPr>
              <a:t>, фритюрницы, </a:t>
            </a:r>
            <a:r>
              <a:rPr lang="ru-RU" altLang="ru-RU" sz="2300" b="1" dirty="0" err="1">
                <a:latin typeface="Times New Roman" panose="02020603050405020304" pitchFamily="18" charset="0"/>
              </a:rPr>
              <a:t>сэндвичницы</a:t>
            </a:r>
            <a:r>
              <a:rPr lang="ru-RU" altLang="ru-RU" sz="2300" b="1" dirty="0">
                <a:latin typeface="Times New Roman" panose="02020603050405020304" pitchFamily="18" charset="0"/>
              </a:rPr>
              <a:t>,  блинницы, </a:t>
            </a:r>
            <a:r>
              <a:rPr lang="ru-RU" altLang="ru-RU" sz="2300" b="1" dirty="0" err="1">
                <a:latin typeface="Times New Roman" panose="02020603050405020304" pitchFamily="18" charset="0"/>
              </a:rPr>
              <a:t>раклетницы</a:t>
            </a:r>
            <a:r>
              <a:rPr lang="ru-RU" altLang="ru-RU" sz="2300" b="1" dirty="0">
                <a:latin typeface="Times New Roman" panose="02020603050405020304" pitchFamily="18" charset="0"/>
              </a:rPr>
              <a:t>, </a:t>
            </a:r>
            <a:endParaRPr lang="ru-RU" altLang="ru-RU" sz="2300" b="1" dirty="0" smtClean="0">
              <a:latin typeface="Times New Roman" panose="02020603050405020304" pitchFamily="18" charset="0"/>
            </a:endParaRPr>
          </a:p>
          <a:p>
            <a:pPr algn="ctr" eaLnBrk="1" hangingPunct="1"/>
            <a:r>
              <a:rPr lang="ru-RU" altLang="ru-RU" sz="2300" b="1" dirty="0" smtClean="0">
                <a:latin typeface="Times New Roman" panose="02020603050405020304" pitchFamily="18" charset="0"/>
              </a:rPr>
              <a:t>фондю</a:t>
            </a:r>
            <a:r>
              <a:rPr lang="ru-RU" altLang="ru-RU" sz="2300" b="1" dirty="0">
                <a:latin typeface="Times New Roman" panose="02020603050405020304" pitchFamily="18" charset="0"/>
              </a:rPr>
              <a:t>, </a:t>
            </a:r>
            <a:r>
              <a:rPr lang="ru-RU" altLang="ru-RU" sz="2300" b="1" dirty="0" err="1">
                <a:latin typeface="Times New Roman" panose="02020603050405020304" pitchFamily="18" charset="0"/>
              </a:rPr>
              <a:t>электросковороды</a:t>
            </a:r>
            <a:r>
              <a:rPr lang="ru-RU" altLang="ru-RU" sz="2300" b="1" dirty="0">
                <a:latin typeface="Times New Roman" panose="02020603050405020304" pitchFamily="18" charset="0"/>
              </a:rPr>
              <a:t>  и др.</a:t>
            </a:r>
          </a:p>
        </p:txBody>
      </p:sp>
      <p:sp>
        <p:nvSpPr>
          <p:cNvPr id="16" name="Прямоугольник 15"/>
          <p:cNvSpPr/>
          <p:nvPr/>
        </p:nvSpPr>
        <p:spPr>
          <a:xfrm>
            <a:off x="1064736" y="464810"/>
            <a:ext cx="10062528" cy="646331"/>
          </a:xfrm>
          <a:prstGeom prst="rect">
            <a:avLst/>
          </a:prstGeom>
          <a:solidFill>
            <a:schemeClr val="accent2">
              <a:lumMod val="60000"/>
              <a:lumOff val="40000"/>
            </a:schemeClr>
          </a:solidFill>
        </p:spPr>
        <p:txBody>
          <a:bodyPr wrap="square">
            <a:spAutoFit/>
          </a:bodyPr>
          <a:lstStyle/>
          <a:p>
            <a:pPr algn="ctr">
              <a:defRPr/>
            </a:pPr>
            <a:r>
              <a:rPr lang="ru-RU" sz="3600" b="1" spc="50" dirty="0" smtClean="0">
                <a:ln w="12700" cmpd="sng">
                  <a:solidFill>
                    <a:srgbClr val="792211"/>
                  </a:solidFill>
                  <a:prstDash val="solid"/>
                </a:ln>
                <a:solidFill>
                  <a:schemeClr val="accent6">
                    <a:tint val="1000"/>
                  </a:schemeClr>
                </a:solidFill>
                <a:effectLst>
                  <a:glow rad="53100">
                    <a:schemeClr val="accent6">
                      <a:satMod val="180000"/>
                      <a:alpha val="30000"/>
                    </a:schemeClr>
                  </a:glow>
                </a:effectLst>
                <a:latin typeface="Times New Roman" panose="02020603050405020304" pitchFamily="18" charset="0"/>
                <a:cs typeface="Times New Roman" panose="02020603050405020304" pitchFamily="18" charset="0"/>
              </a:rPr>
              <a:t>3</a:t>
            </a:r>
            <a:r>
              <a:rPr lang="ru-RU" sz="3600" b="1" spc="50" dirty="0">
                <a:ln w="12700" cmpd="sng">
                  <a:solidFill>
                    <a:srgbClr val="792211"/>
                  </a:solidFill>
                  <a:prstDash val="solid"/>
                </a:ln>
                <a:solidFill>
                  <a:schemeClr val="accent6">
                    <a:tint val="1000"/>
                  </a:schemeClr>
                </a:solidFill>
                <a:effectLst>
                  <a:glow rad="53100">
                    <a:schemeClr val="accent6">
                      <a:satMod val="180000"/>
                      <a:alpha val="30000"/>
                    </a:schemeClr>
                  </a:glow>
                </a:effectLst>
                <a:latin typeface="Times New Roman" panose="02020603050405020304" pitchFamily="18" charset="0"/>
                <a:cs typeface="Times New Roman" panose="02020603050405020304" pitchFamily="18" charset="0"/>
              </a:rPr>
              <a:t>. Приборы для жарения, тушения, выпечки</a:t>
            </a:r>
          </a:p>
        </p:txBody>
      </p:sp>
      <p:pic>
        <p:nvPicPr>
          <p:cNvPr id="22532" name="Picture 16" descr="D:\Мои документы\Работа бук\Лекции и раздаточные\Товароведение\Хозяйственные товары\ЭБТ\новое из нета\нагрев\Tefal-TT-1100_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9739" y="2386014"/>
            <a:ext cx="2071687" cy="1870075"/>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pic>
        <p:nvPicPr>
          <p:cNvPr id="22533" name="Picture 17" descr="D:\Мои документы\Работа бук\Лекции и раздаточные\Товароведение\Хозяйственные товары\ЭБТ\новое из нета\нагрев\mwc2010ms.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09738" y="4457700"/>
            <a:ext cx="3048000" cy="1809750"/>
          </a:xfrm>
          <a:prstGeom prst="rect">
            <a:avLst/>
          </a:prstGeom>
          <a:solidFill>
            <a:schemeClr val="bg1"/>
          </a:solidFill>
          <a:ln w="9525">
            <a:solidFill>
              <a:schemeClr val="accent1"/>
            </a:solidFill>
            <a:miter lim="800000"/>
            <a:headEnd/>
            <a:tailEnd/>
          </a:ln>
          <a:extLst/>
        </p:spPr>
      </p:pic>
      <p:pic>
        <p:nvPicPr>
          <p:cNvPr id="22534" name="Picture 18" descr="D:\Мои документы\Работа бук\Лекции и раздаточные\Товароведение\Хозяйственные товары\ЭБТ\новое из нета\нагрев\сэндвич.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24301" y="2386014"/>
            <a:ext cx="1857375" cy="1857375"/>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pic>
        <p:nvPicPr>
          <p:cNvPr id="22535" name="Picture 5" descr="блин"/>
          <p:cNvPicPr>
            <a:picLocks noChangeAspect="1" noChangeArrowheads="1"/>
          </p:cNvPicPr>
          <p:nvPr/>
        </p:nvPicPr>
        <p:blipFill>
          <a:blip r:embed="rId5">
            <a:extLst>
              <a:ext uri="{28A0092B-C50C-407E-A947-70E740481C1C}">
                <a14:useLocalDpi xmlns:a14="http://schemas.microsoft.com/office/drawing/2010/main" val="0"/>
              </a:ext>
            </a:extLst>
          </a:blip>
          <a:srcRect t="15945" b="11417"/>
          <a:stretch>
            <a:fillRect/>
          </a:stretch>
        </p:blipFill>
        <p:spPr bwMode="auto">
          <a:xfrm>
            <a:off x="7639051" y="4457700"/>
            <a:ext cx="2500313" cy="1816100"/>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pic>
        <p:nvPicPr>
          <p:cNvPr id="22536" name="Picture 6" descr="фри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24551" y="2420939"/>
            <a:ext cx="1857375" cy="1857375"/>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pic>
        <p:nvPicPr>
          <p:cNvPr id="22537" name="Picture 4" descr="гриль1"/>
          <p:cNvPicPr>
            <a:picLocks noChangeAspect="1" noChangeArrowheads="1"/>
          </p:cNvPicPr>
          <p:nvPr/>
        </p:nvPicPr>
        <p:blipFill>
          <a:blip r:embed="rId7">
            <a:extLst>
              <a:ext uri="{28A0092B-C50C-407E-A947-70E740481C1C}">
                <a14:useLocalDpi xmlns:a14="http://schemas.microsoft.com/office/drawing/2010/main" val="0"/>
              </a:ext>
            </a:extLst>
          </a:blip>
          <a:srcRect t="5144" b="8868"/>
          <a:stretch>
            <a:fillRect/>
          </a:stretch>
        </p:blipFill>
        <p:spPr bwMode="auto">
          <a:xfrm>
            <a:off x="7924800" y="2386014"/>
            <a:ext cx="2160588" cy="1857375"/>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pic>
        <p:nvPicPr>
          <p:cNvPr id="22538" name="Picture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995864" y="4457700"/>
            <a:ext cx="2428875" cy="1811338"/>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pic>
        <p:nvPicPr>
          <p:cNvPr id="11" name="Рисунок 1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527326" y="70505"/>
            <a:ext cx="564594" cy="693361"/>
          </a:xfrm>
          <a:prstGeom prst="rect">
            <a:avLst/>
          </a:prstGeom>
        </p:spPr>
      </p:pic>
    </p:spTree>
    <p:extLst>
      <p:ext uri="{BB962C8B-B14F-4D97-AF65-F5344CB8AC3E}">
        <p14:creationId xmlns:p14="http://schemas.microsoft.com/office/powerpoint/2010/main" val="11489889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500"/>
                                  </p:stCondLst>
                                  <p:childTnLst>
                                    <p:set>
                                      <p:cBhvr>
                                        <p:cTn id="9" dur="1" fill="hold">
                                          <p:stCondLst>
                                            <p:cond delay="0"/>
                                          </p:stCondLst>
                                        </p:cTn>
                                        <p:tgtEl>
                                          <p:spTgt spid="22530"/>
                                        </p:tgtEl>
                                        <p:attrNameLst>
                                          <p:attrName>style.visibility</p:attrName>
                                        </p:attrNameLst>
                                      </p:cBhvr>
                                      <p:to>
                                        <p:strVal val="visible"/>
                                      </p:to>
                                    </p:set>
                                  </p:childTnLst>
                                </p:cTn>
                              </p:par>
                            </p:childTnLst>
                          </p:cTn>
                        </p:par>
                        <p:par>
                          <p:cTn id="10" fill="hold">
                            <p:stCondLst>
                              <p:cond delay="500"/>
                            </p:stCondLst>
                            <p:childTnLst>
                              <p:par>
                                <p:cTn id="11" presetID="2" presetClass="entr" presetSubtype="4" fill="hold" nodeType="afterEffect">
                                  <p:stCondLst>
                                    <p:cond delay="0"/>
                                  </p:stCondLst>
                                  <p:childTnLst>
                                    <p:set>
                                      <p:cBhvr>
                                        <p:cTn id="12" dur="1" fill="hold">
                                          <p:stCondLst>
                                            <p:cond delay="0"/>
                                          </p:stCondLst>
                                        </p:cTn>
                                        <p:tgtEl>
                                          <p:spTgt spid="22532"/>
                                        </p:tgtEl>
                                        <p:attrNameLst>
                                          <p:attrName>style.visibility</p:attrName>
                                        </p:attrNameLst>
                                      </p:cBhvr>
                                      <p:to>
                                        <p:strVal val="visible"/>
                                      </p:to>
                                    </p:set>
                                    <p:anim calcmode="lin" valueType="num">
                                      <p:cBhvr additive="base">
                                        <p:cTn id="13" dur="500" fill="hold"/>
                                        <p:tgtEl>
                                          <p:spTgt spid="22532"/>
                                        </p:tgtEl>
                                        <p:attrNameLst>
                                          <p:attrName>ppt_x</p:attrName>
                                        </p:attrNameLst>
                                      </p:cBhvr>
                                      <p:tavLst>
                                        <p:tav tm="0">
                                          <p:val>
                                            <p:strVal val="#ppt_x"/>
                                          </p:val>
                                        </p:tav>
                                        <p:tav tm="100000">
                                          <p:val>
                                            <p:strVal val="#ppt_x"/>
                                          </p:val>
                                        </p:tav>
                                      </p:tavLst>
                                    </p:anim>
                                    <p:anim calcmode="lin" valueType="num">
                                      <p:cBhvr additive="base">
                                        <p:cTn id="14" dur="500" fill="hold"/>
                                        <p:tgtEl>
                                          <p:spTgt spid="22532"/>
                                        </p:tgtEl>
                                        <p:attrNameLst>
                                          <p:attrName>ppt_y</p:attrName>
                                        </p:attrNameLst>
                                      </p:cBhvr>
                                      <p:tavLst>
                                        <p:tav tm="0">
                                          <p:val>
                                            <p:strVal val="1+#ppt_h/2"/>
                                          </p:val>
                                        </p:tav>
                                        <p:tav tm="100000">
                                          <p:val>
                                            <p:strVal val="#ppt_y"/>
                                          </p:val>
                                        </p:tav>
                                      </p:tavLst>
                                    </p:anim>
                                  </p:childTnLst>
                                </p:cTn>
                              </p:par>
                            </p:childTnLst>
                          </p:cTn>
                        </p:par>
                        <p:par>
                          <p:cTn id="15" fill="hold">
                            <p:stCondLst>
                              <p:cond delay="1000"/>
                            </p:stCondLst>
                            <p:childTnLst>
                              <p:par>
                                <p:cTn id="16" presetID="2" presetClass="entr" presetSubtype="4" fill="hold" nodeType="afterEffect">
                                  <p:stCondLst>
                                    <p:cond delay="0"/>
                                  </p:stCondLst>
                                  <p:childTnLst>
                                    <p:set>
                                      <p:cBhvr>
                                        <p:cTn id="17" dur="1" fill="hold">
                                          <p:stCondLst>
                                            <p:cond delay="0"/>
                                          </p:stCondLst>
                                        </p:cTn>
                                        <p:tgtEl>
                                          <p:spTgt spid="22533"/>
                                        </p:tgtEl>
                                        <p:attrNameLst>
                                          <p:attrName>style.visibility</p:attrName>
                                        </p:attrNameLst>
                                      </p:cBhvr>
                                      <p:to>
                                        <p:strVal val="visible"/>
                                      </p:to>
                                    </p:set>
                                    <p:anim calcmode="lin" valueType="num">
                                      <p:cBhvr additive="base">
                                        <p:cTn id="18" dur="500" fill="hold"/>
                                        <p:tgtEl>
                                          <p:spTgt spid="22533"/>
                                        </p:tgtEl>
                                        <p:attrNameLst>
                                          <p:attrName>ppt_x</p:attrName>
                                        </p:attrNameLst>
                                      </p:cBhvr>
                                      <p:tavLst>
                                        <p:tav tm="0">
                                          <p:val>
                                            <p:strVal val="#ppt_x"/>
                                          </p:val>
                                        </p:tav>
                                        <p:tav tm="100000">
                                          <p:val>
                                            <p:strVal val="#ppt_x"/>
                                          </p:val>
                                        </p:tav>
                                      </p:tavLst>
                                    </p:anim>
                                    <p:anim calcmode="lin" valueType="num">
                                      <p:cBhvr additive="base">
                                        <p:cTn id="19" dur="500" fill="hold"/>
                                        <p:tgtEl>
                                          <p:spTgt spid="22533"/>
                                        </p:tgtEl>
                                        <p:attrNameLst>
                                          <p:attrName>ppt_y</p:attrName>
                                        </p:attrNameLst>
                                      </p:cBhvr>
                                      <p:tavLst>
                                        <p:tav tm="0">
                                          <p:val>
                                            <p:strVal val="1+#ppt_h/2"/>
                                          </p:val>
                                        </p:tav>
                                        <p:tav tm="100000">
                                          <p:val>
                                            <p:strVal val="#ppt_y"/>
                                          </p:val>
                                        </p:tav>
                                      </p:tavLst>
                                    </p:anim>
                                  </p:childTnLst>
                                </p:cTn>
                              </p:par>
                            </p:childTnLst>
                          </p:cTn>
                        </p:par>
                        <p:par>
                          <p:cTn id="20" fill="hold">
                            <p:stCondLst>
                              <p:cond delay="1500"/>
                            </p:stCondLst>
                            <p:childTnLst>
                              <p:par>
                                <p:cTn id="21" presetID="2" presetClass="entr" presetSubtype="4" fill="hold" nodeType="afterEffect">
                                  <p:stCondLst>
                                    <p:cond delay="0"/>
                                  </p:stCondLst>
                                  <p:childTnLst>
                                    <p:set>
                                      <p:cBhvr>
                                        <p:cTn id="22" dur="1" fill="hold">
                                          <p:stCondLst>
                                            <p:cond delay="0"/>
                                          </p:stCondLst>
                                        </p:cTn>
                                        <p:tgtEl>
                                          <p:spTgt spid="22534"/>
                                        </p:tgtEl>
                                        <p:attrNameLst>
                                          <p:attrName>style.visibility</p:attrName>
                                        </p:attrNameLst>
                                      </p:cBhvr>
                                      <p:to>
                                        <p:strVal val="visible"/>
                                      </p:to>
                                    </p:set>
                                    <p:anim calcmode="lin" valueType="num">
                                      <p:cBhvr additive="base">
                                        <p:cTn id="23" dur="500" fill="hold"/>
                                        <p:tgtEl>
                                          <p:spTgt spid="22534"/>
                                        </p:tgtEl>
                                        <p:attrNameLst>
                                          <p:attrName>ppt_x</p:attrName>
                                        </p:attrNameLst>
                                      </p:cBhvr>
                                      <p:tavLst>
                                        <p:tav tm="0">
                                          <p:val>
                                            <p:strVal val="#ppt_x"/>
                                          </p:val>
                                        </p:tav>
                                        <p:tav tm="100000">
                                          <p:val>
                                            <p:strVal val="#ppt_x"/>
                                          </p:val>
                                        </p:tav>
                                      </p:tavLst>
                                    </p:anim>
                                    <p:anim calcmode="lin" valueType="num">
                                      <p:cBhvr additive="base">
                                        <p:cTn id="24" dur="500" fill="hold"/>
                                        <p:tgtEl>
                                          <p:spTgt spid="22534"/>
                                        </p:tgtEl>
                                        <p:attrNameLst>
                                          <p:attrName>ppt_y</p:attrName>
                                        </p:attrNameLst>
                                      </p:cBhvr>
                                      <p:tavLst>
                                        <p:tav tm="0">
                                          <p:val>
                                            <p:strVal val="1+#ppt_h/2"/>
                                          </p:val>
                                        </p:tav>
                                        <p:tav tm="100000">
                                          <p:val>
                                            <p:strVal val="#ppt_y"/>
                                          </p:val>
                                        </p:tav>
                                      </p:tavLst>
                                    </p:anim>
                                  </p:childTnLst>
                                </p:cTn>
                              </p:par>
                            </p:childTnLst>
                          </p:cTn>
                        </p:par>
                        <p:par>
                          <p:cTn id="25" fill="hold">
                            <p:stCondLst>
                              <p:cond delay="2000"/>
                            </p:stCondLst>
                            <p:childTnLst>
                              <p:par>
                                <p:cTn id="26" presetID="2" presetClass="entr" presetSubtype="4" fill="hold" nodeType="afterEffect">
                                  <p:stCondLst>
                                    <p:cond delay="0"/>
                                  </p:stCondLst>
                                  <p:childTnLst>
                                    <p:set>
                                      <p:cBhvr>
                                        <p:cTn id="27" dur="1" fill="hold">
                                          <p:stCondLst>
                                            <p:cond delay="0"/>
                                          </p:stCondLst>
                                        </p:cTn>
                                        <p:tgtEl>
                                          <p:spTgt spid="22536"/>
                                        </p:tgtEl>
                                        <p:attrNameLst>
                                          <p:attrName>style.visibility</p:attrName>
                                        </p:attrNameLst>
                                      </p:cBhvr>
                                      <p:to>
                                        <p:strVal val="visible"/>
                                      </p:to>
                                    </p:set>
                                    <p:anim calcmode="lin" valueType="num">
                                      <p:cBhvr additive="base">
                                        <p:cTn id="28" dur="500" fill="hold"/>
                                        <p:tgtEl>
                                          <p:spTgt spid="22536"/>
                                        </p:tgtEl>
                                        <p:attrNameLst>
                                          <p:attrName>ppt_x</p:attrName>
                                        </p:attrNameLst>
                                      </p:cBhvr>
                                      <p:tavLst>
                                        <p:tav tm="0">
                                          <p:val>
                                            <p:strVal val="#ppt_x"/>
                                          </p:val>
                                        </p:tav>
                                        <p:tav tm="100000">
                                          <p:val>
                                            <p:strVal val="#ppt_x"/>
                                          </p:val>
                                        </p:tav>
                                      </p:tavLst>
                                    </p:anim>
                                    <p:anim calcmode="lin" valueType="num">
                                      <p:cBhvr additive="base">
                                        <p:cTn id="29" dur="500" fill="hold"/>
                                        <p:tgtEl>
                                          <p:spTgt spid="22536"/>
                                        </p:tgtEl>
                                        <p:attrNameLst>
                                          <p:attrName>ppt_y</p:attrName>
                                        </p:attrNameLst>
                                      </p:cBhvr>
                                      <p:tavLst>
                                        <p:tav tm="0">
                                          <p:val>
                                            <p:strVal val="1+#ppt_h/2"/>
                                          </p:val>
                                        </p:tav>
                                        <p:tav tm="100000">
                                          <p:val>
                                            <p:strVal val="#ppt_y"/>
                                          </p:val>
                                        </p:tav>
                                      </p:tavLst>
                                    </p:anim>
                                  </p:childTnLst>
                                </p:cTn>
                              </p:par>
                            </p:childTnLst>
                          </p:cTn>
                        </p:par>
                        <p:par>
                          <p:cTn id="30" fill="hold">
                            <p:stCondLst>
                              <p:cond delay="2500"/>
                            </p:stCondLst>
                            <p:childTnLst>
                              <p:par>
                                <p:cTn id="31" presetID="2" presetClass="entr" presetSubtype="4" fill="hold" nodeType="afterEffect">
                                  <p:stCondLst>
                                    <p:cond delay="0"/>
                                  </p:stCondLst>
                                  <p:childTnLst>
                                    <p:set>
                                      <p:cBhvr>
                                        <p:cTn id="32" dur="1" fill="hold">
                                          <p:stCondLst>
                                            <p:cond delay="0"/>
                                          </p:stCondLst>
                                        </p:cTn>
                                        <p:tgtEl>
                                          <p:spTgt spid="22538"/>
                                        </p:tgtEl>
                                        <p:attrNameLst>
                                          <p:attrName>style.visibility</p:attrName>
                                        </p:attrNameLst>
                                      </p:cBhvr>
                                      <p:to>
                                        <p:strVal val="visible"/>
                                      </p:to>
                                    </p:set>
                                    <p:anim calcmode="lin" valueType="num">
                                      <p:cBhvr additive="base">
                                        <p:cTn id="33" dur="500" fill="hold"/>
                                        <p:tgtEl>
                                          <p:spTgt spid="22538"/>
                                        </p:tgtEl>
                                        <p:attrNameLst>
                                          <p:attrName>ppt_x</p:attrName>
                                        </p:attrNameLst>
                                      </p:cBhvr>
                                      <p:tavLst>
                                        <p:tav tm="0">
                                          <p:val>
                                            <p:strVal val="#ppt_x"/>
                                          </p:val>
                                        </p:tav>
                                        <p:tav tm="100000">
                                          <p:val>
                                            <p:strVal val="#ppt_x"/>
                                          </p:val>
                                        </p:tav>
                                      </p:tavLst>
                                    </p:anim>
                                    <p:anim calcmode="lin" valueType="num">
                                      <p:cBhvr additive="base">
                                        <p:cTn id="34" dur="500" fill="hold"/>
                                        <p:tgtEl>
                                          <p:spTgt spid="22538"/>
                                        </p:tgtEl>
                                        <p:attrNameLst>
                                          <p:attrName>ppt_y</p:attrName>
                                        </p:attrNameLst>
                                      </p:cBhvr>
                                      <p:tavLst>
                                        <p:tav tm="0">
                                          <p:val>
                                            <p:strVal val="1+#ppt_h/2"/>
                                          </p:val>
                                        </p:tav>
                                        <p:tav tm="100000">
                                          <p:val>
                                            <p:strVal val="#ppt_y"/>
                                          </p:val>
                                        </p:tav>
                                      </p:tavLst>
                                    </p:anim>
                                  </p:childTnLst>
                                </p:cTn>
                              </p:par>
                            </p:childTnLst>
                          </p:cTn>
                        </p:par>
                        <p:par>
                          <p:cTn id="35" fill="hold">
                            <p:stCondLst>
                              <p:cond delay="3000"/>
                            </p:stCondLst>
                            <p:childTnLst>
                              <p:par>
                                <p:cTn id="36" presetID="2" presetClass="entr" presetSubtype="4" fill="hold" nodeType="afterEffect">
                                  <p:stCondLst>
                                    <p:cond delay="0"/>
                                  </p:stCondLst>
                                  <p:childTnLst>
                                    <p:set>
                                      <p:cBhvr>
                                        <p:cTn id="37" dur="1" fill="hold">
                                          <p:stCondLst>
                                            <p:cond delay="0"/>
                                          </p:stCondLst>
                                        </p:cTn>
                                        <p:tgtEl>
                                          <p:spTgt spid="22537"/>
                                        </p:tgtEl>
                                        <p:attrNameLst>
                                          <p:attrName>style.visibility</p:attrName>
                                        </p:attrNameLst>
                                      </p:cBhvr>
                                      <p:to>
                                        <p:strVal val="visible"/>
                                      </p:to>
                                    </p:set>
                                    <p:anim calcmode="lin" valueType="num">
                                      <p:cBhvr additive="base">
                                        <p:cTn id="38" dur="500" fill="hold"/>
                                        <p:tgtEl>
                                          <p:spTgt spid="22537"/>
                                        </p:tgtEl>
                                        <p:attrNameLst>
                                          <p:attrName>ppt_x</p:attrName>
                                        </p:attrNameLst>
                                      </p:cBhvr>
                                      <p:tavLst>
                                        <p:tav tm="0">
                                          <p:val>
                                            <p:strVal val="#ppt_x"/>
                                          </p:val>
                                        </p:tav>
                                        <p:tav tm="100000">
                                          <p:val>
                                            <p:strVal val="#ppt_x"/>
                                          </p:val>
                                        </p:tav>
                                      </p:tavLst>
                                    </p:anim>
                                    <p:anim calcmode="lin" valueType="num">
                                      <p:cBhvr additive="base">
                                        <p:cTn id="39" dur="500" fill="hold"/>
                                        <p:tgtEl>
                                          <p:spTgt spid="22537"/>
                                        </p:tgtEl>
                                        <p:attrNameLst>
                                          <p:attrName>ppt_y</p:attrName>
                                        </p:attrNameLst>
                                      </p:cBhvr>
                                      <p:tavLst>
                                        <p:tav tm="0">
                                          <p:val>
                                            <p:strVal val="1+#ppt_h/2"/>
                                          </p:val>
                                        </p:tav>
                                        <p:tav tm="100000">
                                          <p:val>
                                            <p:strVal val="#ppt_y"/>
                                          </p:val>
                                        </p:tav>
                                      </p:tavLst>
                                    </p:anim>
                                  </p:childTnLst>
                                </p:cTn>
                              </p:par>
                            </p:childTnLst>
                          </p:cTn>
                        </p:par>
                        <p:par>
                          <p:cTn id="40" fill="hold">
                            <p:stCondLst>
                              <p:cond delay="3500"/>
                            </p:stCondLst>
                            <p:childTnLst>
                              <p:par>
                                <p:cTn id="41" presetID="2" presetClass="entr" presetSubtype="4" fill="hold" nodeType="afterEffect">
                                  <p:stCondLst>
                                    <p:cond delay="0"/>
                                  </p:stCondLst>
                                  <p:childTnLst>
                                    <p:set>
                                      <p:cBhvr>
                                        <p:cTn id="42" dur="1" fill="hold">
                                          <p:stCondLst>
                                            <p:cond delay="0"/>
                                          </p:stCondLst>
                                        </p:cTn>
                                        <p:tgtEl>
                                          <p:spTgt spid="22535"/>
                                        </p:tgtEl>
                                        <p:attrNameLst>
                                          <p:attrName>style.visibility</p:attrName>
                                        </p:attrNameLst>
                                      </p:cBhvr>
                                      <p:to>
                                        <p:strVal val="visible"/>
                                      </p:to>
                                    </p:set>
                                    <p:anim calcmode="lin" valueType="num">
                                      <p:cBhvr additive="base">
                                        <p:cTn id="43" dur="500" fill="hold"/>
                                        <p:tgtEl>
                                          <p:spTgt spid="22535"/>
                                        </p:tgtEl>
                                        <p:attrNameLst>
                                          <p:attrName>ppt_x</p:attrName>
                                        </p:attrNameLst>
                                      </p:cBhvr>
                                      <p:tavLst>
                                        <p:tav tm="0">
                                          <p:val>
                                            <p:strVal val="#ppt_x"/>
                                          </p:val>
                                        </p:tav>
                                        <p:tav tm="100000">
                                          <p:val>
                                            <p:strVal val="#ppt_x"/>
                                          </p:val>
                                        </p:tav>
                                      </p:tavLst>
                                    </p:anim>
                                    <p:anim calcmode="lin" valueType="num">
                                      <p:cBhvr additive="base">
                                        <p:cTn id="44" dur="500" fill="hold"/>
                                        <p:tgtEl>
                                          <p:spTgt spid="2253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0" grpId="0"/>
      <p:bldP spid="1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Прямоугольник 1"/>
          <p:cNvSpPr>
            <a:spLocks noChangeArrowheads="1"/>
          </p:cNvSpPr>
          <p:nvPr/>
        </p:nvSpPr>
        <p:spPr bwMode="auto">
          <a:xfrm>
            <a:off x="5280660" y="1125071"/>
            <a:ext cx="6701790" cy="5016758"/>
          </a:xfrm>
          <a:prstGeom prst="rect">
            <a:avLst/>
          </a:prstGeom>
          <a:solidFill>
            <a:schemeClr val="accent3">
              <a:lumMod val="20000"/>
              <a:lumOff val="80000"/>
            </a:schemeClr>
          </a:solidFill>
          <a:ln>
            <a:solidFill>
              <a:schemeClr val="accent1"/>
            </a:solidFill>
          </a:ln>
          <a:extLst/>
        </p:spPr>
        <p:txBody>
          <a:bodyPr wrap="square">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just" eaLnBrk="1" hangingPunct="1"/>
            <a:r>
              <a:rPr lang="ru-RU" altLang="ru-RU" sz="2000" i="1" u="sng" dirty="0">
                <a:latin typeface="Times New Roman" panose="02020603050405020304" pitchFamily="18" charset="0"/>
                <a:cs typeface="Times New Roman" panose="02020603050405020304" pitchFamily="18" charset="0"/>
              </a:rPr>
              <a:t>Излучение в микроволновых  печах</a:t>
            </a:r>
            <a:r>
              <a:rPr lang="ru-RU" altLang="ru-RU" sz="2000" dirty="0">
                <a:latin typeface="Times New Roman" panose="02020603050405020304" pitchFamily="18" charset="0"/>
                <a:cs typeface="Times New Roman" panose="02020603050405020304" pitchFamily="18" charset="0"/>
              </a:rPr>
              <a:t> – это обычные радиоволны с частотой 2450 МГц. Это частота свободных колебаний молекул воды. Когда вода закипает, ее молекулы совершают колебания именно с такой частотой. Микроволны поглощаются водой, жиром, сахаром, вследствие чего молекулы внутри продукта начинают быстро двигаться, вызывая трение. Таким образом, создается тепловая энергия, необходимая для приготовления пищи. Температура продуктов не поднимается выше температуры кипения воды – 100 градусов. Микроволны мгновенно проникают в толщу продукта (на глубину 2,5 – 5см), при этом температура поверхностных слоев ниже, чем внутренних. На поверхности продукта не образуется корочка, и он приобретает вкус печеных изделий. Посуда при этом остается холодной (нагревается только от самой пищи). </a:t>
            </a:r>
          </a:p>
        </p:txBody>
      </p:sp>
      <p:sp>
        <p:nvSpPr>
          <p:cNvPr id="3" name="Text Box 4"/>
          <p:cNvSpPr txBox="1">
            <a:spLocks noChangeArrowheads="1"/>
          </p:cNvSpPr>
          <p:nvPr/>
        </p:nvSpPr>
        <p:spPr bwMode="auto">
          <a:xfrm>
            <a:off x="-127637" y="771128"/>
            <a:ext cx="5499735" cy="707886"/>
          </a:xfrm>
          <a:prstGeom prst="rect">
            <a:avLst/>
          </a:prstGeom>
          <a:noFill/>
          <a:ln w="9525">
            <a:noFill/>
            <a:miter lim="800000"/>
            <a:headEnd/>
            <a:tailEnd/>
          </a:ln>
        </p:spPr>
        <p:txBody>
          <a:bodyPr wrap="square">
            <a:spAutoFit/>
          </a:bodyPr>
          <a:lstStyle/>
          <a:p>
            <a:pPr algn="ctr">
              <a:spcBef>
                <a:spcPct val="50000"/>
              </a:spcBef>
              <a:defRPr/>
            </a:pPr>
            <a:r>
              <a:rPr lang="ru-RU" sz="4000" b="1" dirty="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latin typeface="Times New Roman" pitchFamily="18" charset="0"/>
              </a:rPr>
              <a:t>Микроволновая печь</a:t>
            </a:r>
          </a:p>
        </p:txBody>
      </p:sp>
      <p:pic>
        <p:nvPicPr>
          <p:cNvPr id="5" name="Рисунок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27326" y="70505"/>
            <a:ext cx="564594" cy="693361"/>
          </a:xfrm>
          <a:prstGeom prst="rect">
            <a:avLst/>
          </a:prstGeom>
        </p:spPr>
      </p:pic>
      <p:pic>
        <p:nvPicPr>
          <p:cNvPr id="7170" name="Picture 2" descr="https://aliexpressom.ru/images/aliexpressom/2018/09/microwave-ove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2975" y="1644630"/>
            <a:ext cx="4918509" cy="3291840"/>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82417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par>
                          <p:cTn id="7" fill="hold">
                            <p:stCondLst>
                              <p:cond delay="0"/>
                            </p:stCondLst>
                            <p:childTnLst>
                              <p:par>
                                <p:cTn id="8" presetID="2" presetClass="entr" presetSubtype="4" fill="hold" nodeType="afterEffect">
                                  <p:stCondLst>
                                    <p:cond delay="500"/>
                                  </p:stCondLst>
                                  <p:childTnLst>
                                    <p:set>
                                      <p:cBhvr>
                                        <p:cTn id="9" dur="1" fill="hold">
                                          <p:stCondLst>
                                            <p:cond delay="0"/>
                                          </p:stCondLst>
                                        </p:cTn>
                                        <p:tgtEl>
                                          <p:spTgt spid="7170"/>
                                        </p:tgtEl>
                                        <p:attrNameLst>
                                          <p:attrName>style.visibility</p:attrName>
                                        </p:attrNameLst>
                                      </p:cBhvr>
                                      <p:to>
                                        <p:strVal val="visible"/>
                                      </p:to>
                                    </p:set>
                                    <p:anim calcmode="lin" valueType="num">
                                      <p:cBhvr additive="base">
                                        <p:cTn id="10" dur="500" fill="hold"/>
                                        <p:tgtEl>
                                          <p:spTgt spid="7170"/>
                                        </p:tgtEl>
                                        <p:attrNameLst>
                                          <p:attrName>ppt_x</p:attrName>
                                        </p:attrNameLst>
                                      </p:cBhvr>
                                      <p:tavLst>
                                        <p:tav tm="0">
                                          <p:val>
                                            <p:strVal val="#ppt_x"/>
                                          </p:val>
                                        </p:tav>
                                        <p:tav tm="100000">
                                          <p:val>
                                            <p:strVal val="#ppt_x"/>
                                          </p:val>
                                        </p:tav>
                                      </p:tavLst>
                                    </p:anim>
                                    <p:anim calcmode="lin" valueType="num">
                                      <p:cBhvr additive="base">
                                        <p:cTn id="11" dur="500" fill="hold"/>
                                        <p:tgtEl>
                                          <p:spTgt spid="7170"/>
                                        </p:tgtEl>
                                        <p:attrNameLst>
                                          <p:attrName>ppt_y</p:attrName>
                                        </p:attrNameLst>
                                      </p:cBhvr>
                                      <p:tavLst>
                                        <p:tav tm="0">
                                          <p:val>
                                            <p:strVal val="1+#ppt_h/2"/>
                                          </p:val>
                                        </p:tav>
                                        <p:tav tm="100000">
                                          <p:val>
                                            <p:strVal val="#ppt_y"/>
                                          </p:val>
                                        </p:tav>
                                      </p:tavLst>
                                    </p:anim>
                                  </p:childTnLst>
                                </p:cTn>
                              </p:par>
                            </p:childTnLst>
                          </p:cTn>
                        </p:par>
                        <p:par>
                          <p:cTn id="12" fill="hold">
                            <p:stCondLst>
                              <p:cond delay="1000"/>
                            </p:stCondLst>
                            <p:childTnLst>
                              <p:par>
                                <p:cTn id="13" presetID="1" presetClass="entr" presetSubtype="0" fill="hold" grpId="0" nodeType="afterEffect">
                                  <p:stCondLst>
                                    <p:cond delay="500"/>
                                  </p:stCondLst>
                                  <p:childTnLst>
                                    <p:set>
                                      <p:cBhvr>
                                        <p:cTn id="14" dur="1" fill="hold">
                                          <p:stCondLst>
                                            <p:cond delay="0"/>
                                          </p:stCondLst>
                                        </p:cTn>
                                        <p:tgtEl>
                                          <p:spTgt spid="235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4" grpId="0" animBg="1"/>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Схема 3"/>
          <p:cNvGraphicFramePr/>
          <p:nvPr>
            <p:extLst>
              <p:ext uri="{D42A27DB-BD31-4B8C-83A1-F6EECF244321}">
                <p14:modId xmlns:p14="http://schemas.microsoft.com/office/powerpoint/2010/main" val="1069134868"/>
              </p:ext>
            </p:extLst>
          </p:nvPr>
        </p:nvGraphicFramePr>
        <p:xfrm>
          <a:off x="288693" y="3084661"/>
          <a:ext cx="11041380" cy="312039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3" name="Схема 2"/>
          <p:cNvGraphicFramePr/>
          <p:nvPr>
            <p:extLst>
              <p:ext uri="{D42A27DB-BD31-4B8C-83A1-F6EECF244321}">
                <p14:modId xmlns:p14="http://schemas.microsoft.com/office/powerpoint/2010/main" val="754790700"/>
              </p:ext>
            </p:extLst>
          </p:nvPr>
        </p:nvGraphicFramePr>
        <p:xfrm>
          <a:off x="288693" y="1201571"/>
          <a:ext cx="11041380" cy="188309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5" name="Прямоугольник 4"/>
          <p:cNvSpPr/>
          <p:nvPr/>
        </p:nvSpPr>
        <p:spPr>
          <a:xfrm>
            <a:off x="91440" y="428604"/>
            <a:ext cx="11435886" cy="584775"/>
          </a:xfrm>
          <a:prstGeom prst="rect">
            <a:avLst/>
          </a:prstGeom>
          <a:noFill/>
        </p:spPr>
        <p:txBody>
          <a:bodyPr wrap="square">
            <a:spAutoFit/>
          </a:bodyPr>
          <a:lstStyle/>
          <a:p>
            <a:pPr algn="ctr">
              <a:defRPr/>
            </a:pPr>
            <a:r>
              <a:rPr lang="ru-RU" sz="3200" b="1" dirty="0">
                <a:ln w="18415" cmpd="sng">
                  <a:solidFill>
                    <a:srgbClr val="FFFFFF"/>
                  </a:solidFill>
                  <a:prstDash val="solid"/>
                </a:ln>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Классификация ассортимента  микроволновых печей:</a:t>
            </a:r>
          </a:p>
        </p:txBody>
      </p:sp>
      <p:pic>
        <p:nvPicPr>
          <p:cNvPr id="6" name="Рисунок 5"/>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1527326" y="70505"/>
            <a:ext cx="564594" cy="693361"/>
          </a:xfrm>
          <a:prstGeom prst="rect">
            <a:avLst/>
          </a:prstGeom>
        </p:spPr>
      </p:pic>
      <p:pic>
        <p:nvPicPr>
          <p:cNvPr id="8" name="Picture 2" descr="D:\Мои документы\Работа бук\Лекции и раздаточные\Товароведение\Хозяйственные товары\ЭБТ\новое из нета\нагрев\HMT72M420.gif"/>
          <p:cNvPicPr>
            <a:picLocks noChangeAspect="1" noChangeArrowheads="1"/>
          </p:cNvPicPr>
          <p:nvPr/>
        </p:nvPicPr>
        <p:blipFill>
          <a:blip r:embed="rId13"/>
          <a:srcRect t="3842" b="25324"/>
          <a:stretch>
            <a:fillRect/>
          </a:stretch>
        </p:blipFill>
        <p:spPr bwMode="auto">
          <a:xfrm>
            <a:off x="9478315" y="1201571"/>
            <a:ext cx="2331308" cy="1651423"/>
          </a:xfrm>
          <a:prstGeom prst="rect">
            <a:avLst/>
          </a:prstGeom>
          <a:solidFill>
            <a:schemeClr val="bg1"/>
          </a:solidFill>
          <a:ln w="38100">
            <a:solidFill>
              <a:schemeClr val="accent1"/>
            </a:solidFill>
          </a:ln>
        </p:spPr>
      </p:pic>
      <p:pic>
        <p:nvPicPr>
          <p:cNvPr id="9" name="Picture 3" descr="D:\Мои документы\Работа бук\Лекции и раздаточные\Товароведение\Хозяйственные товары\ЭБТ\новое из нета\нагрев\HMT84G451.gif"/>
          <p:cNvPicPr>
            <a:picLocks noChangeAspect="1" noChangeArrowheads="1"/>
          </p:cNvPicPr>
          <p:nvPr/>
        </p:nvPicPr>
        <p:blipFill>
          <a:blip r:embed="rId14"/>
          <a:srcRect/>
          <a:stretch>
            <a:fillRect/>
          </a:stretch>
        </p:blipFill>
        <p:spPr bwMode="auto">
          <a:xfrm>
            <a:off x="9478315" y="3172882"/>
            <a:ext cx="2331308" cy="1471973"/>
          </a:xfrm>
          <a:prstGeom prst="rect">
            <a:avLst/>
          </a:prstGeom>
          <a:solidFill>
            <a:schemeClr val="bg1"/>
          </a:solidFill>
          <a:ln w="38100">
            <a:solidFill>
              <a:schemeClr val="accent1"/>
            </a:solidFill>
          </a:ln>
        </p:spPr>
      </p:pic>
      <p:pic>
        <p:nvPicPr>
          <p:cNvPr id="10" name="Picture 4" descr="D:\Мои документы\Работа бук\Лекции и раздаточные\Товароведение\Хозяйственные товары\ЭБТ\новое из нета\нагрев\3944.png"/>
          <p:cNvPicPr>
            <a:picLocks noChangeAspect="1" noChangeArrowheads="1"/>
          </p:cNvPicPr>
          <p:nvPr/>
        </p:nvPicPr>
        <p:blipFill>
          <a:blip r:embed="rId15"/>
          <a:srcRect/>
          <a:stretch>
            <a:fillRect/>
          </a:stretch>
        </p:blipFill>
        <p:spPr bwMode="auto">
          <a:xfrm>
            <a:off x="9467401" y="4884730"/>
            <a:ext cx="2342222" cy="1405333"/>
          </a:xfrm>
          <a:prstGeom prst="rect">
            <a:avLst/>
          </a:prstGeom>
          <a:solidFill>
            <a:schemeClr val="bg1"/>
          </a:solidFill>
          <a:ln w="38100">
            <a:solidFill>
              <a:schemeClr val="accent1"/>
            </a:solidFill>
          </a:ln>
        </p:spPr>
      </p:pic>
    </p:spTree>
    <p:extLst>
      <p:ext uri="{BB962C8B-B14F-4D97-AF65-F5344CB8AC3E}">
        <p14:creationId xmlns:p14="http://schemas.microsoft.com/office/powerpoint/2010/main" val="31560475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500"/>
                                  </p:stCondLst>
                                  <p:childTnLst>
                                    <p:set>
                                      <p:cBhvr>
                                        <p:cTn id="9" dur="1" fill="hold">
                                          <p:stCondLst>
                                            <p:cond delay="0"/>
                                          </p:stCondLst>
                                        </p:cTn>
                                        <p:tgtEl>
                                          <p:spTgt spid="3"/>
                                        </p:tgtEl>
                                        <p:attrNameLst>
                                          <p:attrName>style.visibility</p:attrName>
                                        </p:attrNameLst>
                                      </p:cBhvr>
                                      <p:to>
                                        <p:strVal val="visible"/>
                                      </p:to>
                                    </p:set>
                                  </p:childTnLst>
                                </p:cTn>
                              </p:par>
                              <p:par>
                                <p:cTn id="10" presetID="1" presetClass="entr" presetSubtype="0" fill="hold" grpId="0" nodeType="withEffect">
                                  <p:stCondLst>
                                    <p:cond delay="500"/>
                                  </p:stCondLst>
                                  <p:childTnLst>
                                    <p:set>
                                      <p:cBhvr>
                                        <p:cTn id="11" dur="1" fill="hold">
                                          <p:stCondLst>
                                            <p:cond delay="0"/>
                                          </p:stCondLst>
                                        </p:cTn>
                                        <p:tgtEl>
                                          <p:spTgt spid="4"/>
                                        </p:tgtEl>
                                        <p:attrNameLst>
                                          <p:attrName>style.visibility</p:attrName>
                                        </p:attrNameLst>
                                      </p:cBhvr>
                                      <p:to>
                                        <p:strVal val="visible"/>
                                      </p:to>
                                    </p:set>
                                  </p:childTnLst>
                                </p:cTn>
                              </p:par>
                            </p:childTnLst>
                          </p:cTn>
                        </p:par>
                        <p:par>
                          <p:cTn id="12" fill="hold">
                            <p:stCondLst>
                              <p:cond delay="500"/>
                            </p:stCondLst>
                            <p:childTnLst>
                              <p:par>
                                <p:cTn id="13" presetID="1" presetClass="entr" presetSubtype="0" fill="hold" nodeType="afterEffect">
                                  <p:stCondLst>
                                    <p:cond delay="250"/>
                                  </p:stCondLst>
                                  <p:childTnLst>
                                    <p:set>
                                      <p:cBhvr>
                                        <p:cTn id="14" dur="1" fill="hold">
                                          <p:stCondLst>
                                            <p:cond delay="0"/>
                                          </p:stCondLst>
                                        </p:cTn>
                                        <p:tgtEl>
                                          <p:spTgt spid="8"/>
                                        </p:tgtEl>
                                        <p:attrNameLst>
                                          <p:attrName>style.visibility</p:attrName>
                                        </p:attrNameLst>
                                      </p:cBhvr>
                                      <p:to>
                                        <p:strVal val="visible"/>
                                      </p:to>
                                    </p:set>
                                  </p:childTnLst>
                                </p:cTn>
                              </p:par>
                            </p:childTnLst>
                          </p:cTn>
                        </p:par>
                        <p:par>
                          <p:cTn id="15" fill="hold">
                            <p:stCondLst>
                              <p:cond delay="750"/>
                            </p:stCondLst>
                            <p:childTnLst>
                              <p:par>
                                <p:cTn id="16" presetID="1" presetClass="entr" presetSubtype="0" fill="hold" nodeType="afterEffect">
                                  <p:stCondLst>
                                    <p:cond delay="250"/>
                                  </p:stCondLst>
                                  <p:childTnLst>
                                    <p:set>
                                      <p:cBhvr>
                                        <p:cTn id="17" dur="1" fill="hold">
                                          <p:stCondLst>
                                            <p:cond delay="0"/>
                                          </p:stCondLst>
                                        </p:cTn>
                                        <p:tgtEl>
                                          <p:spTgt spid="9"/>
                                        </p:tgtEl>
                                        <p:attrNameLst>
                                          <p:attrName>style.visibility</p:attrName>
                                        </p:attrNameLst>
                                      </p:cBhvr>
                                      <p:to>
                                        <p:strVal val="visible"/>
                                      </p:to>
                                    </p:set>
                                  </p:childTnLst>
                                </p:cTn>
                              </p:par>
                            </p:childTnLst>
                          </p:cTn>
                        </p:par>
                        <p:par>
                          <p:cTn id="18" fill="hold">
                            <p:stCondLst>
                              <p:cond delay="1000"/>
                            </p:stCondLst>
                            <p:childTnLst>
                              <p:par>
                                <p:cTn id="19" presetID="1" presetClass="entr" presetSubtype="0" fill="hold" nodeType="afterEffect">
                                  <p:stCondLst>
                                    <p:cond delay="25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Graphic spid="3" grpId="0">
        <p:bldAsOne/>
      </p:bldGraphic>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6" name="Text Box 4"/>
          <p:cNvSpPr txBox="1">
            <a:spLocks noChangeArrowheads="1"/>
          </p:cNvSpPr>
          <p:nvPr/>
        </p:nvSpPr>
        <p:spPr bwMode="auto">
          <a:xfrm>
            <a:off x="83820" y="434976"/>
            <a:ext cx="3875405" cy="701675"/>
          </a:xfrm>
          <a:prstGeom prst="rect">
            <a:avLst/>
          </a:prstGeom>
          <a:noFill/>
          <a:ln w="9525">
            <a:noFill/>
            <a:miter lim="800000"/>
            <a:headEnd/>
            <a:tailEnd/>
          </a:ln>
        </p:spPr>
        <p:txBody>
          <a:bodyPr wrap="square">
            <a:spAutoFit/>
          </a:bodyPr>
          <a:lstStyle/>
          <a:p>
            <a:pPr algn="ctr">
              <a:spcBef>
                <a:spcPct val="50000"/>
              </a:spcBef>
              <a:defRPr/>
            </a:pPr>
            <a:r>
              <a:rPr lang="ru-RU" sz="4000" b="1" dirty="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latin typeface="Times New Roman" pitchFamily="18" charset="0"/>
              </a:rPr>
              <a:t>Духовой шкаф</a:t>
            </a:r>
          </a:p>
        </p:txBody>
      </p:sp>
      <p:pic>
        <p:nvPicPr>
          <p:cNvPr id="7" name="Рисунок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27326" y="70505"/>
            <a:ext cx="564594" cy="693361"/>
          </a:xfrm>
          <a:prstGeom prst="rect">
            <a:avLst/>
          </a:prstGeom>
        </p:spPr>
      </p:pic>
      <p:pic>
        <p:nvPicPr>
          <p:cNvPr id="3" name="Рисунок 2"/>
          <p:cNvPicPr>
            <a:picLocks noChangeAspect="1"/>
          </p:cNvPicPr>
          <p:nvPr/>
        </p:nvPicPr>
        <p:blipFill rotWithShape="1">
          <a:blip r:embed="rId3"/>
          <a:srcRect l="12249" t="10940" r="37426" b="25459"/>
          <a:stretch/>
        </p:blipFill>
        <p:spPr>
          <a:xfrm>
            <a:off x="240030" y="1306933"/>
            <a:ext cx="7046422" cy="5009156"/>
          </a:xfrm>
          <a:prstGeom prst="rect">
            <a:avLst/>
          </a:prstGeom>
          <a:ln>
            <a:solidFill>
              <a:schemeClr val="accent1"/>
            </a:solidFill>
          </a:ln>
        </p:spPr>
      </p:pic>
      <p:pic>
        <p:nvPicPr>
          <p:cNvPr id="8196" name="Picture 4" descr="https://nizhniy.vsevdom.info/media/original/ac/ac117355538a227b0181645998d57dcb17ab7cd2.jpeg"/>
          <p:cNvPicPr>
            <a:picLocks noChangeAspect="1" noChangeArrowheads="1"/>
          </p:cNvPicPr>
          <p:nvPr/>
        </p:nvPicPr>
        <p:blipFill rotWithShape="1">
          <a:blip r:embed="rId4">
            <a:extLst>
              <a:ext uri="{28A0092B-C50C-407E-A947-70E740481C1C}">
                <a14:useLocalDpi xmlns:a14="http://schemas.microsoft.com/office/drawing/2010/main" val="0"/>
              </a:ext>
            </a:extLst>
          </a:blip>
          <a:srcRect r="41712"/>
          <a:stretch/>
        </p:blipFill>
        <p:spPr bwMode="auto">
          <a:xfrm>
            <a:off x="7520940" y="1306933"/>
            <a:ext cx="4370705" cy="5008760"/>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68917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166916"/>
                                        </p:tgtEl>
                                        <p:attrNameLst>
                                          <p:attrName>style.visibility</p:attrName>
                                        </p:attrNameLst>
                                      </p:cBhvr>
                                      <p:to>
                                        <p:strVal val="visible"/>
                                      </p:to>
                                    </p:set>
                                  </p:childTnLst>
                                </p:cTn>
                              </p:par>
                            </p:childTnLst>
                          </p:cTn>
                        </p:par>
                        <p:par>
                          <p:cTn id="7" fill="hold">
                            <p:stCondLst>
                              <p:cond delay="0"/>
                            </p:stCondLst>
                            <p:childTnLst>
                              <p:par>
                                <p:cTn id="8" presetID="2" presetClass="entr" presetSubtype="4" fill="hold" nodeType="afterEffect">
                                  <p:stCondLst>
                                    <p:cond delay="0"/>
                                  </p:stCondLst>
                                  <p:childTnLst>
                                    <p:set>
                                      <p:cBhvr>
                                        <p:cTn id="9" dur="1" fill="hold">
                                          <p:stCondLst>
                                            <p:cond delay="0"/>
                                          </p:stCondLst>
                                        </p:cTn>
                                        <p:tgtEl>
                                          <p:spTgt spid="3"/>
                                        </p:tgtEl>
                                        <p:attrNameLst>
                                          <p:attrName>style.visibility</p:attrName>
                                        </p:attrNameLst>
                                      </p:cBhvr>
                                      <p:to>
                                        <p:strVal val="visible"/>
                                      </p:to>
                                    </p:set>
                                    <p:anim calcmode="lin" valueType="num">
                                      <p:cBhvr additive="base">
                                        <p:cTn id="10" dur="500" fill="hold"/>
                                        <p:tgtEl>
                                          <p:spTgt spid="3"/>
                                        </p:tgtEl>
                                        <p:attrNameLst>
                                          <p:attrName>ppt_x</p:attrName>
                                        </p:attrNameLst>
                                      </p:cBhvr>
                                      <p:tavLst>
                                        <p:tav tm="0">
                                          <p:val>
                                            <p:strVal val="#ppt_x"/>
                                          </p:val>
                                        </p:tav>
                                        <p:tav tm="100000">
                                          <p:val>
                                            <p:strVal val="#ppt_x"/>
                                          </p:val>
                                        </p:tav>
                                      </p:tavLst>
                                    </p:anim>
                                    <p:anim calcmode="lin" valueType="num">
                                      <p:cBhvr additive="base">
                                        <p:cTn id="11" dur="500" fill="hold"/>
                                        <p:tgtEl>
                                          <p:spTgt spid="3"/>
                                        </p:tgtEl>
                                        <p:attrNameLst>
                                          <p:attrName>ppt_y</p:attrName>
                                        </p:attrNameLst>
                                      </p:cBhvr>
                                      <p:tavLst>
                                        <p:tav tm="0">
                                          <p:val>
                                            <p:strVal val="1+#ppt_h/2"/>
                                          </p:val>
                                        </p:tav>
                                        <p:tav tm="100000">
                                          <p:val>
                                            <p:strVal val="#ppt_y"/>
                                          </p:val>
                                        </p:tav>
                                      </p:tavLst>
                                    </p:anim>
                                  </p:childTnLst>
                                </p:cTn>
                              </p:par>
                            </p:childTnLst>
                          </p:cTn>
                        </p:par>
                        <p:par>
                          <p:cTn id="12" fill="hold">
                            <p:stCondLst>
                              <p:cond delay="500"/>
                            </p:stCondLst>
                            <p:childTnLst>
                              <p:par>
                                <p:cTn id="13" presetID="2" presetClass="entr" presetSubtype="4" fill="hold" nodeType="afterEffect">
                                  <p:stCondLst>
                                    <p:cond delay="0"/>
                                  </p:stCondLst>
                                  <p:childTnLst>
                                    <p:set>
                                      <p:cBhvr>
                                        <p:cTn id="14" dur="1" fill="hold">
                                          <p:stCondLst>
                                            <p:cond delay="0"/>
                                          </p:stCondLst>
                                        </p:cTn>
                                        <p:tgtEl>
                                          <p:spTgt spid="8196"/>
                                        </p:tgtEl>
                                        <p:attrNameLst>
                                          <p:attrName>style.visibility</p:attrName>
                                        </p:attrNameLst>
                                      </p:cBhvr>
                                      <p:to>
                                        <p:strVal val="visible"/>
                                      </p:to>
                                    </p:set>
                                    <p:anim calcmode="lin" valueType="num">
                                      <p:cBhvr additive="base">
                                        <p:cTn id="15" dur="500" fill="hold"/>
                                        <p:tgtEl>
                                          <p:spTgt spid="8196"/>
                                        </p:tgtEl>
                                        <p:attrNameLst>
                                          <p:attrName>ppt_x</p:attrName>
                                        </p:attrNameLst>
                                      </p:cBhvr>
                                      <p:tavLst>
                                        <p:tav tm="0">
                                          <p:val>
                                            <p:strVal val="#ppt_x"/>
                                          </p:val>
                                        </p:tav>
                                        <p:tav tm="100000">
                                          <p:val>
                                            <p:strVal val="#ppt_x"/>
                                          </p:val>
                                        </p:tav>
                                      </p:tavLst>
                                    </p:anim>
                                    <p:anim calcmode="lin" valueType="num">
                                      <p:cBhvr additive="base">
                                        <p:cTn id="16" dur="500" fill="hold"/>
                                        <p:tgtEl>
                                          <p:spTgt spid="819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691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2" name="Text Box 4"/>
          <p:cNvSpPr txBox="1">
            <a:spLocks noChangeArrowheads="1"/>
          </p:cNvSpPr>
          <p:nvPr/>
        </p:nvSpPr>
        <p:spPr bwMode="auto">
          <a:xfrm>
            <a:off x="152400" y="368370"/>
            <a:ext cx="2285984" cy="707886"/>
          </a:xfrm>
          <a:prstGeom prst="rect">
            <a:avLst/>
          </a:prstGeom>
          <a:noFill/>
          <a:ln w="9525">
            <a:noFill/>
            <a:miter lim="800000"/>
            <a:headEnd/>
            <a:tailEnd/>
          </a:ln>
        </p:spPr>
        <p:txBody>
          <a:bodyPr>
            <a:spAutoFit/>
          </a:bodyPr>
          <a:lstStyle/>
          <a:p>
            <a:pPr algn="ctr">
              <a:spcBef>
                <a:spcPct val="50000"/>
              </a:spcBef>
              <a:defRPr/>
            </a:pPr>
            <a:r>
              <a:rPr lang="ru-RU" sz="4000" b="1" dirty="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latin typeface="Times New Roman" pitchFamily="18" charset="0"/>
              </a:rPr>
              <a:t>Тостеры</a:t>
            </a:r>
          </a:p>
        </p:txBody>
      </p:sp>
      <p:sp>
        <p:nvSpPr>
          <p:cNvPr id="27653" name="Rectangle 5"/>
          <p:cNvSpPr>
            <a:spLocks noChangeArrowheads="1"/>
          </p:cNvSpPr>
          <p:nvPr/>
        </p:nvSpPr>
        <p:spPr bwMode="auto">
          <a:xfrm>
            <a:off x="2329543" y="607856"/>
            <a:ext cx="9197783"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just"/>
            <a:r>
              <a:rPr lang="ru-RU" altLang="ru-RU" sz="2000" dirty="0">
                <a:latin typeface="Times New Roman" panose="02020603050405020304" pitchFamily="18" charset="0"/>
                <a:cs typeface="Times New Roman" panose="02020603050405020304" pitchFamily="18" charset="0"/>
              </a:rPr>
              <a:t>предназначены для поджаривания ломтиков хлеба. Они имеют несколько режимов мощности (200-1200 Вт в зависимости от модели). </a:t>
            </a:r>
          </a:p>
        </p:txBody>
      </p:sp>
      <p:sp>
        <p:nvSpPr>
          <p:cNvPr id="27654" name="Прямоугольник 5"/>
          <p:cNvSpPr>
            <a:spLocks noChangeArrowheads="1"/>
          </p:cNvSpPr>
          <p:nvPr/>
        </p:nvSpPr>
        <p:spPr bwMode="auto">
          <a:xfrm>
            <a:off x="93600" y="1345261"/>
            <a:ext cx="11854543"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just"/>
            <a:r>
              <a:rPr lang="ru-RU" altLang="ru-RU" sz="2000" dirty="0">
                <a:latin typeface="Times New Roman" panose="02020603050405020304" pitchFamily="18" charset="0"/>
                <a:cs typeface="Times New Roman" panose="02020603050405020304" pitchFamily="18" charset="0"/>
              </a:rPr>
              <a:t>В тостере могут быть режим </a:t>
            </a:r>
            <a:r>
              <a:rPr lang="ru-RU" altLang="ru-RU" sz="2000" dirty="0" err="1">
                <a:latin typeface="Times New Roman" panose="02020603050405020304" pitchFamily="18" charset="0"/>
                <a:cs typeface="Times New Roman" panose="02020603050405020304" pitchFamily="18" charset="0"/>
              </a:rPr>
              <a:t>разморозки</a:t>
            </a:r>
            <a:r>
              <a:rPr lang="ru-RU" altLang="ru-RU" sz="2000" dirty="0">
                <a:latin typeface="Times New Roman" panose="02020603050405020304" pitchFamily="18" charset="0"/>
                <a:cs typeface="Times New Roman" panose="02020603050405020304" pitchFamily="18" charset="0"/>
              </a:rPr>
              <a:t> хлеба, датчики внутренней температуры, функция «экстра подъема» для облегчения вынимания маленьких тостов, дополнительные насадки для </a:t>
            </a:r>
            <a:r>
              <a:rPr lang="ru-RU" altLang="ru-RU" sz="2000" dirty="0" err="1">
                <a:latin typeface="Times New Roman" panose="02020603050405020304" pitchFamily="18" charset="0"/>
                <a:cs typeface="Times New Roman" panose="02020603050405020304" pitchFamily="18" charset="0"/>
              </a:rPr>
              <a:t>подрумянивания</a:t>
            </a:r>
            <a:r>
              <a:rPr lang="ru-RU" altLang="ru-RU" sz="2000" dirty="0">
                <a:latin typeface="Times New Roman" panose="02020603050405020304" pitchFamily="18" charset="0"/>
                <a:cs typeface="Times New Roman" panose="02020603050405020304" pitchFamily="18" charset="0"/>
              </a:rPr>
              <a:t> булочек, поддон для хлебных крошек. и т.д.  </a:t>
            </a:r>
          </a:p>
        </p:txBody>
      </p:sp>
      <p:pic>
        <p:nvPicPr>
          <p:cNvPr id="7" name="Рисунок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27326" y="70505"/>
            <a:ext cx="564594" cy="693361"/>
          </a:xfrm>
          <a:prstGeom prst="rect">
            <a:avLst/>
          </a:prstGeom>
        </p:spPr>
      </p:pic>
      <p:pic>
        <p:nvPicPr>
          <p:cNvPr id="1026" name="Picture 2" descr="https://m.sila.by/img/catalog2015/bt/tovar50434_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4742" y="2595673"/>
            <a:ext cx="4364997" cy="3609184"/>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pic>
        <p:nvPicPr>
          <p:cNvPr id="1028" name="Picture 4" descr="https://cdn.st100sp.com/pictures/02182236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37559" y="2595673"/>
            <a:ext cx="3609184" cy="3609184"/>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pic>
        <p:nvPicPr>
          <p:cNvPr id="1030" name="Picture 6" descr="https://cdn1.ozone.ru/multimedia/1012869122.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64805" y="2595673"/>
            <a:ext cx="2562521" cy="3609184"/>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55318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37892"/>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500"/>
                                  </p:stCondLst>
                                  <p:childTnLst>
                                    <p:set>
                                      <p:cBhvr>
                                        <p:cTn id="9" dur="1" fill="hold">
                                          <p:stCondLst>
                                            <p:cond delay="0"/>
                                          </p:stCondLst>
                                        </p:cTn>
                                        <p:tgtEl>
                                          <p:spTgt spid="27653"/>
                                        </p:tgtEl>
                                        <p:attrNameLst>
                                          <p:attrName>style.visibility</p:attrName>
                                        </p:attrNameLst>
                                      </p:cBhvr>
                                      <p:to>
                                        <p:strVal val="visible"/>
                                      </p:to>
                                    </p:set>
                                  </p:childTnLst>
                                </p:cTn>
                              </p:par>
                            </p:childTnLst>
                          </p:cTn>
                        </p:par>
                        <p:par>
                          <p:cTn id="10" fill="hold">
                            <p:stCondLst>
                              <p:cond delay="500"/>
                            </p:stCondLst>
                            <p:childTnLst>
                              <p:par>
                                <p:cTn id="11" presetID="1" presetClass="entr" presetSubtype="0" fill="hold" grpId="0" nodeType="afterEffect">
                                  <p:stCondLst>
                                    <p:cond delay="500"/>
                                  </p:stCondLst>
                                  <p:childTnLst>
                                    <p:set>
                                      <p:cBhvr>
                                        <p:cTn id="12" dur="1" fill="hold">
                                          <p:stCondLst>
                                            <p:cond delay="0"/>
                                          </p:stCondLst>
                                        </p:cTn>
                                        <p:tgtEl>
                                          <p:spTgt spid="27654"/>
                                        </p:tgtEl>
                                        <p:attrNameLst>
                                          <p:attrName>style.visibility</p:attrName>
                                        </p:attrNameLst>
                                      </p:cBhvr>
                                      <p:to>
                                        <p:strVal val="visible"/>
                                      </p:to>
                                    </p:set>
                                  </p:childTnLst>
                                </p:cTn>
                              </p:par>
                            </p:childTnLst>
                          </p:cTn>
                        </p:par>
                        <p:par>
                          <p:cTn id="13" fill="hold">
                            <p:stCondLst>
                              <p:cond delay="1000"/>
                            </p:stCondLst>
                            <p:childTnLst>
                              <p:par>
                                <p:cTn id="14" presetID="2" presetClass="entr" presetSubtype="4" fill="hold" nodeType="afterEffect">
                                  <p:stCondLst>
                                    <p:cond delay="0"/>
                                  </p:stCondLst>
                                  <p:childTnLst>
                                    <p:set>
                                      <p:cBhvr>
                                        <p:cTn id="15" dur="1" fill="hold">
                                          <p:stCondLst>
                                            <p:cond delay="0"/>
                                          </p:stCondLst>
                                        </p:cTn>
                                        <p:tgtEl>
                                          <p:spTgt spid="1026"/>
                                        </p:tgtEl>
                                        <p:attrNameLst>
                                          <p:attrName>style.visibility</p:attrName>
                                        </p:attrNameLst>
                                      </p:cBhvr>
                                      <p:to>
                                        <p:strVal val="visible"/>
                                      </p:to>
                                    </p:set>
                                    <p:anim calcmode="lin" valueType="num">
                                      <p:cBhvr additive="base">
                                        <p:cTn id="16" dur="500" fill="hold"/>
                                        <p:tgtEl>
                                          <p:spTgt spid="1026"/>
                                        </p:tgtEl>
                                        <p:attrNameLst>
                                          <p:attrName>ppt_x</p:attrName>
                                        </p:attrNameLst>
                                      </p:cBhvr>
                                      <p:tavLst>
                                        <p:tav tm="0">
                                          <p:val>
                                            <p:strVal val="#ppt_x"/>
                                          </p:val>
                                        </p:tav>
                                        <p:tav tm="100000">
                                          <p:val>
                                            <p:strVal val="#ppt_x"/>
                                          </p:val>
                                        </p:tav>
                                      </p:tavLst>
                                    </p:anim>
                                    <p:anim calcmode="lin" valueType="num">
                                      <p:cBhvr additive="base">
                                        <p:cTn id="17" dur="500" fill="hold"/>
                                        <p:tgtEl>
                                          <p:spTgt spid="1026"/>
                                        </p:tgtEl>
                                        <p:attrNameLst>
                                          <p:attrName>ppt_y</p:attrName>
                                        </p:attrNameLst>
                                      </p:cBhvr>
                                      <p:tavLst>
                                        <p:tav tm="0">
                                          <p:val>
                                            <p:strVal val="1+#ppt_h/2"/>
                                          </p:val>
                                        </p:tav>
                                        <p:tav tm="100000">
                                          <p:val>
                                            <p:strVal val="#ppt_y"/>
                                          </p:val>
                                        </p:tav>
                                      </p:tavLst>
                                    </p:anim>
                                  </p:childTnLst>
                                </p:cTn>
                              </p:par>
                            </p:childTnLst>
                          </p:cTn>
                        </p:par>
                        <p:par>
                          <p:cTn id="18" fill="hold">
                            <p:stCondLst>
                              <p:cond delay="1500"/>
                            </p:stCondLst>
                            <p:childTnLst>
                              <p:par>
                                <p:cTn id="19" presetID="2" presetClass="entr" presetSubtype="4" fill="hold" nodeType="afterEffect">
                                  <p:stCondLst>
                                    <p:cond delay="0"/>
                                  </p:stCondLst>
                                  <p:childTnLst>
                                    <p:set>
                                      <p:cBhvr>
                                        <p:cTn id="20" dur="1" fill="hold">
                                          <p:stCondLst>
                                            <p:cond delay="0"/>
                                          </p:stCondLst>
                                        </p:cTn>
                                        <p:tgtEl>
                                          <p:spTgt spid="1028"/>
                                        </p:tgtEl>
                                        <p:attrNameLst>
                                          <p:attrName>style.visibility</p:attrName>
                                        </p:attrNameLst>
                                      </p:cBhvr>
                                      <p:to>
                                        <p:strVal val="visible"/>
                                      </p:to>
                                    </p:set>
                                    <p:anim calcmode="lin" valueType="num">
                                      <p:cBhvr additive="base">
                                        <p:cTn id="21" dur="500" fill="hold"/>
                                        <p:tgtEl>
                                          <p:spTgt spid="1028"/>
                                        </p:tgtEl>
                                        <p:attrNameLst>
                                          <p:attrName>ppt_x</p:attrName>
                                        </p:attrNameLst>
                                      </p:cBhvr>
                                      <p:tavLst>
                                        <p:tav tm="0">
                                          <p:val>
                                            <p:strVal val="#ppt_x"/>
                                          </p:val>
                                        </p:tav>
                                        <p:tav tm="100000">
                                          <p:val>
                                            <p:strVal val="#ppt_x"/>
                                          </p:val>
                                        </p:tav>
                                      </p:tavLst>
                                    </p:anim>
                                    <p:anim calcmode="lin" valueType="num">
                                      <p:cBhvr additive="base">
                                        <p:cTn id="22" dur="500" fill="hold"/>
                                        <p:tgtEl>
                                          <p:spTgt spid="1028"/>
                                        </p:tgtEl>
                                        <p:attrNameLst>
                                          <p:attrName>ppt_y</p:attrName>
                                        </p:attrNameLst>
                                      </p:cBhvr>
                                      <p:tavLst>
                                        <p:tav tm="0">
                                          <p:val>
                                            <p:strVal val="1+#ppt_h/2"/>
                                          </p:val>
                                        </p:tav>
                                        <p:tav tm="100000">
                                          <p:val>
                                            <p:strVal val="#ppt_y"/>
                                          </p:val>
                                        </p:tav>
                                      </p:tavLst>
                                    </p:anim>
                                  </p:childTnLst>
                                </p:cTn>
                              </p:par>
                            </p:childTnLst>
                          </p:cTn>
                        </p:par>
                        <p:par>
                          <p:cTn id="23" fill="hold">
                            <p:stCondLst>
                              <p:cond delay="2000"/>
                            </p:stCondLst>
                            <p:childTnLst>
                              <p:par>
                                <p:cTn id="24" presetID="2" presetClass="entr" presetSubtype="4" fill="hold" nodeType="afterEffect">
                                  <p:stCondLst>
                                    <p:cond delay="0"/>
                                  </p:stCondLst>
                                  <p:childTnLst>
                                    <p:set>
                                      <p:cBhvr>
                                        <p:cTn id="25" dur="1" fill="hold">
                                          <p:stCondLst>
                                            <p:cond delay="0"/>
                                          </p:stCondLst>
                                        </p:cTn>
                                        <p:tgtEl>
                                          <p:spTgt spid="1030"/>
                                        </p:tgtEl>
                                        <p:attrNameLst>
                                          <p:attrName>style.visibility</p:attrName>
                                        </p:attrNameLst>
                                      </p:cBhvr>
                                      <p:to>
                                        <p:strVal val="visible"/>
                                      </p:to>
                                    </p:set>
                                    <p:anim calcmode="lin" valueType="num">
                                      <p:cBhvr additive="base">
                                        <p:cTn id="26" dur="500" fill="hold"/>
                                        <p:tgtEl>
                                          <p:spTgt spid="1030"/>
                                        </p:tgtEl>
                                        <p:attrNameLst>
                                          <p:attrName>ppt_x</p:attrName>
                                        </p:attrNameLst>
                                      </p:cBhvr>
                                      <p:tavLst>
                                        <p:tav tm="0">
                                          <p:val>
                                            <p:strVal val="#ppt_x"/>
                                          </p:val>
                                        </p:tav>
                                        <p:tav tm="100000">
                                          <p:val>
                                            <p:strVal val="#ppt_x"/>
                                          </p:val>
                                        </p:tav>
                                      </p:tavLst>
                                    </p:anim>
                                    <p:anim calcmode="lin" valueType="num">
                                      <p:cBhvr additive="base">
                                        <p:cTn id="27" dur="500" fill="hold"/>
                                        <p:tgtEl>
                                          <p:spTgt spid="10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2" grpId="0"/>
      <p:bldP spid="27653" grpId="0"/>
      <p:bldP spid="2765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40" name="Text Box 4"/>
          <p:cNvSpPr txBox="1">
            <a:spLocks noChangeArrowheads="1"/>
          </p:cNvSpPr>
          <p:nvPr/>
        </p:nvSpPr>
        <p:spPr bwMode="auto">
          <a:xfrm>
            <a:off x="140970" y="289065"/>
            <a:ext cx="5143504" cy="707886"/>
          </a:xfrm>
          <a:prstGeom prst="rect">
            <a:avLst/>
          </a:prstGeom>
          <a:noFill/>
          <a:ln w="9525">
            <a:noFill/>
            <a:miter lim="800000"/>
            <a:headEnd/>
            <a:tailEnd/>
          </a:ln>
        </p:spPr>
        <p:txBody>
          <a:bodyPr>
            <a:spAutoFit/>
          </a:bodyPr>
          <a:lstStyle/>
          <a:p>
            <a:pPr algn="ctr">
              <a:spcBef>
                <a:spcPct val="50000"/>
              </a:spcBef>
              <a:defRPr/>
            </a:pPr>
            <a:r>
              <a:rPr lang="ru-RU" sz="4000" b="1" dirty="0" err="1">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latin typeface="Times New Roman" pitchFamily="18" charset="0"/>
              </a:rPr>
              <a:t>Ростеры</a:t>
            </a:r>
            <a:r>
              <a:rPr lang="ru-RU" sz="4000" b="1" dirty="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latin typeface="Times New Roman" pitchFamily="18" charset="0"/>
              </a:rPr>
              <a:t> (мини-печи)</a:t>
            </a:r>
          </a:p>
        </p:txBody>
      </p:sp>
      <p:sp>
        <p:nvSpPr>
          <p:cNvPr id="28676" name="Rectangle 4"/>
          <p:cNvSpPr>
            <a:spLocks noChangeArrowheads="1"/>
          </p:cNvSpPr>
          <p:nvPr/>
        </p:nvSpPr>
        <p:spPr bwMode="auto">
          <a:xfrm>
            <a:off x="140970" y="1109787"/>
            <a:ext cx="1195095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just"/>
            <a:r>
              <a:rPr lang="ru-RU" altLang="ru-RU" sz="2000" dirty="0">
                <a:latin typeface="Times New Roman" panose="02020603050405020304" pitchFamily="18" charset="0"/>
                <a:cs typeface="Times New Roman" panose="02020603050405020304" pitchFamily="18" charset="0"/>
              </a:rPr>
              <a:t>В отличие от традиционных тостеров, ломтики хлеба в них располагаются горизонтально, и можно приготовить не только тосты, но и горячие бутерброды, пиццу, пирожки, булочки, оладьи.</a:t>
            </a:r>
          </a:p>
        </p:txBody>
      </p:sp>
      <p:sp>
        <p:nvSpPr>
          <p:cNvPr id="28677" name="TextBox 4"/>
          <p:cNvSpPr txBox="1">
            <a:spLocks noChangeArrowheads="1"/>
          </p:cNvSpPr>
          <p:nvPr/>
        </p:nvSpPr>
        <p:spPr bwMode="auto">
          <a:xfrm>
            <a:off x="5170174" y="458758"/>
            <a:ext cx="516921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r>
              <a:rPr lang="ru-RU" altLang="ru-RU" sz="2000" dirty="0">
                <a:latin typeface="Times New Roman" panose="02020603050405020304" pitchFamily="18" charset="0"/>
                <a:cs typeface="Times New Roman" panose="02020603050405020304" pitchFamily="18" charset="0"/>
              </a:rPr>
              <a:t>служат для поджаривания бутербродов</a:t>
            </a:r>
          </a:p>
        </p:txBody>
      </p:sp>
      <p:pic>
        <p:nvPicPr>
          <p:cNvPr id="7" name="Рисунок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27326" y="70505"/>
            <a:ext cx="564594" cy="693361"/>
          </a:xfrm>
          <a:prstGeom prst="rect">
            <a:avLst/>
          </a:prstGeom>
        </p:spPr>
      </p:pic>
      <p:pic>
        <p:nvPicPr>
          <p:cNvPr id="2050" name="Picture 2" descr="http://elmall40.ru/pics/pics96/69181_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8933" y="1930509"/>
            <a:ext cx="5281369" cy="4388817"/>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pic>
        <p:nvPicPr>
          <p:cNvPr id="2052" name="Picture 4" descr="http://cdn.e96.ru/assets/images/catalog/kitchen_appliance/small/mini_pechi/1356156/mts-2001b_5613558.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90565" y="1930509"/>
            <a:ext cx="6097895" cy="4388817"/>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7171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39940"/>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500"/>
                                  </p:stCondLst>
                                  <p:childTnLst>
                                    <p:set>
                                      <p:cBhvr>
                                        <p:cTn id="9" dur="1" fill="hold">
                                          <p:stCondLst>
                                            <p:cond delay="0"/>
                                          </p:stCondLst>
                                        </p:cTn>
                                        <p:tgtEl>
                                          <p:spTgt spid="28677"/>
                                        </p:tgtEl>
                                        <p:attrNameLst>
                                          <p:attrName>style.visibility</p:attrName>
                                        </p:attrNameLst>
                                      </p:cBhvr>
                                      <p:to>
                                        <p:strVal val="visible"/>
                                      </p:to>
                                    </p:set>
                                  </p:childTnLst>
                                </p:cTn>
                              </p:par>
                            </p:childTnLst>
                          </p:cTn>
                        </p:par>
                        <p:par>
                          <p:cTn id="10" fill="hold">
                            <p:stCondLst>
                              <p:cond delay="500"/>
                            </p:stCondLst>
                            <p:childTnLst>
                              <p:par>
                                <p:cTn id="11" presetID="1" presetClass="entr" presetSubtype="0" fill="hold" grpId="0" nodeType="afterEffect">
                                  <p:stCondLst>
                                    <p:cond delay="500"/>
                                  </p:stCondLst>
                                  <p:childTnLst>
                                    <p:set>
                                      <p:cBhvr>
                                        <p:cTn id="12" dur="1" fill="hold">
                                          <p:stCondLst>
                                            <p:cond delay="0"/>
                                          </p:stCondLst>
                                        </p:cTn>
                                        <p:tgtEl>
                                          <p:spTgt spid="28676"/>
                                        </p:tgtEl>
                                        <p:attrNameLst>
                                          <p:attrName>style.visibility</p:attrName>
                                        </p:attrNameLst>
                                      </p:cBhvr>
                                      <p:to>
                                        <p:strVal val="visible"/>
                                      </p:to>
                                    </p:set>
                                  </p:childTnLst>
                                </p:cTn>
                              </p:par>
                            </p:childTnLst>
                          </p:cTn>
                        </p:par>
                        <p:par>
                          <p:cTn id="13" fill="hold">
                            <p:stCondLst>
                              <p:cond delay="1000"/>
                            </p:stCondLst>
                            <p:childTnLst>
                              <p:par>
                                <p:cTn id="14" presetID="2" presetClass="entr" presetSubtype="4" fill="hold" nodeType="afterEffect">
                                  <p:stCondLst>
                                    <p:cond delay="0"/>
                                  </p:stCondLst>
                                  <p:childTnLst>
                                    <p:set>
                                      <p:cBhvr>
                                        <p:cTn id="15" dur="1" fill="hold">
                                          <p:stCondLst>
                                            <p:cond delay="0"/>
                                          </p:stCondLst>
                                        </p:cTn>
                                        <p:tgtEl>
                                          <p:spTgt spid="2050"/>
                                        </p:tgtEl>
                                        <p:attrNameLst>
                                          <p:attrName>style.visibility</p:attrName>
                                        </p:attrNameLst>
                                      </p:cBhvr>
                                      <p:to>
                                        <p:strVal val="visible"/>
                                      </p:to>
                                    </p:set>
                                    <p:anim calcmode="lin" valueType="num">
                                      <p:cBhvr additive="base">
                                        <p:cTn id="16" dur="500" fill="hold"/>
                                        <p:tgtEl>
                                          <p:spTgt spid="2050"/>
                                        </p:tgtEl>
                                        <p:attrNameLst>
                                          <p:attrName>ppt_x</p:attrName>
                                        </p:attrNameLst>
                                      </p:cBhvr>
                                      <p:tavLst>
                                        <p:tav tm="0">
                                          <p:val>
                                            <p:strVal val="#ppt_x"/>
                                          </p:val>
                                        </p:tav>
                                        <p:tav tm="100000">
                                          <p:val>
                                            <p:strVal val="#ppt_x"/>
                                          </p:val>
                                        </p:tav>
                                      </p:tavLst>
                                    </p:anim>
                                    <p:anim calcmode="lin" valueType="num">
                                      <p:cBhvr additive="base">
                                        <p:cTn id="17" dur="500" fill="hold"/>
                                        <p:tgtEl>
                                          <p:spTgt spid="2050"/>
                                        </p:tgtEl>
                                        <p:attrNameLst>
                                          <p:attrName>ppt_y</p:attrName>
                                        </p:attrNameLst>
                                      </p:cBhvr>
                                      <p:tavLst>
                                        <p:tav tm="0">
                                          <p:val>
                                            <p:strVal val="1+#ppt_h/2"/>
                                          </p:val>
                                        </p:tav>
                                        <p:tav tm="100000">
                                          <p:val>
                                            <p:strVal val="#ppt_y"/>
                                          </p:val>
                                        </p:tav>
                                      </p:tavLst>
                                    </p:anim>
                                  </p:childTnLst>
                                </p:cTn>
                              </p:par>
                            </p:childTnLst>
                          </p:cTn>
                        </p:par>
                        <p:par>
                          <p:cTn id="18" fill="hold">
                            <p:stCondLst>
                              <p:cond delay="1500"/>
                            </p:stCondLst>
                            <p:childTnLst>
                              <p:par>
                                <p:cTn id="19" presetID="2" presetClass="entr" presetSubtype="4" fill="hold" nodeType="afterEffect">
                                  <p:stCondLst>
                                    <p:cond delay="0"/>
                                  </p:stCondLst>
                                  <p:childTnLst>
                                    <p:set>
                                      <p:cBhvr>
                                        <p:cTn id="20" dur="1" fill="hold">
                                          <p:stCondLst>
                                            <p:cond delay="0"/>
                                          </p:stCondLst>
                                        </p:cTn>
                                        <p:tgtEl>
                                          <p:spTgt spid="2052"/>
                                        </p:tgtEl>
                                        <p:attrNameLst>
                                          <p:attrName>style.visibility</p:attrName>
                                        </p:attrNameLst>
                                      </p:cBhvr>
                                      <p:to>
                                        <p:strVal val="visible"/>
                                      </p:to>
                                    </p:set>
                                    <p:anim calcmode="lin" valueType="num">
                                      <p:cBhvr additive="base">
                                        <p:cTn id="21" dur="500" fill="hold"/>
                                        <p:tgtEl>
                                          <p:spTgt spid="2052"/>
                                        </p:tgtEl>
                                        <p:attrNameLst>
                                          <p:attrName>ppt_x</p:attrName>
                                        </p:attrNameLst>
                                      </p:cBhvr>
                                      <p:tavLst>
                                        <p:tav tm="0">
                                          <p:val>
                                            <p:strVal val="#ppt_x"/>
                                          </p:val>
                                        </p:tav>
                                        <p:tav tm="100000">
                                          <p:val>
                                            <p:strVal val="#ppt_x"/>
                                          </p:val>
                                        </p:tav>
                                      </p:tavLst>
                                    </p:anim>
                                    <p:anim calcmode="lin" valueType="num">
                                      <p:cBhvr additive="base">
                                        <p:cTn id="22" dur="500" fill="hold"/>
                                        <p:tgtEl>
                                          <p:spTgt spid="205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40" grpId="0"/>
      <p:bldP spid="28676" grpId="0"/>
      <p:bldP spid="2867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4" name="Text Box 4"/>
          <p:cNvSpPr txBox="1">
            <a:spLocks noChangeArrowheads="1"/>
          </p:cNvSpPr>
          <p:nvPr/>
        </p:nvSpPr>
        <p:spPr bwMode="auto">
          <a:xfrm>
            <a:off x="0" y="417185"/>
            <a:ext cx="4899660" cy="1123384"/>
          </a:xfrm>
          <a:prstGeom prst="rect">
            <a:avLst/>
          </a:prstGeom>
          <a:noFill/>
          <a:ln w="9525">
            <a:noFill/>
            <a:miter lim="800000"/>
            <a:headEnd/>
            <a:tailEnd/>
          </a:ln>
        </p:spPr>
        <p:txBody>
          <a:bodyPr wrap="square">
            <a:spAutoFit/>
          </a:bodyPr>
          <a:lstStyle/>
          <a:p>
            <a:pPr algn="ctr">
              <a:spcBef>
                <a:spcPct val="50000"/>
              </a:spcBef>
              <a:defRPr/>
            </a:pPr>
            <a:r>
              <a:rPr lang="ru-RU" sz="4000" b="1" dirty="0" err="1">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latin typeface="Times New Roman" pitchFamily="18" charset="0"/>
              </a:rPr>
              <a:t>Сэндвич-тостеры</a:t>
            </a:r>
            <a:r>
              <a:rPr lang="ru-RU" sz="4000" b="1" dirty="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latin typeface="Times New Roman" pitchFamily="18" charset="0"/>
              </a:rPr>
              <a:t> </a:t>
            </a:r>
            <a:r>
              <a:rPr lang="ru-RU" sz="2700" b="1" dirty="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latin typeface="Times New Roman" pitchFamily="18" charset="0"/>
              </a:rPr>
              <a:t>(</a:t>
            </a:r>
            <a:r>
              <a:rPr lang="ru-RU" sz="2700" dirty="0" err="1">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latin typeface="Times New Roman" pitchFamily="18" charset="0"/>
              </a:rPr>
              <a:t>сэндвичницы</a:t>
            </a:r>
            <a:r>
              <a:rPr lang="ru-RU" sz="2700" dirty="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latin typeface="Times New Roman" pitchFamily="18" charset="0"/>
              </a:rPr>
              <a:t>, </a:t>
            </a:r>
            <a:r>
              <a:rPr lang="ru-RU" sz="2700" dirty="0" err="1">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latin typeface="Times New Roman" pitchFamily="18" charset="0"/>
              </a:rPr>
              <a:t>бутербродницы</a:t>
            </a:r>
            <a:r>
              <a:rPr lang="ru-RU" sz="2700" b="1" dirty="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latin typeface="Times New Roman" pitchFamily="18" charset="0"/>
              </a:rPr>
              <a:t>)</a:t>
            </a:r>
          </a:p>
        </p:txBody>
      </p:sp>
      <p:sp>
        <p:nvSpPr>
          <p:cNvPr id="29700" name="Прямоугольник 3"/>
          <p:cNvSpPr>
            <a:spLocks noChangeArrowheads="1"/>
          </p:cNvSpPr>
          <p:nvPr/>
        </p:nvSpPr>
        <p:spPr bwMode="auto">
          <a:xfrm>
            <a:off x="4773930" y="624934"/>
            <a:ext cx="719226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just" eaLnBrk="1" hangingPunct="1"/>
            <a:r>
              <a:rPr lang="ru-RU" altLang="ru-RU" sz="2000" dirty="0">
                <a:latin typeface="Times New Roman" panose="02020603050405020304" pitchFamily="18" charset="0"/>
                <a:cs typeface="Times New Roman" panose="02020603050405020304" pitchFamily="18" charset="0"/>
              </a:rPr>
              <a:t>позволяют приготовить бутерброды с </a:t>
            </a:r>
            <a:r>
              <a:rPr lang="ru-RU" altLang="ru-RU" sz="2000" dirty="0" smtClean="0">
                <a:latin typeface="Times New Roman" panose="02020603050405020304" pitchFamily="18" charset="0"/>
                <a:cs typeface="Times New Roman" panose="02020603050405020304" pitchFamily="18" charset="0"/>
              </a:rPr>
              <a:t>начинкой. </a:t>
            </a:r>
            <a:endParaRPr lang="ru-RU" altLang="ru-RU" sz="2000" dirty="0">
              <a:latin typeface="Times New Roman" panose="02020603050405020304" pitchFamily="18" charset="0"/>
              <a:cs typeface="Times New Roman" panose="02020603050405020304" pitchFamily="18" charset="0"/>
            </a:endParaRPr>
          </a:p>
        </p:txBody>
      </p:sp>
      <p:pic>
        <p:nvPicPr>
          <p:cNvPr id="29701" name="Picture 4" descr="D:\Мои документы\Работа бук\Лекции и раздаточные\Товароведение\Хозяйственные товары\ЭБТ\новое из нета\нагрев\сэндвич.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10004" y="2333078"/>
            <a:ext cx="3850551" cy="3850551"/>
          </a:xfrm>
          <a:prstGeom prst="rect">
            <a:avLst/>
          </a:prstGeom>
          <a:noFill/>
          <a:ln w="317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sp>
        <p:nvSpPr>
          <p:cNvPr id="29702" name="Прямоугольник 5"/>
          <p:cNvSpPr>
            <a:spLocks noChangeArrowheads="1"/>
          </p:cNvSpPr>
          <p:nvPr/>
        </p:nvSpPr>
        <p:spPr bwMode="auto">
          <a:xfrm>
            <a:off x="251460" y="1579473"/>
            <a:ext cx="11601026"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just" eaLnBrk="1" hangingPunct="1"/>
            <a:r>
              <a:rPr lang="ru-RU" altLang="ru-RU" sz="2000" dirty="0">
                <a:latin typeface="Times New Roman" panose="02020603050405020304" pitchFamily="18" charset="0"/>
                <a:cs typeface="Times New Roman" panose="02020603050405020304" pitchFamily="18" charset="0"/>
              </a:rPr>
              <a:t>Внутри имеют антипригарное </a:t>
            </a:r>
            <a:r>
              <a:rPr lang="ru-RU" altLang="ru-RU" sz="2000" dirty="0" smtClean="0">
                <a:latin typeface="Times New Roman" panose="02020603050405020304" pitchFamily="18" charset="0"/>
                <a:cs typeface="Times New Roman" panose="02020603050405020304" pitchFamily="18" charset="0"/>
              </a:rPr>
              <a:t>покрытие. </a:t>
            </a:r>
            <a:r>
              <a:rPr lang="ru-RU" altLang="ru-RU" sz="2000" dirty="0" smtClean="0">
                <a:latin typeface="Times New Roman" panose="02020603050405020304" pitchFamily="18" charset="0"/>
                <a:cs typeface="Times New Roman" panose="02020603050405020304" pitchFamily="18" charset="0"/>
              </a:rPr>
              <a:t>Некоторые </a:t>
            </a:r>
            <a:r>
              <a:rPr lang="ru-RU" altLang="ru-RU" sz="2000" dirty="0">
                <a:latin typeface="Times New Roman" panose="02020603050405020304" pitchFamily="18" charset="0"/>
                <a:cs typeface="Times New Roman" panose="02020603050405020304" pitchFamily="18" charset="0"/>
              </a:rPr>
              <a:t>модели могут иметь сменные пластины для гриля, бельгийских вафель и бутербродов </a:t>
            </a:r>
            <a:endParaRPr lang="ru-RU" altLang="ru-RU" dirty="0"/>
          </a:p>
        </p:txBody>
      </p:sp>
      <p:pic>
        <p:nvPicPr>
          <p:cNvPr id="29703" name="Picture 6" descr="pi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6425" y="2326262"/>
            <a:ext cx="4050235" cy="3857367"/>
          </a:xfrm>
          <a:prstGeom prst="rect">
            <a:avLst/>
          </a:prstGeom>
          <a:noFill/>
          <a:ln w="317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pic>
        <p:nvPicPr>
          <p:cNvPr id="8" name="Рисунок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527326" y="70505"/>
            <a:ext cx="564594" cy="693361"/>
          </a:xfrm>
          <a:prstGeom prst="rect">
            <a:avLst/>
          </a:prstGeom>
        </p:spPr>
      </p:pic>
      <p:pic>
        <p:nvPicPr>
          <p:cNvPr id="3074" name="Picture 2" descr="https://www.kromax.ru/upload/iblock/73c/73c67b9999d6f124ac6d876e23f5da60.jpg"/>
          <p:cNvPicPr>
            <a:picLocks noChangeAspect="1" noChangeArrowheads="1"/>
          </p:cNvPicPr>
          <p:nvPr/>
        </p:nvPicPr>
        <p:blipFill rotWithShape="1">
          <a:blip r:embed="rId5">
            <a:extLst>
              <a:ext uri="{28A0092B-C50C-407E-A947-70E740481C1C}">
                <a14:useLocalDpi xmlns:a14="http://schemas.microsoft.com/office/drawing/2010/main" val="0"/>
              </a:ext>
            </a:extLst>
          </a:blip>
          <a:srcRect l="8881" r="5035"/>
          <a:stretch/>
        </p:blipFill>
        <p:spPr bwMode="auto">
          <a:xfrm>
            <a:off x="8343899" y="2333078"/>
            <a:ext cx="3314701" cy="3850551"/>
          </a:xfrm>
          <a:prstGeom prst="rect">
            <a:avLst/>
          </a:prstGeom>
          <a:noFill/>
          <a:ln w="3175">
            <a:solidFill>
              <a:schemeClr val="accent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81713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40964"/>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500"/>
                                  </p:stCondLst>
                                  <p:childTnLst>
                                    <p:set>
                                      <p:cBhvr>
                                        <p:cTn id="9" dur="1" fill="hold">
                                          <p:stCondLst>
                                            <p:cond delay="0"/>
                                          </p:stCondLst>
                                        </p:cTn>
                                        <p:tgtEl>
                                          <p:spTgt spid="29700"/>
                                        </p:tgtEl>
                                        <p:attrNameLst>
                                          <p:attrName>style.visibility</p:attrName>
                                        </p:attrNameLst>
                                      </p:cBhvr>
                                      <p:to>
                                        <p:strVal val="visible"/>
                                      </p:to>
                                    </p:set>
                                  </p:childTnLst>
                                </p:cTn>
                              </p:par>
                            </p:childTnLst>
                          </p:cTn>
                        </p:par>
                        <p:par>
                          <p:cTn id="10" fill="hold">
                            <p:stCondLst>
                              <p:cond delay="500"/>
                            </p:stCondLst>
                            <p:childTnLst>
                              <p:par>
                                <p:cTn id="11" presetID="1" presetClass="entr" presetSubtype="0" fill="hold" grpId="0" nodeType="afterEffect">
                                  <p:stCondLst>
                                    <p:cond delay="500"/>
                                  </p:stCondLst>
                                  <p:childTnLst>
                                    <p:set>
                                      <p:cBhvr>
                                        <p:cTn id="12" dur="1" fill="hold">
                                          <p:stCondLst>
                                            <p:cond delay="0"/>
                                          </p:stCondLst>
                                        </p:cTn>
                                        <p:tgtEl>
                                          <p:spTgt spid="29702"/>
                                        </p:tgtEl>
                                        <p:attrNameLst>
                                          <p:attrName>style.visibility</p:attrName>
                                        </p:attrNameLst>
                                      </p:cBhvr>
                                      <p:to>
                                        <p:strVal val="visible"/>
                                      </p:to>
                                    </p:set>
                                  </p:childTnLst>
                                </p:cTn>
                              </p:par>
                            </p:childTnLst>
                          </p:cTn>
                        </p:par>
                        <p:par>
                          <p:cTn id="13" fill="hold">
                            <p:stCondLst>
                              <p:cond delay="1000"/>
                            </p:stCondLst>
                            <p:childTnLst>
                              <p:par>
                                <p:cTn id="14" presetID="2" presetClass="entr" presetSubtype="4" fill="hold" nodeType="afterEffect">
                                  <p:stCondLst>
                                    <p:cond delay="0"/>
                                  </p:stCondLst>
                                  <p:childTnLst>
                                    <p:set>
                                      <p:cBhvr>
                                        <p:cTn id="15" dur="1" fill="hold">
                                          <p:stCondLst>
                                            <p:cond delay="0"/>
                                          </p:stCondLst>
                                        </p:cTn>
                                        <p:tgtEl>
                                          <p:spTgt spid="29703"/>
                                        </p:tgtEl>
                                        <p:attrNameLst>
                                          <p:attrName>style.visibility</p:attrName>
                                        </p:attrNameLst>
                                      </p:cBhvr>
                                      <p:to>
                                        <p:strVal val="visible"/>
                                      </p:to>
                                    </p:set>
                                    <p:anim calcmode="lin" valueType="num">
                                      <p:cBhvr additive="base">
                                        <p:cTn id="16" dur="500" fill="hold"/>
                                        <p:tgtEl>
                                          <p:spTgt spid="29703"/>
                                        </p:tgtEl>
                                        <p:attrNameLst>
                                          <p:attrName>ppt_x</p:attrName>
                                        </p:attrNameLst>
                                      </p:cBhvr>
                                      <p:tavLst>
                                        <p:tav tm="0">
                                          <p:val>
                                            <p:strVal val="#ppt_x"/>
                                          </p:val>
                                        </p:tav>
                                        <p:tav tm="100000">
                                          <p:val>
                                            <p:strVal val="#ppt_x"/>
                                          </p:val>
                                        </p:tav>
                                      </p:tavLst>
                                    </p:anim>
                                    <p:anim calcmode="lin" valueType="num">
                                      <p:cBhvr additive="base">
                                        <p:cTn id="17" dur="500" fill="hold"/>
                                        <p:tgtEl>
                                          <p:spTgt spid="29703"/>
                                        </p:tgtEl>
                                        <p:attrNameLst>
                                          <p:attrName>ppt_y</p:attrName>
                                        </p:attrNameLst>
                                      </p:cBhvr>
                                      <p:tavLst>
                                        <p:tav tm="0">
                                          <p:val>
                                            <p:strVal val="1+#ppt_h/2"/>
                                          </p:val>
                                        </p:tav>
                                        <p:tav tm="100000">
                                          <p:val>
                                            <p:strVal val="#ppt_y"/>
                                          </p:val>
                                        </p:tav>
                                      </p:tavLst>
                                    </p:anim>
                                  </p:childTnLst>
                                </p:cTn>
                              </p:par>
                            </p:childTnLst>
                          </p:cTn>
                        </p:par>
                        <p:par>
                          <p:cTn id="18" fill="hold">
                            <p:stCondLst>
                              <p:cond delay="1500"/>
                            </p:stCondLst>
                            <p:childTnLst>
                              <p:par>
                                <p:cTn id="19" presetID="2" presetClass="entr" presetSubtype="4" fill="hold" nodeType="afterEffect">
                                  <p:stCondLst>
                                    <p:cond delay="0"/>
                                  </p:stCondLst>
                                  <p:childTnLst>
                                    <p:set>
                                      <p:cBhvr>
                                        <p:cTn id="20" dur="1" fill="hold">
                                          <p:stCondLst>
                                            <p:cond delay="0"/>
                                          </p:stCondLst>
                                        </p:cTn>
                                        <p:tgtEl>
                                          <p:spTgt spid="29701"/>
                                        </p:tgtEl>
                                        <p:attrNameLst>
                                          <p:attrName>style.visibility</p:attrName>
                                        </p:attrNameLst>
                                      </p:cBhvr>
                                      <p:to>
                                        <p:strVal val="visible"/>
                                      </p:to>
                                    </p:set>
                                    <p:anim calcmode="lin" valueType="num">
                                      <p:cBhvr additive="base">
                                        <p:cTn id="21" dur="500" fill="hold"/>
                                        <p:tgtEl>
                                          <p:spTgt spid="29701"/>
                                        </p:tgtEl>
                                        <p:attrNameLst>
                                          <p:attrName>ppt_x</p:attrName>
                                        </p:attrNameLst>
                                      </p:cBhvr>
                                      <p:tavLst>
                                        <p:tav tm="0">
                                          <p:val>
                                            <p:strVal val="#ppt_x"/>
                                          </p:val>
                                        </p:tav>
                                        <p:tav tm="100000">
                                          <p:val>
                                            <p:strVal val="#ppt_x"/>
                                          </p:val>
                                        </p:tav>
                                      </p:tavLst>
                                    </p:anim>
                                    <p:anim calcmode="lin" valueType="num">
                                      <p:cBhvr additive="base">
                                        <p:cTn id="22" dur="500" fill="hold"/>
                                        <p:tgtEl>
                                          <p:spTgt spid="29701"/>
                                        </p:tgtEl>
                                        <p:attrNameLst>
                                          <p:attrName>ppt_y</p:attrName>
                                        </p:attrNameLst>
                                      </p:cBhvr>
                                      <p:tavLst>
                                        <p:tav tm="0">
                                          <p:val>
                                            <p:strVal val="1+#ppt_h/2"/>
                                          </p:val>
                                        </p:tav>
                                        <p:tav tm="100000">
                                          <p:val>
                                            <p:strVal val="#ppt_y"/>
                                          </p:val>
                                        </p:tav>
                                      </p:tavLst>
                                    </p:anim>
                                  </p:childTnLst>
                                </p:cTn>
                              </p:par>
                            </p:childTnLst>
                          </p:cTn>
                        </p:par>
                        <p:par>
                          <p:cTn id="23" fill="hold">
                            <p:stCondLst>
                              <p:cond delay="2000"/>
                            </p:stCondLst>
                            <p:childTnLst>
                              <p:par>
                                <p:cTn id="24" presetID="2" presetClass="entr" presetSubtype="4" fill="hold" nodeType="afterEffect">
                                  <p:stCondLst>
                                    <p:cond delay="0"/>
                                  </p:stCondLst>
                                  <p:childTnLst>
                                    <p:set>
                                      <p:cBhvr>
                                        <p:cTn id="25" dur="1" fill="hold">
                                          <p:stCondLst>
                                            <p:cond delay="0"/>
                                          </p:stCondLst>
                                        </p:cTn>
                                        <p:tgtEl>
                                          <p:spTgt spid="3074"/>
                                        </p:tgtEl>
                                        <p:attrNameLst>
                                          <p:attrName>style.visibility</p:attrName>
                                        </p:attrNameLst>
                                      </p:cBhvr>
                                      <p:to>
                                        <p:strVal val="visible"/>
                                      </p:to>
                                    </p:set>
                                    <p:anim calcmode="lin" valueType="num">
                                      <p:cBhvr additive="base">
                                        <p:cTn id="26" dur="500" fill="hold"/>
                                        <p:tgtEl>
                                          <p:spTgt spid="3074"/>
                                        </p:tgtEl>
                                        <p:attrNameLst>
                                          <p:attrName>ppt_x</p:attrName>
                                        </p:attrNameLst>
                                      </p:cBhvr>
                                      <p:tavLst>
                                        <p:tav tm="0">
                                          <p:val>
                                            <p:strVal val="#ppt_x"/>
                                          </p:val>
                                        </p:tav>
                                        <p:tav tm="100000">
                                          <p:val>
                                            <p:strVal val="#ppt_x"/>
                                          </p:val>
                                        </p:tav>
                                      </p:tavLst>
                                    </p:anim>
                                    <p:anim calcmode="lin" valueType="num">
                                      <p:cBhvr additive="base">
                                        <p:cTn id="27" dur="500" fill="hold"/>
                                        <p:tgtEl>
                                          <p:spTgt spid="307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4" grpId="0"/>
      <p:bldP spid="29700" grpId="0"/>
      <p:bldP spid="2970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8" name="Text Box 4"/>
          <p:cNvSpPr txBox="1">
            <a:spLocks noChangeArrowheads="1"/>
          </p:cNvSpPr>
          <p:nvPr/>
        </p:nvSpPr>
        <p:spPr bwMode="auto">
          <a:xfrm>
            <a:off x="88106" y="283503"/>
            <a:ext cx="5158264" cy="707886"/>
          </a:xfrm>
          <a:prstGeom prst="rect">
            <a:avLst/>
          </a:prstGeom>
          <a:noFill/>
          <a:ln w="9525">
            <a:noFill/>
            <a:miter lim="800000"/>
            <a:headEnd/>
            <a:tailEnd/>
          </a:ln>
        </p:spPr>
        <p:txBody>
          <a:bodyPr wrap="square">
            <a:spAutoFit/>
          </a:bodyPr>
          <a:lstStyle/>
          <a:p>
            <a:pPr algn="ctr">
              <a:spcBef>
                <a:spcPct val="50000"/>
              </a:spcBef>
              <a:defRPr/>
            </a:pPr>
            <a:r>
              <a:rPr lang="ru-RU" sz="4000" b="1" dirty="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latin typeface="Times New Roman" pitchFamily="18" charset="0"/>
              </a:rPr>
              <a:t>Электровафельницы</a:t>
            </a:r>
          </a:p>
        </p:txBody>
      </p:sp>
      <p:sp>
        <p:nvSpPr>
          <p:cNvPr id="30724" name="Прямоугольник 3"/>
          <p:cNvSpPr>
            <a:spLocks noChangeArrowheads="1"/>
          </p:cNvSpPr>
          <p:nvPr/>
        </p:nvSpPr>
        <p:spPr bwMode="auto">
          <a:xfrm>
            <a:off x="88106" y="1055851"/>
            <a:ext cx="1098756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r>
              <a:rPr lang="ru-RU" altLang="ru-RU" sz="2000" dirty="0">
                <a:latin typeface="Times New Roman" panose="02020603050405020304" pitchFamily="18" charset="0"/>
                <a:cs typeface="Times New Roman" panose="02020603050405020304" pitchFamily="18" charset="0"/>
              </a:rPr>
              <a:t>Они состоят из двух половинок с гофрированной внутренней поверхностью.</a:t>
            </a:r>
          </a:p>
        </p:txBody>
      </p:sp>
      <p:sp>
        <p:nvSpPr>
          <p:cNvPr id="30725" name="Прямоугольник 4"/>
          <p:cNvSpPr>
            <a:spLocks noChangeArrowheads="1"/>
          </p:cNvSpPr>
          <p:nvPr/>
        </p:nvSpPr>
        <p:spPr bwMode="auto">
          <a:xfrm>
            <a:off x="5130166" y="517034"/>
            <a:ext cx="44291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eaLnBrk="1" hangingPunct="1"/>
            <a:r>
              <a:rPr lang="ru-RU" altLang="ru-RU" sz="2000" dirty="0">
                <a:latin typeface="Times New Roman" panose="02020603050405020304" pitchFamily="18" charset="0"/>
                <a:cs typeface="Times New Roman" panose="02020603050405020304" pitchFamily="18" charset="0"/>
              </a:rPr>
              <a:t>предназначены для выпекания вафель. </a:t>
            </a:r>
          </a:p>
        </p:txBody>
      </p:sp>
      <p:pic>
        <p:nvPicPr>
          <p:cNvPr id="6" name="Рисунок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27326" y="70505"/>
            <a:ext cx="564594" cy="693361"/>
          </a:xfrm>
          <a:prstGeom prst="rect">
            <a:avLst/>
          </a:prstGeom>
        </p:spPr>
      </p:pic>
      <p:pic>
        <p:nvPicPr>
          <p:cNvPr id="4098" name="Picture 2" descr="https://static.migomby.by/img/products/3320/1587911/rommelsbacher-wa-750$282665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2796" y="1594728"/>
            <a:ext cx="6951932" cy="4634622"/>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pic>
        <p:nvPicPr>
          <p:cNvPr id="4100" name="Picture 4" descr="https://kz.all.biz/img/kz/catalog/1667578.jpeg"/>
          <p:cNvPicPr>
            <a:picLocks noChangeAspect="1" noChangeArrowheads="1"/>
          </p:cNvPicPr>
          <p:nvPr/>
        </p:nvPicPr>
        <p:blipFill rotWithShape="1">
          <a:blip r:embed="rId4">
            <a:extLst>
              <a:ext uri="{28A0092B-C50C-407E-A947-70E740481C1C}">
                <a14:useLocalDpi xmlns:a14="http://schemas.microsoft.com/office/drawing/2010/main" val="0"/>
              </a:ext>
            </a:extLst>
          </a:blip>
          <a:srcRect l="15843" r="17300"/>
          <a:stretch/>
        </p:blipFill>
        <p:spPr bwMode="auto">
          <a:xfrm>
            <a:off x="7672560" y="1594728"/>
            <a:ext cx="4137063" cy="4634622"/>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90136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41988"/>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500"/>
                                  </p:stCondLst>
                                  <p:childTnLst>
                                    <p:set>
                                      <p:cBhvr>
                                        <p:cTn id="9" dur="1" fill="hold">
                                          <p:stCondLst>
                                            <p:cond delay="0"/>
                                          </p:stCondLst>
                                        </p:cTn>
                                        <p:tgtEl>
                                          <p:spTgt spid="30725"/>
                                        </p:tgtEl>
                                        <p:attrNameLst>
                                          <p:attrName>style.visibility</p:attrName>
                                        </p:attrNameLst>
                                      </p:cBhvr>
                                      <p:to>
                                        <p:strVal val="visible"/>
                                      </p:to>
                                    </p:set>
                                  </p:childTnLst>
                                </p:cTn>
                              </p:par>
                            </p:childTnLst>
                          </p:cTn>
                        </p:par>
                        <p:par>
                          <p:cTn id="10" fill="hold">
                            <p:stCondLst>
                              <p:cond delay="500"/>
                            </p:stCondLst>
                            <p:childTnLst>
                              <p:par>
                                <p:cTn id="11" presetID="1" presetClass="entr" presetSubtype="0" fill="hold" grpId="0" nodeType="afterEffect">
                                  <p:stCondLst>
                                    <p:cond delay="500"/>
                                  </p:stCondLst>
                                  <p:childTnLst>
                                    <p:set>
                                      <p:cBhvr>
                                        <p:cTn id="12" dur="1" fill="hold">
                                          <p:stCondLst>
                                            <p:cond delay="0"/>
                                          </p:stCondLst>
                                        </p:cTn>
                                        <p:tgtEl>
                                          <p:spTgt spid="30724"/>
                                        </p:tgtEl>
                                        <p:attrNameLst>
                                          <p:attrName>style.visibility</p:attrName>
                                        </p:attrNameLst>
                                      </p:cBhvr>
                                      <p:to>
                                        <p:strVal val="visible"/>
                                      </p:to>
                                    </p:set>
                                  </p:childTnLst>
                                </p:cTn>
                              </p:par>
                            </p:childTnLst>
                          </p:cTn>
                        </p:par>
                        <p:par>
                          <p:cTn id="13" fill="hold">
                            <p:stCondLst>
                              <p:cond delay="1000"/>
                            </p:stCondLst>
                            <p:childTnLst>
                              <p:par>
                                <p:cTn id="14" presetID="2" presetClass="entr" presetSubtype="4" fill="hold" nodeType="afterEffect">
                                  <p:stCondLst>
                                    <p:cond delay="0"/>
                                  </p:stCondLst>
                                  <p:childTnLst>
                                    <p:set>
                                      <p:cBhvr>
                                        <p:cTn id="15" dur="1" fill="hold">
                                          <p:stCondLst>
                                            <p:cond delay="0"/>
                                          </p:stCondLst>
                                        </p:cTn>
                                        <p:tgtEl>
                                          <p:spTgt spid="4098"/>
                                        </p:tgtEl>
                                        <p:attrNameLst>
                                          <p:attrName>style.visibility</p:attrName>
                                        </p:attrNameLst>
                                      </p:cBhvr>
                                      <p:to>
                                        <p:strVal val="visible"/>
                                      </p:to>
                                    </p:set>
                                    <p:anim calcmode="lin" valueType="num">
                                      <p:cBhvr additive="base">
                                        <p:cTn id="16" dur="500" fill="hold"/>
                                        <p:tgtEl>
                                          <p:spTgt spid="4098"/>
                                        </p:tgtEl>
                                        <p:attrNameLst>
                                          <p:attrName>ppt_x</p:attrName>
                                        </p:attrNameLst>
                                      </p:cBhvr>
                                      <p:tavLst>
                                        <p:tav tm="0">
                                          <p:val>
                                            <p:strVal val="#ppt_x"/>
                                          </p:val>
                                        </p:tav>
                                        <p:tav tm="100000">
                                          <p:val>
                                            <p:strVal val="#ppt_x"/>
                                          </p:val>
                                        </p:tav>
                                      </p:tavLst>
                                    </p:anim>
                                    <p:anim calcmode="lin" valueType="num">
                                      <p:cBhvr additive="base">
                                        <p:cTn id="17" dur="500" fill="hold"/>
                                        <p:tgtEl>
                                          <p:spTgt spid="4098"/>
                                        </p:tgtEl>
                                        <p:attrNameLst>
                                          <p:attrName>ppt_y</p:attrName>
                                        </p:attrNameLst>
                                      </p:cBhvr>
                                      <p:tavLst>
                                        <p:tav tm="0">
                                          <p:val>
                                            <p:strVal val="1+#ppt_h/2"/>
                                          </p:val>
                                        </p:tav>
                                        <p:tav tm="100000">
                                          <p:val>
                                            <p:strVal val="#ppt_y"/>
                                          </p:val>
                                        </p:tav>
                                      </p:tavLst>
                                    </p:anim>
                                  </p:childTnLst>
                                </p:cTn>
                              </p:par>
                            </p:childTnLst>
                          </p:cTn>
                        </p:par>
                        <p:par>
                          <p:cTn id="18" fill="hold">
                            <p:stCondLst>
                              <p:cond delay="1500"/>
                            </p:stCondLst>
                            <p:childTnLst>
                              <p:par>
                                <p:cTn id="19" presetID="2" presetClass="entr" presetSubtype="4" fill="hold" nodeType="afterEffect">
                                  <p:stCondLst>
                                    <p:cond delay="0"/>
                                  </p:stCondLst>
                                  <p:childTnLst>
                                    <p:set>
                                      <p:cBhvr>
                                        <p:cTn id="20" dur="1" fill="hold">
                                          <p:stCondLst>
                                            <p:cond delay="0"/>
                                          </p:stCondLst>
                                        </p:cTn>
                                        <p:tgtEl>
                                          <p:spTgt spid="4100"/>
                                        </p:tgtEl>
                                        <p:attrNameLst>
                                          <p:attrName>style.visibility</p:attrName>
                                        </p:attrNameLst>
                                      </p:cBhvr>
                                      <p:to>
                                        <p:strVal val="visible"/>
                                      </p:to>
                                    </p:set>
                                    <p:anim calcmode="lin" valueType="num">
                                      <p:cBhvr additive="base">
                                        <p:cTn id="21" dur="500" fill="hold"/>
                                        <p:tgtEl>
                                          <p:spTgt spid="4100"/>
                                        </p:tgtEl>
                                        <p:attrNameLst>
                                          <p:attrName>ppt_x</p:attrName>
                                        </p:attrNameLst>
                                      </p:cBhvr>
                                      <p:tavLst>
                                        <p:tav tm="0">
                                          <p:val>
                                            <p:strVal val="#ppt_x"/>
                                          </p:val>
                                        </p:tav>
                                        <p:tav tm="100000">
                                          <p:val>
                                            <p:strVal val="#ppt_x"/>
                                          </p:val>
                                        </p:tav>
                                      </p:tavLst>
                                    </p:anim>
                                    <p:anim calcmode="lin" valueType="num">
                                      <p:cBhvr additive="base">
                                        <p:cTn id="22" dur="500" fill="hold"/>
                                        <p:tgtEl>
                                          <p:spTgt spid="410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88" grpId="0"/>
      <p:bldP spid="30724" grpId="0"/>
      <p:bldP spid="3072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2" name="Text Box 4"/>
          <p:cNvSpPr txBox="1">
            <a:spLocks noChangeArrowheads="1"/>
          </p:cNvSpPr>
          <p:nvPr/>
        </p:nvSpPr>
        <p:spPr bwMode="auto">
          <a:xfrm>
            <a:off x="164624" y="278111"/>
            <a:ext cx="2857488" cy="701675"/>
          </a:xfrm>
          <a:prstGeom prst="rect">
            <a:avLst/>
          </a:prstGeom>
          <a:noFill/>
          <a:ln w="9525">
            <a:noFill/>
            <a:miter lim="800000"/>
            <a:headEnd/>
            <a:tailEnd/>
          </a:ln>
        </p:spPr>
        <p:txBody>
          <a:bodyPr>
            <a:spAutoFit/>
          </a:bodyPr>
          <a:lstStyle/>
          <a:p>
            <a:pPr algn="ctr">
              <a:spcBef>
                <a:spcPct val="50000"/>
              </a:spcBef>
              <a:defRPr/>
            </a:pPr>
            <a:r>
              <a:rPr lang="ru-RU" sz="4000" b="1" dirty="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latin typeface="Times New Roman" pitchFamily="18" charset="0"/>
              </a:rPr>
              <a:t>Блинницы</a:t>
            </a:r>
          </a:p>
        </p:txBody>
      </p:sp>
      <p:sp>
        <p:nvSpPr>
          <p:cNvPr id="31749" name="Прямоугольник 4"/>
          <p:cNvSpPr>
            <a:spLocks noChangeArrowheads="1"/>
          </p:cNvSpPr>
          <p:nvPr/>
        </p:nvSpPr>
        <p:spPr bwMode="auto">
          <a:xfrm>
            <a:off x="2845527" y="539374"/>
            <a:ext cx="621506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just" eaLnBrk="1" hangingPunct="1"/>
            <a:r>
              <a:rPr lang="ru-RU" altLang="ru-RU" sz="2000" dirty="0">
                <a:latin typeface="Times New Roman" panose="02020603050405020304" pitchFamily="18" charset="0"/>
                <a:cs typeface="Times New Roman" panose="02020603050405020304" pitchFamily="18" charset="0"/>
              </a:rPr>
              <a:t>позволяют готовить блины, блинчики и оладьи. </a:t>
            </a:r>
          </a:p>
        </p:txBody>
      </p:sp>
      <p:sp>
        <p:nvSpPr>
          <p:cNvPr id="31750" name="Прямоугольник 5"/>
          <p:cNvSpPr>
            <a:spLocks noChangeArrowheads="1"/>
          </p:cNvSpPr>
          <p:nvPr/>
        </p:nvSpPr>
        <p:spPr bwMode="auto">
          <a:xfrm>
            <a:off x="63195" y="1158363"/>
            <a:ext cx="11779726" cy="100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just" eaLnBrk="1" hangingPunct="1"/>
            <a:r>
              <a:rPr lang="ru-RU" altLang="ru-RU" sz="2000" dirty="0">
                <a:latin typeface="Times New Roman" panose="02020603050405020304" pitchFamily="18" charset="0"/>
                <a:cs typeface="Times New Roman" panose="02020603050405020304" pitchFamily="18" charset="0"/>
              </a:rPr>
              <a:t>По форме они бывают прямоугольные на 2–6 блинов и круглые на 4 блина. </a:t>
            </a:r>
            <a:r>
              <a:rPr lang="ru-RU" altLang="ru-RU" sz="2000" dirty="0" smtClean="0">
                <a:latin typeface="Times New Roman" panose="02020603050405020304" pitchFamily="18" charset="0"/>
                <a:cs typeface="Times New Roman" panose="02020603050405020304" pitchFamily="18" charset="0"/>
              </a:rPr>
              <a:t>В </a:t>
            </a:r>
            <a:r>
              <a:rPr lang="ru-RU" altLang="ru-RU" sz="2000" dirty="0">
                <a:latin typeface="Times New Roman" panose="02020603050405020304" pitchFamily="18" charset="0"/>
                <a:cs typeface="Times New Roman" panose="02020603050405020304" pitchFamily="18" charset="0"/>
              </a:rPr>
              <a:t>комплект входит мерный половник для наливания теста и лопатки. </a:t>
            </a:r>
            <a:r>
              <a:rPr lang="ru-RU" altLang="ru-RU" sz="1900" dirty="0" smtClean="0">
                <a:latin typeface="Times New Roman" panose="02020603050405020304" pitchFamily="18" charset="0"/>
                <a:cs typeface="Times New Roman" panose="02020603050405020304" pitchFamily="18" charset="0"/>
              </a:rPr>
              <a:t>Поверхность </a:t>
            </a:r>
            <a:r>
              <a:rPr lang="ru-RU" altLang="ru-RU" sz="1900" dirty="0">
                <a:latin typeface="Times New Roman" panose="02020603050405020304" pitchFamily="18" charset="0"/>
                <a:cs typeface="Times New Roman" panose="02020603050405020304" pitchFamily="18" charset="0"/>
              </a:rPr>
              <a:t>блинницы имеет тефлоновое покрытие, поэтому блины не пригорают.</a:t>
            </a:r>
          </a:p>
        </p:txBody>
      </p:sp>
      <p:pic>
        <p:nvPicPr>
          <p:cNvPr id="7" name="Рисунок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27326" y="70505"/>
            <a:ext cx="564594" cy="693361"/>
          </a:xfrm>
          <a:prstGeom prst="rect">
            <a:avLst/>
          </a:prstGeom>
        </p:spPr>
      </p:pic>
      <p:pic>
        <p:nvPicPr>
          <p:cNvPr id="5122" name="Picture 2" descr="https://chipstock.ru/wp-content/uploads/2019/04/bf7a6fdf374b788a48245b884f8c3c6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4625" y="2554355"/>
            <a:ext cx="5378926" cy="3640230"/>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pic>
        <p:nvPicPr>
          <p:cNvPr id="5124" name="Picture 4" descr="https://m.sila.by/img/catalog2015/bt/tovar93585_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72150" y="2552986"/>
            <a:ext cx="6219360" cy="3641599"/>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52326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43012"/>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500"/>
                                  </p:stCondLst>
                                  <p:childTnLst>
                                    <p:set>
                                      <p:cBhvr>
                                        <p:cTn id="9" dur="1" fill="hold">
                                          <p:stCondLst>
                                            <p:cond delay="0"/>
                                          </p:stCondLst>
                                        </p:cTn>
                                        <p:tgtEl>
                                          <p:spTgt spid="31749"/>
                                        </p:tgtEl>
                                        <p:attrNameLst>
                                          <p:attrName>style.visibility</p:attrName>
                                        </p:attrNameLst>
                                      </p:cBhvr>
                                      <p:to>
                                        <p:strVal val="visible"/>
                                      </p:to>
                                    </p:set>
                                  </p:childTnLst>
                                </p:cTn>
                              </p:par>
                            </p:childTnLst>
                          </p:cTn>
                        </p:par>
                        <p:par>
                          <p:cTn id="10" fill="hold">
                            <p:stCondLst>
                              <p:cond delay="500"/>
                            </p:stCondLst>
                            <p:childTnLst>
                              <p:par>
                                <p:cTn id="11" presetID="1" presetClass="entr" presetSubtype="0" fill="hold" grpId="0" nodeType="afterEffect">
                                  <p:stCondLst>
                                    <p:cond delay="500"/>
                                  </p:stCondLst>
                                  <p:childTnLst>
                                    <p:set>
                                      <p:cBhvr>
                                        <p:cTn id="12" dur="1" fill="hold">
                                          <p:stCondLst>
                                            <p:cond delay="0"/>
                                          </p:stCondLst>
                                        </p:cTn>
                                        <p:tgtEl>
                                          <p:spTgt spid="31750"/>
                                        </p:tgtEl>
                                        <p:attrNameLst>
                                          <p:attrName>style.visibility</p:attrName>
                                        </p:attrNameLst>
                                      </p:cBhvr>
                                      <p:to>
                                        <p:strVal val="visible"/>
                                      </p:to>
                                    </p:set>
                                  </p:childTnLst>
                                </p:cTn>
                              </p:par>
                            </p:childTnLst>
                          </p:cTn>
                        </p:par>
                        <p:par>
                          <p:cTn id="13" fill="hold">
                            <p:stCondLst>
                              <p:cond delay="1000"/>
                            </p:stCondLst>
                            <p:childTnLst>
                              <p:par>
                                <p:cTn id="14" presetID="2" presetClass="entr" presetSubtype="4" fill="hold" nodeType="afterEffect">
                                  <p:stCondLst>
                                    <p:cond delay="0"/>
                                  </p:stCondLst>
                                  <p:childTnLst>
                                    <p:set>
                                      <p:cBhvr>
                                        <p:cTn id="15" dur="1" fill="hold">
                                          <p:stCondLst>
                                            <p:cond delay="0"/>
                                          </p:stCondLst>
                                        </p:cTn>
                                        <p:tgtEl>
                                          <p:spTgt spid="5122"/>
                                        </p:tgtEl>
                                        <p:attrNameLst>
                                          <p:attrName>style.visibility</p:attrName>
                                        </p:attrNameLst>
                                      </p:cBhvr>
                                      <p:to>
                                        <p:strVal val="visible"/>
                                      </p:to>
                                    </p:set>
                                    <p:anim calcmode="lin" valueType="num">
                                      <p:cBhvr additive="base">
                                        <p:cTn id="16" dur="500" fill="hold"/>
                                        <p:tgtEl>
                                          <p:spTgt spid="5122"/>
                                        </p:tgtEl>
                                        <p:attrNameLst>
                                          <p:attrName>ppt_x</p:attrName>
                                        </p:attrNameLst>
                                      </p:cBhvr>
                                      <p:tavLst>
                                        <p:tav tm="0">
                                          <p:val>
                                            <p:strVal val="#ppt_x"/>
                                          </p:val>
                                        </p:tav>
                                        <p:tav tm="100000">
                                          <p:val>
                                            <p:strVal val="#ppt_x"/>
                                          </p:val>
                                        </p:tav>
                                      </p:tavLst>
                                    </p:anim>
                                    <p:anim calcmode="lin" valueType="num">
                                      <p:cBhvr additive="base">
                                        <p:cTn id="17" dur="500" fill="hold"/>
                                        <p:tgtEl>
                                          <p:spTgt spid="5122"/>
                                        </p:tgtEl>
                                        <p:attrNameLst>
                                          <p:attrName>ppt_y</p:attrName>
                                        </p:attrNameLst>
                                      </p:cBhvr>
                                      <p:tavLst>
                                        <p:tav tm="0">
                                          <p:val>
                                            <p:strVal val="1+#ppt_h/2"/>
                                          </p:val>
                                        </p:tav>
                                        <p:tav tm="100000">
                                          <p:val>
                                            <p:strVal val="#ppt_y"/>
                                          </p:val>
                                        </p:tav>
                                      </p:tavLst>
                                    </p:anim>
                                  </p:childTnLst>
                                </p:cTn>
                              </p:par>
                            </p:childTnLst>
                          </p:cTn>
                        </p:par>
                        <p:par>
                          <p:cTn id="18" fill="hold">
                            <p:stCondLst>
                              <p:cond delay="1500"/>
                            </p:stCondLst>
                            <p:childTnLst>
                              <p:par>
                                <p:cTn id="19" presetID="2" presetClass="entr" presetSubtype="4" fill="hold" nodeType="afterEffect">
                                  <p:stCondLst>
                                    <p:cond delay="0"/>
                                  </p:stCondLst>
                                  <p:childTnLst>
                                    <p:set>
                                      <p:cBhvr>
                                        <p:cTn id="20" dur="1" fill="hold">
                                          <p:stCondLst>
                                            <p:cond delay="0"/>
                                          </p:stCondLst>
                                        </p:cTn>
                                        <p:tgtEl>
                                          <p:spTgt spid="5124"/>
                                        </p:tgtEl>
                                        <p:attrNameLst>
                                          <p:attrName>style.visibility</p:attrName>
                                        </p:attrNameLst>
                                      </p:cBhvr>
                                      <p:to>
                                        <p:strVal val="visible"/>
                                      </p:to>
                                    </p:set>
                                    <p:anim calcmode="lin" valueType="num">
                                      <p:cBhvr additive="base">
                                        <p:cTn id="21" dur="500" fill="hold"/>
                                        <p:tgtEl>
                                          <p:spTgt spid="5124"/>
                                        </p:tgtEl>
                                        <p:attrNameLst>
                                          <p:attrName>ppt_x</p:attrName>
                                        </p:attrNameLst>
                                      </p:cBhvr>
                                      <p:tavLst>
                                        <p:tav tm="0">
                                          <p:val>
                                            <p:strVal val="#ppt_x"/>
                                          </p:val>
                                        </p:tav>
                                        <p:tav tm="100000">
                                          <p:val>
                                            <p:strVal val="#ppt_x"/>
                                          </p:val>
                                        </p:tav>
                                      </p:tavLst>
                                    </p:anim>
                                    <p:anim calcmode="lin" valueType="num">
                                      <p:cBhvr additive="base">
                                        <p:cTn id="22" dur="500" fill="hold"/>
                                        <p:tgtEl>
                                          <p:spTgt spid="51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12" grpId="0"/>
      <p:bldP spid="31749" grpId="0"/>
      <p:bldP spid="31750"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6" name="Text Box 4"/>
          <p:cNvSpPr txBox="1">
            <a:spLocks noChangeArrowheads="1"/>
          </p:cNvSpPr>
          <p:nvPr/>
        </p:nvSpPr>
        <p:spPr bwMode="auto">
          <a:xfrm>
            <a:off x="107944" y="233760"/>
            <a:ext cx="3665544" cy="701675"/>
          </a:xfrm>
          <a:prstGeom prst="rect">
            <a:avLst/>
          </a:prstGeom>
          <a:noFill/>
          <a:ln w="9525">
            <a:noFill/>
            <a:miter lim="800000"/>
            <a:headEnd/>
            <a:tailEnd/>
          </a:ln>
        </p:spPr>
        <p:txBody>
          <a:bodyPr>
            <a:spAutoFit/>
          </a:bodyPr>
          <a:lstStyle/>
          <a:p>
            <a:pPr algn="ctr">
              <a:spcBef>
                <a:spcPct val="50000"/>
              </a:spcBef>
              <a:defRPr/>
            </a:pPr>
            <a:r>
              <a:rPr lang="ru-RU" sz="4000" b="1" dirty="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latin typeface="Times New Roman" pitchFamily="18" charset="0"/>
              </a:rPr>
              <a:t>Фритюрницы</a:t>
            </a:r>
          </a:p>
        </p:txBody>
      </p:sp>
      <p:sp>
        <p:nvSpPr>
          <p:cNvPr id="32773" name="Rectangle 5"/>
          <p:cNvSpPr>
            <a:spLocks noChangeArrowheads="1"/>
          </p:cNvSpPr>
          <p:nvPr/>
        </p:nvSpPr>
        <p:spPr bwMode="auto">
          <a:xfrm>
            <a:off x="3669030" y="507346"/>
            <a:ext cx="7636504"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just"/>
            <a:r>
              <a:rPr lang="ru-RU" altLang="ru-RU" sz="2000" dirty="0">
                <a:latin typeface="Times New Roman" panose="02020603050405020304" pitchFamily="18" charset="0"/>
                <a:cs typeface="Times New Roman" panose="02020603050405020304" pitchFamily="18" charset="0"/>
              </a:rPr>
              <a:t>предназначены для приготовления овощей, мяса, рыбы, изделий из теста во фритюре (кипящем масле). </a:t>
            </a:r>
          </a:p>
        </p:txBody>
      </p:sp>
      <p:sp>
        <p:nvSpPr>
          <p:cNvPr id="32774" name="Rectangle 6"/>
          <p:cNvSpPr>
            <a:spLocks noChangeArrowheads="1"/>
          </p:cNvSpPr>
          <p:nvPr/>
        </p:nvSpPr>
        <p:spPr bwMode="auto">
          <a:xfrm>
            <a:off x="107944" y="1209021"/>
            <a:ext cx="11859266"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indent="457200" eaLnBrk="0" hangingPunct="0">
              <a:tabLst>
                <a:tab pos="457200" algn="l"/>
              </a:tabLst>
              <a:defRPr>
                <a:solidFill>
                  <a:schemeClr val="tx1"/>
                </a:solidFill>
                <a:latin typeface="Tahoma" panose="020B0604030504040204" pitchFamily="34" charset="0"/>
              </a:defRPr>
            </a:lvl1pPr>
            <a:lvl2pPr marL="742950" indent="-285750" eaLnBrk="0" hangingPunct="0">
              <a:tabLst>
                <a:tab pos="457200" algn="l"/>
              </a:tabLst>
              <a:defRPr>
                <a:solidFill>
                  <a:schemeClr val="tx1"/>
                </a:solidFill>
                <a:latin typeface="Tahoma" panose="020B0604030504040204" pitchFamily="34" charset="0"/>
              </a:defRPr>
            </a:lvl2pPr>
            <a:lvl3pPr marL="1143000" indent="-228600" eaLnBrk="0" hangingPunct="0">
              <a:tabLst>
                <a:tab pos="457200" algn="l"/>
              </a:tabLst>
              <a:defRPr>
                <a:solidFill>
                  <a:schemeClr val="tx1"/>
                </a:solidFill>
                <a:latin typeface="Tahoma" panose="020B0604030504040204" pitchFamily="34" charset="0"/>
              </a:defRPr>
            </a:lvl3pPr>
            <a:lvl4pPr marL="1600200" indent="-228600" eaLnBrk="0" hangingPunct="0">
              <a:tabLst>
                <a:tab pos="457200" algn="l"/>
              </a:tabLst>
              <a:defRPr>
                <a:solidFill>
                  <a:schemeClr val="tx1"/>
                </a:solidFill>
                <a:latin typeface="Tahoma" panose="020B0604030504040204" pitchFamily="34" charset="0"/>
              </a:defRPr>
            </a:lvl4pPr>
            <a:lvl5pPr marL="2057400" indent="-228600" eaLnBrk="0" hangingPunct="0">
              <a:tabLst>
                <a:tab pos="457200" algn="l"/>
              </a:tabLst>
              <a:defRPr>
                <a:solidFill>
                  <a:schemeClr val="tx1"/>
                </a:solidFill>
                <a:latin typeface="Tahoma" panose="020B0604030504040204" pitchFamily="34" charset="0"/>
              </a:defRPr>
            </a:lvl5pPr>
            <a:lvl6pPr marL="2514600" indent="-228600" eaLnBrk="0" fontAlgn="base" hangingPunct="0">
              <a:spcBef>
                <a:spcPct val="0"/>
              </a:spcBef>
              <a:spcAft>
                <a:spcPct val="0"/>
              </a:spcAft>
              <a:tabLst>
                <a:tab pos="457200" algn="l"/>
              </a:tabLst>
              <a:defRPr>
                <a:solidFill>
                  <a:schemeClr val="tx1"/>
                </a:solidFill>
                <a:latin typeface="Tahoma" panose="020B0604030504040204" pitchFamily="34" charset="0"/>
              </a:defRPr>
            </a:lvl6pPr>
            <a:lvl7pPr marL="2971800" indent="-228600" eaLnBrk="0" fontAlgn="base" hangingPunct="0">
              <a:spcBef>
                <a:spcPct val="0"/>
              </a:spcBef>
              <a:spcAft>
                <a:spcPct val="0"/>
              </a:spcAft>
              <a:tabLst>
                <a:tab pos="457200" algn="l"/>
              </a:tabLst>
              <a:defRPr>
                <a:solidFill>
                  <a:schemeClr val="tx1"/>
                </a:solidFill>
                <a:latin typeface="Tahoma" panose="020B0604030504040204" pitchFamily="34" charset="0"/>
              </a:defRPr>
            </a:lvl7pPr>
            <a:lvl8pPr marL="3429000" indent="-228600" eaLnBrk="0" fontAlgn="base" hangingPunct="0">
              <a:spcBef>
                <a:spcPct val="0"/>
              </a:spcBef>
              <a:spcAft>
                <a:spcPct val="0"/>
              </a:spcAft>
              <a:tabLst>
                <a:tab pos="457200" algn="l"/>
              </a:tabLst>
              <a:defRPr>
                <a:solidFill>
                  <a:schemeClr val="tx1"/>
                </a:solidFill>
                <a:latin typeface="Tahoma" panose="020B0604030504040204" pitchFamily="34" charset="0"/>
              </a:defRPr>
            </a:lvl8pPr>
            <a:lvl9pPr marL="3886200" indent="-228600" eaLnBrk="0" fontAlgn="base" hangingPunct="0">
              <a:spcBef>
                <a:spcPct val="0"/>
              </a:spcBef>
              <a:spcAft>
                <a:spcPct val="0"/>
              </a:spcAft>
              <a:tabLst>
                <a:tab pos="457200" algn="l"/>
              </a:tabLst>
              <a:defRPr>
                <a:solidFill>
                  <a:schemeClr val="tx1"/>
                </a:solidFill>
                <a:latin typeface="Tahoma" panose="020B0604030504040204" pitchFamily="34" charset="0"/>
              </a:defRPr>
            </a:lvl9pPr>
          </a:lstStyle>
          <a:p>
            <a:pPr algn="just"/>
            <a:r>
              <a:rPr lang="ru-RU" altLang="ru-RU" sz="2000" dirty="0">
                <a:latin typeface="Times New Roman" panose="02020603050405020304" pitchFamily="18" charset="0"/>
                <a:cs typeface="Times New Roman" panose="02020603050405020304" pitchFamily="18" charset="0"/>
              </a:rPr>
              <a:t>В зависимости от модели фритюрницы могут иметь различные сервисные функции: термостат; таймер со звуковой сигнализацией; регулятор температуры кипящего масла; автоматическая блокировка и разблокировка крышки; фильтры для поглощения запахов и жиров; индикатор необходимости замены масла и др.</a:t>
            </a:r>
          </a:p>
        </p:txBody>
      </p:sp>
      <p:pic>
        <p:nvPicPr>
          <p:cNvPr id="7" name="Рисунок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19706" y="108961"/>
            <a:ext cx="564594" cy="693361"/>
          </a:xfrm>
          <a:prstGeom prst="rect">
            <a:avLst/>
          </a:prstGeom>
        </p:spPr>
      </p:pic>
      <p:pic>
        <p:nvPicPr>
          <p:cNvPr id="6146" name="Picture 2" descr="https://dobrotorg21.ru/d/frityurnitsa_endever_skyline_fr-110_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7415" y="2697480"/>
            <a:ext cx="3535978" cy="3535978"/>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pic>
        <p:nvPicPr>
          <p:cNvPr id="6148" name="Picture 4" descr="http://robobot.by/d/1df_180.jpg"/>
          <p:cNvPicPr>
            <a:picLocks noChangeAspect="1" noChangeArrowheads="1"/>
          </p:cNvPicPr>
          <p:nvPr/>
        </p:nvPicPr>
        <p:blipFill rotWithShape="1">
          <a:blip r:embed="rId4">
            <a:extLst>
              <a:ext uri="{28A0092B-C50C-407E-A947-70E740481C1C}">
                <a14:useLocalDpi xmlns:a14="http://schemas.microsoft.com/office/drawing/2010/main" val="0"/>
              </a:ext>
            </a:extLst>
          </a:blip>
          <a:srcRect l="16163" r="10568"/>
          <a:stretch/>
        </p:blipFill>
        <p:spPr bwMode="auto">
          <a:xfrm>
            <a:off x="4156609" y="2697480"/>
            <a:ext cx="3886200" cy="3535978"/>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pic>
        <p:nvPicPr>
          <p:cNvPr id="6150" name="Picture 6" descr="https://photo.deshevshe.net.ua/products/142/142370/delonghi-f-18436.html.b.jpg?150002899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66025" y="2697480"/>
            <a:ext cx="3535978" cy="3535978"/>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08238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44036"/>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500"/>
                                  </p:stCondLst>
                                  <p:childTnLst>
                                    <p:set>
                                      <p:cBhvr>
                                        <p:cTn id="9" dur="1" fill="hold">
                                          <p:stCondLst>
                                            <p:cond delay="0"/>
                                          </p:stCondLst>
                                        </p:cTn>
                                        <p:tgtEl>
                                          <p:spTgt spid="32773"/>
                                        </p:tgtEl>
                                        <p:attrNameLst>
                                          <p:attrName>style.visibility</p:attrName>
                                        </p:attrNameLst>
                                      </p:cBhvr>
                                      <p:to>
                                        <p:strVal val="visible"/>
                                      </p:to>
                                    </p:set>
                                  </p:childTnLst>
                                </p:cTn>
                              </p:par>
                            </p:childTnLst>
                          </p:cTn>
                        </p:par>
                        <p:par>
                          <p:cTn id="10" fill="hold">
                            <p:stCondLst>
                              <p:cond delay="500"/>
                            </p:stCondLst>
                            <p:childTnLst>
                              <p:par>
                                <p:cTn id="11" presetID="1" presetClass="entr" presetSubtype="0" fill="hold" grpId="0" nodeType="afterEffect">
                                  <p:stCondLst>
                                    <p:cond delay="500"/>
                                  </p:stCondLst>
                                  <p:childTnLst>
                                    <p:set>
                                      <p:cBhvr>
                                        <p:cTn id="12" dur="1" fill="hold">
                                          <p:stCondLst>
                                            <p:cond delay="0"/>
                                          </p:stCondLst>
                                        </p:cTn>
                                        <p:tgtEl>
                                          <p:spTgt spid="32774"/>
                                        </p:tgtEl>
                                        <p:attrNameLst>
                                          <p:attrName>style.visibility</p:attrName>
                                        </p:attrNameLst>
                                      </p:cBhvr>
                                      <p:to>
                                        <p:strVal val="visible"/>
                                      </p:to>
                                    </p:set>
                                  </p:childTnLst>
                                </p:cTn>
                              </p:par>
                            </p:childTnLst>
                          </p:cTn>
                        </p:par>
                        <p:par>
                          <p:cTn id="13" fill="hold">
                            <p:stCondLst>
                              <p:cond delay="1000"/>
                            </p:stCondLst>
                            <p:childTnLst>
                              <p:par>
                                <p:cTn id="14" presetID="2" presetClass="entr" presetSubtype="4" fill="hold" nodeType="afterEffect">
                                  <p:stCondLst>
                                    <p:cond delay="0"/>
                                  </p:stCondLst>
                                  <p:childTnLst>
                                    <p:set>
                                      <p:cBhvr>
                                        <p:cTn id="15" dur="1" fill="hold">
                                          <p:stCondLst>
                                            <p:cond delay="0"/>
                                          </p:stCondLst>
                                        </p:cTn>
                                        <p:tgtEl>
                                          <p:spTgt spid="6146"/>
                                        </p:tgtEl>
                                        <p:attrNameLst>
                                          <p:attrName>style.visibility</p:attrName>
                                        </p:attrNameLst>
                                      </p:cBhvr>
                                      <p:to>
                                        <p:strVal val="visible"/>
                                      </p:to>
                                    </p:set>
                                    <p:anim calcmode="lin" valueType="num">
                                      <p:cBhvr additive="base">
                                        <p:cTn id="16" dur="500" fill="hold"/>
                                        <p:tgtEl>
                                          <p:spTgt spid="6146"/>
                                        </p:tgtEl>
                                        <p:attrNameLst>
                                          <p:attrName>ppt_x</p:attrName>
                                        </p:attrNameLst>
                                      </p:cBhvr>
                                      <p:tavLst>
                                        <p:tav tm="0">
                                          <p:val>
                                            <p:strVal val="#ppt_x"/>
                                          </p:val>
                                        </p:tav>
                                        <p:tav tm="100000">
                                          <p:val>
                                            <p:strVal val="#ppt_x"/>
                                          </p:val>
                                        </p:tav>
                                      </p:tavLst>
                                    </p:anim>
                                    <p:anim calcmode="lin" valueType="num">
                                      <p:cBhvr additive="base">
                                        <p:cTn id="17" dur="500" fill="hold"/>
                                        <p:tgtEl>
                                          <p:spTgt spid="6146"/>
                                        </p:tgtEl>
                                        <p:attrNameLst>
                                          <p:attrName>ppt_y</p:attrName>
                                        </p:attrNameLst>
                                      </p:cBhvr>
                                      <p:tavLst>
                                        <p:tav tm="0">
                                          <p:val>
                                            <p:strVal val="1+#ppt_h/2"/>
                                          </p:val>
                                        </p:tav>
                                        <p:tav tm="100000">
                                          <p:val>
                                            <p:strVal val="#ppt_y"/>
                                          </p:val>
                                        </p:tav>
                                      </p:tavLst>
                                    </p:anim>
                                  </p:childTnLst>
                                </p:cTn>
                              </p:par>
                            </p:childTnLst>
                          </p:cTn>
                        </p:par>
                        <p:par>
                          <p:cTn id="18" fill="hold">
                            <p:stCondLst>
                              <p:cond delay="1500"/>
                            </p:stCondLst>
                            <p:childTnLst>
                              <p:par>
                                <p:cTn id="19" presetID="2" presetClass="entr" presetSubtype="4" fill="hold" nodeType="afterEffect">
                                  <p:stCondLst>
                                    <p:cond delay="0"/>
                                  </p:stCondLst>
                                  <p:childTnLst>
                                    <p:set>
                                      <p:cBhvr>
                                        <p:cTn id="20" dur="1" fill="hold">
                                          <p:stCondLst>
                                            <p:cond delay="0"/>
                                          </p:stCondLst>
                                        </p:cTn>
                                        <p:tgtEl>
                                          <p:spTgt spid="6148"/>
                                        </p:tgtEl>
                                        <p:attrNameLst>
                                          <p:attrName>style.visibility</p:attrName>
                                        </p:attrNameLst>
                                      </p:cBhvr>
                                      <p:to>
                                        <p:strVal val="visible"/>
                                      </p:to>
                                    </p:set>
                                    <p:anim calcmode="lin" valueType="num">
                                      <p:cBhvr additive="base">
                                        <p:cTn id="21" dur="500" fill="hold"/>
                                        <p:tgtEl>
                                          <p:spTgt spid="6148"/>
                                        </p:tgtEl>
                                        <p:attrNameLst>
                                          <p:attrName>ppt_x</p:attrName>
                                        </p:attrNameLst>
                                      </p:cBhvr>
                                      <p:tavLst>
                                        <p:tav tm="0">
                                          <p:val>
                                            <p:strVal val="#ppt_x"/>
                                          </p:val>
                                        </p:tav>
                                        <p:tav tm="100000">
                                          <p:val>
                                            <p:strVal val="#ppt_x"/>
                                          </p:val>
                                        </p:tav>
                                      </p:tavLst>
                                    </p:anim>
                                    <p:anim calcmode="lin" valueType="num">
                                      <p:cBhvr additive="base">
                                        <p:cTn id="22" dur="500" fill="hold"/>
                                        <p:tgtEl>
                                          <p:spTgt spid="6148"/>
                                        </p:tgtEl>
                                        <p:attrNameLst>
                                          <p:attrName>ppt_y</p:attrName>
                                        </p:attrNameLst>
                                      </p:cBhvr>
                                      <p:tavLst>
                                        <p:tav tm="0">
                                          <p:val>
                                            <p:strVal val="1+#ppt_h/2"/>
                                          </p:val>
                                        </p:tav>
                                        <p:tav tm="100000">
                                          <p:val>
                                            <p:strVal val="#ppt_y"/>
                                          </p:val>
                                        </p:tav>
                                      </p:tavLst>
                                    </p:anim>
                                  </p:childTnLst>
                                </p:cTn>
                              </p:par>
                            </p:childTnLst>
                          </p:cTn>
                        </p:par>
                        <p:par>
                          <p:cTn id="23" fill="hold">
                            <p:stCondLst>
                              <p:cond delay="2000"/>
                            </p:stCondLst>
                            <p:childTnLst>
                              <p:par>
                                <p:cTn id="24" presetID="2" presetClass="entr" presetSubtype="4" fill="hold" nodeType="afterEffect">
                                  <p:stCondLst>
                                    <p:cond delay="0"/>
                                  </p:stCondLst>
                                  <p:childTnLst>
                                    <p:set>
                                      <p:cBhvr>
                                        <p:cTn id="25" dur="1" fill="hold">
                                          <p:stCondLst>
                                            <p:cond delay="0"/>
                                          </p:stCondLst>
                                        </p:cTn>
                                        <p:tgtEl>
                                          <p:spTgt spid="6150"/>
                                        </p:tgtEl>
                                        <p:attrNameLst>
                                          <p:attrName>style.visibility</p:attrName>
                                        </p:attrNameLst>
                                      </p:cBhvr>
                                      <p:to>
                                        <p:strVal val="visible"/>
                                      </p:to>
                                    </p:set>
                                    <p:anim calcmode="lin" valueType="num">
                                      <p:cBhvr additive="base">
                                        <p:cTn id="26" dur="500" fill="hold"/>
                                        <p:tgtEl>
                                          <p:spTgt spid="6150"/>
                                        </p:tgtEl>
                                        <p:attrNameLst>
                                          <p:attrName>ppt_x</p:attrName>
                                        </p:attrNameLst>
                                      </p:cBhvr>
                                      <p:tavLst>
                                        <p:tav tm="0">
                                          <p:val>
                                            <p:strVal val="#ppt_x"/>
                                          </p:val>
                                        </p:tav>
                                        <p:tav tm="100000">
                                          <p:val>
                                            <p:strVal val="#ppt_x"/>
                                          </p:val>
                                        </p:tav>
                                      </p:tavLst>
                                    </p:anim>
                                    <p:anim calcmode="lin" valueType="num">
                                      <p:cBhvr additive="base">
                                        <p:cTn id="27" dur="500" fill="hold"/>
                                        <p:tgtEl>
                                          <p:spTgt spid="615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36" grpId="0"/>
      <p:bldP spid="32773" grpId="0"/>
      <p:bldP spid="3277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27326" y="70505"/>
            <a:ext cx="564594" cy="693361"/>
          </a:xfrm>
          <a:prstGeom prst="rect">
            <a:avLst/>
          </a:prstGeom>
        </p:spPr>
      </p:pic>
      <p:pic>
        <p:nvPicPr>
          <p:cNvPr id="1026" name="Picture 2" descr="C:\Users\User\Desktop\ЭУМК ТОТ\el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8360" y="2383666"/>
            <a:ext cx="3509845" cy="2631489"/>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3408408" y="436603"/>
            <a:ext cx="5375189" cy="92333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ru-RU" sz="54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Задачи модуля</a:t>
            </a:r>
            <a:endParaRPr lang="ru-RU" sz="5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4" name="TextBox 3"/>
          <p:cNvSpPr txBox="1"/>
          <p:nvPr/>
        </p:nvSpPr>
        <p:spPr>
          <a:xfrm>
            <a:off x="4536392" y="2175916"/>
            <a:ext cx="7346804" cy="3785652"/>
          </a:xfrm>
          <a:prstGeom prst="rect">
            <a:avLst/>
          </a:prstGeom>
          <a:noFill/>
        </p:spPr>
        <p:txBody>
          <a:bodyPr wrap="square" rtlCol="0">
            <a:spAutoFit/>
          </a:bodyPr>
          <a:lstStyle/>
          <a:p>
            <a:pPr algn="just"/>
            <a:r>
              <a:rPr lang="ru-RU" sz="2400" b="1" u="sng" dirty="0" smtClean="0">
                <a:solidFill>
                  <a:srgbClr val="FF0000"/>
                </a:solidFill>
                <a:latin typeface="Times New Roman" pitchFamily="18" charset="0"/>
                <a:cs typeface="Times New Roman" pitchFamily="18" charset="0"/>
              </a:rPr>
              <a:t>В результате изучения данной темы Вы сможете:</a:t>
            </a:r>
          </a:p>
          <a:p>
            <a:pPr algn="just"/>
            <a:endParaRPr lang="ru-RU" sz="2400" b="1" u="sng" dirty="0" smtClean="0">
              <a:solidFill>
                <a:srgbClr val="FF0000"/>
              </a:solidFill>
              <a:latin typeface="Times New Roman" pitchFamily="18" charset="0"/>
              <a:cs typeface="Times New Roman" pitchFamily="18" charset="0"/>
            </a:endParaRPr>
          </a:p>
          <a:p>
            <a:pPr marL="285750" indent="-285750" algn="just">
              <a:buFont typeface="Wingdings" pitchFamily="2" charset="2"/>
              <a:buChar char="ü"/>
            </a:pPr>
            <a:r>
              <a:rPr lang="ru-RU" sz="2400" dirty="0" smtClean="0">
                <a:latin typeface="Times New Roman" pitchFamily="18" charset="0"/>
                <a:cs typeface="Times New Roman" pitchFamily="18" charset="0"/>
              </a:rPr>
              <a:t>Давать определение электронагревательных приборов</a:t>
            </a:r>
          </a:p>
          <a:p>
            <a:pPr marL="285750" indent="-285750" algn="just">
              <a:buFont typeface="Wingdings" pitchFamily="2" charset="2"/>
              <a:buChar char="ü"/>
            </a:pPr>
            <a:r>
              <a:rPr lang="ru-RU" sz="2400" dirty="0" smtClean="0">
                <a:latin typeface="Times New Roman" pitchFamily="18" charset="0"/>
                <a:cs typeface="Times New Roman" pitchFamily="18" charset="0"/>
              </a:rPr>
              <a:t>Давать классификацию электронагревательных приборов</a:t>
            </a:r>
          </a:p>
          <a:p>
            <a:pPr marL="285750" indent="-285750" algn="just">
              <a:buFont typeface="Wingdings" pitchFamily="2" charset="2"/>
              <a:buChar char="ü"/>
            </a:pPr>
            <a:r>
              <a:rPr lang="ru-RU" sz="2400" dirty="0" smtClean="0">
                <a:latin typeface="Times New Roman" pitchFamily="18" charset="0"/>
                <a:cs typeface="Times New Roman" pitchFamily="18" charset="0"/>
              </a:rPr>
              <a:t>Называть виды электронагревательных приборов по группам</a:t>
            </a:r>
          </a:p>
          <a:p>
            <a:pPr marL="285750" indent="-285750" algn="just">
              <a:buFont typeface="Wingdings" pitchFamily="2" charset="2"/>
              <a:buChar char="ü"/>
            </a:pPr>
            <a:r>
              <a:rPr lang="ru-RU" sz="2400" dirty="0" smtClean="0">
                <a:latin typeface="Times New Roman" pitchFamily="18" charset="0"/>
                <a:cs typeface="Times New Roman" pitchFamily="18" charset="0"/>
              </a:rPr>
              <a:t>Сравнивать отдельные виды приборов между собой</a:t>
            </a:r>
          </a:p>
          <a:p>
            <a:pPr marL="285750" indent="-285750" algn="just">
              <a:buFont typeface="Wingdings" pitchFamily="2" charset="2"/>
              <a:buChar char="ü"/>
            </a:pPr>
            <a:endParaRPr lang="ru-RU" sz="2400" dirty="0">
              <a:latin typeface="Times New Roman" pitchFamily="18" charset="0"/>
              <a:cs typeface="Times New Roman" pitchFamily="18" charset="0"/>
            </a:endParaRPr>
          </a:p>
        </p:txBody>
      </p:sp>
    </p:spTree>
    <p:extLst>
      <p:ext uri="{BB962C8B-B14F-4D97-AF65-F5344CB8AC3E}">
        <p14:creationId xmlns:p14="http://schemas.microsoft.com/office/powerpoint/2010/main" val="21265595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9" name="Text Box 5"/>
          <p:cNvSpPr txBox="1">
            <a:spLocks noChangeArrowheads="1"/>
          </p:cNvSpPr>
          <p:nvPr/>
        </p:nvSpPr>
        <p:spPr bwMode="auto">
          <a:xfrm>
            <a:off x="23821" y="289563"/>
            <a:ext cx="3500430" cy="701675"/>
          </a:xfrm>
          <a:prstGeom prst="rect">
            <a:avLst/>
          </a:prstGeom>
          <a:noFill/>
          <a:ln w="9525">
            <a:noFill/>
            <a:miter lim="800000"/>
            <a:headEnd/>
            <a:tailEnd/>
          </a:ln>
        </p:spPr>
        <p:txBody>
          <a:bodyPr>
            <a:spAutoFit/>
          </a:bodyPr>
          <a:lstStyle/>
          <a:p>
            <a:pPr algn="ctr">
              <a:spcBef>
                <a:spcPct val="50000"/>
              </a:spcBef>
              <a:defRPr/>
            </a:pPr>
            <a:r>
              <a:rPr lang="ru-RU" sz="4000" b="1" dirty="0" err="1">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latin typeface="Times New Roman" pitchFamily="18" charset="0"/>
              </a:rPr>
              <a:t>Электрогриль</a:t>
            </a:r>
            <a:r>
              <a:rPr lang="ru-RU" sz="4000" b="1" dirty="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latin typeface="Times New Roman" pitchFamily="18" charset="0"/>
              </a:rPr>
              <a:t> </a:t>
            </a:r>
          </a:p>
        </p:txBody>
      </p:sp>
      <p:sp>
        <p:nvSpPr>
          <p:cNvPr id="33796" name="Text Box 9"/>
          <p:cNvSpPr txBox="1">
            <a:spLocks noChangeArrowheads="1"/>
          </p:cNvSpPr>
          <p:nvPr/>
        </p:nvSpPr>
        <p:spPr bwMode="auto">
          <a:xfrm>
            <a:off x="266226" y="1644650"/>
            <a:ext cx="3379944"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spcBef>
                <a:spcPct val="50000"/>
              </a:spcBef>
            </a:pPr>
            <a:r>
              <a:rPr lang="ru-RU" altLang="ru-RU" sz="2400" b="1" i="1" u="sng" dirty="0">
                <a:solidFill>
                  <a:srgbClr val="002060"/>
                </a:solidFill>
                <a:latin typeface="Times New Roman" panose="02020603050405020304" pitchFamily="18" charset="0"/>
                <a:cs typeface="Times New Roman" panose="02020603050405020304" pitchFamily="18" charset="0"/>
              </a:rPr>
              <a:t>По принципу работы</a:t>
            </a:r>
            <a:r>
              <a:rPr lang="ru-RU" altLang="ru-RU" sz="2400" b="1" i="1" u="sng" dirty="0" smtClean="0">
                <a:solidFill>
                  <a:srgbClr val="002060"/>
                </a:solidFill>
                <a:latin typeface="Times New Roman" panose="02020603050405020304" pitchFamily="18" charset="0"/>
                <a:cs typeface="Times New Roman" panose="02020603050405020304" pitchFamily="18" charset="0"/>
              </a:rPr>
              <a:t>:</a:t>
            </a:r>
            <a:endParaRPr lang="ru-RU" altLang="ru-RU" sz="2400" b="1" i="1" u="sng" dirty="0">
              <a:solidFill>
                <a:srgbClr val="002060"/>
              </a:solidFill>
              <a:latin typeface="Times New Roman" panose="02020603050405020304" pitchFamily="18" charset="0"/>
              <a:cs typeface="Times New Roman" panose="02020603050405020304" pitchFamily="18" charset="0"/>
            </a:endParaRPr>
          </a:p>
        </p:txBody>
      </p:sp>
      <p:sp>
        <p:nvSpPr>
          <p:cNvPr id="33800" name="Прямоугольник 7"/>
          <p:cNvSpPr>
            <a:spLocks noChangeArrowheads="1"/>
          </p:cNvSpPr>
          <p:nvPr/>
        </p:nvSpPr>
        <p:spPr bwMode="auto">
          <a:xfrm>
            <a:off x="3395664" y="517526"/>
            <a:ext cx="57864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r>
              <a:rPr lang="ru-RU" altLang="ru-RU" sz="2000" dirty="0">
                <a:latin typeface="Times New Roman" panose="02020603050405020304" pitchFamily="18" charset="0"/>
                <a:cs typeface="Times New Roman" panose="02020603050405020304" pitchFamily="18" charset="0"/>
              </a:rPr>
              <a:t> – </a:t>
            </a:r>
            <a:r>
              <a:rPr lang="ru-RU" altLang="ru-RU" sz="1900" dirty="0">
                <a:latin typeface="Times New Roman" panose="02020603050405020304" pitchFamily="18" charset="0"/>
                <a:cs typeface="Times New Roman" panose="02020603050405020304" pitchFamily="18" charset="0"/>
              </a:rPr>
              <a:t>это прибор для жарки мяса, рыбы и др. продуктов</a:t>
            </a:r>
          </a:p>
        </p:txBody>
      </p:sp>
      <p:sp>
        <p:nvSpPr>
          <p:cNvPr id="33801" name="Прямоугольник 8"/>
          <p:cNvSpPr>
            <a:spLocks noChangeArrowheads="1"/>
          </p:cNvSpPr>
          <p:nvPr/>
        </p:nvSpPr>
        <p:spPr bwMode="auto">
          <a:xfrm>
            <a:off x="23821" y="894875"/>
            <a:ext cx="1195476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just" eaLnBrk="1" hangingPunct="1"/>
            <a:r>
              <a:rPr lang="ru-RU" altLang="ru-RU" sz="2000" dirty="0">
                <a:latin typeface="Times New Roman" panose="02020603050405020304" pitchFamily="18" charset="0"/>
                <a:cs typeface="Times New Roman" panose="02020603050405020304" pitchFamily="18" charset="0"/>
              </a:rPr>
              <a:t>Он имеет инфракрасный электронагреватель, который может быть в виде спирали, помещенной в трубку из кварцевого стекла, в виде </a:t>
            </a:r>
            <a:r>
              <a:rPr lang="ru-RU" altLang="ru-RU" sz="2000" dirty="0" err="1">
                <a:latin typeface="Times New Roman" panose="02020603050405020304" pitchFamily="18" charset="0"/>
                <a:cs typeface="Times New Roman" panose="02020603050405020304" pitchFamily="18" charset="0"/>
              </a:rPr>
              <a:t>ТЭНа</a:t>
            </a:r>
            <a:r>
              <a:rPr lang="ru-RU" altLang="ru-RU" sz="2000" dirty="0">
                <a:latin typeface="Times New Roman" panose="02020603050405020304" pitchFamily="18" charset="0"/>
                <a:cs typeface="Times New Roman" panose="02020603050405020304" pitchFamily="18" charset="0"/>
              </a:rPr>
              <a:t> или открытый. </a:t>
            </a:r>
            <a:endParaRPr lang="ru-RU" altLang="ru-RU" sz="2000" dirty="0"/>
          </a:p>
        </p:txBody>
      </p:sp>
      <p:pic>
        <p:nvPicPr>
          <p:cNvPr id="11" name="Рисунок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27326" y="70505"/>
            <a:ext cx="564594" cy="693361"/>
          </a:xfrm>
          <a:prstGeom prst="rect">
            <a:avLst/>
          </a:prstGeom>
        </p:spPr>
      </p:pic>
      <p:sp>
        <p:nvSpPr>
          <p:cNvPr id="12" name="TextBox 11"/>
          <p:cNvSpPr txBox="1"/>
          <p:nvPr/>
        </p:nvSpPr>
        <p:spPr>
          <a:xfrm>
            <a:off x="209551" y="2282089"/>
            <a:ext cx="3314700" cy="400110"/>
          </a:xfrm>
          <a:prstGeom prst="rect">
            <a:avLst/>
          </a:prstGeom>
          <a:noFill/>
        </p:spPr>
        <p:txBody>
          <a:bodyPr wrap="square" rtlCol="0">
            <a:spAutoFit/>
          </a:bodyPr>
          <a:lstStyle/>
          <a:p>
            <a:r>
              <a:rPr lang="ru-RU" sz="2000" b="1" i="1" dirty="0" smtClean="0">
                <a:solidFill>
                  <a:srgbClr val="C00000"/>
                </a:solidFill>
                <a:latin typeface="Times New Roman" panose="02020603050405020304" pitchFamily="18" charset="0"/>
                <a:cs typeface="Times New Roman" panose="02020603050405020304" pitchFamily="18" charset="0"/>
              </a:rPr>
              <a:t>Нажимайте по порядку:</a:t>
            </a:r>
            <a:endParaRPr lang="ru-RU" sz="2000" b="1" i="1" dirty="0">
              <a:solidFill>
                <a:srgbClr val="C00000"/>
              </a:solidFill>
              <a:latin typeface="Times New Roman" panose="02020603050405020304" pitchFamily="18" charset="0"/>
              <a:cs typeface="Times New Roman" panose="02020603050405020304" pitchFamily="18" charset="0"/>
            </a:endParaRPr>
          </a:p>
        </p:txBody>
      </p:sp>
      <p:sp>
        <p:nvSpPr>
          <p:cNvPr id="13" name="Скругленный прямоугольник 12"/>
          <p:cNvSpPr/>
          <p:nvPr/>
        </p:nvSpPr>
        <p:spPr>
          <a:xfrm>
            <a:off x="266226" y="2818655"/>
            <a:ext cx="1751661" cy="32772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altLang="ru-RU" sz="2400" dirty="0">
                <a:solidFill>
                  <a:srgbClr val="002060"/>
                </a:solidFill>
                <a:latin typeface="Times New Roman" panose="02020603050405020304" pitchFamily="18" charset="0"/>
                <a:cs typeface="Times New Roman" panose="02020603050405020304" pitchFamily="18" charset="0"/>
              </a:rPr>
              <a:t>открытые</a:t>
            </a:r>
            <a:endParaRPr lang="ru-RU" dirty="0">
              <a:solidFill>
                <a:schemeClr val="tx1"/>
              </a:solidFill>
            </a:endParaRPr>
          </a:p>
        </p:txBody>
      </p:sp>
      <p:sp>
        <p:nvSpPr>
          <p:cNvPr id="14" name="Прямоугольник 13"/>
          <p:cNvSpPr/>
          <p:nvPr/>
        </p:nvSpPr>
        <p:spPr>
          <a:xfrm>
            <a:off x="3339434" y="2208212"/>
            <a:ext cx="8478594" cy="4066857"/>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just"/>
            <a:r>
              <a:rPr lang="ru-RU" altLang="ru-RU" sz="2000" dirty="0" smtClean="0">
                <a:solidFill>
                  <a:srgbClr val="002060"/>
                </a:solidFill>
                <a:latin typeface="Times New Roman" panose="02020603050405020304" pitchFamily="18" charset="0"/>
                <a:cs typeface="Times New Roman" panose="02020603050405020304" pitchFamily="18" charset="0"/>
              </a:rPr>
              <a:t>Продукты жарятся </a:t>
            </a:r>
            <a:r>
              <a:rPr lang="ru-RU" altLang="ru-RU" sz="2000" dirty="0">
                <a:solidFill>
                  <a:srgbClr val="002060"/>
                </a:solidFill>
                <a:latin typeface="Times New Roman" panose="02020603050405020304" pitchFamily="18" charset="0"/>
                <a:cs typeface="Times New Roman" panose="02020603050405020304" pitchFamily="18" charset="0"/>
              </a:rPr>
              <a:t>на вертеле или решетке, которые устанавливаются над нагревательными </a:t>
            </a:r>
            <a:r>
              <a:rPr lang="ru-RU" altLang="ru-RU" sz="2000" dirty="0" smtClean="0">
                <a:solidFill>
                  <a:srgbClr val="002060"/>
                </a:solidFill>
                <a:latin typeface="Times New Roman" panose="02020603050405020304" pitchFamily="18" charset="0"/>
                <a:cs typeface="Times New Roman" panose="02020603050405020304" pitchFamily="18" charset="0"/>
              </a:rPr>
              <a:t>элементами. </a:t>
            </a:r>
          </a:p>
          <a:p>
            <a:pPr algn="just"/>
            <a:r>
              <a:rPr lang="ru-RU" altLang="ru-RU" sz="2000" i="1" dirty="0">
                <a:solidFill>
                  <a:srgbClr val="002060"/>
                </a:solidFill>
                <a:latin typeface="Times New Roman" panose="02020603050405020304" pitchFamily="18" charset="0"/>
                <a:cs typeface="Times New Roman" panose="02020603050405020304" pitchFamily="18" charset="0"/>
              </a:rPr>
              <a:t>Решетки съемные и имеют два положения: нижнее  –  для  хорошего </a:t>
            </a:r>
            <a:r>
              <a:rPr lang="ru-RU" altLang="ru-RU" sz="2000" i="1" dirty="0" err="1">
                <a:solidFill>
                  <a:srgbClr val="002060"/>
                </a:solidFill>
                <a:latin typeface="Times New Roman" panose="02020603050405020304" pitchFamily="18" charset="0"/>
                <a:cs typeface="Times New Roman" panose="02020603050405020304" pitchFamily="18" charset="0"/>
              </a:rPr>
              <a:t>прожаривания</a:t>
            </a:r>
            <a:r>
              <a:rPr lang="ru-RU" altLang="ru-RU" sz="2000" i="1" dirty="0">
                <a:solidFill>
                  <a:srgbClr val="002060"/>
                </a:solidFill>
                <a:latin typeface="Times New Roman" panose="02020603050405020304" pitchFamily="18" charset="0"/>
                <a:cs typeface="Times New Roman" panose="02020603050405020304" pitchFamily="18" charset="0"/>
              </a:rPr>
              <a:t>, верхнее – для легкого </a:t>
            </a:r>
            <a:r>
              <a:rPr lang="ru-RU" altLang="ru-RU" sz="2000" i="1" dirty="0" smtClean="0">
                <a:solidFill>
                  <a:srgbClr val="002060"/>
                </a:solidFill>
                <a:latin typeface="Times New Roman" panose="02020603050405020304" pitchFamily="18" charset="0"/>
                <a:cs typeface="Times New Roman" panose="02020603050405020304" pitchFamily="18" charset="0"/>
              </a:rPr>
              <a:t>обжаривания.</a:t>
            </a:r>
            <a:endParaRPr lang="ru-RU" altLang="ru-RU" sz="2000" i="1" dirty="0">
              <a:solidFill>
                <a:srgbClr val="002060"/>
              </a:solidFill>
              <a:latin typeface="Times New Roman" panose="02020603050405020304" pitchFamily="18" charset="0"/>
              <a:cs typeface="Times New Roman" panose="02020603050405020304" pitchFamily="18" charset="0"/>
            </a:endParaRPr>
          </a:p>
          <a:p>
            <a:pPr algn="just"/>
            <a:endParaRPr lang="ru-RU" altLang="ru-RU" sz="2000" dirty="0">
              <a:solidFill>
                <a:srgbClr val="002060"/>
              </a:solidFill>
              <a:latin typeface="Times New Roman" panose="02020603050405020304" pitchFamily="18" charset="0"/>
              <a:cs typeface="Times New Roman" panose="02020603050405020304" pitchFamily="18" charset="0"/>
            </a:endParaRPr>
          </a:p>
        </p:txBody>
      </p:sp>
      <p:pic>
        <p:nvPicPr>
          <p:cNvPr id="7170" name="Picture 2" descr="http://www.princess-bt.ru/upload/userfiles/images/112246-1.jpg"/>
          <p:cNvPicPr>
            <a:picLocks noChangeAspect="1" noChangeArrowheads="1"/>
          </p:cNvPicPr>
          <p:nvPr/>
        </p:nvPicPr>
        <p:blipFill rotWithShape="1">
          <a:blip r:embed="rId3">
            <a:extLst>
              <a:ext uri="{28A0092B-C50C-407E-A947-70E740481C1C}">
                <a14:useLocalDpi xmlns:a14="http://schemas.microsoft.com/office/drawing/2010/main" val="0"/>
              </a:ext>
            </a:extLst>
          </a:blip>
          <a:srcRect t="13148" b="6077"/>
          <a:stretch/>
        </p:blipFill>
        <p:spPr bwMode="auto">
          <a:xfrm>
            <a:off x="3524251" y="3574721"/>
            <a:ext cx="4225289" cy="2559737"/>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pic>
        <p:nvPicPr>
          <p:cNvPr id="7172" name="Picture 4" descr="https://www.allremont59.ru/wp-content/uploads/2019/01/gril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44854" y="3574721"/>
            <a:ext cx="3844127" cy="2559737"/>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sp>
        <p:nvSpPr>
          <p:cNvPr id="17" name="Скругленный прямоугольник 16"/>
          <p:cNvSpPr/>
          <p:nvPr/>
        </p:nvSpPr>
        <p:spPr>
          <a:xfrm>
            <a:off x="266226" y="3273828"/>
            <a:ext cx="1751661" cy="32772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altLang="ru-RU" sz="2400" dirty="0" smtClean="0">
                <a:solidFill>
                  <a:srgbClr val="002060"/>
                </a:solidFill>
                <a:latin typeface="Times New Roman" panose="02020603050405020304" pitchFamily="18" charset="0"/>
                <a:cs typeface="Times New Roman" panose="02020603050405020304" pitchFamily="18" charset="0"/>
              </a:rPr>
              <a:t>контактные</a:t>
            </a:r>
            <a:endParaRPr lang="ru-RU" dirty="0">
              <a:solidFill>
                <a:schemeClr val="tx1"/>
              </a:solidFill>
            </a:endParaRPr>
          </a:p>
        </p:txBody>
      </p:sp>
      <p:sp>
        <p:nvSpPr>
          <p:cNvPr id="18" name="Прямоугольник 17"/>
          <p:cNvSpPr/>
          <p:nvPr/>
        </p:nvSpPr>
        <p:spPr>
          <a:xfrm>
            <a:off x="3339434" y="2208212"/>
            <a:ext cx="8478594" cy="4066857"/>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just"/>
            <a:r>
              <a:rPr lang="ru-RU" sz="2000" dirty="0" smtClean="0">
                <a:solidFill>
                  <a:srgbClr val="002060"/>
                </a:solidFill>
                <a:latin typeface="Times New Roman" pitchFamily="18" charset="0"/>
                <a:cs typeface="Times New Roman" pitchFamily="18" charset="0"/>
              </a:rPr>
              <a:t>По внешнему </a:t>
            </a:r>
            <a:r>
              <a:rPr lang="ru-RU" sz="2000" dirty="0">
                <a:solidFill>
                  <a:srgbClr val="002060"/>
                </a:solidFill>
                <a:latin typeface="Times New Roman" pitchFamily="18" charset="0"/>
                <a:cs typeface="Times New Roman" pitchFamily="18" charset="0"/>
              </a:rPr>
              <a:t>виду напоминают вафельницы, т.е. имеют две съемные контактные рабочие пластины (гладкие или рифленые) с антипригарным покрытием</a:t>
            </a:r>
            <a:r>
              <a:rPr lang="ru-RU" sz="2000" dirty="0" smtClean="0">
                <a:solidFill>
                  <a:srgbClr val="002060"/>
                </a:solidFill>
                <a:latin typeface="Times New Roman" pitchFamily="18" charset="0"/>
                <a:cs typeface="Times New Roman" pitchFamily="18" charset="0"/>
              </a:rPr>
              <a:t>. </a:t>
            </a:r>
            <a:r>
              <a:rPr lang="ru-RU" sz="2000" dirty="0">
                <a:solidFill>
                  <a:srgbClr val="002060"/>
                </a:solidFill>
                <a:latin typeface="Times New Roman" pitchFamily="18" charset="0"/>
                <a:cs typeface="Times New Roman" pitchFamily="18" charset="0"/>
              </a:rPr>
              <a:t>Для жарки продукты укладывают прямо на разогретую поверхность или противень, который устанавливается на ней.</a:t>
            </a:r>
          </a:p>
          <a:p>
            <a:pPr algn="just"/>
            <a:endParaRPr lang="ru-RU" altLang="ru-RU" sz="2000" dirty="0">
              <a:solidFill>
                <a:srgbClr val="002060"/>
              </a:solidFill>
              <a:latin typeface="Times New Roman" panose="02020603050405020304" pitchFamily="18" charset="0"/>
              <a:cs typeface="Times New Roman" panose="02020603050405020304" pitchFamily="18" charset="0"/>
            </a:endParaRPr>
          </a:p>
        </p:txBody>
      </p:sp>
      <p:pic>
        <p:nvPicPr>
          <p:cNvPr id="7174" name="Picture 6" descr="https://53.img.avito.st/640x480/5471728853.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3432" y="3568705"/>
            <a:ext cx="2811638" cy="2565753"/>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pic>
        <p:nvPicPr>
          <p:cNvPr id="7176" name="Picture 8" descr="https://energia78.ru/images/572dd27713ca4.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55320" y="3568704"/>
            <a:ext cx="2161648" cy="2565753"/>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pic>
        <p:nvPicPr>
          <p:cNvPr id="7178" name="Picture 10" descr="https://i.siteapi.org/BVGEB19LgnDMX3NoOHFcmNvsm44=/fit-in/1024x768/center/top/45a788456f6d63f.s.siteapi.org/img/a5b63f10b7f7c7d096e8e47dd42a28dd758e2313.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597218" y="3568704"/>
            <a:ext cx="3073558" cy="2565753"/>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93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47109"/>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500"/>
                                  </p:stCondLst>
                                  <p:childTnLst>
                                    <p:set>
                                      <p:cBhvr>
                                        <p:cTn id="9" dur="1" fill="hold">
                                          <p:stCondLst>
                                            <p:cond delay="0"/>
                                          </p:stCondLst>
                                        </p:cTn>
                                        <p:tgtEl>
                                          <p:spTgt spid="33800"/>
                                        </p:tgtEl>
                                        <p:attrNameLst>
                                          <p:attrName>style.visibility</p:attrName>
                                        </p:attrNameLst>
                                      </p:cBhvr>
                                      <p:to>
                                        <p:strVal val="visible"/>
                                      </p:to>
                                    </p:set>
                                  </p:childTnLst>
                                </p:cTn>
                              </p:par>
                            </p:childTnLst>
                          </p:cTn>
                        </p:par>
                        <p:par>
                          <p:cTn id="10" fill="hold">
                            <p:stCondLst>
                              <p:cond delay="500"/>
                            </p:stCondLst>
                            <p:childTnLst>
                              <p:par>
                                <p:cTn id="11" presetID="1" presetClass="entr" presetSubtype="0" fill="hold" grpId="0" nodeType="afterEffect">
                                  <p:stCondLst>
                                    <p:cond delay="500"/>
                                  </p:stCondLst>
                                  <p:childTnLst>
                                    <p:set>
                                      <p:cBhvr>
                                        <p:cTn id="12" dur="1" fill="hold">
                                          <p:stCondLst>
                                            <p:cond delay="0"/>
                                          </p:stCondLst>
                                        </p:cTn>
                                        <p:tgtEl>
                                          <p:spTgt spid="33801"/>
                                        </p:tgtEl>
                                        <p:attrNameLst>
                                          <p:attrName>style.visibility</p:attrName>
                                        </p:attrNameLst>
                                      </p:cBhvr>
                                      <p:to>
                                        <p:strVal val="visible"/>
                                      </p:to>
                                    </p:set>
                                  </p:childTnLst>
                                </p:cTn>
                              </p:par>
                            </p:childTnLst>
                          </p:cTn>
                        </p:par>
                        <p:par>
                          <p:cTn id="13" fill="hold">
                            <p:stCondLst>
                              <p:cond delay="1000"/>
                            </p:stCondLst>
                            <p:childTnLst>
                              <p:par>
                                <p:cTn id="14" presetID="1" presetClass="entr" presetSubtype="0" fill="hold" grpId="0" nodeType="afterEffect">
                                  <p:stCondLst>
                                    <p:cond delay="500"/>
                                  </p:stCondLst>
                                  <p:childTnLst>
                                    <p:set>
                                      <p:cBhvr>
                                        <p:cTn id="15" dur="1" fill="hold">
                                          <p:stCondLst>
                                            <p:cond delay="0"/>
                                          </p:stCondLst>
                                        </p:cTn>
                                        <p:tgtEl>
                                          <p:spTgt spid="33796"/>
                                        </p:tgtEl>
                                        <p:attrNameLst>
                                          <p:attrName>style.visibility</p:attrName>
                                        </p:attrNameLst>
                                      </p:cBhvr>
                                      <p:to>
                                        <p:strVal val="visible"/>
                                      </p:to>
                                    </p:set>
                                  </p:childTnLst>
                                </p:cTn>
                              </p:par>
                            </p:childTnLst>
                          </p:cTn>
                        </p:par>
                        <p:par>
                          <p:cTn id="16" fill="hold">
                            <p:stCondLst>
                              <p:cond delay="1500"/>
                            </p:stCondLst>
                            <p:childTnLst>
                              <p:par>
                                <p:cTn id="17" presetID="1" presetClass="entr" presetSubtype="0" fill="hold" grpId="0" nodeType="afterEffect">
                                  <p:stCondLst>
                                    <p:cond delay="500"/>
                                  </p:stCondLst>
                                  <p:childTnLst>
                                    <p:set>
                                      <p:cBhvr>
                                        <p:cTn id="18" dur="1" fill="hold">
                                          <p:stCondLst>
                                            <p:cond delay="0"/>
                                          </p:stCondLst>
                                        </p:cTn>
                                        <p:tgtEl>
                                          <p:spTgt spid="13"/>
                                        </p:tgtEl>
                                        <p:attrNameLst>
                                          <p:attrName>style.visibility</p:attrName>
                                        </p:attrNameLst>
                                      </p:cBhvr>
                                      <p:to>
                                        <p:strVal val="visible"/>
                                      </p:to>
                                    </p:set>
                                  </p:childTnLst>
                                </p:cTn>
                              </p:par>
                            </p:childTnLst>
                          </p:cTn>
                        </p:par>
                        <p:par>
                          <p:cTn id="19" fill="hold">
                            <p:stCondLst>
                              <p:cond delay="2000"/>
                            </p:stCondLst>
                            <p:childTnLst>
                              <p:par>
                                <p:cTn id="20" presetID="1" presetClass="entr" presetSubtype="0" fill="hold" grpId="0" nodeType="afterEffect">
                                  <p:stCondLst>
                                    <p:cond delay="500"/>
                                  </p:stCondLst>
                                  <p:childTnLst>
                                    <p:set>
                                      <p:cBhvr>
                                        <p:cTn id="21" dur="1" fill="hold">
                                          <p:stCondLst>
                                            <p:cond delay="0"/>
                                          </p:stCondLst>
                                        </p:cTn>
                                        <p:tgtEl>
                                          <p:spTgt spid="17"/>
                                        </p:tgtEl>
                                        <p:attrNameLst>
                                          <p:attrName>style.visibility</p:attrName>
                                        </p:attrNameLst>
                                      </p:cBhvr>
                                      <p:to>
                                        <p:strVal val="visible"/>
                                      </p:to>
                                    </p:set>
                                  </p:childTnLst>
                                </p:cTn>
                              </p:par>
                            </p:childTnLst>
                          </p:cTn>
                        </p:par>
                        <p:par>
                          <p:cTn id="22" fill="hold">
                            <p:stCondLst>
                              <p:cond delay="2500"/>
                            </p:stCondLst>
                            <p:childTnLst>
                              <p:par>
                                <p:cTn id="23" presetID="1" presetClass="entr" presetSubtype="0" fill="hold" grpId="0" nodeType="afterEffect">
                                  <p:stCondLst>
                                    <p:cond delay="750"/>
                                  </p:stCondLst>
                                  <p:childTnLst>
                                    <p:set>
                                      <p:cBhvr>
                                        <p:cTn id="2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13"/>
                    </p:tgtEl>
                  </p:cond>
                </p:stCondLst>
                <p:endSync evt="end" delay="0">
                  <p:rtn val="all"/>
                </p:endSync>
                <p:childTnLst>
                  <p:par>
                    <p:cTn id="26" fill="hold">
                      <p:stCondLst>
                        <p:cond delay="0"/>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14"/>
                                        </p:tgtEl>
                                        <p:attrNameLst>
                                          <p:attrName>style.visibility</p:attrName>
                                        </p:attrNameLst>
                                      </p:cBhvr>
                                      <p:to>
                                        <p:strVal val="visible"/>
                                      </p:to>
                                    </p:set>
                                  </p:childTnLst>
                                </p:cTn>
                              </p:par>
                              <p:par>
                                <p:cTn id="30" presetID="1" presetClass="entr" presetSubtype="0" fill="hold" nodeType="withEffect">
                                  <p:stCondLst>
                                    <p:cond delay="0"/>
                                  </p:stCondLst>
                                  <p:childTnLst>
                                    <p:set>
                                      <p:cBhvr>
                                        <p:cTn id="31" dur="1" fill="hold">
                                          <p:stCondLst>
                                            <p:cond delay="0"/>
                                          </p:stCondLst>
                                        </p:cTn>
                                        <p:tgtEl>
                                          <p:spTgt spid="7170"/>
                                        </p:tgtEl>
                                        <p:attrNameLst>
                                          <p:attrName>style.visibility</p:attrName>
                                        </p:attrNameLst>
                                      </p:cBhvr>
                                      <p:to>
                                        <p:strVal val="visible"/>
                                      </p:to>
                                    </p:set>
                                  </p:childTnLst>
                                </p:cTn>
                              </p:par>
                              <p:par>
                                <p:cTn id="32" presetID="1" presetClass="entr" presetSubtype="0" fill="hold" nodeType="withEffect">
                                  <p:stCondLst>
                                    <p:cond delay="0"/>
                                  </p:stCondLst>
                                  <p:childTnLst>
                                    <p:set>
                                      <p:cBhvr>
                                        <p:cTn id="33" dur="1" fill="hold">
                                          <p:stCondLst>
                                            <p:cond delay="0"/>
                                          </p:stCondLst>
                                        </p:cTn>
                                        <p:tgtEl>
                                          <p:spTgt spid="7172"/>
                                        </p:tgtEl>
                                        <p:attrNameLst>
                                          <p:attrName>style.visibility</p:attrName>
                                        </p:attrNameLst>
                                      </p:cBhvr>
                                      <p:to>
                                        <p:strVal val="visible"/>
                                      </p:to>
                                    </p:set>
                                  </p:childTnLst>
                                </p:cTn>
                              </p:par>
                            </p:childTnLst>
                          </p:cTn>
                        </p:par>
                      </p:childTnLst>
                    </p:cTn>
                  </p:par>
                </p:childTnLst>
              </p:cTn>
              <p:nextCondLst>
                <p:cond evt="onClick" delay="0">
                  <p:tgtEl>
                    <p:spTgt spid="13"/>
                  </p:tgtEl>
                </p:cond>
              </p:nextCondLst>
            </p:seq>
            <p:seq concurrent="1" nextAc="seek">
              <p:cTn id="34" restart="whenNotActive" fill="hold" evtFilter="cancelBubble" nodeType="interactiveSeq">
                <p:stCondLst>
                  <p:cond evt="onClick" delay="0">
                    <p:tgtEl>
                      <p:spTgt spid="17"/>
                    </p:tgtEl>
                  </p:cond>
                </p:stCondLst>
                <p:endSync evt="end" delay="0">
                  <p:rtn val="all"/>
                </p:endSync>
                <p:childTnLst>
                  <p:par>
                    <p:cTn id="35" fill="hold">
                      <p:stCondLst>
                        <p:cond delay="0"/>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8"/>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7174"/>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7176"/>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7178"/>
                                        </p:tgtEl>
                                        <p:attrNameLst>
                                          <p:attrName>style.visibility</p:attrName>
                                        </p:attrNameLst>
                                      </p:cBhvr>
                                      <p:to>
                                        <p:strVal val="visible"/>
                                      </p:to>
                                    </p:set>
                                  </p:childTnLst>
                                </p:cTn>
                              </p:par>
                            </p:childTnLst>
                          </p:cTn>
                        </p:par>
                      </p:childTnLst>
                    </p:cTn>
                  </p:par>
                </p:childTnLst>
              </p:cTn>
              <p:nextCondLst>
                <p:cond evt="onClick" delay="0">
                  <p:tgtEl>
                    <p:spTgt spid="17"/>
                  </p:tgtEl>
                </p:cond>
              </p:nextCondLst>
            </p:seq>
          </p:childTnLst>
        </p:cTn>
      </p:par>
    </p:tnLst>
    <p:bldLst>
      <p:bldP spid="47109" grpId="0"/>
      <p:bldP spid="33796" grpId="0"/>
      <p:bldP spid="33800" grpId="0"/>
      <p:bldP spid="33801" grpId="0"/>
      <p:bldP spid="12" grpId="0"/>
      <p:bldP spid="13" grpId="0" animBg="1"/>
      <p:bldP spid="14" grpId="0" animBg="1"/>
      <p:bldP spid="17" grpId="0" animBg="1"/>
      <p:bldP spid="18"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4"/>
          <p:cNvSpPr txBox="1">
            <a:spLocks noChangeArrowheads="1"/>
          </p:cNvSpPr>
          <p:nvPr/>
        </p:nvSpPr>
        <p:spPr bwMode="auto">
          <a:xfrm>
            <a:off x="95247" y="331471"/>
            <a:ext cx="5429253" cy="707886"/>
          </a:xfrm>
          <a:prstGeom prst="rect">
            <a:avLst/>
          </a:prstGeom>
          <a:noFill/>
          <a:ln w="9525">
            <a:noFill/>
            <a:miter lim="800000"/>
            <a:headEnd/>
            <a:tailEnd/>
          </a:ln>
        </p:spPr>
        <p:txBody>
          <a:bodyPr wrap="square">
            <a:spAutoFit/>
          </a:bodyPr>
          <a:lstStyle/>
          <a:p>
            <a:pPr algn="ctr">
              <a:spcBef>
                <a:spcPct val="50000"/>
              </a:spcBef>
              <a:defRPr/>
            </a:pPr>
            <a:r>
              <a:rPr lang="ru-RU" sz="4000" b="1" dirty="0" err="1">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latin typeface="Times New Roman" pitchFamily="18" charset="0"/>
              </a:rPr>
              <a:t>Электрошашлычница</a:t>
            </a:r>
            <a:r>
              <a:rPr lang="ru-RU" sz="4000" b="1" dirty="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latin typeface="Times New Roman" pitchFamily="18" charset="0"/>
              </a:rPr>
              <a:t> </a:t>
            </a:r>
          </a:p>
        </p:txBody>
      </p:sp>
      <p:pic>
        <p:nvPicPr>
          <p:cNvPr id="7" name="Рисунок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27326" y="70505"/>
            <a:ext cx="564594" cy="693361"/>
          </a:xfrm>
          <a:prstGeom prst="rect">
            <a:avLst/>
          </a:prstGeom>
        </p:spPr>
      </p:pic>
      <p:pic>
        <p:nvPicPr>
          <p:cNvPr id="8194" name="Picture 2" descr="https://multivarka.pro/upload/iblock/d99/6fbc4982ce5a2adcc83156a9f0445881.jpg"/>
          <p:cNvPicPr>
            <a:picLocks noChangeAspect="1" noChangeArrowheads="1"/>
          </p:cNvPicPr>
          <p:nvPr/>
        </p:nvPicPr>
        <p:blipFill rotWithShape="1">
          <a:blip r:embed="rId3">
            <a:extLst>
              <a:ext uri="{28A0092B-C50C-407E-A947-70E740481C1C}">
                <a14:useLocalDpi xmlns:a14="http://schemas.microsoft.com/office/drawing/2010/main" val="0"/>
              </a:ext>
            </a:extLst>
          </a:blip>
          <a:srcRect l="20341" r="19231"/>
          <a:stretch/>
        </p:blipFill>
        <p:spPr bwMode="auto">
          <a:xfrm>
            <a:off x="569593" y="1039355"/>
            <a:ext cx="3191454" cy="5281433"/>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pic>
        <p:nvPicPr>
          <p:cNvPr id="8198" name="Picture 6" descr="https://vezuvdom.ru/upload/iblock/c45/c452681822c78f4c60110897cf1252bc.jpg"/>
          <p:cNvPicPr>
            <a:picLocks noChangeAspect="1" noChangeArrowheads="1"/>
          </p:cNvPicPr>
          <p:nvPr/>
        </p:nvPicPr>
        <p:blipFill rotWithShape="1">
          <a:blip r:embed="rId4">
            <a:extLst>
              <a:ext uri="{28A0092B-C50C-407E-A947-70E740481C1C}">
                <a14:useLocalDpi xmlns:a14="http://schemas.microsoft.com/office/drawing/2010/main" val="0"/>
              </a:ext>
            </a:extLst>
          </a:blip>
          <a:srcRect t="20971" b="9709"/>
          <a:stretch/>
        </p:blipFill>
        <p:spPr bwMode="auto">
          <a:xfrm>
            <a:off x="3908400" y="1039356"/>
            <a:ext cx="7618926" cy="5281433"/>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09218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par>
                          <p:cTn id="7" fill="hold">
                            <p:stCondLst>
                              <p:cond delay="0"/>
                            </p:stCondLst>
                            <p:childTnLst>
                              <p:par>
                                <p:cTn id="8" presetID="2" presetClass="entr" presetSubtype="4" fill="hold" nodeType="afterEffect">
                                  <p:stCondLst>
                                    <p:cond delay="0"/>
                                  </p:stCondLst>
                                  <p:childTnLst>
                                    <p:set>
                                      <p:cBhvr>
                                        <p:cTn id="9" dur="1" fill="hold">
                                          <p:stCondLst>
                                            <p:cond delay="0"/>
                                          </p:stCondLst>
                                        </p:cTn>
                                        <p:tgtEl>
                                          <p:spTgt spid="8194"/>
                                        </p:tgtEl>
                                        <p:attrNameLst>
                                          <p:attrName>style.visibility</p:attrName>
                                        </p:attrNameLst>
                                      </p:cBhvr>
                                      <p:to>
                                        <p:strVal val="visible"/>
                                      </p:to>
                                    </p:set>
                                    <p:anim calcmode="lin" valueType="num">
                                      <p:cBhvr additive="base">
                                        <p:cTn id="10" dur="500" fill="hold"/>
                                        <p:tgtEl>
                                          <p:spTgt spid="8194"/>
                                        </p:tgtEl>
                                        <p:attrNameLst>
                                          <p:attrName>ppt_x</p:attrName>
                                        </p:attrNameLst>
                                      </p:cBhvr>
                                      <p:tavLst>
                                        <p:tav tm="0">
                                          <p:val>
                                            <p:strVal val="#ppt_x"/>
                                          </p:val>
                                        </p:tav>
                                        <p:tav tm="100000">
                                          <p:val>
                                            <p:strVal val="#ppt_x"/>
                                          </p:val>
                                        </p:tav>
                                      </p:tavLst>
                                    </p:anim>
                                    <p:anim calcmode="lin" valueType="num">
                                      <p:cBhvr additive="base">
                                        <p:cTn id="11" dur="500" fill="hold"/>
                                        <p:tgtEl>
                                          <p:spTgt spid="8194"/>
                                        </p:tgtEl>
                                        <p:attrNameLst>
                                          <p:attrName>ppt_y</p:attrName>
                                        </p:attrNameLst>
                                      </p:cBhvr>
                                      <p:tavLst>
                                        <p:tav tm="0">
                                          <p:val>
                                            <p:strVal val="1+#ppt_h/2"/>
                                          </p:val>
                                        </p:tav>
                                        <p:tav tm="100000">
                                          <p:val>
                                            <p:strVal val="#ppt_y"/>
                                          </p:val>
                                        </p:tav>
                                      </p:tavLst>
                                    </p:anim>
                                  </p:childTnLst>
                                </p:cTn>
                              </p:par>
                            </p:childTnLst>
                          </p:cTn>
                        </p:par>
                        <p:par>
                          <p:cTn id="12" fill="hold">
                            <p:stCondLst>
                              <p:cond delay="500"/>
                            </p:stCondLst>
                            <p:childTnLst>
                              <p:par>
                                <p:cTn id="13" presetID="2" presetClass="entr" presetSubtype="4" fill="hold" nodeType="afterEffect">
                                  <p:stCondLst>
                                    <p:cond delay="0"/>
                                  </p:stCondLst>
                                  <p:childTnLst>
                                    <p:set>
                                      <p:cBhvr>
                                        <p:cTn id="14" dur="1" fill="hold">
                                          <p:stCondLst>
                                            <p:cond delay="0"/>
                                          </p:stCondLst>
                                        </p:cTn>
                                        <p:tgtEl>
                                          <p:spTgt spid="8198"/>
                                        </p:tgtEl>
                                        <p:attrNameLst>
                                          <p:attrName>style.visibility</p:attrName>
                                        </p:attrNameLst>
                                      </p:cBhvr>
                                      <p:to>
                                        <p:strVal val="visible"/>
                                      </p:to>
                                    </p:set>
                                    <p:anim calcmode="lin" valueType="num">
                                      <p:cBhvr additive="base">
                                        <p:cTn id="15" dur="500" fill="hold"/>
                                        <p:tgtEl>
                                          <p:spTgt spid="8198"/>
                                        </p:tgtEl>
                                        <p:attrNameLst>
                                          <p:attrName>ppt_x</p:attrName>
                                        </p:attrNameLst>
                                      </p:cBhvr>
                                      <p:tavLst>
                                        <p:tav tm="0">
                                          <p:val>
                                            <p:strVal val="#ppt_x"/>
                                          </p:val>
                                        </p:tav>
                                        <p:tav tm="100000">
                                          <p:val>
                                            <p:strVal val="#ppt_x"/>
                                          </p:val>
                                        </p:tav>
                                      </p:tavLst>
                                    </p:anim>
                                    <p:anim calcmode="lin" valueType="num">
                                      <p:cBhvr additive="base">
                                        <p:cTn id="16" dur="500" fill="hold"/>
                                        <p:tgtEl>
                                          <p:spTgt spid="819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https://ozon-st.cdn.ngenix.net/multimedia/102185276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0029" y="1520190"/>
            <a:ext cx="6758027" cy="4657408"/>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sp>
        <p:nvSpPr>
          <p:cNvPr id="6" name="Text Box 4"/>
          <p:cNvSpPr txBox="1">
            <a:spLocks noChangeArrowheads="1"/>
          </p:cNvSpPr>
          <p:nvPr/>
        </p:nvSpPr>
        <p:spPr bwMode="auto">
          <a:xfrm>
            <a:off x="125730" y="560071"/>
            <a:ext cx="3105153" cy="707886"/>
          </a:xfrm>
          <a:prstGeom prst="rect">
            <a:avLst/>
          </a:prstGeom>
          <a:noFill/>
          <a:ln w="9525">
            <a:noFill/>
            <a:miter lim="800000"/>
            <a:headEnd/>
            <a:tailEnd/>
          </a:ln>
        </p:spPr>
        <p:txBody>
          <a:bodyPr wrap="square">
            <a:spAutoFit/>
          </a:bodyPr>
          <a:lstStyle/>
          <a:p>
            <a:pPr algn="ctr">
              <a:spcBef>
                <a:spcPct val="50000"/>
              </a:spcBef>
              <a:defRPr/>
            </a:pPr>
            <a:r>
              <a:rPr lang="ru-RU" sz="4000" b="1" dirty="0" smtClean="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latin typeface="Times New Roman" pitchFamily="18" charset="0"/>
              </a:rPr>
              <a:t>Аэрогриль </a:t>
            </a:r>
            <a:endParaRPr lang="ru-RU" sz="4000" b="1" dirty="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latin typeface="Times New Roman" pitchFamily="18" charset="0"/>
            </a:endParaRPr>
          </a:p>
        </p:txBody>
      </p:sp>
      <p:pic>
        <p:nvPicPr>
          <p:cNvPr id="9220" name="Picture 4" descr="https://kinza.fun/wp-content/uploads/2018/11/milaclub-pochemu-ja-ispolzuju-ajerogril-900x90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19315" y="1520190"/>
            <a:ext cx="4657408" cy="4657408"/>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pic>
        <p:nvPicPr>
          <p:cNvPr id="8" name="Рисунок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519706" y="108961"/>
            <a:ext cx="564594" cy="693361"/>
          </a:xfrm>
          <a:prstGeom prst="rect">
            <a:avLst/>
          </a:prstGeom>
        </p:spPr>
      </p:pic>
    </p:spTree>
    <p:extLst>
      <p:ext uri="{BB962C8B-B14F-4D97-AF65-F5344CB8AC3E}">
        <p14:creationId xmlns:p14="http://schemas.microsoft.com/office/powerpoint/2010/main" val="38686059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par>
                          <p:cTn id="7" fill="hold">
                            <p:stCondLst>
                              <p:cond delay="0"/>
                            </p:stCondLst>
                            <p:childTnLst>
                              <p:par>
                                <p:cTn id="8" presetID="2" presetClass="entr" presetSubtype="4" fill="hold" nodeType="afterEffect">
                                  <p:stCondLst>
                                    <p:cond delay="0"/>
                                  </p:stCondLst>
                                  <p:childTnLst>
                                    <p:set>
                                      <p:cBhvr>
                                        <p:cTn id="9" dur="1" fill="hold">
                                          <p:stCondLst>
                                            <p:cond delay="0"/>
                                          </p:stCondLst>
                                        </p:cTn>
                                        <p:tgtEl>
                                          <p:spTgt spid="9218"/>
                                        </p:tgtEl>
                                        <p:attrNameLst>
                                          <p:attrName>style.visibility</p:attrName>
                                        </p:attrNameLst>
                                      </p:cBhvr>
                                      <p:to>
                                        <p:strVal val="visible"/>
                                      </p:to>
                                    </p:set>
                                    <p:anim calcmode="lin" valueType="num">
                                      <p:cBhvr additive="base">
                                        <p:cTn id="10" dur="500" fill="hold"/>
                                        <p:tgtEl>
                                          <p:spTgt spid="9218"/>
                                        </p:tgtEl>
                                        <p:attrNameLst>
                                          <p:attrName>ppt_x</p:attrName>
                                        </p:attrNameLst>
                                      </p:cBhvr>
                                      <p:tavLst>
                                        <p:tav tm="0">
                                          <p:val>
                                            <p:strVal val="#ppt_x"/>
                                          </p:val>
                                        </p:tav>
                                        <p:tav tm="100000">
                                          <p:val>
                                            <p:strVal val="#ppt_x"/>
                                          </p:val>
                                        </p:tav>
                                      </p:tavLst>
                                    </p:anim>
                                    <p:anim calcmode="lin" valueType="num">
                                      <p:cBhvr additive="base">
                                        <p:cTn id="11" dur="500" fill="hold"/>
                                        <p:tgtEl>
                                          <p:spTgt spid="9218"/>
                                        </p:tgtEl>
                                        <p:attrNameLst>
                                          <p:attrName>ppt_y</p:attrName>
                                        </p:attrNameLst>
                                      </p:cBhvr>
                                      <p:tavLst>
                                        <p:tav tm="0">
                                          <p:val>
                                            <p:strVal val="1+#ppt_h/2"/>
                                          </p:val>
                                        </p:tav>
                                        <p:tav tm="100000">
                                          <p:val>
                                            <p:strVal val="#ppt_y"/>
                                          </p:val>
                                        </p:tav>
                                      </p:tavLst>
                                    </p:anim>
                                  </p:childTnLst>
                                </p:cTn>
                              </p:par>
                            </p:childTnLst>
                          </p:cTn>
                        </p:par>
                        <p:par>
                          <p:cTn id="12" fill="hold">
                            <p:stCondLst>
                              <p:cond delay="500"/>
                            </p:stCondLst>
                            <p:childTnLst>
                              <p:par>
                                <p:cTn id="13" presetID="2" presetClass="entr" presetSubtype="4" fill="hold" nodeType="afterEffect">
                                  <p:stCondLst>
                                    <p:cond delay="0"/>
                                  </p:stCondLst>
                                  <p:childTnLst>
                                    <p:set>
                                      <p:cBhvr>
                                        <p:cTn id="14" dur="1" fill="hold">
                                          <p:stCondLst>
                                            <p:cond delay="0"/>
                                          </p:stCondLst>
                                        </p:cTn>
                                        <p:tgtEl>
                                          <p:spTgt spid="9220"/>
                                        </p:tgtEl>
                                        <p:attrNameLst>
                                          <p:attrName>style.visibility</p:attrName>
                                        </p:attrNameLst>
                                      </p:cBhvr>
                                      <p:to>
                                        <p:strVal val="visible"/>
                                      </p:to>
                                    </p:set>
                                    <p:anim calcmode="lin" valueType="num">
                                      <p:cBhvr additive="base">
                                        <p:cTn id="15" dur="500" fill="hold"/>
                                        <p:tgtEl>
                                          <p:spTgt spid="9220"/>
                                        </p:tgtEl>
                                        <p:attrNameLst>
                                          <p:attrName>ppt_x</p:attrName>
                                        </p:attrNameLst>
                                      </p:cBhvr>
                                      <p:tavLst>
                                        <p:tav tm="0">
                                          <p:val>
                                            <p:strVal val="#ppt_x"/>
                                          </p:val>
                                        </p:tav>
                                        <p:tav tm="100000">
                                          <p:val>
                                            <p:strVal val="#ppt_x"/>
                                          </p:val>
                                        </p:tav>
                                      </p:tavLst>
                                    </p:anim>
                                    <p:anim calcmode="lin" valueType="num">
                                      <p:cBhvr additive="base">
                                        <p:cTn id="16" dur="500" fill="hold"/>
                                        <p:tgtEl>
                                          <p:spTgt spid="92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8" name="Text Box 4"/>
          <p:cNvSpPr txBox="1">
            <a:spLocks noChangeArrowheads="1"/>
          </p:cNvSpPr>
          <p:nvPr/>
        </p:nvSpPr>
        <p:spPr bwMode="auto">
          <a:xfrm>
            <a:off x="0" y="360363"/>
            <a:ext cx="3786182" cy="701675"/>
          </a:xfrm>
          <a:prstGeom prst="rect">
            <a:avLst/>
          </a:prstGeom>
          <a:noFill/>
          <a:ln w="9525">
            <a:noFill/>
            <a:miter lim="800000"/>
            <a:headEnd/>
            <a:tailEnd/>
          </a:ln>
        </p:spPr>
        <p:txBody>
          <a:bodyPr>
            <a:spAutoFit/>
          </a:bodyPr>
          <a:lstStyle/>
          <a:p>
            <a:pPr algn="ctr">
              <a:spcBef>
                <a:spcPct val="50000"/>
              </a:spcBef>
              <a:defRPr/>
            </a:pPr>
            <a:r>
              <a:rPr lang="ru-RU" sz="4000" b="1" dirty="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latin typeface="Times New Roman" pitchFamily="18" charset="0"/>
              </a:rPr>
              <a:t>Хлебопекарня </a:t>
            </a:r>
          </a:p>
        </p:txBody>
      </p:sp>
      <p:sp>
        <p:nvSpPr>
          <p:cNvPr id="36871" name="TextBox 6"/>
          <p:cNvSpPr txBox="1">
            <a:spLocks noChangeArrowheads="1"/>
          </p:cNvSpPr>
          <p:nvPr/>
        </p:nvSpPr>
        <p:spPr bwMode="auto">
          <a:xfrm>
            <a:off x="3561398" y="627322"/>
            <a:ext cx="796592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r>
              <a:rPr lang="ru-RU" altLang="ru-RU" sz="2000" dirty="0">
                <a:latin typeface="Times New Roman" panose="02020603050405020304" pitchFamily="18" charset="0"/>
                <a:cs typeface="Times New Roman" panose="02020603050405020304" pitchFamily="18" charset="0"/>
              </a:rPr>
              <a:t>служит для замешивания теста и выпекания различных видов хлеба</a:t>
            </a:r>
          </a:p>
        </p:txBody>
      </p:sp>
      <p:sp>
        <p:nvSpPr>
          <p:cNvPr id="36872" name="TextBox 7"/>
          <p:cNvSpPr txBox="1">
            <a:spLocks noChangeArrowheads="1"/>
          </p:cNvSpPr>
          <p:nvPr/>
        </p:nvSpPr>
        <p:spPr bwMode="auto">
          <a:xfrm>
            <a:off x="69142" y="1062195"/>
            <a:ext cx="1202277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just" eaLnBrk="1" hangingPunct="1"/>
            <a:r>
              <a:rPr lang="ru-RU" altLang="ru-RU" sz="2000" i="1" dirty="0">
                <a:solidFill>
                  <a:srgbClr val="002060"/>
                </a:solidFill>
                <a:latin typeface="Times New Roman" panose="02020603050405020304" pitchFamily="18" charset="0"/>
                <a:cs typeface="Times New Roman" panose="02020603050405020304" pitchFamily="18" charset="0"/>
              </a:rPr>
              <a:t>Можно выбирать цвет корочки, размер булки, использовать разные виды начинок</a:t>
            </a:r>
          </a:p>
        </p:txBody>
      </p:sp>
      <p:pic>
        <p:nvPicPr>
          <p:cNvPr id="9" name="Рисунок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27326" y="70505"/>
            <a:ext cx="564594" cy="693361"/>
          </a:xfrm>
          <a:prstGeom prst="rect">
            <a:avLst/>
          </a:prstGeom>
        </p:spPr>
      </p:pic>
      <p:pic>
        <p:nvPicPr>
          <p:cNvPr id="10242" name="Picture 2" descr="https://electronics.nohoho.ru/sites/electronics.nohoho.ru/files/norm_23206.jpg"/>
          <p:cNvPicPr>
            <a:picLocks noChangeAspect="1" noChangeArrowheads="1"/>
          </p:cNvPicPr>
          <p:nvPr/>
        </p:nvPicPr>
        <p:blipFill rotWithShape="1">
          <a:blip r:embed="rId3">
            <a:extLst>
              <a:ext uri="{28A0092B-C50C-407E-A947-70E740481C1C}">
                <a14:useLocalDpi xmlns:a14="http://schemas.microsoft.com/office/drawing/2010/main" val="0"/>
              </a:ext>
            </a:extLst>
          </a:blip>
          <a:srcRect l="24958" t="7400" r="27042" b="6400"/>
          <a:stretch/>
        </p:blipFill>
        <p:spPr bwMode="auto">
          <a:xfrm>
            <a:off x="678650" y="1618855"/>
            <a:ext cx="3396841" cy="4575120"/>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pic>
        <p:nvPicPr>
          <p:cNvPr id="10244" name="Picture 4" descr="http://www.grandic.cz/photo/products/p84/p19784_5.jpg"/>
          <p:cNvPicPr>
            <a:picLocks noChangeAspect="1" noChangeArrowheads="1"/>
          </p:cNvPicPr>
          <p:nvPr/>
        </p:nvPicPr>
        <p:blipFill rotWithShape="1">
          <a:blip r:embed="rId4">
            <a:extLst>
              <a:ext uri="{28A0092B-C50C-407E-A947-70E740481C1C}">
                <a14:useLocalDpi xmlns:a14="http://schemas.microsoft.com/office/drawing/2010/main" val="0"/>
              </a:ext>
            </a:extLst>
          </a:blip>
          <a:srcRect t="5941" b="7836"/>
          <a:stretch/>
        </p:blipFill>
        <p:spPr bwMode="auto">
          <a:xfrm>
            <a:off x="4379601" y="1618855"/>
            <a:ext cx="3313913" cy="2495946"/>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pic>
        <p:nvPicPr>
          <p:cNvPr id="10246" name="Picture 6" descr="https://technosova.ru/wp-content/uploads/2018/05/hlebopechki-1.jpg"/>
          <p:cNvPicPr>
            <a:picLocks noChangeAspect="1" noChangeArrowheads="1"/>
          </p:cNvPicPr>
          <p:nvPr/>
        </p:nvPicPr>
        <p:blipFill rotWithShape="1">
          <a:blip r:embed="rId5">
            <a:extLst>
              <a:ext uri="{28A0092B-C50C-407E-A947-70E740481C1C}">
                <a14:useLocalDpi xmlns:a14="http://schemas.microsoft.com/office/drawing/2010/main" val="0"/>
              </a:ext>
            </a:extLst>
          </a:blip>
          <a:srcRect b="19266"/>
          <a:stretch/>
        </p:blipFill>
        <p:spPr bwMode="auto">
          <a:xfrm>
            <a:off x="4379602" y="4229630"/>
            <a:ext cx="3313912" cy="1964347"/>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pic>
        <p:nvPicPr>
          <p:cNvPr id="10248" name="Picture 8" descr="http://www.idmtschool.com/wp-content/uploads/2016/10/bread-machines6.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997627" y="1618855"/>
            <a:ext cx="3410723" cy="4575120"/>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76472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159748"/>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500"/>
                                  </p:stCondLst>
                                  <p:childTnLst>
                                    <p:set>
                                      <p:cBhvr>
                                        <p:cTn id="9" dur="1" fill="hold">
                                          <p:stCondLst>
                                            <p:cond delay="0"/>
                                          </p:stCondLst>
                                        </p:cTn>
                                        <p:tgtEl>
                                          <p:spTgt spid="36871"/>
                                        </p:tgtEl>
                                        <p:attrNameLst>
                                          <p:attrName>style.visibility</p:attrName>
                                        </p:attrNameLst>
                                      </p:cBhvr>
                                      <p:to>
                                        <p:strVal val="visible"/>
                                      </p:to>
                                    </p:set>
                                  </p:childTnLst>
                                </p:cTn>
                              </p:par>
                            </p:childTnLst>
                          </p:cTn>
                        </p:par>
                        <p:par>
                          <p:cTn id="10" fill="hold">
                            <p:stCondLst>
                              <p:cond delay="500"/>
                            </p:stCondLst>
                            <p:childTnLst>
                              <p:par>
                                <p:cTn id="11" presetID="1" presetClass="entr" presetSubtype="0" fill="hold" grpId="0" nodeType="afterEffect">
                                  <p:stCondLst>
                                    <p:cond delay="500"/>
                                  </p:stCondLst>
                                  <p:childTnLst>
                                    <p:set>
                                      <p:cBhvr>
                                        <p:cTn id="12" dur="1" fill="hold">
                                          <p:stCondLst>
                                            <p:cond delay="0"/>
                                          </p:stCondLst>
                                        </p:cTn>
                                        <p:tgtEl>
                                          <p:spTgt spid="36872"/>
                                        </p:tgtEl>
                                        <p:attrNameLst>
                                          <p:attrName>style.visibility</p:attrName>
                                        </p:attrNameLst>
                                      </p:cBhvr>
                                      <p:to>
                                        <p:strVal val="visible"/>
                                      </p:to>
                                    </p:set>
                                  </p:childTnLst>
                                </p:cTn>
                              </p:par>
                            </p:childTnLst>
                          </p:cTn>
                        </p:par>
                        <p:par>
                          <p:cTn id="13" fill="hold">
                            <p:stCondLst>
                              <p:cond delay="1000"/>
                            </p:stCondLst>
                            <p:childTnLst>
                              <p:par>
                                <p:cTn id="14" presetID="2" presetClass="entr" presetSubtype="4" fill="hold" nodeType="afterEffect">
                                  <p:stCondLst>
                                    <p:cond delay="0"/>
                                  </p:stCondLst>
                                  <p:childTnLst>
                                    <p:set>
                                      <p:cBhvr>
                                        <p:cTn id="15" dur="1" fill="hold">
                                          <p:stCondLst>
                                            <p:cond delay="0"/>
                                          </p:stCondLst>
                                        </p:cTn>
                                        <p:tgtEl>
                                          <p:spTgt spid="10242"/>
                                        </p:tgtEl>
                                        <p:attrNameLst>
                                          <p:attrName>style.visibility</p:attrName>
                                        </p:attrNameLst>
                                      </p:cBhvr>
                                      <p:to>
                                        <p:strVal val="visible"/>
                                      </p:to>
                                    </p:set>
                                    <p:anim calcmode="lin" valueType="num">
                                      <p:cBhvr additive="base">
                                        <p:cTn id="16" dur="500" fill="hold"/>
                                        <p:tgtEl>
                                          <p:spTgt spid="10242"/>
                                        </p:tgtEl>
                                        <p:attrNameLst>
                                          <p:attrName>ppt_x</p:attrName>
                                        </p:attrNameLst>
                                      </p:cBhvr>
                                      <p:tavLst>
                                        <p:tav tm="0">
                                          <p:val>
                                            <p:strVal val="#ppt_x"/>
                                          </p:val>
                                        </p:tav>
                                        <p:tav tm="100000">
                                          <p:val>
                                            <p:strVal val="#ppt_x"/>
                                          </p:val>
                                        </p:tav>
                                      </p:tavLst>
                                    </p:anim>
                                    <p:anim calcmode="lin" valueType="num">
                                      <p:cBhvr additive="base">
                                        <p:cTn id="17" dur="500" fill="hold"/>
                                        <p:tgtEl>
                                          <p:spTgt spid="10242"/>
                                        </p:tgtEl>
                                        <p:attrNameLst>
                                          <p:attrName>ppt_y</p:attrName>
                                        </p:attrNameLst>
                                      </p:cBhvr>
                                      <p:tavLst>
                                        <p:tav tm="0">
                                          <p:val>
                                            <p:strVal val="1+#ppt_h/2"/>
                                          </p:val>
                                        </p:tav>
                                        <p:tav tm="100000">
                                          <p:val>
                                            <p:strVal val="#ppt_y"/>
                                          </p:val>
                                        </p:tav>
                                      </p:tavLst>
                                    </p:anim>
                                  </p:childTnLst>
                                </p:cTn>
                              </p:par>
                            </p:childTnLst>
                          </p:cTn>
                        </p:par>
                        <p:par>
                          <p:cTn id="18" fill="hold">
                            <p:stCondLst>
                              <p:cond delay="1500"/>
                            </p:stCondLst>
                            <p:childTnLst>
                              <p:par>
                                <p:cTn id="19" presetID="2" presetClass="entr" presetSubtype="4" fill="hold" nodeType="afterEffect">
                                  <p:stCondLst>
                                    <p:cond delay="0"/>
                                  </p:stCondLst>
                                  <p:childTnLst>
                                    <p:set>
                                      <p:cBhvr>
                                        <p:cTn id="20" dur="1" fill="hold">
                                          <p:stCondLst>
                                            <p:cond delay="0"/>
                                          </p:stCondLst>
                                        </p:cTn>
                                        <p:tgtEl>
                                          <p:spTgt spid="10244"/>
                                        </p:tgtEl>
                                        <p:attrNameLst>
                                          <p:attrName>style.visibility</p:attrName>
                                        </p:attrNameLst>
                                      </p:cBhvr>
                                      <p:to>
                                        <p:strVal val="visible"/>
                                      </p:to>
                                    </p:set>
                                    <p:anim calcmode="lin" valueType="num">
                                      <p:cBhvr additive="base">
                                        <p:cTn id="21" dur="500" fill="hold"/>
                                        <p:tgtEl>
                                          <p:spTgt spid="10244"/>
                                        </p:tgtEl>
                                        <p:attrNameLst>
                                          <p:attrName>ppt_x</p:attrName>
                                        </p:attrNameLst>
                                      </p:cBhvr>
                                      <p:tavLst>
                                        <p:tav tm="0">
                                          <p:val>
                                            <p:strVal val="#ppt_x"/>
                                          </p:val>
                                        </p:tav>
                                        <p:tav tm="100000">
                                          <p:val>
                                            <p:strVal val="#ppt_x"/>
                                          </p:val>
                                        </p:tav>
                                      </p:tavLst>
                                    </p:anim>
                                    <p:anim calcmode="lin" valueType="num">
                                      <p:cBhvr additive="base">
                                        <p:cTn id="22" dur="500" fill="hold"/>
                                        <p:tgtEl>
                                          <p:spTgt spid="10244"/>
                                        </p:tgtEl>
                                        <p:attrNameLst>
                                          <p:attrName>ppt_y</p:attrName>
                                        </p:attrNameLst>
                                      </p:cBhvr>
                                      <p:tavLst>
                                        <p:tav tm="0">
                                          <p:val>
                                            <p:strVal val="1+#ppt_h/2"/>
                                          </p:val>
                                        </p:tav>
                                        <p:tav tm="100000">
                                          <p:val>
                                            <p:strVal val="#ppt_y"/>
                                          </p:val>
                                        </p:tav>
                                      </p:tavLst>
                                    </p:anim>
                                  </p:childTnLst>
                                </p:cTn>
                              </p:par>
                            </p:childTnLst>
                          </p:cTn>
                        </p:par>
                        <p:par>
                          <p:cTn id="23" fill="hold">
                            <p:stCondLst>
                              <p:cond delay="2000"/>
                            </p:stCondLst>
                            <p:childTnLst>
                              <p:par>
                                <p:cTn id="24" presetID="2" presetClass="entr" presetSubtype="4" fill="hold" nodeType="afterEffect">
                                  <p:stCondLst>
                                    <p:cond delay="0"/>
                                  </p:stCondLst>
                                  <p:childTnLst>
                                    <p:set>
                                      <p:cBhvr>
                                        <p:cTn id="25" dur="1" fill="hold">
                                          <p:stCondLst>
                                            <p:cond delay="0"/>
                                          </p:stCondLst>
                                        </p:cTn>
                                        <p:tgtEl>
                                          <p:spTgt spid="10246"/>
                                        </p:tgtEl>
                                        <p:attrNameLst>
                                          <p:attrName>style.visibility</p:attrName>
                                        </p:attrNameLst>
                                      </p:cBhvr>
                                      <p:to>
                                        <p:strVal val="visible"/>
                                      </p:to>
                                    </p:set>
                                    <p:anim calcmode="lin" valueType="num">
                                      <p:cBhvr additive="base">
                                        <p:cTn id="26" dur="500" fill="hold"/>
                                        <p:tgtEl>
                                          <p:spTgt spid="10246"/>
                                        </p:tgtEl>
                                        <p:attrNameLst>
                                          <p:attrName>ppt_x</p:attrName>
                                        </p:attrNameLst>
                                      </p:cBhvr>
                                      <p:tavLst>
                                        <p:tav tm="0">
                                          <p:val>
                                            <p:strVal val="#ppt_x"/>
                                          </p:val>
                                        </p:tav>
                                        <p:tav tm="100000">
                                          <p:val>
                                            <p:strVal val="#ppt_x"/>
                                          </p:val>
                                        </p:tav>
                                      </p:tavLst>
                                    </p:anim>
                                    <p:anim calcmode="lin" valueType="num">
                                      <p:cBhvr additive="base">
                                        <p:cTn id="27" dur="500" fill="hold"/>
                                        <p:tgtEl>
                                          <p:spTgt spid="10246"/>
                                        </p:tgtEl>
                                        <p:attrNameLst>
                                          <p:attrName>ppt_y</p:attrName>
                                        </p:attrNameLst>
                                      </p:cBhvr>
                                      <p:tavLst>
                                        <p:tav tm="0">
                                          <p:val>
                                            <p:strVal val="1+#ppt_h/2"/>
                                          </p:val>
                                        </p:tav>
                                        <p:tav tm="100000">
                                          <p:val>
                                            <p:strVal val="#ppt_y"/>
                                          </p:val>
                                        </p:tav>
                                      </p:tavLst>
                                    </p:anim>
                                  </p:childTnLst>
                                </p:cTn>
                              </p:par>
                            </p:childTnLst>
                          </p:cTn>
                        </p:par>
                        <p:par>
                          <p:cTn id="28" fill="hold">
                            <p:stCondLst>
                              <p:cond delay="2500"/>
                            </p:stCondLst>
                            <p:childTnLst>
                              <p:par>
                                <p:cTn id="29" presetID="2" presetClass="entr" presetSubtype="4" fill="hold" nodeType="afterEffect">
                                  <p:stCondLst>
                                    <p:cond delay="0"/>
                                  </p:stCondLst>
                                  <p:childTnLst>
                                    <p:set>
                                      <p:cBhvr>
                                        <p:cTn id="30" dur="1" fill="hold">
                                          <p:stCondLst>
                                            <p:cond delay="0"/>
                                          </p:stCondLst>
                                        </p:cTn>
                                        <p:tgtEl>
                                          <p:spTgt spid="10248"/>
                                        </p:tgtEl>
                                        <p:attrNameLst>
                                          <p:attrName>style.visibility</p:attrName>
                                        </p:attrNameLst>
                                      </p:cBhvr>
                                      <p:to>
                                        <p:strVal val="visible"/>
                                      </p:to>
                                    </p:set>
                                    <p:anim calcmode="lin" valueType="num">
                                      <p:cBhvr additive="base">
                                        <p:cTn id="31" dur="500" fill="hold"/>
                                        <p:tgtEl>
                                          <p:spTgt spid="10248"/>
                                        </p:tgtEl>
                                        <p:attrNameLst>
                                          <p:attrName>ppt_x</p:attrName>
                                        </p:attrNameLst>
                                      </p:cBhvr>
                                      <p:tavLst>
                                        <p:tav tm="0">
                                          <p:val>
                                            <p:strVal val="#ppt_x"/>
                                          </p:val>
                                        </p:tav>
                                        <p:tav tm="100000">
                                          <p:val>
                                            <p:strVal val="#ppt_x"/>
                                          </p:val>
                                        </p:tav>
                                      </p:tavLst>
                                    </p:anim>
                                    <p:anim calcmode="lin" valueType="num">
                                      <p:cBhvr additive="base">
                                        <p:cTn id="32" dur="500" fill="hold"/>
                                        <p:tgtEl>
                                          <p:spTgt spid="1024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9748" grpId="0"/>
      <p:bldP spid="36871" grpId="0"/>
      <p:bldP spid="3687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62" name="Text Box 6"/>
          <p:cNvSpPr txBox="1">
            <a:spLocks noChangeArrowheads="1"/>
          </p:cNvSpPr>
          <p:nvPr/>
        </p:nvSpPr>
        <p:spPr bwMode="auto">
          <a:xfrm>
            <a:off x="137160" y="328613"/>
            <a:ext cx="1965960" cy="701675"/>
          </a:xfrm>
          <a:prstGeom prst="rect">
            <a:avLst/>
          </a:prstGeom>
          <a:noFill/>
          <a:ln w="9525">
            <a:noFill/>
            <a:miter lim="800000"/>
            <a:headEnd/>
            <a:tailEnd/>
          </a:ln>
        </p:spPr>
        <p:txBody>
          <a:bodyPr wrap="square">
            <a:spAutoFit/>
          </a:bodyPr>
          <a:lstStyle/>
          <a:p>
            <a:pPr algn="ctr">
              <a:spcBef>
                <a:spcPct val="50000"/>
              </a:spcBef>
              <a:defRPr/>
            </a:pPr>
            <a:r>
              <a:rPr lang="ru-RU" sz="4000" b="1" dirty="0" err="1">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latin typeface="Times New Roman" pitchFamily="18" charset="0"/>
              </a:rPr>
              <a:t>Фондю</a:t>
            </a:r>
            <a:endParaRPr lang="ru-RU" sz="4000" b="1" dirty="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latin typeface="Times New Roman" pitchFamily="18" charset="0"/>
            </a:endParaRPr>
          </a:p>
        </p:txBody>
      </p:sp>
      <p:sp>
        <p:nvSpPr>
          <p:cNvPr id="37892" name="Rectangle 4"/>
          <p:cNvSpPr>
            <a:spLocks noChangeArrowheads="1"/>
          </p:cNvSpPr>
          <p:nvPr/>
        </p:nvSpPr>
        <p:spPr bwMode="auto">
          <a:xfrm>
            <a:off x="1952626" y="522456"/>
            <a:ext cx="9424206"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just"/>
            <a:r>
              <a:rPr lang="ru-RU" altLang="ru-RU" sz="2000" dirty="0">
                <a:latin typeface="Times New Roman" panose="02020603050405020304" pitchFamily="18" charset="0"/>
                <a:cs typeface="Times New Roman" panose="02020603050405020304" pitchFamily="18" charset="0"/>
              </a:rPr>
              <a:t>применяется для приготовления пищи по принципу пропитывания и томления кусочков продуктов (картофеля, мяса, хлеба и др.) в специальной постоянно подогреваемой жидкой смеси (например, в масле, бульоне, шоколаде, сыре и т.п.). </a:t>
            </a:r>
          </a:p>
        </p:txBody>
      </p:sp>
      <p:sp>
        <p:nvSpPr>
          <p:cNvPr id="37894" name="Rectangle 7"/>
          <p:cNvSpPr>
            <a:spLocks noChangeArrowheads="1"/>
          </p:cNvSpPr>
          <p:nvPr/>
        </p:nvSpPr>
        <p:spPr bwMode="auto">
          <a:xfrm>
            <a:off x="126683" y="1538119"/>
            <a:ext cx="1185291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indent="342900"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just"/>
            <a:r>
              <a:rPr lang="ru-RU" altLang="ru-RU" sz="2000" i="1" dirty="0">
                <a:solidFill>
                  <a:srgbClr val="002060"/>
                </a:solidFill>
                <a:latin typeface="Times New Roman" panose="02020603050405020304" pitchFamily="18" charset="0"/>
                <a:cs typeface="Times New Roman" panose="02020603050405020304" pitchFamily="18" charset="0"/>
              </a:rPr>
              <a:t>Фондю состоит из</a:t>
            </a:r>
            <a:r>
              <a:rPr lang="ru-RU" altLang="ru-RU" sz="2000" dirty="0">
                <a:solidFill>
                  <a:srgbClr val="002060"/>
                </a:solidFill>
                <a:latin typeface="Times New Roman" panose="02020603050405020304" pitchFamily="18" charset="0"/>
                <a:cs typeface="Times New Roman" panose="02020603050405020304" pitchFamily="18" charset="0"/>
              </a:rPr>
              <a:t> основания-термостата, съемного круглого горшка с крышкой и антипригарным покрытием, комплекта специальных вилочек с длинной ручкой. </a:t>
            </a:r>
          </a:p>
        </p:txBody>
      </p:sp>
      <p:pic>
        <p:nvPicPr>
          <p:cNvPr id="37895" name="Picture 8" descr="pi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6706" y="2448878"/>
            <a:ext cx="2632788" cy="3769042"/>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pic>
        <p:nvPicPr>
          <p:cNvPr id="8" name="Рисунок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27326" y="70505"/>
            <a:ext cx="564594" cy="693361"/>
          </a:xfrm>
          <a:prstGeom prst="rect">
            <a:avLst/>
          </a:prstGeom>
        </p:spPr>
      </p:pic>
      <p:pic>
        <p:nvPicPr>
          <p:cNvPr id="11266" name="Picture 2" descr="https://otvet.imgsmail.ru/download/e61edbd9b6598a23c666e13086c24e57_i-996.jpg"/>
          <p:cNvPicPr>
            <a:picLocks noChangeAspect="1" noChangeArrowheads="1"/>
          </p:cNvPicPr>
          <p:nvPr/>
        </p:nvPicPr>
        <p:blipFill rotWithShape="1">
          <a:blip r:embed="rId4">
            <a:extLst>
              <a:ext uri="{28A0092B-C50C-407E-A947-70E740481C1C}">
                <a14:useLocalDpi xmlns:a14="http://schemas.microsoft.com/office/drawing/2010/main" val="0"/>
              </a:ext>
            </a:extLst>
          </a:blip>
          <a:srcRect r="9497"/>
          <a:stretch/>
        </p:blipFill>
        <p:spPr bwMode="auto">
          <a:xfrm>
            <a:off x="3070225" y="2448878"/>
            <a:ext cx="4770755" cy="3769042"/>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pic>
        <p:nvPicPr>
          <p:cNvPr id="11268" name="Picture 4" descr="https://images.grosbill.com/tefal_plateau_inox_coupelles_plateau_lave_30-86872-2.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71711" y="2448879"/>
            <a:ext cx="3883544" cy="3769042"/>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04309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45062"/>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500"/>
                                  </p:stCondLst>
                                  <p:childTnLst>
                                    <p:set>
                                      <p:cBhvr>
                                        <p:cTn id="9" dur="1" fill="hold">
                                          <p:stCondLst>
                                            <p:cond delay="0"/>
                                          </p:stCondLst>
                                        </p:cTn>
                                        <p:tgtEl>
                                          <p:spTgt spid="37892"/>
                                        </p:tgtEl>
                                        <p:attrNameLst>
                                          <p:attrName>style.visibility</p:attrName>
                                        </p:attrNameLst>
                                      </p:cBhvr>
                                      <p:to>
                                        <p:strVal val="visible"/>
                                      </p:to>
                                    </p:set>
                                  </p:childTnLst>
                                </p:cTn>
                              </p:par>
                            </p:childTnLst>
                          </p:cTn>
                        </p:par>
                        <p:par>
                          <p:cTn id="10" fill="hold">
                            <p:stCondLst>
                              <p:cond delay="500"/>
                            </p:stCondLst>
                            <p:childTnLst>
                              <p:par>
                                <p:cTn id="11" presetID="1" presetClass="entr" presetSubtype="0" fill="hold" grpId="0" nodeType="afterEffect">
                                  <p:stCondLst>
                                    <p:cond delay="500"/>
                                  </p:stCondLst>
                                  <p:childTnLst>
                                    <p:set>
                                      <p:cBhvr>
                                        <p:cTn id="12" dur="1" fill="hold">
                                          <p:stCondLst>
                                            <p:cond delay="0"/>
                                          </p:stCondLst>
                                        </p:cTn>
                                        <p:tgtEl>
                                          <p:spTgt spid="37894"/>
                                        </p:tgtEl>
                                        <p:attrNameLst>
                                          <p:attrName>style.visibility</p:attrName>
                                        </p:attrNameLst>
                                      </p:cBhvr>
                                      <p:to>
                                        <p:strVal val="visible"/>
                                      </p:to>
                                    </p:set>
                                  </p:childTnLst>
                                </p:cTn>
                              </p:par>
                            </p:childTnLst>
                          </p:cTn>
                        </p:par>
                        <p:par>
                          <p:cTn id="13" fill="hold">
                            <p:stCondLst>
                              <p:cond delay="1000"/>
                            </p:stCondLst>
                            <p:childTnLst>
                              <p:par>
                                <p:cTn id="14" presetID="2" presetClass="entr" presetSubtype="4" fill="hold" nodeType="afterEffect">
                                  <p:stCondLst>
                                    <p:cond delay="0"/>
                                  </p:stCondLst>
                                  <p:childTnLst>
                                    <p:set>
                                      <p:cBhvr>
                                        <p:cTn id="15" dur="1" fill="hold">
                                          <p:stCondLst>
                                            <p:cond delay="0"/>
                                          </p:stCondLst>
                                        </p:cTn>
                                        <p:tgtEl>
                                          <p:spTgt spid="37895"/>
                                        </p:tgtEl>
                                        <p:attrNameLst>
                                          <p:attrName>style.visibility</p:attrName>
                                        </p:attrNameLst>
                                      </p:cBhvr>
                                      <p:to>
                                        <p:strVal val="visible"/>
                                      </p:to>
                                    </p:set>
                                    <p:anim calcmode="lin" valueType="num">
                                      <p:cBhvr additive="base">
                                        <p:cTn id="16" dur="500" fill="hold"/>
                                        <p:tgtEl>
                                          <p:spTgt spid="37895"/>
                                        </p:tgtEl>
                                        <p:attrNameLst>
                                          <p:attrName>ppt_x</p:attrName>
                                        </p:attrNameLst>
                                      </p:cBhvr>
                                      <p:tavLst>
                                        <p:tav tm="0">
                                          <p:val>
                                            <p:strVal val="#ppt_x"/>
                                          </p:val>
                                        </p:tav>
                                        <p:tav tm="100000">
                                          <p:val>
                                            <p:strVal val="#ppt_x"/>
                                          </p:val>
                                        </p:tav>
                                      </p:tavLst>
                                    </p:anim>
                                    <p:anim calcmode="lin" valueType="num">
                                      <p:cBhvr additive="base">
                                        <p:cTn id="17" dur="500" fill="hold"/>
                                        <p:tgtEl>
                                          <p:spTgt spid="37895"/>
                                        </p:tgtEl>
                                        <p:attrNameLst>
                                          <p:attrName>ppt_y</p:attrName>
                                        </p:attrNameLst>
                                      </p:cBhvr>
                                      <p:tavLst>
                                        <p:tav tm="0">
                                          <p:val>
                                            <p:strVal val="1+#ppt_h/2"/>
                                          </p:val>
                                        </p:tav>
                                        <p:tav tm="100000">
                                          <p:val>
                                            <p:strVal val="#ppt_y"/>
                                          </p:val>
                                        </p:tav>
                                      </p:tavLst>
                                    </p:anim>
                                  </p:childTnLst>
                                </p:cTn>
                              </p:par>
                            </p:childTnLst>
                          </p:cTn>
                        </p:par>
                        <p:par>
                          <p:cTn id="18" fill="hold">
                            <p:stCondLst>
                              <p:cond delay="1500"/>
                            </p:stCondLst>
                            <p:childTnLst>
                              <p:par>
                                <p:cTn id="19" presetID="2" presetClass="entr" presetSubtype="4" fill="hold" nodeType="afterEffect">
                                  <p:stCondLst>
                                    <p:cond delay="0"/>
                                  </p:stCondLst>
                                  <p:childTnLst>
                                    <p:set>
                                      <p:cBhvr>
                                        <p:cTn id="20" dur="1" fill="hold">
                                          <p:stCondLst>
                                            <p:cond delay="0"/>
                                          </p:stCondLst>
                                        </p:cTn>
                                        <p:tgtEl>
                                          <p:spTgt spid="11266"/>
                                        </p:tgtEl>
                                        <p:attrNameLst>
                                          <p:attrName>style.visibility</p:attrName>
                                        </p:attrNameLst>
                                      </p:cBhvr>
                                      <p:to>
                                        <p:strVal val="visible"/>
                                      </p:to>
                                    </p:set>
                                    <p:anim calcmode="lin" valueType="num">
                                      <p:cBhvr additive="base">
                                        <p:cTn id="21" dur="500" fill="hold"/>
                                        <p:tgtEl>
                                          <p:spTgt spid="11266"/>
                                        </p:tgtEl>
                                        <p:attrNameLst>
                                          <p:attrName>ppt_x</p:attrName>
                                        </p:attrNameLst>
                                      </p:cBhvr>
                                      <p:tavLst>
                                        <p:tav tm="0">
                                          <p:val>
                                            <p:strVal val="#ppt_x"/>
                                          </p:val>
                                        </p:tav>
                                        <p:tav tm="100000">
                                          <p:val>
                                            <p:strVal val="#ppt_x"/>
                                          </p:val>
                                        </p:tav>
                                      </p:tavLst>
                                    </p:anim>
                                    <p:anim calcmode="lin" valueType="num">
                                      <p:cBhvr additive="base">
                                        <p:cTn id="22" dur="500" fill="hold"/>
                                        <p:tgtEl>
                                          <p:spTgt spid="11266"/>
                                        </p:tgtEl>
                                        <p:attrNameLst>
                                          <p:attrName>ppt_y</p:attrName>
                                        </p:attrNameLst>
                                      </p:cBhvr>
                                      <p:tavLst>
                                        <p:tav tm="0">
                                          <p:val>
                                            <p:strVal val="1+#ppt_h/2"/>
                                          </p:val>
                                        </p:tav>
                                        <p:tav tm="100000">
                                          <p:val>
                                            <p:strVal val="#ppt_y"/>
                                          </p:val>
                                        </p:tav>
                                      </p:tavLst>
                                    </p:anim>
                                  </p:childTnLst>
                                </p:cTn>
                              </p:par>
                            </p:childTnLst>
                          </p:cTn>
                        </p:par>
                        <p:par>
                          <p:cTn id="23" fill="hold">
                            <p:stCondLst>
                              <p:cond delay="2000"/>
                            </p:stCondLst>
                            <p:childTnLst>
                              <p:par>
                                <p:cTn id="24" presetID="2" presetClass="entr" presetSubtype="4" fill="hold" nodeType="afterEffect">
                                  <p:stCondLst>
                                    <p:cond delay="0"/>
                                  </p:stCondLst>
                                  <p:childTnLst>
                                    <p:set>
                                      <p:cBhvr>
                                        <p:cTn id="25" dur="1" fill="hold">
                                          <p:stCondLst>
                                            <p:cond delay="0"/>
                                          </p:stCondLst>
                                        </p:cTn>
                                        <p:tgtEl>
                                          <p:spTgt spid="11268"/>
                                        </p:tgtEl>
                                        <p:attrNameLst>
                                          <p:attrName>style.visibility</p:attrName>
                                        </p:attrNameLst>
                                      </p:cBhvr>
                                      <p:to>
                                        <p:strVal val="visible"/>
                                      </p:to>
                                    </p:set>
                                    <p:anim calcmode="lin" valueType="num">
                                      <p:cBhvr additive="base">
                                        <p:cTn id="26" dur="500" fill="hold"/>
                                        <p:tgtEl>
                                          <p:spTgt spid="11268"/>
                                        </p:tgtEl>
                                        <p:attrNameLst>
                                          <p:attrName>ppt_x</p:attrName>
                                        </p:attrNameLst>
                                      </p:cBhvr>
                                      <p:tavLst>
                                        <p:tav tm="0">
                                          <p:val>
                                            <p:strVal val="#ppt_x"/>
                                          </p:val>
                                        </p:tav>
                                        <p:tav tm="100000">
                                          <p:val>
                                            <p:strVal val="#ppt_x"/>
                                          </p:val>
                                        </p:tav>
                                      </p:tavLst>
                                    </p:anim>
                                    <p:anim calcmode="lin" valueType="num">
                                      <p:cBhvr additive="base">
                                        <p:cTn id="27" dur="500" fill="hold"/>
                                        <p:tgtEl>
                                          <p:spTgt spid="1126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62" grpId="0"/>
      <p:bldP spid="37892" grpId="0"/>
      <p:bldP spid="37894"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4" name="Text Box 4"/>
          <p:cNvSpPr txBox="1">
            <a:spLocks noChangeArrowheads="1"/>
          </p:cNvSpPr>
          <p:nvPr/>
        </p:nvSpPr>
        <p:spPr bwMode="auto">
          <a:xfrm>
            <a:off x="0" y="285077"/>
            <a:ext cx="3040380" cy="701675"/>
          </a:xfrm>
          <a:prstGeom prst="rect">
            <a:avLst/>
          </a:prstGeom>
          <a:noFill/>
          <a:ln w="9525">
            <a:noFill/>
            <a:miter lim="800000"/>
            <a:headEnd/>
            <a:tailEnd/>
          </a:ln>
        </p:spPr>
        <p:txBody>
          <a:bodyPr wrap="square">
            <a:spAutoFit/>
          </a:bodyPr>
          <a:lstStyle/>
          <a:p>
            <a:pPr algn="ctr">
              <a:spcBef>
                <a:spcPct val="50000"/>
              </a:spcBef>
              <a:defRPr/>
            </a:pPr>
            <a:r>
              <a:rPr lang="ru-RU" sz="4000" b="1" dirty="0" err="1">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latin typeface="Times New Roman" pitchFamily="18" charset="0"/>
              </a:rPr>
              <a:t>Раклетница</a:t>
            </a:r>
            <a:endParaRPr lang="ru-RU" sz="4000" b="1" dirty="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latin typeface="Times New Roman" pitchFamily="18" charset="0"/>
            </a:endParaRPr>
          </a:p>
        </p:txBody>
      </p:sp>
      <p:sp>
        <p:nvSpPr>
          <p:cNvPr id="38916" name="Rectangle 4"/>
          <p:cNvSpPr>
            <a:spLocks noChangeArrowheads="1"/>
          </p:cNvSpPr>
          <p:nvPr/>
        </p:nvSpPr>
        <p:spPr bwMode="auto">
          <a:xfrm>
            <a:off x="186690" y="1159929"/>
            <a:ext cx="1190523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just"/>
            <a:r>
              <a:rPr lang="ru-RU" altLang="ru-RU" sz="2000" i="1" dirty="0">
                <a:solidFill>
                  <a:srgbClr val="002060"/>
                </a:solidFill>
                <a:latin typeface="Times New Roman" panose="02020603050405020304" pitchFamily="18" charset="0"/>
                <a:cs typeface="Times New Roman" panose="02020603050405020304" pitchFamily="18" charset="0"/>
              </a:rPr>
              <a:t>Она состоит из подогреваемой основы из нержавеющей стали, съемной верхней плитки-гриль с антипригарным покрытием и комплекта </a:t>
            </a:r>
            <a:r>
              <a:rPr lang="ru-RU" altLang="ru-RU" sz="2000" i="1" dirty="0" err="1">
                <a:solidFill>
                  <a:srgbClr val="002060"/>
                </a:solidFill>
                <a:latin typeface="Times New Roman" panose="02020603050405020304" pitchFamily="18" charset="0"/>
                <a:cs typeface="Times New Roman" panose="02020603050405020304" pitchFamily="18" charset="0"/>
              </a:rPr>
              <a:t>кокотниц</a:t>
            </a:r>
            <a:r>
              <a:rPr lang="ru-RU" altLang="ru-RU" sz="2000" i="1" dirty="0">
                <a:solidFill>
                  <a:srgbClr val="002060"/>
                </a:solidFill>
                <a:latin typeface="Times New Roman" panose="02020603050405020304" pitchFamily="18" charset="0"/>
                <a:cs typeface="Times New Roman" panose="02020603050405020304" pitchFamily="18" charset="0"/>
              </a:rPr>
              <a:t> (маленьких глубоких сковородок с ручкой и антипригарным покрытием).  </a:t>
            </a:r>
          </a:p>
        </p:txBody>
      </p:sp>
      <p:sp>
        <p:nvSpPr>
          <p:cNvPr id="38917" name="Прямоугольник 4"/>
          <p:cNvSpPr>
            <a:spLocks noChangeArrowheads="1"/>
          </p:cNvSpPr>
          <p:nvPr/>
        </p:nvSpPr>
        <p:spPr bwMode="auto">
          <a:xfrm>
            <a:off x="2948940" y="458254"/>
            <a:ext cx="830961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just" eaLnBrk="1" hangingPunct="1"/>
            <a:r>
              <a:rPr lang="ru-RU" altLang="ru-RU" sz="2000" dirty="0">
                <a:latin typeface="Times New Roman" panose="02020603050405020304" pitchFamily="18" charset="0"/>
                <a:cs typeface="Times New Roman" panose="02020603050405020304" pitchFamily="18" charset="0"/>
              </a:rPr>
              <a:t>предназначена для жарки сырого мяса, рыбы, креветок, приготовления </a:t>
            </a:r>
            <a:r>
              <a:rPr lang="ru-RU" altLang="ru-RU" sz="2000" dirty="0" err="1">
                <a:latin typeface="Times New Roman" panose="02020603050405020304" pitchFamily="18" charset="0"/>
                <a:cs typeface="Times New Roman" panose="02020603050405020304" pitchFamily="18" charset="0"/>
              </a:rPr>
              <a:t>жюльенов</a:t>
            </a:r>
            <a:r>
              <a:rPr lang="ru-RU" altLang="ru-RU" sz="2000" dirty="0">
                <a:latin typeface="Times New Roman" panose="02020603050405020304" pitchFamily="18" charset="0"/>
                <a:cs typeface="Times New Roman" panose="02020603050405020304" pitchFamily="18" charset="0"/>
              </a:rPr>
              <a:t>, </a:t>
            </a:r>
            <a:r>
              <a:rPr lang="ru-RU" altLang="ru-RU" sz="2000" dirty="0" err="1">
                <a:latin typeface="Times New Roman" panose="02020603050405020304" pitchFamily="18" charset="0"/>
                <a:cs typeface="Times New Roman" panose="02020603050405020304" pitchFamily="18" charset="0"/>
              </a:rPr>
              <a:t>раклетт</a:t>
            </a:r>
            <a:r>
              <a:rPr lang="ru-RU" altLang="ru-RU" sz="2000" dirty="0">
                <a:latin typeface="Times New Roman" panose="02020603050405020304" pitchFamily="18" charset="0"/>
                <a:cs typeface="Times New Roman" panose="02020603050405020304" pitchFamily="18" charset="0"/>
              </a:rPr>
              <a:t> из сыра и т.п. </a:t>
            </a:r>
            <a:endParaRPr lang="ru-RU" altLang="ru-RU" sz="2000" dirty="0"/>
          </a:p>
        </p:txBody>
      </p:sp>
      <p:pic>
        <p:nvPicPr>
          <p:cNvPr id="6" name="Рисунок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27326" y="70505"/>
            <a:ext cx="564594" cy="693361"/>
          </a:xfrm>
          <a:prstGeom prst="rect">
            <a:avLst/>
          </a:prstGeom>
        </p:spPr>
      </p:pic>
      <p:pic>
        <p:nvPicPr>
          <p:cNvPr id="12290" name="Picture 2" descr="https://hotsale24.ru/wp-content/uploads/2018/10/100000076956b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6690" y="2349105"/>
            <a:ext cx="6808469" cy="3860435"/>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pic>
        <p:nvPicPr>
          <p:cNvPr id="12292" name="Picture 4" descr="https://ravta.ru/upload/iblock/c3d/c3d643ba182f5bf1b9bed16bffc2a274.jpg"/>
          <p:cNvPicPr>
            <a:picLocks noChangeAspect="1" noChangeArrowheads="1"/>
          </p:cNvPicPr>
          <p:nvPr/>
        </p:nvPicPr>
        <p:blipFill rotWithShape="1">
          <a:blip r:embed="rId4">
            <a:extLst>
              <a:ext uri="{28A0092B-C50C-407E-A947-70E740481C1C}">
                <a14:useLocalDpi xmlns:a14="http://schemas.microsoft.com/office/drawing/2010/main" val="0"/>
              </a:ext>
            </a:extLst>
          </a:blip>
          <a:srcRect l="9474"/>
          <a:stretch/>
        </p:blipFill>
        <p:spPr bwMode="auto">
          <a:xfrm>
            <a:off x="7086600" y="2349105"/>
            <a:ext cx="4914900" cy="3860435"/>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34251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46084"/>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500"/>
                                  </p:stCondLst>
                                  <p:childTnLst>
                                    <p:set>
                                      <p:cBhvr>
                                        <p:cTn id="9" dur="1" fill="hold">
                                          <p:stCondLst>
                                            <p:cond delay="0"/>
                                          </p:stCondLst>
                                        </p:cTn>
                                        <p:tgtEl>
                                          <p:spTgt spid="38917"/>
                                        </p:tgtEl>
                                        <p:attrNameLst>
                                          <p:attrName>style.visibility</p:attrName>
                                        </p:attrNameLst>
                                      </p:cBhvr>
                                      <p:to>
                                        <p:strVal val="visible"/>
                                      </p:to>
                                    </p:set>
                                  </p:childTnLst>
                                </p:cTn>
                              </p:par>
                            </p:childTnLst>
                          </p:cTn>
                        </p:par>
                        <p:par>
                          <p:cTn id="10" fill="hold">
                            <p:stCondLst>
                              <p:cond delay="500"/>
                            </p:stCondLst>
                            <p:childTnLst>
                              <p:par>
                                <p:cTn id="11" presetID="1" presetClass="entr" presetSubtype="0" fill="hold" grpId="0" nodeType="afterEffect">
                                  <p:stCondLst>
                                    <p:cond delay="500"/>
                                  </p:stCondLst>
                                  <p:childTnLst>
                                    <p:set>
                                      <p:cBhvr>
                                        <p:cTn id="12" dur="1" fill="hold">
                                          <p:stCondLst>
                                            <p:cond delay="0"/>
                                          </p:stCondLst>
                                        </p:cTn>
                                        <p:tgtEl>
                                          <p:spTgt spid="38916"/>
                                        </p:tgtEl>
                                        <p:attrNameLst>
                                          <p:attrName>style.visibility</p:attrName>
                                        </p:attrNameLst>
                                      </p:cBhvr>
                                      <p:to>
                                        <p:strVal val="visible"/>
                                      </p:to>
                                    </p:set>
                                  </p:childTnLst>
                                </p:cTn>
                              </p:par>
                            </p:childTnLst>
                          </p:cTn>
                        </p:par>
                        <p:par>
                          <p:cTn id="13" fill="hold">
                            <p:stCondLst>
                              <p:cond delay="1000"/>
                            </p:stCondLst>
                            <p:childTnLst>
                              <p:par>
                                <p:cTn id="14" presetID="2" presetClass="entr" presetSubtype="4" fill="hold" nodeType="afterEffect">
                                  <p:stCondLst>
                                    <p:cond delay="0"/>
                                  </p:stCondLst>
                                  <p:childTnLst>
                                    <p:set>
                                      <p:cBhvr>
                                        <p:cTn id="15" dur="1" fill="hold">
                                          <p:stCondLst>
                                            <p:cond delay="0"/>
                                          </p:stCondLst>
                                        </p:cTn>
                                        <p:tgtEl>
                                          <p:spTgt spid="12290"/>
                                        </p:tgtEl>
                                        <p:attrNameLst>
                                          <p:attrName>style.visibility</p:attrName>
                                        </p:attrNameLst>
                                      </p:cBhvr>
                                      <p:to>
                                        <p:strVal val="visible"/>
                                      </p:to>
                                    </p:set>
                                    <p:anim calcmode="lin" valueType="num">
                                      <p:cBhvr additive="base">
                                        <p:cTn id="16" dur="500" fill="hold"/>
                                        <p:tgtEl>
                                          <p:spTgt spid="12290"/>
                                        </p:tgtEl>
                                        <p:attrNameLst>
                                          <p:attrName>ppt_x</p:attrName>
                                        </p:attrNameLst>
                                      </p:cBhvr>
                                      <p:tavLst>
                                        <p:tav tm="0">
                                          <p:val>
                                            <p:strVal val="#ppt_x"/>
                                          </p:val>
                                        </p:tav>
                                        <p:tav tm="100000">
                                          <p:val>
                                            <p:strVal val="#ppt_x"/>
                                          </p:val>
                                        </p:tav>
                                      </p:tavLst>
                                    </p:anim>
                                    <p:anim calcmode="lin" valueType="num">
                                      <p:cBhvr additive="base">
                                        <p:cTn id="17" dur="500" fill="hold"/>
                                        <p:tgtEl>
                                          <p:spTgt spid="12290"/>
                                        </p:tgtEl>
                                        <p:attrNameLst>
                                          <p:attrName>ppt_y</p:attrName>
                                        </p:attrNameLst>
                                      </p:cBhvr>
                                      <p:tavLst>
                                        <p:tav tm="0">
                                          <p:val>
                                            <p:strVal val="1+#ppt_h/2"/>
                                          </p:val>
                                        </p:tav>
                                        <p:tav tm="100000">
                                          <p:val>
                                            <p:strVal val="#ppt_y"/>
                                          </p:val>
                                        </p:tav>
                                      </p:tavLst>
                                    </p:anim>
                                  </p:childTnLst>
                                </p:cTn>
                              </p:par>
                            </p:childTnLst>
                          </p:cTn>
                        </p:par>
                        <p:par>
                          <p:cTn id="18" fill="hold">
                            <p:stCondLst>
                              <p:cond delay="1500"/>
                            </p:stCondLst>
                            <p:childTnLst>
                              <p:par>
                                <p:cTn id="19" presetID="2" presetClass="entr" presetSubtype="4" fill="hold" nodeType="afterEffect">
                                  <p:stCondLst>
                                    <p:cond delay="0"/>
                                  </p:stCondLst>
                                  <p:childTnLst>
                                    <p:set>
                                      <p:cBhvr>
                                        <p:cTn id="20" dur="1" fill="hold">
                                          <p:stCondLst>
                                            <p:cond delay="0"/>
                                          </p:stCondLst>
                                        </p:cTn>
                                        <p:tgtEl>
                                          <p:spTgt spid="12292"/>
                                        </p:tgtEl>
                                        <p:attrNameLst>
                                          <p:attrName>style.visibility</p:attrName>
                                        </p:attrNameLst>
                                      </p:cBhvr>
                                      <p:to>
                                        <p:strVal val="visible"/>
                                      </p:to>
                                    </p:set>
                                    <p:anim calcmode="lin" valueType="num">
                                      <p:cBhvr additive="base">
                                        <p:cTn id="21" dur="500" fill="hold"/>
                                        <p:tgtEl>
                                          <p:spTgt spid="12292"/>
                                        </p:tgtEl>
                                        <p:attrNameLst>
                                          <p:attrName>ppt_x</p:attrName>
                                        </p:attrNameLst>
                                      </p:cBhvr>
                                      <p:tavLst>
                                        <p:tav tm="0">
                                          <p:val>
                                            <p:strVal val="#ppt_x"/>
                                          </p:val>
                                        </p:tav>
                                        <p:tav tm="100000">
                                          <p:val>
                                            <p:strVal val="#ppt_x"/>
                                          </p:val>
                                        </p:tav>
                                      </p:tavLst>
                                    </p:anim>
                                    <p:anim calcmode="lin" valueType="num">
                                      <p:cBhvr additive="base">
                                        <p:cTn id="22" dur="500" fill="hold"/>
                                        <p:tgtEl>
                                          <p:spTgt spid="1229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84" grpId="0"/>
      <p:bldP spid="38916" grpId="0"/>
      <p:bldP spid="38917"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5"/>
          <p:cNvSpPr txBox="1">
            <a:spLocks noChangeArrowheads="1"/>
          </p:cNvSpPr>
          <p:nvPr/>
        </p:nvSpPr>
        <p:spPr bwMode="auto">
          <a:xfrm>
            <a:off x="1223010" y="251460"/>
            <a:ext cx="9955530" cy="707886"/>
          </a:xfrm>
          <a:prstGeom prst="rect">
            <a:avLst/>
          </a:prstGeom>
          <a:noFill/>
          <a:ln w="9525">
            <a:noFill/>
            <a:miter lim="800000"/>
            <a:headEnd/>
            <a:tailEnd/>
          </a:ln>
        </p:spPr>
        <p:txBody>
          <a:bodyPr wrap="square">
            <a:spAutoFit/>
          </a:bodyPr>
          <a:lstStyle/>
          <a:p>
            <a:pPr algn="ctr">
              <a:defRPr/>
            </a:pPr>
            <a:r>
              <a:rPr lang="ru-RU" sz="4000" b="1" dirty="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latin typeface="Times New Roman" pitchFamily="18" charset="0"/>
              </a:rPr>
              <a:t>Прибор для приготовления </a:t>
            </a:r>
            <a:r>
              <a:rPr lang="ru-RU" sz="4000" b="1" dirty="0" smtClean="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latin typeface="Times New Roman" pitchFamily="18" charset="0"/>
              </a:rPr>
              <a:t>гамбургеров</a:t>
            </a:r>
            <a:endParaRPr lang="ru-RU" sz="4000" b="1" dirty="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latin typeface="Times New Roman" pitchFamily="18" charset="0"/>
            </a:endParaRPr>
          </a:p>
        </p:txBody>
      </p:sp>
      <p:pic>
        <p:nvPicPr>
          <p:cNvPr id="7" name="Рисунок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27326" y="70505"/>
            <a:ext cx="564594" cy="693361"/>
          </a:xfrm>
          <a:prstGeom prst="rect">
            <a:avLst/>
          </a:prstGeom>
        </p:spPr>
      </p:pic>
      <p:pic>
        <p:nvPicPr>
          <p:cNvPr id="13316" name="Picture 4" descr="https://gloimg.gbtcdn.com/gb/pdm-product-pic/Electronic/2016/02/17/source-img/20160217124958_8851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1365" y="1154430"/>
            <a:ext cx="5052060" cy="5052060"/>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pic>
        <p:nvPicPr>
          <p:cNvPr id="13318" name="Picture 6" descr="http://elektrikua.com.ua/image/cache/750-750/data/mx/2-bytovaya-tehnika-gt-melkaya-bytovaya-tehnika-gt-gril/1823588.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42025" y="1154431"/>
            <a:ext cx="5052060" cy="5052060"/>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46595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par>
                          <p:cTn id="7" fill="hold">
                            <p:stCondLst>
                              <p:cond delay="0"/>
                            </p:stCondLst>
                            <p:childTnLst>
                              <p:par>
                                <p:cTn id="8" presetID="2" presetClass="entr" presetSubtype="4" fill="hold" nodeType="afterEffect">
                                  <p:stCondLst>
                                    <p:cond delay="0"/>
                                  </p:stCondLst>
                                  <p:childTnLst>
                                    <p:set>
                                      <p:cBhvr>
                                        <p:cTn id="9" dur="1" fill="hold">
                                          <p:stCondLst>
                                            <p:cond delay="0"/>
                                          </p:stCondLst>
                                        </p:cTn>
                                        <p:tgtEl>
                                          <p:spTgt spid="13316"/>
                                        </p:tgtEl>
                                        <p:attrNameLst>
                                          <p:attrName>style.visibility</p:attrName>
                                        </p:attrNameLst>
                                      </p:cBhvr>
                                      <p:to>
                                        <p:strVal val="visible"/>
                                      </p:to>
                                    </p:set>
                                    <p:anim calcmode="lin" valueType="num">
                                      <p:cBhvr additive="base">
                                        <p:cTn id="10" dur="500" fill="hold"/>
                                        <p:tgtEl>
                                          <p:spTgt spid="13316"/>
                                        </p:tgtEl>
                                        <p:attrNameLst>
                                          <p:attrName>ppt_x</p:attrName>
                                        </p:attrNameLst>
                                      </p:cBhvr>
                                      <p:tavLst>
                                        <p:tav tm="0">
                                          <p:val>
                                            <p:strVal val="#ppt_x"/>
                                          </p:val>
                                        </p:tav>
                                        <p:tav tm="100000">
                                          <p:val>
                                            <p:strVal val="#ppt_x"/>
                                          </p:val>
                                        </p:tav>
                                      </p:tavLst>
                                    </p:anim>
                                    <p:anim calcmode="lin" valueType="num">
                                      <p:cBhvr additive="base">
                                        <p:cTn id="11" dur="500" fill="hold"/>
                                        <p:tgtEl>
                                          <p:spTgt spid="13316"/>
                                        </p:tgtEl>
                                        <p:attrNameLst>
                                          <p:attrName>ppt_y</p:attrName>
                                        </p:attrNameLst>
                                      </p:cBhvr>
                                      <p:tavLst>
                                        <p:tav tm="0">
                                          <p:val>
                                            <p:strVal val="1+#ppt_h/2"/>
                                          </p:val>
                                        </p:tav>
                                        <p:tav tm="100000">
                                          <p:val>
                                            <p:strVal val="#ppt_y"/>
                                          </p:val>
                                        </p:tav>
                                      </p:tavLst>
                                    </p:anim>
                                  </p:childTnLst>
                                </p:cTn>
                              </p:par>
                            </p:childTnLst>
                          </p:cTn>
                        </p:par>
                        <p:par>
                          <p:cTn id="12" fill="hold">
                            <p:stCondLst>
                              <p:cond delay="500"/>
                            </p:stCondLst>
                            <p:childTnLst>
                              <p:par>
                                <p:cTn id="13" presetID="2" presetClass="entr" presetSubtype="4" fill="hold" nodeType="afterEffect">
                                  <p:stCondLst>
                                    <p:cond delay="0"/>
                                  </p:stCondLst>
                                  <p:childTnLst>
                                    <p:set>
                                      <p:cBhvr>
                                        <p:cTn id="14" dur="1" fill="hold">
                                          <p:stCondLst>
                                            <p:cond delay="0"/>
                                          </p:stCondLst>
                                        </p:cTn>
                                        <p:tgtEl>
                                          <p:spTgt spid="13318"/>
                                        </p:tgtEl>
                                        <p:attrNameLst>
                                          <p:attrName>style.visibility</p:attrName>
                                        </p:attrNameLst>
                                      </p:cBhvr>
                                      <p:to>
                                        <p:strVal val="visible"/>
                                      </p:to>
                                    </p:set>
                                    <p:anim calcmode="lin" valueType="num">
                                      <p:cBhvr additive="base">
                                        <p:cTn id="15" dur="500" fill="hold"/>
                                        <p:tgtEl>
                                          <p:spTgt spid="13318"/>
                                        </p:tgtEl>
                                        <p:attrNameLst>
                                          <p:attrName>ppt_x</p:attrName>
                                        </p:attrNameLst>
                                      </p:cBhvr>
                                      <p:tavLst>
                                        <p:tav tm="0">
                                          <p:val>
                                            <p:strVal val="#ppt_x"/>
                                          </p:val>
                                        </p:tav>
                                        <p:tav tm="100000">
                                          <p:val>
                                            <p:strVal val="#ppt_x"/>
                                          </p:val>
                                        </p:tav>
                                      </p:tavLst>
                                    </p:anim>
                                    <p:anim calcmode="lin" valueType="num">
                                      <p:cBhvr additive="base">
                                        <p:cTn id="16" dur="500" fill="hold"/>
                                        <p:tgtEl>
                                          <p:spTgt spid="133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5"/>
          <p:cNvSpPr txBox="1">
            <a:spLocks noChangeArrowheads="1"/>
          </p:cNvSpPr>
          <p:nvPr/>
        </p:nvSpPr>
        <p:spPr bwMode="auto">
          <a:xfrm>
            <a:off x="51606" y="331470"/>
            <a:ext cx="11475720" cy="677108"/>
          </a:xfrm>
          <a:prstGeom prst="rect">
            <a:avLst/>
          </a:prstGeom>
          <a:noFill/>
          <a:ln w="9525">
            <a:noFill/>
            <a:miter lim="800000"/>
            <a:headEnd/>
            <a:tailEnd/>
          </a:ln>
        </p:spPr>
        <p:txBody>
          <a:bodyPr wrap="square">
            <a:spAutoFit/>
          </a:bodyPr>
          <a:lstStyle/>
          <a:p>
            <a:pPr algn="ctr">
              <a:defRPr/>
            </a:pPr>
            <a:r>
              <a:rPr lang="ru-RU" sz="3800" b="1" dirty="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latin typeface="Times New Roman" pitchFamily="18" charset="0"/>
              </a:rPr>
              <a:t>Прибор для </a:t>
            </a:r>
            <a:r>
              <a:rPr lang="ru-RU" sz="3800" b="1" dirty="0" smtClean="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latin typeface="Times New Roman" pitchFamily="18" charset="0"/>
              </a:rPr>
              <a:t>приготовления пиццы (пицца-</a:t>
            </a:r>
            <a:r>
              <a:rPr lang="ru-RU" sz="3800" b="1" dirty="0" err="1" smtClean="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latin typeface="Times New Roman" pitchFamily="18" charset="0"/>
              </a:rPr>
              <a:t>мейкер</a:t>
            </a:r>
            <a:r>
              <a:rPr lang="ru-RU" sz="3800" b="1" dirty="0" smtClean="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latin typeface="Times New Roman" pitchFamily="18" charset="0"/>
              </a:rPr>
              <a:t>)</a:t>
            </a:r>
            <a:endParaRPr lang="ru-RU" sz="3800" b="1" dirty="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latin typeface="Times New Roman" pitchFamily="18" charset="0"/>
            </a:endParaRPr>
          </a:p>
        </p:txBody>
      </p:sp>
      <p:pic>
        <p:nvPicPr>
          <p:cNvPr id="7" name="Рисунок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27326" y="70505"/>
            <a:ext cx="564594" cy="693361"/>
          </a:xfrm>
          <a:prstGeom prst="rect">
            <a:avLst/>
          </a:prstGeom>
        </p:spPr>
      </p:pic>
      <p:pic>
        <p:nvPicPr>
          <p:cNvPr id="5" name="Picture 2" descr="https://images-na.ssl-images-amazon.com/images/I/81ZuXqpWyvL._SL1500_.jpg"/>
          <p:cNvPicPr>
            <a:picLocks noChangeAspect="1" noChangeArrowheads="1"/>
          </p:cNvPicPr>
          <p:nvPr/>
        </p:nvPicPr>
        <p:blipFill rotWithShape="1">
          <a:blip r:embed="rId3">
            <a:extLst>
              <a:ext uri="{28A0092B-C50C-407E-A947-70E740481C1C}">
                <a14:useLocalDpi xmlns:a14="http://schemas.microsoft.com/office/drawing/2010/main" val="0"/>
              </a:ext>
            </a:extLst>
          </a:blip>
          <a:srcRect t="10821" b="9934"/>
          <a:stretch/>
        </p:blipFill>
        <p:spPr bwMode="auto">
          <a:xfrm>
            <a:off x="470725" y="1269542"/>
            <a:ext cx="4937813" cy="4891227"/>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pic>
        <p:nvPicPr>
          <p:cNvPr id="15362" name="Picture 2" descr="https://sm.pcmag.com/pcmag_au/gallery/1/10-cool-gifts-under-100/10-cool-gifts-under-100_5mvs.jpg"/>
          <p:cNvPicPr>
            <a:picLocks noChangeAspect="1" noChangeArrowheads="1"/>
          </p:cNvPicPr>
          <p:nvPr/>
        </p:nvPicPr>
        <p:blipFill rotWithShape="1">
          <a:blip r:embed="rId4">
            <a:extLst>
              <a:ext uri="{28A0092B-C50C-407E-A947-70E740481C1C}">
                <a14:useLocalDpi xmlns:a14="http://schemas.microsoft.com/office/drawing/2010/main" val="0"/>
              </a:ext>
            </a:extLst>
          </a:blip>
          <a:srcRect t="6529" b="10416"/>
          <a:stretch/>
        </p:blipFill>
        <p:spPr bwMode="auto">
          <a:xfrm>
            <a:off x="5676149" y="1269542"/>
            <a:ext cx="5940103" cy="4891227"/>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86757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par>
                          <p:cTn id="7" fill="hold">
                            <p:stCondLst>
                              <p:cond delay="0"/>
                            </p:stCondLst>
                            <p:childTnLst>
                              <p:par>
                                <p:cTn id="8" presetID="2" presetClass="entr" presetSubtype="4" fill="hold" nodeType="afterEffect">
                                  <p:stCondLst>
                                    <p:cond delay="0"/>
                                  </p:stCondLst>
                                  <p:childTnLst>
                                    <p:set>
                                      <p:cBhvr>
                                        <p:cTn id="9" dur="1" fill="hold">
                                          <p:stCondLst>
                                            <p:cond delay="0"/>
                                          </p:stCondLst>
                                        </p:cTn>
                                        <p:tgtEl>
                                          <p:spTgt spid="5"/>
                                        </p:tgtEl>
                                        <p:attrNameLst>
                                          <p:attrName>style.visibility</p:attrName>
                                        </p:attrNameLst>
                                      </p:cBhvr>
                                      <p:to>
                                        <p:strVal val="visible"/>
                                      </p:to>
                                    </p:set>
                                    <p:anim calcmode="lin" valueType="num">
                                      <p:cBhvr additive="base">
                                        <p:cTn id="10" dur="500" fill="hold"/>
                                        <p:tgtEl>
                                          <p:spTgt spid="5"/>
                                        </p:tgtEl>
                                        <p:attrNameLst>
                                          <p:attrName>ppt_x</p:attrName>
                                        </p:attrNameLst>
                                      </p:cBhvr>
                                      <p:tavLst>
                                        <p:tav tm="0">
                                          <p:val>
                                            <p:strVal val="#ppt_x"/>
                                          </p:val>
                                        </p:tav>
                                        <p:tav tm="100000">
                                          <p:val>
                                            <p:strVal val="#ppt_x"/>
                                          </p:val>
                                        </p:tav>
                                      </p:tavLst>
                                    </p:anim>
                                    <p:anim calcmode="lin" valueType="num">
                                      <p:cBhvr additive="base">
                                        <p:cTn id="11" dur="500" fill="hold"/>
                                        <p:tgtEl>
                                          <p:spTgt spid="5"/>
                                        </p:tgtEl>
                                        <p:attrNameLst>
                                          <p:attrName>ppt_y</p:attrName>
                                        </p:attrNameLst>
                                      </p:cBhvr>
                                      <p:tavLst>
                                        <p:tav tm="0">
                                          <p:val>
                                            <p:strVal val="1+#ppt_h/2"/>
                                          </p:val>
                                        </p:tav>
                                        <p:tav tm="100000">
                                          <p:val>
                                            <p:strVal val="#ppt_y"/>
                                          </p:val>
                                        </p:tav>
                                      </p:tavLst>
                                    </p:anim>
                                  </p:childTnLst>
                                </p:cTn>
                              </p:par>
                            </p:childTnLst>
                          </p:cTn>
                        </p:par>
                        <p:par>
                          <p:cTn id="12" fill="hold">
                            <p:stCondLst>
                              <p:cond delay="500"/>
                            </p:stCondLst>
                            <p:childTnLst>
                              <p:par>
                                <p:cTn id="13" presetID="2" presetClass="entr" presetSubtype="4" fill="hold" nodeType="afterEffect">
                                  <p:stCondLst>
                                    <p:cond delay="0"/>
                                  </p:stCondLst>
                                  <p:childTnLst>
                                    <p:set>
                                      <p:cBhvr>
                                        <p:cTn id="14" dur="1" fill="hold">
                                          <p:stCondLst>
                                            <p:cond delay="0"/>
                                          </p:stCondLst>
                                        </p:cTn>
                                        <p:tgtEl>
                                          <p:spTgt spid="15362"/>
                                        </p:tgtEl>
                                        <p:attrNameLst>
                                          <p:attrName>style.visibility</p:attrName>
                                        </p:attrNameLst>
                                      </p:cBhvr>
                                      <p:to>
                                        <p:strVal val="visible"/>
                                      </p:to>
                                    </p:set>
                                    <p:anim calcmode="lin" valueType="num">
                                      <p:cBhvr additive="base">
                                        <p:cTn id="15" dur="500" fill="hold"/>
                                        <p:tgtEl>
                                          <p:spTgt spid="15362"/>
                                        </p:tgtEl>
                                        <p:attrNameLst>
                                          <p:attrName>ppt_x</p:attrName>
                                        </p:attrNameLst>
                                      </p:cBhvr>
                                      <p:tavLst>
                                        <p:tav tm="0">
                                          <p:val>
                                            <p:strVal val="#ppt_x"/>
                                          </p:val>
                                        </p:tav>
                                        <p:tav tm="100000">
                                          <p:val>
                                            <p:strVal val="#ppt_x"/>
                                          </p:val>
                                        </p:tav>
                                      </p:tavLst>
                                    </p:anim>
                                    <p:anim calcmode="lin" valueType="num">
                                      <p:cBhvr additive="base">
                                        <p:cTn id="16" dur="500" fill="hold"/>
                                        <p:tgtEl>
                                          <p:spTgt spid="1536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5"/>
          <p:cNvSpPr txBox="1">
            <a:spLocks noChangeArrowheads="1"/>
          </p:cNvSpPr>
          <p:nvPr/>
        </p:nvSpPr>
        <p:spPr bwMode="auto">
          <a:xfrm>
            <a:off x="480060" y="274320"/>
            <a:ext cx="10576560" cy="707886"/>
          </a:xfrm>
          <a:prstGeom prst="rect">
            <a:avLst/>
          </a:prstGeom>
          <a:noFill/>
          <a:ln w="9525">
            <a:noFill/>
            <a:miter lim="800000"/>
            <a:headEnd/>
            <a:tailEnd/>
          </a:ln>
        </p:spPr>
        <p:txBody>
          <a:bodyPr wrap="square">
            <a:spAutoFit/>
          </a:bodyPr>
          <a:lstStyle/>
          <a:p>
            <a:pPr algn="ctr">
              <a:defRPr/>
            </a:pPr>
            <a:r>
              <a:rPr lang="ru-RU" sz="4000" b="1" dirty="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latin typeface="Times New Roman" pitchFamily="18" charset="0"/>
              </a:rPr>
              <a:t>Прибор для </a:t>
            </a:r>
            <a:r>
              <a:rPr lang="ru-RU" sz="4000" b="1" dirty="0" smtClean="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latin typeface="Times New Roman" pitchFamily="18" charset="0"/>
              </a:rPr>
              <a:t>приготовления хот-догов</a:t>
            </a:r>
            <a:endParaRPr lang="ru-RU" sz="4000" b="1" dirty="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latin typeface="Times New Roman" pitchFamily="18" charset="0"/>
            </a:endParaRPr>
          </a:p>
        </p:txBody>
      </p:sp>
      <p:pic>
        <p:nvPicPr>
          <p:cNvPr id="7" name="Рисунок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27326" y="70505"/>
            <a:ext cx="564594" cy="693361"/>
          </a:xfrm>
          <a:prstGeom prst="rect">
            <a:avLst/>
          </a:prstGeom>
        </p:spPr>
      </p:pic>
      <p:pic>
        <p:nvPicPr>
          <p:cNvPr id="16388" name="Picture 4" descr="https://kitchen.adstores.ru/sites/kitchen.adstores.ru/files/styles/large/public/product_images/1744647143.jpg?itok=br4XLhO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0030" y="1234053"/>
            <a:ext cx="7429500" cy="4953001"/>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pic>
        <p:nvPicPr>
          <p:cNvPr id="16390" name="Picture 6" descr="https://vseest.by/shop/images/blinniczyi-yajczevarki-xot-dog-popkorn-mejkeryi/jpg_maquina_perritos_clatronic_cocina.jpg"/>
          <p:cNvPicPr>
            <a:picLocks noChangeAspect="1" noChangeArrowheads="1"/>
          </p:cNvPicPr>
          <p:nvPr/>
        </p:nvPicPr>
        <p:blipFill rotWithShape="1">
          <a:blip r:embed="rId4">
            <a:extLst>
              <a:ext uri="{28A0092B-C50C-407E-A947-70E740481C1C}">
                <a14:useLocalDpi xmlns:a14="http://schemas.microsoft.com/office/drawing/2010/main" val="0"/>
              </a:ext>
            </a:extLst>
          </a:blip>
          <a:srcRect l="16459" r="10280"/>
          <a:stretch/>
        </p:blipFill>
        <p:spPr bwMode="auto">
          <a:xfrm>
            <a:off x="7818120" y="1234052"/>
            <a:ext cx="3991503" cy="4953001"/>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57964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par>
                          <p:cTn id="7" fill="hold">
                            <p:stCondLst>
                              <p:cond delay="0"/>
                            </p:stCondLst>
                            <p:childTnLst>
                              <p:par>
                                <p:cTn id="8" presetID="2" presetClass="entr" presetSubtype="4" fill="hold" nodeType="afterEffect">
                                  <p:stCondLst>
                                    <p:cond delay="0"/>
                                  </p:stCondLst>
                                  <p:childTnLst>
                                    <p:set>
                                      <p:cBhvr>
                                        <p:cTn id="9" dur="1" fill="hold">
                                          <p:stCondLst>
                                            <p:cond delay="0"/>
                                          </p:stCondLst>
                                        </p:cTn>
                                        <p:tgtEl>
                                          <p:spTgt spid="16388"/>
                                        </p:tgtEl>
                                        <p:attrNameLst>
                                          <p:attrName>style.visibility</p:attrName>
                                        </p:attrNameLst>
                                      </p:cBhvr>
                                      <p:to>
                                        <p:strVal val="visible"/>
                                      </p:to>
                                    </p:set>
                                    <p:anim calcmode="lin" valueType="num">
                                      <p:cBhvr additive="base">
                                        <p:cTn id="10" dur="500" fill="hold"/>
                                        <p:tgtEl>
                                          <p:spTgt spid="16388"/>
                                        </p:tgtEl>
                                        <p:attrNameLst>
                                          <p:attrName>ppt_x</p:attrName>
                                        </p:attrNameLst>
                                      </p:cBhvr>
                                      <p:tavLst>
                                        <p:tav tm="0">
                                          <p:val>
                                            <p:strVal val="#ppt_x"/>
                                          </p:val>
                                        </p:tav>
                                        <p:tav tm="100000">
                                          <p:val>
                                            <p:strVal val="#ppt_x"/>
                                          </p:val>
                                        </p:tav>
                                      </p:tavLst>
                                    </p:anim>
                                    <p:anim calcmode="lin" valueType="num">
                                      <p:cBhvr additive="base">
                                        <p:cTn id="11" dur="500" fill="hold"/>
                                        <p:tgtEl>
                                          <p:spTgt spid="16388"/>
                                        </p:tgtEl>
                                        <p:attrNameLst>
                                          <p:attrName>ppt_y</p:attrName>
                                        </p:attrNameLst>
                                      </p:cBhvr>
                                      <p:tavLst>
                                        <p:tav tm="0">
                                          <p:val>
                                            <p:strVal val="1+#ppt_h/2"/>
                                          </p:val>
                                        </p:tav>
                                        <p:tav tm="100000">
                                          <p:val>
                                            <p:strVal val="#ppt_y"/>
                                          </p:val>
                                        </p:tav>
                                      </p:tavLst>
                                    </p:anim>
                                  </p:childTnLst>
                                </p:cTn>
                              </p:par>
                            </p:childTnLst>
                          </p:cTn>
                        </p:par>
                        <p:par>
                          <p:cTn id="12" fill="hold">
                            <p:stCondLst>
                              <p:cond delay="500"/>
                            </p:stCondLst>
                            <p:childTnLst>
                              <p:par>
                                <p:cTn id="13" presetID="2" presetClass="entr" presetSubtype="4" fill="hold" nodeType="afterEffect">
                                  <p:stCondLst>
                                    <p:cond delay="0"/>
                                  </p:stCondLst>
                                  <p:childTnLst>
                                    <p:set>
                                      <p:cBhvr>
                                        <p:cTn id="14" dur="1" fill="hold">
                                          <p:stCondLst>
                                            <p:cond delay="0"/>
                                          </p:stCondLst>
                                        </p:cTn>
                                        <p:tgtEl>
                                          <p:spTgt spid="16390"/>
                                        </p:tgtEl>
                                        <p:attrNameLst>
                                          <p:attrName>style.visibility</p:attrName>
                                        </p:attrNameLst>
                                      </p:cBhvr>
                                      <p:to>
                                        <p:strVal val="visible"/>
                                      </p:to>
                                    </p:set>
                                    <p:anim calcmode="lin" valueType="num">
                                      <p:cBhvr additive="base">
                                        <p:cTn id="15" dur="500" fill="hold"/>
                                        <p:tgtEl>
                                          <p:spTgt spid="16390"/>
                                        </p:tgtEl>
                                        <p:attrNameLst>
                                          <p:attrName>ppt_x</p:attrName>
                                        </p:attrNameLst>
                                      </p:cBhvr>
                                      <p:tavLst>
                                        <p:tav tm="0">
                                          <p:val>
                                            <p:strVal val="#ppt_x"/>
                                          </p:val>
                                        </p:tav>
                                        <p:tav tm="100000">
                                          <p:val>
                                            <p:strVal val="#ppt_x"/>
                                          </p:val>
                                        </p:tav>
                                      </p:tavLst>
                                    </p:anim>
                                    <p:anim calcmode="lin" valueType="num">
                                      <p:cBhvr additive="base">
                                        <p:cTn id="16" dur="500" fill="hold"/>
                                        <p:tgtEl>
                                          <p:spTgt spid="1639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5" name="Text Box 5"/>
          <p:cNvSpPr txBox="1">
            <a:spLocks noChangeArrowheads="1"/>
          </p:cNvSpPr>
          <p:nvPr/>
        </p:nvSpPr>
        <p:spPr bwMode="auto">
          <a:xfrm>
            <a:off x="0" y="310882"/>
            <a:ext cx="4737114" cy="701675"/>
          </a:xfrm>
          <a:prstGeom prst="rect">
            <a:avLst/>
          </a:prstGeom>
          <a:noFill/>
          <a:ln w="9525">
            <a:noFill/>
            <a:miter lim="800000"/>
            <a:headEnd/>
            <a:tailEnd/>
          </a:ln>
        </p:spPr>
        <p:txBody>
          <a:bodyPr>
            <a:spAutoFit/>
          </a:bodyPr>
          <a:lstStyle/>
          <a:p>
            <a:pPr algn="ctr">
              <a:spcBef>
                <a:spcPct val="50000"/>
              </a:spcBef>
              <a:defRPr/>
            </a:pPr>
            <a:r>
              <a:rPr lang="ru-RU" sz="4000" b="1" dirty="0" err="1">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latin typeface="Times New Roman" pitchFamily="18" charset="0"/>
              </a:rPr>
              <a:t>Электросковорода</a:t>
            </a:r>
            <a:endParaRPr lang="ru-RU" sz="4000" b="1" dirty="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latin typeface="Times New Roman" pitchFamily="18" charset="0"/>
            </a:endParaRPr>
          </a:p>
        </p:txBody>
      </p:sp>
      <p:sp>
        <p:nvSpPr>
          <p:cNvPr id="4" name="Text Box 4"/>
          <p:cNvSpPr txBox="1">
            <a:spLocks noChangeArrowheads="1"/>
          </p:cNvSpPr>
          <p:nvPr/>
        </p:nvSpPr>
        <p:spPr bwMode="auto">
          <a:xfrm>
            <a:off x="5646420" y="310882"/>
            <a:ext cx="5364480" cy="707886"/>
          </a:xfrm>
          <a:prstGeom prst="rect">
            <a:avLst/>
          </a:prstGeom>
          <a:noFill/>
          <a:ln w="9525">
            <a:noFill/>
            <a:miter lim="800000"/>
            <a:headEnd/>
            <a:tailEnd/>
          </a:ln>
        </p:spPr>
        <p:txBody>
          <a:bodyPr wrap="square">
            <a:spAutoFit/>
          </a:bodyPr>
          <a:lstStyle/>
          <a:p>
            <a:pPr algn="ctr">
              <a:defRPr/>
            </a:pPr>
            <a:r>
              <a:rPr lang="ru-RU" sz="4000" b="1" dirty="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latin typeface="Times New Roman" pitchFamily="18" charset="0"/>
              </a:rPr>
              <a:t>Электрический </a:t>
            </a:r>
            <a:r>
              <a:rPr lang="ru-RU" sz="4000" b="1" dirty="0" err="1">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latin typeface="Times New Roman" pitchFamily="18" charset="0"/>
              </a:rPr>
              <a:t>вок</a:t>
            </a:r>
            <a:endParaRPr lang="ru-RU" sz="4000" b="1" dirty="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latin typeface="Times New Roman" pitchFamily="18" charset="0"/>
            </a:endParaRPr>
          </a:p>
        </p:txBody>
      </p:sp>
      <p:pic>
        <p:nvPicPr>
          <p:cNvPr id="8" name="Рисунок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27326" y="70505"/>
            <a:ext cx="564594" cy="693361"/>
          </a:xfrm>
          <a:prstGeom prst="rect">
            <a:avLst/>
          </a:prstGeom>
        </p:spPr>
      </p:pic>
      <p:pic>
        <p:nvPicPr>
          <p:cNvPr id="14340" name="Picture 4" descr="http://handmade.minemegashop.ru/pictures/102436802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3998" y="1172162"/>
            <a:ext cx="4303712" cy="2275151"/>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pic>
        <p:nvPicPr>
          <p:cNvPr id="14342" name="Picture 6" descr="https://i2.rozetka.ua/goods/5109053/10524616_images_5109053488.jpg"/>
          <p:cNvPicPr>
            <a:picLocks noChangeAspect="1" noChangeArrowheads="1"/>
          </p:cNvPicPr>
          <p:nvPr/>
        </p:nvPicPr>
        <p:blipFill rotWithShape="1">
          <a:blip r:embed="rId4">
            <a:extLst>
              <a:ext uri="{28A0092B-C50C-407E-A947-70E740481C1C}">
                <a14:useLocalDpi xmlns:a14="http://schemas.microsoft.com/office/drawing/2010/main" val="0"/>
              </a:ext>
            </a:extLst>
          </a:blip>
          <a:srcRect b="10098"/>
          <a:stretch/>
        </p:blipFill>
        <p:spPr bwMode="auto">
          <a:xfrm>
            <a:off x="233998" y="3447313"/>
            <a:ext cx="4303712" cy="2862646"/>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pic>
        <p:nvPicPr>
          <p:cNvPr id="14344" name="Picture 8" descr="https://posuda-gid.ru/wp-content/uploads/2018/12/Elektrovok.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30342" y="1172162"/>
            <a:ext cx="6879281" cy="4668568"/>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25967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51205"/>
                                        </p:tgtEl>
                                        <p:attrNameLst>
                                          <p:attrName>style.visibility</p:attrName>
                                        </p:attrNameLst>
                                      </p:cBhvr>
                                      <p:to>
                                        <p:strVal val="visible"/>
                                      </p:to>
                                    </p:set>
                                  </p:childTnLst>
                                </p:cTn>
                              </p:par>
                            </p:childTnLst>
                          </p:cTn>
                        </p:par>
                        <p:par>
                          <p:cTn id="7" fill="hold">
                            <p:stCondLst>
                              <p:cond delay="0"/>
                            </p:stCondLst>
                            <p:childTnLst>
                              <p:par>
                                <p:cTn id="8" presetID="2" presetClass="entr" presetSubtype="4" fill="hold" nodeType="afterEffect">
                                  <p:stCondLst>
                                    <p:cond delay="0"/>
                                  </p:stCondLst>
                                  <p:childTnLst>
                                    <p:set>
                                      <p:cBhvr>
                                        <p:cTn id="9" dur="1" fill="hold">
                                          <p:stCondLst>
                                            <p:cond delay="0"/>
                                          </p:stCondLst>
                                        </p:cTn>
                                        <p:tgtEl>
                                          <p:spTgt spid="14340"/>
                                        </p:tgtEl>
                                        <p:attrNameLst>
                                          <p:attrName>style.visibility</p:attrName>
                                        </p:attrNameLst>
                                      </p:cBhvr>
                                      <p:to>
                                        <p:strVal val="visible"/>
                                      </p:to>
                                    </p:set>
                                    <p:anim calcmode="lin" valueType="num">
                                      <p:cBhvr additive="base">
                                        <p:cTn id="10" dur="500" fill="hold"/>
                                        <p:tgtEl>
                                          <p:spTgt spid="14340"/>
                                        </p:tgtEl>
                                        <p:attrNameLst>
                                          <p:attrName>ppt_x</p:attrName>
                                        </p:attrNameLst>
                                      </p:cBhvr>
                                      <p:tavLst>
                                        <p:tav tm="0">
                                          <p:val>
                                            <p:strVal val="#ppt_x"/>
                                          </p:val>
                                        </p:tav>
                                        <p:tav tm="100000">
                                          <p:val>
                                            <p:strVal val="#ppt_x"/>
                                          </p:val>
                                        </p:tav>
                                      </p:tavLst>
                                    </p:anim>
                                    <p:anim calcmode="lin" valueType="num">
                                      <p:cBhvr additive="base">
                                        <p:cTn id="11" dur="500" fill="hold"/>
                                        <p:tgtEl>
                                          <p:spTgt spid="14340"/>
                                        </p:tgtEl>
                                        <p:attrNameLst>
                                          <p:attrName>ppt_y</p:attrName>
                                        </p:attrNameLst>
                                      </p:cBhvr>
                                      <p:tavLst>
                                        <p:tav tm="0">
                                          <p:val>
                                            <p:strVal val="1+#ppt_h/2"/>
                                          </p:val>
                                        </p:tav>
                                        <p:tav tm="100000">
                                          <p:val>
                                            <p:strVal val="#ppt_y"/>
                                          </p:val>
                                        </p:tav>
                                      </p:tavLst>
                                    </p:anim>
                                  </p:childTnLst>
                                </p:cTn>
                              </p:par>
                            </p:childTnLst>
                          </p:cTn>
                        </p:par>
                        <p:par>
                          <p:cTn id="12" fill="hold">
                            <p:stCondLst>
                              <p:cond delay="500"/>
                            </p:stCondLst>
                            <p:childTnLst>
                              <p:par>
                                <p:cTn id="13" presetID="2" presetClass="entr" presetSubtype="4" fill="hold" nodeType="afterEffect">
                                  <p:stCondLst>
                                    <p:cond delay="0"/>
                                  </p:stCondLst>
                                  <p:childTnLst>
                                    <p:set>
                                      <p:cBhvr>
                                        <p:cTn id="14" dur="1" fill="hold">
                                          <p:stCondLst>
                                            <p:cond delay="0"/>
                                          </p:stCondLst>
                                        </p:cTn>
                                        <p:tgtEl>
                                          <p:spTgt spid="14342"/>
                                        </p:tgtEl>
                                        <p:attrNameLst>
                                          <p:attrName>style.visibility</p:attrName>
                                        </p:attrNameLst>
                                      </p:cBhvr>
                                      <p:to>
                                        <p:strVal val="visible"/>
                                      </p:to>
                                    </p:set>
                                    <p:anim calcmode="lin" valueType="num">
                                      <p:cBhvr additive="base">
                                        <p:cTn id="15" dur="500" fill="hold"/>
                                        <p:tgtEl>
                                          <p:spTgt spid="14342"/>
                                        </p:tgtEl>
                                        <p:attrNameLst>
                                          <p:attrName>ppt_x</p:attrName>
                                        </p:attrNameLst>
                                      </p:cBhvr>
                                      <p:tavLst>
                                        <p:tav tm="0">
                                          <p:val>
                                            <p:strVal val="#ppt_x"/>
                                          </p:val>
                                        </p:tav>
                                        <p:tav tm="100000">
                                          <p:val>
                                            <p:strVal val="#ppt_x"/>
                                          </p:val>
                                        </p:tav>
                                      </p:tavLst>
                                    </p:anim>
                                    <p:anim calcmode="lin" valueType="num">
                                      <p:cBhvr additive="base">
                                        <p:cTn id="16" dur="500" fill="hold"/>
                                        <p:tgtEl>
                                          <p:spTgt spid="14342"/>
                                        </p:tgtEl>
                                        <p:attrNameLst>
                                          <p:attrName>ppt_y</p:attrName>
                                        </p:attrNameLst>
                                      </p:cBhvr>
                                      <p:tavLst>
                                        <p:tav tm="0">
                                          <p:val>
                                            <p:strVal val="1+#ppt_h/2"/>
                                          </p:val>
                                        </p:tav>
                                        <p:tav tm="100000">
                                          <p:val>
                                            <p:strVal val="#ppt_y"/>
                                          </p:val>
                                        </p:tav>
                                      </p:tavLst>
                                    </p:anim>
                                  </p:childTnLst>
                                </p:cTn>
                              </p:par>
                            </p:childTnLst>
                          </p:cTn>
                        </p:par>
                        <p:par>
                          <p:cTn id="17" fill="hold">
                            <p:stCondLst>
                              <p:cond delay="1000"/>
                            </p:stCondLst>
                            <p:childTnLst>
                              <p:par>
                                <p:cTn id="18" presetID="1" presetClass="entr" presetSubtype="0" fill="hold" grpId="0" nodeType="afterEffect">
                                  <p:stCondLst>
                                    <p:cond delay="750"/>
                                  </p:stCondLst>
                                  <p:childTnLst>
                                    <p:set>
                                      <p:cBhvr>
                                        <p:cTn id="19" dur="1" fill="hold">
                                          <p:stCondLst>
                                            <p:cond delay="0"/>
                                          </p:stCondLst>
                                        </p:cTn>
                                        <p:tgtEl>
                                          <p:spTgt spid="4"/>
                                        </p:tgtEl>
                                        <p:attrNameLst>
                                          <p:attrName>style.visibility</p:attrName>
                                        </p:attrNameLst>
                                      </p:cBhvr>
                                      <p:to>
                                        <p:strVal val="visible"/>
                                      </p:to>
                                    </p:set>
                                  </p:childTnLst>
                                </p:cTn>
                              </p:par>
                            </p:childTnLst>
                          </p:cTn>
                        </p:par>
                        <p:par>
                          <p:cTn id="20" fill="hold">
                            <p:stCondLst>
                              <p:cond delay="1750"/>
                            </p:stCondLst>
                            <p:childTnLst>
                              <p:par>
                                <p:cTn id="21" presetID="2" presetClass="entr" presetSubtype="4" fill="hold" nodeType="afterEffect">
                                  <p:stCondLst>
                                    <p:cond delay="0"/>
                                  </p:stCondLst>
                                  <p:childTnLst>
                                    <p:set>
                                      <p:cBhvr>
                                        <p:cTn id="22" dur="1" fill="hold">
                                          <p:stCondLst>
                                            <p:cond delay="0"/>
                                          </p:stCondLst>
                                        </p:cTn>
                                        <p:tgtEl>
                                          <p:spTgt spid="14344"/>
                                        </p:tgtEl>
                                        <p:attrNameLst>
                                          <p:attrName>style.visibility</p:attrName>
                                        </p:attrNameLst>
                                      </p:cBhvr>
                                      <p:to>
                                        <p:strVal val="visible"/>
                                      </p:to>
                                    </p:set>
                                    <p:anim calcmode="lin" valueType="num">
                                      <p:cBhvr additive="base">
                                        <p:cTn id="23" dur="500" fill="hold"/>
                                        <p:tgtEl>
                                          <p:spTgt spid="14344"/>
                                        </p:tgtEl>
                                        <p:attrNameLst>
                                          <p:attrName>ppt_x</p:attrName>
                                        </p:attrNameLst>
                                      </p:cBhvr>
                                      <p:tavLst>
                                        <p:tav tm="0">
                                          <p:val>
                                            <p:strVal val="#ppt_x"/>
                                          </p:val>
                                        </p:tav>
                                        <p:tav tm="100000">
                                          <p:val>
                                            <p:strVal val="#ppt_x"/>
                                          </p:val>
                                        </p:tav>
                                      </p:tavLst>
                                    </p:anim>
                                    <p:anim calcmode="lin" valueType="num">
                                      <p:cBhvr additive="base">
                                        <p:cTn id="24" dur="500" fill="hold"/>
                                        <p:tgtEl>
                                          <p:spTgt spid="1434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05" grpId="0"/>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a:xfrm>
            <a:off x="1234914" y="547172"/>
            <a:ext cx="9858239" cy="1412067"/>
          </a:xfrm>
        </p:spPr>
        <p:txBody>
          <a:bodyPr>
            <a:normAutofit fontScale="90000"/>
          </a:bodyPr>
          <a:lstStyle/>
          <a:p>
            <a:pPr lvl="0"/>
            <a:r>
              <a:rPr lang="ru-RU" sz="3600" dirty="0">
                <a:latin typeface="Times New Roman" panose="02020603050405020304" pitchFamily="18" charset="0"/>
                <a:cs typeface="Times New Roman" panose="02020603050405020304" pitchFamily="18" charset="0"/>
              </a:rPr>
              <a:t>21.1. Общие сведения и классификация ассортимента электронагревательных приборов</a:t>
            </a:r>
          </a:p>
        </p:txBody>
      </p:sp>
      <p:pic>
        <p:nvPicPr>
          <p:cNvPr id="8" name="Рисунок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27326" y="70505"/>
            <a:ext cx="564594" cy="693361"/>
          </a:xfrm>
          <a:prstGeom prst="rect">
            <a:avLst/>
          </a:prstGeom>
        </p:spPr>
      </p:pic>
      <p:pic>
        <p:nvPicPr>
          <p:cNvPr id="3" name="Рисунок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62898" y="2258184"/>
            <a:ext cx="2614862" cy="2826878"/>
          </a:xfrm>
          <a:prstGeom prst="rect">
            <a:avLst/>
          </a:prstGeom>
          <a:ln>
            <a:solidFill>
              <a:schemeClr val="accent1"/>
            </a:solidFill>
          </a:ln>
        </p:spPr>
      </p:pic>
      <p:sp>
        <p:nvSpPr>
          <p:cNvPr id="6" name="Заголовок 1"/>
          <p:cNvSpPr txBox="1">
            <a:spLocks/>
          </p:cNvSpPr>
          <p:nvPr/>
        </p:nvSpPr>
        <p:spPr>
          <a:xfrm>
            <a:off x="1234914" y="96429"/>
            <a:ext cx="9722173" cy="368492"/>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800" kern="1200" cap="all" baseline="0">
                <a:solidFill>
                  <a:schemeClr val="tx1"/>
                </a:solidFill>
                <a:latin typeface="+mj-lt"/>
                <a:ea typeface="+mj-ea"/>
                <a:cs typeface="+mj-cs"/>
              </a:defRPr>
            </a:lvl1pPr>
          </a:lstStyle>
          <a:p>
            <a:pPr algn="ctr">
              <a:lnSpc>
                <a:spcPct val="110000"/>
              </a:lnSpc>
            </a:pPr>
            <a:r>
              <a:rPr lang="ru-RU" sz="1100" smtClean="0">
                <a:solidFill>
                  <a:schemeClr val="tx2">
                    <a:lumMod val="60000"/>
                    <a:lumOff val="40000"/>
                  </a:schemeClr>
                </a:solidFill>
                <a:latin typeface="Times New Roman" panose="02020603050405020304" pitchFamily="18" charset="0"/>
                <a:cs typeface="Times New Roman" panose="02020603050405020304" pitchFamily="18" charset="0"/>
              </a:rPr>
              <a:t>МИНСКИЙ ФИЛИАЛ </a:t>
            </a:r>
          </a:p>
          <a:p>
            <a:pPr algn="ctr">
              <a:lnSpc>
                <a:spcPct val="110000"/>
              </a:lnSpc>
            </a:pPr>
            <a:r>
              <a:rPr lang="ru-RU" sz="1100" smtClean="0">
                <a:solidFill>
                  <a:schemeClr val="tx2">
                    <a:lumMod val="60000"/>
                    <a:lumOff val="40000"/>
                  </a:schemeClr>
                </a:solidFill>
                <a:latin typeface="Times New Roman" panose="02020603050405020304" pitchFamily="18" charset="0"/>
                <a:cs typeface="Times New Roman" panose="02020603050405020304" pitchFamily="18" charset="0"/>
              </a:rPr>
              <a:t>УО «Белорусский торгово-экономический университет потребительской кооперации»</a:t>
            </a:r>
            <a:endParaRPr lang="ru-RU" sz="1100">
              <a:solidFill>
                <a:schemeClr val="tx2">
                  <a:lumMod val="60000"/>
                  <a:lumOff val="40000"/>
                </a:schemeClr>
              </a:solidFill>
              <a:latin typeface="Times New Roman" panose="02020603050405020304" pitchFamily="18" charset="0"/>
              <a:cs typeface="Times New Roman" panose="02020603050405020304" pitchFamily="18" charset="0"/>
            </a:endParaRPr>
          </a:p>
        </p:txBody>
      </p:sp>
      <p:sp>
        <p:nvSpPr>
          <p:cNvPr id="10" name="TextBox 9"/>
          <p:cNvSpPr txBox="1"/>
          <p:nvPr/>
        </p:nvSpPr>
        <p:spPr>
          <a:xfrm>
            <a:off x="1334814" y="5384007"/>
            <a:ext cx="10683534" cy="954107"/>
          </a:xfrm>
          <a:prstGeom prst="rect">
            <a:avLst/>
          </a:prstGeom>
          <a:noFill/>
        </p:spPr>
        <p:txBody>
          <a:bodyPr wrap="square" rtlCol="0">
            <a:spAutoFit/>
          </a:bodyPr>
          <a:lstStyle/>
          <a:p>
            <a:pPr algn="just"/>
            <a:r>
              <a:rPr lang="ru-RU" sz="2800" dirty="0" err="1">
                <a:latin typeface="Times New Roman" pitchFamily="18" charset="0"/>
                <a:cs typeface="Times New Roman" pitchFamily="18" charset="0"/>
              </a:rPr>
              <a:t>Сыцко</a:t>
            </a:r>
            <a:r>
              <a:rPr lang="ru-RU" sz="2800" dirty="0">
                <a:latin typeface="Times New Roman" pitchFamily="18" charset="0"/>
                <a:cs typeface="Times New Roman" pitchFamily="18" charset="0"/>
              </a:rPr>
              <a:t>, В.Е. Товароведение непродовольственных товаров: / В.Е. </a:t>
            </a:r>
            <a:r>
              <a:rPr lang="ru-RU" sz="2800" dirty="0" err="1">
                <a:latin typeface="Times New Roman" pitchFamily="18" charset="0"/>
                <a:cs typeface="Times New Roman" pitchFamily="18" charset="0"/>
              </a:rPr>
              <a:t>Сыцко</a:t>
            </a:r>
            <a:r>
              <a:rPr lang="ru-RU" sz="2800" dirty="0">
                <a:latin typeface="Times New Roman" pitchFamily="18" charset="0"/>
                <a:cs typeface="Times New Roman" pitchFamily="18" charset="0"/>
              </a:rPr>
              <a:t>, М.И. Дрозд. – Минск: </a:t>
            </a:r>
            <a:r>
              <a:rPr lang="ru-RU" sz="2800" dirty="0" err="1">
                <a:latin typeface="Times New Roman" pitchFamily="18" charset="0"/>
                <a:cs typeface="Times New Roman" pitchFamily="18" charset="0"/>
              </a:rPr>
              <a:t>Выш.школа</a:t>
            </a:r>
            <a:r>
              <a:rPr lang="ru-RU" sz="2800" dirty="0">
                <a:latin typeface="Times New Roman" pitchFamily="18" charset="0"/>
                <a:cs typeface="Times New Roman" pitchFamily="18" charset="0"/>
              </a:rPr>
              <a:t>, 2005. – стр. </a:t>
            </a:r>
            <a:r>
              <a:rPr lang="ru-RU" sz="2800" dirty="0" smtClean="0">
                <a:latin typeface="Times New Roman" pitchFamily="18" charset="0"/>
                <a:cs typeface="Times New Roman" pitchFamily="18" charset="0"/>
              </a:rPr>
              <a:t>427-428</a:t>
            </a:r>
            <a:endParaRPr lang="ru-RU" sz="2800" dirty="0">
              <a:latin typeface="Times New Roman" pitchFamily="18" charset="0"/>
              <a:cs typeface="Times New Roman" pitchFamily="18" charset="0"/>
            </a:endParaRPr>
          </a:p>
        </p:txBody>
      </p:sp>
      <p:pic>
        <p:nvPicPr>
          <p:cNvPr id="5122" name="Picture 2" descr="C:\Users\User\Desktop\ЭУМК ТОТ\images (9).jpe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8123" y="5133481"/>
            <a:ext cx="816484" cy="1143078"/>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03252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1000"/>
                                  </p:stCondLst>
                                  <p:childTnLst>
                                    <p:set>
                                      <p:cBhvr>
                                        <p:cTn id="6" dur="1" fill="hold">
                                          <p:stCondLst>
                                            <p:cond delay="0"/>
                                          </p:stCondLst>
                                        </p:cTn>
                                        <p:tgtEl>
                                          <p:spTgt spid="5122"/>
                                        </p:tgtEl>
                                        <p:attrNameLst>
                                          <p:attrName>style.visibility</p:attrName>
                                        </p:attrNameLst>
                                      </p:cBhvr>
                                      <p:to>
                                        <p:strVal val="visible"/>
                                      </p:to>
                                    </p:set>
                                  </p:childTnLst>
                                </p:cTn>
                              </p:par>
                              <p:par>
                                <p:cTn id="7" presetID="1" presetClass="entr" presetSubtype="0" fill="hold" grpId="0" nodeType="withEffect">
                                  <p:stCondLst>
                                    <p:cond delay="100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3" name="Text Box 5"/>
          <p:cNvSpPr txBox="1">
            <a:spLocks noChangeArrowheads="1"/>
          </p:cNvSpPr>
          <p:nvPr/>
        </p:nvSpPr>
        <p:spPr bwMode="auto">
          <a:xfrm>
            <a:off x="0" y="413028"/>
            <a:ext cx="3310920" cy="701675"/>
          </a:xfrm>
          <a:prstGeom prst="rect">
            <a:avLst/>
          </a:prstGeom>
          <a:noFill/>
          <a:ln w="9525">
            <a:noFill/>
            <a:miter lim="800000"/>
            <a:headEnd/>
            <a:tailEnd/>
          </a:ln>
        </p:spPr>
        <p:txBody>
          <a:bodyPr wrap="square">
            <a:spAutoFit/>
          </a:bodyPr>
          <a:lstStyle/>
          <a:p>
            <a:pPr algn="ctr">
              <a:spcBef>
                <a:spcPct val="50000"/>
              </a:spcBef>
              <a:defRPr/>
            </a:pPr>
            <a:r>
              <a:rPr lang="ru-RU" sz="4000" b="1" dirty="0" err="1">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latin typeface="Times New Roman" pitchFamily="18" charset="0"/>
              </a:rPr>
              <a:t>Попкорница</a:t>
            </a:r>
            <a:endParaRPr lang="ru-RU" sz="4000" b="1" dirty="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latin typeface="Times New Roman" pitchFamily="18" charset="0"/>
            </a:endParaRPr>
          </a:p>
        </p:txBody>
      </p:sp>
      <p:sp>
        <p:nvSpPr>
          <p:cNvPr id="41989" name="TextBox 4"/>
          <p:cNvSpPr txBox="1">
            <a:spLocks noChangeArrowheads="1"/>
          </p:cNvSpPr>
          <p:nvPr/>
        </p:nvSpPr>
        <p:spPr bwMode="auto">
          <a:xfrm>
            <a:off x="3211830" y="649297"/>
            <a:ext cx="709803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r>
              <a:rPr lang="ru-RU" altLang="ru-RU" sz="2000" dirty="0">
                <a:latin typeface="Times New Roman" panose="02020603050405020304" pitchFamily="18" charset="0"/>
                <a:cs typeface="Times New Roman" panose="02020603050405020304" pitchFamily="18" charset="0"/>
              </a:rPr>
              <a:t>служит для приготовления попкорна в домашних условиях</a:t>
            </a:r>
          </a:p>
        </p:txBody>
      </p:sp>
      <p:pic>
        <p:nvPicPr>
          <p:cNvPr id="6" name="Рисунок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27326" y="70505"/>
            <a:ext cx="564594" cy="693361"/>
          </a:xfrm>
          <a:prstGeom prst="rect">
            <a:avLst/>
          </a:prstGeom>
        </p:spPr>
      </p:pic>
      <p:pic>
        <p:nvPicPr>
          <p:cNvPr id="3" name="Рисунок 2"/>
          <p:cNvPicPr>
            <a:picLocks noChangeAspect="1"/>
          </p:cNvPicPr>
          <p:nvPr/>
        </p:nvPicPr>
        <p:blipFill rotWithShape="1">
          <a:blip r:embed="rId3"/>
          <a:srcRect l="19300" t="9866" r="43050" b="22267"/>
          <a:stretch/>
        </p:blipFill>
        <p:spPr>
          <a:xfrm>
            <a:off x="285750" y="1285676"/>
            <a:ext cx="4841868" cy="4909384"/>
          </a:xfrm>
          <a:prstGeom prst="rect">
            <a:avLst/>
          </a:prstGeom>
          <a:ln>
            <a:solidFill>
              <a:schemeClr val="accent1"/>
            </a:solidFill>
          </a:ln>
        </p:spPr>
      </p:pic>
      <p:pic>
        <p:nvPicPr>
          <p:cNvPr id="17412" name="Picture 4" descr="http://ae01.alicdn.com/kf/HTB16WbjXsrrK1Rjy1zeq6xalFXag.jpg_q50.jpg"/>
          <p:cNvPicPr>
            <a:picLocks noChangeAspect="1" noChangeArrowheads="1"/>
          </p:cNvPicPr>
          <p:nvPr/>
        </p:nvPicPr>
        <p:blipFill rotWithShape="1">
          <a:blip r:embed="rId4">
            <a:extLst>
              <a:ext uri="{28A0092B-C50C-407E-A947-70E740481C1C}">
                <a14:useLocalDpi xmlns:a14="http://schemas.microsoft.com/office/drawing/2010/main" val="0"/>
              </a:ext>
            </a:extLst>
          </a:blip>
          <a:srcRect l="15404" r="13586"/>
          <a:stretch/>
        </p:blipFill>
        <p:spPr bwMode="auto">
          <a:xfrm>
            <a:off x="5280660" y="1285676"/>
            <a:ext cx="3486150" cy="4909384"/>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pic>
        <p:nvPicPr>
          <p:cNvPr id="17414" name="Picture 6" descr="https://www.datagate.ee/images/items/380/20803225/452x768/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19852" y="1285676"/>
            <a:ext cx="2889377" cy="4909384"/>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28565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104453"/>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500"/>
                                  </p:stCondLst>
                                  <p:childTnLst>
                                    <p:set>
                                      <p:cBhvr>
                                        <p:cTn id="9" dur="1" fill="hold">
                                          <p:stCondLst>
                                            <p:cond delay="0"/>
                                          </p:stCondLst>
                                        </p:cTn>
                                        <p:tgtEl>
                                          <p:spTgt spid="41989"/>
                                        </p:tgtEl>
                                        <p:attrNameLst>
                                          <p:attrName>style.visibility</p:attrName>
                                        </p:attrNameLst>
                                      </p:cBhvr>
                                      <p:to>
                                        <p:strVal val="visible"/>
                                      </p:to>
                                    </p:set>
                                  </p:childTnLst>
                                </p:cTn>
                              </p:par>
                            </p:childTnLst>
                          </p:cTn>
                        </p:par>
                        <p:par>
                          <p:cTn id="10" fill="hold">
                            <p:stCondLst>
                              <p:cond delay="500"/>
                            </p:stCondLst>
                            <p:childTnLst>
                              <p:par>
                                <p:cTn id="11" presetID="2" presetClass="entr" presetSubtype="4"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par>
                          <p:cTn id="15" fill="hold">
                            <p:stCondLst>
                              <p:cond delay="1000"/>
                            </p:stCondLst>
                            <p:childTnLst>
                              <p:par>
                                <p:cTn id="16" presetID="2" presetClass="entr" presetSubtype="4" fill="hold" nodeType="afterEffect">
                                  <p:stCondLst>
                                    <p:cond delay="0"/>
                                  </p:stCondLst>
                                  <p:childTnLst>
                                    <p:set>
                                      <p:cBhvr>
                                        <p:cTn id="17" dur="1" fill="hold">
                                          <p:stCondLst>
                                            <p:cond delay="0"/>
                                          </p:stCondLst>
                                        </p:cTn>
                                        <p:tgtEl>
                                          <p:spTgt spid="17412"/>
                                        </p:tgtEl>
                                        <p:attrNameLst>
                                          <p:attrName>style.visibility</p:attrName>
                                        </p:attrNameLst>
                                      </p:cBhvr>
                                      <p:to>
                                        <p:strVal val="visible"/>
                                      </p:to>
                                    </p:set>
                                    <p:anim calcmode="lin" valueType="num">
                                      <p:cBhvr additive="base">
                                        <p:cTn id="18" dur="500" fill="hold"/>
                                        <p:tgtEl>
                                          <p:spTgt spid="17412"/>
                                        </p:tgtEl>
                                        <p:attrNameLst>
                                          <p:attrName>ppt_x</p:attrName>
                                        </p:attrNameLst>
                                      </p:cBhvr>
                                      <p:tavLst>
                                        <p:tav tm="0">
                                          <p:val>
                                            <p:strVal val="#ppt_x"/>
                                          </p:val>
                                        </p:tav>
                                        <p:tav tm="100000">
                                          <p:val>
                                            <p:strVal val="#ppt_x"/>
                                          </p:val>
                                        </p:tav>
                                      </p:tavLst>
                                    </p:anim>
                                    <p:anim calcmode="lin" valueType="num">
                                      <p:cBhvr additive="base">
                                        <p:cTn id="19" dur="500" fill="hold"/>
                                        <p:tgtEl>
                                          <p:spTgt spid="17412"/>
                                        </p:tgtEl>
                                        <p:attrNameLst>
                                          <p:attrName>ppt_y</p:attrName>
                                        </p:attrNameLst>
                                      </p:cBhvr>
                                      <p:tavLst>
                                        <p:tav tm="0">
                                          <p:val>
                                            <p:strVal val="1+#ppt_h/2"/>
                                          </p:val>
                                        </p:tav>
                                        <p:tav tm="100000">
                                          <p:val>
                                            <p:strVal val="#ppt_y"/>
                                          </p:val>
                                        </p:tav>
                                      </p:tavLst>
                                    </p:anim>
                                  </p:childTnLst>
                                </p:cTn>
                              </p:par>
                            </p:childTnLst>
                          </p:cTn>
                        </p:par>
                        <p:par>
                          <p:cTn id="20" fill="hold">
                            <p:stCondLst>
                              <p:cond delay="1500"/>
                            </p:stCondLst>
                            <p:childTnLst>
                              <p:par>
                                <p:cTn id="21" presetID="2" presetClass="entr" presetSubtype="4" fill="hold" nodeType="afterEffect">
                                  <p:stCondLst>
                                    <p:cond delay="0"/>
                                  </p:stCondLst>
                                  <p:childTnLst>
                                    <p:set>
                                      <p:cBhvr>
                                        <p:cTn id="22" dur="1" fill="hold">
                                          <p:stCondLst>
                                            <p:cond delay="0"/>
                                          </p:stCondLst>
                                        </p:cTn>
                                        <p:tgtEl>
                                          <p:spTgt spid="17414"/>
                                        </p:tgtEl>
                                        <p:attrNameLst>
                                          <p:attrName>style.visibility</p:attrName>
                                        </p:attrNameLst>
                                      </p:cBhvr>
                                      <p:to>
                                        <p:strVal val="visible"/>
                                      </p:to>
                                    </p:set>
                                    <p:anim calcmode="lin" valueType="num">
                                      <p:cBhvr additive="base">
                                        <p:cTn id="23" dur="500" fill="hold"/>
                                        <p:tgtEl>
                                          <p:spTgt spid="17414"/>
                                        </p:tgtEl>
                                        <p:attrNameLst>
                                          <p:attrName>ppt_x</p:attrName>
                                        </p:attrNameLst>
                                      </p:cBhvr>
                                      <p:tavLst>
                                        <p:tav tm="0">
                                          <p:val>
                                            <p:strVal val="#ppt_x"/>
                                          </p:val>
                                        </p:tav>
                                        <p:tav tm="100000">
                                          <p:val>
                                            <p:strVal val="#ppt_x"/>
                                          </p:val>
                                        </p:tav>
                                      </p:tavLst>
                                    </p:anim>
                                    <p:anim calcmode="lin" valueType="num">
                                      <p:cBhvr additive="base">
                                        <p:cTn id="24" dur="500" fill="hold"/>
                                        <p:tgtEl>
                                          <p:spTgt spid="174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453" grpId="0"/>
      <p:bldP spid="41989"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ext Box 7"/>
          <p:cNvSpPr txBox="1">
            <a:spLocks noChangeArrowheads="1"/>
          </p:cNvSpPr>
          <p:nvPr/>
        </p:nvSpPr>
        <p:spPr bwMode="auto">
          <a:xfrm>
            <a:off x="194310" y="1651636"/>
            <a:ext cx="1176147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eaLnBrk="1" hangingPunct="1">
              <a:spcBef>
                <a:spcPct val="50000"/>
              </a:spcBef>
            </a:pPr>
            <a:r>
              <a:rPr lang="ru-RU" altLang="ru-RU" sz="2400" b="1" dirty="0">
                <a:latin typeface="Times New Roman" panose="02020603050405020304" pitchFamily="18" charset="0"/>
              </a:rPr>
              <a:t>Электрочайники, электросамовары, электрокофеварки, </a:t>
            </a:r>
            <a:r>
              <a:rPr lang="ru-RU" altLang="ru-RU" sz="2400" b="1" dirty="0" err="1">
                <a:latin typeface="Times New Roman" panose="02020603050405020304" pitchFamily="18" charset="0"/>
              </a:rPr>
              <a:t>термопоты</a:t>
            </a:r>
            <a:r>
              <a:rPr lang="ru-RU" altLang="ru-RU" sz="2400" b="1" dirty="0">
                <a:latin typeface="Times New Roman" panose="02020603050405020304" pitchFamily="18" charset="0"/>
              </a:rPr>
              <a:t>, пароварки, яйцеварки, </a:t>
            </a:r>
            <a:r>
              <a:rPr lang="ru-RU" altLang="ru-RU" sz="2400" b="1" dirty="0" smtClean="0">
                <a:latin typeface="Times New Roman" panose="02020603050405020304" pitchFamily="18" charset="0"/>
              </a:rPr>
              <a:t>скороварки, мультиварки </a:t>
            </a:r>
            <a:r>
              <a:rPr lang="ru-RU" altLang="ru-RU" sz="2400" b="1" dirty="0">
                <a:latin typeface="Times New Roman" panose="02020603050405020304" pitchFamily="18" charset="0"/>
              </a:rPr>
              <a:t>и др. </a:t>
            </a:r>
          </a:p>
        </p:txBody>
      </p:sp>
      <p:sp>
        <p:nvSpPr>
          <p:cNvPr id="12" name="Прямоугольник 11"/>
          <p:cNvSpPr/>
          <p:nvPr/>
        </p:nvSpPr>
        <p:spPr>
          <a:xfrm>
            <a:off x="1440181" y="451307"/>
            <a:ext cx="8743950" cy="1200329"/>
          </a:xfrm>
          <a:prstGeom prst="rect">
            <a:avLst/>
          </a:prstGeom>
          <a:solidFill>
            <a:schemeClr val="accent2">
              <a:lumMod val="60000"/>
              <a:lumOff val="40000"/>
            </a:schemeClr>
          </a:solidFill>
        </p:spPr>
        <p:txBody>
          <a:bodyPr wrap="square">
            <a:spAutoFit/>
          </a:bodyPr>
          <a:lstStyle/>
          <a:p>
            <a:pPr marL="914400" indent="-914400" algn="ctr">
              <a:defRPr/>
            </a:pPr>
            <a:r>
              <a:rPr lang="ru-RU" sz="3600" b="1" spc="50" dirty="0" smtClean="0">
                <a:ln w="12700" cmpd="sng">
                  <a:solidFill>
                    <a:srgbClr val="792211"/>
                  </a:solidFill>
                  <a:prstDash val="solid"/>
                </a:ln>
                <a:solidFill>
                  <a:schemeClr val="accent6">
                    <a:tint val="1000"/>
                  </a:schemeClr>
                </a:solidFill>
                <a:effectLst>
                  <a:glow rad="53100">
                    <a:schemeClr val="accent6">
                      <a:satMod val="180000"/>
                      <a:alpha val="30000"/>
                    </a:schemeClr>
                  </a:glow>
                </a:effectLst>
                <a:latin typeface="Times New Roman" panose="02020603050405020304" pitchFamily="18" charset="0"/>
                <a:cs typeface="Times New Roman" panose="02020603050405020304" pitchFamily="18" charset="0"/>
              </a:rPr>
              <a:t>4</a:t>
            </a:r>
            <a:r>
              <a:rPr lang="ru-RU" sz="3600" b="1" spc="50" dirty="0">
                <a:ln w="12700" cmpd="sng">
                  <a:solidFill>
                    <a:srgbClr val="792211"/>
                  </a:solidFill>
                  <a:prstDash val="solid"/>
                </a:ln>
                <a:solidFill>
                  <a:schemeClr val="accent6">
                    <a:tint val="1000"/>
                  </a:schemeClr>
                </a:solidFill>
                <a:effectLst>
                  <a:glow rad="53100">
                    <a:schemeClr val="accent6">
                      <a:satMod val="180000"/>
                      <a:alpha val="30000"/>
                    </a:schemeClr>
                  </a:glow>
                </a:effectLst>
                <a:latin typeface="Times New Roman" panose="02020603050405020304" pitchFamily="18" charset="0"/>
                <a:cs typeface="Times New Roman" panose="02020603050405020304" pitchFamily="18" charset="0"/>
              </a:rPr>
              <a:t>. Приборы для варки </a:t>
            </a:r>
            <a:r>
              <a:rPr lang="ru-RU" sz="3600" b="1" spc="50" dirty="0" smtClean="0">
                <a:ln w="12700" cmpd="sng">
                  <a:solidFill>
                    <a:srgbClr val="792211"/>
                  </a:solidFill>
                  <a:prstDash val="solid"/>
                </a:ln>
                <a:solidFill>
                  <a:schemeClr val="accent6">
                    <a:tint val="1000"/>
                  </a:schemeClr>
                </a:solidFill>
                <a:effectLst>
                  <a:glow rad="53100">
                    <a:schemeClr val="accent6">
                      <a:satMod val="180000"/>
                      <a:alpha val="30000"/>
                    </a:schemeClr>
                  </a:glow>
                </a:effectLst>
                <a:latin typeface="Times New Roman" panose="02020603050405020304" pitchFamily="18" charset="0"/>
                <a:cs typeface="Times New Roman" panose="02020603050405020304" pitchFamily="18" charset="0"/>
              </a:rPr>
              <a:t>пищи и </a:t>
            </a:r>
            <a:r>
              <a:rPr lang="ru-RU" sz="3600" b="1" spc="50" dirty="0">
                <a:ln w="12700" cmpd="sng">
                  <a:solidFill>
                    <a:srgbClr val="792211"/>
                  </a:solidFill>
                  <a:prstDash val="solid"/>
                </a:ln>
                <a:solidFill>
                  <a:schemeClr val="accent6">
                    <a:tint val="1000"/>
                  </a:schemeClr>
                </a:solidFill>
                <a:effectLst>
                  <a:glow rad="53100">
                    <a:schemeClr val="accent6">
                      <a:satMod val="180000"/>
                      <a:alpha val="30000"/>
                    </a:schemeClr>
                  </a:glow>
                </a:effectLst>
                <a:latin typeface="Times New Roman" panose="02020603050405020304" pitchFamily="18" charset="0"/>
                <a:cs typeface="Times New Roman" panose="02020603050405020304" pitchFamily="18" charset="0"/>
              </a:rPr>
              <a:t>приготовления напитков</a:t>
            </a:r>
          </a:p>
        </p:txBody>
      </p:sp>
      <p:pic>
        <p:nvPicPr>
          <p:cNvPr id="43012" name="Picture 12" descr="D:\Мои документы\Работа бук\Лекции и раздаточные\Товароведение\Хозяйственные товары\ЭБТ\новое из нета\нагрев\442_1.jpg"/>
          <p:cNvPicPr>
            <a:picLocks noChangeAspect="1" noChangeArrowheads="1"/>
          </p:cNvPicPr>
          <p:nvPr/>
        </p:nvPicPr>
        <p:blipFill>
          <a:blip r:embed="rId2">
            <a:extLst>
              <a:ext uri="{28A0092B-C50C-407E-A947-70E740481C1C}">
                <a14:useLocalDpi xmlns:a14="http://schemas.microsoft.com/office/drawing/2010/main" val="0"/>
              </a:ext>
            </a:extLst>
          </a:blip>
          <a:srcRect b="7941"/>
          <a:stretch>
            <a:fillRect/>
          </a:stretch>
        </p:blipFill>
        <p:spPr bwMode="auto">
          <a:xfrm>
            <a:off x="320994" y="2660335"/>
            <a:ext cx="2580671" cy="3431856"/>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pic>
        <p:nvPicPr>
          <p:cNvPr id="43013" name="Picture 13" descr="D:\Мои документы\Работа бук\Лекции и раздаточные\Товароведение\Хозяйственные товары\ЭБТ\новое из нета\нагрев\DelonghiEC190_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09784" y="2660333"/>
            <a:ext cx="2485293" cy="3431857"/>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pic>
        <p:nvPicPr>
          <p:cNvPr id="43014" name="Picture 6" descr="пароварка"/>
          <p:cNvPicPr>
            <a:picLocks noChangeAspect="1" noChangeArrowheads="1"/>
          </p:cNvPicPr>
          <p:nvPr/>
        </p:nvPicPr>
        <p:blipFill>
          <a:blip r:embed="rId4">
            <a:extLst>
              <a:ext uri="{28A0092B-C50C-407E-A947-70E740481C1C}">
                <a14:useLocalDpi xmlns:a14="http://schemas.microsoft.com/office/drawing/2010/main" val="0"/>
              </a:ext>
            </a:extLst>
          </a:blip>
          <a:srcRect l="9756" r="7317"/>
          <a:stretch>
            <a:fillRect/>
          </a:stretch>
        </p:blipFill>
        <p:spPr bwMode="auto">
          <a:xfrm>
            <a:off x="5603196" y="2660334"/>
            <a:ext cx="2846369" cy="3431856"/>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pic>
        <p:nvPicPr>
          <p:cNvPr id="7" name="Рисунок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527326" y="70505"/>
            <a:ext cx="564594" cy="693361"/>
          </a:xfrm>
          <a:prstGeom prst="rect">
            <a:avLst/>
          </a:prstGeom>
        </p:spPr>
      </p:pic>
      <p:pic>
        <p:nvPicPr>
          <p:cNvPr id="8" name="Picture 6" descr="мультиварка"/>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557967" y="2660333"/>
            <a:ext cx="3397813" cy="3431857"/>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72936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500"/>
                                  </p:stCondLst>
                                  <p:childTnLst>
                                    <p:set>
                                      <p:cBhvr>
                                        <p:cTn id="9" dur="1" fill="hold">
                                          <p:stCondLst>
                                            <p:cond delay="0"/>
                                          </p:stCondLst>
                                        </p:cTn>
                                        <p:tgtEl>
                                          <p:spTgt spid="43010"/>
                                        </p:tgtEl>
                                        <p:attrNameLst>
                                          <p:attrName>style.visibility</p:attrName>
                                        </p:attrNameLst>
                                      </p:cBhvr>
                                      <p:to>
                                        <p:strVal val="visible"/>
                                      </p:to>
                                    </p:set>
                                  </p:childTnLst>
                                </p:cTn>
                              </p:par>
                            </p:childTnLst>
                          </p:cTn>
                        </p:par>
                        <p:par>
                          <p:cTn id="10" fill="hold">
                            <p:stCondLst>
                              <p:cond delay="500"/>
                            </p:stCondLst>
                            <p:childTnLst>
                              <p:par>
                                <p:cTn id="11" presetID="2" presetClass="entr" presetSubtype="4" fill="hold" nodeType="afterEffect">
                                  <p:stCondLst>
                                    <p:cond delay="0"/>
                                  </p:stCondLst>
                                  <p:childTnLst>
                                    <p:set>
                                      <p:cBhvr>
                                        <p:cTn id="12" dur="1" fill="hold">
                                          <p:stCondLst>
                                            <p:cond delay="0"/>
                                          </p:stCondLst>
                                        </p:cTn>
                                        <p:tgtEl>
                                          <p:spTgt spid="43012"/>
                                        </p:tgtEl>
                                        <p:attrNameLst>
                                          <p:attrName>style.visibility</p:attrName>
                                        </p:attrNameLst>
                                      </p:cBhvr>
                                      <p:to>
                                        <p:strVal val="visible"/>
                                      </p:to>
                                    </p:set>
                                    <p:anim calcmode="lin" valueType="num">
                                      <p:cBhvr additive="base">
                                        <p:cTn id="13" dur="500" fill="hold"/>
                                        <p:tgtEl>
                                          <p:spTgt spid="43012"/>
                                        </p:tgtEl>
                                        <p:attrNameLst>
                                          <p:attrName>ppt_x</p:attrName>
                                        </p:attrNameLst>
                                      </p:cBhvr>
                                      <p:tavLst>
                                        <p:tav tm="0">
                                          <p:val>
                                            <p:strVal val="#ppt_x"/>
                                          </p:val>
                                        </p:tav>
                                        <p:tav tm="100000">
                                          <p:val>
                                            <p:strVal val="#ppt_x"/>
                                          </p:val>
                                        </p:tav>
                                      </p:tavLst>
                                    </p:anim>
                                    <p:anim calcmode="lin" valueType="num">
                                      <p:cBhvr additive="base">
                                        <p:cTn id="14" dur="500" fill="hold"/>
                                        <p:tgtEl>
                                          <p:spTgt spid="43012"/>
                                        </p:tgtEl>
                                        <p:attrNameLst>
                                          <p:attrName>ppt_y</p:attrName>
                                        </p:attrNameLst>
                                      </p:cBhvr>
                                      <p:tavLst>
                                        <p:tav tm="0">
                                          <p:val>
                                            <p:strVal val="1+#ppt_h/2"/>
                                          </p:val>
                                        </p:tav>
                                        <p:tav tm="100000">
                                          <p:val>
                                            <p:strVal val="#ppt_y"/>
                                          </p:val>
                                        </p:tav>
                                      </p:tavLst>
                                    </p:anim>
                                  </p:childTnLst>
                                </p:cTn>
                              </p:par>
                            </p:childTnLst>
                          </p:cTn>
                        </p:par>
                        <p:par>
                          <p:cTn id="15" fill="hold">
                            <p:stCondLst>
                              <p:cond delay="1000"/>
                            </p:stCondLst>
                            <p:childTnLst>
                              <p:par>
                                <p:cTn id="16" presetID="2" presetClass="entr" presetSubtype="4" fill="hold" nodeType="afterEffect">
                                  <p:stCondLst>
                                    <p:cond delay="0"/>
                                  </p:stCondLst>
                                  <p:childTnLst>
                                    <p:set>
                                      <p:cBhvr>
                                        <p:cTn id="17" dur="1" fill="hold">
                                          <p:stCondLst>
                                            <p:cond delay="0"/>
                                          </p:stCondLst>
                                        </p:cTn>
                                        <p:tgtEl>
                                          <p:spTgt spid="43013"/>
                                        </p:tgtEl>
                                        <p:attrNameLst>
                                          <p:attrName>style.visibility</p:attrName>
                                        </p:attrNameLst>
                                      </p:cBhvr>
                                      <p:to>
                                        <p:strVal val="visible"/>
                                      </p:to>
                                    </p:set>
                                    <p:anim calcmode="lin" valueType="num">
                                      <p:cBhvr additive="base">
                                        <p:cTn id="18" dur="500" fill="hold"/>
                                        <p:tgtEl>
                                          <p:spTgt spid="43013"/>
                                        </p:tgtEl>
                                        <p:attrNameLst>
                                          <p:attrName>ppt_x</p:attrName>
                                        </p:attrNameLst>
                                      </p:cBhvr>
                                      <p:tavLst>
                                        <p:tav tm="0">
                                          <p:val>
                                            <p:strVal val="#ppt_x"/>
                                          </p:val>
                                        </p:tav>
                                        <p:tav tm="100000">
                                          <p:val>
                                            <p:strVal val="#ppt_x"/>
                                          </p:val>
                                        </p:tav>
                                      </p:tavLst>
                                    </p:anim>
                                    <p:anim calcmode="lin" valueType="num">
                                      <p:cBhvr additive="base">
                                        <p:cTn id="19" dur="500" fill="hold"/>
                                        <p:tgtEl>
                                          <p:spTgt spid="43013"/>
                                        </p:tgtEl>
                                        <p:attrNameLst>
                                          <p:attrName>ppt_y</p:attrName>
                                        </p:attrNameLst>
                                      </p:cBhvr>
                                      <p:tavLst>
                                        <p:tav tm="0">
                                          <p:val>
                                            <p:strVal val="1+#ppt_h/2"/>
                                          </p:val>
                                        </p:tav>
                                        <p:tav tm="100000">
                                          <p:val>
                                            <p:strVal val="#ppt_y"/>
                                          </p:val>
                                        </p:tav>
                                      </p:tavLst>
                                    </p:anim>
                                  </p:childTnLst>
                                </p:cTn>
                              </p:par>
                            </p:childTnLst>
                          </p:cTn>
                        </p:par>
                        <p:par>
                          <p:cTn id="20" fill="hold">
                            <p:stCondLst>
                              <p:cond delay="1500"/>
                            </p:stCondLst>
                            <p:childTnLst>
                              <p:par>
                                <p:cTn id="21" presetID="2" presetClass="entr" presetSubtype="4" fill="hold" nodeType="afterEffect">
                                  <p:stCondLst>
                                    <p:cond delay="0"/>
                                  </p:stCondLst>
                                  <p:childTnLst>
                                    <p:set>
                                      <p:cBhvr>
                                        <p:cTn id="22" dur="1" fill="hold">
                                          <p:stCondLst>
                                            <p:cond delay="0"/>
                                          </p:stCondLst>
                                        </p:cTn>
                                        <p:tgtEl>
                                          <p:spTgt spid="43014"/>
                                        </p:tgtEl>
                                        <p:attrNameLst>
                                          <p:attrName>style.visibility</p:attrName>
                                        </p:attrNameLst>
                                      </p:cBhvr>
                                      <p:to>
                                        <p:strVal val="visible"/>
                                      </p:to>
                                    </p:set>
                                    <p:anim calcmode="lin" valueType="num">
                                      <p:cBhvr additive="base">
                                        <p:cTn id="23" dur="500" fill="hold"/>
                                        <p:tgtEl>
                                          <p:spTgt spid="43014"/>
                                        </p:tgtEl>
                                        <p:attrNameLst>
                                          <p:attrName>ppt_x</p:attrName>
                                        </p:attrNameLst>
                                      </p:cBhvr>
                                      <p:tavLst>
                                        <p:tav tm="0">
                                          <p:val>
                                            <p:strVal val="#ppt_x"/>
                                          </p:val>
                                        </p:tav>
                                        <p:tav tm="100000">
                                          <p:val>
                                            <p:strVal val="#ppt_x"/>
                                          </p:val>
                                        </p:tav>
                                      </p:tavLst>
                                    </p:anim>
                                    <p:anim calcmode="lin" valueType="num">
                                      <p:cBhvr additive="base">
                                        <p:cTn id="24" dur="500" fill="hold"/>
                                        <p:tgtEl>
                                          <p:spTgt spid="43014"/>
                                        </p:tgtEl>
                                        <p:attrNameLst>
                                          <p:attrName>ppt_y</p:attrName>
                                        </p:attrNameLst>
                                      </p:cBhvr>
                                      <p:tavLst>
                                        <p:tav tm="0">
                                          <p:val>
                                            <p:strVal val="1+#ppt_h/2"/>
                                          </p:val>
                                        </p:tav>
                                        <p:tav tm="100000">
                                          <p:val>
                                            <p:strVal val="#ppt_y"/>
                                          </p:val>
                                        </p:tav>
                                      </p:tavLst>
                                    </p:anim>
                                  </p:childTnLst>
                                </p:cTn>
                              </p:par>
                            </p:childTnLst>
                          </p:cTn>
                        </p:par>
                        <p:par>
                          <p:cTn id="25" fill="hold">
                            <p:stCondLst>
                              <p:cond delay="2000"/>
                            </p:stCondLst>
                            <p:childTnLst>
                              <p:par>
                                <p:cTn id="26" presetID="2" presetClass="entr" presetSubtype="4" fill="hold" nodeType="afterEffect">
                                  <p:stCondLst>
                                    <p:cond delay="0"/>
                                  </p:stCondLst>
                                  <p:childTnLst>
                                    <p:set>
                                      <p:cBhvr>
                                        <p:cTn id="27" dur="1" fill="hold">
                                          <p:stCondLst>
                                            <p:cond delay="0"/>
                                          </p:stCondLst>
                                        </p:cTn>
                                        <p:tgtEl>
                                          <p:spTgt spid="8"/>
                                        </p:tgtEl>
                                        <p:attrNameLst>
                                          <p:attrName>style.visibility</p:attrName>
                                        </p:attrNameLst>
                                      </p:cBhvr>
                                      <p:to>
                                        <p:strVal val="visible"/>
                                      </p:to>
                                    </p:set>
                                    <p:anim calcmode="lin" valueType="num">
                                      <p:cBhvr additive="base">
                                        <p:cTn id="28" dur="500" fill="hold"/>
                                        <p:tgtEl>
                                          <p:spTgt spid="8"/>
                                        </p:tgtEl>
                                        <p:attrNameLst>
                                          <p:attrName>ppt_x</p:attrName>
                                        </p:attrNameLst>
                                      </p:cBhvr>
                                      <p:tavLst>
                                        <p:tav tm="0">
                                          <p:val>
                                            <p:strVal val="#ppt_x"/>
                                          </p:val>
                                        </p:tav>
                                        <p:tav tm="100000">
                                          <p:val>
                                            <p:strVal val="#ppt_x"/>
                                          </p:val>
                                        </p:tav>
                                      </p:tavLst>
                                    </p:anim>
                                    <p:anim calcmode="lin" valueType="num">
                                      <p:cBhvr additive="base">
                                        <p:cTn id="29"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10" grpId="0"/>
      <p:bldP spid="12"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Прямоугольник 13"/>
          <p:cNvSpPr/>
          <p:nvPr/>
        </p:nvSpPr>
        <p:spPr>
          <a:xfrm>
            <a:off x="228600" y="1190884"/>
            <a:ext cx="11670030" cy="5038466"/>
          </a:xfrm>
          <a:prstGeom prst="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ru-RU" sz="2000" b="1" i="1" u="sng" dirty="0">
                <a:solidFill>
                  <a:schemeClr val="tx1"/>
                </a:solidFill>
                <a:latin typeface="Times New Roman" pitchFamily="18" charset="0"/>
                <a:cs typeface="Times New Roman" pitchFamily="18" charset="0"/>
              </a:rPr>
              <a:t>По материалу корпуса</a:t>
            </a:r>
            <a:r>
              <a:rPr lang="ru-RU" sz="2000" b="1" i="1" u="sng" dirty="0" smtClean="0">
                <a:solidFill>
                  <a:schemeClr val="tx1"/>
                </a:solidFill>
                <a:latin typeface="Times New Roman" pitchFamily="18" charset="0"/>
                <a:cs typeface="Times New Roman" pitchFamily="18" charset="0"/>
              </a:rPr>
              <a:t>:</a:t>
            </a:r>
            <a:r>
              <a:rPr lang="ru-RU" sz="2000" b="1" i="1" dirty="0" smtClean="0">
                <a:solidFill>
                  <a:schemeClr val="tx1"/>
                </a:solidFill>
                <a:latin typeface="Times New Roman" pitchFamily="18" charset="0"/>
                <a:cs typeface="Times New Roman" pitchFamily="18" charset="0"/>
              </a:rPr>
              <a:t> </a:t>
            </a:r>
          </a:p>
          <a:p>
            <a:pPr marL="536575" indent="-342900">
              <a:buFont typeface="Wingdings" panose="05000000000000000000" pitchFamily="2" charset="2"/>
              <a:buChar char="ü"/>
            </a:pPr>
            <a:r>
              <a:rPr lang="ru-RU" sz="2000" dirty="0" smtClean="0">
                <a:solidFill>
                  <a:schemeClr val="tx1"/>
                </a:solidFill>
                <a:latin typeface="Times New Roman" pitchFamily="18" charset="0"/>
                <a:cs typeface="Times New Roman" pitchFamily="18" charset="0"/>
              </a:rPr>
              <a:t>с пластмассовым корпусом, </a:t>
            </a:r>
          </a:p>
          <a:p>
            <a:pPr marL="536575" indent="-342900">
              <a:buFont typeface="Wingdings" panose="05000000000000000000" pitchFamily="2" charset="2"/>
              <a:buChar char="ü"/>
            </a:pPr>
            <a:r>
              <a:rPr lang="ru-RU" sz="2000" dirty="0" smtClean="0">
                <a:solidFill>
                  <a:schemeClr val="tx1"/>
                </a:solidFill>
                <a:latin typeface="Times New Roman" pitchFamily="18" charset="0"/>
                <a:cs typeface="Times New Roman" pitchFamily="18" charset="0"/>
              </a:rPr>
              <a:t>с металлическим корпусом, </a:t>
            </a:r>
          </a:p>
          <a:p>
            <a:pPr marL="536575" indent="-342900">
              <a:buFont typeface="Wingdings" panose="05000000000000000000" pitchFamily="2" charset="2"/>
              <a:buChar char="ü"/>
            </a:pPr>
            <a:r>
              <a:rPr lang="ru-RU" sz="2000" dirty="0" smtClean="0">
                <a:solidFill>
                  <a:schemeClr val="tx1"/>
                </a:solidFill>
                <a:latin typeface="Times New Roman" pitchFamily="18" charset="0"/>
                <a:cs typeface="Times New Roman" pitchFamily="18" charset="0"/>
              </a:rPr>
              <a:t>со стеклянным корпусом, </a:t>
            </a:r>
          </a:p>
          <a:p>
            <a:pPr marL="536575" indent="-342900">
              <a:buFont typeface="Wingdings" panose="05000000000000000000" pitchFamily="2" charset="2"/>
              <a:buChar char="ü"/>
            </a:pPr>
            <a:r>
              <a:rPr lang="ru-RU" sz="2000" dirty="0" smtClean="0">
                <a:solidFill>
                  <a:schemeClr val="tx1"/>
                </a:solidFill>
                <a:latin typeface="Times New Roman" pitchFamily="18" charset="0"/>
                <a:cs typeface="Times New Roman" pitchFamily="18" charset="0"/>
              </a:rPr>
              <a:t>с керамическим корпусом</a:t>
            </a:r>
            <a:endParaRPr lang="ru-RU" sz="2000" dirty="0">
              <a:solidFill>
                <a:schemeClr val="tx1"/>
              </a:solidFill>
              <a:latin typeface="Times New Roman" pitchFamily="18" charset="0"/>
              <a:cs typeface="Times New Roman" pitchFamily="18" charset="0"/>
            </a:endParaRPr>
          </a:p>
        </p:txBody>
      </p:sp>
      <p:sp>
        <p:nvSpPr>
          <p:cNvPr id="98308" name="Text Box 4"/>
          <p:cNvSpPr txBox="1">
            <a:spLocks noChangeArrowheads="1"/>
          </p:cNvSpPr>
          <p:nvPr/>
        </p:nvSpPr>
        <p:spPr bwMode="auto">
          <a:xfrm>
            <a:off x="0" y="369879"/>
            <a:ext cx="4319587" cy="701675"/>
          </a:xfrm>
          <a:prstGeom prst="rect">
            <a:avLst/>
          </a:prstGeom>
          <a:noFill/>
          <a:ln w="9525">
            <a:noFill/>
            <a:miter lim="800000"/>
            <a:headEnd/>
            <a:tailEnd/>
          </a:ln>
        </p:spPr>
        <p:txBody>
          <a:bodyPr>
            <a:spAutoFit/>
          </a:bodyPr>
          <a:lstStyle/>
          <a:p>
            <a:pPr algn="ctr">
              <a:spcBef>
                <a:spcPct val="50000"/>
              </a:spcBef>
              <a:defRPr/>
            </a:pPr>
            <a:r>
              <a:rPr lang="ru-RU" sz="4000" b="1" dirty="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latin typeface="Times New Roman" pitchFamily="18" charset="0"/>
              </a:rPr>
              <a:t>Электрочайники </a:t>
            </a:r>
          </a:p>
        </p:txBody>
      </p:sp>
      <p:pic>
        <p:nvPicPr>
          <p:cNvPr id="7" name="Рисунок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27326" y="70505"/>
            <a:ext cx="564594" cy="693361"/>
          </a:xfrm>
          <a:prstGeom prst="rect">
            <a:avLst/>
          </a:prstGeom>
        </p:spPr>
      </p:pic>
      <p:pic>
        <p:nvPicPr>
          <p:cNvPr id="18434" name="Picture 2" descr="https://c.allegroimg.com/s1024/014907/6c4173ed41e3b84f4498ced4c0e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70631" y="3012913"/>
            <a:ext cx="2690401" cy="2971921"/>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pic>
        <p:nvPicPr>
          <p:cNvPr id="18436" name="Picture 4" descr="https://4dealer.ru/art_images/8e/5f/65e580c7a17732656c582844f0437518.jpg"/>
          <p:cNvPicPr>
            <a:picLocks noChangeAspect="1" noChangeArrowheads="1"/>
          </p:cNvPicPr>
          <p:nvPr/>
        </p:nvPicPr>
        <p:blipFill rotWithShape="1">
          <a:blip r:embed="rId4">
            <a:extLst>
              <a:ext uri="{28A0092B-C50C-407E-A947-70E740481C1C}">
                <a14:useLocalDpi xmlns:a14="http://schemas.microsoft.com/office/drawing/2010/main" val="0"/>
              </a:ext>
            </a:extLst>
          </a:blip>
          <a:srcRect l="15647" r="14873"/>
          <a:stretch/>
        </p:blipFill>
        <p:spPr bwMode="auto">
          <a:xfrm>
            <a:off x="365760" y="2999019"/>
            <a:ext cx="2766060" cy="2985817"/>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pic>
        <p:nvPicPr>
          <p:cNvPr id="18438" name="Picture 6" descr="https://origin2.rbt.ru/images/item/image/125/124412_652635996_b2fe92d54a14af7cf53f8db21549552c.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68980" y="2999018"/>
            <a:ext cx="2661272" cy="2985817"/>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pic>
        <p:nvPicPr>
          <p:cNvPr id="18440" name="Picture 8" descr="http://vorushin.ru/images/pwk-1709cgl.jpg"/>
          <p:cNvPicPr>
            <a:picLocks noChangeAspect="1" noChangeArrowheads="1"/>
          </p:cNvPicPr>
          <p:nvPr/>
        </p:nvPicPr>
        <p:blipFill rotWithShape="1">
          <a:blip r:embed="rId6">
            <a:extLst>
              <a:ext uri="{28A0092B-C50C-407E-A947-70E740481C1C}">
                <a14:useLocalDpi xmlns:a14="http://schemas.microsoft.com/office/drawing/2010/main" val="0"/>
              </a:ext>
            </a:extLst>
          </a:blip>
          <a:srcRect r="6786"/>
          <a:stretch/>
        </p:blipFill>
        <p:spPr bwMode="auto">
          <a:xfrm>
            <a:off x="6063615" y="2999018"/>
            <a:ext cx="2783205" cy="2985816"/>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4159567" y="533033"/>
            <a:ext cx="6333173" cy="461665"/>
          </a:xfrm>
          <a:prstGeom prst="rect">
            <a:avLst/>
          </a:prstGeom>
          <a:noFill/>
        </p:spPr>
        <p:txBody>
          <a:bodyPr wrap="square" rtlCol="0">
            <a:spAutoFit/>
          </a:bodyPr>
          <a:lstStyle/>
          <a:p>
            <a:r>
              <a:rPr lang="ru-RU" sz="2400" dirty="0" smtClean="0">
                <a:latin typeface="Times New Roman" panose="02020603050405020304" pitchFamily="18" charset="0"/>
                <a:cs typeface="Times New Roman" panose="02020603050405020304" pitchFamily="18" charset="0"/>
              </a:rPr>
              <a:t>классифицируются по следующим признакам:</a:t>
            </a:r>
            <a:endParaRPr lang="ru-RU"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77247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98308"/>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500"/>
                                  </p:stCondLst>
                                  <p:childTnLst>
                                    <p:set>
                                      <p:cBhvr>
                                        <p:cTn id="9" dur="1" fill="hold">
                                          <p:stCondLst>
                                            <p:cond delay="0"/>
                                          </p:stCondLst>
                                        </p:cTn>
                                        <p:tgtEl>
                                          <p:spTgt spid="3"/>
                                        </p:tgtEl>
                                        <p:attrNameLst>
                                          <p:attrName>style.visibility</p:attrName>
                                        </p:attrNameLst>
                                      </p:cBhvr>
                                      <p:to>
                                        <p:strVal val="visible"/>
                                      </p:to>
                                    </p:set>
                                  </p:childTnLst>
                                </p:cTn>
                              </p:par>
                            </p:childTnLst>
                          </p:cTn>
                        </p:par>
                        <p:par>
                          <p:cTn id="10" fill="hold">
                            <p:stCondLst>
                              <p:cond delay="500"/>
                            </p:stCondLst>
                            <p:childTnLst>
                              <p:par>
                                <p:cTn id="11" presetID="1" presetClass="entr" presetSubtype="0" fill="hold" grpId="0" nodeType="afterEffect">
                                  <p:stCondLst>
                                    <p:cond delay="750"/>
                                  </p:stCondLst>
                                  <p:childTnLst>
                                    <p:set>
                                      <p:cBhvr>
                                        <p:cTn id="12" dur="1" fill="hold">
                                          <p:stCondLst>
                                            <p:cond delay="0"/>
                                          </p:stCondLst>
                                        </p:cTn>
                                        <p:tgtEl>
                                          <p:spTgt spid="14"/>
                                        </p:tgtEl>
                                        <p:attrNameLst>
                                          <p:attrName>style.visibility</p:attrName>
                                        </p:attrNameLst>
                                      </p:cBhvr>
                                      <p:to>
                                        <p:strVal val="visible"/>
                                      </p:to>
                                    </p:set>
                                  </p:childTnLst>
                                </p:cTn>
                              </p:par>
                            </p:childTnLst>
                          </p:cTn>
                        </p:par>
                        <p:par>
                          <p:cTn id="13" fill="hold">
                            <p:stCondLst>
                              <p:cond delay="1250"/>
                            </p:stCondLst>
                            <p:childTnLst>
                              <p:par>
                                <p:cTn id="14" presetID="1" presetClass="entr" presetSubtype="0" fill="hold" nodeType="afterEffect">
                                  <p:stCondLst>
                                    <p:cond delay="500"/>
                                  </p:stCondLst>
                                  <p:childTnLst>
                                    <p:set>
                                      <p:cBhvr>
                                        <p:cTn id="15" dur="1" fill="hold">
                                          <p:stCondLst>
                                            <p:cond delay="0"/>
                                          </p:stCondLst>
                                        </p:cTn>
                                        <p:tgtEl>
                                          <p:spTgt spid="18436"/>
                                        </p:tgtEl>
                                        <p:attrNameLst>
                                          <p:attrName>style.visibility</p:attrName>
                                        </p:attrNameLst>
                                      </p:cBhvr>
                                      <p:to>
                                        <p:strVal val="visible"/>
                                      </p:to>
                                    </p:set>
                                  </p:childTnLst>
                                </p:cTn>
                              </p:par>
                            </p:childTnLst>
                          </p:cTn>
                        </p:par>
                        <p:par>
                          <p:cTn id="16" fill="hold">
                            <p:stCondLst>
                              <p:cond delay="1750"/>
                            </p:stCondLst>
                            <p:childTnLst>
                              <p:par>
                                <p:cTn id="17" presetID="1" presetClass="entr" presetSubtype="0" fill="hold" nodeType="afterEffect">
                                  <p:stCondLst>
                                    <p:cond delay="500"/>
                                  </p:stCondLst>
                                  <p:childTnLst>
                                    <p:set>
                                      <p:cBhvr>
                                        <p:cTn id="18" dur="1" fill="hold">
                                          <p:stCondLst>
                                            <p:cond delay="0"/>
                                          </p:stCondLst>
                                        </p:cTn>
                                        <p:tgtEl>
                                          <p:spTgt spid="18438"/>
                                        </p:tgtEl>
                                        <p:attrNameLst>
                                          <p:attrName>style.visibility</p:attrName>
                                        </p:attrNameLst>
                                      </p:cBhvr>
                                      <p:to>
                                        <p:strVal val="visible"/>
                                      </p:to>
                                    </p:set>
                                  </p:childTnLst>
                                </p:cTn>
                              </p:par>
                            </p:childTnLst>
                          </p:cTn>
                        </p:par>
                        <p:par>
                          <p:cTn id="19" fill="hold">
                            <p:stCondLst>
                              <p:cond delay="2250"/>
                            </p:stCondLst>
                            <p:childTnLst>
                              <p:par>
                                <p:cTn id="20" presetID="1" presetClass="entr" presetSubtype="0" fill="hold" nodeType="afterEffect">
                                  <p:stCondLst>
                                    <p:cond delay="500"/>
                                  </p:stCondLst>
                                  <p:childTnLst>
                                    <p:set>
                                      <p:cBhvr>
                                        <p:cTn id="21" dur="1" fill="hold">
                                          <p:stCondLst>
                                            <p:cond delay="0"/>
                                          </p:stCondLst>
                                        </p:cTn>
                                        <p:tgtEl>
                                          <p:spTgt spid="18440"/>
                                        </p:tgtEl>
                                        <p:attrNameLst>
                                          <p:attrName>style.visibility</p:attrName>
                                        </p:attrNameLst>
                                      </p:cBhvr>
                                      <p:to>
                                        <p:strVal val="visible"/>
                                      </p:to>
                                    </p:set>
                                  </p:childTnLst>
                                </p:cTn>
                              </p:par>
                            </p:childTnLst>
                          </p:cTn>
                        </p:par>
                        <p:par>
                          <p:cTn id="22" fill="hold">
                            <p:stCondLst>
                              <p:cond delay="2750"/>
                            </p:stCondLst>
                            <p:childTnLst>
                              <p:par>
                                <p:cTn id="23" presetID="1" presetClass="entr" presetSubtype="0" fill="hold" nodeType="afterEffect">
                                  <p:stCondLst>
                                    <p:cond delay="500"/>
                                  </p:stCondLst>
                                  <p:childTnLst>
                                    <p:set>
                                      <p:cBhvr>
                                        <p:cTn id="24" dur="1" fill="hold">
                                          <p:stCondLst>
                                            <p:cond delay="0"/>
                                          </p:stCondLst>
                                        </p:cTn>
                                        <p:tgtEl>
                                          <p:spTgt spid="184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98308" grpId="0"/>
      <p:bldP spid="3"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Схема 1"/>
          <p:cNvGraphicFramePr/>
          <p:nvPr>
            <p:extLst>
              <p:ext uri="{D42A27DB-BD31-4B8C-83A1-F6EECF244321}">
                <p14:modId xmlns:p14="http://schemas.microsoft.com/office/powerpoint/2010/main" val="1846402932"/>
              </p:ext>
            </p:extLst>
          </p:nvPr>
        </p:nvGraphicFramePr>
        <p:xfrm>
          <a:off x="251460" y="548640"/>
          <a:ext cx="11567160" cy="552069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Picture 5"/>
          <p:cNvPicPr>
            <a:picLocks noChangeAspect="1" noChangeArrowheads="1"/>
          </p:cNvPicPr>
          <p:nvPr/>
        </p:nvPicPr>
        <p:blipFill>
          <a:blip r:embed="rId7"/>
          <a:srcRect t="11102"/>
          <a:stretch>
            <a:fillRect/>
          </a:stretch>
        </p:blipFill>
        <p:spPr bwMode="auto">
          <a:xfrm>
            <a:off x="1012163" y="2538729"/>
            <a:ext cx="1250977" cy="1507491"/>
          </a:xfrm>
          <a:prstGeom prst="rect">
            <a:avLst/>
          </a:prstGeom>
          <a:noFill/>
          <a:ln w="9525">
            <a:solidFill>
              <a:schemeClr val="accent2">
                <a:lumMod val="75000"/>
              </a:schemeClr>
            </a:solidFill>
            <a:miter lim="800000"/>
            <a:headEnd/>
            <a:tailEnd/>
          </a:ln>
        </p:spPr>
      </p:pic>
      <p:pic>
        <p:nvPicPr>
          <p:cNvPr id="4" name="Picture 6"/>
          <p:cNvPicPr>
            <a:picLocks noChangeAspect="1" noChangeArrowheads="1"/>
          </p:cNvPicPr>
          <p:nvPr/>
        </p:nvPicPr>
        <p:blipFill>
          <a:blip r:embed="rId8"/>
          <a:srcRect l="8571" t="11682" r="7129"/>
          <a:stretch>
            <a:fillRect/>
          </a:stretch>
        </p:blipFill>
        <p:spPr bwMode="auto">
          <a:xfrm>
            <a:off x="1002348" y="719227"/>
            <a:ext cx="1260792" cy="1363255"/>
          </a:xfrm>
          <a:prstGeom prst="rect">
            <a:avLst/>
          </a:prstGeom>
          <a:noFill/>
          <a:ln w="9525">
            <a:solidFill>
              <a:schemeClr val="accent2">
                <a:lumMod val="75000"/>
              </a:schemeClr>
            </a:solidFill>
            <a:miter lim="800000"/>
            <a:headEnd/>
            <a:tailEnd/>
          </a:ln>
        </p:spPr>
      </p:pic>
      <p:pic>
        <p:nvPicPr>
          <p:cNvPr id="206850" name="Picture 2" descr="D:\Мои документы\Работа бук\Лекции и раздаточные\Товароведение\Хозяйственные товары\ЭБТ\новое из нета\нагрев\442_1.jpg"/>
          <p:cNvPicPr>
            <a:picLocks noChangeAspect="1" noChangeArrowheads="1"/>
          </p:cNvPicPr>
          <p:nvPr/>
        </p:nvPicPr>
        <p:blipFill>
          <a:blip r:embed="rId9"/>
          <a:srcRect b="9234"/>
          <a:stretch>
            <a:fillRect/>
          </a:stretch>
        </p:blipFill>
        <p:spPr bwMode="auto">
          <a:xfrm>
            <a:off x="1012163" y="4540091"/>
            <a:ext cx="1250977" cy="1400074"/>
          </a:xfrm>
          <a:prstGeom prst="rect">
            <a:avLst/>
          </a:prstGeom>
          <a:noFill/>
          <a:ln>
            <a:solidFill>
              <a:schemeClr val="accent2">
                <a:lumMod val="75000"/>
              </a:schemeClr>
            </a:solidFill>
          </a:ln>
        </p:spPr>
      </p:pic>
      <p:pic>
        <p:nvPicPr>
          <p:cNvPr id="6" name="Рисунок 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527326" y="70505"/>
            <a:ext cx="564594" cy="693361"/>
          </a:xfrm>
          <a:prstGeom prst="rect">
            <a:avLst/>
          </a:prstGeom>
        </p:spPr>
      </p:pic>
    </p:spTree>
    <p:extLst>
      <p:ext uri="{BB962C8B-B14F-4D97-AF65-F5344CB8AC3E}">
        <p14:creationId xmlns:p14="http://schemas.microsoft.com/office/powerpoint/2010/main" val="22608881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3" name="Rectangle 3"/>
          <p:cNvSpPr>
            <a:spLocks noChangeArrowheads="1"/>
          </p:cNvSpPr>
          <p:nvPr/>
        </p:nvSpPr>
        <p:spPr bwMode="auto">
          <a:xfrm>
            <a:off x="278130" y="371187"/>
            <a:ext cx="11249196"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just"/>
            <a:r>
              <a:rPr lang="ru-RU" altLang="ru-RU" sz="2200" i="1" dirty="0">
                <a:solidFill>
                  <a:srgbClr val="002060"/>
                </a:solidFill>
                <a:latin typeface="Times New Roman" panose="02020603050405020304" pitchFamily="18" charset="0"/>
                <a:cs typeface="Times New Roman" panose="02020603050405020304" pitchFamily="18" charset="0"/>
              </a:rPr>
              <a:t>Практически все выпускаемые в настоящее время электрочайники бесшнуровые, имеют вместимость </a:t>
            </a:r>
            <a:r>
              <a:rPr lang="ru-RU" altLang="ru-RU" sz="2200" i="1" dirty="0" smtClean="0">
                <a:solidFill>
                  <a:srgbClr val="002060"/>
                </a:solidFill>
                <a:latin typeface="Times New Roman" panose="02020603050405020304" pitchFamily="18" charset="0"/>
                <a:cs typeface="Times New Roman" panose="02020603050405020304" pitchFamily="18" charset="0"/>
              </a:rPr>
              <a:t>0,5-4л (чаще 1,5-1,8л), </a:t>
            </a:r>
            <a:r>
              <a:rPr lang="ru-RU" altLang="ru-RU" sz="2200" i="1" dirty="0">
                <a:solidFill>
                  <a:srgbClr val="002060"/>
                </a:solidFill>
                <a:latin typeface="Times New Roman" panose="02020603050405020304" pitchFamily="18" charset="0"/>
                <a:cs typeface="Times New Roman" panose="02020603050405020304" pitchFamily="18" charset="0"/>
              </a:rPr>
              <a:t>потребляемую мощность 0,8-1,2 кВт, время закипания воды до 7,5 мин.</a:t>
            </a:r>
            <a:endParaRPr lang="ru-RU" altLang="ru-RU" sz="2200" dirty="0">
              <a:solidFill>
                <a:srgbClr val="002060"/>
              </a:solidFill>
              <a:latin typeface="Times New Roman" panose="02020603050405020304" pitchFamily="18" charset="0"/>
              <a:cs typeface="Times New Roman" panose="02020603050405020304" pitchFamily="18" charset="0"/>
            </a:endParaRPr>
          </a:p>
        </p:txBody>
      </p:sp>
      <p:sp>
        <p:nvSpPr>
          <p:cNvPr id="46084" name="Rectangle 4"/>
          <p:cNvSpPr>
            <a:spLocks noChangeArrowheads="1"/>
          </p:cNvSpPr>
          <p:nvPr/>
        </p:nvSpPr>
        <p:spPr bwMode="auto">
          <a:xfrm>
            <a:off x="4183380" y="1631995"/>
            <a:ext cx="7783830" cy="4324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tabLst>
                <a:tab pos="342900" algn="l"/>
              </a:tabLst>
              <a:defRPr>
                <a:solidFill>
                  <a:schemeClr val="tx1"/>
                </a:solidFill>
                <a:latin typeface="Tahoma" panose="020B0604030504040204" pitchFamily="34" charset="0"/>
              </a:defRPr>
            </a:lvl1pPr>
            <a:lvl2pPr marL="742950" indent="-285750" eaLnBrk="0" hangingPunct="0">
              <a:tabLst>
                <a:tab pos="342900" algn="l"/>
              </a:tabLst>
              <a:defRPr>
                <a:solidFill>
                  <a:schemeClr val="tx1"/>
                </a:solidFill>
                <a:latin typeface="Tahoma" panose="020B0604030504040204" pitchFamily="34" charset="0"/>
              </a:defRPr>
            </a:lvl2pPr>
            <a:lvl3pPr marL="1143000" indent="-228600" eaLnBrk="0" hangingPunct="0">
              <a:tabLst>
                <a:tab pos="342900" algn="l"/>
              </a:tabLst>
              <a:defRPr>
                <a:solidFill>
                  <a:schemeClr val="tx1"/>
                </a:solidFill>
                <a:latin typeface="Tahoma" panose="020B0604030504040204" pitchFamily="34" charset="0"/>
              </a:defRPr>
            </a:lvl3pPr>
            <a:lvl4pPr marL="1600200" indent="-228600" eaLnBrk="0" hangingPunct="0">
              <a:tabLst>
                <a:tab pos="342900" algn="l"/>
              </a:tabLst>
              <a:defRPr>
                <a:solidFill>
                  <a:schemeClr val="tx1"/>
                </a:solidFill>
                <a:latin typeface="Tahoma" panose="020B0604030504040204" pitchFamily="34" charset="0"/>
              </a:defRPr>
            </a:lvl4pPr>
            <a:lvl5pPr marL="2057400" indent="-228600" eaLnBrk="0" hangingPunct="0">
              <a:tabLst>
                <a:tab pos="342900" algn="l"/>
              </a:tabLst>
              <a:defRPr>
                <a:solidFill>
                  <a:schemeClr val="tx1"/>
                </a:solidFill>
                <a:latin typeface="Tahoma" panose="020B0604030504040204" pitchFamily="34" charset="0"/>
              </a:defRPr>
            </a:lvl5pPr>
            <a:lvl6pPr marL="2514600" indent="-228600" eaLnBrk="0" fontAlgn="base" hangingPunct="0">
              <a:spcBef>
                <a:spcPct val="0"/>
              </a:spcBef>
              <a:spcAft>
                <a:spcPct val="0"/>
              </a:spcAft>
              <a:tabLst>
                <a:tab pos="342900" algn="l"/>
              </a:tabLst>
              <a:defRPr>
                <a:solidFill>
                  <a:schemeClr val="tx1"/>
                </a:solidFill>
                <a:latin typeface="Tahoma" panose="020B0604030504040204" pitchFamily="34" charset="0"/>
              </a:defRPr>
            </a:lvl6pPr>
            <a:lvl7pPr marL="2971800" indent="-228600" eaLnBrk="0" fontAlgn="base" hangingPunct="0">
              <a:spcBef>
                <a:spcPct val="0"/>
              </a:spcBef>
              <a:spcAft>
                <a:spcPct val="0"/>
              </a:spcAft>
              <a:tabLst>
                <a:tab pos="342900" algn="l"/>
              </a:tabLst>
              <a:defRPr>
                <a:solidFill>
                  <a:schemeClr val="tx1"/>
                </a:solidFill>
                <a:latin typeface="Tahoma" panose="020B0604030504040204" pitchFamily="34" charset="0"/>
              </a:defRPr>
            </a:lvl7pPr>
            <a:lvl8pPr marL="3429000" indent="-228600" eaLnBrk="0" fontAlgn="base" hangingPunct="0">
              <a:spcBef>
                <a:spcPct val="0"/>
              </a:spcBef>
              <a:spcAft>
                <a:spcPct val="0"/>
              </a:spcAft>
              <a:tabLst>
                <a:tab pos="342900" algn="l"/>
              </a:tabLst>
              <a:defRPr>
                <a:solidFill>
                  <a:schemeClr val="tx1"/>
                </a:solidFill>
                <a:latin typeface="Tahoma" panose="020B0604030504040204" pitchFamily="34" charset="0"/>
              </a:defRPr>
            </a:lvl8pPr>
            <a:lvl9pPr marL="3886200" indent="-228600" eaLnBrk="0" fontAlgn="base" hangingPunct="0">
              <a:spcBef>
                <a:spcPct val="0"/>
              </a:spcBef>
              <a:spcAft>
                <a:spcPct val="0"/>
              </a:spcAft>
              <a:tabLst>
                <a:tab pos="342900" algn="l"/>
              </a:tabLst>
              <a:defRPr>
                <a:solidFill>
                  <a:schemeClr val="tx1"/>
                </a:solidFill>
                <a:latin typeface="Tahoma" panose="020B0604030504040204" pitchFamily="34" charset="0"/>
              </a:defRPr>
            </a:lvl9pPr>
          </a:lstStyle>
          <a:p>
            <a:pPr algn="ctr"/>
            <a:r>
              <a:rPr lang="ru-RU" altLang="ru-RU" sz="2200" b="1" u="sng" dirty="0">
                <a:solidFill>
                  <a:srgbClr val="0070C0"/>
                </a:solidFill>
                <a:latin typeface="Times New Roman" panose="02020603050405020304" pitchFamily="18" charset="0"/>
                <a:cs typeface="Times New Roman" panose="02020603050405020304" pitchFamily="18" charset="0"/>
              </a:rPr>
              <a:t>Дополнительные приспособления</a:t>
            </a:r>
            <a:r>
              <a:rPr lang="ru-RU" altLang="ru-RU" sz="2200" dirty="0" smtClean="0">
                <a:solidFill>
                  <a:srgbClr val="0070C0"/>
                </a:solidFill>
                <a:latin typeface="Times New Roman" panose="02020603050405020304" pitchFamily="18" charset="0"/>
                <a:cs typeface="Times New Roman" panose="02020603050405020304" pitchFamily="18" charset="0"/>
              </a:rPr>
              <a:t>:</a:t>
            </a:r>
          </a:p>
          <a:p>
            <a:pPr algn="ctr"/>
            <a:endParaRPr lang="ru-RU" altLang="ru-RU" sz="1100" dirty="0">
              <a:solidFill>
                <a:srgbClr val="0070C0"/>
              </a:solidFill>
              <a:latin typeface="Times New Roman" panose="02020603050405020304" pitchFamily="18" charset="0"/>
              <a:cs typeface="Times New Roman" panose="02020603050405020304" pitchFamily="18" charset="0"/>
            </a:endParaRPr>
          </a:p>
          <a:p>
            <a:pPr marL="182563" indent="-182563" algn="just">
              <a:buFontTx/>
              <a:buChar char="•"/>
            </a:pPr>
            <a:r>
              <a:rPr lang="ru-RU" altLang="ru-RU" sz="2200" dirty="0" smtClean="0">
                <a:solidFill>
                  <a:srgbClr val="0070C0"/>
                </a:solidFill>
                <a:latin typeface="Times New Roman" panose="02020603050405020304" pitchFamily="18" charset="0"/>
                <a:cs typeface="Times New Roman" panose="02020603050405020304" pitchFamily="18" charset="0"/>
              </a:rPr>
              <a:t>световой </a:t>
            </a:r>
            <a:r>
              <a:rPr lang="ru-RU" altLang="ru-RU" sz="2200" dirty="0">
                <a:solidFill>
                  <a:srgbClr val="0070C0"/>
                </a:solidFill>
                <a:latin typeface="Times New Roman" panose="02020603050405020304" pitchFamily="18" charset="0"/>
                <a:cs typeface="Times New Roman" panose="02020603050405020304" pitchFamily="18" charset="0"/>
              </a:rPr>
              <a:t>индикатор включения</a:t>
            </a:r>
            <a:r>
              <a:rPr lang="ru-RU" altLang="ru-RU" sz="2200" dirty="0" smtClean="0">
                <a:solidFill>
                  <a:srgbClr val="0070C0"/>
                </a:solidFill>
                <a:latin typeface="Times New Roman" panose="02020603050405020304" pitchFamily="18" charset="0"/>
                <a:cs typeface="Times New Roman" panose="02020603050405020304" pitchFamily="18" charset="0"/>
              </a:rPr>
              <a:t>,</a:t>
            </a:r>
          </a:p>
          <a:p>
            <a:pPr marL="182563" indent="-182563" algn="just">
              <a:buFontTx/>
              <a:buChar char="•"/>
            </a:pPr>
            <a:r>
              <a:rPr lang="ru-RU" altLang="ru-RU" sz="2200" dirty="0" smtClean="0">
                <a:solidFill>
                  <a:srgbClr val="0070C0"/>
                </a:solidFill>
                <a:latin typeface="Times New Roman" panose="02020603050405020304" pitchFamily="18" charset="0"/>
                <a:cs typeface="Times New Roman" panose="02020603050405020304" pitchFamily="18" charset="0"/>
              </a:rPr>
              <a:t>подсветка воды,</a:t>
            </a:r>
            <a:endParaRPr lang="ru-RU" altLang="ru-RU" sz="2200" dirty="0">
              <a:solidFill>
                <a:srgbClr val="0070C0"/>
              </a:solidFill>
              <a:latin typeface="Times New Roman" panose="02020603050405020304" pitchFamily="18" charset="0"/>
              <a:cs typeface="Times New Roman" panose="02020603050405020304" pitchFamily="18" charset="0"/>
            </a:endParaRPr>
          </a:p>
          <a:p>
            <a:pPr marL="182563" indent="-182563" algn="just">
              <a:buFontTx/>
              <a:buChar char="•"/>
            </a:pPr>
            <a:r>
              <a:rPr lang="ru-RU" altLang="ru-RU" sz="2200" dirty="0">
                <a:solidFill>
                  <a:srgbClr val="0070C0"/>
                </a:solidFill>
                <a:latin typeface="Times New Roman" panose="02020603050405020304" pitchFamily="18" charset="0"/>
                <a:cs typeface="Times New Roman" panose="02020603050405020304" pitchFamily="18" charset="0"/>
              </a:rPr>
              <a:t>внешний индикатор уровня воды,</a:t>
            </a:r>
          </a:p>
          <a:p>
            <a:pPr marL="182563" indent="-182563" algn="just">
              <a:buFontTx/>
              <a:buChar char="•"/>
            </a:pPr>
            <a:r>
              <a:rPr lang="ru-RU" altLang="ru-RU" sz="2200" dirty="0">
                <a:solidFill>
                  <a:srgbClr val="0070C0"/>
                </a:solidFill>
                <a:latin typeface="Times New Roman" panose="02020603050405020304" pitchFamily="18" charset="0"/>
                <a:cs typeface="Times New Roman" panose="02020603050405020304" pitchFamily="18" charset="0"/>
              </a:rPr>
              <a:t>функция автоматического отключения при закипании воды,</a:t>
            </a:r>
          </a:p>
          <a:p>
            <a:pPr marL="182563" indent="-182563" algn="just">
              <a:buFontTx/>
              <a:buChar char="•"/>
            </a:pPr>
            <a:r>
              <a:rPr lang="ru-RU" altLang="ru-RU" sz="2200" dirty="0">
                <a:solidFill>
                  <a:srgbClr val="0070C0"/>
                </a:solidFill>
                <a:latin typeface="Times New Roman" panose="02020603050405020304" pitchFamily="18" charset="0"/>
                <a:cs typeface="Times New Roman" panose="02020603050405020304" pitchFamily="18" charset="0"/>
              </a:rPr>
              <a:t>защитная блокировка от включения без воды,</a:t>
            </a:r>
          </a:p>
          <a:p>
            <a:pPr marL="182563" indent="-182563" algn="just">
              <a:buFontTx/>
              <a:buChar char="•"/>
            </a:pPr>
            <a:r>
              <a:rPr lang="ru-RU" altLang="ru-RU" sz="2200" dirty="0">
                <a:solidFill>
                  <a:srgbClr val="0070C0"/>
                </a:solidFill>
                <a:latin typeface="Times New Roman" panose="02020603050405020304" pitchFamily="18" charset="0"/>
                <a:cs typeface="Times New Roman" panose="02020603050405020304" pitchFamily="18" charset="0"/>
              </a:rPr>
              <a:t>верхняя крышка с блокирующим замком, защищающая от случайного выплескивания горячей воды,</a:t>
            </a:r>
          </a:p>
          <a:p>
            <a:pPr marL="182563" indent="-182563" algn="just">
              <a:buFontTx/>
              <a:buChar char="•"/>
            </a:pPr>
            <a:r>
              <a:rPr lang="ru-RU" altLang="ru-RU" sz="2200" dirty="0">
                <a:solidFill>
                  <a:srgbClr val="0070C0"/>
                </a:solidFill>
                <a:latin typeface="Times New Roman" panose="02020603050405020304" pitchFamily="18" charset="0"/>
                <a:cs typeface="Times New Roman" panose="02020603050405020304" pitchFamily="18" charset="0"/>
              </a:rPr>
              <a:t>съемные сетчатые фильтры, чтобы избежать попадания в чашки частичек накипи</a:t>
            </a:r>
          </a:p>
          <a:p>
            <a:pPr marL="182563" indent="-182563" algn="just">
              <a:buFontTx/>
              <a:buChar char="•"/>
            </a:pPr>
            <a:r>
              <a:rPr lang="ru-RU" altLang="ru-RU" sz="2200" dirty="0">
                <a:solidFill>
                  <a:srgbClr val="0070C0"/>
                </a:solidFill>
                <a:latin typeface="Times New Roman" panose="02020603050405020304" pitchFamily="18" charset="0"/>
                <a:cs typeface="Times New Roman" panose="02020603050405020304" pitchFamily="18" charset="0"/>
              </a:rPr>
              <a:t>и др.</a:t>
            </a:r>
          </a:p>
          <a:p>
            <a:pPr algn="just"/>
            <a:endParaRPr lang="ru-RU" altLang="ru-RU" sz="2200" dirty="0">
              <a:solidFill>
                <a:srgbClr val="0070C0"/>
              </a:solidFill>
              <a:latin typeface="Times New Roman" panose="02020603050405020304" pitchFamily="18" charset="0"/>
              <a:cs typeface="Times New Roman" panose="02020603050405020304" pitchFamily="18" charset="0"/>
            </a:endParaRPr>
          </a:p>
        </p:txBody>
      </p:sp>
      <p:pic>
        <p:nvPicPr>
          <p:cNvPr id="5" name="Рисунок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27326" y="70505"/>
            <a:ext cx="564594" cy="693361"/>
          </a:xfrm>
          <a:prstGeom prst="rect">
            <a:avLst/>
          </a:prstGeom>
        </p:spPr>
      </p:pic>
      <p:pic>
        <p:nvPicPr>
          <p:cNvPr id="19458" name="Picture 2" descr="https://galmarket.com.ua/upload/iblock/5fb/5fb7984fb5ea7b001f3ddb798f054a20.jpg"/>
          <p:cNvPicPr>
            <a:picLocks noChangeAspect="1" noChangeArrowheads="1"/>
          </p:cNvPicPr>
          <p:nvPr/>
        </p:nvPicPr>
        <p:blipFill rotWithShape="1">
          <a:blip r:embed="rId3">
            <a:extLst>
              <a:ext uri="{28A0092B-C50C-407E-A947-70E740481C1C}">
                <a14:useLocalDpi xmlns:a14="http://schemas.microsoft.com/office/drawing/2010/main" val="0"/>
              </a:ext>
            </a:extLst>
          </a:blip>
          <a:srcRect l="10636" r="38139"/>
          <a:stretch/>
        </p:blipFill>
        <p:spPr bwMode="auto">
          <a:xfrm>
            <a:off x="278130" y="1631995"/>
            <a:ext cx="3470910" cy="4683350"/>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9321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46083"/>
                                        </p:tgtEl>
                                        <p:attrNameLst>
                                          <p:attrName>style.visibility</p:attrName>
                                        </p:attrNameLst>
                                      </p:cBhvr>
                                      <p:to>
                                        <p:strVal val="visible"/>
                                      </p:to>
                                    </p:set>
                                  </p:childTnLst>
                                </p:cTn>
                              </p:par>
                            </p:childTnLst>
                          </p:cTn>
                        </p:par>
                        <p:par>
                          <p:cTn id="7" fill="hold">
                            <p:stCondLst>
                              <p:cond delay="0"/>
                            </p:stCondLst>
                            <p:childTnLst>
                              <p:par>
                                <p:cTn id="8" presetID="2" presetClass="entr" presetSubtype="4" fill="hold" nodeType="afterEffect">
                                  <p:stCondLst>
                                    <p:cond delay="0"/>
                                  </p:stCondLst>
                                  <p:childTnLst>
                                    <p:set>
                                      <p:cBhvr>
                                        <p:cTn id="9" dur="1" fill="hold">
                                          <p:stCondLst>
                                            <p:cond delay="0"/>
                                          </p:stCondLst>
                                        </p:cTn>
                                        <p:tgtEl>
                                          <p:spTgt spid="19458"/>
                                        </p:tgtEl>
                                        <p:attrNameLst>
                                          <p:attrName>style.visibility</p:attrName>
                                        </p:attrNameLst>
                                      </p:cBhvr>
                                      <p:to>
                                        <p:strVal val="visible"/>
                                      </p:to>
                                    </p:set>
                                    <p:anim calcmode="lin" valueType="num">
                                      <p:cBhvr additive="base">
                                        <p:cTn id="10" dur="500" fill="hold"/>
                                        <p:tgtEl>
                                          <p:spTgt spid="19458"/>
                                        </p:tgtEl>
                                        <p:attrNameLst>
                                          <p:attrName>ppt_x</p:attrName>
                                        </p:attrNameLst>
                                      </p:cBhvr>
                                      <p:tavLst>
                                        <p:tav tm="0">
                                          <p:val>
                                            <p:strVal val="#ppt_x"/>
                                          </p:val>
                                        </p:tav>
                                        <p:tav tm="100000">
                                          <p:val>
                                            <p:strVal val="#ppt_x"/>
                                          </p:val>
                                        </p:tav>
                                      </p:tavLst>
                                    </p:anim>
                                    <p:anim calcmode="lin" valueType="num">
                                      <p:cBhvr additive="base">
                                        <p:cTn id="11" dur="500" fill="hold"/>
                                        <p:tgtEl>
                                          <p:spTgt spid="19458"/>
                                        </p:tgtEl>
                                        <p:attrNameLst>
                                          <p:attrName>ppt_y</p:attrName>
                                        </p:attrNameLst>
                                      </p:cBhvr>
                                      <p:tavLst>
                                        <p:tav tm="0">
                                          <p:val>
                                            <p:strVal val="1+#ppt_h/2"/>
                                          </p:val>
                                        </p:tav>
                                        <p:tav tm="100000">
                                          <p:val>
                                            <p:strVal val="#ppt_y"/>
                                          </p:val>
                                        </p:tav>
                                      </p:tavLst>
                                    </p:anim>
                                  </p:childTnLst>
                                </p:cTn>
                              </p:par>
                            </p:childTnLst>
                          </p:cTn>
                        </p:par>
                        <p:par>
                          <p:cTn id="12" fill="hold">
                            <p:stCondLst>
                              <p:cond delay="500"/>
                            </p:stCondLst>
                            <p:childTnLst>
                              <p:par>
                                <p:cTn id="13" presetID="1" presetClass="entr" presetSubtype="0" fill="hold" grpId="0" nodeType="afterEffect">
                                  <p:stCondLst>
                                    <p:cond delay="500"/>
                                  </p:stCondLst>
                                  <p:childTnLst>
                                    <p:set>
                                      <p:cBhvr>
                                        <p:cTn id="14" dur="1" fill="hold">
                                          <p:stCondLst>
                                            <p:cond delay="0"/>
                                          </p:stCondLst>
                                        </p:cTn>
                                        <p:tgtEl>
                                          <p:spTgt spid="4608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83" grpId="0"/>
      <p:bldP spid="46084"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3" name="Text Box 5"/>
          <p:cNvSpPr txBox="1">
            <a:spLocks noChangeArrowheads="1"/>
          </p:cNvSpPr>
          <p:nvPr/>
        </p:nvSpPr>
        <p:spPr bwMode="auto">
          <a:xfrm>
            <a:off x="452627" y="389918"/>
            <a:ext cx="5029480" cy="707886"/>
          </a:xfrm>
          <a:prstGeom prst="rect">
            <a:avLst/>
          </a:prstGeom>
          <a:noFill/>
          <a:ln w="9525">
            <a:noFill/>
            <a:miter lim="800000"/>
            <a:headEnd/>
            <a:tailEnd/>
          </a:ln>
        </p:spPr>
        <p:txBody>
          <a:bodyPr wrap="square">
            <a:spAutoFit/>
          </a:bodyPr>
          <a:lstStyle/>
          <a:p>
            <a:pPr algn="ctr">
              <a:spcBef>
                <a:spcPct val="50000"/>
              </a:spcBef>
              <a:defRPr/>
            </a:pPr>
            <a:r>
              <a:rPr lang="ru-RU" sz="4000" b="1" dirty="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rPr>
              <a:t>Чаеварка-чайник</a:t>
            </a:r>
          </a:p>
        </p:txBody>
      </p:sp>
      <p:sp>
        <p:nvSpPr>
          <p:cNvPr id="5" name="Text Box 4"/>
          <p:cNvSpPr txBox="1">
            <a:spLocks noChangeArrowheads="1"/>
          </p:cNvSpPr>
          <p:nvPr/>
        </p:nvSpPr>
        <p:spPr bwMode="auto">
          <a:xfrm>
            <a:off x="7521629" y="389918"/>
            <a:ext cx="2951162" cy="707886"/>
          </a:xfrm>
          <a:prstGeom prst="rect">
            <a:avLst/>
          </a:prstGeom>
          <a:noFill/>
          <a:ln w="9525">
            <a:noFill/>
            <a:miter lim="800000"/>
            <a:headEnd/>
            <a:tailEnd/>
          </a:ln>
        </p:spPr>
        <p:txBody>
          <a:bodyPr>
            <a:spAutoFit/>
          </a:bodyPr>
          <a:lstStyle/>
          <a:p>
            <a:pPr algn="ctr">
              <a:spcBef>
                <a:spcPct val="50000"/>
              </a:spcBef>
              <a:defRPr/>
            </a:pPr>
            <a:r>
              <a:rPr lang="ru-RU" sz="4000" b="1" dirty="0" err="1">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latin typeface="Times New Roman" pitchFamily="18" charset="0"/>
              </a:rPr>
              <a:t>Термопот</a:t>
            </a:r>
            <a:endParaRPr lang="ru-RU" sz="4000" b="1" dirty="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latin typeface="Times New Roman" pitchFamily="18" charset="0"/>
            </a:endParaRPr>
          </a:p>
        </p:txBody>
      </p:sp>
      <p:sp>
        <p:nvSpPr>
          <p:cNvPr id="47110" name="TextBox 5"/>
          <p:cNvSpPr txBox="1">
            <a:spLocks noChangeArrowheads="1"/>
          </p:cNvSpPr>
          <p:nvPr/>
        </p:nvSpPr>
        <p:spPr bwMode="auto">
          <a:xfrm>
            <a:off x="6095998" y="1114424"/>
            <a:ext cx="5905501"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eaLnBrk="1" hangingPunct="1"/>
            <a:r>
              <a:rPr lang="ru-RU" altLang="ru-RU" sz="2000" dirty="0">
                <a:latin typeface="Times New Roman" panose="02020603050405020304" pitchFamily="18" charset="0"/>
                <a:cs typeface="Times New Roman" panose="02020603050405020304" pitchFamily="18" charset="0"/>
              </a:rPr>
              <a:t>объединяет функции чайника и термоса</a:t>
            </a:r>
          </a:p>
        </p:txBody>
      </p:sp>
      <p:pic>
        <p:nvPicPr>
          <p:cNvPr id="7" name="Рисунок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27326" y="70505"/>
            <a:ext cx="564594" cy="693361"/>
          </a:xfrm>
          <a:prstGeom prst="rect">
            <a:avLst/>
          </a:prstGeom>
        </p:spPr>
      </p:pic>
      <p:pic>
        <p:nvPicPr>
          <p:cNvPr id="20482" name="Picture 2" descr="https://kelepir.com/enucuz/resimler/detailed/52/en_ucuz_kelepir_profilo-cm22007_22105468.jpg"/>
          <p:cNvPicPr>
            <a:picLocks noChangeAspect="1" noChangeArrowheads="1"/>
          </p:cNvPicPr>
          <p:nvPr/>
        </p:nvPicPr>
        <p:blipFill rotWithShape="1">
          <a:blip r:embed="rId3">
            <a:extLst>
              <a:ext uri="{28A0092B-C50C-407E-A947-70E740481C1C}">
                <a14:useLocalDpi xmlns:a14="http://schemas.microsoft.com/office/drawing/2010/main" val="0"/>
              </a:ext>
            </a:extLst>
          </a:blip>
          <a:srcRect l="14251" r="12341"/>
          <a:stretch/>
        </p:blipFill>
        <p:spPr bwMode="auto">
          <a:xfrm>
            <a:off x="102870" y="1223010"/>
            <a:ext cx="3157671" cy="4301490"/>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pic>
        <p:nvPicPr>
          <p:cNvPr id="20484" name="Picture 4" descr="https://bigbunce.ru/img/detail/945/9455eb2a94a20a45d337a1be2ba6e1fa.jpg"/>
          <p:cNvPicPr>
            <a:picLocks noChangeAspect="1" noChangeArrowheads="1"/>
          </p:cNvPicPr>
          <p:nvPr/>
        </p:nvPicPr>
        <p:blipFill rotWithShape="1">
          <a:blip r:embed="rId4">
            <a:extLst>
              <a:ext uri="{28A0092B-C50C-407E-A947-70E740481C1C}">
                <a14:useLocalDpi xmlns:a14="http://schemas.microsoft.com/office/drawing/2010/main" val="0"/>
              </a:ext>
            </a:extLst>
          </a:blip>
          <a:srcRect l="21752" r="23086"/>
          <a:stretch/>
        </p:blipFill>
        <p:spPr bwMode="auto">
          <a:xfrm>
            <a:off x="3355733" y="1223010"/>
            <a:ext cx="2366404" cy="4289972"/>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pic>
        <p:nvPicPr>
          <p:cNvPr id="20486" name="Picture 6" descr="http://gracenn.ru/upload/iblock/4e3/004793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5998" y="1703070"/>
            <a:ext cx="2851261" cy="4289972"/>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pic>
        <p:nvPicPr>
          <p:cNvPr id="20490" name="Picture 10" descr="https://cdn.ultra.by/media/catalog/product/cache/1/image/9df78eab33525d08d6e5fb8d27136e95/l/u/lumme_lu-295_ultra_by.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062600" y="1703070"/>
            <a:ext cx="2747725" cy="4289972"/>
          </a:xfrm>
          <a:prstGeom prst="rect">
            <a:avLst/>
          </a:prstGeom>
          <a:noFill/>
          <a:extLst>
            <a:ext uri="{909E8E84-426E-40DD-AFC4-6F175D3DCCD1}">
              <a14:hiddenFill xmlns:a14="http://schemas.microsoft.com/office/drawing/2010/main">
                <a:solidFill>
                  <a:srgbClr val="FFFFFF"/>
                </a:solidFill>
              </a14:hiddenFill>
            </a:ext>
          </a:extLst>
        </p:spPr>
      </p:pic>
      <p:pic>
        <p:nvPicPr>
          <p:cNvPr id="20488" name="Picture 8" descr="https://womanadvice.ru/sites/default/files/53/articles_main_big/2019-02-09_1537/termopot.jpg"/>
          <p:cNvPicPr>
            <a:picLocks noChangeAspect="1" noChangeArrowheads="1"/>
          </p:cNvPicPr>
          <p:nvPr/>
        </p:nvPicPr>
        <p:blipFill rotWithShape="1">
          <a:blip r:embed="rId7">
            <a:extLst>
              <a:ext uri="{28A0092B-C50C-407E-A947-70E740481C1C}">
                <a14:useLocalDpi xmlns:a14="http://schemas.microsoft.com/office/drawing/2010/main" val="0"/>
              </a:ext>
            </a:extLst>
          </a:blip>
          <a:srcRect l="7032" r="20294"/>
          <a:stretch/>
        </p:blipFill>
        <p:spPr bwMode="auto">
          <a:xfrm>
            <a:off x="5904122" y="1703070"/>
            <a:ext cx="6097377" cy="4411138"/>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72106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71683"/>
                                        </p:tgtEl>
                                        <p:attrNameLst>
                                          <p:attrName>style.visibility</p:attrName>
                                        </p:attrNameLst>
                                      </p:cBhvr>
                                      <p:to>
                                        <p:strVal val="visible"/>
                                      </p:to>
                                    </p:set>
                                  </p:childTnLst>
                                </p:cTn>
                              </p:par>
                            </p:childTnLst>
                          </p:cTn>
                        </p:par>
                        <p:par>
                          <p:cTn id="7" fill="hold">
                            <p:stCondLst>
                              <p:cond delay="0"/>
                            </p:stCondLst>
                            <p:childTnLst>
                              <p:par>
                                <p:cTn id="8" presetID="2" presetClass="entr" presetSubtype="4" fill="hold" nodeType="afterEffect">
                                  <p:stCondLst>
                                    <p:cond delay="0"/>
                                  </p:stCondLst>
                                  <p:childTnLst>
                                    <p:set>
                                      <p:cBhvr>
                                        <p:cTn id="9" dur="1" fill="hold">
                                          <p:stCondLst>
                                            <p:cond delay="0"/>
                                          </p:stCondLst>
                                        </p:cTn>
                                        <p:tgtEl>
                                          <p:spTgt spid="20482"/>
                                        </p:tgtEl>
                                        <p:attrNameLst>
                                          <p:attrName>style.visibility</p:attrName>
                                        </p:attrNameLst>
                                      </p:cBhvr>
                                      <p:to>
                                        <p:strVal val="visible"/>
                                      </p:to>
                                    </p:set>
                                    <p:anim calcmode="lin" valueType="num">
                                      <p:cBhvr additive="base">
                                        <p:cTn id="10" dur="500" fill="hold"/>
                                        <p:tgtEl>
                                          <p:spTgt spid="20482"/>
                                        </p:tgtEl>
                                        <p:attrNameLst>
                                          <p:attrName>ppt_x</p:attrName>
                                        </p:attrNameLst>
                                      </p:cBhvr>
                                      <p:tavLst>
                                        <p:tav tm="0">
                                          <p:val>
                                            <p:strVal val="#ppt_x"/>
                                          </p:val>
                                        </p:tav>
                                        <p:tav tm="100000">
                                          <p:val>
                                            <p:strVal val="#ppt_x"/>
                                          </p:val>
                                        </p:tav>
                                      </p:tavLst>
                                    </p:anim>
                                    <p:anim calcmode="lin" valueType="num">
                                      <p:cBhvr additive="base">
                                        <p:cTn id="11" dur="500" fill="hold"/>
                                        <p:tgtEl>
                                          <p:spTgt spid="20482"/>
                                        </p:tgtEl>
                                        <p:attrNameLst>
                                          <p:attrName>ppt_y</p:attrName>
                                        </p:attrNameLst>
                                      </p:cBhvr>
                                      <p:tavLst>
                                        <p:tav tm="0">
                                          <p:val>
                                            <p:strVal val="1+#ppt_h/2"/>
                                          </p:val>
                                        </p:tav>
                                        <p:tav tm="100000">
                                          <p:val>
                                            <p:strVal val="#ppt_y"/>
                                          </p:val>
                                        </p:tav>
                                      </p:tavLst>
                                    </p:anim>
                                  </p:childTnLst>
                                </p:cTn>
                              </p:par>
                            </p:childTnLst>
                          </p:cTn>
                        </p:par>
                        <p:par>
                          <p:cTn id="12" fill="hold">
                            <p:stCondLst>
                              <p:cond delay="500"/>
                            </p:stCondLst>
                            <p:childTnLst>
                              <p:par>
                                <p:cTn id="13" presetID="2" presetClass="entr" presetSubtype="4" fill="hold" nodeType="afterEffect">
                                  <p:stCondLst>
                                    <p:cond delay="0"/>
                                  </p:stCondLst>
                                  <p:childTnLst>
                                    <p:set>
                                      <p:cBhvr>
                                        <p:cTn id="14" dur="1" fill="hold">
                                          <p:stCondLst>
                                            <p:cond delay="0"/>
                                          </p:stCondLst>
                                        </p:cTn>
                                        <p:tgtEl>
                                          <p:spTgt spid="20484"/>
                                        </p:tgtEl>
                                        <p:attrNameLst>
                                          <p:attrName>style.visibility</p:attrName>
                                        </p:attrNameLst>
                                      </p:cBhvr>
                                      <p:to>
                                        <p:strVal val="visible"/>
                                      </p:to>
                                    </p:set>
                                    <p:anim calcmode="lin" valueType="num">
                                      <p:cBhvr additive="base">
                                        <p:cTn id="15" dur="500" fill="hold"/>
                                        <p:tgtEl>
                                          <p:spTgt spid="20484"/>
                                        </p:tgtEl>
                                        <p:attrNameLst>
                                          <p:attrName>ppt_x</p:attrName>
                                        </p:attrNameLst>
                                      </p:cBhvr>
                                      <p:tavLst>
                                        <p:tav tm="0">
                                          <p:val>
                                            <p:strVal val="#ppt_x"/>
                                          </p:val>
                                        </p:tav>
                                        <p:tav tm="100000">
                                          <p:val>
                                            <p:strVal val="#ppt_x"/>
                                          </p:val>
                                        </p:tav>
                                      </p:tavLst>
                                    </p:anim>
                                    <p:anim calcmode="lin" valueType="num">
                                      <p:cBhvr additive="base">
                                        <p:cTn id="16" dur="500" fill="hold"/>
                                        <p:tgtEl>
                                          <p:spTgt spid="20484"/>
                                        </p:tgtEl>
                                        <p:attrNameLst>
                                          <p:attrName>ppt_y</p:attrName>
                                        </p:attrNameLst>
                                      </p:cBhvr>
                                      <p:tavLst>
                                        <p:tav tm="0">
                                          <p:val>
                                            <p:strVal val="1+#ppt_h/2"/>
                                          </p:val>
                                        </p:tav>
                                        <p:tav tm="100000">
                                          <p:val>
                                            <p:strVal val="#ppt_y"/>
                                          </p:val>
                                        </p:tav>
                                      </p:tavLst>
                                    </p:anim>
                                  </p:childTnLst>
                                </p:cTn>
                              </p:par>
                            </p:childTnLst>
                          </p:cTn>
                        </p:par>
                        <p:par>
                          <p:cTn id="17" fill="hold">
                            <p:stCondLst>
                              <p:cond delay="1000"/>
                            </p:stCondLst>
                            <p:childTnLst>
                              <p:par>
                                <p:cTn id="18" presetID="1" presetClass="entr" presetSubtype="0" fill="hold" grpId="0" nodeType="afterEffect">
                                  <p:stCondLst>
                                    <p:cond delay="750"/>
                                  </p:stCondLst>
                                  <p:childTnLst>
                                    <p:set>
                                      <p:cBhvr>
                                        <p:cTn id="19" dur="1" fill="hold">
                                          <p:stCondLst>
                                            <p:cond delay="0"/>
                                          </p:stCondLst>
                                        </p:cTn>
                                        <p:tgtEl>
                                          <p:spTgt spid="5"/>
                                        </p:tgtEl>
                                        <p:attrNameLst>
                                          <p:attrName>style.visibility</p:attrName>
                                        </p:attrNameLst>
                                      </p:cBhvr>
                                      <p:to>
                                        <p:strVal val="visible"/>
                                      </p:to>
                                    </p:set>
                                  </p:childTnLst>
                                </p:cTn>
                              </p:par>
                            </p:childTnLst>
                          </p:cTn>
                        </p:par>
                        <p:par>
                          <p:cTn id="20" fill="hold">
                            <p:stCondLst>
                              <p:cond delay="1750"/>
                            </p:stCondLst>
                            <p:childTnLst>
                              <p:par>
                                <p:cTn id="21" presetID="1" presetClass="entr" presetSubtype="0" fill="hold" grpId="0" nodeType="afterEffect">
                                  <p:stCondLst>
                                    <p:cond delay="500"/>
                                  </p:stCondLst>
                                  <p:childTnLst>
                                    <p:set>
                                      <p:cBhvr>
                                        <p:cTn id="22" dur="1" fill="hold">
                                          <p:stCondLst>
                                            <p:cond delay="0"/>
                                          </p:stCondLst>
                                        </p:cTn>
                                        <p:tgtEl>
                                          <p:spTgt spid="47110"/>
                                        </p:tgtEl>
                                        <p:attrNameLst>
                                          <p:attrName>style.visibility</p:attrName>
                                        </p:attrNameLst>
                                      </p:cBhvr>
                                      <p:to>
                                        <p:strVal val="visible"/>
                                      </p:to>
                                    </p:set>
                                  </p:childTnLst>
                                </p:cTn>
                              </p:par>
                            </p:childTnLst>
                          </p:cTn>
                        </p:par>
                        <p:par>
                          <p:cTn id="23" fill="hold">
                            <p:stCondLst>
                              <p:cond delay="2250"/>
                            </p:stCondLst>
                            <p:childTnLst>
                              <p:par>
                                <p:cTn id="24" presetID="2" presetClass="entr" presetSubtype="4" fill="hold" nodeType="afterEffect">
                                  <p:stCondLst>
                                    <p:cond delay="0"/>
                                  </p:stCondLst>
                                  <p:childTnLst>
                                    <p:set>
                                      <p:cBhvr>
                                        <p:cTn id="25" dur="1" fill="hold">
                                          <p:stCondLst>
                                            <p:cond delay="0"/>
                                          </p:stCondLst>
                                        </p:cTn>
                                        <p:tgtEl>
                                          <p:spTgt spid="20486"/>
                                        </p:tgtEl>
                                        <p:attrNameLst>
                                          <p:attrName>style.visibility</p:attrName>
                                        </p:attrNameLst>
                                      </p:cBhvr>
                                      <p:to>
                                        <p:strVal val="visible"/>
                                      </p:to>
                                    </p:set>
                                    <p:anim calcmode="lin" valueType="num">
                                      <p:cBhvr additive="base">
                                        <p:cTn id="26" dur="500" fill="hold"/>
                                        <p:tgtEl>
                                          <p:spTgt spid="20486"/>
                                        </p:tgtEl>
                                        <p:attrNameLst>
                                          <p:attrName>ppt_x</p:attrName>
                                        </p:attrNameLst>
                                      </p:cBhvr>
                                      <p:tavLst>
                                        <p:tav tm="0">
                                          <p:val>
                                            <p:strVal val="#ppt_x"/>
                                          </p:val>
                                        </p:tav>
                                        <p:tav tm="100000">
                                          <p:val>
                                            <p:strVal val="#ppt_x"/>
                                          </p:val>
                                        </p:tav>
                                      </p:tavLst>
                                    </p:anim>
                                    <p:anim calcmode="lin" valueType="num">
                                      <p:cBhvr additive="base">
                                        <p:cTn id="27" dur="500" fill="hold"/>
                                        <p:tgtEl>
                                          <p:spTgt spid="20486"/>
                                        </p:tgtEl>
                                        <p:attrNameLst>
                                          <p:attrName>ppt_y</p:attrName>
                                        </p:attrNameLst>
                                      </p:cBhvr>
                                      <p:tavLst>
                                        <p:tav tm="0">
                                          <p:val>
                                            <p:strVal val="1+#ppt_h/2"/>
                                          </p:val>
                                        </p:tav>
                                        <p:tav tm="100000">
                                          <p:val>
                                            <p:strVal val="#ppt_y"/>
                                          </p:val>
                                        </p:tav>
                                      </p:tavLst>
                                    </p:anim>
                                  </p:childTnLst>
                                </p:cTn>
                              </p:par>
                            </p:childTnLst>
                          </p:cTn>
                        </p:par>
                        <p:par>
                          <p:cTn id="28" fill="hold">
                            <p:stCondLst>
                              <p:cond delay="2750"/>
                            </p:stCondLst>
                            <p:childTnLst>
                              <p:par>
                                <p:cTn id="29" presetID="2" presetClass="entr" presetSubtype="4" fill="hold" nodeType="afterEffect">
                                  <p:stCondLst>
                                    <p:cond delay="0"/>
                                  </p:stCondLst>
                                  <p:childTnLst>
                                    <p:set>
                                      <p:cBhvr>
                                        <p:cTn id="30" dur="1" fill="hold">
                                          <p:stCondLst>
                                            <p:cond delay="0"/>
                                          </p:stCondLst>
                                        </p:cTn>
                                        <p:tgtEl>
                                          <p:spTgt spid="20490"/>
                                        </p:tgtEl>
                                        <p:attrNameLst>
                                          <p:attrName>style.visibility</p:attrName>
                                        </p:attrNameLst>
                                      </p:cBhvr>
                                      <p:to>
                                        <p:strVal val="visible"/>
                                      </p:to>
                                    </p:set>
                                    <p:anim calcmode="lin" valueType="num">
                                      <p:cBhvr additive="base">
                                        <p:cTn id="31" dur="500" fill="hold"/>
                                        <p:tgtEl>
                                          <p:spTgt spid="20490"/>
                                        </p:tgtEl>
                                        <p:attrNameLst>
                                          <p:attrName>ppt_x</p:attrName>
                                        </p:attrNameLst>
                                      </p:cBhvr>
                                      <p:tavLst>
                                        <p:tav tm="0">
                                          <p:val>
                                            <p:strVal val="#ppt_x"/>
                                          </p:val>
                                        </p:tav>
                                        <p:tav tm="100000">
                                          <p:val>
                                            <p:strVal val="#ppt_x"/>
                                          </p:val>
                                        </p:tav>
                                      </p:tavLst>
                                    </p:anim>
                                    <p:anim calcmode="lin" valueType="num">
                                      <p:cBhvr additive="base">
                                        <p:cTn id="32" dur="500" fill="hold"/>
                                        <p:tgtEl>
                                          <p:spTgt spid="20490"/>
                                        </p:tgtEl>
                                        <p:attrNameLst>
                                          <p:attrName>ppt_y</p:attrName>
                                        </p:attrNameLst>
                                      </p:cBhvr>
                                      <p:tavLst>
                                        <p:tav tm="0">
                                          <p:val>
                                            <p:strVal val="1+#ppt_h/2"/>
                                          </p:val>
                                        </p:tav>
                                        <p:tav tm="100000">
                                          <p:val>
                                            <p:strVal val="#ppt_y"/>
                                          </p:val>
                                        </p:tav>
                                      </p:tavLst>
                                    </p:anim>
                                  </p:childTnLst>
                                </p:cTn>
                              </p:par>
                            </p:childTnLst>
                          </p:cTn>
                        </p:par>
                        <p:par>
                          <p:cTn id="33" fill="hold">
                            <p:stCondLst>
                              <p:cond delay="3250"/>
                            </p:stCondLst>
                            <p:childTnLst>
                              <p:par>
                                <p:cTn id="34" presetID="1" presetClass="entr" presetSubtype="0" fill="hold" nodeType="afterEffect">
                                  <p:stCondLst>
                                    <p:cond delay="2000"/>
                                  </p:stCondLst>
                                  <p:childTnLst>
                                    <p:set>
                                      <p:cBhvr>
                                        <p:cTn id="35" dur="1" fill="hold">
                                          <p:stCondLst>
                                            <p:cond delay="0"/>
                                          </p:stCondLst>
                                        </p:cTn>
                                        <p:tgtEl>
                                          <p:spTgt spid="2048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683" grpId="0"/>
      <p:bldP spid="5" grpId="0"/>
      <p:bldP spid="47110"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2" name="Text Box 4"/>
          <p:cNvSpPr txBox="1">
            <a:spLocks noChangeArrowheads="1"/>
          </p:cNvSpPr>
          <p:nvPr/>
        </p:nvSpPr>
        <p:spPr bwMode="auto">
          <a:xfrm>
            <a:off x="83804" y="368302"/>
            <a:ext cx="4464050" cy="701675"/>
          </a:xfrm>
          <a:prstGeom prst="rect">
            <a:avLst/>
          </a:prstGeom>
          <a:noFill/>
          <a:ln w="9525">
            <a:noFill/>
            <a:miter lim="800000"/>
            <a:headEnd/>
            <a:tailEnd/>
          </a:ln>
        </p:spPr>
        <p:txBody>
          <a:bodyPr>
            <a:spAutoFit/>
          </a:bodyPr>
          <a:lstStyle/>
          <a:p>
            <a:pPr algn="ctr">
              <a:spcBef>
                <a:spcPct val="50000"/>
              </a:spcBef>
              <a:defRPr/>
            </a:pPr>
            <a:r>
              <a:rPr lang="ru-RU" sz="4000" b="1" dirty="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latin typeface="Times New Roman" pitchFamily="18" charset="0"/>
              </a:rPr>
              <a:t>Электросамовары </a:t>
            </a:r>
          </a:p>
        </p:txBody>
      </p:sp>
      <p:pic>
        <p:nvPicPr>
          <p:cNvPr id="48133" name="Picture 7" descr="эл"/>
          <p:cNvPicPr>
            <a:picLocks noChangeAspect="1" noChangeArrowheads="1"/>
          </p:cNvPicPr>
          <p:nvPr/>
        </p:nvPicPr>
        <p:blipFill>
          <a:blip r:embed="rId2">
            <a:extLst>
              <a:ext uri="{28A0092B-C50C-407E-A947-70E740481C1C}">
                <a14:useLocalDpi xmlns:a14="http://schemas.microsoft.com/office/drawing/2010/main" val="0"/>
              </a:ext>
            </a:extLst>
          </a:blip>
          <a:srcRect l="5101" r="5942"/>
          <a:stretch>
            <a:fillRect/>
          </a:stretch>
        </p:blipFill>
        <p:spPr bwMode="auto">
          <a:xfrm>
            <a:off x="665162" y="2440305"/>
            <a:ext cx="2340927" cy="3813660"/>
          </a:xfrm>
          <a:prstGeom prst="rect">
            <a:avLst/>
          </a:prstGeom>
          <a:noFill/>
          <a:ln w="6350">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sp>
        <p:nvSpPr>
          <p:cNvPr id="48135" name="Rectangle 7"/>
          <p:cNvSpPr>
            <a:spLocks noChangeArrowheads="1"/>
          </p:cNvSpPr>
          <p:nvPr/>
        </p:nvSpPr>
        <p:spPr bwMode="auto">
          <a:xfrm>
            <a:off x="4481246" y="548500"/>
            <a:ext cx="7710754"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just"/>
            <a:r>
              <a:rPr lang="ru-RU" altLang="ru-RU" sz="2000" dirty="0">
                <a:latin typeface="Times New Roman" panose="02020603050405020304" pitchFamily="18" charset="0"/>
                <a:cs typeface="Times New Roman" panose="02020603050405020304" pitchFamily="18" charset="0"/>
              </a:rPr>
              <a:t>имеют </a:t>
            </a:r>
            <a:r>
              <a:rPr lang="ru-RU" altLang="ru-RU" sz="2000" dirty="0" smtClean="0">
                <a:latin typeface="Times New Roman" panose="02020603050405020304" pitchFamily="18" charset="0"/>
                <a:cs typeface="Times New Roman" panose="02020603050405020304" pitchFamily="18" charset="0"/>
              </a:rPr>
              <a:t> традиционно  присущую  им  </a:t>
            </a:r>
            <a:r>
              <a:rPr lang="ru-RU" altLang="ru-RU" sz="2000" dirty="0">
                <a:latin typeface="Times New Roman" panose="02020603050405020304" pitchFamily="18" charset="0"/>
                <a:cs typeface="Times New Roman" panose="02020603050405020304" pitchFamily="18" charset="0"/>
              </a:rPr>
              <a:t>форму </a:t>
            </a:r>
            <a:r>
              <a:rPr lang="ru-RU" altLang="ru-RU" sz="2000" dirty="0" smtClean="0">
                <a:latin typeface="Times New Roman" panose="02020603050405020304" pitchFamily="18" charset="0"/>
                <a:cs typeface="Times New Roman" panose="02020603050405020304" pitchFamily="18" charset="0"/>
              </a:rPr>
              <a:t> репки  или  </a:t>
            </a:r>
            <a:r>
              <a:rPr lang="ru-RU" altLang="ru-RU" sz="2000" dirty="0">
                <a:latin typeface="Times New Roman" panose="02020603050405020304" pitchFamily="18" charset="0"/>
                <a:cs typeface="Times New Roman" panose="02020603050405020304" pitchFamily="18" charset="0"/>
              </a:rPr>
              <a:t>рюмки</a:t>
            </a:r>
            <a:r>
              <a:rPr lang="ru-RU" altLang="ru-RU" sz="2000" dirty="0" smtClean="0">
                <a:latin typeface="Times New Roman" panose="02020603050405020304" pitchFamily="18" charset="0"/>
                <a:cs typeface="Times New Roman" panose="02020603050405020304" pitchFamily="18" charset="0"/>
              </a:rPr>
              <a:t>,                      </a:t>
            </a:r>
          </a:p>
          <a:p>
            <a:pPr algn="just"/>
            <a:r>
              <a:rPr lang="ru-RU" altLang="ru-RU" sz="2000" dirty="0" smtClean="0">
                <a:latin typeface="Times New Roman" panose="02020603050405020304" pitchFamily="18" charset="0"/>
                <a:cs typeface="Times New Roman" panose="02020603050405020304" pitchFamily="18" charset="0"/>
              </a:rPr>
              <a:t>вырабатываются </a:t>
            </a:r>
            <a:r>
              <a:rPr lang="ru-RU" altLang="ru-RU" sz="2000" dirty="0">
                <a:latin typeface="Times New Roman" panose="02020603050405020304" pitchFamily="18" charset="0"/>
                <a:cs typeface="Times New Roman" panose="02020603050405020304" pitchFamily="18" charset="0"/>
              </a:rPr>
              <a:t>из латуни (внутри луженые, снаружи – хромированные, никелированные или расписные), нержавеющей стали, алюминия. </a:t>
            </a:r>
          </a:p>
        </p:txBody>
      </p:sp>
      <p:pic>
        <p:nvPicPr>
          <p:cNvPr id="8" name="Рисунок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27326" y="70505"/>
            <a:ext cx="564594" cy="693361"/>
          </a:xfrm>
          <a:prstGeom prst="rect">
            <a:avLst/>
          </a:prstGeom>
        </p:spPr>
      </p:pic>
      <p:sp>
        <p:nvSpPr>
          <p:cNvPr id="2" name="Прямоугольник 1"/>
          <p:cNvSpPr/>
          <p:nvPr/>
        </p:nvSpPr>
        <p:spPr>
          <a:xfrm>
            <a:off x="83804" y="1777941"/>
            <a:ext cx="8408686" cy="400110"/>
          </a:xfrm>
          <a:prstGeom prst="rect">
            <a:avLst/>
          </a:prstGeom>
        </p:spPr>
        <p:txBody>
          <a:bodyPr wrap="square">
            <a:spAutoFit/>
          </a:bodyPr>
          <a:lstStyle/>
          <a:p>
            <a:pPr algn="just"/>
            <a:r>
              <a:rPr lang="ru-RU" altLang="ru-RU" sz="2000" i="1" dirty="0">
                <a:solidFill>
                  <a:srgbClr val="002060"/>
                </a:solidFill>
                <a:latin typeface="Times New Roman" panose="02020603050405020304" pitchFamily="18" charset="0"/>
                <a:cs typeface="Times New Roman" panose="02020603050405020304" pitchFamily="18" charset="0"/>
              </a:rPr>
              <a:t>Емкость электросамоваров – 2-6 л</a:t>
            </a:r>
            <a:r>
              <a:rPr lang="ru-RU" altLang="ru-RU" sz="2000" i="1" dirty="0" smtClean="0">
                <a:solidFill>
                  <a:srgbClr val="002060"/>
                </a:solidFill>
                <a:latin typeface="Times New Roman" panose="02020603050405020304" pitchFamily="18" charset="0"/>
                <a:cs typeface="Times New Roman" panose="02020603050405020304" pitchFamily="18" charset="0"/>
              </a:rPr>
              <a:t>, мощность </a:t>
            </a:r>
            <a:r>
              <a:rPr lang="ru-RU" altLang="ru-RU" sz="2000" i="1" dirty="0">
                <a:solidFill>
                  <a:srgbClr val="002060"/>
                </a:solidFill>
                <a:latin typeface="Times New Roman" panose="02020603050405020304" pitchFamily="18" charset="0"/>
                <a:cs typeface="Times New Roman" panose="02020603050405020304" pitchFamily="18" charset="0"/>
              </a:rPr>
              <a:t>0,8-1,7 кВт.</a:t>
            </a:r>
            <a:endParaRPr lang="ru-RU" altLang="ru-RU" sz="2000" i="1" dirty="0">
              <a:solidFill>
                <a:srgbClr val="002060"/>
              </a:solidFill>
              <a:latin typeface="Times New Roman" panose="02020603050405020304" pitchFamily="18" charset="0"/>
              <a:cs typeface="Times New Roman" panose="02020603050405020304" pitchFamily="18" charset="0"/>
            </a:endParaRPr>
          </a:p>
        </p:txBody>
      </p:sp>
      <p:pic>
        <p:nvPicPr>
          <p:cNvPr id="21506" name="Picture 2" descr="https://cache3.youla.io/files/images/780_780/5c/0d/5c0d4fca074b3e418a044c04.jpg"/>
          <p:cNvPicPr>
            <a:picLocks noChangeAspect="1" noChangeArrowheads="1"/>
          </p:cNvPicPr>
          <p:nvPr/>
        </p:nvPicPr>
        <p:blipFill rotWithShape="1">
          <a:blip r:embed="rId4">
            <a:extLst>
              <a:ext uri="{28A0092B-C50C-407E-A947-70E740481C1C}">
                <a14:useLocalDpi xmlns:a14="http://schemas.microsoft.com/office/drawing/2010/main" val="0"/>
              </a:ext>
            </a:extLst>
          </a:blip>
          <a:srcRect l="16188" r="11812"/>
          <a:stretch/>
        </p:blipFill>
        <p:spPr bwMode="auto">
          <a:xfrm>
            <a:off x="3120389" y="2440305"/>
            <a:ext cx="2745835" cy="3813660"/>
          </a:xfrm>
          <a:prstGeom prst="rect">
            <a:avLst/>
          </a:prstGeom>
          <a:noFill/>
          <a:ln w="6350">
            <a:solidFill>
              <a:schemeClr val="accent1"/>
            </a:solidFill>
          </a:ln>
          <a:extLst>
            <a:ext uri="{909E8E84-426E-40DD-AFC4-6F175D3DCCD1}">
              <a14:hiddenFill xmlns:a14="http://schemas.microsoft.com/office/drawing/2010/main">
                <a:solidFill>
                  <a:srgbClr val="FFFFFF"/>
                </a:solidFill>
              </a14:hiddenFill>
            </a:ext>
          </a:extLst>
        </p:spPr>
      </p:pic>
      <p:pic>
        <p:nvPicPr>
          <p:cNvPr id="21508" name="Picture 4" descr="https://origin2.rbt.ru/images/item/image/646/645885_494922835_25639b06667f87975b41a7563f75b825.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80525" y="2440305"/>
            <a:ext cx="2541532" cy="3813660"/>
          </a:xfrm>
          <a:prstGeom prst="rect">
            <a:avLst/>
          </a:prstGeom>
          <a:noFill/>
          <a:ln w="6350">
            <a:solidFill>
              <a:schemeClr val="accent1"/>
            </a:solidFill>
          </a:ln>
          <a:extLst>
            <a:ext uri="{909E8E84-426E-40DD-AFC4-6F175D3DCCD1}">
              <a14:hiddenFill xmlns:a14="http://schemas.microsoft.com/office/drawing/2010/main">
                <a:solidFill>
                  <a:srgbClr val="FFFFFF"/>
                </a:solidFill>
              </a14:hiddenFill>
            </a:ext>
          </a:extLst>
        </p:spPr>
      </p:pic>
      <p:pic>
        <p:nvPicPr>
          <p:cNvPr id="21510" name="Picture 6" descr="https://komplektmarket.ru/images/offers/bb2/bb27322e3171ba6d1e61b7000576f2b4.jpg"/>
          <p:cNvPicPr>
            <a:picLocks noChangeAspect="1" noChangeArrowheads="1"/>
          </p:cNvPicPr>
          <p:nvPr/>
        </p:nvPicPr>
        <p:blipFill rotWithShape="1">
          <a:blip r:embed="rId6">
            <a:extLst>
              <a:ext uri="{28A0092B-C50C-407E-A947-70E740481C1C}">
                <a14:useLocalDpi xmlns:a14="http://schemas.microsoft.com/office/drawing/2010/main" val="0"/>
              </a:ext>
            </a:extLst>
          </a:blip>
          <a:srcRect l="16843" r="18621"/>
          <a:stretch/>
        </p:blipFill>
        <p:spPr bwMode="auto">
          <a:xfrm>
            <a:off x="8699131" y="2440306"/>
            <a:ext cx="2461198" cy="3813660"/>
          </a:xfrm>
          <a:prstGeom prst="rect">
            <a:avLst/>
          </a:prstGeom>
          <a:noFill/>
          <a:ln w="6350">
            <a:solidFill>
              <a:schemeClr val="accent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0037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99332"/>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500"/>
                                  </p:stCondLst>
                                  <p:childTnLst>
                                    <p:set>
                                      <p:cBhvr>
                                        <p:cTn id="9" dur="1" fill="hold">
                                          <p:stCondLst>
                                            <p:cond delay="0"/>
                                          </p:stCondLst>
                                        </p:cTn>
                                        <p:tgtEl>
                                          <p:spTgt spid="48135"/>
                                        </p:tgtEl>
                                        <p:attrNameLst>
                                          <p:attrName>style.visibility</p:attrName>
                                        </p:attrNameLst>
                                      </p:cBhvr>
                                      <p:to>
                                        <p:strVal val="visible"/>
                                      </p:to>
                                    </p:set>
                                  </p:childTnLst>
                                </p:cTn>
                              </p:par>
                            </p:childTnLst>
                          </p:cTn>
                        </p:par>
                        <p:par>
                          <p:cTn id="10" fill="hold">
                            <p:stCondLst>
                              <p:cond delay="500"/>
                            </p:stCondLst>
                            <p:childTnLst>
                              <p:par>
                                <p:cTn id="11" presetID="1" presetClass="entr" presetSubtype="0" fill="hold" grpId="0" nodeType="afterEffect">
                                  <p:stCondLst>
                                    <p:cond delay="500"/>
                                  </p:stCondLst>
                                  <p:childTnLst>
                                    <p:set>
                                      <p:cBhvr>
                                        <p:cTn id="12" dur="1" fill="hold">
                                          <p:stCondLst>
                                            <p:cond delay="0"/>
                                          </p:stCondLst>
                                        </p:cTn>
                                        <p:tgtEl>
                                          <p:spTgt spid="2"/>
                                        </p:tgtEl>
                                        <p:attrNameLst>
                                          <p:attrName>style.visibility</p:attrName>
                                        </p:attrNameLst>
                                      </p:cBhvr>
                                      <p:to>
                                        <p:strVal val="visible"/>
                                      </p:to>
                                    </p:set>
                                  </p:childTnLst>
                                </p:cTn>
                              </p:par>
                            </p:childTnLst>
                          </p:cTn>
                        </p:par>
                        <p:par>
                          <p:cTn id="13" fill="hold">
                            <p:stCondLst>
                              <p:cond delay="1000"/>
                            </p:stCondLst>
                            <p:childTnLst>
                              <p:par>
                                <p:cTn id="14" presetID="2" presetClass="entr" presetSubtype="4" fill="hold" nodeType="afterEffect">
                                  <p:stCondLst>
                                    <p:cond delay="0"/>
                                  </p:stCondLst>
                                  <p:childTnLst>
                                    <p:set>
                                      <p:cBhvr>
                                        <p:cTn id="15" dur="1" fill="hold">
                                          <p:stCondLst>
                                            <p:cond delay="0"/>
                                          </p:stCondLst>
                                        </p:cTn>
                                        <p:tgtEl>
                                          <p:spTgt spid="48133"/>
                                        </p:tgtEl>
                                        <p:attrNameLst>
                                          <p:attrName>style.visibility</p:attrName>
                                        </p:attrNameLst>
                                      </p:cBhvr>
                                      <p:to>
                                        <p:strVal val="visible"/>
                                      </p:to>
                                    </p:set>
                                    <p:anim calcmode="lin" valueType="num">
                                      <p:cBhvr additive="base">
                                        <p:cTn id="16" dur="500" fill="hold"/>
                                        <p:tgtEl>
                                          <p:spTgt spid="48133"/>
                                        </p:tgtEl>
                                        <p:attrNameLst>
                                          <p:attrName>ppt_x</p:attrName>
                                        </p:attrNameLst>
                                      </p:cBhvr>
                                      <p:tavLst>
                                        <p:tav tm="0">
                                          <p:val>
                                            <p:strVal val="#ppt_x"/>
                                          </p:val>
                                        </p:tav>
                                        <p:tav tm="100000">
                                          <p:val>
                                            <p:strVal val="#ppt_x"/>
                                          </p:val>
                                        </p:tav>
                                      </p:tavLst>
                                    </p:anim>
                                    <p:anim calcmode="lin" valueType="num">
                                      <p:cBhvr additive="base">
                                        <p:cTn id="17" dur="500" fill="hold"/>
                                        <p:tgtEl>
                                          <p:spTgt spid="48133"/>
                                        </p:tgtEl>
                                        <p:attrNameLst>
                                          <p:attrName>ppt_y</p:attrName>
                                        </p:attrNameLst>
                                      </p:cBhvr>
                                      <p:tavLst>
                                        <p:tav tm="0">
                                          <p:val>
                                            <p:strVal val="1+#ppt_h/2"/>
                                          </p:val>
                                        </p:tav>
                                        <p:tav tm="100000">
                                          <p:val>
                                            <p:strVal val="#ppt_y"/>
                                          </p:val>
                                        </p:tav>
                                      </p:tavLst>
                                    </p:anim>
                                  </p:childTnLst>
                                </p:cTn>
                              </p:par>
                            </p:childTnLst>
                          </p:cTn>
                        </p:par>
                        <p:par>
                          <p:cTn id="18" fill="hold">
                            <p:stCondLst>
                              <p:cond delay="1500"/>
                            </p:stCondLst>
                            <p:childTnLst>
                              <p:par>
                                <p:cTn id="19" presetID="2" presetClass="entr" presetSubtype="4" fill="hold" nodeType="afterEffect">
                                  <p:stCondLst>
                                    <p:cond delay="0"/>
                                  </p:stCondLst>
                                  <p:childTnLst>
                                    <p:set>
                                      <p:cBhvr>
                                        <p:cTn id="20" dur="1" fill="hold">
                                          <p:stCondLst>
                                            <p:cond delay="0"/>
                                          </p:stCondLst>
                                        </p:cTn>
                                        <p:tgtEl>
                                          <p:spTgt spid="21506"/>
                                        </p:tgtEl>
                                        <p:attrNameLst>
                                          <p:attrName>style.visibility</p:attrName>
                                        </p:attrNameLst>
                                      </p:cBhvr>
                                      <p:to>
                                        <p:strVal val="visible"/>
                                      </p:to>
                                    </p:set>
                                    <p:anim calcmode="lin" valueType="num">
                                      <p:cBhvr additive="base">
                                        <p:cTn id="21" dur="500" fill="hold"/>
                                        <p:tgtEl>
                                          <p:spTgt spid="21506"/>
                                        </p:tgtEl>
                                        <p:attrNameLst>
                                          <p:attrName>ppt_x</p:attrName>
                                        </p:attrNameLst>
                                      </p:cBhvr>
                                      <p:tavLst>
                                        <p:tav tm="0">
                                          <p:val>
                                            <p:strVal val="#ppt_x"/>
                                          </p:val>
                                        </p:tav>
                                        <p:tav tm="100000">
                                          <p:val>
                                            <p:strVal val="#ppt_x"/>
                                          </p:val>
                                        </p:tav>
                                      </p:tavLst>
                                    </p:anim>
                                    <p:anim calcmode="lin" valueType="num">
                                      <p:cBhvr additive="base">
                                        <p:cTn id="22" dur="500" fill="hold"/>
                                        <p:tgtEl>
                                          <p:spTgt spid="21506"/>
                                        </p:tgtEl>
                                        <p:attrNameLst>
                                          <p:attrName>ppt_y</p:attrName>
                                        </p:attrNameLst>
                                      </p:cBhvr>
                                      <p:tavLst>
                                        <p:tav tm="0">
                                          <p:val>
                                            <p:strVal val="1+#ppt_h/2"/>
                                          </p:val>
                                        </p:tav>
                                        <p:tav tm="100000">
                                          <p:val>
                                            <p:strVal val="#ppt_y"/>
                                          </p:val>
                                        </p:tav>
                                      </p:tavLst>
                                    </p:anim>
                                  </p:childTnLst>
                                </p:cTn>
                              </p:par>
                            </p:childTnLst>
                          </p:cTn>
                        </p:par>
                        <p:par>
                          <p:cTn id="23" fill="hold">
                            <p:stCondLst>
                              <p:cond delay="2000"/>
                            </p:stCondLst>
                            <p:childTnLst>
                              <p:par>
                                <p:cTn id="24" presetID="2" presetClass="entr" presetSubtype="4" fill="hold" nodeType="afterEffect">
                                  <p:stCondLst>
                                    <p:cond delay="0"/>
                                  </p:stCondLst>
                                  <p:childTnLst>
                                    <p:set>
                                      <p:cBhvr>
                                        <p:cTn id="25" dur="1" fill="hold">
                                          <p:stCondLst>
                                            <p:cond delay="0"/>
                                          </p:stCondLst>
                                        </p:cTn>
                                        <p:tgtEl>
                                          <p:spTgt spid="21508"/>
                                        </p:tgtEl>
                                        <p:attrNameLst>
                                          <p:attrName>style.visibility</p:attrName>
                                        </p:attrNameLst>
                                      </p:cBhvr>
                                      <p:to>
                                        <p:strVal val="visible"/>
                                      </p:to>
                                    </p:set>
                                    <p:anim calcmode="lin" valueType="num">
                                      <p:cBhvr additive="base">
                                        <p:cTn id="26" dur="500" fill="hold"/>
                                        <p:tgtEl>
                                          <p:spTgt spid="21508"/>
                                        </p:tgtEl>
                                        <p:attrNameLst>
                                          <p:attrName>ppt_x</p:attrName>
                                        </p:attrNameLst>
                                      </p:cBhvr>
                                      <p:tavLst>
                                        <p:tav tm="0">
                                          <p:val>
                                            <p:strVal val="#ppt_x"/>
                                          </p:val>
                                        </p:tav>
                                        <p:tav tm="100000">
                                          <p:val>
                                            <p:strVal val="#ppt_x"/>
                                          </p:val>
                                        </p:tav>
                                      </p:tavLst>
                                    </p:anim>
                                    <p:anim calcmode="lin" valueType="num">
                                      <p:cBhvr additive="base">
                                        <p:cTn id="27" dur="500" fill="hold"/>
                                        <p:tgtEl>
                                          <p:spTgt spid="21508"/>
                                        </p:tgtEl>
                                        <p:attrNameLst>
                                          <p:attrName>ppt_y</p:attrName>
                                        </p:attrNameLst>
                                      </p:cBhvr>
                                      <p:tavLst>
                                        <p:tav tm="0">
                                          <p:val>
                                            <p:strVal val="1+#ppt_h/2"/>
                                          </p:val>
                                        </p:tav>
                                        <p:tav tm="100000">
                                          <p:val>
                                            <p:strVal val="#ppt_y"/>
                                          </p:val>
                                        </p:tav>
                                      </p:tavLst>
                                    </p:anim>
                                  </p:childTnLst>
                                </p:cTn>
                              </p:par>
                            </p:childTnLst>
                          </p:cTn>
                        </p:par>
                        <p:par>
                          <p:cTn id="28" fill="hold">
                            <p:stCondLst>
                              <p:cond delay="2500"/>
                            </p:stCondLst>
                            <p:childTnLst>
                              <p:par>
                                <p:cTn id="29" presetID="2" presetClass="entr" presetSubtype="4" fill="hold" nodeType="afterEffect">
                                  <p:stCondLst>
                                    <p:cond delay="0"/>
                                  </p:stCondLst>
                                  <p:childTnLst>
                                    <p:set>
                                      <p:cBhvr>
                                        <p:cTn id="30" dur="1" fill="hold">
                                          <p:stCondLst>
                                            <p:cond delay="0"/>
                                          </p:stCondLst>
                                        </p:cTn>
                                        <p:tgtEl>
                                          <p:spTgt spid="21510"/>
                                        </p:tgtEl>
                                        <p:attrNameLst>
                                          <p:attrName>style.visibility</p:attrName>
                                        </p:attrNameLst>
                                      </p:cBhvr>
                                      <p:to>
                                        <p:strVal val="visible"/>
                                      </p:to>
                                    </p:set>
                                    <p:anim calcmode="lin" valueType="num">
                                      <p:cBhvr additive="base">
                                        <p:cTn id="31" dur="500" fill="hold"/>
                                        <p:tgtEl>
                                          <p:spTgt spid="21510"/>
                                        </p:tgtEl>
                                        <p:attrNameLst>
                                          <p:attrName>ppt_x</p:attrName>
                                        </p:attrNameLst>
                                      </p:cBhvr>
                                      <p:tavLst>
                                        <p:tav tm="0">
                                          <p:val>
                                            <p:strVal val="#ppt_x"/>
                                          </p:val>
                                        </p:tav>
                                        <p:tav tm="100000">
                                          <p:val>
                                            <p:strVal val="#ppt_x"/>
                                          </p:val>
                                        </p:tav>
                                      </p:tavLst>
                                    </p:anim>
                                    <p:anim calcmode="lin" valueType="num">
                                      <p:cBhvr additive="base">
                                        <p:cTn id="32" dur="500" fill="hold"/>
                                        <p:tgtEl>
                                          <p:spTgt spid="215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332" grpId="0"/>
      <p:bldP spid="48135" grpId="0"/>
      <p:bldP spid="2"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4"/>
          <p:cNvSpPr txBox="1">
            <a:spLocks noChangeArrowheads="1"/>
          </p:cNvSpPr>
          <p:nvPr/>
        </p:nvSpPr>
        <p:spPr bwMode="auto">
          <a:xfrm>
            <a:off x="118090" y="292082"/>
            <a:ext cx="4693940" cy="701675"/>
          </a:xfrm>
          <a:prstGeom prst="rect">
            <a:avLst/>
          </a:prstGeom>
          <a:noFill/>
          <a:ln w="9525">
            <a:noFill/>
            <a:miter lim="800000"/>
            <a:headEnd/>
            <a:tailEnd/>
          </a:ln>
        </p:spPr>
        <p:txBody>
          <a:bodyPr wrap="square">
            <a:spAutoFit/>
          </a:bodyPr>
          <a:lstStyle/>
          <a:p>
            <a:pPr algn="ctr">
              <a:spcBef>
                <a:spcPct val="50000"/>
              </a:spcBef>
              <a:defRPr/>
            </a:pPr>
            <a:r>
              <a:rPr lang="ru-RU" sz="4000" b="1" dirty="0" err="1">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latin typeface="Times New Roman" pitchFamily="18" charset="0"/>
              </a:rPr>
              <a:t>Электрокофеварки</a:t>
            </a:r>
            <a:r>
              <a:rPr lang="ru-RU" sz="4000" b="1" dirty="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latin typeface="Times New Roman" pitchFamily="18" charset="0"/>
              </a:rPr>
              <a:t> </a:t>
            </a:r>
          </a:p>
        </p:txBody>
      </p:sp>
      <p:graphicFrame>
        <p:nvGraphicFramePr>
          <p:cNvPr id="3" name="Схема 2"/>
          <p:cNvGraphicFramePr/>
          <p:nvPr>
            <p:extLst>
              <p:ext uri="{D42A27DB-BD31-4B8C-83A1-F6EECF244321}">
                <p14:modId xmlns:p14="http://schemas.microsoft.com/office/powerpoint/2010/main" val="1580824779"/>
              </p:ext>
            </p:extLst>
          </p:nvPr>
        </p:nvGraphicFramePr>
        <p:xfrm>
          <a:off x="1809691" y="993757"/>
          <a:ext cx="8643998" cy="257176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7" name="Рисунок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527326" y="70505"/>
            <a:ext cx="564594" cy="693361"/>
          </a:xfrm>
          <a:prstGeom prst="rect">
            <a:avLst/>
          </a:prstGeom>
        </p:spPr>
      </p:pic>
      <p:pic>
        <p:nvPicPr>
          <p:cNvPr id="22530" name="Picture 2" descr="https://www.officemag.ru/goods/453308/589e46fb273f30b3e129ebdafb5066c1_xl.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809691" y="3520440"/>
            <a:ext cx="2741256" cy="2741256"/>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pic>
        <p:nvPicPr>
          <p:cNvPr id="22532" name="Picture 4" descr="https://www.coffeemanich.ru/upload/medialibrary/86d/86d1c9fbab43b828224f2c9aebdc52a2.jpg"/>
          <p:cNvPicPr>
            <a:picLocks noChangeAspect="1" noChangeArrowheads="1"/>
          </p:cNvPicPr>
          <p:nvPr/>
        </p:nvPicPr>
        <p:blipFill rotWithShape="1">
          <a:blip r:embed="rId9">
            <a:extLst>
              <a:ext uri="{28A0092B-C50C-407E-A947-70E740481C1C}">
                <a14:useLocalDpi xmlns:a14="http://schemas.microsoft.com/office/drawing/2010/main" val="0"/>
              </a:ext>
            </a:extLst>
          </a:blip>
          <a:srcRect l="18678" r="24720"/>
          <a:stretch/>
        </p:blipFill>
        <p:spPr bwMode="auto">
          <a:xfrm>
            <a:off x="5160140" y="3520440"/>
            <a:ext cx="2068792" cy="2741256"/>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pic>
        <p:nvPicPr>
          <p:cNvPr id="22534" name="Picture 6" descr="https://cache3.youla.io/files/images/780_780/59/e3/59e30cd2e7696a23502773f2.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838125" y="3520440"/>
            <a:ext cx="2741256" cy="2741256"/>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50872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500"/>
                                  </p:stCondLst>
                                  <p:childTnLst>
                                    <p:set>
                                      <p:cBhvr>
                                        <p:cTn id="9" dur="1" fill="hold">
                                          <p:stCondLst>
                                            <p:cond delay="0"/>
                                          </p:stCondLst>
                                        </p:cTn>
                                        <p:tgtEl>
                                          <p:spTgt spid="3"/>
                                        </p:tgtEl>
                                        <p:attrNameLst>
                                          <p:attrName>style.visibility</p:attrName>
                                        </p:attrNameLst>
                                      </p:cBhvr>
                                      <p:to>
                                        <p:strVal val="visible"/>
                                      </p:to>
                                    </p:set>
                                  </p:childTnLst>
                                </p:cTn>
                              </p:par>
                            </p:childTnLst>
                          </p:cTn>
                        </p:par>
                        <p:par>
                          <p:cTn id="10" fill="hold">
                            <p:stCondLst>
                              <p:cond delay="500"/>
                            </p:stCondLst>
                            <p:childTnLst>
                              <p:par>
                                <p:cTn id="11" presetID="2" presetClass="entr" presetSubtype="4" fill="hold" nodeType="afterEffect">
                                  <p:stCondLst>
                                    <p:cond delay="0"/>
                                  </p:stCondLst>
                                  <p:childTnLst>
                                    <p:set>
                                      <p:cBhvr>
                                        <p:cTn id="12" dur="1" fill="hold">
                                          <p:stCondLst>
                                            <p:cond delay="0"/>
                                          </p:stCondLst>
                                        </p:cTn>
                                        <p:tgtEl>
                                          <p:spTgt spid="22530"/>
                                        </p:tgtEl>
                                        <p:attrNameLst>
                                          <p:attrName>style.visibility</p:attrName>
                                        </p:attrNameLst>
                                      </p:cBhvr>
                                      <p:to>
                                        <p:strVal val="visible"/>
                                      </p:to>
                                    </p:set>
                                    <p:anim calcmode="lin" valueType="num">
                                      <p:cBhvr additive="base">
                                        <p:cTn id="13" dur="500" fill="hold"/>
                                        <p:tgtEl>
                                          <p:spTgt spid="22530"/>
                                        </p:tgtEl>
                                        <p:attrNameLst>
                                          <p:attrName>ppt_x</p:attrName>
                                        </p:attrNameLst>
                                      </p:cBhvr>
                                      <p:tavLst>
                                        <p:tav tm="0">
                                          <p:val>
                                            <p:strVal val="#ppt_x"/>
                                          </p:val>
                                        </p:tav>
                                        <p:tav tm="100000">
                                          <p:val>
                                            <p:strVal val="#ppt_x"/>
                                          </p:val>
                                        </p:tav>
                                      </p:tavLst>
                                    </p:anim>
                                    <p:anim calcmode="lin" valueType="num">
                                      <p:cBhvr additive="base">
                                        <p:cTn id="14" dur="500" fill="hold"/>
                                        <p:tgtEl>
                                          <p:spTgt spid="22530"/>
                                        </p:tgtEl>
                                        <p:attrNameLst>
                                          <p:attrName>ppt_y</p:attrName>
                                        </p:attrNameLst>
                                      </p:cBhvr>
                                      <p:tavLst>
                                        <p:tav tm="0">
                                          <p:val>
                                            <p:strVal val="1+#ppt_h/2"/>
                                          </p:val>
                                        </p:tav>
                                        <p:tav tm="100000">
                                          <p:val>
                                            <p:strVal val="#ppt_y"/>
                                          </p:val>
                                        </p:tav>
                                      </p:tavLst>
                                    </p:anim>
                                  </p:childTnLst>
                                </p:cTn>
                              </p:par>
                            </p:childTnLst>
                          </p:cTn>
                        </p:par>
                        <p:par>
                          <p:cTn id="15" fill="hold">
                            <p:stCondLst>
                              <p:cond delay="1000"/>
                            </p:stCondLst>
                            <p:childTnLst>
                              <p:par>
                                <p:cTn id="16" presetID="2" presetClass="entr" presetSubtype="4" fill="hold" nodeType="afterEffect">
                                  <p:stCondLst>
                                    <p:cond delay="0"/>
                                  </p:stCondLst>
                                  <p:childTnLst>
                                    <p:set>
                                      <p:cBhvr>
                                        <p:cTn id="17" dur="1" fill="hold">
                                          <p:stCondLst>
                                            <p:cond delay="0"/>
                                          </p:stCondLst>
                                        </p:cTn>
                                        <p:tgtEl>
                                          <p:spTgt spid="22532"/>
                                        </p:tgtEl>
                                        <p:attrNameLst>
                                          <p:attrName>style.visibility</p:attrName>
                                        </p:attrNameLst>
                                      </p:cBhvr>
                                      <p:to>
                                        <p:strVal val="visible"/>
                                      </p:to>
                                    </p:set>
                                    <p:anim calcmode="lin" valueType="num">
                                      <p:cBhvr additive="base">
                                        <p:cTn id="18" dur="500" fill="hold"/>
                                        <p:tgtEl>
                                          <p:spTgt spid="22532"/>
                                        </p:tgtEl>
                                        <p:attrNameLst>
                                          <p:attrName>ppt_x</p:attrName>
                                        </p:attrNameLst>
                                      </p:cBhvr>
                                      <p:tavLst>
                                        <p:tav tm="0">
                                          <p:val>
                                            <p:strVal val="#ppt_x"/>
                                          </p:val>
                                        </p:tav>
                                        <p:tav tm="100000">
                                          <p:val>
                                            <p:strVal val="#ppt_x"/>
                                          </p:val>
                                        </p:tav>
                                      </p:tavLst>
                                    </p:anim>
                                    <p:anim calcmode="lin" valueType="num">
                                      <p:cBhvr additive="base">
                                        <p:cTn id="19" dur="500" fill="hold"/>
                                        <p:tgtEl>
                                          <p:spTgt spid="22532"/>
                                        </p:tgtEl>
                                        <p:attrNameLst>
                                          <p:attrName>ppt_y</p:attrName>
                                        </p:attrNameLst>
                                      </p:cBhvr>
                                      <p:tavLst>
                                        <p:tav tm="0">
                                          <p:val>
                                            <p:strVal val="1+#ppt_h/2"/>
                                          </p:val>
                                        </p:tav>
                                        <p:tav tm="100000">
                                          <p:val>
                                            <p:strVal val="#ppt_y"/>
                                          </p:val>
                                        </p:tav>
                                      </p:tavLst>
                                    </p:anim>
                                  </p:childTnLst>
                                </p:cTn>
                              </p:par>
                            </p:childTnLst>
                          </p:cTn>
                        </p:par>
                        <p:par>
                          <p:cTn id="20" fill="hold">
                            <p:stCondLst>
                              <p:cond delay="1500"/>
                            </p:stCondLst>
                            <p:childTnLst>
                              <p:par>
                                <p:cTn id="21" presetID="2" presetClass="entr" presetSubtype="4" fill="hold" nodeType="afterEffect">
                                  <p:stCondLst>
                                    <p:cond delay="0"/>
                                  </p:stCondLst>
                                  <p:childTnLst>
                                    <p:set>
                                      <p:cBhvr>
                                        <p:cTn id="22" dur="1" fill="hold">
                                          <p:stCondLst>
                                            <p:cond delay="0"/>
                                          </p:stCondLst>
                                        </p:cTn>
                                        <p:tgtEl>
                                          <p:spTgt spid="22534"/>
                                        </p:tgtEl>
                                        <p:attrNameLst>
                                          <p:attrName>style.visibility</p:attrName>
                                        </p:attrNameLst>
                                      </p:cBhvr>
                                      <p:to>
                                        <p:strVal val="visible"/>
                                      </p:to>
                                    </p:set>
                                    <p:anim calcmode="lin" valueType="num">
                                      <p:cBhvr additive="base">
                                        <p:cTn id="23" dur="500" fill="hold"/>
                                        <p:tgtEl>
                                          <p:spTgt spid="22534"/>
                                        </p:tgtEl>
                                        <p:attrNameLst>
                                          <p:attrName>ppt_x</p:attrName>
                                        </p:attrNameLst>
                                      </p:cBhvr>
                                      <p:tavLst>
                                        <p:tav tm="0">
                                          <p:val>
                                            <p:strVal val="#ppt_x"/>
                                          </p:val>
                                        </p:tav>
                                        <p:tav tm="100000">
                                          <p:val>
                                            <p:strVal val="#ppt_x"/>
                                          </p:val>
                                        </p:tav>
                                      </p:tavLst>
                                    </p:anim>
                                    <p:anim calcmode="lin" valueType="num">
                                      <p:cBhvr additive="base">
                                        <p:cTn id="24" dur="500" fill="hold"/>
                                        <p:tgtEl>
                                          <p:spTgt spid="2253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Graphic spid="3" grpId="0">
        <p:bldAsOne/>
      </p:bldGraphic>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9" name="TextBox 7"/>
          <p:cNvSpPr txBox="1">
            <a:spLocks noChangeArrowheads="1"/>
          </p:cNvSpPr>
          <p:nvPr/>
        </p:nvSpPr>
        <p:spPr bwMode="auto">
          <a:xfrm>
            <a:off x="0" y="417185"/>
            <a:ext cx="870966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eaLnBrk="1" hangingPunct="1"/>
            <a:r>
              <a:rPr lang="ru-RU" altLang="ru-RU" sz="2800" b="1" dirty="0">
                <a:solidFill>
                  <a:srgbClr val="0070C0"/>
                </a:solidFill>
                <a:latin typeface="Times New Roman" panose="02020603050405020304" pitchFamily="18" charset="0"/>
                <a:cs typeface="Times New Roman" panose="02020603050405020304" pitchFamily="18" charset="0"/>
              </a:rPr>
              <a:t>ФИЛЬТРАЦИОННЫЕ </a:t>
            </a:r>
            <a:r>
              <a:rPr lang="ru-RU" altLang="ru-RU" sz="2800" b="1" dirty="0" smtClean="0">
                <a:solidFill>
                  <a:srgbClr val="0070C0"/>
                </a:solidFill>
                <a:latin typeface="Times New Roman" panose="02020603050405020304" pitchFamily="18" charset="0"/>
                <a:cs typeface="Times New Roman" panose="02020603050405020304" pitchFamily="18" charset="0"/>
              </a:rPr>
              <a:t>(капельные) КОФЕВАРКИ</a:t>
            </a:r>
            <a:r>
              <a:rPr lang="ru-RU" altLang="ru-RU" sz="2800" b="1" dirty="0">
                <a:solidFill>
                  <a:srgbClr val="0070C0"/>
                </a:solidFill>
                <a:latin typeface="Times New Roman" panose="02020603050405020304" pitchFamily="18" charset="0"/>
                <a:cs typeface="Times New Roman" panose="02020603050405020304" pitchFamily="18" charset="0"/>
              </a:rPr>
              <a:t>:</a:t>
            </a:r>
          </a:p>
        </p:txBody>
      </p:sp>
      <p:sp>
        <p:nvSpPr>
          <p:cNvPr id="50180" name="Rectangle 8"/>
          <p:cNvSpPr>
            <a:spLocks noChangeArrowheads="1"/>
          </p:cNvSpPr>
          <p:nvPr/>
        </p:nvSpPr>
        <p:spPr bwMode="auto">
          <a:xfrm>
            <a:off x="3769824" y="1324066"/>
            <a:ext cx="8216436" cy="2739211"/>
          </a:xfrm>
          <a:prstGeom prst="rect">
            <a:avLst/>
          </a:prstGeom>
          <a:solidFill>
            <a:schemeClr val="accent3">
              <a:lumMod val="20000"/>
              <a:lumOff val="80000"/>
            </a:schemeClr>
          </a:solidFill>
          <a:ln>
            <a:solidFill>
              <a:schemeClr val="accent1"/>
            </a:solidFill>
          </a:ln>
          <a:extLst/>
        </p:spPr>
        <p:txBody>
          <a:bodyPr wrap="square" anchor="ctr">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a:r>
              <a:rPr lang="ru-RU" altLang="ru-RU" sz="2000" b="1" i="1" dirty="0">
                <a:latin typeface="Times New Roman" panose="02020603050405020304" pitchFamily="18" charset="0"/>
                <a:cs typeface="Times New Roman" panose="02020603050405020304" pitchFamily="18" charset="0"/>
              </a:rPr>
              <a:t>ПРИНЦИП ДЕЙСТВИЯ:</a:t>
            </a:r>
          </a:p>
          <a:p>
            <a:pPr algn="just"/>
            <a:endParaRPr lang="ru-RU" altLang="ru-RU" sz="1200" dirty="0">
              <a:latin typeface="Times New Roman" panose="02020603050405020304" pitchFamily="18" charset="0"/>
              <a:cs typeface="Times New Roman" panose="02020603050405020304" pitchFamily="18" charset="0"/>
            </a:endParaRPr>
          </a:p>
          <a:p>
            <a:pPr algn="just"/>
            <a:r>
              <a:rPr lang="ru-RU" altLang="ru-RU" sz="2000" dirty="0">
                <a:latin typeface="Times New Roman" panose="02020603050405020304" pitchFamily="18" charset="0"/>
                <a:cs typeface="Times New Roman" panose="02020603050405020304" pitchFamily="18" charset="0"/>
              </a:rPr>
              <a:t>Холодная вода проходит вниз в тонкую трубку. Там она нагревается и испаряется. Образующийся пар направляется вверх, где он конденсируется. Образующаяся при этом вода с температурой 96-98ºС тонкой струйкой или по капле стекает в фильтр с молотым кофе, где и происходит заваривание. Готовый напиток постепенно поступает в специальную емкость, выполненную обычно в виде прозрачной колбы или непрозрачного кувшина</a:t>
            </a:r>
            <a:r>
              <a:rPr lang="ru-RU" altLang="ru-RU" sz="2000" dirty="0" smtClean="0">
                <a:latin typeface="Times New Roman" panose="02020603050405020304" pitchFamily="18" charset="0"/>
                <a:cs typeface="Times New Roman" panose="02020603050405020304" pitchFamily="18" charset="0"/>
              </a:rPr>
              <a:t>.</a:t>
            </a:r>
            <a:endParaRPr lang="ru-RU" altLang="ru-RU" sz="2000" dirty="0">
              <a:latin typeface="Times New Roman" panose="02020603050405020304" pitchFamily="18" charset="0"/>
              <a:cs typeface="Times New Roman" panose="02020603050405020304" pitchFamily="18" charset="0"/>
            </a:endParaRPr>
          </a:p>
        </p:txBody>
      </p:sp>
      <p:sp>
        <p:nvSpPr>
          <p:cNvPr id="50181" name="Rectangle 9"/>
          <p:cNvSpPr>
            <a:spLocks noChangeArrowheads="1"/>
          </p:cNvSpPr>
          <p:nvPr/>
        </p:nvSpPr>
        <p:spPr bwMode="auto">
          <a:xfrm>
            <a:off x="3769824" y="4352559"/>
            <a:ext cx="8216436"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tabLst>
                <a:tab pos="457200" algn="l"/>
              </a:tabLst>
              <a:defRPr>
                <a:solidFill>
                  <a:schemeClr val="tx1"/>
                </a:solidFill>
                <a:latin typeface="Tahoma" panose="020B0604030504040204" pitchFamily="34" charset="0"/>
              </a:defRPr>
            </a:lvl1pPr>
            <a:lvl2pPr marL="742950" indent="-285750" eaLnBrk="0" hangingPunct="0">
              <a:tabLst>
                <a:tab pos="457200" algn="l"/>
              </a:tabLst>
              <a:defRPr>
                <a:solidFill>
                  <a:schemeClr val="tx1"/>
                </a:solidFill>
                <a:latin typeface="Tahoma" panose="020B0604030504040204" pitchFamily="34" charset="0"/>
              </a:defRPr>
            </a:lvl2pPr>
            <a:lvl3pPr marL="1143000" indent="-228600" eaLnBrk="0" hangingPunct="0">
              <a:tabLst>
                <a:tab pos="457200" algn="l"/>
              </a:tabLst>
              <a:defRPr>
                <a:solidFill>
                  <a:schemeClr val="tx1"/>
                </a:solidFill>
                <a:latin typeface="Tahoma" panose="020B0604030504040204" pitchFamily="34" charset="0"/>
              </a:defRPr>
            </a:lvl3pPr>
            <a:lvl4pPr marL="1600200" indent="-228600" eaLnBrk="0" hangingPunct="0">
              <a:tabLst>
                <a:tab pos="457200" algn="l"/>
              </a:tabLst>
              <a:defRPr>
                <a:solidFill>
                  <a:schemeClr val="tx1"/>
                </a:solidFill>
                <a:latin typeface="Tahoma" panose="020B0604030504040204" pitchFamily="34" charset="0"/>
              </a:defRPr>
            </a:lvl4pPr>
            <a:lvl5pPr marL="2057400" indent="-228600" eaLnBrk="0" hangingPunct="0">
              <a:tabLst>
                <a:tab pos="457200" algn="l"/>
              </a:tabLst>
              <a:defRPr>
                <a:solidFill>
                  <a:schemeClr val="tx1"/>
                </a:solidFill>
                <a:latin typeface="Tahoma" panose="020B0604030504040204" pitchFamily="34" charset="0"/>
              </a:defRPr>
            </a:lvl5pPr>
            <a:lvl6pPr marL="2514600" indent="-228600" eaLnBrk="0" fontAlgn="base" hangingPunct="0">
              <a:spcBef>
                <a:spcPct val="0"/>
              </a:spcBef>
              <a:spcAft>
                <a:spcPct val="0"/>
              </a:spcAft>
              <a:tabLst>
                <a:tab pos="457200" algn="l"/>
              </a:tabLst>
              <a:defRPr>
                <a:solidFill>
                  <a:schemeClr val="tx1"/>
                </a:solidFill>
                <a:latin typeface="Tahoma" panose="020B0604030504040204" pitchFamily="34" charset="0"/>
              </a:defRPr>
            </a:lvl6pPr>
            <a:lvl7pPr marL="2971800" indent="-228600" eaLnBrk="0" fontAlgn="base" hangingPunct="0">
              <a:spcBef>
                <a:spcPct val="0"/>
              </a:spcBef>
              <a:spcAft>
                <a:spcPct val="0"/>
              </a:spcAft>
              <a:tabLst>
                <a:tab pos="457200" algn="l"/>
              </a:tabLst>
              <a:defRPr>
                <a:solidFill>
                  <a:schemeClr val="tx1"/>
                </a:solidFill>
                <a:latin typeface="Tahoma" panose="020B0604030504040204" pitchFamily="34" charset="0"/>
              </a:defRPr>
            </a:lvl7pPr>
            <a:lvl8pPr marL="3429000" indent="-228600" eaLnBrk="0" fontAlgn="base" hangingPunct="0">
              <a:spcBef>
                <a:spcPct val="0"/>
              </a:spcBef>
              <a:spcAft>
                <a:spcPct val="0"/>
              </a:spcAft>
              <a:tabLst>
                <a:tab pos="457200" algn="l"/>
              </a:tabLst>
              <a:defRPr>
                <a:solidFill>
                  <a:schemeClr val="tx1"/>
                </a:solidFill>
                <a:latin typeface="Tahoma" panose="020B0604030504040204" pitchFamily="34" charset="0"/>
              </a:defRPr>
            </a:lvl8pPr>
            <a:lvl9pPr marL="3886200" indent="-228600" eaLnBrk="0" fontAlgn="base" hangingPunct="0">
              <a:spcBef>
                <a:spcPct val="0"/>
              </a:spcBef>
              <a:spcAft>
                <a:spcPct val="0"/>
              </a:spcAft>
              <a:tabLst>
                <a:tab pos="457200" algn="l"/>
              </a:tabLst>
              <a:defRPr>
                <a:solidFill>
                  <a:schemeClr val="tx1"/>
                </a:solidFill>
                <a:latin typeface="Tahoma" panose="020B0604030504040204" pitchFamily="34" charset="0"/>
              </a:defRPr>
            </a:lvl9pPr>
          </a:lstStyle>
          <a:p>
            <a:pPr algn="just"/>
            <a:r>
              <a:rPr lang="ru-RU" altLang="ru-RU" sz="2000" b="1" i="1" u="sng" dirty="0">
                <a:solidFill>
                  <a:srgbClr val="002060"/>
                </a:solidFill>
                <a:latin typeface="Times New Roman" panose="02020603050405020304" pitchFamily="18" charset="0"/>
                <a:cs typeface="Times New Roman" panose="02020603050405020304" pitchFamily="18" charset="0"/>
              </a:rPr>
              <a:t>Виды фильтров</a:t>
            </a:r>
            <a:r>
              <a:rPr lang="ru-RU" altLang="ru-RU" sz="2000" dirty="0">
                <a:solidFill>
                  <a:srgbClr val="002060"/>
                </a:solidFill>
                <a:latin typeface="Times New Roman" panose="02020603050405020304" pitchFamily="18" charset="0"/>
                <a:cs typeface="Times New Roman" panose="02020603050405020304" pitchFamily="18" charset="0"/>
              </a:rPr>
              <a:t>: </a:t>
            </a:r>
            <a:endParaRPr lang="ru-RU" altLang="ru-RU" sz="2000" dirty="0" smtClean="0">
              <a:solidFill>
                <a:srgbClr val="002060"/>
              </a:solidFill>
              <a:latin typeface="Times New Roman" panose="02020603050405020304" pitchFamily="18" charset="0"/>
              <a:cs typeface="Times New Roman" panose="02020603050405020304" pitchFamily="18" charset="0"/>
            </a:endParaRPr>
          </a:p>
          <a:p>
            <a:pPr marL="342900" indent="-342900" algn="just">
              <a:buFont typeface="Wingdings" panose="05000000000000000000" pitchFamily="2" charset="2"/>
              <a:buChar char="Ø"/>
            </a:pPr>
            <a:r>
              <a:rPr lang="ru-RU" altLang="ru-RU" sz="2000" b="1" i="1" dirty="0" smtClean="0">
                <a:solidFill>
                  <a:srgbClr val="002060"/>
                </a:solidFill>
                <a:latin typeface="Times New Roman" panose="02020603050405020304" pitchFamily="18" charset="0"/>
                <a:cs typeface="Times New Roman" panose="02020603050405020304" pitchFamily="18" charset="0"/>
              </a:rPr>
              <a:t>одноразовые </a:t>
            </a:r>
            <a:r>
              <a:rPr lang="ru-RU" altLang="ru-RU" sz="2000" b="1" i="1" dirty="0">
                <a:solidFill>
                  <a:srgbClr val="002060"/>
                </a:solidFill>
                <a:latin typeface="Times New Roman" panose="02020603050405020304" pitchFamily="18" charset="0"/>
                <a:cs typeface="Times New Roman" panose="02020603050405020304" pitchFamily="18" charset="0"/>
              </a:rPr>
              <a:t>фильтры </a:t>
            </a:r>
            <a:r>
              <a:rPr lang="ru-RU" altLang="ru-RU" sz="2000" dirty="0">
                <a:solidFill>
                  <a:srgbClr val="002060"/>
                </a:solidFill>
                <a:latin typeface="Times New Roman" panose="02020603050405020304" pitchFamily="18" charset="0"/>
                <a:cs typeface="Times New Roman" panose="02020603050405020304" pitchFamily="18" charset="0"/>
              </a:rPr>
              <a:t>(из специальной бумаги); </a:t>
            </a:r>
            <a:endParaRPr lang="ru-RU" altLang="ru-RU" sz="2000" dirty="0" smtClean="0">
              <a:solidFill>
                <a:srgbClr val="002060"/>
              </a:solidFill>
              <a:latin typeface="Times New Roman" panose="02020603050405020304" pitchFamily="18" charset="0"/>
              <a:cs typeface="Times New Roman" panose="02020603050405020304" pitchFamily="18" charset="0"/>
            </a:endParaRPr>
          </a:p>
          <a:p>
            <a:pPr marL="342900" indent="-342900" algn="just">
              <a:buFont typeface="Wingdings" panose="05000000000000000000" pitchFamily="2" charset="2"/>
              <a:buChar char="Ø"/>
            </a:pPr>
            <a:r>
              <a:rPr lang="ru-RU" altLang="ru-RU" sz="2000" b="1" i="1" dirty="0" smtClean="0">
                <a:solidFill>
                  <a:srgbClr val="002060"/>
                </a:solidFill>
                <a:latin typeface="Times New Roman" panose="02020603050405020304" pitchFamily="18" charset="0"/>
                <a:cs typeface="Times New Roman" panose="02020603050405020304" pitchFamily="18" charset="0"/>
              </a:rPr>
              <a:t>постоянные </a:t>
            </a:r>
            <a:r>
              <a:rPr lang="ru-RU" altLang="ru-RU" sz="2000" b="1" i="1" dirty="0">
                <a:solidFill>
                  <a:srgbClr val="002060"/>
                </a:solidFill>
                <a:latin typeface="Times New Roman" panose="02020603050405020304" pitchFamily="18" charset="0"/>
                <a:cs typeface="Times New Roman" panose="02020603050405020304" pitchFamily="18" charset="0"/>
              </a:rPr>
              <a:t>(</a:t>
            </a:r>
            <a:r>
              <a:rPr lang="ru-RU" altLang="ru-RU" sz="2000" i="1" dirty="0">
                <a:solidFill>
                  <a:srgbClr val="002060"/>
                </a:solidFill>
                <a:latin typeface="Times New Roman" panose="02020603050405020304" pitchFamily="18" charset="0"/>
                <a:cs typeface="Times New Roman" panose="02020603050405020304" pitchFamily="18" charset="0"/>
              </a:rPr>
              <a:t>нейлоновые </a:t>
            </a:r>
            <a:r>
              <a:rPr lang="ru-RU" altLang="ru-RU" sz="2000" dirty="0">
                <a:solidFill>
                  <a:srgbClr val="002060"/>
                </a:solidFill>
                <a:latin typeface="Times New Roman" panose="02020603050405020304" pitchFamily="18" charset="0"/>
                <a:cs typeface="Times New Roman" panose="02020603050405020304" pitchFamily="18" charset="0"/>
              </a:rPr>
              <a:t> или </a:t>
            </a:r>
            <a:r>
              <a:rPr lang="ru-RU" altLang="ru-RU" sz="2000" i="1" dirty="0">
                <a:solidFill>
                  <a:srgbClr val="002060"/>
                </a:solidFill>
                <a:latin typeface="Times New Roman" panose="02020603050405020304" pitchFamily="18" charset="0"/>
                <a:cs typeface="Times New Roman" panose="02020603050405020304" pitchFamily="18" charset="0"/>
              </a:rPr>
              <a:t>«золотые»</a:t>
            </a:r>
            <a:r>
              <a:rPr lang="ru-RU" altLang="ru-RU" sz="2000" b="1" dirty="0">
                <a:solidFill>
                  <a:srgbClr val="002060"/>
                </a:solidFill>
                <a:latin typeface="Times New Roman" panose="02020603050405020304" pitchFamily="18" charset="0"/>
                <a:cs typeface="Times New Roman" panose="02020603050405020304" pitchFamily="18" charset="0"/>
              </a:rPr>
              <a:t> - </a:t>
            </a:r>
            <a:r>
              <a:rPr lang="ru-RU" altLang="ru-RU" sz="2000" dirty="0">
                <a:solidFill>
                  <a:srgbClr val="002060"/>
                </a:solidFill>
                <a:latin typeface="Times New Roman" panose="02020603050405020304" pitchFamily="18" charset="0"/>
                <a:cs typeface="Times New Roman" panose="02020603050405020304" pitchFamily="18" charset="0"/>
              </a:rPr>
              <a:t>покрытые слоем нитрида титана</a:t>
            </a:r>
            <a:r>
              <a:rPr lang="ru-RU" altLang="ru-RU" sz="2000" b="1" dirty="0">
                <a:solidFill>
                  <a:srgbClr val="002060"/>
                </a:solidFill>
                <a:latin typeface="Times New Roman" panose="02020603050405020304" pitchFamily="18" charset="0"/>
                <a:cs typeface="Times New Roman" panose="02020603050405020304" pitchFamily="18" charset="0"/>
              </a:rPr>
              <a:t>, </a:t>
            </a:r>
            <a:r>
              <a:rPr lang="ru-RU" altLang="ru-RU" sz="2000" dirty="0">
                <a:solidFill>
                  <a:srgbClr val="002060"/>
                </a:solidFill>
                <a:latin typeface="Times New Roman" panose="02020603050405020304" pitchFamily="18" charset="0"/>
                <a:cs typeface="Times New Roman" panose="02020603050405020304" pitchFamily="18" charset="0"/>
              </a:rPr>
              <a:t>что увеличивает срок службы и облегчает процесс очистки).</a:t>
            </a:r>
          </a:p>
        </p:txBody>
      </p:sp>
      <p:pic>
        <p:nvPicPr>
          <p:cNvPr id="6" name="Рисунок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27326" y="70505"/>
            <a:ext cx="564594" cy="693361"/>
          </a:xfrm>
          <a:prstGeom prst="rect">
            <a:avLst/>
          </a:prstGeom>
        </p:spPr>
      </p:pic>
      <p:pic>
        <p:nvPicPr>
          <p:cNvPr id="24578" name="Picture 2" descr="https://www.lostelecom.ru/image/cache/catalog/photo/7/ru-Pdb-20037345b20-1000x1000.jpg"/>
          <p:cNvPicPr>
            <a:picLocks noChangeAspect="1" noChangeArrowheads="1"/>
          </p:cNvPicPr>
          <p:nvPr/>
        </p:nvPicPr>
        <p:blipFill rotWithShape="1">
          <a:blip r:embed="rId3">
            <a:extLst>
              <a:ext uri="{28A0092B-C50C-407E-A947-70E740481C1C}">
                <a14:useLocalDpi xmlns:a14="http://schemas.microsoft.com/office/drawing/2010/main" val="0"/>
              </a:ext>
            </a:extLst>
          </a:blip>
          <a:srcRect l="19931" r="17938"/>
          <a:stretch/>
        </p:blipFill>
        <p:spPr bwMode="auto">
          <a:xfrm>
            <a:off x="205740" y="940404"/>
            <a:ext cx="3358344" cy="5405335"/>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0752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50179"/>
                                        </p:tgtEl>
                                        <p:attrNameLst>
                                          <p:attrName>style.visibility</p:attrName>
                                        </p:attrNameLst>
                                      </p:cBhvr>
                                      <p:to>
                                        <p:strVal val="visible"/>
                                      </p:to>
                                    </p:set>
                                  </p:childTnLst>
                                </p:cTn>
                              </p:par>
                            </p:childTnLst>
                          </p:cTn>
                        </p:par>
                        <p:par>
                          <p:cTn id="7" fill="hold">
                            <p:stCondLst>
                              <p:cond delay="0"/>
                            </p:stCondLst>
                            <p:childTnLst>
                              <p:par>
                                <p:cTn id="8" presetID="2" presetClass="entr" presetSubtype="4" fill="hold" nodeType="afterEffect">
                                  <p:stCondLst>
                                    <p:cond delay="0"/>
                                  </p:stCondLst>
                                  <p:childTnLst>
                                    <p:set>
                                      <p:cBhvr>
                                        <p:cTn id="9" dur="1" fill="hold">
                                          <p:stCondLst>
                                            <p:cond delay="0"/>
                                          </p:stCondLst>
                                        </p:cTn>
                                        <p:tgtEl>
                                          <p:spTgt spid="24578"/>
                                        </p:tgtEl>
                                        <p:attrNameLst>
                                          <p:attrName>style.visibility</p:attrName>
                                        </p:attrNameLst>
                                      </p:cBhvr>
                                      <p:to>
                                        <p:strVal val="visible"/>
                                      </p:to>
                                    </p:set>
                                    <p:anim calcmode="lin" valueType="num">
                                      <p:cBhvr additive="base">
                                        <p:cTn id="10" dur="500" fill="hold"/>
                                        <p:tgtEl>
                                          <p:spTgt spid="24578"/>
                                        </p:tgtEl>
                                        <p:attrNameLst>
                                          <p:attrName>ppt_x</p:attrName>
                                        </p:attrNameLst>
                                      </p:cBhvr>
                                      <p:tavLst>
                                        <p:tav tm="0">
                                          <p:val>
                                            <p:strVal val="#ppt_x"/>
                                          </p:val>
                                        </p:tav>
                                        <p:tav tm="100000">
                                          <p:val>
                                            <p:strVal val="#ppt_x"/>
                                          </p:val>
                                        </p:tav>
                                      </p:tavLst>
                                    </p:anim>
                                    <p:anim calcmode="lin" valueType="num">
                                      <p:cBhvr additive="base">
                                        <p:cTn id="11" dur="500" fill="hold"/>
                                        <p:tgtEl>
                                          <p:spTgt spid="24578"/>
                                        </p:tgtEl>
                                        <p:attrNameLst>
                                          <p:attrName>ppt_y</p:attrName>
                                        </p:attrNameLst>
                                      </p:cBhvr>
                                      <p:tavLst>
                                        <p:tav tm="0">
                                          <p:val>
                                            <p:strVal val="1+#ppt_h/2"/>
                                          </p:val>
                                        </p:tav>
                                        <p:tav tm="100000">
                                          <p:val>
                                            <p:strVal val="#ppt_y"/>
                                          </p:val>
                                        </p:tav>
                                      </p:tavLst>
                                    </p:anim>
                                  </p:childTnLst>
                                </p:cTn>
                              </p:par>
                            </p:childTnLst>
                          </p:cTn>
                        </p:par>
                        <p:par>
                          <p:cTn id="12" fill="hold">
                            <p:stCondLst>
                              <p:cond delay="500"/>
                            </p:stCondLst>
                            <p:childTnLst>
                              <p:par>
                                <p:cTn id="13" presetID="1" presetClass="entr" presetSubtype="0" fill="hold" grpId="0" nodeType="afterEffect">
                                  <p:stCondLst>
                                    <p:cond delay="750"/>
                                  </p:stCondLst>
                                  <p:childTnLst>
                                    <p:set>
                                      <p:cBhvr>
                                        <p:cTn id="14" dur="1" fill="hold">
                                          <p:stCondLst>
                                            <p:cond delay="0"/>
                                          </p:stCondLst>
                                        </p:cTn>
                                        <p:tgtEl>
                                          <p:spTgt spid="50180"/>
                                        </p:tgtEl>
                                        <p:attrNameLst>
                                          <p:attrName>style.visibility</p:attrName>
                                        </p:attrNameLst>
                                      </p:cBhvr>
                                      <p:to>
                                        <p:strVal val="visible"/>
                                      </p:to>
                                    </p:set>
                                  </p:childTnLst>
                                </p:cTn>
                              </p:par>
                            </p:childTnLst>
                          </p:cTn>
                        </p:par>
                        <p:par>
                          <p:cTn id="15" fill="hold">
                            <p:stCondLst>
                              <p:cond delay="1250"/>
                            </p:stCondLst>
                            <p:childTnLst>
                              <p:par>
                                <p:cTn id="16" presetID="1" presetClass="entr" presetSubtype="0" fill="hold" grpId="0" nodeType="afterEffect">
                                  <p:stCondLst>
                                    <p:cond delay="750"/>
                                  </p:stCondLst>
                                  <p:childTnLst>
                                    <p:set>
                                      <p:cBhvr>
                                        <p:cTn id="17" dur="1" fill="hold">
                                          <p:stCondLst>
                                            <p:cond delay="0"/>
                                          </p:stCondLst>
                                        </p:cTn>
                                        <p:tgtEl>
                                          <p:spTgt spid="5018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179" grpId="0"/>
      <p:bldP spid="50180" grpId="0" animBg="1"/>
      <p:bldP spid="50181"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3" name="Rectangle 1"/>
          <p:cNvSpPr>
            <a:spLocks noChangeArrowheads="1"/>
          </p:cNvSpPr>
          <p:nvPr/>
        </p:nvSpPr>
        <p:spPr bwMode="auto">
          <a:xfrm>
            <a:off x="5290186" y="907414"/>
            <a:ext cx="6619874" cy="50013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tabLst>
                <a:tab pos="457200" algn="l"/>
              </a:tabLst>
              <a:defRPr>
                <a:solidFill>
                  <a:schemeClr val="tx1"/>
                </a:solidFill>
                <a:latin typeface="Tahoma" panose="020B0604030504040204" pitchFamily="34" charset="0"/>
              </a:defRPr>
            </a:lvl1pPr>
            <a:lvl2pPr marL="742950" indent="-285750" eaLnBrk="0" hangingPunct="0">
              <a:tabLst>
                <a:tab pos="457200" algn="l"/>
              </a:tabLst>
              <a:defRPr>
                <a:solidFill>
                  <a:schemeClr val="tx1"/>
                </a:solidFill>
                <a:latin typeface="Tahoma" panose="020B0604030504040204" pitchFamily="34" charset="0"/>
              </a:defRPr>
            </a:lvl2pPr>
            <a:lvl3pPr marL="176213" indent="-176213" eaLnBrk="0" hangingPunct="0">
              <a:tabLst>
                <a:tab pos="457200" algn="l"/>
              </a:tabLst>
              <a:defRPr>
                <a:solidFill>
                  <a:schemeClr val="tx1"/>
                </a:solidFill>
                <a:latin typeface="Tahoma" panose="020B0604030504040204" pitchFamily="34" charset="0"/>
              </a:defRPr>
            </a:lvl3pPr>
            <a:lvl4pPr marL="1600200" indent="-228600" eaLnBrk="0" hangingPunct="0">
              <a:tabLst>
                <a:tab pos="457200" algn="l"/>
              </a:tabLst>
              <a:defRPr>
                <a:solidFill>
                  <a:schemeClr val="tx1"/>
                </a:solidFill>
                <a:latin typeface="Tahoma" panose="020B0604030504040204" pitchFamily="34" charset="0"/>
              </a:defRPr>
            </a:lvl4pPr>
            <a:lvl5pPr marL="2057400" indent="-228600" eaLnBrk="0" hangingPunct="0">
              <a:tabLst>
                <a:tab pos="457200" algn="l"/>
              </a:tabLst>
              <a:defRPr>
                <a:solidFill>
                  <a:schemeClr val="tx1"/>
                </a:solidFill>
                <a:latin typeface="Tahoma" panose="020B0604030504040204" pitchFamily="34" charset="0"/>
              </a:defRPr>
            </a:lvl5pPr>
            <a:lvl6pPr marL="2514600" indent="-228600" eaLnBrk="0" fontAlgn="base" hangingPunct="0">
              <a:spcBef>
                <a:spcPct val="0"/>
              </a:spcBef>
              <a:spcAft>
                <a:spcPct val="0"/>
              </a:spcAft>
              <a:tabLst>
                <a:tab pos="457200" algn="l"/>
              </a:tabLst>
              <a:defRPr>
                <a:solidFill>
                  <a:schemeClr val="tx1"/>
                </a:solidFill>
                <a:latin typeface="Tahoma" panose="020B0604030504040204" pitchFamily="34" charset="0"/>
              </a:defRPr>
            </a:lvl6pPr>
            <a:lvl7pPr marL="2971800" indent="-228600" eaLnBrk="0" fontAlgn="base" hangingPunct="0">
              <a:spcBef>
                <a:spcPct val="0"/>
              </a:spcBef>
              <a:spcAft>
                <a:spcPct val="0"/>
              </a:spcAft>
              <a:tabLst>
                <a:tab pos="457200" algn="l"/>
              </a:tabLst>
              <a:defRPr>
                <a:solidFill>
                  <a:schemeClr val="tx1"/>
                </a:solidFill>
                <a:latin typeface="Tahoma" panose="020B0604030504040204" pitchFamily="34" charset="0"/>
              </a:defRPr>
            </a:lvl7pPr>
            <a:lvl8pPr marL="3429000" indent="-228600" eaLnBrk="0" fontAlgn="base" hangingPunct="0">
              <a:spcBef>
                <a:spcPct val="0"/>
              </a:spcBef>
              <a:spcAft>
                <a:spcPct val="0"/>
              </a:spcAft>
              <a:tabLst>
                <a:tab pos="457200" algn="l"/>
              </a:tabLst>
              <a:defRPr>
                <a:solidFill>
                  <a:schemeClr val="tx1"/>
                </a:solidFill>
                <a:latin typeface="Tahoma" panose="020B0604030504040204" pitchFamily="34" charset="0"/>
              </a:defRPr>
            </a:lvl8pPr>
            <a:lvl9pPr marL="3886200" indent="-228600" eaLnBrk="0" fontAlgn="base" hangingPunct="0">
              <a:spcBef>
                <a:spcPct val="0"/>
              </a:spcBef>
              <a:spcAft>
                <a:spcPct val="0"/>
              </a:spcAft>
              <a:tabLst>
                <a:tab pos="457200" algn="l"/>
              </a:tabLst>
              <a:defRPr>
                <a:solidFill>
                  <a:schemeClr val="tx1"/>
                </a:solidFill>
                <a:latin typeface="Tahoma" panose="020B0604030504040204" pitchFamily="34" charset="0"/>
              </a:defRPr>
            </a:lvl9pPr>
          </a:lstStyle>
          <a:p>
            <a:pPr algn="ctr"/>
            <a:r>
              <a:rPr lang="ru-RU" altLang="ru-RU" sz="2000" b="1" dirty="0">
                <a:solidFill>
                  <a:srgbClr val="002060"/>
                </a:solidFill>
                <a:latin typeface="Times New Roman" panose="02020603050405020304" pitchFamily="18" charset="0"/>
                <a:cs typeface="Times New Roman" panose="02020603050405020304" pitchFamily="18" charset="0"/>
              </a:rPr>
              <a:t>ДОПОЛНИТЕЛЬНЫЕ ПРИСПОСОБЛЕНИЯ:</a:t>
            </a:r>
          </a:p>
          <a:p>
            <a:pPr marL="0" lvl="2" indent="0" algn="just">
              <a:buClr>
                <a:schemeClr val="tx1"/>
              </a:buClr>
            </a:pPr>
            <a:endParaRPr lang="ru-RU" altLang="ru-RU" sz="1200" dirty="0">
              <a:solidFill>
                <a:srgbClr val="002060"/>
              </a:solidFill>
              <a:latin typeface="Times New Roman" panose="02020603050405020304" pitchFamily="18" charset="0"/>
              <a:cs typeface="Times New Roman" panose="02020603050405020304" pitchFamily="18" charset="0"/>
            </a:endParaRPr>
          </a:p>
          <a:p>
            <a:pPr marL="354013" lvl="2" indent="-354013" algn="just">
              <a:buClr>
                <a:schemeClr val="tx1"/>
              </a:buClr>
              <a:buFontTx/>
              <a:buBlip>
                <a:blip r:embed="rId2"/>
              </a:buBlip>
            </a:pPr>
            <a:r>
              <a:rPr lang="ru-RU" altLang="ru-RU" sz="2000" dirty="0">
                <a:solidFill>
                  <a:srgbClr val="002060"/>
                </a:solidFill>
                <a:latin typeface="Times New Roman" panose="02020603050405020304" pitchFamily="18" charset="0"/>
                <a:cs typeface="Times New Roman" panose="02020603050405020304" pitchFamily="18" charset="0"/>
              </a:rPr>
              <a:t>выбор крепости кофе – позволяет кофеварке работать в 2-х режимах: «крепкий кофе» и «мягкий кофе». </a:t>
            </a:r>
          </a:p>
          <a:p>
            <a:pPr marL="354013" lvl="2" indent="-354013" algn="just">
              <a:buClr>
                <a:schemeClr val="tx1"/>
              </a:buClr>
              <a:buFontTx/>
              <a:buBlip>
                <a:blip r:embed="rId2"/>
              </a:buBlip>
            </a:pPr>
            <a:r>
              <a:rPr lang="ru-RU" altLang="ru-RU" sz="2000" dirty="0">
                <a:solidFill>
                  <a:srgbClr val="002060"/>
                </a:solidFill>
                <a:latin typeface="Times New Roman" panose="02020603050405020304" pitchFamily="18" charset="0"/>
                <a:cs typeface="Times New Roman" panose="02020603050405020304" pitchFamily="18" charset="0"/>
              </a:rPr>
              <a:t>режим «малое количество воды»;</a:t>
            </a:r>
          </a:p>
          <a:p>
            <a:pPr marL="354013" lvl="2" indent="-354013" algn="just">
              <a:buClr>
                <a:schemeClr val="tx1"/>
              </a:buClr>
              <a:buFontTx/>
              <a:buBlip>
                <a:blip r:embed="rId2"/>
              </a:buBlip>
            </a:pPr>
            <a:r>
              <a:rPr lang="ru-RU" altLang="ru-RU" sz="2000" dirty="0">
                <a:solidFill>
                  <a:srgbClr val="002060"/>
                </a:solidFill>
                <a:latin typeface="Times New Roman" panose="02020603050405020304" pitchFamily="18" charset="0"/>
                <a:cs typeface="Times New Roman" panose="02020603050405020304" pitchFamily="18" charset="0"/>
              </a:rPr>
              <a:t>плита </a:t>
            </a:r>
            <a:r>
              <a:rPr lang="ru-RU" altLang="ru-RU" sz="2000" dirty="0" err="1">
                <a:solidFill>
                  <a:srgbClr val="002060"/>
                </a:solidFill>
                <a:latin typeface="Times New Roman" panose="02020603050405020304" pitchFamily="18" charset="0"/>
                <a:cs typeface="Times New Roman" panose="02020603050405020304" pitchFamily="18" charset="0"/>
              </a:rPr>
              <a:t>автоподогрева</a:t>
            </a:r>
            <a:r>
              <a:rPr lang="ru-RU" altLang="ru-RU" sz="2000" dirty="0">
                <a:solidFill>
                  <a:srgbClr val="002060"/>
                </a:solidFill>
                <a:latin typeface="Times New Roman" panose="02020603050405020304" pitchFamily="18" charset="0"/>
                <a:cs typeface="Times New Roman" panose="02020603050405020304" pitchFamily="18" charset="0"/>
              </a:rPr>
              <a:t>;</a:t>
            </a:r>
          </a:p>
          <a:p>
            <a:pPr marL="354013" lvl="2" indent="-354013" algn="just">
              <a:buClr>
                <a:schemeClr val="tx1"/>
              </a:buClr>
              <a:buFontTx/>
              <a:buBlip>
                <a:blip r:embed="rId2"/>
              </a:buBlip>
            </a:pPr>
            <a:r>
              <a:rPr lang="ru-RU" altLang="ru-RU" sz="2000" dirty="0">
                <a:solidFill>
                  <a:srgbClr val="002060"/>
                </a:solidFill>
                <a:latin typeface="Times New Roman" panose="02020603050405020304" pitchFamily="18" charset="0"/>
                <a:cs typeface="Times New Roman" panose="02020603050405020304" pitchFamily="18" charset="0"/>
              </a:rPr>
              <a:t>таймер автоотключения (срабатывает после 3-5 часов непрерывной работы);</a:t>
            </a:r>
          </a:p>
          <a:p>
            <a:pPr marL="354013" lvl="2" indent="-354013" algn="just">
              <a:buClr>
                <a:schemeClr val="tx1"/>
              </a:buClr>
              <a:buFontTx/>
              <a:buBlip>
                <a:blip r:embed="rId2"/>
              </a:buBlip>
            </a:pPr>
            <a:r>
              <a:rPr lang="ru-RU" altLang="ru-RU" sz="2000" dirty="0" err="1">
                <a:solidFill>
                  <a:srgbClr val="002060"/>
                </a:solidFill>
                <a:latin typeface="Times New Roman" panose="02020603050405020304" pitchFamily="18" charset="0"/>
                <a:cs typeface="Times New Roman" panose="02020603050405020304" pitchFamily="18" charset="0"/>
              </a:rPr>
              <a:t>противокапельный</a:t>
            </a:r>
            <a:r>
              <a:rPr lang="ru-RU" altLang="ru-RU" sz="2000" dirty="0">
                <a:solidFill>
                  <a:srgbClr val="002060"/>
                </a:solidFill>
                <a:latin typeface="Times New Roman" panose="02020603050405020304" pitchFamily="18" charset="0"/>
                <a:cs typeface="Times New Roman" panose="02020603050405020304" pitchFamily="18" charset="0"/>
              </a:rPr>
              <a:t> механизм (функция «капля-стоп», </a:t>
            </a:r>
            <a:r>
              <a:rPr lang="ru-RU" altLang="ru-RU" sz="2000" dirty="0" err="1">
                <a:solidFill>
                  <a:srgbClr val="002060"/>
                </a:solidFill>
                <a:latin typeface="Times New Roman" panose="02020603050405020304" pitchFamily="18" charset="0"/>
                <a:cs typeface="Times New Roman" panose="02020603050405020304" pitchFamily="18" charset="0"/>
              </a:rPr>
              <a:t>противокапельный</a:t>
            </a:r>
            <a:r>
              <a:rPr lang="ru-RU" altLang="ru-RU" sz="2000" dirty="0">
                <a:solidFill>
                  <a:srgbClr val="002060"/>
                </a:solidFill>
                <a:latin typeface="Times New Roman" panose="02020603050405020304" pitchFamily="18" charset="0"/>
                <a:cs typeface="Times New Roman" panose="02020603050405020304" pitchFamily="18" charset="0"/>
              </a:rPr>
              <a:t> затвор);</a:t>
            </a:r>
          </a:p>
          <a:p>
            <a:pPr marL="354013" lvl="2" indent="-354013" algn="just">
              <a:buClr>
                <a:schemeClr val="tx1"/>
              </a:buClr>
              <a:buFontTx/>
              <a:buBlip>
                <a:blip r:embed="rId2"/>
              </a:buBlip>
            </a:pPr>
            <a:r>
              <a:rPr lang="ru-RU" altLang="ru-RU" sz="2000" dirty="0">
                <a:solidFill>
                  <a:srgbClr val="002060"/>
                </a:solidFill>
                <a:latin typeface="Times New Roman" panose="02020603050405020304" pitchFamily="18" charset="0"/>
                <a:cs typeface="Times New Roman" panose="02020603050405020304" pitchFamily="18" charset="0"/>
              </a:rPr>
              <a:t>внешний индикатор уровня воды;</a:t>
            </a:r>
          </a:p>
          <a:p>
            <a:pPr marL="354013" lvl="2" indent="-354013" algn="just">
              <a:buClr>
                <a:schemeClr val="tx1"/>
              </a:buClr>
              <a:buFontTx/>
              <a:buBlip>
                <a:blip r:embed="rId2"/>
              </a:buBlip>
            </a:pPr>
            <a:r>
              <a:rPr lang="ru-RU" altLang="ru-RU" sz="2000" dirty="0">
                <a:solidFill>
                  <a:srgbClr val="002060"/>
                </a:solidFill>
                <a:latin typeface="Times New Roman" panose="02020603050405020304" pitchFamily="18" charset="0"/>
                <a:cs typeface="Times New Roman" panose="02020603050405020304" pitchFamily="18" charset="0"/>
              </a:rPr>
              <a:t>фильтр для воды и индикатор степени его загрязнения;</a:t>
            </a:r>
          </a:p>
          <a:p>
            <a:pPr marL="354013" lvl="2" indent="-354013" algn="just">
              <a:buClr>
                <a:schemeClr val="tx1"/>
              </a:buClr>
              <a:buFontTx/>
              <a:buBlip>
                <a:blip r:embed="rId2"/>
              </a:buBlip>
            </a:pPr>
            <a:r>
              <a:rPr lang="ru-RU" altLang="ru-RU" sz="2000" dirty="0">
                <a:solidFill>
                  <a:srgbClr val="002060"/>
                </a:solidFill>
                <a:latin typeface="Times New Roman" panose="02020603050405020304" pitchFamily="18" charset="0"/>
                <a:cs typeface="Times New Roman" panose="02020603050405020304" pitchFamily="18" charset="0"/>
              </a:rPr>
              <a:t>таймер программирования позволяет приготовить напиток к установленному времени;</a:t>
            </a:r>
          </a:p>
          <a:p>
            <a:pPr marL="354013" lvl="2" indent="-354013" algn="just">
              <a:buClr>
                <a:schemeClr val="tx1"/>
              </a:buClr>
              <a:buFontTx/>
              <a:buBlip>
                <a:blip r:embed="rId2"/>
              </a:buBlip>
            </a:pPr>
            <a:r>
              <a:rPr lang="ru-RU" altLang="ru-RU" sz="2000" dirty="0">
                <a:solidFill>
                  <a:srgbClr val="002060"/>
                </a:solidFill>
                <a:latin typeface="Times New Roman" panose="02020603050405020304" pitchFamily="18" charset="0"/>
                <a:cs typeface="Times New Roman" panose="02020603050405020304" pitchFamily="18" charset="0"/>
              </a:rPr>
              <a:t>«защита от переливания» (при заполнении кофейника до верхнего предела аппарат отключится).</a:t>
            </a:r>
          </a:p>
        </p:txBody>
      </p:sp>
      <p:pic>
        <p:nvPicPr>
          <p:cNvPr id="4" name="Рисунок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27326" y="70505"/>
            <a:ext cx="564594" cy="693361"/>
          </a:xfrm>
          <a:prstGeom prst="rect">
            <a:avLst/>
          </a:prstGeom>
        </p:spPr>
      </p:pic>
      <p:pic>
        <p:nvPicPr>
          <p:cNvPr id="23554" name="Picture 2" descr="http://fantasticbook.ru/pict/1010474336.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536" y="907414"/>
            <a:ext cx="4979036" cy="4979036"/>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96396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Рисунок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27326" y="70505"/>
            <a:ext cx="564594" cy="693361"/>
          </a:xfrm>
          <a:prstGeom prst="rect">
            <a:avLst/>
          </a:prstGeom>
        </p:spPr>
      </p:pic>
      <p:sp>
        <p:nvSpPr>
          <p:cNvPr id="3" name="TextBox 38"/>
          <p:cNvSpPr txBox="1">
            <a:spLocks noChangeArrowheads="1"/>
          </p:cNvSpPr>
          <p:nvPr/>
        </p:nvSpPr>
        <p:spPr bwMode="auto">
          <a:xfrm>
            <a:off x="195943" y="422059"/>
            <a:ext cx="1180011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1165225" indent="-1165225"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r>
              <a:rPr lang="ru-RU" altLang="ru-RU" sz="2400" b="1" dirty="0">
                <a:latin typeface="Times New Roman" panose="02020603050405020304" pitchFamily="18" charset="0"/>
                <a:cs typeface="Times New Roman" panose="02020603050405020304" pitchFamily="18" charset="0"/>
              </a:rPr>
              <a:t>ЭНП</a:t>
            </a:r>
            <a:r>
              <a:rPr lang="ru-RU" altLang="ru-RU" sz="2400" dirty="0">
                <a:latin typeface="Times New Roman" panose="02020603050405020304" pitchFamily="18" charset="0"/>
                <a:cs typeface="Times New Roman" panose="02020603050405020304" pitchFamily="18" charset="0"/>
              </a:rPr>
              <a:t> – это приборы, в которых электрическая энергия преобразуется в тепловую</a:t>
            </a:r>
          </a:p>
        </p:txBody>
      </p:sp>
      <p:sp>
        <p:nvSpPr>
          <p:cNvPr id="2" name="TextBox 1"/>
          <p:cNvSpPr txBox="1"/>
          <p:nvPr/>
        </p:nvSpPr>
        <p:spPr>
          <a:xfrm>
            <a:off x="7064829" y="1104255"/>
            <a:ext cx="3537856" cy="461665"/>
          </a:xfrm>
          <a:prstGeom prst="rect">
            <a:avLst/>
          </a:prstGeom>
          <a:noFill/>
        </p:spPr>
        <p:txBody>
          <a:bodyPr wrap="square" rtlCol="0">
            <a:spAutoFit/>
          </a:bodyPr>
          <a:lstStyle/>
          <a:p>
            <a:pPr algn="ctr"/>
            <a:r>
              <a:rPr lang="ru-RU" sz="2400" b="1" i="1" u="sng" dirty="0" smtClean="0">
                <a:solidFill>
                  <a:srgbClr val="FF0000"/>
                </a:solidFill>
                <a:latin typeface="Times New Roman" panose="02020603050405020304" pitchFamily="18" charset="0"/>
                <a:cs typeface="Times New Roman" panose="02020603050405020304" pitchFamily="18" charset="0"/>
              </a:rPr>
              <a:t>Классификация:</a:t>
            </a:r>
            <a:endParaRPr lang="ru-RU" sz="2400" b="1" i="1" u="sng" dirty="0">
              <a:solidFill>
                <a:srgbClr val="FF0000"/>
              </a:solidFill>
              <a:latin typeface="Times New Roman" panose="02020603050405020304" pitchFamily="18" charset="0"/>
              <a:cs typeface="Times New Roman" panose="02020603050405020304" pitchFamily="18" charset="0"/>
            </a:endParaRPr>
          </a:p>
        </p:txBody>
      </p:sp>
      <p:pic>
        <p:nvPicPr>
          <p:cNvPr id="5" name="Picture 4" descr="D:\Мои документы\Работа бук\Лекции и раздаточные\Товароведение\Хозяйственные товары\ЭБТ\новое из нета\нагрев\3944.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5945" y="972912"/>
            <a:ext cx="1868127" cy="11206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6" name="Picture 5" descr="D:\Мои документы\Работа бук\Лекции и раздаточные\Товароведение\Хозяйственные товары\ЭБТ\новое из нета\нагрев\Bosch_TKA6001_a.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5943" y="2093600"/>
            <a:ext cx="2030777" cy="2030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D:\Мои документы\Работа бук\Лекции и раздаточные\Товароведение\Хозяйственные товары\ЭБТ\новое из нета\нагрев\442_1.jpg"/>
          <p:cNvPicPr>
            <a:picLocks noChangeAspect="1" noChangeArrowheads="1"/>
          </p:cNvPicPr>
          <p:nvPr/>
        </p:nvPicPr>
        <p:blipFill>
          <a:blip r:embed="rId6">
            <a:extLst>
              <a:ext uri="{28A0092B-C50C-407E-A947-70E740481C1C}">
                <a14:useLocalDpi xmlns:a14="http://schemas.microsoft.com/office/drawing/2010/main" val="0"/>
              </a:ext>
            </a:extLst>
          </a:blip>
          <a:srcRect b="6757"/>
          <a:stretch>
            <a:fillRect/>
          </a:stretch>
        </p:blipFill>
        <p:spPr bwMode="auto">
          <a:xfrm>
            <a:off x="2064072" y="972911"/>
            <a:ext cx="1480776" cy="1994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7" descr="D:\Мои документы\Работа бук\Лекции и раздаточные\Товароведение\Хозяйственные товары\ЭБТ\новое из нета\нагрев\конвектор1.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25782" y="2934514"/>
            <a:ext cx="1319066" cy="11846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8" descr="D:\Мои документы\Работа бук\Лекции и раздаточные\Товароведение\Хозяйственные товары\ЭБТ\новое из нета\нагрев\тепловентил.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514158" y="972910"/>
            <a:ext cx="1008807" cy="12269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9" descr="D:\Мои документы\Работа бук\Лекции и раздаточные\Товароведение\Хозяйственные товары\ЭБТ\новое из нета\нагрев\Tefal-TT-1100_a.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537299" y="2199838"/>
            <a:ext cx="2089899" cy="1919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5" descr="плита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500243" y="972910"/>
            <a:ext cx="1126955" cy="1256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5973051" y="1672023"/>
            <a:ext cx="6118869" cy="1631216"/>
          </a:xfrm>
          <a:prstGeom prst="rect">
            <a:avLst/>
          </a:prstGeom>
          <a:noFill/>
        </p:spPr>
        <p:txBody>
          <a:bodyPr wrap="square" rtlCol="0">
            <a:spAutoFit/>
          </a:bodyPr>
          <a:lstStyle/>
          <a:p>
            <a:pPr marL="342900" indent="-342900">
              <a:buAutoNum type="arabicPeriod"/>
            </a:pPr>
            <a:r>
              <a:rPr lang="ru-RU" sz="2000" b="1" i="1" dirty="0" smtClean="0">
                <a:latin typeface="Times New Roman" panose="02020603050405020304" pitchFamily="18" charset="0"/>
                <a:cs typeface="Times New Roman" panose="02020603050405020304" pitchFamily="18" charset="0"/>
              </a:rPr>
              <a:t>По способу электрического нагрева:</a:t>
            </a:r>
          </a:p>
          <a:p>
            <a:pPr marL="446088" indent="-198438">
              <a:buFont typeface="Arial" panose="020B0604020202020204" pitchFamily="34" charset="0"/>
              <a:buChar char="•"/>
            </a:pPr>
            <a:r>
              <a:rPr lang="ru-RU" sz="2000" dirty="0" smtClean="0">
                <a:latin typeface="Times New Roman" panose="02020603050405020304" pitchFamily="18" charset="0"/>
                <a:cs typeface="Times New Roman" panose="02020603050405020304" pitchFamily="18" charset="0"/>
              </a:rPr>
              <a:t>С нагревом проводников высокого сопротивления</a:t>
            </a:r>
          </a:p>
          <a:p>
            <a:pPr marL="446088" indent="-198438">
              <a:buFont typeface="Arial" panose="020B0604020202020204" pitchFamily="34" charset="0"/>
              <a:buChar char="•"/>
            </a:pPr>
            <a:r>
              <a:rPr lang="ru-RU" sz="2000" dirty="0" smtClean="0">
                <a:latin typeface="Times New Roman" panose="02020603050405020304" pitchFamily="18" charset="0"/>
                <a:cs typeface="Times New Roman" panose="02020603050405020304" pitchFamily="18" charset="0"/>
              </a:rPr>
              <a:t>С инфракрасным нагревом</a:t>
            </a:r>
          </a:p>
          <a:p>
            <a:pPr marL="446088" indent="-198438">
              <a:buFont typeface="Arial" panose="020B0604020202020204" pitchFamily="34" charset="0"/>
              <a:buChar char="•"/>
            </a:pPr>
            <a:r>
              <a:rPr lang="ru-RU" sz="2000" dirty="0" smtClean="0">
                <a:latin typeface="Times New Roman" panose="02020603050405020304" pitchFamily="18" charset="0"/>
                <a:cs typeface="Times New Roman" panose="02020603050405020304" pitchFamily="18" charset="0"/>
              </a:rPr>
              <a:t>С индукционным нагревом</a:t>
            </a:r>
          </a:p>
          <a:p>
            <a:pPr marL="446088" indent="-198438">
              <a:buFont typeface="Arial" panose="020B0604020202020204" pitchFamily="34" charset="0"/>
              <a:buChar char="•"/>
            </a:pPr>
            <a:r>
              <a:rPr lang="ru-RU" sz="2000" dirty="0" smtClean="0">
                <a:latin typeface="Times New Roman" panose="02020603050405020304" pitchFamily="18" charset="0"/>
                <a:cs typeface="Times New Roman" panose="02020603050405020304" pitchFamily="18" charset="0"/>
              </a:rPr>
              <a:t>С высокочастотным нагревом</a:t>
            </a:r>
            <a:endParaRPr lang="ru-RU" sz="2000" dirty="0">
              <a:latin typeface="Times New Roman" panose="02020603050405020304" pitchFamily="18" charset="0"/>
              <a:cs typeface="Times New Roman" panose="02020603050405020304" pitchFamily="18" charset="0"/>
            </a:endParaRPr>
          </a:p>
        </p:txBody>
      </p:sp>
      <p:sp>
        <p:nvSpPr>
          <p:cNvPr id="13" name="TextBox 12"/>
          <p:cNvSpPr txBox="1"/>
          <p:nvPr/>
        </p:nvSpPr>
        <p:spPr>
          <a:xfrm>
            <a:off x="5976257" y="3303526"/>
            <a:ext cx="6215743" cy="1631216"/>
          </a:xfrm>
          <a:prstGeom prst="rect">
            <a:avLst/>
          </a:prstGeom>
          <a:noFill/>
        </p:spPr>
        <p:txBody>
          <a:bodyPr wrap="square" rtlCol="0">
            <a:spAutoFit/>
          </a:bodyPr>
          <a:lstStyle/>
          <a:p>
            <a:pPr marL="271463" indent="-271463"/>
            <a:r>
              <a:rPr lang="ru-RU" sz="2000" b="1" i="1" dirty="0" smtClean="0">
                <a:latin typeface="Times New Roman" panose="02020603050405020304" pitchFamily="18" charset="0"/>
                <a:cs typeface="Times New Roman" panose="02020603050405020304" pitchFamily="18" charset="0"/>
              </a:rPr>
              <a:t>2. По степени защиты нагревательного элемента от окружающей среды:</a:t>
            </a:r>
          </a:p>
          <a:p>
            <a:pPr marL="446088" indent="-198438">
              <a:buFont typeface="Arial" panose="020B0604020202020204" pitchFamily="34" charset="0"/>
              <a:buChar char="•"/>
            </a:pPr>
            <a:r>
              <a:rPr lang="ru-RU" sz="2000" dirty="0" smtClean="0">
                <a:latin typeface="Times New Roman" panose="02020603050405020304" pitchFamily="18" charset="0"/>
                <a:cs typeface="Times New Roman" panose="02020603050405020304" pitchFamily="18" charset="0"/>
              </a:rPr>
              <a:t>Открытые</a:t>
            </a:r>
          </a:p>
          <a:p>
            <a:pPr marL="446088" indent="-198438">
              <a:buFont typeface="Arial" panose="020B0604020202020204" pitchFamily="34" charset="0"/>
              <a:buChar char="•"/>
            </a:pPr>
            <a:r>
              <a:rPr lang="ru-RU" sz="2000" dirty="0">
                <a:latin typeface="Times New Roman" panose="02020603050405020304" pitchFamily="18" charset="0"/>
                <a:cs typeface="Times New Roman" panose="02020603050405020304" pitchFamily="18" charset="0"/>
              </a:rPr>
              <a:t>Защищенные </a:t>
            </a:r>
          </a:p>
          <a:p>
            <a:pPr marL="446088" indent="-198438">
              <a:buFont typeface="Arial" panose="020B0604020202020204" pitchFamily="34" charset="0"/>
              <a:buChar char="•"/>
            </a:pPr>
            <a:r>
              <a:rPr lang="ru-RU" sz="2000" dirty="0" smtClean="0">
                <a:latin typeface="Times New Roman" panose="02020603050405020304" pitchFamily="18" charset="0"/>
                <a:cs typeface="Times New Roman" panose="02020603050405020304" pitchFamily="18" charset="0"/>
              </a:rPr>
              <a:t>Закрытые (</a:t>
            </a:r>
            <a:r>
              <a:rPr lang="ru-RU" sz="2000" dirty="0" err="1" smtClean="0">
                <a:latin typeface="Times New Roman" panose="02020603050405020304" pitchFamily="18" charset="0"/>
                <a:cs typeface="Times New Roman" panose="02020603050405020304" pitchFamily="18" charset="0"/>
              </a:rPr>
              <a:t>ТЭНы</a:t>
            </a:r>
            <a:r>
              <a:rPr lang="ru-RU" sz="2000" dirty="0" smtClean="0">
                <a:latin typeface="Times New Roman" panose="02020603050405020304" pitchFamily="18" charset="0"/>
                <a:cs typeface="Times New Roman" panose="02020603050405020304" pitchFamily="18" charset="0"/>
              </a:rPr>
              <a:t> – трубчатые электронагреватели)</a:t>
            </a:r>
          </a:p>
        </p:txBody>
      </p:sp>
      <p:sp>
        <p:nvSpPr>
          <p:cNvPr id="14" name="TextBox 13"/>
          <p:cNvSpPr txBox="1"/>
          <p:nvPr/>
        </p:nvSpPr>
        <p:spPr>
          <a:xfrm>
            <a:off x="195944" y="4960048"/>
            <a:ext cx="3646713" cy="1323439"/>
          </a:xfrm>
          <a:prstGeom prst="rect">
            <a:avLst/>
          </a:prstGeom>
          <a:noFill/>
        </p:spPr>
        <p:txBody>
          <a:bodyPr wrap="square" rtlCol="0">
            <a:spAutoFit/>
          </a:bodyPr>
          <a:lstStyle/>
          <a:p>
            <a:pPr marL="271463" indent="-271463"/>
            <a:r>
              <a:rPr lang="ru-RU" sz="2000" b="1" i="1" dirty="0" smtClean="0">
                <a:latin typeface="Times New Roman" panose="02020603050405020304" pitchFamily="18" charset="0"/>
                <a:cs typeface="Times New Roman" panose="02020603050405020304" pitchFamily="18" charset="0"/>
              </a:rPr>
              <a:t>3. По назначению:</a:t>
            </a:r>
          </a:p>
          <a:p>
            <a:pPr marL="446088" indent="-198438">
              <a:buFont typeface="Arial" panose="020B0604020202020204" pitchFamily="34" charset="0"/>
              <a:buChar char="•"/>
            </a:pPr>
            <a:r>
              <a:rPr lang="ru-RU" sz="2000" dirty="0" smtClean="0">
                <a:latin typeface="Times New Roman" panose="02020603050405020304" pitchFamily="18" charset="0"/>
                <a:cs typeface="Times New Roman" panose="02020603050405020304" pitchFamily="18" charset="0"/>
              </a:rPr>
              <a:t>Для приготовления пищи</a:t>
            </a:r>
          </a:p>
          <a:p>
            <a:pPr marL="446088" indent="-198438">
              <a:buFont typeface="Arial" panose="020B0604020202020204" pitchFamily="34" charset="0"/>
              <a:buChar char="•"/>
            </a:pPr>
            <a:r>
              <a:rPr lang="ru-RU" sz="2000" dirty="0" smtClean="0">
                <a:latin typeface="Times New Roman" panose="02020603050405020304" pitchFamily="18" charset="0"/>
                <a:cs typeface="Times New Roman" panose="02020603050405020304" pitchFamily="18" charset="0"/>
              </a:rPr>
              <a:t>Для нагрева воды</a:t>
            </a:r>
          </a:p>
          <a:p>
            <a:pPr marL="446088" indent="-198438">
              <a:buFont typeface="Arial" panose="020B0604020202020204" pitchFamily="34" charset="0"/>
              <a:buChar char="•"/>
            </a:pPr>
            <a:r>
              <a:rPr lang="ru-RU" sz="2000" dirty="0" smtClean="0">
                <a:latin typeface="Times New Roman" panose="02020603050405020304" pitchFamily="18" charset="0"/>
                <a:cs typeface="Times New Roman" panose="02020603050405020304" pitchFamily="18" charset="0"/>
              </a:rPr>
              <a:t>Для глажения</a:t>
            </a:r>
          </a:p>
        </p:txBody>
      </p:sp>
      <p:sp>
        <p:nvSpPr>
          <p:cNvPr id="15" name="TextBox 14"/>
          <p:cNvSpPr txBox="1"/>
          <p:nvPr/>
        </p:nvSpPr>
        <p:spPr>
          <a:xfrm>
            <a:off x="3544848" y="4960048"/>
            <a:ext cx="5207266" cy="1323439"/>
          </a:xfrm>
          <a:prstGeom prst="rect">
            <a:avLst/>
          </a:prstGeom>
          <a:noFill/>
        </p:spPr>
        <p:txBody>
          <a:bodyPr wrap="square" rtlCol="0">
            <a:spAutoFit/>
          </a:bodyPr>
          <a:lstStyle/>
          <a:p>
            <a:pPr marL="271463" indent="-271463"/>
            <a:endParaRPr lang="ru-RU" sz="2000" b="1" i="1" dirty="0" smtClean="0">
              <a:latin typeface="Times New Roman" panose="02020603050405020304" pitchFamily="18" charset="0"/>
              <a:cs typeface="Times New Roman" panose="02020603050405020304" pitchFamily="18" charset="0"/>
            </a:endParaRPr>
          </a:p>
          <a:p>
            <a:pPr marL="446088" indent="-198438">
              <a:buFont typeface="Arial" panose="020B0604020202020204" pitchFamily="34" charset="0"/>
              <a:buChar char="•"/>
            </a:pPr>
            <a:r>
              <a:rPr lang="ru-RU" sz="2000" dirty="0" smtClean="0">
                <a:latin typeface="Times New Roman" panose="02020603050405020304" pitchFamily="18" charset="0"/>
                <a:cs typeface="Times New Roman" panose="02020603050405020304" pitchFamily="18" charset="0"/>
              </a:rPr>
              <a:t>Для обогрева помещений</a:t>
            </a:r>
          </a:p>
          <a:p>
            <a:pPr marL="446088" indent="-198438">
              <a:buFont typeface="Arial" panose="020B0604020202020204" pitchFamily="34" charset="0"/>
              <a:buChar char="•"/>
            </a:pPr>
            <a:r>
              <a:rPr lang="ru-RU" sz="2000" dirty="0" smtClean="0">
                <a:latin typeface="Times New Roman" panose="02020603050405020304" pitchFamily="18" charset="0"/>
                <a:cs typeface="Times New Roman" panose="02020603050405020304" pitchFamily="18" charset="0"/>
              </a:rPr>
              <a:t>Приборы личной гигиены</a:t>
            </a:r>
          </a:p>
          <a:p>
            <a:pPr marL="446088" indent="-198438">
              <a:buFont typeface="Arial" panose="020B0604020202020204" pitchFamily="34" charset="0"/>
              <a:buChar char="•"/>
            </a:pPr>
            <a:r>
              <a:rPr lang="ru-RU" sz="2000" dirty="0" smtClean="0">
                <a:latin typeface="Times New Roman" panose="02020603050405020304" pitchFamily="18" charset="0"/>
                <a:cs typeface="Times New Roman" panose="02020603050405020304" pitchFamily="18" charset="0"/>
              </a:rPr>
              <a:t>Электронагревательные инструменты</a:t>
            </a:r>
          </a:p>
        </p:txBody>
      </p:sp>
    </p:spTree>
    <p:extLst>
      <p:ext uri="{BB962C8B-B14F-4D97-AF65-F5344CB8AC3E}">
        <p14:creationId xmlns:p14="http://schemas.microsoft.com/office/powerpoint/2010/main" val="13981981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5"/>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nodeType="afterEffect">
                                  <p:stCondLst>
                                    <p:cond delay="0"/>
                                  </p:stCondLst>
                                  <p:childTnLst>
                                    <p:set>
                                      <p:cBhvr>
                                        <p:cTn id="15" dur="1" fill="hold">
                                          <p:stCondLst>
                                            <p:cond delay="0"/>
                                          </p:stCondLst>
                                        </p:cTn>
                                        <p:tgtEl>
                                          <p:spTgt spid="7"/>
                                        </p:tgtEl>
                                        <p:attrNameLst>
                                          <p:attrName>style.visibility</p:attrName>
                                        </p:attrNameLst>
                                      </p:cBhvr>
                                      <p:to>
                                        <p:strVal val="visible"/>
                                      </p:to>
                                    </p:set>
                                  </p:childTnLst>
                                </p:cTn>
                              </p:par>
                            </p:childTnLst>
                          </p:cTn>
                        </p:par>
                        <p:par>
                          <p:cTn id="16" fill="hold">
                            <p:stCondLst>
                              <p:cond delay="0"/>
                            </p:stCondLst>
                            <p:childTnLst>
                              <p:par>
                                <p:cTn id="17" presetID="1" presetClass="entr" presetSubtype="0" fill="hold" nodeType="after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par>
                          <p:cTn id="19" fill="hold">
                            <p:stCondLst>
                              <p:cond delay="0"/>
                            </p:stCondLst>
                            <p:childTnLst>
                              <p:par>
                                <p:cTn id="20" presetID="1" presetClass="entr" presetSubtype="0" fill="hold" nodeType="afterEffect">
                                  <p:stCondLst>
                                    <p:cond delay="0"/>
                                  </p:stCondLst>
                                  <p:childTnLst>
                                    <p:set>
                                      <p:cBhvr>
                                        <p:cTn id="21" dur="1" fill="hold">
                                          <p:stCondLst>
                                            <p:cond delay="0"/>
                                          </p:stCondLst>
                                        </p:cTn>
                                        <p:tgtEl>
                                          <p:spTgt spid="10"/>
                                        </p:tgtEl>
                                        <p:attrNameLst>
                                          <p:attrName>style.visibility</p:attrName>
                                        </p:attrNameLst>
                                      </p:cBhvr>
                                      <p:to>
                                        <p:strVal val="visible"/>
                                      </p:to>
                                    </p:set>
                                  </p:childTnLst>
                                </p:cTn>
                              </p:par>
                            </p:childTnLst>
                          </p:cTn>
                        </p:par>
                        <p:par>
                          <p:cTn id="22" fill="hold">
                            <p:stCondLst>
                              <p:cond delay="0"/>
                            </p:stCondLst>
                            <p:childTnLst>
                              <p:par>
                                <p:cTn id="23" presetID="1" presetClass="entr" presetSubtype="0" fill="hold" nodeType="after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childTnLst>
                          </p:cTn>
                        </p:par>
                        <p:par>
                          <p:cTn id="25" fill="hold">
                            <p:stCondLst>
                              <p:cond delay="0"/>
                            </p:stCondLst>
                            <p:childTnLst>
                              <p:par>
                                <p:cTn id="26" presetID="1" presetClass="entr" presetSubtype="0" fill="hold" nodeType="afterEffect">
                                  <p:stCondLst>
                                    <p:cond delay="0"/>
                                  </p:stCondLst>
                                  <p:childTnLst>
                                    <p:set>
                                      <p:cBhvr>
                                        <p:cTn id="27" dur="1" fill="hold">
                                          <p:stCondLst>
                                            <p:cond delay="0"/>
                                          </p:stCondLst>
                                        </p:cTn>
                                        <p:tgtEl>
                                          <p:spTgt spid="11"/>
                                        </p:tgtEl>
                                        <p:attrNameLst>
                                          <p:attrName>style.visibility</p:attrName>
                                        </p:attrNameLst>
                                      </p:cBhvr>
                                      <p:to>
                                        <p:strVal val="visible"/>
                                      </p:to>
                                    </p:set>
                                  </p:childTnLst>
                                </p:cTn>
                              </p:par>
                            </p:childTnLst>
                          </p:cTn>
                        </p:par>
                        <p:par>
                          <p:cTn id="28" fill="hold">
                            <p:stCondLst>
                              <p:cond delay="0"/>
                            </p:stCondLst>
                            <p:childTnLst>
                              <p:par>
                                <p:cTn id="29" presetID="2" presetClass="entr" presetSubtype="4" fill="hold" grpId="0" nodeType="afterEffect">
                                  <p:stCondLst>
                                    <p:cond delay="750"/>
                                  </p:stCondLst>
                                  <p:childTnLst>
                                    <p:set>
                                      <p:cBhvr>
                                        <p:cTn id="30" dur="1" fill="hold">
                                          <p:stCondLst>
                                            <p:cond delay="0"/>
                                          </p:stCondLst>
                                        </p:cTn>
                                        <p:tgtEl>
                                          <p:spTgt spid="2"/>
                                        </p:tgtEl>
                                        <p:attrNameLst>
                                          <p:attrName>style.visibility</p:attrName>
                                        </p:attrNameLst>
                                      </p:cBhvr>
                                      <p:to>
                                        <p:strVal val="visible"/>
                                      </p:to>
                                    </p:set>
                                    <p:anim calcmode="lin" valueType="num">
                                      <p:cBhvr additive="base">
                                        <p:cTn id="31" dur="500" fill="hold"/>
                                        <p:tgtEl>
                                          <p:spTgt spid="2"/>
                                        </p:tgtEl>
                                        <p:attrNameLst>
                                          <p:attrName>ppt_x</p:attrName>
                                        </p:attrNameLst>
                                      </p:cBhvr>
                                      <p:tavLst>
                                        <p:tav tm="0">
                                          <p:val>
                                            <p:strVal val="#ppt_x"/>
                                          </p:val>
                                        </p:tav>
                                        <p:tav tm="100000">
                                          <p:val>
                                            <p:strVal val="#ppt_x"/>
                                          </p:val>
                                        </p:tav>
                                      </p:tavLst>
                                    </p:anim>
                                    <p:anim calcmode="lin" valueType="num">
                                      <p:cBhvr additive="base">
                                        <p:cTn id="32" dur="500" fill="hold"/>
                                        <p:tgtEl>
                                          <p:spTgt spid="2"/>
                                        </p:tgtEl>
                                        <p:attrNameLst>
                                          <p:attrName>ppt_y</p:attrName>
                                        </p:attrNameLst>
                                      </p:cBhvr>
                                      <p:tavLst>
                                        <p:tav tm="0">
                                          <p:val>
                                            <p:strVal val="1+#ppt_h/2"/>
                                          </p:val>
                                        </p:tav>
                                        <p:tav tm="100000">
                                          <p:val>
                                            <p:strVal val="#ppt_y"/>
                                          </p:val>
                                        </p:tav>
                                      </p:tavLst>
                                    </p:anim>
                                  </p:childTnLst>
                                </p:cTn>
                              </p:par>
                            </p:childTnLst>
                          </p:cTn>
                        </p:par>
                        <p:par>
                          <p:cTn id="33" fill="hold">
                            <p:stCondLst>
                              <p:cond delay="1250"/>
                            </p:stCondLst>
                            <p:childTnLst>
                              <p:par>
                                <p:cTn id="34" presetID="2" presetClass="entr" presetSubtype="4" fill="hold" grpId="0" nodeType="afterEffect">
                                  <p:stCondLst>
                                    <p:cond delay="1000"/>
                                  </p:stCondLst>
                                  <p:childTnLst>
                                    <p:set>
                                      <p:cBhvr>
                                        <p:cTn id="35" dur="1" fill="hold">
                                          <p:stCondLst>
                                            <p:cond delay="0"/>
                                          </p:stCondLst>
                                        </p:cTn>
                                        <p:tgtEl>
                                          <p:spTgt spid="4"/>
                                        </p:tgtEl>
                                        <p:attrNameLst>
                                          <p:attrName>style.visibility</p:attrName>
                                        </p:attrNameLst>
                                      </p:cBhvr>
                                      <p:to>
                                        <p:strVal val="visible"/>
                                      </p:to>
                                    </p:set>
                                    <p:anim calcmode="lin" valueType="num">
                                      <p:cBhvr additive="base">
                                        <p:cTn id="36" dur="500" fill="hold"/>
                                        <p:tgtEl>
                                          <p:spTgt spid="4"/>
                                        </p:tgtEl>
                                        <p:attrNameLst>
                                          <p:attrName>ppt_x</p:attrName>
                                        </p:attrNameLst>
                                      </p:cBhvr>
                                      <p:tavLst>
                                        <p:tav tm="0">
                                          <p:val>
                                            <p:strVal val="#ppt_x"/>
                                          </p:val>
                                        </p:tav>
                                        <p:tav tm="100000">
                                          <p:val>
                                            <p:strVal val="#ppt_x"/>
                                          </p:val>
                                        </p:tav>
                                      </p:tavLst>
                                    </p:anim>
                                    <p:anim calcmode="lin" valueType="num">
                                      <p:cBhvr additive="base">
                                        <p:cTn id="37" dur="500" fill="hold"/>
                                        <p:tgtEl>
                                          <p:spTgt spid="4"/>
                                        </p:tgtEl>
                                        <p:attrNameLst>
                                          <p:attrName>ppt_y</p:attrName>
                                        </p:attrNameLst>
                                      </p:cBhvr>
                                      <p:tavLst>
                                        <p:tav tm="0">
                                          <p:val>
                                            <p:strVal val="1+#ppt_h/2"/>
                                          </p:val>
                                        </p:tav>
                                        <p:tav tm="100000">
                                          <p:val>
                                            <p:strVal val="#ppt_y"/>
                                          </p:val>
                                        </p:tav>
                                      </p:tavLst>
                                    </p:anim>
                                  </p:childTnLst>
                                </p:cTn>
                              </p:par>
                            </p:childTnLst>
                          </p:cTn>
                        </p:par>
                        <p:par>
                          <p:cTn id="38" fill="hold">
                            <p:stCondLst>
                              <p:cond delay="2750"/>
                            </p:stCondLst>
                            <p:childTnLst>
                              <p:par>
                                <p:cTn id="39" presetID="2" presetClass="entr" presetSubtype="4" fill="hold" grpId="0" nodeType="afterEffect">
                                  <p:stCondLst>
                                    <p:cond delay="1000"/>
                                  </p:stCondLst>
                                  <p:childTnLst>
                                    <p:set>
                                      <p:cBhvr>
                                        <p:cTn id="40" dur="1" fill="hold">
                                          <p:stCondLst>
                                            <p:cond delay="0"/>
                                          </p:stCondLst>
                                        </p:cTn>
                                        <p:tgtEl>
                                          <p:spTgt spid="13"/>
                                        </p:tgtEl>
                                        <p:attrNameLst>
                                          <p:attrName>style.visibility</p:attrName>
                                        </p:attrNameLst>
                                      </p:cBhvr>
                                      <p:to>
                                        <p:strVal val="visible"/>
                                      </p:to>
                                    </p:set>
                                    <p:anim calcmode="lin" valueType="num">
                                      <p:cBhvr additive="base">
                                        <p:cTn id="41" dur="500" fill="hold"/>
                                        <p:tgtEl>
                                          <p:spTgt spid="13"/>
                                        </p:tgtEl>
                                        <p:attrNameLst>
                                          <p:attrName>ppt_x</p:attrName>
                                        </p:attrNameLst>
                                      </p:cBhvr>
                                      <p:tavLst>
                                        <p:tav tm="0">
                                          <p:val>
                                            <p:strVal val="#ppt_x"/>
                                          </p:val>
                                        </p:tav>
                                        <p:tav tm="100000">
                                          <p:val>
                                            <p:strVal val="#ppt_x"/>
                                          </p:val>
                                        </p:tav>
                                      </p:tavLst>
                                    </p:anim>
                                    <p:anim calcmode="lin" valueType="num">
                                      <p:cBhvr additive="base">
                                        <p:cTn id="42" dur="500" fill="hold"/>
                                        <p:tgtEl>
                                          <p:spTgt spid="13"/>
                                        </p:tgtEl>
                                        <p:attrNameLst>
                                          <p:attrName>ppt_y</p:attrName>
                                        </p:attrNameLst>
                                      </p:cBhvr>
                                      <p:tavLst>
                                        <p:tav tm="0">
                                          <p:val>
                                            <p:strVal val="1+#ppt_h/2"/>
                                          </p:val>
                                        </p:tav>
                                        <p:tav tm="100000">
                                          <p:val>
                                            <p:strVal val="#ppt_y"/>
                                          </p:val>
                                        </p:tav>
                                      </p:tavLst>
                                    </p:anim>
                                  </p:childTnLst>
                                </p:cTn>
                              </p:par>
                            </p:childTnLst>
                          </p:cTn>
                        </p:par>
                        <p:par>
                          <p:cTn id="43" fill="hold">
                            <p:stCondLst>
                              <p:cond delay="4250"/>
                            </p:stCondLst>
                            <p:childTnLst>
                              <p:par>
                                <p:cTn id="44" presetID="2" presetClass="entr" presetSubtype="4" fill="hold" grpId="0" nodeType="afterEffect">
                                  <p:stCondLst>
                                    <p:cond delay="1000"/>
                                  </p:stCondLst>
                                  <p:childTnLst>
                                    <p:set>
                                      <p:cBhvr>
                                        <p:cTn id="45" dur="1" fill="hold">
                                          <p:stCondLst>
                                            <p:cond delay="0"/>
                                          </p:stCondLst>
                                        </p:cTn>
                                        <p:tgtEl>
                                          <p:spTgt spid="14"/>
                                        </p:tgtEl>
                                        <p:attrNameLst>
                                          <p:attrName>style.visibility</p:attrName>
                                        </p:attrNameLst>
                                      </p:cBhvr>
                                      <p:to>
                                        <p:strVal val="visible"/>
                                      </p:to>
                                    </p:set>
                                    <p:anim calcmode="lin" valueType="num">
                                      <p:cBhvr additive="base">
                                        <p:cTn id="46" dur="500" fill="hold"/>
                                        <p:tgtEl>
                                          <p:spTgt spid="14"/>
                                        </p:tgtEl>
                                        <p:attrNameLst>
                                          <p:attrName>ppt_x</p:attrName>
                                        </p:attrNameLst>
                                      </p:cBhvr>
                                      <p:tavLst>
                                        <p:tav tm="0">
                                          <p:val>
                                            <p:strVal val="#ppt_x"/>
                                          </p:val>
                                        </p:tav>
                                        <p:tav tm="100000">
                                          <p:val>
                                            <p:strVal val="#ppt_x"/>
                                          </p:val>
                                        </p:tav>
                                      </p:tavLst>
                                    </p:anim>
                                    <p:anim calcmode="lin" valueType="num">
                                      <p:cBhvr additive="base">
                                        <p:cTn id="47" dur="500" fill="hold"/>
                                        <p:tgtEl>
                                          <p:spTgt spid="14"/>
                                        </p:tgtEl>
                                        <p:attrNameLst>
                                          <p:attrName>ppt_y</p:attrName>
                                        </p:attrNameLst>
                                      </p:cBhvr>
                                      <p:tavLst>
                                        <p:tav tm="0">
                                          <p:val>
                                            <p:strVal val="1+#ppt_h/2"/>
                                          </p:val>
                                        </p:tav>
                                        <p:tav tm="100000">
                                          <p:val>
                                            <p:strVal val="#ppt_y"/>
                                          </p:val>
                                        </p:tav>
                                      </p:tavLst>
                                    </p:anim>
                                  </p:childTnLst>
                                </p:cTn>
                              </p:par>
                              <p:par>
                                <p:cTn id="48" presetID="2" presetClass="entr" presetSubtype="4" fill="hold" grpId="0" nodeType="withEffect">
                                  <p:stCondLst>
                                    <p:cond delay="1000"/>
                                  </p:stCondLst>
                                  <p:childTnLst>
                                    <p:set>
                                      <p:cBhvr>
                                        <p:cTn id="49" dur="1" fill="hold">
                                          <p:stCondLst>
                                            <p:cond delay="0"/>
                                          </p:stCondLst>
                                        </p:cTn>
                                        <p:tgtEl>
                                          <p:spTgt spid="15"/>
                                        </p:tgtEl>
                                        <p:attrNameLst>
                                          <p:attrName>style.visibility</p:attrName>
                                        </p:attrNameLst>
                                      </p:cBhvr>
                                      <p:to>
                                        <p:strVal val="visible"/>
                                      </p:to>
                                    </p:set>
                                    <p:anim calcmode="lin" valueType="num">
                                      <p:cBhvr additive="base">
                                        <p:cTn id="50" dur="500" fill="hold"/>
                                        <p:tgtEl>
                                          <p:spTgt spid="15"/>
                                        </p:tgtEl>
                                        <p:attrNameLst>
                                          <p:attrName>ppt_x</p:attrName>
                                        </p:attrNameLst>
                                      </p:cBhvr>
                                      <p:tavLst>
                                        <p:tav tm="0">
                                          <p:val>
                                            <p:strVal val="#ppt_x"/>
                                          </p:val>
                                        </p:tav>
                                        <p:tav tm="100000">
                                          <p:val>
                                            <p:strVal val="#ppt_x"/>
                                          </p:val>
                                        </p:tav>
                                      </p:tavLst>
                                    </p:anim>
                                    <p:anim calcmode="lin" valueType="num">
                                      <p:cBhvr additive="base">
                                        <p:cTn id="51"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P spid="4" grpId="0"/>
      <p:bldP spid="13" grpId="0"/>
      <p:bldP spid="14" grpId="0"/>
      <p:bldP spid="15"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7" name="Text Box 5"/>
          <p:cNvSpPr txBox="1">
            <a:spLocks noChangeArrowheads="1"/>
          </p:cNvSpPr>
          <p:nvPr/>
        </p:nvSpPr>
        <p:spPr bwMode="auto">
          <a:xfrm>
            <a:off x="122787" y="370862"/>
            <a:ext cx="502071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eaLnBrk="1" hangingPunct="1">
              <a:spcBef>
                <a:spcPct val="50000"/>
              </a:spcBef>
            </a:pPr>
            <a:r>
              <a:rPr lang="ru-RU" altLang="ru-RU" sz="2800" b="1" dirty="0" smtClean="0">
                <a:solidFill>
                  <a:srgbClr val="0070C0"/>
                </a:solidFill>
                <a:latin typeface="Times New Roman" panose="02020603050405020304" pitchFamily="18" charset="0"/>
                <a:cs typeface="Times New Roman" panose="02020603050405020304" pitchFamily="18" charset="0"/>
              </a:rPr>
              <a:t>КОФЕВАРКИ «ЭСПРЕССО»</a:t>
            </a:r>
            <a:endParaRPr lang="ru-RU" altLang="ru-RU" sz="2800" b="1" dirty="0">
              <a:solidFill>
                <a:srgbClr val="0070C0"/>
              </a:solidFill>
              <a:latin typeface="Times New Roman" panose="02020603050405020304" pitchFamily="18" charset="0"/>
              <a:cs typeface="Times New Roman" panose="02020603050405020304" pitchFamily="18" charset="0"/>
            </a:endParaRPr>
          </a:p>
        </p:txBody>
      </p:sp>
      <p:sp>
        <p:nvSpPr>
          <p:cNvPr id="52228" name="Прямоугольник 4"/>
          <p:cNvSpPr>
            <a:spLocks noChangeArrowheads="1"/>
          </p:cNvSpPr>
          <p:nvPr/>
        </p:nvSpPr>
        <p:spPr bwMode="auto">
          <a:xfrm>
            <a:off x="4837748" y="432417"/>
            <a:ext cx="561594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eaLnBrk="1" hangingPunct="1"/>
            <a:r>
              <a:rPr lang="ru-RU" altLang="ru-RU" sz="2000" dirty="0">
                <a:solidFill>
                  <a:srgbClr val="002060"/>
                </a:solidFill>
                <a:latin typeface="Times New Roman" panose="02020603050405020304" pitchFamily="18" charset="0"/>
                <a:cs typeface="Times New Roman" panose="02020603050405020304" pitchFamily="18" charset="0"/>
              </a:rPr>
              <a:t>(от итальянского «</a:t>
            </a:r>
            <a:r>
              <a:rPr lang="ru-RU" altLang="ru-RU" sz="2000" dirty="0" err="1">
                <a:solidFill>
                  <a:srgbClr val="002060"/>
                </a:solidFill>
                <a:latin typeface="Times New Roman" panose="02020603050405020304" pitchFamily="18" charset="0"/>
                <a:cs typeface="Times New Roman" panose="02020603050405020304" pitchFamily="18" charset="0"/>
              </a:rPr>
              <a:t>es</a:t>
            </a:r>
            <a:r>
              <a:rPr lang="ru-RU" altLang="ru-RU" sz="2000" dirty="0">
                <a:solidFill>
                  <a:srgbClr val="002060"/>
                </a:solidFill>
                <a:latin typeface="Times New Roman" panose="02020603050405020304" pitchFamily="18" charset="0"/>
                <a:cs typeface="Times New Roman" panose="02020603050405020304" pitchFamily="18" charset="0"/>
              </a:rPr>
              <a:t> </a:t>
            </a:r>
            <a:r>
              <a:rPr lang="ru-RU" altLang="ru-RU" sz="2000" dirty="0" err="1">
                <a:solidFill>
                  <a:srgbClr val="002060"/>
                </a:solidFill>
                <a:latin typeface="Times New Roman" panose="02020603050405020304" pitchFamily="18" charset="0"/>
                <a:cs typeface="Times New Roman" panose="02020603050405020304" pitchFamily="18" charset="0"/>
              </a:rPr>
              <a:t>presso</a:t>
            </a:r>
            <a:r>
              <a:rPr lang="ru-RU" altLang="ru-RU" sz="2000" dirty="0">
                <a:solidFill>
                  <a:srgbClr val="002060"/>
                </a:solidFill>
                <a:latin typeface="Times New Roman" panose="02020603050405020304" pitchFamily="18" charset="0"/>
                <a:cs typeface="Times New Roman" panose="02020603050405020304" pitchFamily="18" charset="0"/>
              </a:rPr>
              <a:t>» — под давлением.)</a:t>
            </a:r>
          </a:p>
        </p:txBody>
      </p:sp>
      <p:sp>
        <p:nvSpPr>
          <p:cNvPr id="52229" name="Rectangle 5"/>
          <p:cNvSpPr>
            <a:spLocks noChangeArrowheads="1"/>
          </p:cNvSpPr>
          <p:nvPr/>
        </p:nvSpPr>
        <p:spPr bwMode="auto">
          <a:xfrm>
            <a:off x="4309110" y="1296094"/>
            <a:ext cx="7658100" cy="2154436"/>
          </a:xfrm>
          <a:prstGeom prst="rect">
            <a:avLst/>
          </a:prstGeom>
          <a:solidFill>
            <a:schemeClr val="accent3">
              <a:lumMod val="20000"/>
              <a:lumOff val="80000"/>
            </a:schemeClr>
          </a:solidFill>
          <a:ln>
            <a:solidFill>
              <a:schemeClr val="accent1"/>
            </a:solidFill>
          </a:ln>
          <a:extLst/>
        </p:spPr>
        <p:txBody>
          <a:bodyPr wrap="square" anchor="ctr">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a:r>
              <a:rPr lang="ru-RU" altLang="ru-RU" sz="2000" b="1" i="1" dirty="0">
                <a:latin typeface="Times New Roman" panose="02020603050405020304" pitchFamily="18" charset="0"/>
                <a:cs typeface="Times New Roman" panose="02020603050405020304" pitchFamily="18" charset="0"/>
              </a:rPr>
              <a:t>ПРИНЦИП ДЕЙСТВИЯ:</a:t>
            </a:r>
          </a:p>
          <a:p>
            <a:pPr algn="just"/>
            <a:endParaRPr lang="ru-RU" altLang="ru-RU" sz="1050" dirty="0">
              <a:latin typeface="Times New Roman" panose="02020603050405020304" pitchFamily="18" charset="0"/>
              <a:cs typeface="Times New Roman" panose="02020603050405020304" pitchFamily="18" charset="0"/>
            </a:endParaRPr>
          </a:p>
          <a:p>
            <a:pPr algn="just"/>
            <a:r>
              <a:rPr lang="ru-RU" altLang="ru-RU" sz="2000" dirty="0">
                <a:latin typeface="Times New Roman" panose="02020603050405020304" pitchFamily="18" charset="0"/>
                <a:cs typeface="Times New Roman" panose="02020603050405020304" pitchFamily="18" charset="0"/>
              </a:rPr>
              <a:t>Вода в герметично закрытом объеме разогревается до высокой температуры и интенсивно кипит. Как только давление пара достигает определенного значения, открывается специальный клапан. И вода под давлением минимум 3,5 атм. проходит через фильтр с кофе.</a:t>
            </a:r>
          </a:p>
        </p:txBody>
      </p:sp>
      <p:sp>
        <p:nvSpPr>
          <p:cNvPr id="52230" name="Rectangle 6"/>
          <p:cNvSpPr>
            <a:spLocks noChangeArrowheads="1"/>
          </p:cNvSpPr>
          <p:nvPr/>
        </p:nvSpPr>
        <p:spPr bwMode="auto">
          <a:xfrm>
            <a:off x="4309110" y="4009281"/>
            <a:ext cx="7658100"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indent="342900"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just"/>
            <a:r>
              <a:rPr lang="ru-RU" altLang="ru-RU" sz="2000" i="1" dirty="0">
                <a:solidFill>
                  <a:srgbClr val="002060"/>
                </a:solidFill>
                <a:latin typeface="Times New Roman" panose="02020603050405020304" pitchFamily="18" charset="0"/>
                <a:cs typeface="Times New Roman" panose="02020603050405020304" pitchFamily="18" charset="0"/>
              </a:rPr>
              <a:t>Эти кофеварки, как правило, не имеют специальной емкости для готового кофе или подставки с подогревом. После приготовления напиток надо сразу употреблять. Иначе он утратит свой неповторимый вкус. Поэтому кофеварки «</a:t>
            </a:r>
            <a:r>
              <a:rPr lang="ru-RU" altLang="ru-RU" sz="2000" i="1" dirty="0" err="1">
                <a:solidFill>
                  <a:srgbClr val="002060"/>
                </a:solidFill>
                <a:latin typeface="Times New Roman" panose="02020603050405020304" pitchFamily="18" charset="0"/>
                <a:cs typeface="Times New Roman" panose="02020603050405020304" pitchFamily="18" charset="0"/>
              </a:rPr>
              <a:t>эспрессо</a:t>
            </a:r>
            <a:r>
              <a:rPr lang="ru-RU" altLang="ru-RU" sz="2000" i="1" dirty="0">
                <a:solidFill>
                  <a:srgbClr val="002060"/>
                </a:solidFill>
                <a:latin typeface="Times New Roman" panose="02020603050405020304" pitchFamily="18" charset="0"/>
                <a:cs typeface="Times New Roman" panose="02020603050405020304" pitchFamily="18" charset="0"/>
              </a:rPr>
              <a:t>» рассчитаны на приготовление небольших порций (2-4 маленькие чашки). </a:t>
            </a:r>
          </a:p>
        </p:txBody>
      </p:sp>
      <p:pic>
        <p:nvPicPr>
          <p:cNvPr id="7" name="Рисунок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27326" y="70505"/>
            <a:ext cx="564594" cy="693361"/>
          </a:xfrm>
          <a:prstGeom prst="rect">
            <a:avLst/>
          </a:prstGeom>
        </p:spPr>
      </p:pic>
      <p:pic>
        <p:nvPicPr>
          <p:cNvPr id="9" name="Picture 2" descr="https://i2.rozetka.ua/goods/1490274/13915_images_149027496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38" y="1027270"/>
            <a:ext cx="3696977" cy="5122070"/>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58033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52227"/>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52228"/>
                                        </p:tgtEl>
                                        <p:attrNameLst>
                                          <p:attrName>style.visibility</p:attrName>
                                        </p:attrNameLst>
                                      </p:cBhvr>
                                      <p:to>
                                        <p:strVal val="visible"/>
                                      </p:to>
                                    </p:set>
                                  </p:childTnLst>
                                </p:cTn>
                              </p:par>
                            </p:childTnLst>
                          </p:cTn>
                        </p:par>
                        <p:par>
                          <p:cTn id="10" fill="hold">
                            <p:stCondLst>
                              <p:cond delay="0"/>
                            </p:stCondLst>
                            <p:childTnLst>
                              <p:par>
                                <p:cTn id="11" presetID="2" presetClass="entr" presetSubtype="4" fill="hold" nodeType="after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par>
                          <p:cTn id="15" fill="hold">
                            <p:stCondLst>
                              <p:cond delay="500"/>
                            </p:stCondLst>
                            <p:childTnLst>
                              <p:par>
                                <p:cTn id="16" presetID="1" presetClass="entr" presetSubtype="0" fill="hold" grpId="0" nodeType="afterEffect">
                                  <p:stCondLst>
                                    <p:cond delay="750"/>
                                  </p:stCondLst>
                                  <p:childTnLst>
                                    <p:set>
                                      <p:cBhvr>
                                        <p:cTn id="17" dur="1" fill="hold">
                                          <p:stCondLst>
                                            <p:cond delay="0"/>
                                          </p:stCondLst>
                                        </p:cTn>
                                        <p:tgtEl>
                                          <p:spTgt spid="52229"/>
                                        </p:tgtEl>
                                        <p:attrNameLst>
                                          <p:attrName>style.visibility</p:attrName>
                                        </p:attrNameLst>
                                      </p:cBhvr>
                                      <p:to>
                                        <p:strVal val="visible"/>
                                      </p:to>
                                    </p:set>
                                  </p:childTnLst>
                                </p:cTn>
                              </p:par>
                            </p:childTnLst>
                          </p:cTn>
                        </p:par>
                        <p:par>
                          <p:cTn id="18" fill="hold">
                            <p:stCondLst>
                              <p:cond delay="1250"/>
                            </p:stCondLst>
                            <p:childTnLst>
                              <p:par>
                                <p:cTn id="19" presetID="1" presetClass="entr" presetSubtype="0" fill="hold" grpId="0" nodeType="afterEffect">
                                  <p:stCondLst>
                                    <p:cond delay="750"/>
                                  </p:stCondLst>
                                  <p:childTnLst>
                                    <p:set>
                                      <p:cBhvr>
                                        <p:cTn id="20" dur="1" fill="hold">
                                          <p:stCondLst>
                                            <p:cond delay="0"/>
                                          </p:stCondLst>
                                        </p:cTn>
                                        <p:tgtEl>
                                          <p:spTgt spid="522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27" grpId="0"/>
      <p:bldP spid="52228" grpId="0"/>
      <p:bldP spid="52229" grpId="0" animBg="1"/>
      <p:bldP spid="52230"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1" name="Прямоугольник 2"/>
          <p:cNvSpPr>
            <a:spLocks noChangeArrowheads="1"/>
          </p:cNvSpPr>
          <p:nvPr/>
        </p:nvSpPr>
        <p:spPr bwMode="auto">
          <a:xfrm>
            <a:off x="5534553" y="997257"/>
            <a:ext cx="6275070" cy="4893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just" eaLnBrk="1" hangingPunct="1"/>
            <a:r>
              <a:rPr lang="ru-RU" altLang="ru-RU" sz="2400" dirty="0">
                <a:solidFill>
                  <a:srgbClr val="002060"/>
                </a:solidFill>
                <a:latin typeface="Times New Roman" panose="02020603050405020304" pitchFamily="18" charset="0"/>
                <a:cs typeface="Times New Roman" panose="02020603050405020304" pitchFamily="18" charset="0"/>
              </a:rPr>
              <a:t>Кофе должен быть специального помола, так как мелко молотый кофе быстро забивает мелкие отверстия фильтра, и вода не проходит через кофе.</a:t>
            </a:r>
          </a:p>
          <a:p>
            <a:pPr algn="just" eaLnBrk="1" hangingPunct="1"/>
            <a:endParaRPr lang="ru-RU" altLang="ru-RU" sz="2400" dirty="0">
              <a:solidFill>
                <a:srgbClr val="002060"/>
              </a:solidFill>
              <a:latin typeface="Times New Roman" panose="02020603050405020304" pitchFamily="18" charset="0"/>
              <a:cs typeface="Times New Roman" panose="02020603050405020304" pitchFamily="18" charset="0"/>
            </a:endParaRPr>
          </a:p>
          <a:p>
            <a:pPr algn="just" eaLnBrk="1" hangingPunct="1"/>
            <a:r>
              <a:rPr lang="ru-RU" altLang="ru-RU" sz="2400" dirty="0">
                <a:solidFill>
                  <a:srgbClr val="002060"/>
                </a:solidFill>
                <a:latin typeface="Times New Roman" panose="02020603050405020304" pitchFamily="18" charset="0"/>
                <a:cs typeface="Times New Roman" panose="02020603050405020304" pitchFamily="18" charset="0"/>
              </a:rPr>
              <a:t>Показатель производительности - </a:t>
            </a:r>
            <a:r>
              <a:rPr lang="ru-RU" altLang="ru-RU" sz="2400" b="1" dirty="0">
                <a:solidFill>
                  <a:srgbClr val="002060"/>
                </a:solidFill>
                <a:latin typeface="Times New Roman" panose="02020603050405020304" pitchFamily="18" charset="0"/>
                <a:cs typeface="Times New Roman" panose="02020603050405020304" pitchFamily="18" charset="0"/>
              </a:rPr>
              <a:t>рабочее давление</a:t>
            </a:r>
            <a:r>
              <a:rPr lang="ru-RU" altLang="ru-RU" sz="2400" dirty="0">
                <a:solidFill>
                  <a:srgbClr val="002060"/>
                </a:solidFill>
                <a:latin typeface="Times New Roman" panose="02020603050405020304" pitchFamily="18" charset="0"/>
                <a:cs typeface="Times New Roman" panose="02020603050405020304" pitchFamily="18" charset="0"/>
              </a:rPr>
              <a:t>, измеряемое в барах. Колеблется от 3,5 до 15 бар. </a:t>
            </a:r>
          </a:p>
          <a:p>
            <a:pPr algn="just" eaLnBrk="1" hangingPunct="1"/>
            <a:endParaRPr lang="ru-RU" altLang="ru-RU" sz="2400" dirty="0">
              <a:solidFill>
                <a:srgbClr val="002060"/>
              </a:solidFill>
              <a:latin typeface="Times New Roman" panose="02020603050405020304" pitchFamily="18" charset="0"/>
              <a:cs typeface="Times New Roman" panose="02020603050405020304" pitchFamily="18" charset="0"/>
            </a:endParaRPr>
          </a:p>
          <a:p>
            <a:pPr algn="just" eaLnBrk="1" hangingPunct="1"/>
            <a:r>
              <a:rPr lang="ru-RU" altLang="ru-RU" sz="2400" dirty="0">
                <a:solidFill>
                  <a:srgbClr val="002060"/>
                </a:solidFill>
                <a:latin typeface="Times New Roman" panose="02020603050405020304" pitchFamily="18" charset="0"/>
                <a:cs typeface="Times New Roman" panose="02020603050405020304" pitchFamily="18" charset="0"/>
              </a:rPr>
              <a:t>Во многих моделях имеется встроенное приспособление для получения кофе «</a:t>
            </a:r>
            <a:r>
              <a:rPr lang="ru-RU" altLang="ru-RU" sz="2400" dirty="0" err="1">
                <a:solidFill>
                  <a:srgbClr val="002060"/>
                </a:solidFill>
                <a:latin typeface="Times New Roman" panose="02020603050405020304" pitchFamily="18" charset="0"/>
                <a:cs typeface="Times New Roman" panose="02020603050405020304" pitchFamily="18" charset="0"/>
              </a:rPr>
              <a:t>капуччино</a:t>
            </a:r>
            <a:r>
              <a:rPr lang="ru-RU" altLang="ru-RU" sz="2400" dirty="0">
                <a:solidFill>
                  <a:srgbClr val="002060"/>
                </a:solidFill>
                <a:latin typeface="Times New Roman" panose="02020603050405020304" pitchFamily="18" charset="0"/>
                <a:cs typeface="Times New Roman" panose="02020603050405020304" pitchFamily="18" charset="0"/>
              </a:rPr>
              <a:t>» (кофе со взбитой молочной пленкой)</a:t>
            </a:r>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27326" y="70505"/>
            <a:ext cx="564594" cy="693361"/>
          </a:xfrm>
          <a:prstGeom prst="rect">
            <a:avLst/>
          </a:prstGeom>
        </p:spPr>
      </p:pic>
      <p:pic>
        <p:nvPicPr>
          <p:cNvPr id="6" name="Picture 2" descr="http://itd1.mycdn.me/image?id=877444598361&amp;t=20&amp;plc=WEB&amp;tkn=*aU4M-Ttq_xIhqiwWxqrxLLek4ng"/>
          <p:cNvPicPr>
            <a:picLocks noChangeAspect="1" noChangeArrowheads="1"/>
          </p:cNvPicPr>
          <p:nvPr/>
        </p:nvPicPr>
        <p:blipFill rotWithShape="1">
          <a:blip r:embed="rId3">
            <a:extLst>
              <a:ext uri="{28A0092B-C50C-407E-A947-70E740481C1C}">
                <a14:useLocalDpi xmlns:a14="http://schemas.microsoft.com/office/drawing/2010/main" val="0"/>
              </a:ext>
            </a:extLst>
          </a:blip>
          <a:srcRect l="10599"/>
          <a:stretch/>
        </p:blipFill>
        <p:spPr bwMode="auto">
          <a:xfrm>
            <a:off x="228600" y="590233"/>
            <a:ext cx="5102700" cy="5707697"/>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96158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ext Box 7"/>
          <p:cNvSpPr txBox="1">
            <a:spLocks noChangeArrowheads="1"/>
          </p:cNvSpPr>
          <p:nvPr/>
        </p:nvSpPr>
        <p:spPr bwMode="auto">
          <a:xfrm>
            <a:off x="63818" y="333375"/>
            <a:ext cx="337661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eaLnBrk="1" hangingPunct="1">
              <a:spcBef>
                <a:spcPct val="50000"/>
              </a:spcBef>
            </a:pPr>
            <a:r>
              <a:rPr lang="ru-RU" altLang="ru-RU" sz="2800" b="1" dirty="0" smtClean="0">
                <a:solidFill>
                  <a:srgbClr val="0070C0"/>
                </a:solidFill>
                <a:latin typeface="Times New Roman" panose="02020603050405020304" pitchFamily="18" charset="0"/>
                <a:cs typeface="Times New Roman" panose="02020603050405020304" pitchFamily="18" charset="0"/>
              </a:rPr>
              <a:t>КОФЕМАШИНЫ</a:t>
            </a:r>
            <a:endParaRPr lang="ru-RU" altLang="ru-RU" sz="2800" b="1" dirty="0">
              <a:solidFill>
                <a:srgbClr val="0070C0"/>
              </a:solidFill>
              <a:latin typeface="Times New Roman" panose="02020603050405020304" pitchFamily="18" charset="0"/>
              <a:cs typeface="Times New Roman" panose="02020603050405020304" pitchFamily="18" charset="0"/>
            </a:endParaRPr>
          </a:p>
        </p:txBody>
      </p:sp>
      <p:sp>
        <p:nvSpPr>
          <p:cNvPr id="54276" name="Прямоугольник 5"/>
          <p:cNvSpPr>
            <a:spLocks noChangeArrowheads="1"/>
          </p:cNvSpPr>
          <p:nvPr/>
        </p:nvSpPr>
        <p:spPr bwMode="auto">
          <a:xfrm>
            <a:off x="187623" y="426629"/>
            <a:ext cx="11259693"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indent="2960688" algn="just" eaLnBrk="1" hangingPunct="1"/>
            <a:r>
              <a:rPr lang="ru-RU" altLang="ru-RU" sz="2000" dirty="0">
                <a:latin typeface="Times New Roman" panose="02020603050405020304" pitchFamily="18" charset="0"/>
                <a:cs typeface="Times New Roman" panose="02020603050405020304" pitchFamily="18" charset="0"/>
              </a:rPr>
              <a:t> – это сложные агрегаты, где все процессы, начиная с помола кофе и заканчивая разливанием по чашкам, происходят автоматически. Кроме </a:t>
            </a:r>
            <a:r>
              <a:rPr lang="ru-RU" altLang="ru-RU" sz="2000" dirty="0" err="1">
                <a:latin typeface="Times New Roman" panose="02020603050405020304" pitchFamily="18" charset="0"/>
                <a:cs typeface="Times New Roman" panose="02020603050405020304" pitchFamily="18" charset="0"/>
              </a:rPr>
              <a:t>эспрессо</a:t>
            </a:r>
            <a:r>
              <a:rPr lang="ru-RU" altLang="ru-RU" sz="2000" dirty="0">
                <a:latin typeface="Times New Roman" panose="02020603050405020304" pitchFamily="18" charset="0"/>
                <a:cs typeface="Times New Roman" panose="02020603050405020304" pitchFamily="18" charset="0"/>
              </a:rPr>
              <a:t>, можно приготовить обычный кофе различной крепости или </a:t>
            </a:r>
            <a:r>
              <a:rPr lang="ru-RU" altLang="ru-RU" sz="2000" dirty="0" err="1">
                <a:latin typeface="Times New Roman" panose="02020603050405020304" pitchFamily="18" charset="0"/>
                <a:cs typeface="Times New Roman" panose="02020603050405020304" pitchFamily="18" charset="0"/>
              </a:rPr>
              <a:t>капуччино</a:t>
            </a:r>
            <a:r>
              <a:rPr lang="ru-RU" altLang="ru-RU" sz="2000" dirty="0">
                <a:latin typeface="Times New Roman" panose="02020603050405020304" pitchFamily="18" charset="0"/>
                <a:cs typeface="Times New Roman" panose="02020603050405020304" pitchFamily="18" charset="0"/>
              </a:rPr>
              <a:t>. </a:t>
            </a:r>
          </a:p>
        </p:txBody>
      </p:sp>
      <p:sp>
        <p:nvSpPr>
          <p:cNvPr id="54277" name="Прямоугольник 6"/>
          <p:cNvSpPr>
            <a:spLocks noChangeArrowheads="1"/>
          </p:cNvSpPr>
          <p:nvPr/>
        </p:nvSpPr>
        <p:spPr bwMode="auto">
          <a:xfrm>
            <a:off x="4629150" y="2023942"/>
            <a:ext cx="731520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just" eaLnBrk="1" hangingPunct="1"/>
            <a:r>
              <a:rPr lang="ru-RU" altLang="ru-RU" sz="2000" i="1" dirty="0">
                <a:solidFill>
                  <a:srgbClr val="002060"/>
                </a:solidFill>
                <a:latin typeface="Times New Roman" panose="02020603050405020304" pitchFamily="18" charset="0"/>
                <a:cs typeface="Times New Roman" panose="02020603050405020304" pitchFamily="18" charset="0"/>
              </a:rPr>
              <a:t>Для каждого вида кофе получаются разные порции: </a:t>
            </a:r>
            <a:endParaRPr lang="ru-RU" altLang="ru-RU" sz="2000" i="1" dirty="0" smtClean="0">
              <a:solidFill>
                <a:srgbClr val="002060"/>
              </a:solidFill>
              <a:latin typeface="Times New Roman" panose="02020603050405020304" pitchFamily="18" charset="0"/>
              <a:cs typeface="Times New Roman" panose="02020603050405020304" pitchFamily="18" charset="0"/>
            </a:endParaRPr>
          </a:p>
          <a:p>
            <a:pPr algn="just" eaLnBrk="1" hangingPunct="1"/>
            <a:r>
              <a:rPr lang="ru-RU" altLang="ru-RU" sz="2000" i="1" dirty="0" smtClean="0">
                <a:solidFill>
                  <a:srgbClr val="002060"/>
                </a:solidFill>
                <a:latin typeface="Times New Roman" panose="02020603050405020304" pitchFamily="18" charset="0"/>
                <a:cs typeface="Times New Roman" panose="02020603050405020304" pitchFamily="18" charset="0"/>
              </a:rPr>
              <a:t>маленькая </a:t>
            </a:r>
            <a:r>
              <a:rPr lang="ru-RU" altLang="ru-RU" sz="2000" i="1" dirty="0">
                <a:solidFill>
                  <a:srgbClr val="002060"/>
                </a:solidFill>
                <a:latin typeface="Times New Roman" panose="02020603050405020304" pitchFamily="18" charset="0"/>
                <a:cs typeface="Times New Roman" panose="02020603050405020304" pitchFamily="18" charset="0"/>
              </a:rPr>
              <a:t>чашка — для </a:t>
            </a:r>
            <a:r>
              <a:rPr lang="ru-RU" altLang="ru-RU" sz="2000" i="1" dirty="0" err="1">
                <a:solidFill>
                  <a:srgbClr val="002060"/>
                </a:solidFill>
                <a:latin typeface="Times New Roman" panose="02020603050405020304" pitchFamily="18" charset="0"/>
                <a:cs typeface="Times New Roman" panose="02020603050405020304" pitchFamily="18" charset="0"/>
              </a:rPr>
              <a:t>эспрессо</a:t>
            </a:r>
            <a:r>
              <a:rPr lang="ru-RU" altLang="ru-RU" sz="2000" i="1" dirty="0">
                <a:solidFill>
                  <a:srgbClr val="002060"/>
                </a:solidFill>
                <a:latin typeface="Times New Roman" panose="02020603050405020304" pitchFamily="18" charset="0"/>
                <a:cs typeface="Times New Roman" panose="02020603050405020304" pitchFamily="18" charset="0"/>
              </a:rPr>
              <a:t>, </a:t>
            </a:r>
            <a:endParaRPr lang="ru-RU" altLang="ru-RU" sz="2000" i="1" dirty="0" smtClean="0">
              <a:solidFill>
                <a:srgbClr val="002060"/>
              </a:solidFill>
              <a:latin typeface="Times New Roman" panose="02020603050405020304" pitchFamily="18" charset="0"/>
              <a:cs typeface="Times New Roman" panose="02020603050405020304" pitchFamily="18" charset="0"/>
            </a:endParaRPr>
          </a:p>
          <a:p>
            <a:pPr algn="just" eaLnBrk="1" hangingPunct="1"/>
            <a:r>
              <a:rPr lang="ru-RU" altLang="ru-RU" sz="2000" i="1" dirty="0" smtClean="0">
                <a:solidFill>
                  <a:srgbClr val="002060"/>
                </a:solidFill>
                <a:latin typeface="Times New Roman" panose="02020603050405020304" pitchFamily="18" charset="0"/>
                <a:cs typeface="Times New Roman" panose="02020603050405020304" pitchFamily="18" charset="0"/>
              </a:rPr>
              <a:t>средняя </a:t>
            </a:r>
            <a:r>
              <a:rPr lang="ru-RU" altLang="ru-RU" sz="2000" i="1" dirty="0">
                <a:solidFill>
                  <a:srgbClr val="002060"/>
                </a:solidFill>
                <a:latin typeface="Times New Roman" panose="02020603050405020304" pitchFamily="18" charset="0"/>
                <a:cs typeface="Times New Roman" panose="02020603050405020304" pitchFamily="18" charset="0"/>
              </a:rPr>
              <a:t>чашка — для обычного кофе, </a:t>
            </a:r>
            <a:endParaRPr lang="ru-RU" altLang="ru-RU" sz="2000" i="1" dirty="0" smtClean="0">
              <a:solidFill>
                <a:srgbClr val="002060"/>
              </a:solidFill>
              <a:latin typeface="Times New Roman" panose="02020603050405020304" pitchFamily="18" charset="0"/>
              <a:cs typeface="Times New Roman" panose="02020603050405020304" pitchFamily="18" charset="0"/>
            </a:endParaRPr>
          </a:p>
          <a:p>
            <a:pPr algn="just" eaLnBrk="1" hangingPunct="1"/>
            <a:r>
              <a:rPr lang="ru-RU" altLang="ru-RU" sz="2000" i="1" dirty="0" smtClean="0">
                <a:solidFill>
                  <a:srgbClr val="002060"/>
                </a:solidFill>
                <a:latin typeface="Times New Roman" panose="02020603050405020304" pitchFamily="18" charset="0"/>
                <a:cs typeface="Times New Roman" panose="02020603050405020304" pitchFamily="18" charset="0"/>
              </a:rPr>
              <a:t>большая </a:t>
            </a:r>
            <a:r>
              <a:rPr lang="ru-RU" altLang="ru-RU" sz="2000" i="1" dirty="0">
                <a:solidFill>
                  <a:srgbClr val="002060"/>
                </a:solidFill>
                <a:latin typeface="Times New Roman" panose="02020603050405020304" pitchFamily="18" charset="0"/>
                <a:cs typeface="Times New Roman" panose="02020603050405020304" pitchFamily="18" charset="0"/>
              </a:rPr>
              <a:t>чашка — для </a:t>
            </a:r>
            <a:r>
              <a:rPr lang="ru-RU" altLang="ru-RU" sz="2000" i="1" dirty="0" err="1">
                <a:solidFill>
                  <a:srgbClr val="002060"/>
                </a:solidFill>
                <a:latin typeface="Times New Roman" panose="02020603050405020304" pitchFamily="18" charset="0"/>
                <a:cs typeface="Times New Roman" panose="02020603050405020304" pitchFamily="18" charset="0"/>
              </a:rPr>
              <a:t>капуччино</a:t>
            </a:r>
            <a:r>
              <a:rPr lang="ru-RU" altLang="ru-RU" sz="2000" i="1" dirty="0">
                <a:solidFill>
                  <a:srgbClr val="002060"/>
                </a:solidFill>
                <a:latin typeface="Times New Roman" panose="02020603050405020304" pitchFamily="18" charset="0"/>
                <a:cs typeface="Times New Roman" panose="02020603050405020304" pitchFamily="18" charset="0"/>
              </a:rPr>
              <a:t>. </a:t>
            </a:r>
            <a:endParaRPr lang="ru-RU" altLang="ru-RU" sz="2000" dirty="0">
              <a:solidFill>
                <a:srgbClr val="002060"/>
              </a:solidFill>
              <a:latin typeface="Times New Roman" panose="02020603050405020304" pitchFamily="18" charset="0"/>
              <a:cs typeface="Times New Roman" panose="02020603050405020304" pitchFamily="18" charset="0"/>
            </a:endParaRPr>
          </a:p>
        </p:txBody>
      </p:sp>
      <p:sp>
        <p:nvSpPr>
          <p:cNvPr id="54278" name="Rectangle 6"/>
          <p:cNvSpPr>
            <a:spLocks noChangeArrowheads="1"/>
          </p:cNvSpPr>
          <p:nvPr/>
        </p:nvSpPr>
        <p:spPr bwMode="auto">
          <a:xfrm rot="10800000" flipV="1">
            <a:off x="4629149" y="3662380"/>
            <a:ext cx="746277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r>
              <a:rPr lang="ru-RU" altLang="ru-RU" sz="2000" dirty="0">
                <a:latin typeface="Times New Roman" panose="02020603050405020304" pitchFamily="18" charset="0"/>
                <a:cs typeface="Times New Roman" panose="02020603050405020304" pitchFamily="18" charset="0"/>
              </a:rPr>
              <a:t>Обычно </a:t>
            </a:r>
            <a:r>
              <a:rPr lang="ru-RU" altLang="ru-RU" sz="2000" dirty="0" err="1">
                <a:latin typeface="Times New Roman" panose="02020603050405020304" pitchFamily="18" charset="0"/>
                <a:cs typeface="Times New Roman" panose="02020603050405020304" pitchFamily="18" charset="0"/>
              </a:rPr>
              <a:t>кофемашина</a:t>
            </a:r>
            <a:r>
              <a:rPr lang="ru-RU" altLang="ru-RU" sz="2000" dirty="0">
                <a:latin typeface="Times New Roman" panose="02020603050405020304" pitchFamily="18" charset="0"/>
                <a:cs typeface="Times New Roman" panose="02020603050405020304" pitchFamily="18" charset="0"/>
              </a:rPr>
              <a:t> </a:t>
            </a:r>
            <a:r>
              <a:rPr lang="ru-RU" altLang="ru-RU" sz="2000" dirty="0" smtClean="0">
                <a:latin typeface="Times New Roman" panose="02020603050405020304" pitchFamily="18" charset="0"/>
                <a:cs typeface="Times New Roman" panose="02020603050405020304" pitchFamily="18" charset="0"/>
              </a:rPr>
              <a:t>вмещает 1,5-2 </a:t>
            </a:r>
            <a:r>
              <a:rPr lang="ru-RU" altLang="ru-RU" sz="2000" dirty="0">
                <a:latin typeface="Times New Roman" panose="02020603050405020304" pitchFamily="18" charset="0"/>
                <a:cs typeface="Times New Roman" panose="02020603050405020304" pitchFamily="18" charset="0"/>
              </a:rPr>
              <a:t>литра воды </a:t>
            </a:r>
            <a:r>
              <a:rPr lang="ru-RU" altLang="ru-RU" sz="2000" dirty="0" smtClean="0">
                <a:latin typeface="Times New Roman" panose="02020603050405020304" pitchFamily="18" charset="0"/>
                <a:cs typeface="Times New Roman" panose="02020603050405020304" pitchFamily="18" charset="0"/>
              </a:rPr>
              <a:t>и </a:t>
            </a:r>
            <a:r>
              <a:rPr lang="ru-RU" altLang="ru-RU" sz="2000" dirty="0">
                <a:latin typeface="Times New Roman" panose="02020603050405020304" pitchFamily="18" charset="0"/>
                <a:cs typeface="Times New Roman" panose="02020603050405020304" pitchFamily="18" charset="0"/>
              </a:rPr>
              <a:t>до 500 </a:t>
            </a:r>
            <a:r>
              <a:rPr lang="ru-RU" altLang="ru-RU" sz="2000" dirty="0" smtClean="0">
                <a:latin typeface="Times New Roman" panose="02020603050405020304" pitchFamily="18" charset="0"/>
                <a:cs typeface="Times New Roman" panose="02020603050405020304" pitchFamily="18" charset="0"/>
              </a:rPr>
              <a:t>гр. молотого </a:t>
            </a:r>
            <a:r>
              <a:rPr lang="ru-RU" altLang="ru-RU" sz="2000" dirty="0">
                <a:latin typeface="Times New Roman" panose="02020603050405020304" pitchFamily="18" charset="0"/>
                <a:cs typeface="Times New Roman" panose="02020603050405020304" pitchFamily="18" charset="0"/>
              </a:rPr>
              <a:t>кофе </a:t>
            </a:r>
          </a:p>
        </p:txBody>
      </p:sp>
      <p:pic>
        <p:nvPicPr>
          <p:cNvPr id="7" name="Рисунок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27326" y="70505"/>
            <a:ext cx="564594" cy="693361"/>
          </a:xfrm>
          <a:prstGeom prst="rect">
            <a:avLst/>
          </a:prstGeom>
        </p:spPr>
      </p:pic>
      <p:pic>
        <p:nvPicPr>
          <p:cNvPr id="27650" name="Picture 2" descr="https://static.migomby.by/img/products/3077/2010470/philips-saeco-incanto-deluxe-w-hd-8921$367183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3362" y="1543108"/>
            <a:ext cx="4018617" cy="4769067"/>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70973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54274"/>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500"/>
                                  </p:stCondLst>
                                  <p:childTnLst>
                                    <p:set>
                                      <p:cBhvr>
                                        <p:cTn id="9" dur="1" fill="hold">
                                          <p:stCondLst>
                                            <p:cond delay="0"/>
                                          </p:stCondLst>
                                        </p:cTn>
                                        <p:tgtEl>
                                          <p:spTgt spid="54276"/>
                                        </p:tgtEl>
                                        <p:attrNameLst>
                                          <p:attrName>style.visibility</p:attrName>
                                        </p:attrNameLst>
                                      </p:cBhvr>
                                      <p:to>
                                        <p:strVal val="visible"/>
                                      </p:to>
                                    </p:set>
                                  </p:childTnLst>
                                </p:cTn>
                              </p:par>
                            </p:childTnLst>
                          </p:cTn>
                        </p:par>
                        <p:par>
                          <p:cTn id="10" fill="hold">
                            <p:stCondLst>
                              <p:cond delay="500"/>
                            </p:stCondLst>
                            <p:childTnLst>
                              <p:par>
                                <p:cTn id="11" presetID="2" presetClass="entr" presetSubtype="4" fill="hold" nodeType="afterEffect">
                                  <p:stCondLst>
                                    <p:cond delay="0"/>
                                  </p:stCondLst>
                                  <p:childTnLst>
                                    <p:set>
                                      <p:cBhvr>
                                        <p:cTn id="12" dur="1" fill="hold">
                                          <p:stCondLst>
                                            <p:cond delay="0"/>
                                          </p:stCondLst>
                                        </p:cTn>
                                        <p:tgtEl>
                                          <p:spTgt spid="27650"/>
                                        </p:tgtEl>
                                        <p:attrNameLst>
                                          <p:attrName>style.visibility</p:attrName>
                                        </p:attrNameLst>
                                      </p:cBhvr>
                                      <p:to>
                                        <p:strVal val="visible"/>
                                      </p:to>
                                    </p:set>
                                    <p:anim calcmode="lin" valueType="num">
                                      <p:cBhvr additive="base">
                                        <p:cTn id="13" dur="500" fill="hold"/>
                                        <p:tgtEl>
                                          <p:spTgt spid="27650"/>
                                        </p:tgtEl>
                                        <p:attrNameLst>
                                          <p:attrName>ppt_x</p:attrName>
                                        </p:attrNameLst>
                                      </p:cBhvr>
                                      <p:tavLst>
                                        <p:tav tm="0">
                                          <p:val>
                                            <p:strVal val="#ppt_x"/>
                                          </p:val>
                                        </p:tav>
                                        <p:tav tm="100000">
                                          <p:val>
                                            <p:strVal val="#ppt_x"/>
                                          </p:val>
                                        </p:tav>
                                      </p:tavLst>
                                    </p:anim>
                                    <p:anim calcmode="lin" valueType="num">
                                      <p:cBhvr additive="base">
                                        <p:cTn id="14" dur="500" fill="hold"/>
                                        <p:tgtEl>
                                          <p:spTgt spid="27650"/>
                                        </p:tgtEl>
                                        <p:attrNameLst>
                                          <p:attrName>ppt_y</p:attrName>
                                        </p:attrNameLst>
                                      </p:cBhvr>
                                      <p:tavLst>
                                        <p:tav tm="0">
                                          <p:val>
                                            <p:strVal val="1+#ppt_h/2"/>
                                          </p:val>
                                        </p:tav>
                                        <p:tav tm="100000">
                                          <p:val>
                                            <p:strVal val="#ppt_y"/>
                                          </p:val>
                                        </p:tav>
                                      </p:tavLst>
                                    </p:anim>
                                  </p:childTnLst>
                                </p:cTn>
                              </p:par>
                            </p:childTnLst>
                          </p:cTn>
                        </p:par>
                        <p:par>
                          <p:cTn id="15" fill="hold">
                            <p:stCondLst>
                              <p:cond delay="1000"/>
                            </p:stCondLst>
                            <p:childTnLst>
                              <p:par>
                                <p:cTn id="16" presetID="1" presetClass="entr" presetSubtype="0" fill="hold" grpId="0" nodeType="afterEffect">
                                  <p:stCondLst>
                                    <p:cond delay="500"/>
                                  </p:stCondLst>
                                  <p:childTnLst>
                                    <p:set>
                                      <p:cBhvr>
                                        <p:cTn id="17" dur="1" fill="hold">
                                          <p:stCondLst>
                                            <p:cond delay="0"/>
                                          </p:stCondLst>
                                        </p:cTn>
                                        <p:tgtEl>
                                          <p:spTgt spid="54277"/>
                                        </p:tgtEl>
                                        <p:attrNameLst>
                                          <p:attrName>style.visibility</p:attrName>
                                        </p:attrNameLst>
                                      </p:cBhvr>
                                      <p:to>
                                        <p:strVal val="visible"/>
                                      </p:to>
                                    </p:set>
                                  </p:childTnLst>
                                </p:cTn>
                              </p:par>
                            </p:childTnLst>
                          </p:cTn>
                        </p:par>
                        <p:par>
                          <p:cTn id="18" fill="hold">
                            <p:stCondLst>
                              <p:cond delay="1500"/>
                            </p:stCondLst>
                            <p:childTnLst>
                              <p:par>
                                <p:cTn id="19" presetID="1" presetClass="entr" presetSubtype="0" fill="hold" grpId="0" nodeType="afterEffect">
                                  <p:stCondLst>
                                    <p:cond delay="500"/>
                                  </p:stCondLst>
                                  <p:childTnLst>
                                    <p:set>
                                      <p:cBhvr>
                                        <p:cTn id="20" dur="1" fill="hold">
                                          <p:stCondLst>
                                            <p:cond delay="0"/>
                                          </p:stCondLst>
                                        </p:cTn>
                                        <p:tgtEl>
                                          <p:spTgt spid="5427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274" grpId="0"/>
      <p:bldP spid="54276" grpId="0"/>
      <p:bldP spid="54277" grpId="0"/>
      <p:bldP spid="54278"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7" name="Text Box 5"/>
          <p:cNvSpPr txBox="1">
            <a:spLocks noChangeArrowheads="1"/>
          </p:cNvSpPr>
          <p:nvPr/>
        </p:nvSpPr>
        <p:spPr bwMode="auto">
          <a:xfrm>
            <a:off x="0" y="397670"/>
            <a:ext cx="3203576" cy="701675"/>
          </a:xfrm>
          <a:prstGeom prst="rect">
            <a:avLst/>
          </a:prstGeom>
          <a:noFill/>
          <a:ln w="9525">
            <a:noFill/>
            <a:miter lim="800000"/>
            <a:headEnd/>
            <a:tailEnd/>
          </a:ln>
        </p:spPr>
        <p:txBody>
          <a:bodyPr wrap="square">
            <a:spAutoFit/>
          </a:bodyPr>
          <a:lstStyle/>
          <a:p>
            <a:pPr algn="ctr">
              <a:spcBef>
                <a:spcPct val="50000"/>
              </a:spcBef>
              <a:defRPr/>
            </a:pPr>
            <a:r>
              <a:rPr lang="ru-RU" sz="4000" b="1" dirty="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latin typeface="Times New Roman" pitchFamily="18" charset="0"/>
              </a:rPr>
              <a:t>Пароварка  </a:t>
            </a:r>
          </a:p>
        </p:txBody>
      </p:sp>
      <p:sp>
        <p:nvSpPr>
          <p:cNvPr id="55301" name="TextBox 4"/>
          <p:cNvSpPr txBox="1">
            <a:spLocks noChangeArrowheads="1"/>
          </p:cNvSpPr>
          <p:nvPr/>
        </p:nvSpPr>
        <p:spPr bwMode="auto">
          <a:xfrm>
            <a:off x="2940686" y="533033"/>
            <a:ext cx="797496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r>
              <a:rPr lang="ru-RU" altLang="ru-RU" sz="2400" dirty="0">
                <a:latin typeface="Times New Roman" panose="02020603050405020304" pitchFamily="18" charset="0"/>
                <a:cs typeface="Times New Roman" panose="02020603050405020304" pitchFamily="18" charset="0"/>
              </a:rPr>
              <a:t>служит для приготовления различных продуктов на пару</a:t>
            </a:r>
          </a:p>
        </p:txBody>
      </p:sp>
      <p:pic>
        <p:nvPicPr>
          <p:cNvPr id="6" name="Рисунок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27326" y="70505"/>
            <a:ext cx="564594" cy="693361"/>
          </a:xfrm>
          <a:prstGeom prst="rect">
            <a:avLst/>
          </a:prstGeom>
        </p:spPr>
      </p:pic>
      <p:pic>
        <p:nvPicPr>
          <p:cNvPr id="28674" name="Picture 2" descr="http://www.dostavka.md/img/id/152107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7687" y="1234707"/>
            <a:ext cx="4122883" cy="5053268"/>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pic>
        <p:nvPicPr>
          <p:cNvPr id="28676" name="Picture 4" descr="https://avatars.mds.yandex.net/get-marketpic/238105/market_2C1MAmn5dJVFLNVawJ5TSw/orig"/>
          <p:cNvPicPr>
            <a:picLocks noChangeAspect="1" noChangeArrowheads="1"/>
          </p:cNvPicPr>
          <p:nvPr/>
        </p:nvPicPr>
        <p:blipFill rotWithShape="1">
          <a:blip r:embed="rId4">
            <a:extLst>
              <a:ext uri="{28A0092B-C50C-407E-A947-70E740481C1C}">
                <a14:useLocalDpi xmlns:a14="http://schemas.microsoft.com/office/drawing/2010/main" val="0"/>
              </a:ext>
            </a:extLst>
          </a:blip>
          <a:srcRect l="15839" t="3943" r="18677" b="6057"/>
          <a:stretch/>
        </p:blipFill>
        <p:spPr bwMode="auto">
          <a:xfrm>
            <a:off x="4720590" y="1234708"/>
            <a:ext cx="3676854" cy="5053268"/>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pic>
        <p:nvPicPr>
          <p:cNvPr id="28678" name="Picture 6" descr="https://cache3.youla.io/files/images/780_780/5c/85/5c8546f3f235023a5a713c95.jpg"/>
          <p:cNvPicPr>
            <a:picLocks noChangeAspect="1" noChangeArrowheads="1"/>
          </p:cNvPicPr>
          <p:nvPr/>
        </p:nvPicPr>
        <p:blipFill rotWithShape="1">
          <a:blip r:embed="rId5">
            <a:extLst>
              <a:ext uri="{28A0092B-C50C-407E-A947-70E740481C1C}">
                <a14:useLocalDpi xmlns:a14="http://schemas.microsoft.com/office/drawing/2010/main" val="0"/>
              </a:ext>
            </a:extLst>
          </a:blip>
          <a:srcRect l="17859" r="15339"/>
          <a:stretch/>
        </p:blipFill>
        <p:spPr bwMode="auto">
          <a:xfrm>
            <a:off x="8557463" y="1234708"/>
            <a:ext cx="3164145" cy="5053268"/>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60991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110597"/>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500"/>
                                  </p:stCondLst>
                                  <p:childTnLst>
                                    <p:set>
                                      <p:cBhvr>
                                        <p:cTn id="9" dur="1" fill="hold">
                                          <p:stCondLst>
                                            <p:cond delay="0"/>
                                          </p:stCondLst>
                                        </p:cTn>
                                        <p:tgtEl>
                                          <p:spTgt spid="55301"/>
                                        </p:tgtEl>
                                        <p:attrNameLst>
                                          <p:attrName>style.visibility</p:attrName>
                                        </p:attrNameLst>
                                      </p:cBhvr>
                                      <p:to>
                                        <p:strVal val="visible"/>
                                      </p:to>
                                    </p:set>
                                  </p:childTnLst>
                                </p:cTn>
                              </p:par>
                            </p:childTnLst>
                          </p:cTn>
                        </p:par>
                        <p:par>
                          <p:cTn id="10" fill="hold">
                            <p:stCondLst>
                              <p:cond delay="500"/>
                            </p:stCondLst>
                            <p:childTnLst>
                              <p:par>
                                <p:cTn id="11" presetID="2" presetClass="entr" presetSubtype="4" fill="hold" nodeType="afterEffect">
                                  <p:stCondLst>
                                    <p:cond delay="0"/>
                                  </p:stCondLst>
                                  <p:childTnLst>
                                    <p:set>
                                      <p:cBhvr>
                                        <p:cTn id="12" dur="1" fill="hold">
                                          <p:stCondLst>
                                            <p:cond delay="0"/>
                                          </p:stCondLst>
                                        </p:cTn>
                                        <p:tgtEl>
                                          <p:spTgt spid="28674"/>
                                        </p:tgtEl>
                                        <p:attrNameLst>
                                          <p:attrName>style.visibility</p:attrName>
                                        </p:attrNameLst>
                                      </p:cBhvr>
                                      <p:to>
                                        <p:strVal val="visible"/>
                                      </p:to>
                                    </p:set>
                                    <p:anim calcmode="lin" valueType="num">
                                      <p:cBhvr additive="base">
                                        <p:cTn id="13" dur="500" fill="hold"/>
                                        <p:tgtEl>
                                          <p:spTgt spid="28674"/>
                                        </p:tgtEl>
                                        <p:attrNameLst>
                                          <p:attrName>ppt_x</p:attrName>
                                        </p:attrNameLst>
                                      </p:cBhvr>
                                      <p:tavLst>
                                        <p:tav tm="0">
                                          <p:val>
                                            <p:strVal val="#ppt_x"/>
                                          </p:val>
                                        </p:tav>
                                        <p:tav tm="100000">
                                          <p:val>
                                            <p:strVal val="#ppt_x"/>
                                          </p:val>
                                        </p:tav>
                                      </p:tavLst>
                                    </p:anim>
                                    <p:anim calcmode="lin" valueType="num">
                                      <p:cBhvr additive="base">
                                        <p:cTn id="14" dur="500" fill="hold"/>
                                        <p:tgtEl>
                                          <p:spTgt spid="28674"/>
                                        </p:tgtEl>
                                        <p:attrNameLst>
                                          <p:attrName>ppt_y</p:attrName>
                                        </p:attrNameLst>
                                      </p:cBhvr>
                                      <p:tavLst>
                                        <p:tav tm="0">
                                          <p:val>
                                            <p:strVal val="1+#ppt_h/2"/>
                                          </p:val>
                                        </p:tav>
                                        <p:tav tm="100000">
                                          <p:val>
                                            <p:strVal val="#ppt_y"/>
                                          </p:val>
                                        </p:tav>
                                      </p:tavLst>
                                    </p:anim>
                                  </p:childTnLst>
                                </p:cTn>
                              </p:par>
                            </p:childTnLst>
                          </p:cTn>
                        </p:par>
                        <p:par>
                          <p:cTn id="15" fill="hold">
                            <p:stCondLst>
                              <p:cond delay="1000"/>
                            </p:stCondLst>
                            <p:childTnLst>
                              <p:par>
                                <p:cTn id="16" presetID="2" presetClass="entr" presetSubtype="4" fill="hold" nodeType="afterEffect">
                                  <p:stCondLst>
                                    <p:cond delay="0"/>
                                  </p:stCondLst>
                                  <p:childTnLst>
                                    <p:set>
                                      <p:cBhvr>
                                        <p:cTn id="17" dur="1" fill="hold">
                                          <p:stCondLst>
                                            <p:cond delay="0"/>
                                          </p:stCondLst>
                                        </p:cTn>
                                        <p:tgtEl>
                                          <p:spTgt spid="28676"/>
                                        </p:tgtEl>
                                        <p:attrNameLst>
                                          <p:attrName>style.visibility</p:attrName>
                                        </p:attrNameLst>
                                      </p:cBhvr>
                                      <p:to>
                                        <p:strVal val="visible"/>
                                      </p:to>
                                    </p:set>
                                    <p:anim calcmode="lin" valueType="num">
                                      <p:cBhvr additive="base">
                                        <p:cTn id="18" dur="500" fill="hold"/>
                                        <p:tgtEl>
                                          <p:spTgt spid="28676"/>
                                        </p:tgtEl>
                                        <p:attrNameLst>
                                          <p:attrName>ppt_x</p:attrName>
                                        </p:attrNameLst>
                                      </p:cBhvr>
                                      <p:tavLst>
                                        <p:tav tm="0">
                                          <p:val>
                                            <p:strVal val="#ppt_x"/>
                                          </p:val>
                                        </p:tav>
                                        <p:tav tm="100000">
                                          <p:val>
                                            <p:strVal val="#ppt_x"/>
                                          </p:val>
                                        </p:tav>
                                      </p:tavLst>
                                    </p:anim>
                                    <p:anim calcmode="lin" valueType="num">
                                      <p:cBhvr additive="base">
                                        <p:cTn id="19" dur="500" fill="hold"/>
                                        <p:tgtEl>
                                          <p:spTgt spid="28676"/>
                                        </p:tgtEl>
                                        <p:attrNameLst>
                                          <p:attrName>ppt_y</p:attrName>
                                        </p:attrNameLst>
                                      </p:cBhvr>
                                      <p:tavLst>
                                        <p:tav tm="0">
                                          <p:val>
                                            <p:strVal val="1+#ppt_h/2"/>
                                          </p:val>
                                        </p:tav>
                                        <p:tav tm="100000">
                                          <p:val>
                                            <p:strVal val="#ppt_y"/>
                                          </p:val>
                                        </p:tav>
                                      </p:tavLst>
                                    </p:anim>
                                  </p:childTnLst>
                                </p:cTn>
                              </p:par>
                            </p:childTnLst>
                          </p:cTn>
                        </p:par>
                        <p:par>
                          <p:cTn id="20" fill="hold">
                            <p:stCondLst>
                              <p:cond delay="1500"/>
                            </p:stCondLst>
                            <p:childTnLst>
                              <p:par>
                                <p:cTn id="21" presetID="2" presetClass="entr" presetSubtype="4" fill="hold" nodeType="afterEffect">
                                  <p:stCondLst>
                                    <p:cond delay="0"/>
                                  </p:stCondLst>
                                  <p:childTnLst>
                                    <p:set>
                                      <p:cBhvr>
                                        <p:cTn id="22" dur="1" fill="hold">
                                          <p:stCondLst>
                                            <p:cond delay="0"/>
                                          </p:stCondLst>
                                        </p:cTn>
                                        <p:tgtEl>
                                          <p:spTgt spid="28678"/>
                                        </p:tgtEl>
                                        <p:attrNameLst>
                                          <p:attrName>style.visibility</p:attrName>
                                        </p:attrNameLst>
                                      </p:cBhvr>
                                      <p:to>
                                        <p:strVal val="visible"/>
                                      </p:to>
                                    </p:set>
                                    <p:anim calcmode="lin" valueType="num">
                                      <p:cBhvr additive="base">
                                        <p:cTn id="23" dur="500" fill="hold"/>
                                        <p:tgtEl>
                                          <p:spTgt spid="28678"/>
                                        </p:tgtEl>
                                        <p:attrNameLst>
                                          <p:attrName>ppt_x</p:attrName>
                                        </p:attrNameLst>
                                      </p:cBhvr>
                                      <p:tavLst>
                                        <p:tav tm="0">
                                          <p:val>
                                            <p:strVal val="#ppt_x"/>
                                          </p:val>
                                        </p:tav>
                                        <p:tav tm="100000">
                                          <p:val>
                                            <p:strVal val="#ppt_x"/>
                                          </p:val>
                                        </p:tav>
                                      </p:tavLst>
                                    </p:anim>
                                    <p:anim calcmode="lin" valueType="num">
                                      <p:cBhvr additive="base">
                                        <p:cTn id="24" dur="500" fill="hold"/>
                                        <p:tgtEl>
                                          <p:spTgt spid="2867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597" grpId="0"/>
      <p:bldP spid="55301"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20" name="Text Box 4"/>
          <p:cNvSpPr txBox="1">
            <a:spLocks noChangeArrowheads="1"/>
          </p:cNvSpPr>
          <p:nvPr/>
        </p:nvSpPr>
        <p:spPr bwMode="auto">
          <a:xfrm>
            <a:off x="1172541" y="413028"/>
            <a:ext cx="3667098" cy="701675"/>
          </a:xfrm>
          <a:prstGeom prst="rect">
            <a:avLst/>
          </a:prstGeom>
          <a:noFill/>
          <a:ln w="9525">
            <a:noFill/>
            <a:miter lim="800000"/>
            <a:headEnd/>
            <a:tailEnd/>
          </a:ln>
        </p:spPr>
        <p:txBody>
          <a:bodyPr>
            <a:spAutoFit/>
          </a:bodyPr>
          <a:lstStyle/>
          <a:p>
            <a:pPr algn="ctr">
              <a:spcBef>
                <a:spcPct val="50000"/>
              </a:spcBef>
              <a:defRPr/>
            </a:pPr>
            <a:r>
              <a:rPr lang="ru-RU" sz="4000" b="1" dirty="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latin typeface="Times New Roman" pitchFamily="18" charset="0"/>
              </a:rPr>
              <a:t>Скороварка </a:t>
            </a:r>
          </a:p>
        </p:txBody>
      </p:sp>
      <p:sp>
        <p:nvSpPr>
          <p:cNvPr id="4" name="Text Box 6"/>
          <p:cNvSpPr txBox="1">
            <a:spLocks noChangeArrowheads="1"/>
          </p:cNvSpPr>
          <p:nvPr/>
        </p:nvSpPr>
        <p:spPr bwMode="auto">
          <a:xfrm>
            <a:off x="6266668" y="419021"/>
            <a:ext cx="4714876" cy="701675"/>
          </a:xfrm>
          <a:prstGeom prst="rect">
            <a:avLst/>
          </a:prstGeom>
          <a:noFill/>
          <a:ln w="9525">
            <a:noFill/>
            <a:miter lim="800000"/>
            <a:headEnd/>
            <a:tailEnd/>
          </a:ln>
        </p:spPr>
        <p:txBody>
          <a:bodyPr>
            <a:spAutoFit/>
          </a:bodyPr>
          <a:lstStyle/>
          <a:p>
            <a:pPr algn="ctr">
              <a:spcBef>
                <a:spcPct val="50000"/>
              </a:spcBef>
              <a:defRPr/>
            </a:pPr>
            <a:r>
              <a:rPr lang="ru-RU" sz="4000" b="1" dirty="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latin typeface="Times New Roman" pitchFamily="18" charset="0"/>
              </a:rPr>
              <a:t>Медленноварка </a:t>
            </a:r>
          </a:p>
        </p:txBody>
      </p:sp>
      <p:pic>
        <p:nvPicPr>
          <p:cNvPr id="6" name="Рисунок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27326" y="70505"/>
            <a:ext cx="564594" cy="693361"/>
          </a:xfrm>
          <a:prstGeom prst="rect">
            <a:avLst/>
          </a:prstGeom>
        </p:spPr>
      </p:pic>
      <p:pic>
        <p:nvPicPr>
          <p:cNvPr id="29698" name="Picture 2" descr="http://img03.taobaocdn.com/bao/uploaded/i3/324058065/T2m8UpXcdXXXXXXXXX_!!32405806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340" y="1280160"/>
            <a:ext cx="4983480" cy="4983480"/>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pic>
        <p:nvPicPr>
          <p:cNvPr id="29700" name="Picture 4" descr="https://i.ebayimg.com/images/g/vXkAAOSwTfFbOS5W/s-l60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32366" y="1280160"/>
            <a:ext cx="4983480" cy="4983480"/>
          </a:xfrm>
          <a:prstGeom prst="rect">
            <a:avLst/>
          </a:prstGeom>
          <a:noFill/>
          <a:ln>
            <a:solidFill>
              <a:srgbClr val="00B0F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71876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111620"/>
                                        </p:tgtEl>
                                        <p:attrNameLst>
                                          <p:attrName>style.visibility</p:attrName>
                                        </p:attrNameLst>
                                      </p:cBhvr>
                                      <p:to>
                                        <p:strVal val="visible"/>
                                      </p:to>
                                    </p:set>
                                  </p:childTnLst>
                                </p:cTn>
                              </p:par>
                            </p:childTnLst>
                          </p:cTn>
                        </p:par>
                        <p:par>
                          <p:cTn id="7" fill="hold">
                            <p:stCondLst>
                              <p:cond delay="0"/>
                            </p:stCondLst>
                            <p:childTnLst>
                              <p:par>
                                <p:cTn id="8" presetID="2" presetClass="entr" presetSubtype="4" fill="hold" nodeType="afterEffect">
                                  <p:stCondLst>
                                    <p:cond delay="0"/>
                                  </p:stCondLst>
                                  <p:childTnLst>
                                    <p:set>
                                      <p:cBhvr>
                                        <p:cTn id="9" dur="1" fill="hold">
                                          <p:stCondLst>
                                            <p:cond delay="0"/>
                                          </p:stCondLst>
                                        </p:cTn>
                                        <p:tgtEl>
                                          <p:spTgt spid="29698"/>
                                        </p:tgtEl>
                                        <p:attrNameLst>
                                          <p:attrName>style.visibility</p:attrName>
                                        </p:attrNameLst>
                                      </p:cBhvr>
                                      <p:to>
                                        <p:strVal val="visible"/>
                                      </p:to>
                                    </p:set>
                                    <p:anim calcmode="lin" valueType="num">
                                      <p:cBhvr additive="base">
                                        <p:cTn id="10" dur="500" fill="hold"/>
                                        <p:tgtEl>
                                          <p:spTgt spid="29698"/>
                                        </p:tgtEl>
                                        <p:attrNameLst>
                                          <p:attrName>ppt_x</p:attrName>
                                        </p:attrNameLst>
                                      </p:cBhvr>
                                      <p:tavLst>
                                        <p:tav tm="0">
                                          <p:val>
                                            <p:strVal val="#ppt_x"/>
                                          </p:val>
                                        </p:tav>
                                        <p:tav tm="100000">
                                          <p:val>
                                            <p:strVal val="#ppt_x"/>
                                          </p:val>
                                        </p:tav>
                                      </p:tavLst>
                                    </p:anim>
                                    <p:anim calcmode="lin" valueType="num">
                                      <p:cBhvr additive="base">
                                        <p:cTn id="11" dur="500" fill="hold"/>
                                        <p:tgtEl>
                                          <p:spTgt spid="29698"/>
                                        </p:tgtEl>
                                        <p:attrNameLst>
                                          <p:attrName>ppt_y</p:attrName>
                                        </p:attrNameLst>
                                      </p:cBhvr>
                                      <p:tavLst>
                                        <p:tav tm="0">
                                          <p:val>
                                            <p:strVal val="1+#ppt_h/2"/>
                                          </p:val>
                                        </p:tav>
                                        <p:tav tm="100000">
                                          <p:val>
                                            <p:strVal val="#ppt_y"/>
                                          </p:val>
                                        </p:tav>
                                      </p:tavLst>
                                    </p:anim>
                                  </p:childTnLst>
                                </p:cTn>
                              </p:par>
                            </p:childTnLst>
                          </p:cTn>
                        </p:par>
                        <p:par>
                          <p:cTn id="12" fill="hold">
                            <p:stCondLst>
                              <p:cond delay="500"/>
                            </p:stCondLst>
                            <p:childTnLst>
                              <p:par>
                                <p:cTn id="13" presetID="1" presetClass="entr" presetSubtype="0" fill="hold" grpId="0" nodeType="afterEffect">
                                  <p:stCondLst>
                                    <p:cond delay="750"/>
                                  </p:stCondLst>
                                  <p:childTnLst>
                                    <p:set>
                                      <p:cBhvr>
                                        <p:cTn id="14" dur="1" fill="hold">
                                          <p:stCondLst>
                                            <p:cond delay="0"/>
                                          </p:stCondLst>
                                        </p:cTn>
                                        <p:tgtEl>
                                          <p:spTgt spid="4"/>
                                        </p:tgtEl>
                                        <p:attrNameLst>
                                          <p:attrName>style.visibility</p:attrName>
                                        </p:attrNameLst>
                                      </p:cBhvr>
                                      <p:to>
                                        <p:strVal val="visible"/>
                                      </p:to>
                                    </p:set>
                                  </p:childTnLst>
                                </p:cTn>
                              </p:par>
                            </p:childTnLst>
                          </p:cTn>
                        </p:par>
                        <p:par>
                          <p:cTn id="15" fill="hold">
                            <p:stCondLst>
                              <p:cond delay="1250"/>
                            </p:stCondLst>
                            <p:childTnLst>
                              <p:par>
                                <p:cTn id="16" presetID="2" presetClass="entr" presetSubtype="4" fill="hold" nodeType="afterEffect">
                                  <p:stCondLst>
                                    <p:cond delay="0"/>
                                  </p:stCondLst>
                                  <p:childTnLst>
                                    <p:set>
                                      <p:cBhvr>
                                        <p:cTn id="17" dur="1" fill="hold">
                                          <p:stCondLst>
                                            <p:cond delay="0"/>
                                          </p:stCondLst>
                                        </p:cTn>
                                        <p:tgtEl>
                                          <p:spTgt spid="29700"/>
                                        </p:tgtEl>
                                        <p:attrNameLst>
                                          <p:attrName>style.visibility</p:attrName>
                                        </p:attrNameLst>
                                      </p:cBhvr>
                                      <p:to>
                                        <p:strVal val="visible"/>
                                      </p:to>
                                    </p:set>
                                    <p:anim calcmode="lin" valueType="num">
                                      <p:cBhvr additive="base">
                                        <p:cTn id="18" dur="500" fill="hold"/>
                                        <p:tgtEl>
                                          <p:spTgt spid="29700"/>
                                        </p:tgtEl>
                                        <p:attrNameLst>
                                          <p:attrName>ppt_x</p:attrName>
                                        </p:attrNameLst>
                                      </p:cBhvr>
                                      <p:tavLst>
                                        <p:tav tm="0">
                                          <p:val>
                                            <p:strVal val="#ppt_x"/>
                                          </p:val>
                                        </p:tav>
                                        <p:tav tm="100000">
                                          <p:val>
                                            <p:strVal val="#ppt_x"/>
                                          </p:val>
                                        </p:tav>
                                      </p:tavLst>
                                    </p:anim>
                                    <p:anim calcmode="lin" valueType="num">
                                      <p:cBhvr additive="base">
                                        <p:cTn id="19" dur="500" fill="hold"/>
                                        <p:tgtEl>
                                          <p:spTgt spid="2970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620" grpId="0"/>
      <p:bldP spid="4"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5" name="Text Box 5"/>
          <p:cNvSpPr txBox="1">
            <a:spLocks noChangeArrowheads="1"/>
          </p:cNvSpPr>
          <p:nvPr/>
        </p:nvSpPr>
        <p:spPr bwMode="auto">
          <a:xfrm>
            <a:off x="607225" y="462130"/>
            <a:ext cx="3643306" cy="701675"/>
          </a:xfrm>
          <a:prstGeom prst="rect">
            <a:avLst/>
          </a:prstGeom>
          <a:noFill/>
          <a:ln w="9525">
            <a:noFill/>
            <a:miter lim="800000"/>
            <a:headEnd/>
            <a:tailEnd/>
          </a:ln>
        </p:spPr>
        <p:txBody>
          <a:bodyPr>
            <a:spAutoFit/>
          </a:bodyPr>
          <a:lstStyle/>
          <a:p>
            <a:pPr algn="ctr">
              <a:spcBef>
                <a:spcPct val="50000"/>
              </a:spcBef>
              <a:defRPr/>
            </a:pPr>
            <a:r>
              <a:rPr lang="ru-RU" sz="4000" b="1" dirty="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latin typeface="Times New Roman" pitchFamily="18" charset="0"/>
              </a:rPr>
              <a:t>Рисоварка </a:t>
            </a:r>
          </a:p>
        </p:txBody>
      </p:sp>
      <p:pic>
        <p:nvPicPr>
          <p:cNvPr id="7" name="Рисунок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27326" y="70505"/>
            <a:ext cx="564594" cy="693361"/>
          </a:xfrm>
          <a:prstGeom prst="rect">
            <a:avLst/>
          </a:prstGeom>
        </p:spPr>
      </p:pic>
      <p:pic>
        <p:nvPicPr>
          <p:cNvPr id="30722" name="Picture 2" descr="https://hlepp.ru/wp-content/uploads/2018/12/paro-RISOVARKA-STEBA-RK-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08" y="1310076"/>
            <a:ext cx="4171941" cy="4976741"/>
          </a:xfrm>
          <a:prstGeom prst="rect">
            <a:avLst/>
          </a:prstGeom>
          <a:noFill/>
          <a:ln>
            <a:solidFill>
              <a:srgbClr val="00B0F0"/>
            </a:solidFill>
          </a:ln>
          <a:extLst>
            <a:ext uri="{909E8E84-426E-40DD-AFC4-6F175D3DCCD1}">
              <a14:hiddenFill xmlns:a14="http://schemas.microsoft.com/office/drawing/2010/main">
                <a:solidFill>
                  <a:srgbClr val="FFFFFF"/>
                </a:solidFill>
              </a14:hiddenFill>
            </a:ext>
          </a:extLst>
        </p:spPr>
      </p:pic>
      <p:sp>
        <p:nvSpPr>
          <p:cNvPr id="9" name="Text Box 4"/>
          <p:cNvSpPr txBox="1">
            <a:spLocks noChangeArrowheads="1"/>
          </p:cNvSpPr>
          <p:nvPr/>
        </p:nvSpPr>
        <p:spPr bwMode="auto">
          <a:xfrm>
            <a:off x="5772150" y="462130"/>
            <a:ext cx="5329238" cy="701675"/>
          </a:xfrm>
          <a:prstGeom prst="rect">
            <a:avLst/>
          </a:prstGeom>
          <a:noFill/>
          <a:ln w="9525">
            <a:noFill/>
            <a:miter lim="800000"/>
            <a:headEnd/>
            <a:tailEnd/>
          </a:ln>
        </p:spPr>
        <p:txBody>
          <a:bodyPr>
            <a:spAutoFit/>
          </a:bodyPr>
          <a:lstStyle/>
          <a:p>
            <a:pPr algn="ctr">
              <a:spcBef>
                <a:spcPct val="50000"/>
              </a:spcBef>
              <a:defRPr/>
            </a:pPr>
            <a:r>
              <a:rPr lang="ru-RU" sz="4000" b="1" dirty="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latin typeface="Times New Roman" pitchFamily="18" charset="0"/>
              </a:rPr>
              <a:t>Мультиварка  </a:t>
            </a:r>
          </a:p>
        </p:txBody>
      </p:sp>
      <p:pic>
        <p:nvPicPr>
          <p:cNvPr id="30726" name="Picture 6" descr="https://sovetovday.ru/wp-content/uploads/funkcii-mul-tivarki-1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27491" y="1310076"/>
            <a:ext cx="6997174" cy="49767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7893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107525"/>
                                        </p:tgtEl>
                                        <p:attrNameLst>
                                          <p:attrName>style.visibility</p:attrName>
                                        </p:attrNameLst>
                                      </p:cBhvr>
                                      <p:to>
                                        <p:strVal val="visible"/>
                                      </p:to>
                                    </p:set>
                                  </p:childTnLst>
                                </p:cTn>
                              </p:par>
                            </p:childTnLst>
                          </p:cTn>
                        </p:par>
                        <p:par>
                          <p:cTn id="7" fill="hold">
                            <p:stCondLst>
                              <p:cond delay="0"/>
                            </p:stCondLst>
                            <p:childTnLst>
                              <p:par>
                                <p:cTn id="8" presetID="2" presetClass="entr" presetSubtype="4" fill="hold" nodeType="afterEffect">
                                  <p:stCondLst>
                                    <p:cond delay="0"/>
                                  </p:stCondLst>
                                  <p:childTnLst>
                                    <p:set>
                                      <p:cBhvr>
                                        <p:cTn id="9" dur="1" fill="hold">
                                          <p:stCondLst>
                                            <p:cond delay="0"/>
                                          </p:stCondLst>
                                        </p:cTn>
                                        <p:tgtEl>
                                          <p:spTgt spid="30722"/>
                                        </p:tgtEl>
                                        <p:attrNameLst>
                                          <p:attrName>style.visibility</p:attrName>
                                        </p:attrNameLst>
                                      </p:cBhvr>
                                      <p:to>
                                        <p:strVal val="visible"/>
                                      </p:to>
                                    </p:set>
                                    <p:anim calcmode="lin" valueType="num">
                                      <p:cBhvr additive="base">
                                        <p:cTn id="10" dur="500" fill="hold"/>
                                        <p:tgtEl>
                                          <p:spTgt spid="30722"/>
                                        </p:tgtEl>
                                        <p:attrNameLst>
                                          <p:attrName>ppt_x</p:attrName>
                                        </p:attrNameLst>
                                      </p:cBhvr>
                                      <p:tavLst>
                                        <p:tav tm="0">
                                          <p:val>
                                            <p:strVal val="#ppt_x"/>
                                          </p:val>
                                        </p:tav>
                                        <p:tav tm="100000">
                                          <p:val>
                                            <p:strVal val="#ppt_x"/>
                                          </p:val>
                                        </p:tav>
                                      </p:tavLst>
                                    </p:anim>
                                    <p:anim calcmode="lin" valueType="num">
                                      <p:cBhvr additive="base">
                                        <p:cTn id="11" dur="500" fill="hold"/>
                                        <p:tgtEl>
                                          <p:spTgt spid="30722"/>
                                        </p:tgtEl>
                                        <p:attrNameLst>
                                          <p:attrName>ppt_y</p:attrName>
                                        </p:attrNameLst>
                                      </p:cBhvr>
                                      <p:tavLst>
                                        <p:tav tm="0">
                                          <p:val>
                                            <p:strVal val="1+#ppt_h/2"/>
                                          </p:val>
                                        </p:tav>
                                        <p:tav tm="100000">
                                          <p:val>
                                            <p:strVal val="#ppt_y"/>
                                          </p:val>
                                        </p:tav>
                                      </p:tavLst>
                                    </p:anim>
                                  </p:childTnLst>
                                </p:cTn>
                              </p:par>
                            </p:childTnLst>
                          </p:cTn>
                        </p:par>
                        <p:par>
                          <p:cTn id="12" fill="hold">
                            <p:stCondLst>
                              <p:cond delay="500"/>
                            </p:stCondLst>
                            <p:childTnLst>
                              <p:par>
                                <p:cTn id="13" presetID="1" presetClass="entr" presetSubtype="0" fill="hold" grpId="0" nodeType="afterEffect">
                                  <p:stCondLst>
                                    <p:cond delay="750"/>
                                  </p:stCondLst>
                                  <p:childTnLst>
                                    <p:set>
                                      <p:cBhvr>
                                        <p:cTn id="14" dur="1" fill="hold">
                                          <p:stCondLst>
                                            <p:cond delay="0"/>
                                          </p:stCondLst>
                                        </p:cTn>
                                        <p:tgtEl>
                                          <p:spTgt spid="9"/>
                                        </p:tgtEl>
                                        <p:attrNameLst>
                                          <p:attrName>style.visibility</p:attrName>
                                        </p:attrNameLst>
                                      </p:cBhvr>
                                      <p:to>
                                        <p:strVal val="visible"/>
                                      </p:to>
                                    </p:set>
                                  </p:childTnLst>
                                </p:cTn>
                              </p:par>
                            </p:childTnLst>
                          </p:cTn>
                        </p:par>
                        <p:par>
                          <p:cTn id="15" fill="hold">
                            <p:stCondLst>
                              <p:cond delay="1250"/>
                            </p:stCondLst>
                            <p:childTnLst>
                              <p:par>
                                <p:cTn id="16" presetID="2" presetClass="entr" presetSubtype="4" fill="hold" nodeType="afterEffect">
                                  <p:stCondLst>
                                    <p:cond delay="0"/>
                                  </p:stCondLst>
                                  <p:childTnLst>
                                    <p:set>
                                      <p:cBhvr>
                                        <p:cTn id="17" dur="1" fill="hold">
                                          <p:stCondLst>
                                            <p:cond delay="0"/>
                                          </p:stCondLst>
                                        </p:cTn>
                                        <p:tgtEl>
                                          <p:spTgt spid="30726"/>
                                        </p:tgtEl>
                                        <p:attrNameLst>
                                          <p:attrName>style.visibility</p:attrName>
                                        </p:attrNameLst>
                                      </p:cBhvr>
                                      <p:to>
                                        <p:strVal val="visible"/>
                                      </p:to>
                                    </p:set>
                                    <p:anim calcmode="lin" valueType="num">
                                      <p:cBhvr additive="base">
                                        <p:cTn id="18" dur="500" fill="hold"/>
                                        <p:tgtEl>
                                          <p:spTgt spid="30726"/>
                                        </p:tgtEl>
                                        <p:attrNameLst>
                                          <p:attrName>ppt_x</p:attrName>
                                        </p:attrNameLst>
                                      </p:cBhvr>
                                      <p:tavLst>
                                        <p:tav tm="0">
                                          <p:val>
                                            <p:strVal val="#ppt_x"/>
                                          </p:val>
                                        </p:tav>
                                        <p:tav tm="100000">
                                          <p:val>
                                            <p:strVal val="#ppt_x"/>
                                          </p:val>
                                        </p:tav>
                                      </p:tavLst>
                                    </p:anim>
                                    <p:anim calcmode="lin" valueType="num">
                                      <p:cBhvr additive="base">
                                        <p:cTn id="19" dur="500" fill="hold"/>
                                        <p:tgtEl>
                                          <p:spTgt spid="307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525" grpId="0"/>
      <p:bldP spid="9"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3" name="Text Box 5"/>
          <p:cNvSpPr txBox="1">
            <a:spLocks noChangeArrowheads="1"/>
          </p:cNvSpPr>
          <p:nvPr/>
        </p:nvSpPr>
        <p:spPr bwMode="auto">
          <a:xfrm>
            <a:off x="220980" y="369888"/>
            <a:ext cx="2928926" cy="701675"/>
          </a:xfrm>
          <a:prstGeom prst="rect">
            <a:avLst/>
          </a:prstGeom>
          <a:noFill/>
          <a:ln w="9525">
            <a:noFill/>
            <a:miter lim="800000"/>
            <a:headEnd/>
            <a:tailEnd/>
          </a:ln>
        </p:spPr>
        <p:txBody>
          <a:bodyPr>
            <a:spAutoFit/>
          </a:bodyPr>
          <a:lstStyle/>
          <a:p>
            <a:pPr algn="ctr">
              <a:spcBef>
                <a:spcPct val="50000"/>
              </a:spcBef>
              <a:defRPr/>
            </a:pPr>
            <a:r>
              <a:rPr lang="ru-RU" sz="4000" b="1" dirty="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latin typeface="Times New Roman" pitchFamily="18" charset="0"/>
              </a:rPr>
              <a:t>Яйцеварка </a:t>
            </a:r>
          </a:p>
        </p:txBody>
      </p:sp>
      <p:sp>
        <p:nvSpPr>
          <p:cNvPr id="59396" name="TextBox 3"/>
          <p:cNvSpPr txBox="1">
            <a:spLocks noChangeArrowheads="1"/>
          </p:cNvSpPr>
          <p:nvPr/>
        </p:nvSpPr>
        <p:spPr bwMode="auto">
          <a:xfrm>
            <a:off x="2952750" y="614364"/>
            <a:ext cx="857457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just" eaLnBrk="1" hangingPunct="1"/>
            <a:r>
              <a:rPr lang="ru-RU" altLang="ru-RU" sz="2000" dirty="0">
                <a:latin typeface="Times New Roman" panose="02020603050405020304" pitchFamily="18" charset="0"/>
                <a:cs typeface="Times New Roman" panose="02020603050405020304" pitchFamily="18" charset="0"/>
              </a:rPr>
              <a:t>позволяет варить яйца нужной степени готовности (вкрутую, всмятку, в мешочек и т.д.)</a:t>
            </a:r>
          </a:p>
        </p:txBody>
      </p:sp>
      <p:pic>
        <p:nvPicPr>
          <p:cNvPr id="5" name="Рисунок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27326" y="70505"/>
            <a:ext cx="564594" cy="693361"/>
          </a:xfrm>
          <a:prstGeom prst="rect">
            <a:avLst/>
          </a:prstGeom>
        </p:spPr>
      </p:pic>
      <p:pic>
        <p:nvPicPr>
          <p:cNvPr id="31748" name="Picture 4" descr="https://besttopshop.com.ua/images/stories/virtuemart/product/ad_4459.jpg"/>
          <p:cNvPicPr>
            <a:picLocks noChangeAspect="1" noChangeArrowheads="1"/>
          </p:cNvPicPr>
          <p:nvPr/>
        </p:nvPicPr>
        <p:blipFill rotWithShape="1">
          <a:blip r:embed="rId3">
            <a:extLst>
              <a:ext uri="{28A0092B-C50C-407E-A947-70E740481C1C}">
                <a14:useLocalDpi xmlns:a14="http://schemas.microsoft.com/office/drawing/2010/main" val="0"/>
              </a:ext>
            </a:extLst>
          </a:blip>
          <a:srcRect l="9280"/>
          <a:stretch/>
        </p:blipFill>
        <p:spPr bwMode="auto">
          <a:xfrm>
            <a:off x="845820" y="1727427"/>
            <a:ext cx="4652010" cy="4430487"/>
          </a:xfrm>
          <a:prstGeom prst="rect">
            <a:avLst/>
          </a:prstGeom>
          <a:noFill/>
          <a:ln>
            <a:solidFill>
              <a:srgbClr val="00B0F0"/>
            </a:solidFill>
          </a:ln>
          <a:extLst>
            <a:ext uri="{909E8E84-426E-40DD-AFC4-6F175D3DCCD1}">
              <a14:hiddenFill xmlns:a14="http://schemas.microsoft.com/office/drawing/2010/main">
                <a:solidFill>
                  <a:srgbClr val="FFFFFF"/>
                </a:solidFill>
              </a14:hiddenFill>
            </a:ext>
          </a:extLst>
        </p:spPr>
      </p:pic>
      <p:pic>
        <p:nvPicPr>
          <p:cNvPr id="31750" name="Picture 6" descr="http://proficook-bt.ru/wp-content/uploads/sites/7/2017/10/pc-1139-a.jpg"/>
          <p:cNvPicPr>
            <a:picLocks noChangeAspect="1" noChangeArrowheads="1"/>
          </p:cNvPicPr>
          <p:nvPr/>
        </p:nvPicPr>
        <p:blipFill rotWithShape="1">
          <a:blip r:embed="rId4">
            <a:extLst>
              <a:ext uri="{28A0092B-C50C-407E-A947-70E740481C1C}">
                <a14:useLocalDpi xmlns:a14="http://schemas.microsoft.com/office/drawing/2010/main" val="0"/>
              </a:ext>
            </a:extLst>
          </a:blip>
          <a:srcRect l="18868" t="10773" r="14923" b="6895"/>
          <a:stretch/>
        </p:blipFill>
        <p:spPr bwMode="auto">
          <a:xfrm>
            <a:off x="5920740" y="1727426"/>
            <a:ext cx="5349240" cy="4434603"/>
          </a:xfrm>
          <a:prstGeom prst="rect">
            <a:avLst/>
          </a:prstGeom>
          <a:noFill/>
          <a:ln>
            <a:solidFill>
              <a:srgbClr val="00B0F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42752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109573"/>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500"/>
                                  </p:stCondLst>
                                  <p:childTnLst>
                                    <p:set>
                                      <p:cBhvr>
                                        <p:cTn id="9" dur="1" fill="hold">
                                          <p:stCondLst>
                                            <p:cond delay="0"/>
                                          </p:stCondLst>
                                        </p:cTn>
                                        <p:tgtEl>
                                          <p:spTgt spid="59396"/>
                                        </p:tgtEl>
                                        <p:attrNameLst>
                                          <p:attrName>style.visibility</p:attrName>
                                        </p:attrNameLst>
                                      </p:cBhvr>
                                      <p:to>
                                        <p:strVal val="visible"/>
                                      </p:to>
                                    </p:set>
                                  </p:childTnLst>
                                </p:cTn>
                              </p:par>
                            </p:childTnLst>
                          </p:cTn>
                        </p:par>
                        <p:par>
                          <p:cTn id="10" fill="hold">
                            <p:stCondLst>
                              <p:cond delay="500"/>
                            </p:stCondLst>
                            <p:childTnLst>
                              <p:par>
                                <p:cTn id="11" presetID="2" presetClass="entr" presetSubtype="4" fill="hold" nodeType="afterEffect">
                                  <p:stCondLst>
                                    <p:cond delay="0"/>
                                  </p:stCondLst>
                                  <p:childTnLst>
                                    <p:set>
                                      <p:cBhvr>
                                        <p:cTn id="12" dur="1" fill="hold">
                                          <p:stCondLst>
                                            <p:cond delay="0"/>
                                          </p:stCondLst>
                                        </p:cTn>
                                        <p:tgtEl>
                                          <p:spTgt spid="31748"/>
                                        </p:tgtEl>
                                        <p:attrNameLst>
                                          <p:attrName>style.visibility</p:attrName>
                                        </p:attrNameLst>
                                      </p:cBhvr>
                                      <p:to>
                                        <p:strVal val="visible"/>
                                      </p:to>
                                    </p:set>
                                    <p:anim calcmode="lin" valueType="num">
                                      <p:cBhvr additive="base">
                                        <p:cTn id="13" dur="500" fill="hold"/>
                                        <p:tgtEl>
                                          <p:spTgt spid="31748"/>
                                        </p:tgtEl>
                                        <p:attrNameLst>
                                          <p:attrName>ppt_x</p:attrName>
                                        </p:attrNameLst>
                                      </p:cBhvr>
                                      <p:tavLst>
                                        <p:tav tm="0">
                                          <p:val>
                                            <p:strVal val="#ppt_x"/>
                                          </p:val>
                                        </p:tav>
                                        <p:tav tm="100000">
                                          <p:val>
                                            <p:strVal val="#ppt_x"/>
                                          </p:val>
                                        </p:tav>
                                      </p:tavLst>
                                    </p:anim>
                                    <p:anim calcmode="lin" valueType="num">
                                      <p:cBhvr additive="base">
                                        <p:cTn id="14" dur="500" fill="hold"/>
                                        <p:tgtEl>
                                          <p:spTgt spid="31748"/>
                                        </p:tgtEl>
                                        <p:attrNameLst>
                                          <p:attrName>ppt_y</p:attrName>
                                        </p:attrNameLst>
                                      </p:cBhvr>
                                      <p:tavLst>
                                        <p:tav tm="0">
                                          <p:val>
                                            <p:strVal val="1+#ppt_h/2"/>
                                          </p:val>
                                        </p:tav>
                                        <p:tav tm="100000">
                                          <p:val>
                                            <p:strVal val="#ppt_y"/>
                                          </p:val>
                                        </p:tav>
                                      </p:tavLst>
                                    </p:anim>
                                  </p:childTnLst>
                                </p:cTn>
                              </p:par>
                            </p:childTnLst>
                          </p:cTn>
                        </p:par>
                        <p:par>
                          <p:cTn id="15" fill="hold">
                            <p:stCondLst>
                              <p:cond delay="1000"/>
                            </p:stCondLst>
                            <p:childTnLst>
                              <p:par>
                                <p:cTn id="16" presetID="2" presetClass="entr" presetSubtype="4" fill="hold" nodeType="afterEffect">
                                  <p:stCondLst>
                                    <p:cond delay="0"/>
                                  </p:stCondLst>
                                  <p:childTnLst>
                                    <p:set>
                                      <p:cBhvr>
                                        <p:cTn id="17" dur="1" fill="hold">
                                          <p:stCondLst>
                                            <p:cond delay="0"/>
                                          </p:stCondLst>
                                        </p:cTn>
                                        <p:tgtEl>
                                          <p:spTgt spid="31750"/>
                                        </p:tgtEl>
                                        <p:attrNameLst>
                                          <p:attrName>style.visibility</p:attrName>
                                        </p:attrNameLst>
                                      </p:cBhvr>
                                      <p:to>
                                        <p:strVal val="visible"/>
                                      </p:to>
                                    </p:set>
                                    <p:anim calcmode="lin" valueType="num">
                                      <p:cBhvr additive="base">
                                        <p:cTn id="18" dur="500" fill="hold"/>
                                        <p:tgtEl>
                                          <p:spTgt spid="31750"/>
                                        </p:tgtEl>
                                        <p:attrNameLst>
                                          <p:attrName>ppt_x</p:attrName>
                                        </p:attrNameLst>
                                      </p:cBhvr>
                                      <p:tavLst>
                                        <p:tav tm="0">
                                          <p:val>
                                            <p:strVal val="#ppt_x"/>
                                          </p:val>
                                        </p:tav>
                                        <p:tav tm="100000">
                                          <p:val>
                                            <p:strVal val="#ppt_x"/>
                                          </p:val>
                                        </p:tav>
                                      </p:tavLst>
                                    </p:anim>
                                    <p:anim calcmode="lin" valueType="num">
                                      <p:cBhvr additive="base">
                                        <p:cTn id="19" dur="500" fill="hold"/>
                                        <p:tgtEl>
                                          <p:spTgt spid="3175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573" grpId="0"/>
      <p:bldP spid="59396"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a:xfrm>
            <a:off x="1234914" y="547172"/>
            <a:ext cx="9858239" cy="1412067"/>
          </a:xfrm>
        </p:spPr>
        <p:txBody>
          <a:bodyPr>
            <a:normAutofit/>
          </a:bodyPr>
          <a:lstStyle/>
          <a:p>
            <a:pPr lvl="0"/>
            <a:r>
              <a:rPr lang="ru-RU" sz="3600" dirty="0" smtClean="0">
                <a:latin typeface="Times New Roman" panose="02020603050405020304" pitchFamily="18" charset="0"/>
                <a:cs typeface="Times New Roman" panose="02020603050405020304" pitchFamily="18" charset="0"/>
              </a:rPr>
              <a:t>21.3. </a:t>
            </a:r>
            <a:r>
              <a:rPr lang="ru-RU" sz="3600" dirty="0">
                <a:latin typeface="Times New Roman" panose="02020603050405020304" pitchFamily="18" charset="0"/>
                <a:cs typeface="Times New Roman" panose="02020603050405020304" pitchFamily="18" charset="0"/>
              </a:rPr>
              <a:t>Классификация и характеристика ассортимента приборов для глажения</a:t>
            </a:r>
          </a:p>
        </p:txBody>
      </p:sp>
      <p:pic>
        <p:nvPicPr>
          <p:cNvPr id="8" name="Рисунок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27326" y="70505"/>
            <a:ext cx="564594" cy="693361"/>
          </a:xfrm>
          <a:prstGeom prst="rect">
            <a:avLst/>
          </a:prstGeom>
        </p:spPr>
      </p:pic>
      <p:pic>
        <p:nvPicPr>
          <p:cNvPr id="3" name="Рисунок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62898" y="2258184"/>
            <a:ext cx="2614862" cy="2826878"/>
          </a:xfrm>
          <a:prstGeom prst="rect">
            <a:avLst/>
          </a:prstGeom>
          <a:ln>
            <a:solidFill>
              <a:schemeClr val="accent1"/>
            </a:solidFill>
          </a:ln>
        </p:spPr>
      </p:pic>
      <p:sp>
        <p:nvSpPr>
          <p:cNvPr id="6" name="Заголовок 1"/>
          <p:cNvSpPr txBox="1">
            <a:spLocks/>
          </p:cNvSpPr>
          <p:nvPr/>
        </p:nvSpPr>
        <p:spPr>
          <a:xfrm>
            <a:off x="1234914" y="96429"/>
            <a:ext cx="9722173" cy="368492"/>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800" kern="1200" cap="all" baseline="0">
                <a:solidFill>
                  <a:schemeClr val="tx1"/>
                </a:solidFill>
                <a:latin typeface="+mj-lt"/>
                <a:ea typeface="+mj-ea"/>
                <a:cs typeface="+mj-cs"/>
              </a:defRPr>
            </a:lvl1pPr>
          </a:lstStyle>
          <a:p>
            <a:pPr algn="ctr">
              <a:lnSpc>
                <a:spcPct val="110000"/>
              </a:lnSpc>
            </a:pPr>
            <a:r>
              <a:rPr lang="ru-RU" sz="1100" smtClean="0">
                <a:solidFill>
                  <a:schemeClr val="tx2">
                    <a:lumMod val="60000"/>
                    <a:lumOff val="40000"/>
                  </a:schemeClr>
                </a:solidFill>
                <a:latin typeface="Times New Roman" panose="02020603050405020304" pitchFamily="18" charset="0"/>
                <a:cs typeface="Times New Roman" panose="02020603050405020304" pitchFamily="18" charset="0"/>
              </a:rPr>
              <a:t>МИНСКИЙ ФИЛИАЛ </a:t>
            </a:r>
          </a:p>
          <a:p>
            <a:pPr algn="ctr">
              <a:lnSpc>
                <a:spcPct val="110000"/>
              </a:lnSpc>
            </a:pPr>
            <a:r>
              <a:rPr lang="ru-RU" sz="1100" smtClean="0">
                <a:solidFill>
                  <a:schemeClr val="tx2">
                    <a:lumMod val="60000"/>
                    <a:lumOff val="40000"/>
                  </a:schemeClr>
                </a:solidFill>
                <a:latin typeface="Times New Roman" panose="02020603050405020304" pitchFamily="18" charset="0"/>
                <a:cs typeface="Times New Roman" panose="02020603050405020304" pitchFamily="18" charset="0"/>
              </a:rPr>
              <a:t>УО «Белорусский торгово-экономический университет потребительской кооперации»</a:t>
            </a:r>
            <a:endParaRPr lang="ru-RU" sz="1100">
              <a:solidFill>
                <a:schemeClr val="tx2">
                  <a:lumMod val="60000"/>
                  <a:lumOff val="40000"/>
                </a:schemeClr>
              </a:solidFill>
              <a:latin typeface="Times New Roman" panose="02020603050405020304" pitchFamily="18" charset="0"/>
              <a:cs typeface="Times New Roman" panose="02020603050405020304" pitchFamily="18" charset="0"/>
            </a:endParaRPr>
          </a:p>
        </p:txBody>
      </p:sp>
      <p:sp>
        <p:nvSpPr>
          <p:cNvPr id="10" name="TextBox 9"/>
          <p:cNvSpPr txBox="1"/>
          <p:nvPr/>
        </p:nvSpPr>
        <p:spPr>
          <a:xfrm>
            <a:off x="1334814" y="5384007"/>
            <a:ext cx="10683534" cy="830997"/>
          </a:xfrm>
          <a:prstGeom prst="rect">
            <a:avLst/>
          </a:prstGeom>
          <a:noFill/>
        </p:spPr>
        <p:txBody>
          <a:bodyPr wrap="square" rtlCol="0">
            <a:spAutoFit/>
          </a:bodyPr>
          <a:lstStyle/>
          <a:p>
            <a:pPr algn="just"/>
            <a:r>
              <a:rPr lang="ru-RU" sz="2400" dirty="0" err="1">
                <a:latin typeface="Times New Roman" pitchFamily="18" charset="0"/>
                <a:cs typeface="Times New Roman" pitchFamily="18" charset="0"/>
              </a:rPr>
              <a:t>Сыцко</a:t>
            </a:r>
            <a:r>
              <a:rPr lang="ru-RU" sz="2400" dirty="0">
                <a:latin typeface="Times New Roman" pitchFamily="18" charset="0"/>
                <a:cs typeface="Times New Roman" pitchFamily="18" charset="0"/>
              </a:rPr>
              <a:t>, В.Е. Товароведение непродовольственных товаров: / В.Е. </a:t>
            </a:r>
            <a:r>
              <a:rPr lang="ru-RU" sz="2400" dirty="0" err="1">
                <a:latin typeface="Times New Roman" pitchFamily="18" charset="0"/>
                <a:cs typeface="Times New Roman" pitchFamily="18" charset="0"/>
              </a:rPr>
              <a:t>Сыцко</a:t>
            </a:r>
            <a:r>
              <a:rPr lang="ru-RU" sz="2400" dirty="0">
                <a:latin typeface="Times New Roman" pitchFamily="18" charset="0"/>
                <a:cs typeface="Times New Roman" pitchFamily="18" charset="0"/>
              </a:rPr>
              <a:t>, М.И. Дрозд. – Минск: </a:t>
            </a:r>
            <a:r>
              <a:rPr lang="ru-RU" sz="2400" dirty="0" err="1">
                <a:latin typeface="Times New Roman" pitchFamily="18" charset="0"/>
                <a:cs typeface="Times New Roman" pitchFamily="18" charset="0"/>
              </a:rPr>
              <a:t>Выш.школа</a:t>
            </a:r>
            <a:r>
              <a:rPr lang="ru-RU" sz="2400" dirty="0">
                <a:latin typeface="Times New Roman" pitchFamily="18" charset="0"/>
                <a:cs typeface="Times New Roman" pitchFamily="18" charset="0"/>
              </a:rPr>
              <a:t>, 2005. – стр. </a:t>
            </a:r>
            <a:r>
              <a:rPr lang="ru-RU" sz="2400" dirty="0" smtClean="0">
                <a:latin typeface="Times New Roman" pitchFamily="18" charset="0"/>
                <a:cs typeface="Times New Roman" pitchFamily="18" charset="0"/>
              </a:rPr>
              <a:t>431</a:t>
            </a:r>
            <a:endParaRPr lang="ru-RU" sz="2400" dirty="0">
              <a:latin typeface="Times New Roman" pitchFamily="18" charset="0"/>
              <a:cs typeface="Times New Roman" pitchFamily="18" charset="0"/>
            </a:endParaRPr>
          </a:p>
        </p:txBody>
      </p:sp>
      <p:pic>
        <p:nvPicPr>
          <p:cNvPr id="5122" name="Picture 2" descr="C:\Users\User\Desktop\ЭУМК ТОТ\images (9).jpe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8123" y="5133481"/>
            <a:ext cx="816484" cy="1143078"/>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12663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1000"/>
                                  </p:stCondLst>
                                  <p:childTnLst>
                                    <p:set>
                                      <p:cBhvr>
                                        <p:cTn id="6" dur="1" fill="hold">
                                          <p:stCondLst>
                                            <p:cond delay="0"/>
                                          </p:stCondLst>
                                        </p:cTn>
                                        <p:tgtEl>
                                          <p:spTgt spid="5122"/>
                                        </p:tgtEl>
                                        <p:attrNameLst>
                                          <p:attrName>style.visibility</p:attrName>
                                        </p:attrNameLst>
                                      </p:cBhvr>
                                      <p:to>
                                        <p:strVal val="visible"/>
                                      </p:to>
                                    </p:set>
                                  </p:childTnLst>
                                </p:cTn>
                              </p:par>
                              <p:par>
                                <p:cTn id="7" presetID="1" presetClass="entr" presetSubtype="0" fill="hold" grpId="0" nodeType="withEffect">
                                  <p:stCondLst>
                                    <p:cond delay="100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27326" y="70505"/>
            <a:ext cx="564594" cy="693361"/>
          </a:xfrm>
          <a:prstGeom prst="rect">
            <a:avLst/>
          </a:prstGeom>
        </p:spPr>
      </p:pic>
      <p:pic>
        <p:nvPicPr>
          <p:cNvPr id="32770" name="Picture 2" descr="https://cont.ws/uploads/pic/2018/2/%D1%8E%D1%8E%D1%8E%D1%8E.JPG"/>
          <p:cNvPicPr>
            <a:picLocks noChangeAspect="1" noChangeArrowheads="1"/>
          </p:cNvPicPr>
          <p:nvPr/>
        </p:nvPicPr>
        <p:blipFill rotWithShape="1">
          <a:blip r:embed="rId3">
            <a:extLst>
              <a:ext uri="{28A0092B-C50C-407E-A947-70E740481C1C}">
                <a14:useLocalDpi xmlns:a14="http://schemas.microsoft.com/office/drawing/2010/main" val="0"/>
              </a:ext>
            </a:extLst>
          </a:blip>
          <a:srcRect t="5488" b="10633"/>
          <a:stretch/>
        </p:blipFill>
        <p:spPr bwMode="auto">
          <a:xfrm>
            <a:off x="0" y="-14514"/>
            <a:ext cx="12192000" cy="6872514"/>
          </a:xfrm>
          <a:prstGeom prst="rect">
            <a:avLst/>
          </a:prstGeom>
          <a:noFill/>
          <a:extLst>
            <a:ext uri="{909E8E84-426E-40DD-AFC4-6F175D3DCCD1}">
              <a14:hiddenFill xmlns:a14="http://schemas.microsoft.com/office/drawing/2010/main">
                <a:solidFill>
                  <a:srgbClr val="FFFFFF"/>
                </a:solidFill>
              </a14:hiddenFill>
            </a:ext>
          </a:extLst>
        </p:spPr>
      </p:pic>
      <p:pic>
        <p:nvPicPr>
          <p:cNvPr id="32772" name="Picture 4" descr="http://itd3.mycdn.me/image?id=872095973886&amp;t=20&amp;plc=WEB&amp;tkn=*njWYIc_ysRhXB-WxRJw64pigcY0"/>
          <p:cNvPicPr>
            <a:picLocks noChangeAspect="1" noChangeArrowheads="1"/>
          </p:cNvPicPr>
          <p:nvPr/>
        </p:nvPicPr>
        <p:blipFill rotWithShape="1">
          <a:blip r:embed="rId4">
            <a:extLst>
              <a:ext uri="{28A0092B-C50C-407E-A947-70E740481C1C}">
                <a14:useLocalDpi xmlns:a14="http://schemas.microsoft.com/office/drawing/2010/main" val="0"/>
              </a:ext>
            </a:extLst>
          </a:blip>
          <a:srcRect t="8681" b="822"/>
          <a:stretch/>
        </p:blipFill>
        <p:spPr bwMode="auto">
          <a:xfrm>
            <a:off x="0" y="-14514"/>
            <a:ext cx="12192000" cy="6885214"/>
          </a:xfrm>
          <a:prstGeom prst="rect">
            <a:avLst/>
          </a:prstGeom>
          <a:noFill/>
          <a:extLst>
            <a:ext uri="{909E8E84-426E-40DD-AFC4-6F175D3DCCD1}">
              <a14:hiddenFill xmlns:a14="http://schemas.microsoft.com/office/drawing/2010/main">
                <a:solidFill>
                  <a:srgbClr val="FFFFFF"/>
                </a:solidFill>
              </a14:hiddenFill>
            </a:ext>
          </a:extLst>
        </p:spPr>
      </p:pic>
      <p:sp>
        <p:nvSpPr>
          <p:cNvPr id="2" name="Горизонтальный свиток 1"/>
          <p:cNvSpPr/>
          <p:nvPr/>
        </p:nvSpPr>
        <p:spPr>
          <a:xfrm>
            <a:off x="3784600" y="4610100"/>
            <a:ext cx="5511800" cy="2019300"/>
          </a:xfrm>
          <a:prstGeom prst="horizont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000" dirty="0" smtClean="0">
                <a:solidFill>
                  <a:srgbClr val="0070C0"/>
                </a:solidFill>
                <a:latin typeface="Times New Roman" panose="02020603050405020304" pitchFamily="18" charset="0"/>
                <a:cs typeface="Times New Roman" panose="02020603050405020304" pitchFamily="18" charset="0"/>
              </a:rPr>
              <a:t>К приборам для глажения относятся электроутюги, прессы, паровые манекены и станции, гладильные машины</a:t>
            </a:r>
            <a:endParaRPr lang="ru-RU" sz="2000"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304963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2000"/>
                                  </p:stCondLst>
                                  <p:childTnLst>
                                    <p:set>
                                      <p:cBhvr>
                                        <p:cTn id="6" dur="1" fill="hold">
                                          <p:stCondLst>
                                            <p:cond delay="0"/>
                                          </p:stCondLst>
                                        </p:cTn>
                                        <p:tgtEl>
                                          <p:spTgt spid="32772"/>
                                        </p:tgtEl>
                                        <p:attrNameLst>
                                          <p:attrName>style.visibility</p:attrName>
                                        </p:attrNameLst>
                                      </p:cBhvr>
                                      <p:to>
                                        <p:strVal val="visible"/>
                                      </p:to>
                                    </p:set>
                                  </p:childTnLst>
                                </p:cTn>
                              </p:par>
                            </p:childTnLst>
                          </p:cTn>
                        </p:par>
                        <p:par>
                          <p:cTn id="7" fill="hold">
                            <p:stCondLst>
                              <p:cond delay="2000"/>
                            </p:stCondLst>
                            <p:childTnLst>
                              <p:par>
                                <p:cTn id="8" presetID="1" presetClass="entr" presetSubtype="0" fill="hold" grpId="0" nodeType="afterEffect">
                                  <p:stCondLst>
                                    <p:cond delay="2000"/>
                                  </p:stCondLst>
                                  <p:childTnLst>
                                    <p:set>
                                      <p:cBhvr>
                                        <p:cTn id="9"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1"/>
          <p:cNvSpPr>
            <a:spLocks noChangeArrowheads="1"/>
          </p:cNvSpPr>
          <p:nvPr/>
        </p:nvSpPr>
        <p:spPr bwMode="auto">
          <a:xfrm>
            <a:off x="190500" y="536992"/>
            <a:ext cx="11607800" cy="1785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indent="269875"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just"/>
            <a:r>
              <a:rPr lang="ru-RU" altLang="ru-RU" sz="2200" dirty="0">
                <a:latin typeface="Times New Roman" panose="02020603050405020304" pitchFamily="18" charset="0"/>
                <a:cs typeface="Times New Roman" panose="02020603050405020304" pitchFamily="18" charset="0"/>
              </a:rPr>
              <a:t>Утюги выпускают в нормальном исполнении и малогабаритные следующих </a:t>
            </a:r>
            <a:r>
              <a:rPr lang="ru-RU" altLang="ru-RU" sz="2200" u="sng" dirty="0">
                <a:latin typeface="Times New Roman" panose="02020603050405020304" pitchFamily="18" charset="0"/>
                <a:cs typeface="Times New Roman" panose="02020603050405020304" pitchFamily="18" charset="0"/>
              </a:rPr>
              <a:t>типов</a:t>
            </a:r>
            <a:r>
              <a:rPr lang="ru-RU" altLang="ru-RU" sz="2200" dirty="0">
                <a:latin typeface="Times New Roman" panose="02020603050405020304" pitchFamily="18" charset="0"/>
                <a:cs typeface="Times New Roman" panose="02020603050405020304" pitchFamily="18" charset="0"/>
              </a:rPr>
              <a:t>:</a:t>
            </a:r>
          </a:p>
          <a:p>
            <a:pPr algn="just"/>
            <a:r>
              <a:rPr lang="ru-RU" altLang="ru-RU" sz="2200" b="1" dirty="0">
                <a:latin typeface="Times New Roman" panose="02020603050405020304" pitchFamily="18" charset="0"/>
                <a:cs typeface="Times New Roman" panose="02020603050405020304" pitchFamily="18" charset="0"/>
              </a:rPr>
              <a:t>УТ</a:t>
            </a:r>
            <a:r>
              <a:rPr lang="ru-RU" altLang="ru-RU" sz="2200" dirty="0">
                <a:latin typeface="Times New Roman" panose="02020603050405020304" pitchFamily="18" charset="0"/>
                <a:cs typeface="Times New Roman" panose="02020603050405020304" pitchFamily="18" charset="0"/>
              </a:rPr>
              <a:t> – утюг с терморегулятором,</a:t>
            </a:r>
          </a:p>
          <a:p>
            <a:pPr algn="just"/>
            <a:r>
              <a:rPr lang="ru-RU" altLang="ru-RU" sz="2200" b="1" dirty="0">
                <a:latin typeface="Times New Roman" panose="02020603050405020304" pitchFamily="18" charset="0"/>
                <a:cs typeface="Times New Roman" panose="02020603050405020304" pitchFamily="18" charset="0"/>
              </a:rPr>
              <a:t>УТП</a:t>
            </a:r>
            <a:r>
              <a:rPr lang="ru-RU" altLang="ru-RU" sz="2200" dirty="0">
                <a:latin typeface="Times New Roman" panose="02020603050405020304" pitchFamily="18" charset="0"/>
                <a:cs typeface="Times New Roman" panose="02020603050405020304" pitchFamily="18" charset="0"/>
              </a:rPr>
              <a:t> – утюг с терморегулятором и </a:t>
            </a:r>
            <a:r>
              <a:rPr lang="ru-RU" altLang="ru-RU" sz="2200" dirty="0" err="1">
                <a:latin typeface="Times New Roman" panose="02020603050405020304" pitchFamily="18" charset="0"/>
                <a:cs typeface="Times New Roman" panose="02020603050405020304" pitchFamily="18" charset="0"/>
              </a:rPr>
              <a:t>пароувлажнением</a:t>
            </a:r>
            <a:r>
              <a:rPr lang="ru-RU" altLang="ru-RU" sz="2200" dirty="0">
                <a:latin typeface="Times New Roman" panose="02020603050405020304" pitchFamily="18" charset="0"/>
                <a:cs typeface="Times New Roman" panose="02020603050405020304" pitchFamily="18" charset="0"/>
              </a:rPr>
              <a:t>,</a:t>
            </a:r>
          </a:p>
          <a:p>
            <a:pPr algn="just"/>
            <a:r>
              <a:rPr lang="ru-RU" altLang="ru-RU" sz="2200" b="1" dirty="0">
                <a:latin typeface="Times New Roman" panose="02020603050405020304" pitchFamily="18" charset="0"/>
                <a:cs typeface="Times New Roman" panose="02020603050405020304" pitchFamily="18" charset="0"/>
              </a:rPr>
              <a:t>УТПР</a:t>
            </a:r>
            <a:r>
              <a:rPr lang="ru-RU" altLang="ru-RU" sz="2200" dirty="0">
                <a:latin typeface="Times New Roman" panose="02020603050405020304" pitchFamily="18" charset="0"/>
                <a:cs typeface="Times New Roman" panose="02020603050405020304" pitchFamily="18" charset="0"/>
              </a:rPr>
              <a:t> – утюг с терморегулятором, </a:t>
            </a:r>
            <a:r>
              <a:rPr lang="ru-RU" altLang="ru-RU" sz="2200" dirty="0" err="1">
                <a:latin typeface="Times New Roman" panose="02020603050405020304" pitchFamily="18" charset="0"/>
                <a:cs typeface="Times New Roman" panose="02020603050405020304" pitchFamily="18" charset="0"/>
              </a:rPr>
              <a:t>пароувлажнением</a:t>
            </a:r>
            <a:r>
              <a:rPr lang="ru-RU" altLang="ru-RU" sz="2200" dirty="0">
                <a:latin typeface="Times New Roman" panose="02020603050405020304" pitchFamily="18" charset="0"/>
                <a:cs typeface="Times New Roman" panose="02020603050405020304" pitchFamily="18" charset="0"/>
              </a:rPr>
              <a:t> и разбрызгивателем,</a:t>
            </a:r>
          </a:p>
          <a:p>
            <a:pPr algn="just"/>
            <a:r>
              <a:rPr lang="ru-RU" altLang="ru-RU" sz="2200" b="1" dirty="0">
                <a:latin typeface="Times New Roman" panose="02020603050405020304" pitchFamily="18" charset="0"/>
                <a:cs typeface="Times New Roman" panose="02020603050405020304" pitchFamily="18" charset="0"/>
              </a:rPr>
              <a:t>УТМ</a:t>
            </a:r>
            <a:r>
              <a:rPr lang="ru-RU" altLang="ru-RU" sz="2200" dirty="0">
                <a:latin typeface="Times New Roman" panose="02020603050405020304" pitchFamily="18" charset="0"/>
                <a:cs typeface="Times New Roman" panose="02020603050405020304" pitchFamily="18" charset="0"/>
              </a:rPr>
              <a:t> – утюг с терморегулятором малогабаритный.</a:t>
            </a:r>
          </a:p>
        </p:txBody>
      </p:sp>
      <p:pic>
        <p:nvPicPr>
          <p:cNvPr id="12" name="Рисунок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27326" y="70505"/>
            <a:ext cx="564594" cy="693361"/>
          </a:xfrm>
          <a:prstGeom prst="rect">
            <a:avLst/>
          </a:prstGeom>
        </p:spPr>
      </p:pic>
      <p:pic>
        <p:nvPicPr>
          <p:cNvPr id="33794" name="Picture 2" descr="https://i.simpalsmedia.com/999.md/BoardImages/900x900/58429675c8aa9b044fcec7e20d750db7.jpg"/>
          <p:cNvPicPr>
            <a:picLocks noChangeAspect="1" noChangeArrowheads="1"/>
          </p:cNvPicPr>
          <p:nvPr/>
        </p:nvPicPr>
        <p:blipFill rotWithShape="1">
          <a:blip r:embed="rId3">
            <a:extLst>
              <a:ext uri="{28A0092B-C50C-407E-A947-70E740481C1C}">
                <a14:useLocalDpi xmlns:a14="http://schemas.microsoft.com/office/drawing/2010/main" val="0"/>
              </a:ext>
            </a:extLst>
          </a:blip>
          <a:srcRect l="12448" r="20192"/>
          <a:stretch/>
        </p:blipFill>
        <p:spPr bwMode="auto">
          <a:xfrm>
            <a:off x="3205223" y="2550168"/>
            <a:ext cx="2920777" cy="3655158"/>
          </a:xfrm>
          <a:prstGeom prst="rect">
            <a:avLst/>
          </a:prstGeom>
          <a:noFill/>
          <a:ln>
            <a:solidFill>
              <a:srgbClr val="00B0F0"/>
            </a:solidFill>
          </a:ln>
          <a:extLst>
            <a:ext uri="{909E8E84-426E-40DD-AFC4-6F175D3DCCD1}">
              <a14:hiddenFill xmlns:a14="http://schemas.microsoft.com/office/drawing/2010/main">
                <a:solidFill>
                  <a:srgbClr val="FFFFFF"/>
                </a:solidFill>
              </a14:hiddenFill>
            </a:ext>
          </a:extLst>
        </p:spPr>
      </p:pic>
      <p:pic>
        <p:nvPicPr>
          <p:cNvPr id="33796" name="Picture 4" descr="http://forkids.newbookshop.ru/pictures/1016936583.jpg"/>
          <p:cNvPicPr>
            <a:picLocks noChangeAspect="1" noChangeArrowheads="1"/>
          </p:cNvPicPr>
          <p:nvPr/>
        </p:nvPicPr>
        <p:blipFill rotWithShape="1">
          <a:blip r:embed="rId4">
            <a:extLst>
              <a:ext uri="{28A0092B-C50C-407E-A947-70E740481C1C}">
                <a14:useLocalDpi xmlns:a14="http://schemas.microsoft.com/office/drawing/2010/main" val="0"/>
              </a:ext>
            </a:extLst>
          </a:blip>
          <a:srcRect r="25563"/>
          <a:stretch/>
        </p:blipFill>
        <p:spPr bwMode="auto">
          <a:xfrm>
            <a:off x="792231" y="2550168"/>
            <a:ext cx="2184392" cy="3655158"/>
          </a:xfrm>
          <a:prstGeom prst="rect">
            <a:avLst/>
          </a:prstGeom>
          <a:noFill/>
          <a:ln>
            <a:solidFill>
              <a:srgbClr val="00B0F0"/>
            </a:solidFill>
          </a:ln>
          <a:extLst>
            <a:ext uri="{909E8E84-426E-40DD-AFC4-6F175D3DCCD1}">
              <a14:hiddenFill xmlns:a14="http://schemas.microsoft.com/office/drawing/2010/main">
                <a:solidFill>
                  <a:srgbClr val="FFFFFF"/>
                </a:solidFill>
              </a14:hiddenFill>
            </a:ext>
          </a:extLst>
        </p:spPr>
      </p:pic>
      <p:pic>
        <p:nvPicPr>
          <p:cNvPr id="33798" name="Picture 6" descr="https://autogear.ru/misc/i/gallery/43170/1819090.jpg"/>
          <p:cNvPicPr>
            <a:picLocks noChangeAspect="1" noChangeArrowheads="1"/>
          </p:cNvPicPr>
          <p:nvPr/>
        </p:nvPicPr>
        <p:blipFill rotWithShape="1">
          <a:blip r:embed="rId5">
            <a:extLst>
              <a:ext uri="{28A0092B-C50C-407E-A947-70E740481C1C}">
                <a14:useLocalDpi xmlns:a14="http://schemas.microsoft.com/office/drawing/2010/main" val="0"/>
              </a:ext>
            </a:extLst>
          </a:blip>
          <a:srcRect t="18551" r="5021" b="11545"/>
          <a:stretch/>
        </p:blipFill>
        <p:spPr bwMode="auto">
          <a:xfrm>
            <a:off x="6439450" y="2550168"/>
            <a:ext cx="4966212" cy="3655158"/>
          </a:xfrm>
          <a:prstGeom prst="rect">
            <a:avLst/>
          </a:prstGeom>
          <a:noFill/>
          <a:ln>
            <a:solidFill>
              <a:srgbClr val="00B0F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95097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64514"/>
                                        </p:tgtEl>
                                        <p:attrNameLst>
                                          <p:attrName>style.visibility</p:attrName>
                                        </p:attrNameLst>
                                      </p:cBhvr>
                                      <p:to>
                                        <p:strVal val="visible"/>
                                      </p:to>
                                    </p:set>
                                  </p:childTnLst>
                                </p:cTn>
                              </p:par>
                            </p:childTnLst>
                          </p:cTn>
                        </p:par>
                        <p:par>
                          <p:cTn id="7" fill="hold">
                            <p:stCondLst>
                              <p:cond delay="0"/>
                            </p:stCondLst>
                            <p:childTnLst>
                              <p:par>
                                <p:cTn id="8" presetID="2" presetClass="entr" presetSubtype="4" fill="hold" nodeType="afterEffect">
                                  <p:stCondLst>
                                    <p:cond delay="0"/>
                                  </p:stCondLst>
                                  <p:childTnLst>
                                    <p:set>
                                      <p:cBhvr>
                                        <p:cTn id="9" dur="1" fill="hold">
                                          <p:stCondLst>
                                            <p:cond delay="0"/>
                                          </p:stCondLst>
                                        </p:cTn>
                                        <p:tgtEl>
                                          <p:spTgt spid="33796"/>
                                        </p:tgtEl>
                                        <p:attrNameLst>
                                          <p:attrName>style.visibility</p:attrName>
                                        </p:attrNameLst>
                                      </p:cBhvr>
                                      <p:to>
                                        <p:strVal val="visible"/>
                                      </p:to>
                                    </p:set>
                                    <p:anim calcmode="lin" valueType="num">
                                      <p:cBhvr additive="base">
                                        <p:cTn id="10" dur="500" fill="hold"/>
                                        <p:tgtEl>
                                          <p:spTgt spid="33796"/>
                                        </p:tgtEl>
                                        <p:attrNameLst>
                                          <p:attrName>ppt_x</p:attrName>
                                        </p:attrNameLst>
                                      </p:cBhvr>
                                      <p:tavLst>
                                        <p:tav tm="0">
                                          <p:val>
                                            <p:strVal val="#ppt_x"/>
                                          </p:val>
                                        </p:tav>
                                        <p:tav tm="100000">
                                          <p:val>
                                            <p:strVal val="#ppt_x"/>
                                          </p:val>
                                        </p:tav>
                                      </p:tavLst>
                                    </p:anim>
                                    <p:anim calcmode="lin" valueType="num">
                                      <p:cBhvr additive="base">
                                        <p:cTn id="11" dur="500" fill="hold"/>
                                        <p:tgtEl>
                                          <p:spTgt spid="33796"/>
                                        </p:tgtEl>
                                        <p:attrNameLst>
                                          <p:attrName>ppt_y</p:attrName>
                                        </p:attrNameLst>
                                      </p:cBhvr>
                                      <p:tavLst>
                                        <p:tav tm="0">
                                          <p:val>
                                            <p:strVal val="1+#ppt_h/2"/>
                                          </p:val>
                                        </p:tav>
                                        <p:tav tm="100000">
                                          <p:val>
                                            <p:strVal val="#ppt_y"/>
                                          </p:val>
                                        </p:tav>
                                      </p:tavLst>
                                    </p:anim>
                                  </p:childTnLst>
                                </p:cTn>
                              </p:par>
                            </p:childTnLst>
                          </p:cTn>
                        </p:par>
                        <p:par>
                          <p:cTn id="12" fill="hold">
                            <p:stCondLst>
                              <p:cond delay="500"/>
                            </p:stCondLst>
                            <p:childTnLst>
                              <p:par>
                                <p:cTn id="13" presetID="2" presetClass="entr" presetSubtype="4" fill="hold" nodeType="afterEffect">
                                  <p:stCondLst>
                                    <p:cond delay="0"/>
                                  </p:stCondLst>
                                  <p:childTnLst>
                                    <p:set>
                                      <p:cBhvr>
                                        <p:cTn id="14" dur="1" fill="hold">
                                          <p:stCondLst>
                                            <p:cond delay="0"/>
                                          </p:stCondLst>
                                        </p:cTn>
                                        <p:tgtEl>
                                          <p:spTgt spid="33794"/>
                                        </p:tgtEl>
                                        <p:attrNameLst>
                                          <p:attrName>style.visibility</p:attrName>
                                        </p:attrNameLst>
                                      </p:cBhvr>
                                      <p:to>
                                        <p:strVal val="visible"/>
                                      </p:to>
                                    </p:set>
                                    <p:anim calcmode="lin" valueType="num">
                                      <p:cBhvr additive="base">
                                        <p:cTn id="15" dur="500" fill="hold"/>
                                        <p:tgtEl>
                                          <p:spTgt spid="33794"/>
                                        </p:tgtEl>
                                        <p:attrNameLst>
                                          <p:attrName>ppt_x</p:attrName>
                                        </p:attrNameLst>
                                      </p:cBhvr>
                                      <p:tavLst>
                                        <p:tav tm="0">
                                          <p:val>
                                            <p:strVal val="#ppt_x"/>
                                          </p:val>
                                        </p:tav>
                                        <p:tav tm="100000">
                                          <p:val>
                                            <p:strVal val="#ppt_x"/>
                                          </p:val>
                                        </p:tav>
                                      </p:tavLst>
                                    </p:anim>
                                    <p:anim calcmode="lin" valueType="num">
                                      <p:cBhvr additive="base">
                                        <p:cTn id="16" dur="500" fill="hold"/>
                                        <p:tgtEl>
                                          <p:spTgt spid="33794"/>
                                        </p:tgtEl>
                                        <p:attrNameLst>
                                          <p:attrName>ppt_y</p:attrName>
                                        </p:attrNameLst>
                                      </p:cBhvr>
                                      <p:tavLst>
                                        <p:tav tm="0">
                                          <p:val>
                                            <p:strVal val="1+#ppt_h/2"/>
                                          </p:val>
                                        </p:tav>
                                        <p:tav tm="100000">
                                          <p:val>
                                            <p:strVal val="#ppt_y"/>
                                          </p:val>
                                        </p:tav>
                                      </p:tavLst>
                                    </p:anim>
                                  </p:childTnLst>
                                </p:cTn>
                              </p:par>
                            </p:childTnLst>
                          </p:cTn>
                        </p:par>
                        <p:par>
                          <p:cTn id="17" fill="hold">
                            <p:stCondLst>
                              <p:cond delay="1000"/>
                            </p:stCondLst>
                            <p:childTnLst>
                              <p:par>
                                <p:cTn id="18" presetID="2" presetClass="entr" presetSubtype="4" fill="hold" nodeType="afterEffect">
                                  <p:stCondLst>
                                    <p:cond delay="0"/>
                                  </p:stCondLst>
                                  <p:childTnLst>
                                    <p:set>
                                      <p:cBhvr>
                                        <p:cTn id="19" dur="1" fill="hold">
                                          <p:stCondLst>
                                            <p:cond delay="0"/>
                                          </p:stCondLst>
                                        </p:cTn>
                                        <p:tgtEl>
                                          <p:spTgt spid="33798"/>
                                        </p:tgtEl>
                                        <p:attrNameLst>
                                          <p:attrName>style.visibility</p:attrName>
                                        </p:attrNameLst>
                                      </p:cBhvr>
                                      <p:to>
                                        <p:strVal val="visible"/>
                                      </p:to>
                                    </p:set>
                                    <p:anim calcmode="lin" valueType="num">
                                      <p:cBhvr additive="base">
                                        <p:cTn id="20" dur="500" fill="hold"/>
                                        <p:tgtEl>
                                          <p:spTgt spid="33798"/>
                                        </p:tgtEl>
                                        <p:attrNameLst>
                                          <p:attrName>ppt_x</p:attrName>
                                        </p:attrNameLst>
                                      </p:cBhvr>
                                      <p:tavLst>
                                        <p:tav tm="0">
                                          <p:val>
                                            <p:strVal val="#ppt_x"/>
                                          </p:val>
                                        </p:tav>
                                        <p:tav tm="100000">
                                          <p:val>
                                            <p:strVal val="#ppt_x"/>
                                          </p:val>
                                        </p:tav>
                                      </p:tavLst>
                                    </p:anim>
                                    <p:anim calcmode="lin" valueType="num">
                                      <p:cBhvr additive="base">
                                        <p:cTn id="21" dur="500" fill="hold"/>
                                        <p:tgtEl>
                                          <p:spTgt spid="3379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51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a:xfrm>
            <a:off x="1234914" y="547172"/>
            <a:ext cx="9858239" cy="1412067"/>
          </a:xfrm>
        </p:spPr>
        <p:txBody>
          <a:bodyPr>
            <a:normAutofit fontScale="90000"/>
          </a:bodyPr>
          <a:lstStyle/>
          <a:p>
            <a:pPr lvl="0"/>
            <a:r>
              <a:rPr lang="ru-RU" sz="3600" dirty="0">
                <a:latin typeface="Times New Roman" panose="02020603050405020304" pitchFamily="18" charset="0"/>
                <a:cs typeface="Times New Roman" panose="02020603050405020304" pitchFamily="18" charset="0"/>
              </a:rPr>
              <a:t>21.2. Классификация и характеристика ассортимента приборов для приготовления пищи</a:t>
            </a:r>
          </a:p>
        </p:txBody>
      </p:sp>
      <p:pic>
        <p:nvPicPr>
          <p:cNvPr id="8" name="Рисунок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27326" y="70505"/>
            <a:ext cx="564594" cy="693361"/>
          </a:xfrm>
          <a:prstGeom prst="rect">
            <a:avLst/>
          </a:prstGeom>
        </p:spPr>
      </p:pic>
      <p:pic>
        <p:nvPicPr>
          <p:cNvPr id="3" name="Рисунок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62898" y="2258184"/>
            <a:ext cx="2614862" cy="2826878"/>
          </a:xfrm>
          <a:prstGeom prst="rect">
            <a:avLst/>
          </a:prstGeom>
          <a:ln>
            <a:solidFill>
              <a:schemeClr val="accent1"/>
            </a:solidFill>
          </a:ln>
        </p:spPr>
      </p:pic>
      <p:sp>
        <p:nvSpPr>
          <p:cNvPr id="6" name="Заголовок 1"/>
          <p:cNvSpPr txBox="1">
            <a:spLocks/>
          </p:cNvSpPr>
          <p:nvPr/>
        </p:nvSpPr>
        <p:spPr>
          <a:xfrm>
            <a:off x="1234914" y="96429"/>
            <a:ext cx="9722173" cy="368492"/>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800" kern="1200" cap="all" baseline="0">
                <a:solidFill>
                  <a:schemeClr val="tx1"/>
                </a:solidFill>
                <a:latin typeface="+mj-lt"/>
                <a:ea typeface="+mj-ea"/>
                <a:cs typeface="+mj-cs"/>
              </a:defRPr>
            </a:lvl1pPr>
          </a:lstStyle>
          <a:p>
            <a:pPr algn="ctr">
              <a:lnSpc>
                <a:spcPct val="110000"/>
              </a:lnSpc>
            </a:pPr>
            <a:r>
              <a:rPr lang="ru-RU" sz="1100" smtClean="0">
                <a:solidFill>
                  <a:schemeClr val="tx2">
                    <a:lumMod val="60000"/>
                    <a:lumOff val="40000"/>
                  </a:schemeClr>
                </a:solidFill>
                <a:latin typeface="Times New Roman" panose="02020603050405020304" pitchFamily="18" charset="0"/>
                <a:cs typeface="Times New Roman" panose="02020603050405020304" pitchFamily="18" charset="0"/>
              </a:rPr>
              <a:t>МИНСКИЙ ФИЛИАЛ </a:t>
            </a:r>
          </a:p>
          <a:p>
            <a:pPr algn="ctr">
              <a:lnSpc>
                <a:spcPct val="110000"/>
              </a:lnSpc>
            </a:pPr>
            <a:r>
              <a:rPr lang="ru-RU" sz="1100" smtClean="0">
                <a:solidFill>
                  <a:schemeClr val="tx2">
                    <a:lumMod val="60000"/>
                    <a:lumOff val="40000"/>
                  </a:schemeClr>
                </a:solidFill>
                <a:latin typeface="Times New Roman" panose="02020603050405020304" pitchFamily="18" charset="0"/>
                <a:cs typeface="Times New Roman" panose="02020603050405020304" pitchFamily="18" charset="0"/>
              </a:rPr>
              <a:t>УО «Белорусский торгово-экономический университет потребительской кооперации»</a:t>
            </a:r>
            <a:endParaRPr lang="ru-RU" sz="1100">
              <a:solidFill>
                <a:schemeClr val="tx2">
                  <a:lumMod val="60000"/>
                  <a:lumOff val="40000"/>
                </a:schemeClr>
              </a:solidFill>
              <a:latin typeface="Times New Roman" panose="02020603050405020304" pitchFamily="18" charset="0"/>
              <a:cs typeface="Times New Roman" panose="02020603050405020304" pitchFamily="18" charset="0"/>
            </a:endParaRPr>
          </a:p>
        </p:txBody>
      </p:sp>
      <p:sp>
        <p:nvSpPr>
          <p:cNvPr id="10" name="TextBox 9"/>
          <p:cNvSpPr txBox="1"/>
          <p:nvPr/>
        </p:nvSpPr>
        <p:spPr>
          <a:xfrm>
            <a:off x="1334814" y="5384007"/>
            <a:ext cx="10683534" cy="830997"/>
          </a:xfrm>
          <a:prstGeom prst="rect">
            <a:avLst/>
          </a:prstGeom>
          <a:noFill/>
        </p:spPr>
        <p:txBody>
          <a:bodyPr wrap="square" rtlCol="0">
            <a:spAutoFit/>
          </a:bodyPr>
          <a:lstStyle/>
          <a:p>
            <a:pPr algn="just"/>
            <a:r>
              <a:rPr lang="ru-RU" sz="2400" dirty="0" err="1">
                <a:latin typeface="Times New Roman" pitchFamily="18" charset="0"/>
                <a:cs typeface="Times New Roman" pitchFamily="18" charset="0"/>
              </a:rPr>
              <a:t>Сыцко</a:t>
            </a:r>
            <a:r>
              <a:rPr lang="ru-RU" sz="2400" dirty="0">
                <a:latin typeface="Times New Roman" pitchFamily="18" charset="0"/>
                <a:cs typeface="Times New Roman" pitchFamily="18" charset="0"/>
              </a:rPr>
              <a:t>, В.Е. Товароведение непродовольственных товаров: / В.Е. </a:t>
            </a:r>
            <a:r>
              <a:rPr lang="ru-RU" sz="2400" dirty="0" err="1">
                <a:latin typeface="Times New Roman" pitchFamily="18" charset="0"/>
                <a:cs typeface="Times New Roman" pitchFamily="18" charset="0"/>
              </a:rPr>
              <a:t>Сыцко</a:t>
            </a:r>
            <a:r>
              <a:rPr lang="ru-RU" sz="2400" dirty="0">
                <a:latin typeface="Times New Roman" pitchFamily="18" charset="0"/>
                <a:cs typeface="Times New Roman" pitchFamily="18" charset="0"/>
              </a:rPr>
              <a:t>, М.И. Дрозд. – Минск: </a:t>
            </a:r>
            <a:r>
              <a:rPr lang="ru-RU" sz="2400" dirty="0" err="1">
                <a:latin typeface="Times New Roman" pitchFamily="18" charset="0"/>
                <a:cs typeface="Times New Roman" pitchFamily="18" charset="0"/>
              </a:rPr>
              <a:t>Выш.школа</a:t>
            </a:r>
            <a:r>
              <a:rPr lang="ru-RU" sz="2400" dirty="0">
                <a:latin typeface="Times New Roman" pitchFamily="18" charset="0"/>
                <a:cs typeface="Times New Roman" pitchFamily="18" charset="0"/>
              </a:rPr>
              <a:t>, 2005. – стр. </a:t>
            </a:r>
            <a:r>
              <a:rPr lang="ru-RU" sz="2400" dirty="0" smtClean="0">
                <a:latin typeface="Times New Roman" pitchFamily="18" charset="0"/>
                <a:cs typeface="Times New Roman" pitchFamily="18" charset="0"/>
              </a:rPr>
              <a:t>428-430</a:t>
            </a:r>
            <a:endParaRPr lang="ru-RU" sz="2400" dirty="0">
              <a:latin typeface="Times New Roman" pitchFamily="18" charset="0"/>
              <a:cs typeface="Times New Roman" pitchFamily="18" charset="0"/>
            </a:endParaRPr>
          </a:p>
        </p:txBody>
      </p:sp>
      <p:pic>
        <p:nvPicPr>
          <p:cNvPr id="5122" name="Picture 2" descr="C:\Users\User\Desktop\ЭУМК ТОТ\images (9).jpe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8123" y="5133481"/>
            <a:ext cx="816484" cy="1143078"/>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73155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1000"/>
                                  </p:stCondLst>
                                  <p:childTnLst>
                                    <p:set>
                                      <p:cBhvr>
                                        <p:cTn id="6" dur="1" fill="hold">
                                          <p:stCondLst>
                                            <p:cond delay="0"/>
                                          </p:stCondLst>
                                        </p:cTn>
                                        <p:tgtEl>
                                          <p:spTgt spid="5122"/>
                                        </p:tgtEl>
                                        <p:attrNameLst>
                                          <p:attrName>style.visibility</p:attrName>
                                        </p:attrNameLst>
                                      </p:cBhvr>
                                      <p:to>
                                        <p:strVal val="visible"/>
                                      </p:to>
                                    </p:set>
                                  </p:childTnLst>
                                </p:cTn>
                              </p:par>
                              <p:par>
                                <p:cTn id="7" presetID="1" presetClass="entr" presetSubtype="0" fill="hold" grpId="0" nodeType="withEffect">
                                  <p:stCondLst>
                                    <p:cond delay="100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ext Box 11"/>
          <p:cNvSpPr txBox="1">
            <a:spLocks noChangeArrowheads="1"/>
          </p:cNvSpPr>
          <p:nvPr/>
        </p:nvSpPr>
        <p:spPr bwMode="auto">
          <a:xfrm>
            <a:off x="153988" y="354012"/>
            <a:ext cx="51689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eaLnBrk="1" hangingPunct="1">
              <a:spcBef>
                <a:spcPct val="50000"/>
              </a:spcBef>
            </a:pPr>
            <a:r>
              <a:rPr lang="ru-RU" altLang="ru-RU" sz="3600" b="1" dirty="0">
                <a:latin typeface="Times New Roman" panose="02020603050405020304" pitchFamily="18" charset="0"/>
                <a:cs typeface="Times New Roman" panose="02020603050405020304" pitchFamily="18" charset="0"/>
              </a:rPr>
              <a:t>ПОДОШВЫ УТЮГОВ:</a:t>
            </a:r>
          </a:p>
        </p:txBody>
      </p:sp>
      <p:pic>
        <p:nvPicPr>
          <p:cNvPr id="7" name="Рисунок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27326" y="70505"/>
            <a:ext cx="564594" cy="693361"/>
          </a:xfrm>
          <a:prstGeom prst="rect">
            <a:avLst/>
          </a:prstGeom>
        </p:spPr>
      </p:pic>
      <p:sp>
        <p:nvSpPr>
          <p:cNvPr id="8" name="TextBox 7"/>
          <p:cNvSpPr txBox="1"/>
          <p:nvPr/>
        </p:nvSpPr>
        <p:spPr>
          <a:xfrm>
            <a:off x="153988" y="1240689"/>
            <a:ext cx="3314700" cy="400110"/>
          </a:xfrm>
          <a:prstGeom prst="rect">
            <a:avLst/>
          </a:prstGeom>
          <a:noFill/>
        </p:spPr>
        <p:txBody>
          <a:bodyPr wrap="square" rtlCol="0">
            <a:spAutoFit/>
          </a:bodyPr>
          <a:lstStyle/>
          <a:p>
            <a:r>
              <a:rPr lang="ru-RU" sz="2000" b="1" i="1" dirty="0" smtClean="0">
                <a:solidFill>
                  <a:srgbClr val="C00000"/>
                </a:solidFill>
                <a:latin typeface="Times New Roman" panose="02020603050405020304" pitchFamily="18" charset="0"/>
                <a:cs typeface="Times New Roman" panose="02020603050405020304" pitchFamily="18" charset="0"/>
              </a:rPr>
              <a:t>Нажимайте по порядку:</a:t>
            </a:r>
            <a:endParaRPr lang="ru-RU" sz="2000" b="1" i="1" dirty="0">
              <a:solidFill>
                <a:srgbClr val="C00000"/>
              </a:solidFill>
              <a:latin typeface="Times New Roman" panose="02020603050405020304" pitchFamily="18" charset="0"/>
              <a:cs typeface="Times New Roman" panose="02020603050405020304" pitchFamily="18" charset="0"/>
            </a:endParaRPr>
          </a:p>
        </p:txBody>
      </p:sp>
      <p:sp>
        <p:nvSpPr>
          <p:cNvPr id="9" name="Скругленный прямоугольник 8"/>
          <p:cNvSpPr/>
          <p:nvPr/>
        </p:nvSpPr>
        <p:spPr>
          <a:xfrm>
            <a:off x="261463" y="1881363"/>
            <a:ext cx="2662211" cy="51292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altLang="ru-RU" sz="2400" b="1" i="1" dirty="0" smtClean="0">
                <a:solidFill>
                  <a:schemeClr val="bg1"/>
                </a:solidFill>
                <a:latin typeface="Times New Roman" panose="02020603050405020304" pitchFamily="18" charset="0"/>
                <a:cs typeface="Times New Roman" panose="02020603050405020304" pitchFamily="18" charset="0"/>
              </a:rPr>
              <a:t>алюминиевая</a:t>
            </a:r>
            <a:endParaRPr lang="ru-RU" dirty="0">
              <a:solidFill>
                <a:schemeClr val="tx1"/>
              </a:solidFill>
            </a:endParaRPr>
          </a:p>
        </p:txBody>
      </p:sp>
      <p:sp>
        <p:nvSpPr>
          <p:cNvPr id="10" name="Прямоугольник 9"/>
          <p:cNvSpPr/>
          <p:nvPr/>
        </p:nvSpPr>
        <p:spPr>
          <a:xfrm>
            <a:off x="3188368" y="1166811"/>
            <a:ext cx="8783053" cy="5137735"/>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just"/>
            <a:r>
              <a:rPr lang="ru-RU" altLang="ru-RU" sz="2400" b="1" i="1" dirty="0">
                <a:solidFill>
                  <a:schemeClr val="tx1"/>
                </a:solidFill>
                <a:latin typeface="Times New Roman" panose="02020603050405020304" pitchFamily="18" charset="0"/>
                <a:cs typeface="Times New Roman" panose="02020603050405020304" pitchFamily="18" charset="0"/>
              </a:rPr>
              <a:t>Подошва «Алютерм»</a:t>
            </a:r>
            <a:r>
              <a:rPr lang="ru-RU" altLang="ru-RU" sz="2000" dirty="0">
                <a:solidFill>
                  <a:schemeClr val="tx1"/>
                </a:solidFill>
                <a:latin typeface="Times New Roman" panose="02020603050405020304" pitchFamily="18" charset="0"/>
                <a:cs typeface="Times New Roman" panose="02020603050405020304" pitchFamily="18" charset="0"/>
              </a:rPr>
              <a:t> </a:t>
            </a:r>
            <a:r>
              <a:rPr lang="ru-RU" altLang="ru-RU" sz="2000" dirty="0" smtClean="0">
                <a:solidFill>
                  <a:schemeClr val="tx1"/>
                </a:solidFill>
                <a:latin typeface="Times New Roman" panose="02020603050405020304" pitchFamily="18" charset="0"/>
                <a:cs typeface="Times New Roman" panose="02020603050405020304" pitchFamily="18" charset="0"/>
              </a:rPr>
              <a:t>- </a:t>
            </a:r>
            <a:r>
              <a:rPr lang="ru-RU" altLang="ru-RU" sz="2000" dirty="0">
                <a:solidFill>
                  <a:schemeClr val="tx1"/>
                </a:solidFill>
                <a:latin typeface="Times New Roman" panose="02020603050405020304" pitchFamily="18" charset="0"/>
                <a:cs typeface="Times New Roman" panose="02020603050405020304" pitchFamily="18" charset="0"/>
              </a:rPr>
              <a:t>специально полированная алюминиевая подошва. </a:t>
            </a:r>
          </a:p>
          <a:p>
            <a:pPr algn="just"/>
            <a:r>
              <a:rPr lang="ru-RU" altLang="ru-RU" sz="2000" i="1" dirty="0" smtClean="0">
                <a:solidFill>
                  <a:schemeClr val="tx1"/>
                </a:solidFill>
                <a:latin typeface="Times New Roman" panose="02020603050405020304" pitchFamily="18" charset="0"/>
                <a:cs typeface="Times New Roman" panose="02020603050405020304" pitchFamily="18" charset="0"/>
              </a:rPr>
              <a:t>Очень </a:t>
            </a:r>
            <a:r>
              <a:rPr lang="ru-RU" altLang="ru-RU" sz="2000" i="1" dirty="0">
                <a:solidFill>
                  <a:schemeClr val="tx1"/>
                </a:solidFill>
                <a:latin typeface="Times New Roman" panose="02020603050405020304" pitchFamily="18" charset="0"/>
                <a:cs typeface="Times New Roman" panose="02020603050405020304" pitchFamily="18" charset="0"/>
              </a:rPr>
              <a:t>быстро нагревается, но и быстро остывает. Дает утюгу легкость и хорошие скользящие качества, но требует аккуратного обращения, т.к. легко царапается и может прилипать к ткани</a:t>
            </a:r>
            <a:r>
              <a:rPr lang="ru-RU" altLang="ru-RU" sz="2000" i="1" dirty="0" smtClean="0">
                <a:solidFill>
                  <a:schemeClr val="tx1"/>
                </a:solidFill>
                <a:latin typeface="Times New Roman" panose="02020603050405020304" pitchFamily="18" charset="0"/>
                <a:cs typeface="Times New Roman" panose="02020603050405020304" pitchFamily="18" charset="0"/>
              </a:rPr>
              <a:t>.</a:t>
            </a:r>
          </a:p>
          <a:p>
            <a:pPr marL="3586163" algn="just"/>
            <a:r>
              <a:rPr lang="ru-RU" altLang="ru-RU" sz="2000" b="1" i="1" dirty="0">
                <a:solidFill>
                  <a:srgbClr val="002060"/>
                </a:solidFill>
                <a:latin typeface="Times New Roman" panose="02020603050405020304" pitchFamily="18" charset="0"/>
                <a:cs typeface="Times New Roman" panose="02020603050405020304" pitchFamily="18" charset="0"/>
              </a:rPr>
              <a:t>Подошва из анодированного алюминия </a:t>
            </a:r>
            <a:r>
              <a:rPr lang="ru-RU" altLang="ru-RU" sz="2000" i="1" dirty="0">
                <a:solidFill>
                  <a:srgbClr val="002060"/>
                </a:solidFill>
                <a:latin typeface="Times New Roman" panose="02020603050405020304" pitchFamily="18" charset="0"/>
                <a:cs typeface="Times New Roman" panose="02020603050405020304" pitchFamily="18" charset="0"/>
              </a:rPr>
              <a:t>прочная и обеспечивает легкое скольжение утюга по ткани.</a:t>
            </a:r>
          </a:p>
          <a:p>
            <a:pPr algn="just"/>
            <a:endParaRPr lang="ru-RU" altLang="ru-RU" sz="2000" i="1" dirty="0">
              <a:solidFill>
                <a:schemeClr val="tx1"/>
              </a:solidFill>
              <a:latin typeface="Times New Roman" panose="02020603050405020304" pitchFamily="18" charset="0"/>
              <a:cs typeface="Times New Roman" panose="02020603050405020304" pitchFamily="18" charset="0"/>
            </a:endParaRPr>
          </a:p>
          <a:p>
            <a:pPr algn="just"/>
            <a:endParaRPr lang="ru-RU" altLang="ru-RU" sz="2000" dirty="0">
              <a:solidFill>
                <a:schemeClr val="tx1"/>
              </a:solidFill>
              <a:latin typeface="Times New Roman" panose="02020603050405020304" pitchFamily="18" charset="0"/>
              <a:cs typeface="Times New Roman" panose="02020603050405020304" pitchFamily="18" charset="0"/>
            </a:endParaRPr>
          </a:p>
        </p:txBody>
      </p:sp>
      <p:pic>
        <p:nvPicPr>
          <p:cNvPr id="35842" name="Picture 2" descr="https://opt-949346.ssl.1c-bitrix-cdn.ru/upload/medialibrary/97f/97f0b9af79e8bac01b27ae231d7d8999.jpg?1552273832103546"/>
          <p:cNvPicPr>
            <a:picLocks noChangeAspect="1" noChangeArrowheads="1"/>
          </p:cNvPicPr>
          <p:nvPr/>
        </p:nvPicPr>
        <p:blipFill rotWithShape="1">
          <a:blip r:embed="rId3">
            <a:extLst>
              <a:ext uri="{28A0092B-C50C-407E-A947-70E740481C1C}">
                <a14:useLocalDpi xmlns:a14="http://schemas.microsoft.com/office/drawing/2010/main" val="0"/>
              </a:ext>
            </a:extLst>
          </a:blip>
          <a:srcRect l="10371" r="23140"/>
          <a:stretch/>
        </p:blipFill>
        <p:spPr bwMode="auto">
          <a:xfrm>
            <a:off x="3356811" y="2591227"/>
            <a:ext cx="3400170" cy="3520816"/>
          </a:xfrm>
          <a:prstGeom prst="rect">
            <a:avLst/>
          </a:prstGeom>
          <a:noFill/>
          <a:ln>
            <a:solidFill>
              <a:srgbClr val="00B0F0"/>
            </a:solidFill>
          </a:ln>
          <a:extLst>
            <a:ext uri="{909E8E84-426E-40DD-AFC4-6F175D3DCCD1}">
              <a14:hiddenFill xmlns:a14="http://schemas.microsoft.com/office/drawing/2010/main">
                <a:solidFill>
                  <a:srgbClr val="FFFFFF"/>
                </a:solidFill>
              </a14:hiddenFill>
            </a:ext>
          </a:extLst>
        </p:spPr>
      </p:pic>
      <p:pic>
        <p:nvPicPr>
          <p:cNvPr id="35844" name="Picture 4" descr="https://stozabot.com/wp-content/uploads/2017/03/na-foto-utyug-filips-hi-518-iz-anodirovannogo-aly.jpg"/>
          <p:cNvPicPr>
            <a:picLocks noChangeAspect="1" noChangeArrowheads="1"/>
          </p:cNvPicPr>
          <p:nvPr/>
        </p:nvPicPr>
        <p:blipFill rotWithShape="1">
          <a:blip r:embed="rId4">
            <a:extLst>
              <a:ext uri="{28A0092B-C50C-407E-A947-70E740481C1C}">
                <a14:useLocalDpi xmlns:a14="http://schemas.microsoft.com/office/drawing/2010/main" val="0"/>
              </a:ext>
            </a:extLst>
          </a:blip>
          <a:srcRect l="28433" r="27882"/>
          <a:stretch/>
        </p:blipFill>
        <p:spPr bwMode="auto">
          <a:xfrm>
            <a:off x="7021675" y="3453063"/>
            <a:ext cx="1605218" cy="2658980"/>
          </a:xfrm>
          <a:prstGeom prst="rect">
            <a:avLst/>
          </a:prstGeom>
          <a:noFill/>
          <a:extLst>
            <a:ext uri="{909E8E84-426E-40DD-AFC4-6F175D3DCCD1}">
              <a14:hiddenFill xmlns:a14="http://schemas.microsoft.com/office/drawing/2010/main">
                <a:solidFill>
                  <a:srgbClr val="FFFFFF"/>
                </a:solidFill>
              </a14:hiddenFill>
            </a:ext>
          </a:extLst>
        </p:spPr>
      </p:pic>
      <p:sp>
        <p:nvSpPr>
          <p:cNvPr id="13" name="Скругленный прямоугольник 12"/>
          <p:cNvSpPr/>
          <p:nvPr/>
        </p:nvSpPr>
        <p:spPr>
          <a:xfrm>
            <a:off x="261463" y="2562617"/>
            <a:ext cx="2662211" cy="51292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altLang="ru-RU" sz="2400" b="1" i="1" dirty="0" smtClean="0">
                <a:solidFill>
                  <a:schemeClr val="bg1"/>
                </a:solidFill>
                <a:latin typeface="Times New Roman" panose="02020603050405020304" pitchFamily="18" charset="0"/>
                <a:cs typeface="Times New Roman" panose="02020603050405020304" pitchFamily="18" charset="0"/>
              </a:rPr>
              <a:t>стальная</a:t>
            </a:r>
            <a:endParaRPr lang="ru-RU" dirty="0">
              <a:solidFill>
                <a:schemeClr val="tx1"/>
              </a:solidFill>
            </a:endParaRPr>
          </a:p>
        </p:txBody>
      </p:sp>
      <p:sp>
        <p:nvSpPr>
          <p:cNvPr id="14" name="Прямоугольник 13"/>
          <p:cNvSpPr/>
          <p:nvPr/>
        </p:nvSpPr>
        <p:spPr>
          <a:xfrm>
            <a:off x="3188367" y="1166811"/>
            <a:ext cx="8783053" cy="5137735"/>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just"/>
            <a:r>
              <a:rPr lang="ru-RU" altLang="ru-RU" sz="2000" b="1" i="1" dirty="0">
                <a:solidFill>
                  <a:schemeClr val="tx1"/>
                </a:solidFill>
                <a:latin typeface="Times New Roman" panose="02020603050405020304" pitchFamily="18" charset="0"/>
                <a:cs typeface="Times New Roman" panose="02020603050405020304" pitchFamily="18" charset="0"/>
              </a:rPr>
              <a:t>Зеркальное </a:t>
            </a:r>
            <a:r>
              <a:rPr lang="ru-RU" altLang="ru-RU" sz="2000" b="1" i="1" dirty="0" smtClean="0">
                <a:solidFill>
                  <a:schemeClr val="tx1"/>
                </a:solidFill>
                <a:latin typeface="Times New Roman" panose="02020603050405020304" pitchFamily="18" charset="0"/>
                <a:cs typeface="Times New Roman" panose="02020603050405020304" pitchFamily="18" charset="0"/>
              </a:rPr>
              <a:t>покрытие </a:t>
            </a:r>
            <a:r>
              <a:rPr lang="ru-RU" altLang="ru-RU" sz="2000" dirty="0" smtClean="0">
                <a:solidFill>
                  <a:schemeClr val="tx1"/>
                </a:solidFill>
                <a:latin typeface="Times New Roman" panose="02020603050405020304" pitchFamily="18" charset="0"/>
                <a:cs typeface="Times New Roman" panose="02020603050405020304" pitchFamily="18" charset="0"/>
              </a:rPr>
              <a:t>– </a:t>
            </a:r>
            <a:r>
              <a:rPr lang="ru-RU" altLang="ru-RU" sz="2000" dirty="0">
                <a:solidFill>
                  <a:schemeClr val="tx1"/>
                </a:solidFill>
                <a:latin typeface="Times New Roman" panose="02020603050405020304" pitchFamily="18" charset="0"/>
                <a:cs typeface="Times New Roman" panose="02020603050405020304" pitchFamily="18" charset="0"/>
              </a:rPr>
              <a:t>специально </a:t>
            </a:r>
            <a:r>
              <a:rPr lang="ru-RU" altLang="ru-RU" sz="2000" dirty="0" smtClean="0">
                <a:solidFill>
                  <a:schemeClr val="tx1"/>
                </a:solidFill>
                <a:latin typeface="Times New Roman" panose="02020603050405020304" pitchFamily="18" charset="0"/>
                <a:cs typeface="Times New Roman" panose="02020603050405020304" pitchFamily="18" charset="0"/>
              </a:rPr>
              <a:t>отполированная нержавеющая </a:t>
            </a:r>
            <a:r>
              <a:rPr lang="ru-RU" altLang="ru-RU" sz="2000" dirty="0">
                <a:solidFill>
                  <a:schemeClr val="tx1"/>
                </a:solidFill>
                <a:latin typeface="Times New Roman" panose="02020603050405020304" pitchFamily="18" charset="0"/>
                <a:cs typeface="Times New Roman" panose="02020603050405020304" pitchFamily="18" charset="0"/>
              </a:rPr>
              <a:t>сталь. </a:t>
            </a:r>
          </a:p>
          <a:p>
            <a:pPr algn="just"/>
            <a:r>
              <a:rPr lang="ru-RU" altLang="ru-RU" sz="2000" i="1" dirty="0" smtClean="0">
                <a:solidFill>
                  <a:srgbClr val="002060"/>
                </a:solidFill>
                <a:latin typeface="Times New Roman" panose="02020603050405020304" pitchFamily="18" charset="0"/>
                <a:cs typeface="Times New Roman" panose="02020603050405020304" pitchFamily="18" charset="0"/>
              </a:rPr>
              <a:t>Устойчиво </a:t>
            </a:r>
            <a:r>
              <a:rPr lang="ru-RU" altLang="ru-RU" sz="2000" i="1" dirty="0">
                <a:solidFill>
                  <a:srgbClr val="002060"/>
                </a:solidFill>
                <a:latin typeface="Times New Roman" panose="02020603050405020304" pitchFamily="18" charset="0"/>
                <a:cs typeface="Times New Roman" panose="02020603050405020304" pitchFamily="18" charset="0"/>
              </a:rPr>
              <a:t>к ударам и царапинам, легко чистится и хорошо скользит по ткани.  Подошва нагревается быстро, но дольше, чем алюминиевая.</a:t>
            </a:r>
          </a:p>
          <a:p>
            <a:pPr algn="just"/>
            <a:endParaRPr lang="ru-RU" altLang="ru-RU" sz="2000" i="1" dirty="0">
              <a:solidFill>
                <a:schemeClr val="tx1"/>
              </a:solidFill>
              <a:latin typeface="Times New Roman" panose="02020603050405020304" pitchFamily="18" charset="0"/>
              <a:cs typeface="Times New Roman" panose="02020603050405020304" pitchFamily="18" charset="0"/>
            </a:endParaRPr>
          </a:p>
          <a:p>
            <a:pPr algn="just"/>
            <a:endParaRPr lang="ru-RU" altLang="ru-RU" sz="2000" dirty="0">
              <a:solidFill>
                <a:schemeClr val="tx1"/>
              </a:solidFill>
              <a:latin typeface="Times New Roman" panose="02020603050405020304" pitchFamily="18" charset="0"/>
              <a:cs typeface="Times New Roman" panose="02020603050405020304" pitchFamily="18" charset="0"/>
            </a:endParaRPr>
          </a:p>
        </p:txBody>
      </p:sp>
      <p:pic>
        <p:nvPicPr>
          <p:cNvPr id="35846" name="Picture 6" descr="https://mamamoet.ru/wp-content/uploads/2017/08/chistka-179.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91733" y="2220392"/>
            <a:ext cx="4333688" cy="3891652"/>
          </a:xfrm>
          <a:prstGeom prst="rect">
            <a:avLst/>
          </a:prstGeom>
          <a:noFill/>
          <a:ln>
            <a:solidFill>
              <a:srgbClr val="00B0F0"/>
            </a:solidFill>
          </a:ln>
          <a:extLst>
            <a:ext uri="{909E8E84-426E-40DD-AFC4-6F175D3DCCD1}">
              <a14:hiddenFill xmlns:a14="http://schemas.microsoft.com/office/drawing/2010/main">
                <a:solidFill>
                  <a:srgbClr val="FFFFFF"/>
                </a:solidFill>
              </a14:hiddenFill>
            </a:ext>
          </a:extLst>
        </p:spPr>
      </p:pic>
      <p:sp>
        <p:nvSpPr>
          <p:cNvPr id="16" name="Скругленный прямоугольник 15"/>
          <p:cNvSpPr/>
          <p:nvPr/>
        </p:nvSpPr>
        <p:spPr>
          <a:xfrm>
            <a:off x="275601" y="3243871"/>
            <a:ext cx="2662211" cy="51292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altLang="ru-RU" sz="2400" b="1" i="1" dirty="0" smtClean="0">
                <a:solidFill>
                  <a:schemeClr val="bg1"/>
                </a:solidFill>
                <a:latin typeface="Times New Roman" panose="02020603050405020304" pitchFamily="18" charset="0"/>
                <a:cs typeface="Times New Roman" panose="02020603050405020304" pitchFamily="18" charset="0"/>
              </a:rPr>
              <a:t>тефлоновая</a:t>
            </a:r>
            <a:endParaRPr lang="ru-RU" dirty="0">
              <a:solidFill>
                <a:schemeClr val="tx1"/>
              </a:solidFill>
            </a:endParaRPr>
          </a:p>
        </p:txBody>
      </p:sp>
      <p:sp>
        <p:nvSpPr>
          <p:cNvPr id="17" name="Прямоугольник 16"/>
          <p:cNvSpPr/>
          <p:nvPr/>
        </p:nvSpPr>
        <p:spPr>
          <a:xfrm>
            <a:off x="3188367" y="1166810"/>
            <a:ext cx="8783053" cy="5137735"/>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just"/>
            <a:r>
              <a:rPr lang="ru-RU" altLang="ru-RU" sz="2000" b="1" i="1" dirty="0">
                <a:solidFill>
                  <a:schemeClr val="tx1"/>
                </a:solidFill>
                <a:latin typeface="Times New Roman" panose="02020603050405020304" pitchFamily="18" charset="0"/>
                <a:cs typeface="Times New Roman" panose="02020603050405020304" pitchFamily="18" charset="0"/>
              </a:rPr>
              <a:t>Тефлоновое антипригарное </a:t>
            </a:r>
            <a:r>
              <a:rPr lang="ru-RU" altLang="ru-RU" sz="2000" b="1" i="1" dirty="0" smtClean="0">
                <a:solidFill>
                  <a:schemeClr val="tx1"/>
                </a:solidFill>
                <a:latin typeface="Times New Roman" panose="02020603050405020304" pitchFamily="18" charset="0"/>
                <a:cs typeface="Times New Roman" panose="02020603050405020304" pitchFamily="18" charset="0"/>
              </a:rPr>
              <a:t>покрытие: </a:t>
            </a:r>
            <a:r>
              <a:rPr lang="ru-RU" altLang="ru-RU" sz="2000" dirty="0" smtClean="0">
                <a:solidFill>
                  <a:schemeClr val="tx1"/>
                </a:solidFill>
                <a:latin typeface="Times New Roman" panose="02020603050405020304" pitchFamily="18" charset="0"/>
                <a:cs typeface="Times New Roman" panose="02020603050405020304" pitchFamily="18" charset="0"/>
              </a:rPr>
              <a:t>специальный </a:t>
            </a:r>
            <a:r>
              <a:rPr lang="ru-RU" altLang="ru-RU" sz="2000" dirty="0">
                <a:solidFill>
                  <a:schemeClr val="tx1"/>
                </a:solidFill>
                <a:latin typeface="Times New Roman" panose="02020603050405020304" pitchFamily="18" charset="0"/>
                <a:cs typeface="Times New Roman" panose="02020603050405020304" pitchFamily="18" charset="0"/>
              </a:rPr>
              <a:t>химический состав не позволяет ткани прилипнуть к подошве при самой высокой температуре. </a:t>
            </a:r>
          </a:p>
          <a:p>
            <a:pPr algn="just"/>
            <a:r>
              <a:rPr lang="ru-RU" altLang="ru-RU" sz="2000" i="1" dirty="0" smtClean="0">
                <a:solidFill>
                  <a:srgbClr val="002060"/>
                </a:solidFill>
                <a:latin typeface="Times New Roman" panose="02020603050405020304" pitchFamily="18" charset="0"/>
                <a:cs typeface="Times New Roman" panose="02020603050405020304" pitchFamily="18" charset="0"/>
              </a:rPr>
              <a:t>Скользящие </a:t>
            </a:r>
            <a:r>
              <a:rPr lang="ru-RU" altLang="ru-RU" sz="2000" i="1" dirty="0">
                <a:solidFill>
                  <a:srgbClr val="002060"/>
                </a:solidFill>
                <a:latin typeface="Times New Roman" panose="02020603050405020304" pitchFamily="18" charset="0"/>
                <a:cs typeface="Times New Roman" panose="02020603050405020304" pitchFamily="18" charset="0"/>
              </a:rPr>
              <a:t>качества несколько ниже, чем у стеклокерамического покрытия, но антипригарные свойства очень высокие.  </a:t>
            </a:r>
          </a:p>
          <a:p>
            <a:pPr algn="just"/>
            <a:r>
              <a:rPr lang="ru-RU" altLang="ru-RU" sz="2000" i="1" dirty="0" smtClean="0">
                <a:solidFill>
                  <a:srgbClr val="002060"/>
                </a:solidFill>
                <a:latin typeface="Times New Roman" panose="02020603050405020304" pitchFamily="18" charset="0"/>
                <a:cs typeface="Times New Roman" panose="02020603050405020304" pitchFamily="18" charset="0"/>
              </a:rPr>
              <a:t>Это </a:t>
            </a:r>
            <a:r>
              <a:rPr lang="ru-RU" altLang="ru-RU" sz="2000" i="1" dirty="0">
                <a:solidFill>
                  <a:srgbClr val="002060"/>
                </a:solidFill>
                <a:latin typeface="Times New Roman" panose="02020603050405020304" pitchFamily="18" charset="0"/>
                <a:cs typeface="Times New Roman" panose="02020603050405020304" pitchFamily="18" charset="0"/>
              </a:rPr>
              <a:t>покрытие легко царапается, утюгом нельзя приглаживать пуговицы,  застежки-молнии.</a:t>
            </a:r>
          </a:p>
          <a:p>
            <a:pPr algn="just"/>
            <a:endParaRPr lang="ru-RU" altLang="ru-RU" sz="2000" dirty="0">
              <a:solidFill>
                <a:schemeClr val="tx1"/>
              </a:solidFill>
              <a:latin typeface="Times New Roman" panose="02020603050405020304" pitchFamily="18" charset="0"/>
              <a:cs typeface="Times New Roman" panose="02020603050405020304" pitchFamily="18" charset="0"/>
            </a:endParaRPr>
          </a:p>
        </p:txBody>
      </p:sp>
      <p:pic>
        <p:nvPicPr>
          <p:cNvPr id="35848" name="Picture 8" descr="https://uborkadoma.guru/wp-content/uploads/5c03e58f88ef05c03e58f89642.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68688" y="3161465"/>
            <a:ext cx="2648908" cy="2950578"/>
          </a:xfrm>
          <a:prstGeom prst="rect">
            <a:avLst/>
          </a:prstGeom>
          <a:noFill/>
          <a:ln>
            <a:solidFill>
              <a:srgbClr val="00B0F0"/>
            </a:solidFill>
          </a:ln>
          <a:extLst>
            <a:ext uri="{909E8E84-426E-40DD-AFC4-6F175D3DCCD1}">
              <a14:hiddenFill xmlns:a14="http://schemas.microsoft.com/office/drawing/2010/main">
                <a:solidFill>
                  <a:srgbClr val="FFFFFF"/>
                </a:solidFill>
              </a14:hiddenFill>
            </a:ext>
          </a:extLst>
        </p:spPr>
      </p:pic>
      <p:pic>
        <p:nvPicPr>
          <p:cNvPr id="35850" name="Picture 10" descr="https://delvera.ru/wa-data/public/shop/products/02/32/3202/images/3529/3529.750x0.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27775" y="3161465"/>
            <a:ext cx="2950580" cy="2950580"/>
          </a:xfrm>
          <a:prstGeom prst="rect">
            <a:avLst/>
          </a:prstGeom>
          <a:noFill/>
          <a:ln>
            <a:solidFill>
              <a:srgbClr val="00B0F0"/>
            </a:solidFill>
          </a:ln>
          <a:extLst>
            <a:ext uri="{909E8E84-426E-40DD-AFC4-6F175D3DCCD1}">
              <a14:hiddenFill xmlns:a14="http://schemas.microsoft.com/office/drawing/2010/main">
                <a:solidFill>
                  <a:srgbClr val="FFFFFF"/>
                </a:solidFill>
              </a14:hiddenFill>
            </a:ext>
          </a:extLst>
        </p:spPr>
      </p:pic>
      <p:sp>
        <p:nvSpPr>
          <p:cNvPr id="20" name="Скругленный прямоугольник 19"/>
          <p:cNvSpPr/>
          <p:nvPr/>
        </p:nvSpPr>
        <p:spPr>
          <a:xfrm>
            <a:off x="275600" y="3888077"/>
            <a:ext cx="2662211" cy="51292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altLang="ru-RU" sz="2400" b="1" i="1" dirty="0" smtClean="0">
                <a:solidFill>
                  <a:schemeClr val="bg1"/>
                </a:solidFill>
                <a:latin typeface="Times New Roman" panose="02020603050405020304" pitchFamily="18" charset="0"/>
                <a:cs typeface="Times New Roman" panose="02020603050405020304" pitchFamily="18" charset="0"/>
              </a:rPr>
              <a:t>керамическая</a:t>
            </a:r>
            <a:endParaRPr lang="ru-RU" dirty="0">
              <a:solidFill>
                <a:schemeClr val="tx1"/>
              </a:solidFill>
            </a:endParaRPr>
          </a:p>
        </p:txBody>
      </p:sp>
      <p:sp>
        <p:nvSpPr>
          <p:cNvPr id="21" name="Прямоугольник 20"/>
          <p:cNvSpPr/>
          <p:nvPr/>
        </p:nvSpPr>
        <p:spPr>
          <a:xfrm>
            <a:off x="3188366" y="1166810"/>
            <a:ext cx="8783053" cy="5137735"/>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just"/>
            <a:r>
              <a:rPr lang="ru-RU" altLang="ru-RU" sz="2000" b="1" i="1" dirty="0">
                <a:solidFill>
                  <a:schemeClr val="tx1"/>
                </a:solidFill>
                <a:latin typeface="Times New Roman" panose="02020603050405020304" pitchFamily="18" charset="0"/>
                <a:cs typeface="Times New Roman" panose="02020603050405020304" pitchFamily="18" charset="0"/>
              </a:rPr>
              <a:t>Керамическое и металлокерамическое </a:t>
            </a:r>
            <a:r>
              <a:rPr lang="ru-RU" altLang="ru-RU" sz="2000" b="1" i="1" dirty="0" smtClean="0">
                <a:solidFill>
                  <a:schemeClr val="tx1"/>
                </a:solidFill>
                <a:latin typeface="Times New Roman" panose="02020603050405020304" pitchFamily="18" charset="0"/>
                <a:cs typeface="Times New Roman" panose="02020603050405020304" pitchFamily="18" charset="0"/>
              </a:rPr>
              <a:t>покрытие: </a:t>
            </a:r>
            <a:r>
              <a:rPr lang="ru-RU" altLang="ru-RU" sz="2000" dirty="0" smtClean="0">
                <a:solidFill>
                  <a:schemeClr val="tx1"/>
                </a:solidFill>
                <a:latin typeface="Times New Roman" panose="02020603050405020304" pitchFamily="18" charset="0"/>
                <a:cs typeface="Times New Roman" panose="02020603050405020304" pitchFamily="18" charset="0"/>
              </a:rPr>
              <a:t>подошву </a:t>
            </a:r>
            <a:r>
              <a:rPr lang="ru-RU" altLang="ru-RU" sz="2000" dirty="0">
                <a:solidFill>
                  <a:schemeClr val="tx1"/>
                </a:solidFill>
                <a:latin typeface="Times New Roman" panose="02020603050405020304" pitchFamily="18" charset="0"/>
                <a:cs typeface="Times New Roman" panose="02020603050405020304" pitchFamily="18" charset="0"/>
              </a:rPr>
              <a:t>покрывают специальной светлой эмалью, которая очень легко скользит по ткани, практически не пригорает и не оставляет на ткани блеска. Кроме того, за счет подошвы утюг становится значительно легче. Но такая подошва требует бережного обращения, т.к. боится ударов и царапин.</a:t>
            </a:r>
            <a:endParaRPr lang="ru-RU" altLang="ru-RU" sz="2000" dirty="0">
              <a:solidFill>
                <a:schemeClr val="tx1"/>
              </a:solidFill>
              <a:latin typeface="Times New Roman" panose="02020603050405020304" pitchFamily="18" charset="0"/>
              <a:cs typeface="Times New Roman" panose="02020603050405020304" pitchFamily="18" charset="0"/>
            </a:endParaRPr>
          </a:p>
        </p:txBody>
      </p:sp>
      <p:pic>
        <p:nvPicPr>
          <p:cNvPr id="35852" name="Picture 12" descr="https://cdn2.static1-sima-land.com/items/3362985/1/700-nw.jpg"/>
          <p:cNvPicPr>
            <a:picLocks noChangeAspect="1" noChangeArrowheads="1"/>
          </p:cNvPicPr>
          <p:nvPr/>
        </p:nvPicPr>
        <p:blipFill rotWithShape="1">
          <a:blip r:embed="rId8">
            <a:extLst>
              <a:ext uri="{28A0092B-C50C-407E-A947-70E740481C1C}">
                <a14:useLocalDpi xmlns:a14="http://schemas.microsoft.com/office/drawing/2010/main" val="0"/>
              </a:ext>
            </a:extLst>
          </a:blip>
          <a:srcRect l="22750" r="25281"/>
          <a:stretch/>
        </p:blipFill>
        <p:spPr bwMode="auto">
          <a:xfrm>
            <a:off x="3391732" y="2907950"/>
            <a:ext cx="1715186" cy="3300344"/>
          </a:xfrm>
          <a:prstGeom prst="rect">
            <a:avLst/>
          </a:prstGeom>
          <a:noFill/>
          <a:ln>
            <a:solidFill>
              <a:srgbClr val="00B0F0"/>
            </a:solidFill>
          </a:ln>
          <a:extLst>
            <a:ext uri="{909E8E84-426E-40DD-AFC4-6F175D3DCCD1}">
              <a14:hiddenFill xmlns:a14="http://schemas.microsoft.com/office/drawing/2010/main">
                <a:solidFill>
                  <a:srgbClr val="FFFFFF"/>
                </a:solidFill>
              </a14:hiddenFill>
            </a:ext>
          </a:extLst>
        </p:spPr>
      </p:pic>
      <p:pic>
        <p:nvPicPr>
          <p:cNvPr id="35854" name="Picture 14" descr="https://xn--80adg3belcq8h.xn--p1acf/image/cache/catalog/YML5d82120fd4fe9dbe6e4abba08caa80ad/utyugi/IMG8a978a8f63b3e1eb04f35ceeb061acc4-800x800.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310282" y="2907949"/>
            <a:ext cx="3300345" cy="3300345"/>
          </a:xfrm>
          <a:prstGeom prst="rect">
            <a:avLst/>
          </a:prstGeom>
          <a:noFill/>
          <a:ln>
            <a:solidFill>
              <a:srgbClr val="00B0F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26318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65538"/>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500"/>
                                  </p:stCondLst>
                                  <p:childTnLst>
                                    <p:set>
                                      <p:cBhvr>
                                        <p:cTn id="9" dur="1" fill="hold">
                                          <p:stCondLst>
                                            <p:cond delay="0"/>
                                          </p:stCondLst>
                                        </p:cTn>
                                        <p:tgtEl>
                                          <p:spTgt spid="9"/>
                                        </p:tgtEl>
                                        <p:attrNameLst>
                                          <p:attrName>style.visibility</p:attrName>
                                        </p:attrNameLst>
                                      </p:cBhvr>
                                      <p:to>
                                        <p:strVal val="visible"/>
                                      </p:to>
                                    </p:set>
                                  </p:childTnLst>
                                </p:cTn>
                              </p:par>
                            </p:childTnLst>
                          </p:cTn>
                        </p:par>
                        <p:par>
                          <p:cTn id="10" fill="hold">
                            <p:stCondLst>
                              <p:cond delay="500"/>
                            </p:stCondLst>
                            <p:childTnLst>
                              <p:par>
                                <p:cTn id="11" presetID="1" presetClass="entr" presetSubtype="0" fill="hold" grpId="0" nodeType="afterEffect">
                                  <p:stCondLst>
                                    <p:cond delay="750"/>
                                  </p:stCondLst>
                                  <p:childTnLst>
                                    <p:set>
                                      <p:cBhvr>
                                        <p:cTn id="12" dur="1" fill="hold">
                                          <p:stCondLst>
                                            <p:cond delay="0"/>
                                          </p:stCondLst>
                                        </p:cTn>
                                        <p:tgtEl>
                                          <p:spTgt spid="8"/>
                                        </p:tgtEl>
                                        <p:attrNameLst>
                                          <p:attrName>style.visibility</p:attrName>
                                        </p:attrNameLst>
                                      </p:cBhvr>
                                      <p:to>
                                        <p:strVal val="visible"/>
                                      </p:to>
                                    </p:set>
                                  </p:childTnLst>
                                </p:cTn>
                              </p:par>
                            </p:childTnLst>
                          </p:cTn>
                        </p:par>
                        <p:par>
                          <p:cTn id="13" fill="hold">
                            <p:stCondLst>
                              <p:cond delay="1250"/>
                            </p:stCondLst>
                            <p:childTnLst>
                              <p:par>
                                <p:cTn id="14" presetID="1" presetClass="entr" presetSubtype="0" fill="hold" grpId="0" nodeType="afterEffect">
                                  <p:stCondLst>
                                    <p:cond delay="500"/>
                                  </p:stCondLst>
                                  <p:childTnLst>
                                    <p:set>
                                      <p:cBhvr>
                                        <p:cTn id="15" dur="1" fill="hold">
                                          <p:stCondLst>
                                            <p:cond delay="0"/>
                                          </p:stCondLst>
                                        </p:cTn>
                                        <p:tgtEl>
                                          <p:spTgt spid="13"/>
                                        </p:tgtEl>
                                        <p:attrNameLst>
                                          <p:attrName>style.visibility</p:attrName>
                                        </p:attrNameLst>
                                      </p:cBhvr>
                                      <p:to>
                                        <p:strVal val="visible"/>
                                      </p:to>
                                    </p:set>
                                  </p:childTnLst>
                                </p:cTn>
                              </p:par>
                            </p:childTnLst>
                          </p:cTn>
                        </p:par>
                        <p:par>
                          <p:cTn id="16" fill="hold">
                            <p:stCondLst>
                              <p:cond delay="1750"/>
                            </p:stCondLst>
                            <p:childTnLst>
                              <p:par>
                                <p:cTn id="17" presetID="1" presetClass="entr" presetSubtype="0" fill="hold" grpId="0" nodeType="afterEffect">
                                  <p:stCondLst>
                                    <p:cond delay="500"/>
                                  </p:stCondLst>
                                  <p:childTnLst>
                                    <p:set>
                                      <p:cBhvr>
                                        <p:cTn id="18" dur="1" fill="hold">
                                          <p:stCondLst>
                                            <p:cond delay="0"/>
                                          </p:stCondLst>
                                        </p:cTn>
                                        <p:tgtEl>
                                          <p:spTgt spid="16"/>
                                        </p:tgtEl>
                                        <p:attrNameLst>
                                          <p:attrName>style.visibility</p:attrName>
                                        </p:attrNameLst>
                                      </p:cBhvr>
                                      <p:to>
                                        <p:strVal val="visible"/>
                                      </p:to>
                                    </p:set>
                                  </p:childTnLst>
                                </p:cTn>
                              </p:par>
                            </p:childTnLst>
                          </p:cTn>
                        </p:par>
                        <p:par>
                          <p:cTn id="19" fill="hold">
                            <p:stCondLst>
                              <p:cond delay="2250"/>
                            </p:stCondLst>
                            <p:childTnLst>
                              <p:par>
                                <p:cTn id="20" presetID="1" presetClass="entr" presetSubtype="0" fill="hold" grpId="0" nodeType="afterEffect">
                                  <p:stCondLst>
                                    <p:cond delay="500"/>
                                  </p:stCondLst>
                                  <p:childTnLst>
                                    <p:set>
                                      <p:cBhvr>
                                        <p:cTn id="21"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9"/>
                    </p:tgtEl>
                  </p:cond>
                </p:stCondLst>
                <p:endSync evt="end" delay="0">
                  <p:rtn val="all"/>
                </p:endSync>
                <p:childTnLst>
                  <p:par>
                    <p:cTn id="23" fill="hold">
                      <p:stCondLst>
                        <p:cond delay="0"/>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5842"/>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5844"/>
                                        </p:tgtEl>
                                        <p:attrNameLst>
                                          <p:attrName>style.visibility</p:attrName>
                                        </p:attrNameLst>
                                      </p:cBhvr>
                                      <p:to>
                                        <p:strVal val="visible"/>
                                      </p:to>
                                    </p:set>
                                  </p:childTnLst>
                                </p:cTn>
                              </p:par>
                            </p:childTnLst>
                          </p:cTn>
                        </p:par>
                      </p:childTnLst>
                    </p:cTn>
                  </p:par>
                </p:childTnLst>
              </p:cTn>
              <p:nextCondLst>
                <p:cond evt="onClick" delay="0">
                  <p:tgtEl>
                    <p:spTgt spid="9"/>
                  </p:tgtEl>
                </p:cond>
              </p:nextCondLst>
            </p:seq>
            <p:seq concurrent="1" nextAc="seek">
              <p:cTn id="31" restart="whenNotActive" fill="hold" evtFilter="cancelBubble" nodeType="interactiveSeq">
                <p:stCondLst>
                  <p:cond evt="onClick" delay="0">
                    <p:tgtEl>
                      <p:spTgt spid="13"/>
                    </p:tgtEl>
                  </p:cond>
                </p:stCondLst>
                <p:endSync evt="end" delay="0">
                  <p:rtn val="all"/>
                </p:endSync>
                <p:childTnLst>
                  <p:par>
                    <p:cTn id="32" fill="hold">
                      <p:stCondLst>
                        <p:cond delay="0"/>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14"/>
                                        </p:tgtEl>
                                        <p:attrNameLst>
                                          <p:attrName>style.visibility</p:attrName>
                                        </p:attrNameLst>
                                      </p:cBhvr>
                                      <p:to>
                                        <p:strVal val="visible"/>
                                      </p:to>
                                    </p:set>
                                  </p:childTnLst>
                                </p:cTn>
                              </p:par>
                              <p:par>
                                <p:cTn id="36" presetID="1" presetClass="entr" presetSubtype="0" fill="hold" nodeType="withEffect">
                                  <p:stCondLst>
                                    <p:cond delay="0"/>
                                  </p:stCondLst>
                                  <p:childTnLst>
                                    <p:set>
                                      <p:cBhvr>
                                        <p:cTn id="37" dur="1" fill="hold">
                                          <p:stCondLst>
                                            <p:cond delay="0"/>
                                          </p:stCondLst>
                                        </p:cTn>
                                        <p:tgtEl>
                                          <p:spTgt spid="35846"/>
                                        </p:tgtEl>
                                        <p:attrNameLst>
                                          <p:attrName>style.visibility</p:attrName>
                                        </p:attrNameLst>
                                      </p:cBhvr>
                                      <p:to>
                                        <p:strVal val="visible"/>
                                      </p:to>
                                    </p:set>
                                  </p:childTnLst>
                                </p:cTn>
                              </p:par>
                            </p:childTnLst>
                          </p:cTn>
                        </p:par>
                      </p:childTnLst>
                    </p:cTn>
                  </p:par>
                </p:childTnLst>
              </p:cTn>
              <p:nextCondLst>
                <p:cond evt="onClick" delay="0">
                  <p:tgtEl>
                    <p:spTgt spid="13"/>
                  </p:tgtEl>
                </p:cond>
              </p:nextCondLst>
            </p:seq>
            <p:seq concurrent="1" nextAc="seek">
              <p:cTn id="38" restart="whenNotActive" fill="hold" evtFilter="cancelBubble" nodeType="interactiveSeq">
                <p:stCondLst>
                  <p:cond evt="onClick" delay="0">
                    <p:tgtEl>
                      <p:spTgt spid="16"/>
                    </p:tgtEl>
                  </p:cond>
                </p:stCondLst>
                <p:endSync evt="end" delay="0">
                  <p:rtn val="all"/>
                </p:endSync>
                <p:childTnLst>
                  <p:par>
                    <p:cTn id="39" fill="hold">
                      <p:stCondLst>
                        <p:cond delay="0"/>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7"/>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35848"/>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35850"/>
                                        </p:tgtEl>
                                        <p:attrNameLst>
                                          <p:attrName>style.visibility</p:attrName>
                                        </p:attrNameLst>
                                      </p:cBhvr>
                                      <p:to>
                                        <p:strVal val="visible"/>
                                      </p:to>
                                    </p:set>
                                  </p:childTnLst>
                                </p:cTn>
                              </p:par>
                            </p:childTnLst>
                          </p:cTn>
                        </p:par>
                      </p:childTnLst>
                    </p:cTn>
                  </p:par>
                </p:childTnLst>
              </p:cTn>
              <p:nextCondLst>
                <p:cond evt="onClick" delay="0">
                  <p:tgtEl>
                    <p:spTgt spid="16"/>
                  </p:tgtEl>
                </p:cond>
              </p:nextCondLst>
            </p:seq>
            <p:seq concurrent="1" nextAc="seek">
              <p:cTn id="47" restart="whenNotActive" fill="hold" evtFilter="cancelBubble" nodeType="interactiveSeq">
                <p:stCondLst>
                  <p:cond evt="onClick" delay="0">
                    <p:tgtEl>
                      <p:spTgt spid="20"/>
                    </p:tgtEl>
                  </p:cond>
                </p:stCondLst>
                <p:endSync evt="end" delay="0">
                  <p:rtn val="all"/>
                </p:endSync>
                <p:childTnLst>
                  <p:par>
                    <p:cTn id="48" fill="hold">
                      <p:stCondLst>
                        <p:cond delay="0"/>
                      </p:stCondLst>
                      <p:childTnLst>
                        <p:par>
                          <p:cTn id="49" fill="hold">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21"/>
                                        </p:tgtEl>
                                        <p:attrNameLst>
                                          <p:attrName>style.visibility</p:attrName>
                                        </p:attrNameLst>
                                      </p:cBhvr>
                                      <p:to>
                                        <p:strVal val="visible"/>
                                      </p:to>
                                    </p:set>
                                  </p:childTnLst>
                                </p:cTn>
                              </p:par>
                              <p:par>
                                <p:cTn id="52" presetID="1" presetClass="entr" presetSubtype="0" fill="hold" nodeType="withEffect">
                                  <p:stCondLst>
                                    <p:cond delay="0"/>
                                  </p:stCondLst>
                                  <p:childTnLst>
                                    <p:set>
                                      <p:cBhvr>
                                        <p:cTn id="53" dur="1" fill="hold">
                                          <p:stCondLst>
                                            <p:cond delay="0"/>
                                          </p:stCondLst>
                                        </p:cTn>
                                        <p:tgtEl>
                                          <p:spTgt spid="35854"/>
                                        </p:tgtEl>
                                        <p:attrNameLst>
                                          <p:attrName>style.visibility</p:attrName>
                                        </p:attrNameLst>
                                      </p:cBhvr>
                                      <p:to>
                                        <p:strVal val="visible"/>
                                      </p:to>
                                    </p:set>
                                  </p:childTnLst>
                                </p:cTn>
                              </p:par>
                              <p:par>
                                <p:cTn id="54" presetID="1" presetClass="entr" presetSubtype="0" fill="hold" nodeType="withEffect">
                                  <p:stCondLst>
                                    <p:cond delay="0"/>
                                  </p:stCondLst>
                                  <p:childTnLst>
                                    <p:set>
                                      <p:cBhvr>
                                        <p:cTn id="55" dur="1" fill="hold">
                                          <p:stCondLst>
                                            <p:cond delay="0"/>
                                          </p:stCondLst>
                                        </p:cTn>
                                        <p:tgtEl>
                                          <p:spTgt spid="35852"/>
                                        </p:tgtEl>
                                        <p:attrNameLst>
                                          <p:attrName>style.visibility</p:attrName>
                                        </p:attrNameLst>
                                      </p:cBhvr>
                                      <p:to>
                                        <p:strVal val="visible"/>
                                      </p:to>
                                    </p:set>
                                  </p:childTnLst>
                                </p:cTn>
                              </p:par>
                            </p:childTnLst>
                          </p:cTn>
                        </p:par>
                      </p:childTnLst>
                    </p:cTn>
                  </p:par>
                </p:childTnLst>
              </p:cTn>
              <p:nextCondLst>
                <p:cond evt="onClick" delay="0">
                  <p:tgtEl>
                    <p:spTgt spid="20"/>
                  </p:tgtEl>
                </p:cond>
              </p:nextCondLst>
            </p:seq>
          </p:childTnLst>
        </p:cTn>
      </p:par>
    </p:tnLst>
    <p:bldLst>
      <p:bldP spid="65538" grpId="0"/>
      <p:bldP spid="8" grpId="0"/>
      <p:bldP spid="9" grpId="0" animBg="1"/>
      <p:bldP spid="10" grpId="0" animBg="1"/>
      <p:bldP spid="13" grpId="0" animBg="1"/>
      <p:bldP spid="14" grpId="0" animBg="1"/>
      <p:bldP spid="16" grpId="0" animBg="1"/>
      <p:bldP spid="17" grpId="0" animBg="1"/>
      <p:bldP spid="20" grpId="0" animBg="1"/>
      <p:bldP spid="21"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5" name="Rectangle 4"/>
          <p:cNvSpPr>
            <a:spLocks noChangeArrowheads="1"/>
          </p:cNvSpPr>
          <p:nvPr/>
        </p:nvSpPr>
        <p:spPr bwMode="auto">
          <a:xfrm>
            <a:off x="125893" y="763866"/>
            <a:ext cx="11833496"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just"/>
            <a:r>
              <a:rPr lang="ru-RU" altLang="ru-RU" sz="2200" b="1" u="sng" dirty="0">
                <a:latin typeface="Times New Roman" panose="02020603050405020304" pitchFamily="18" charset="0"/>
                <a:cs typeface="Times New Roman" panose="02020603050405020304" pitchFamily="18" charset="0"/>
              </a:rPr>
              <a:t>Паровые станции </a:t>
            </a:r>
            <a:r>
              <a:rPr lang="ru-RU" altLang="ru-RU" sz="2200" dirty="0">
                <a:latin typeface="Times New Roman" panose="02020603050405020304" pitchFamily="18" charset="0"/>
                <a:cs typeface="Times New Roman" panose="02020603050405020304" pitchFamily="18" charset="0"/>
              </a:rPr>
              <a:t>имеют большой резервуар для воды и очень мощную подачу пара. </a:t>
            </a:r>
            <a:endParaRPr lang="ru-RU" altLang="ru-RU" sz="2200" dirty="0" smtClean="0">
              <a:latin typeface="Times New Roman" panose="02020603050405020304" pitchFamily="18" charset="0"/>
              <a:cs typeface="Times New Roman" panose="02020603050405020304" pitchFamily="18" charset="0"/>
            </a:endParaRPr>
          </a:p>
          <a:p>
            <a:pPr algn="just"/>
            <a:r>
              <a:rPr lang="ru-RU" altLang="ru-RU" sz="2200" dirty="0" smtClean="0">
                <a:latin typeface="Times New Roman" panose="02020603050405020304" pitchFamily="18" charset="0"/>
                <a:cs typeface="Times New Roman" panose="02020603050405020304" pitchFamily="18" charset="0"/>
              </a:rPr>
              <a:t>Данный </a:t>
            </a:r>
            <a:r>
              <a:rPr lang="ru-RU" altLang="ru-RU" sz="2200" dirty="0">
                <a:latin typeface="Times New Roman" panose="02020603050405020304" pitchFamily="18" charset="0"/>
                <a:cs typeface="Times New Roman" panose="02020603050405020304" pitchFamily="18" charset="0"/>
              </a:rPr>
              <a:t>вид утюгов значительно дороже обычных паровых утюгов. Но их использование в бытовых условиях не целесообразно. Обычно утюги с парогенератором используют при больших объемах работ: в прачечных, мастерских, ателье, салонах.</a:t>
            </a:r>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27326" y="70505"/>
            <a:ext cx="564594" cy="693361"/>
          </a:xfrm>
          <a:prstGeom prst="rect">
            <a:avLst/>
          </a:prstGeom>
        </p:spPr>
      </p:pic>
      <p:pic>
        <p:nvPicPr>
          <p:cNvPr id="36866" name="Picture 2" descr="https://navseruki.guru/wp-content/uploads/2018/08/parovoy-uda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893" y="2358189"/>
            <a:ext cx="6955711" cy="3826042"/>
          </a:xfrm>
          <a:prstGeom prst="rect">
            <a:avLst/>
          </a:prstGeom>
          <a:noFill/>
          <a:ln>
            <a:solidFill>
              <a:srgbClr val="00B0F0"/>
            </a:solidFill>
          </a:ln>
          <a:extLst>
            <a:ext uri="{909E8E84-426E-40DD-AFC4-6F175D3DCCD1}">
              <a14:hiddenFill xmlns:a14="http://schemas.microsoft.com/office/drawing/2010/main">
                <a:solidFill>
                  <a:srgbClr val="FFFFFF"/>
                </a:solidFill>
              </a14:hiddenFill>
            </a:ext>
          </a:extLst>
        </p:spPr>
      </p:pic>
      <p:pic>
        <p:nvPicPr>
          <p:cNvPr id="36868" name="Picture 4" descr="https://items.s1.citilink.ru/1089518_v01_b.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79741" y="2358189"/>
            <a:ext cx="4912179" cy="3826042"/>
          </a:xfrm>
          <a:prstGeom prst="rect">
            <a:avLst/>
          </a:prstGeom>
          <a:noFill/>
          <a:ln>
            <a:solidFill>
              <a:srgbClr val="00B0F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08684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69635"/>
                                        </p:tgtEl>
                                        <p:attrNameLst>
                                          <p:attrName>style.visibility</p:attrName>
                                        </p:attrNameLst>
                                      </p:cBhvr>
                                      <p:to>
                                        <p:strVal val="visible"/>
                                      </p:to>
                                    </p:set>
                                  </p:childTnLst>
                                </p:cTn>
                              </p:par>
                            </p:childTnLst>
                          </p:cTn>
                        </p:par>
                        <p:par>
                          <p:cTn id="7" fill="hold">
                            <p:stCondLst>
                              <p:cond delay="0"/>
                            </p:stCondLst>
                            <p:childTnLst>
                              <p:par>
                                <p:cTn id="8" presetID="2" presetClass="entr" presetSubtype="4" fill="hold" nodeType="afterEffect">
                                  <p:stCondLst>
                                    <p:cond delay="0"/>
                                  </p:stCondLst>
                                  <p:childTnLst>
                                    <p:set>
                                      <p:cBhvr>
                                        <p:cTn id="9" dur="1" fill="hold">
                                          <p:stCondLst>
                                            <p:cond delay="0"/>
                                          </p:stCondLst>
                                        </p:cTn>
                                        <p:tgtEl>
                                          <p:spTgt spid="36866"/>
                                        </p:tgtEl>
                                        <p:attrNameLst>
                                          <p:attrName>style.visibility</p:attrName>
                                        </p:attrNameLst>
                                      </p:cBhvr>
                                      <p:to>
                                        <p:strVal val="visible"/>
                                      </p:to>
                                    </p:set>
                                    <p:anim calcmode="lin" valueType="num">
                                      <p:cBhvr additive="base">
                                        <p:cTn id="10" dur="500" fill="hold"/>
                                        <p:tgtEl>
                                          <p:spTgt spid="36866"/>
                                        </p:tgtEl>
                                        <p:attrNameLst>
                                          <p:attrName>ppt_x</p:attrName>
                                        </p:attrNameLst>
                                      </p:cBhvr>
                                      <p:tavLst>
                                        <p:tav tm="0">
                                          <p:val>
                                            <p:strVal val="#ppt_x"/>
                                          </p:val>
                                        </p:tav>
                                        <p:tav tm="100000">
                                          <p:val>
                                            <p:strVal val="#ppt_x"/>
                                          </p:val>
                                        </p:tav>
                                      </p:tavLst>
                                    </p:anim>
                                    <p:anim calcmode="lin" valueType="num">
                                      <p:cBhvr additive="base">
                                        <p:cTn id="11" dur="500" fill="hold"/>
                                        <p:tgtEl>
                                          <p:spTgt spid="36866"/>
                                        </p:tgtEl>
                                        <p:attrNameLst>
                                          <p:attrName>ppt_y</p:attrName>
                                        </p:attrNameLst>
                                      </p:cBhvr>
                                      <p:tavLst>
                                        <p:tav tm="0">
                                          <p:val>
                                            <p:strVal val="1+#ppt_h/2"/>
                                          </p:val>
                                        </p:tav>
                                        <p:tav tm="100000">
                                          <p:val>
                                            <p:strVal val="#ppt_y"/>
                                          </p:val>
                                        </p:tav>
                                      </p:tavLst>
                                    </p:anim>
                                  </p:childTnLst>
                                </p:cTn>
                              </p:par>
                            </p:childTnLst>
                          </p:cTn>
                        </p:par>
                        <p:par>
                          <p:cTn id="12" fill="hold">
                            <p:stCondLst>
                              <p:cond delay="500"/>
                            </p:stCondLst>
                            <p:childTnLst>
                              <p:par>
                                <p:cTn id="13" presetID="2" presetClass="entr" presetSubtype="4" fill="hold" nodeType="afterEffect">
                                  <p:stCondLst>
                                    <p:cond delay="0"/>
                                  </p:stCondLst>
                                  <p:childTnLst>
                                    <p:set>
                                      <p:cBhvr>
                                        <p:cTn id="14" dur="1" fill="hold">
                                          <p:stCondLst>
                                            <p:cond delay="0"/>
                                          </p:stCondLst>
                                        </p:cTn>
                                        <p:tgtEl>
                                          <p:spTgt spid="36868"/>
                                        </p:tgtEl>
                                        <p:attrNameLst>
                                          <p:attrName>style.visibility</p:attrName>
                                        </p:attrNameLst>
                                      </p:cBhvr>
                                      <p:to>
                                        <p:strVal val="visible"/>
                                      </p:to>
                                    </p:set>
                                    <p:anim calcmode="lin" valueType="num">
                                      <p:cBhvr additive="base">
                                        <p:cTn id="15" dur="500" fill="hold"/>
                                        <p:tgtEl>
                                          <p:spTgt spid="36868"/>
                                        </p:tgtEl>
                                        <p:attrNameLst>
                                          <p:attrName>ppt_x</p:attrName>
                                        </p:attrNameLst>
                                      </p:cBhvr>
                                      <p:tavLst>
                                        <p:tav tm="0">
                                          <p:val>
                                            <p:strVal val="#ppt_x"/>
                                          </p:val>
                                        </p:tav>
                                        <p:tav tm="100000">
                                          <p:val>
                                            <p:strVal val="#ppt_x"/>
                                          </p:val>
                                        </p:tav>
                                      </p:tavLst>
                                    </p:anim>
                                    <p:anim calcmode="lin" valueType="num">
                                      <p:cBhvr additive="base">
                                        <p:cTn id="16" dur="500" fill="hold"/>
                                        <p:tgtEl>
                                          <p:spTgt spid="3686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635"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a:xfrm>
            <a:off x="1234914" y="547172"/>
            <a:ext cx="9858239" cy="1412067"/>
          </a:xfrm>
        </p:spPr>
        <p:txBody>
          <a:bodyPr>
            <a:normAutofit/>
          </a:bodyPr>
          <a:lstStyle/>
          <a:p>
            <a:pPr lvl="0"/>
            <a:r>
              <a:rPr lang="ru-RU" sz="3600" dirty="0" smtClean="0">
                <a:latin typeface="Times New Roman" panose="02020603050405020304" pitchFamily="18" charset="0"/>
                <a:cs typeface="Times New Roman" panose="02020603050405020304" pitchFamily="18" charset="0"/>
              </a:rPr>
              <a:t>21.4. </a:t>
            </a:r>
            <a:r>
              <a:rPr lang="ru-RU" sz="3600" dirty="0">
                <a:latin typeface="Times New Roman" panose="02020603050405020304" pitchFamily="18" charset="0"/>
                <a:cs typeface="Times New Roman" panose="02020603050405020304" pitchFamily="18" charset="0"/>
              </a:rPr>
              <a:t>Классификация и характеристика ассортимента отопительных приборов</a:t>
            </a:r>
          </a:p>
        </p:txBody>
      </p:sp>
      <p:pic>
        <p:nvPicPr>
          <p:cNvPr id="8" name="Рисунок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27326" y="70505"/>
            <a:ext cx="564594" cy="693361"/>
          </a:xfrm>
          <a:prstGeom prst="rect">
            <a:avLst/>
          </a:prstGeom>
        </p:spPr>
      </p:pic>
      <p:pic>
        <p:nvPicPr>
          <p:cNvPr id="3" name="Рисунок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62898" y="2258184"/>
            <a:ext cx="2614862" cy="2826878"/>
          </a:xfrm>
          <a:prstGeom prst="rect">
            <a:avLst/>
          </a:prstGeom>
          <a:ln>
            <a:solidFill>
              <a:schemeClr val="accent1"/>
            </a:solidFill>
          </a:ln>
        </p:spPr>
      </p:pic>
      <p:sp>
        <p:nvSpPr>
          <p:cNvPr id="6" name="Заголовок 1"/>
          <p:cNvSpPr txBox="1">
            <a:spLocks/>
          </p:cNvSpPr>
          <p:nvPr/>
        </p:nvSpPr>
        <p:spPr>
          <a:xfrm>
            <a:off x="1234914" y="96429"/>
            <a:ext cx="9722173" cy="368492"/>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800" kern="1200" cap="all" baseline="0">
                <a:solidFill>
                  <a:schemeClr val="tx1"/>
                </a:solidFill>
                <a:latin typeface="+mj-lt"/>
                <a:ea typeface="+mj-ea"/>
                <a:cs typeface="+mj-cs"/>
              </a:defRPr>
            </a:lvl1pPr>
          </a:lstStyle>
          <a:p>
            <a:pPr algn="ctr">
              <a:lnSpc>
                <a:spcPct val="110000"/>
              </a:lnSpc>
            </a:pPr>
            <a:r>
              <a:rPr lang="ru-RU" sz="1100" smtClean="0">
                <a:solidFill>
                  <a:schemeClr val="tx2">
                    <a:lumMod val="60000"/>
                    <a:lumOff val="40000"/>
                  </a:schemeClr>
                </a:solidFill>
                <a:latin typeface="Times New Roman" panose="02020603050405020304" pitchFamily="18" charset="0"/>
                <a:cs typeface="Times New Roman" panose="02020603050405020304" pitchFamily="18" charset="0"/>
              </a:rPr>
              <a:t>МИНСКИЙ ФИЛИАЛ </a:t>
            </a:r>
          </a:p>
          <a:p>
            <a:pPr algn="ctr">
              <a:lnSpc>
                <a:spcPct val="110000"/>
              </a:lnSpc>
            </a:pPr>
            <a:r>
              <a:rPr lang="ru-RU" sz="1100" smtClean="0">
                <a:solidFill>
                  <a:schemeClr val="tx2">
                    <a:lumMod val="60000"/>
                    <a:lumOff val="40000"/>
                  </a:schemeClr>
                </a:solidFill>
                <a:latin typeface="Times New Roman" panose="02020603050405020304" pitchFamily="18" charset="0"/>
                <a:cs typeface="Times New Roman" panose="02020603050405020304" pitchFamily="18" charset="0"/>
              </a:rPr>
              <a:t>УО «Белорусский торгово-экономический университет потребительской кооперации»</a:t>
            </a:r>
            <a:endParaRPr lang="ru-RU" sz="1100">
              <a:solidFill>
                <a:schemeClr val="tx2">
                  <a:lumMod val="60000"/>
                  <a:lumOff val="40000"/>
                </a:schemeClr>
              </a:solidFill>
              <a:latin typeface="Times New Roman" panose="02020603050405020304" pitchFamily="18" charset="0"/>
              <a:cs typeface="Times New Roman" panose="02020603050405020304" pitchFamily="18" charset="0"/>
            </a:endParaRPr>
          </a:p>
        </p:txBody>
      </p:sp>
      <p:sp>
        <p:nvSpPr>
          <p:cNvPr id="10" name="TextBox 9"/>
          <p:cNvSpPr txBox="1"/>
          <p:nvPr/>
        </p:nvSpPr>
        <p:spPr>
          <a:xfrm>
            <a:off x="1334814" y="5384007"/>
            <a:ext cx="10683534" cy="954107"/>
          </a:xfrm>
          <a:prstGeom prst="rect">
            <a:avLst/>
          </a:prstGeom>
          <a:noFill/>
        </p:spPr>
        <p:txBody>
          <a:bodyPr wrap="square" rtlCol="0">
            <a:spAutoFit/>
          </a:bodyPr>
          <a:lstStyle/>
          <a:p>
            <a:pPr algn="just"/>
            <a:r>
              <a:rPr lang="ru-RU" sz="2800" dirty="0" err="1">
                <a:latin typeface="Times New Roman" pitchFamily="18" charset="0"/>
                <a:cs typeface="Times New Roman" pitchFamily="18" charset="0"/>
              </a:rPr>
              <a:t>Сыцко</a:t>
            </a:r>
            <a:r>
              <a:rPr lang="ru-RU" sz="2800" dirty="0">
                <a:latin typeface="Times New Roman" pitchFamily="18" charset="0"/>
                <a:cs typeface="Times New Roman" pitchFamily="18" charset="0"/>
              </a:rPr>
              <a:t>, В.Е. Товароведение непродовольственных товаров: / В.Е. </a:t>
            </a:r>
            <a:r>
              <a:rPr lang="ru-RU" sz="2800" dirty="0" err="1">
                <a:latin typeface="Times New Roman" pitchFamily="18" charset="0"/>
                <a:cs typeface="Times New Roman" pitchFamily="18" charset="0"/>
              </a:rPr>
              <a:t>Сыцко</a:t>
            </a:r>
            <a:r>
              <a:rPr lang="ru-RU" sz="2800" dirty="0">
                <a:latin typeface="Times New Roman" pitchFamily="18" charset="0"/>
                <a:cs typeface="Times New Roman" pitchFamily="18" charset="0"/>
              </a:rPr>
              <a:t>, М.И. Дрозд. – Минск: </a:t>
            </a:r>
            <a:r>
              <a:rPr lang="ru-RU" sz="2800" dirty="0" err="1">
                <a:latin typeface="Times New Roman" pitchFamily="18" charset="0"/>
                <a:cs typeface="Times New Roman" pitchFamily="18" charset="0"/>
              </a:rPr>
              <a:t>Выш.школа</a:t>
            </a:r>
            <a:r>
              <a:rPr lang="ru-RU" sz="2800" dirty="0">
                <a:latin typeface="Times New Roman" pitchFamily="18" charset="0"/>
                <a:cs typeface="Times New Roman" pitchFamily="18" charset="0"/>
              </a:rPr>
              <a:t>, 2005. – стр. 431</a:t>
            </a:r>
            <a:endParaRPr lang="ru-RU" sz="2800" dirty="0">
              <a:latin typeface="Times New Roman" pitchFamily="18" charset="0"/>
              <a:cs typeface="Times New Roman" pitchFamily="18" charset="0"/>
            </a:endParaRPr>
          </a:p>
        </p:txBody>
      </p:sp>
      <p:pic>
        <p:nvPicPr>
          <p:cNvPr id="5122" name="Picture 2" descr="C:\Users\User\Desktop\ЭУМК ТОТ\images (9).jpe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8123" y="5133481"/>
            <a:ext cx="816484" cy="1143078"/>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62036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1000"/>
                                  </p:stCondLst>
                                  <p:childTnLst>
                                    <p:set>
                                      <p:cBhvr>
                                        <p:cTn id="6" dur="1" fill="hold">
                                          <p:stCondLst>
                                            <p:cond delay="0"/>
                                          </p:stCondLst>
                                        </p:cTn>
                                        <p:tgtEl>
                                          <p:spTgt spid="5122"/>
                                        </p:tgtEl>
                                        <p:attrNameLst>
                                          <p:attrName>style.visibility</p:attrName>
                                        </p:attrNameLst>
                                      </p:cBhvr>
                                      <p:to>
                                        <p:strVal val="visible"/>
                                      </p:to>
                                    </p:set>
                                  </p:childTnLst>
                                </p:cTn>
                              </p:par>
                              <p:par>
                                <p:cTn id="7" presetID="1" presetClass="entr" presetSubtype="0" fill="hold" grpId="0" nodeType="withEffect">
                                  <p:stCondLst>
                                    <p:cond delay="100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Рисунок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27326" y="70505"/>
            <a:ext cx="564594" cy="693361"/>
          </a:xfrm>
          <a:prstGeom prst="rect">
            <a:avLst/>
          </a:prstGeom>
        </p:spPr>
      </p:pic>
      <p:pic>
        <p:nvPicPr>
          <p:cNvPr id="3" name="Picture 2" descr="Кварцевый обогреватель VITEK VT175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6119" y="1095501"/>
            <a:ext cx="2195717" cy="2195717"/>
          </a:xfrm>
          <a:prstGeom prst="rect">
            <a:avLst/>
          </a:prstGeom>
          <a:noFill/>
          <a:ln w="9525">
            <a:solidFill>
              <a:srgbClr val="00B0F0"/>
            </a:solidFill>
            <a:miter lim="800000"/>
            <a:headEnd/>
            <a:tailEnd/>
          </a:ln>
          <a:extLst>
            <a:ext uri="{909E8E84-426E-40DD-AFC4-6F175D3DCCD1}">
              <a14:hiddenFill xmlns:a14="http://schemas.microsoft.com/office/drawing/2010/main">
                <a:solidFill>
                  <a:srgbClr val="FFFFFF"/>
                </a:solidFill>
              </a14:hiddenFill>
            </a:ext>
          </a:extLst>
        </p:spPr>
      </p:pic>
      <p:pic>
        <p:nvPicPr>
          <p:cNvPr id="37890" name="Picture 2" descr="https://agroum.ru/upload/iblock/afa/afa116795d96ad6844df0f8bea0042fd.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55647" y="1095501"/>
            <a:ext cx="2195717" cy="2195717"/>
          </a:xfrm>
          <a:prstGeom prst="rect">
            <a:avLst/>
          </a:prstGeom>
          <a:noFill/>
          <a:ln>
            <a:solidFill>
              <a:srgbClr val="00B0F0"/>
            </a:solidFill>
          </a:ln>
          <a:extLst>
            <a:ext uri="{909E8E84-426E-40DD-AFC4-6F175D3DCCD1}">
              <a14:hiddenFill xmlns:a14="http://schemas.microsoft.com/office/drawing/2010/main">
                <a:solidFill>
                  <a:srgbClr val="FFFFFF"/>
                </a:solidFill>
              </a14:hiddenFill>
            </a:ext>
          </a:extLst>
        </p:spPr>
      </p:pic>
      <p:pic>
        <p:nvPicPr>
          <p:cNvPr id="5" name="Picture 5" descr="D:\Мои документы\Работа бук\Лекции и раздаточные\Товароведение\Хозяйственные товары\ЭБТ\новое из нета\нагрев\конвектор1.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85907" y="1095501"/>
            <a:ext cx="2446694" cy="2195717"/>
          </a:xfrm>
          <a:prstGeom prst="rect">
            <a:avLst/>
          </a:prstGeom>
          <a:noFill/>
          <a:ln w="9525">
            <a:solidFill>
              <a:srgbClr val="00B0F0"/>
            </a:solidFill>
            <a:miter lim="800000"/>
            <a:headEnd/>
            <a:tailEnd/>
          </a:ln>
          <a:extLst>
            <a:ext uri="{909E8E84-426E-40DD-AFC4-6F175D3DCCD1}">
              <a14:hiddenFill xmlns:a14="http://schemas.microsoft.com/office/drawing/2010/main">
                <a:solidFill>
                  <a:srgbClr val="FFFFFF"/>
                </a:solidFill>
              </a14:hiddenFill>
            </a:ext>
          </a:extLst>
        </p:spPr>
      </p:pic>
      <p:pic>
        <p:nvPicPr>
          <p:cNvPr id="6" name="Picture 6" descr="D:\Мои документы\Работа бук\Лекции и раздаточные\Товароведение\Хозяйственные товары\ЭБТ\новое из нета\нагрев\3_1c5e8.jpg"/>
          <p:cNvPicPr>
            <a:picLocks noChangeAspect="1" noChangeArrowheads="1"/>
          </p:cNvPicPr>
          <p:nvPr/>
        </p:nvPicPr>
        <p:blipFill>
          <a:blip r:embed="rId7">
            <a:extLst>
              <a:ext uri="{28A0092B-C50C-407E-A947-70E740481C1C}">
                <a14:useLocalDpi xmlns:a14="http://schemas.microsoft.com/office/drawing/2010/main" val="0"/>
              </a:ext>
            </a:extLst>
          </a:blip>
          <a:srcRect l="12613" r="10809"/>
          <a:stretch>
            <a:fillRect/>
          </a:stretch>
        </p:blipFill>
        <p:spPr bwMode="auto">
          <a:xfrm>
            <a:off x="7967144" y="1095501"/>
            <a:ext cx="1399513" cy="2195717"/>
          </a:xfrm>
          <a:prstGeom prst="rect">
            <a:avLst/>
          </a:prstGeom>
          <a:noFill/>
          <a:ln w="9525">
            <a:solidFill>
              <a:srgbClr val="00B0F0"/>
            </a:solidFill>
            <a:miter lim="800000"/>
            <a:headEnd/>
            <a:tailEnd/>
          </a:ln>
          <a:extLst>
            <a:ext uri="{909E8E84-426E-40DD-AFC4-6F175D3DCCD1}">
              <a14:hiddenFill xmlns:a14="http://schemas.microsoft.com/office/drawing/2010/main">
                <a:solidFill>
                  <a:srgbClr val="FFFFFF"/>
                </a:solidFill>
              </a14:hiddenFill>
            </a:ext>
          </a:extLst>
        </p:spPr>
      </p:pic>
      <p:pic>
        <p:nvPicPr>
          <p:cNvPr id="7" name="Picture 5" descr="D:\Мои документы\Работа бук\Лекции и раздаточные\Товароведение\Хозяйственные товары\ЭБТ\новое из нета\нагрев\тепловентил.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601200" y="1095501"/>
            <a:ext cx="1804699" cy="2195717"/>
          </a:xfrm>
          <a:prstGeom prst="rect">
            <a:avLst/>
          </a:prstGeom>
          <a:noFill/>
          <a:ln w="9525">
            <a:solidFill>
              <a:srgbClr val="00B0F0"/>
            </a:solidFill>
            <a:miter lim="800000"/>
            <a:headEnd/>
            <a:tailEnd/>
          </a:ln>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3042184" y="4062030"/>
            <a:ext cx="8905173" cy="1569660"/>
          </a:xfrm>
          <a:prstGeom prst="rect">
            <a:avLst/>
          </a:prstGeom>
          <a:noFill/>
        </p:spPr>
        <p:txBody>
          <a:bodyPr wrap="square" rtlCol="0">
            <a:spAutoFit/>
          </a:bodyPr>
          <a:lstStyle/>
          <a:p>
            <a:pPr algn="just"/>
            <a:r>
              <a:rPr lang="ru-RU" sz="2400" dirty="0" smtClean="0">
                <a:latin typeface="Times New Roman" pitchFamily="18" charset="0"/>
                <a:cs typeface="Times New Roman" pitchFamily="18" charset="0"/>
              </a:rPr>
              <a:t>Изучите </a:t>
            </a:r>
            <a:r>
              <a:rPr lang="ru-RU" sz="2400" u="sng" dirty="0" smtClean="0">
                <a:solidFill>
                  <a:srgbClr val="0070C0"/>
                </a:solidFill>
                <a:latin typeface="Times New Roman" pitchFamily="18" charset="0"/>
                <a:cs typeface="Times New Roman" pitchFamily="18" charset="0"/>
              </a:rPr>
              <a:t>ассортимент </a:t>
            </a:r>
            <a:r>
              <a:rPr lang="ru-RU" sz="2400" u="sng" dirty="0" smtClean="0">
                <a:solidFill>
                  <a:srgbClr val="0070C0"/>
                </a:solidFill>
                <a:latin typeface="Times New Roman" pitchFamily="18" charset="0"/>
                <a:cs typeface="Times New Roman" pitchFamily="18" charset="0"/>
              </a:rPr>
              <a:t>отопительных приборов</a:t>
            </a:r>
            <a:r>
              <a:rPr lang="ru-RU" sz="2400" dirty="0" smtClean="0">
                <a:solidFill>
                  <a:srgbClr val="0070C0"/>
                </a:solidFill>
                <a:latin typeface="Times New Roman" pitchFamily="18" charset="0"/>
                <a:cs typeface="Times New Roman" pitchFamily="18" charset="0"/>
              </a:rPr>
              <a:t> </a:t>
            </a:r>
            <a:r>
              <a:rPr lang="ru-RU" sz="2400" dirty="0" smtClean="0">
                <a:latin typeface="Times New Roman" pitchFamily="18" charset="0"/>
                <a:cs typeface="Times New Roman" pitchFamily="18" charset="0"/>
              </a:rPr>
              <a:t>самостоятельно, используя материал учебника:</a:t>
            </a:r>
          </a:p>
          <a:p>
            <a:pPr algn="just"/>
            <a:r>
              <a:rPr lang="ru-RU" sz="2400" dirty="0">
                <a:latin typeface="Times New Roman" pitchFamily="18" charset="0"/>
                <a:cs typeface="Times New Roman" pitchFamily="18" charset="0"/>
              </a:rPr>
              <a:t>Сыцко, </a:t>
            </a:r>
            <a:r>
              <a:rPr lang="ru-RU" sz="2400" dirty="0" err="1">
                <a:latin typeface="Times New Roman" pitchFamily="18" charset="0"/>
                <a:cs typeface="Times New Roman" pitchFamily="18" charset="0"/>
              </a:rPr>
              <a:t>В.Е</a:t>
            </a:r>
            <a:r>
              <a:rPr lang="ru-RU" sz="2400" dirty="0">
                <a:latin typeface="Times New Roman" pitchFamily="18" charset="0"/>
                <a:cs typeface="Times New Roman" pitchFamily="18" charset="0"/>
              </a:rPr>
              <a:t>. Товароведение непродовольственных товаров: / </a:t>
            </a:r>
            <a:r>
              <a:rPr lang="ru-RU" sz="2400" dirty="0" err="1">
                <a:latin typeface="Times New Roman" pitchFamily="18" charset="0"/>
                <a:cs typeface="Times New Roman" pitchFamily="18" charset="0"/>
              </a:rPr>
              <a:t>В.Е</a:t>
            </a:r>
            <a:r>
              <a:rPr lang="ru-RU" sz="2400" dirty="0">
                <a:latin typeface="Times New Roman" pitchFamily="18" charset="0"/>
                <a:cs typeface="Times New Roman" pitchFamily="18" charset="0"/>
              </a:rPr>
              <a:t>. Сыцко, </a:t>
            </a:r>
            <a:r>
              <a:rPr lang="ru-RU" sz="2400" dirty="0" err="1">
                <a:latin typeface="Times New Roman" pitchFamily="18" charset="0"/>
                <a:cs typeface="Times New Roman" pitchFamily="18" charset="0"/>
              </a:rPr>
              <a:t>М.И</a:t>
            </a:r>
            <a:r>
              <a:rPr lang="ru-RU" sz="2400" dirty="0">
                <a:latin typeface="Times New Roman" pitchFamily="18" charset="0"/>
                <a:cs typeface="Times New Roman" pitchFamily="18" charset="0"/>
              </a:rPr>
              <a:t>. Дрозд. – Минск: </a:t>
            </a:r>
            <a:r>
              <a:rPr lang="ru-RU" sz="2400" dirty="0" err="1">
                <a:latin typeface="Times New Roman" pitchFamily="18" charset="0"/>
                <a:cs typeface="Times New Roman" pitchFamily="18" charset="0"/>
              </a:rPr>
              <a:t>Выш</a:t>
            </a:r>
            <a:r>
              <a:rPr lang="ru-RU" sz="2400" dirty="0" smtClean="0">
                <a:latin typeface="Times New Roman" pitchFamily="18" charset="0"/>
                <a:cs typeface="Times New Roman" pitchFamily="18" charset="0"/>
              </a:rPr>
              <a:t>. школа</a:t>
            </a:r>
            <a:r>
              <a:rPr lang="ru-RU" sz="2400" dirty="0">
                <a:latin typeface="Times New Roman" pitchFamily="18" charset="0"/>
                <a:cs typeface="Times New Roman" pitchFamily="18" charset="0"/>
              </a:rPr>
              <a:t>, 2005. – стр. </a:t>
            </a:r>
            <a:r>
              <a:rPr lang="ru-RU" sz="2400" dirty="0" smtClean="0">
                <a:latin typeface="Times New Roman" pitchFamily="18" charset="0"/>
                <a:cs typeface="Times New Roman" pitchFamily="18" charset="0"/>
              </a:rPr>
              <a:t>431-432</a:t>
            </a:r>
            <a:endParaRPr lang="ru-RU" sz="2400" dirty="0">
              <a:latin typeface="Times New Roman" pitchFamily="18" charset="0"/>
              <a:cs typeface="Times New Roman" pitchFamily="18" charset="0"/>
            </a:endParaRPr>
          </a:p>
        </p:txBody>
      </p:sp>
      <p:pic>
        <p:nvPicPr>
          <p:cNvPr id="10" name="Picture 2" descr="C:\Users\User\Desktop\ЭУМК ТОТ\images (6).jpeg"/>
          <p:cNvPicPr>
            <a:picLocks noChangeAspect="1" noChangeArrowheads="1"/>
          </p:cNvPicPr>
          <p:nvPr/>
        </p:nvPicPr>
        <p:blipFill rotWithShape="1">
          <a:blip r:embed="rId9">
            <a:extLst>
              <a:ext uri="{28A0092B-C50C-407E-A947-70E740481C1C}">
                <a14:useLocalDpi xmlns:a14="http://schemas.microsoft.com/office/drawing/2010/main" val="0"/>
              </a:ext>
            </a:extLst>
          </a:blip>
          <a:srcRect l="9394" r="8719"/>
          <a:stretch/>
        </p:blipFill>
        <p:spPr bwMode="auto">
          <a:xfrm>
            <a:off x="305803" y="3842441"/>
            <a:ext cx="2471948" cy="2008839"/>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30077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250"/>
                                  </p:stCondLst>
                                  <p:childTnLst>
                                    <p:set>
                                      <p:cBhvr>
                                        <p:cTn id="6" dur="1" fill="hold">
                                          <p:stCondLst>
                                            <p:cond delay="0"/>
                                          </p:stCondLst>
                                        </p:cTn>
                                        <p:tgtEl>
                                          <p:spTgt spid="3"/>
                                        </p:tgtEl>
                                        <p:attrNameLst>
                                          <p:attrName>style.visibility</p:attrName>
                                        </p:attrNameLst>
                                      </p:cBhvr>
                                      <p:to>
                                        <p:strVal val="visible"/>
                                      </p:to>
                                    </p:set>
                                  </p:childTnLst>
                                </p:cTn>
                              </p:par>
                            </p:childTnLst>
                          </p:cTn>
                        </p:par>
                        <p:par>
                          <p:cTn id="7" fill="hold">
                            <p:stCondLst>
                              <p:cond delay="250"/>
                            </p:stCondLst>
                            <p:childTnLst>
                              <p:par>
                                <p:cTn id="8" presetID="1" presetClass="entr" presetSubtype="0" fill="hold" nodeType="afterEffect">
                                  <p:stCondLst>
                                    <p:cond delay="250"/>
                                  </p:stCondLst>
                                  <p:childTnLst>
                                    <p:set>
                                      <p:cBhvr>
                                        <p:cTn id="9" dur="1" fill="hold">
                                          <p:stCondLst>
                                            <p:cond delay="0"/>
                                          </p:stCondLst>
                                        </p:cTn>
                                        <p:tgtEl>
                                          <p:spTgt spid="37890"/>
                                        </p:tgtEl>
                                        <p:attrNameLst>
                                          <p:attrName>style.visibility</p:attrName>
                                        </p:attrNameLst>
                                      </p:cBhvr>
                                      <p:to>
                                        <p:strVal val="visible"/>
                                      </p:to>
                                    </p:set>
                                  </p:childTnLst>
                                </p:cTn>
                              </p:par>
                            </p:childTnLst>
                          </p:cTn>
                        </p:par>
                        <p:par>
                          <p:cTn id="10" fill="hold">
                            <p:stCondLst>
                              <p:cond delay="500"/>
                            </p:stCondLst>
                            <p:childTnLst>
                              <p:par>
                                <p:cTn id="11" presetID="1" presetClass="entr" presetSubtype="0" fill="hold" nodeType="afterEffect">
                                  <p:stCondLst>
                                    <p:cond delay="250"/>
                                  </p:stCondLst>
                                  <p:childTnLst>
                                    <p:set>
                                      <p:cBhvr>
                                        <p:cTn id="12" dur="1" fill="hold">
                                          <p:stCondLst>
                                            <p:cond delay="0"/>
                                          </p:stCondLst>
                                        </p:cTn>
                                        <p:tgtEl>
                                          <p:spTgt spid="5"/>
                                        </p:tgtEl>
                                        <p:attrNameLst>
                                          <p:attrName>style.visibility</p:attrName>
                                        </p:attrNameLst>
                                      </p:cBhvr>
                                      <p:to>
                                        <p:strVal val="visible"/>
                                      </p:to>
                                    </p:set>
                                  </p:childTnLst>
                                </p:cTn>
                              </p:par>
                            </p:childTnLst>
                          </p:cTn>
                        </p:par>
                        <p:par>
                          <p:cTn id="13" fill="hold">
                            <p:stCondLst>
                              <p:cond delay="750"/>
                            </p:stCondLst>
                            <p:childTnLst>
                              <p:par>
                                <p:cTn id="14" presetID="1" presetClass="entr" presetSubtype="0" fill="hold" nodeType="afterEffect">
                                  <p:stCondLst>
                                    <p:cond delay="250"/>
                                  </p:stCondLst>
                                  <p:childTnLst>
                                    <p:set>
                                      <p:cBhvr>
                                        <p:cTn id="15" dur="1" fill="hold">
                                          <p:stCondLst>
                                            <p:cond delay="0"/>
                                          </p:stCondLst>
                                        </p:cTn>
                                        <p:tgtEl>
                                          <p:spTgt spid="6"/>
                                        </p:tgtEl>
                                        <p:attrNameLst>
                                          <p:attrName>style.visibility</p:attrName>
                                        </p:attrNameLst>
                                      </p:cBhvr>
                                      <p:to>
                                        <p:strVal val="visible"/>
                                      </p:to>
                                    </p:set>
                                  </p:childTnLst>
                                </p:cTn>
                              </p:par>
                            </p:childTnLst>
                          </p:cTn>
                        </p:par>
                        <p:par>
                          <p:cTn id="16" fill="hold">
                            <p:stCondLst>
                              <p:cond delay="1000"/>
                            </p:stCondLst>
                            <p:childTnLst>
                              <p:par>
                                <p:cTn id="17" presetID="1" presetClass="entr" presetSubtype="0" fill="hold" nodeType="afterEffect">
                                  <p:stCondLst>
                                    <p:cond delay="250"/>
                                  </p:stCondLst>
                                  <p:childTnLst>
                                    <p:set>
                                      <p:cBhvr>
                                        <p:cTn id="18" dur="1" fill="hold">
                                          <p:stCondLst>
                                            <p:cond delay="0"/>
                                          </p:stCondLst>
                                        </p:cTn>
                                        <p:tgtEl>
                                          <p:spTgt spid="7"/>
                                        </p:tgtEl>
                                        <p:attrNameLst>
                                          <p:attrName>style.visibility</p:attrName>
                                        </p:attrNameLst>
                                      </p:cBhvr>
                                      <p:to>
                                        <p:strVal val="visible"/>
                                      </p:to>
                                    </p:set>
                                  </p:childTnLst>
                                </p:cTn>
                              </p:par>
                            </p:childTnLst>
                          </p:cTn>
                        </p:par>
                        <p:par>
                          <p:cTn id="19" fill="hold">
                            <p:stCondLst>
                              <p:cond delay="1250"/>
                            </p:stCondLst>
                            <p:childTnLst>
                              <p:par>
                                <p:cTn id="20" presetID="1" presetClass="entr" presetSubtype="0" fill="hold" grpId="0" nodeType="afterEffect">
                                  <p:stCondLst>
                                    <p:cond delay="1000"/>
                                  </p:stCondLst>
                                  <p:childTnLst>
                                    <p:set>
                                      <p:cBhvr>
                                        <p:cTn id="21" dur="1" fill="hold">
                                          <p:stCondLst>
                                            <p:cond delay="0"/>
                                          </p:stCondLst>
                                        </p:cTn>
                                        <p:tgtEl>
                                          <p:spTgt spid="9"/>
                                        </p:tgtEl>
                                        <p:attrNameLst>
                                          <p:attrName>style.visibility</p:attrName>
                                        </p:attrNameLst>
                                      </p:cBhvr>
                                      <p:to>
                                        <p:strVal val="visible"/>
                                      </p:to>
                                    </p:set>
                                  </p:childTnLst>
                                </p:cTn>
                              </p:par>
                              <p:par>
                                <p:cTn id="22" presetID="1" presetClass="entr" presetSubtype="0" fill="hold" nodeType="withEffect">
                                  <p:stCondLst>
                                    <p:cond delay="1000"/>
                                  </p:stCondLst>
                                  <p:childTnLst>
                                    <p:set>
                                      <p:cBhvr>
                                        <p:cTn id="23"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a:xfrm>
            <a:off x="130629" y="763866"/>
            <a:ext cx="11961291" cy="1412067"/>
          </a:xfrm>
        </p:spPr>
        <p:txBody>
          <a:bodyPr>
            <a:normAutofit fontScale="90000"/>
          </a:bodyPr>
          <a:lstStyle/>
          <a:p>
            <a:pPr marL="631825" lvl="0" indent="-631825"/>
            <a:r>
              <a:rPr lang="ru-RU" sz="3600" dirty="0">
                <a:latin typeface="Times New Roman" panose="02020603050405020304" pitchFamily="18" charset="0"/>
                <a:cs typeface="Times New Roman" panose="02020603050405020304" pitchFamily="18" charset="0"/>
              </a:rPr>
              <a:t>21.5. Классификация и характеристика ассортимента </a:t>
            </a:r>
            <a:r>
              <a:rPr lang="ru-RU" sz="3600" dirty="0" smtClean="0">
                <a:latin typeface="Times New Roman" panose="02020603050405020304" pitchFamily="18" charset="0"/>
                <a:cs typeface="Times New Roman" panose="02020603050405020304" pitchFamily="18" charset="0"/>
              </a:rPr>
              <a:t/>
            </a:r>
            <a:br>
              <a:rPr lang="ru-RU" sz="3600" dirty="0" smtClean="0">
                <a:latin typeface="Times New Roman" panose="02020603050405020304" pitchFamily="18" charset="0"/>
                <a:cs typeface="Times New Roman" panose="02020603050405020304" pitchFamily="18" charset="0"/>
              </a:rPr>
            </a:br>
            <a:r>
              <a:rPr lang="ru-RU" sz="3600" dirty="0" smtClean="0">
                <a:latin typeface="Times New Roman" panose="02020603050405020304" pitchFamily="18" charset="0"/>
                <a:cs typeface="Times New Roman" panose="02020603050405020304" pitchFamily="18" charset="0"/>
              </a:rPr>
              <a:t>приборов </a:t>
            </a:r>
            <a:r>
              <a:rPr lang="ru-RU" sz="3600" dirty="0">
                <a:latin typeface="Times New Roman" panose="02020603050405020304" pitchFamily="18" charset="0"/>
                <a:cs typeface="Times New Roman" panose="02020603050405020304" pitchFamily="18" charset="0"/>
              </a:rPr>
              <a:t>личной гигиены и нагревательных инструментов, приборов для нагрева воды</a:t>
            </a:r>
          </a:p>
        </p:txBody>
      </p:sp>
      <p:pic>
        <p:nvPicPr>
          <p:cNvPr id="8" name="Рисунок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27326" y="70505"/>
            <a:ext cx="564594" cy="693361"/>
          </a:xfrm>
          <a:prstGeom prst="rect">
            <a:avLst/>
          </a:prstGeom>
        </p:spPr>
      </p:pic>
      <p:pic>
        <p:nvPicPr>
          <p:cNvPr id="3" name="Рисунок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62898" y="2258184"/>
            <a:ext cx="2614862" cy="2826878"/>
          </a:xfrm>
          <a:prstGeom prst="rect">
            <a:avLst/>
          </a:prstGeom>
          <a:ln>
            <a:solidFill>
              <a:schemeClr val="accent1"/>
            </a:solidFill>
          </a:ln>
        </p:spPr>
      </p:pic>
      <p:sp>
        <p:nvSpPr>
          <p:cNvPr id="6" name="Заголовок 1"/>
          <p:cNvSpPr txBox="1">
            <a:spLocks/>
          </p:cNvSpPr>
          <p:nvPr/>
        </p:nvSpPr>
        <p:spPr>
          <a:xfrm>
            <a:off x="1234914" y="96429"/>
            <a:ext cx="9722173" cy="368492"/>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800" kern="1200" cap="all" baseline="0">
                <a:solidFill>
                  <a:schemeClr val="tx1"/>
                </a:solidFill>
                <a:latin typeface="+mj-lt"/>
                <a:ea typeface="+mj-ea"/>
                <a:cs typeface="+mj-cs"/>
              </a:defRPr>
            </a:lvl1pPr>
          </a:lstStyle>
          <a:p>
            <a:pPr algn="ctr">
              <a:lnSpc>
                <a:spcPct val="110000"/>
              </a:lnSpc>
            </a:pPr>
            <a:r>
              <a:rPr lang="ru-RU" sz="1100" smtClean="0">
                <a:solidFill>
                  <a:schemeClr val="tx2">
                    <a:lumMod val="60000"/>
                    <a:lumOff val="40000"/>
                  </a:schemeClr>
                </a:solidFill>
                <a:latin typeface="Times New Roman" panose="02020603050405020304" pitchFamily="18" charset="0"/>
                <a:cs typeface="Times New Roman" panose="02020603050405020304" pitchFamily="18" charset="0"/>
              </a:rPr>
              <a:t>МИНСКИЙ ФИЛИАЛ </a:t>
            </a:r>
          </a:p>
          <a:p>
            <a:pPr algn="ctr">
              <a:lnSpc>
                <a:spcPct val="110000"/>
              </a:lnSpc>
            </a:pPr>
            <a:r>
              <a:rPr lang="ru-RU" sz="1100" smtClean="0">
                <a:solidFill>
                  <a:schemeClr val="tx2">
                    <a:lumMod val="60000"/>
                    <a:lumOff val="40000"/>
                  </a:schemeClr>
                </a:solidFill>
                <a:latin typeface="Times New Roman" panose="02020603050405020304" pitchFamily="18" charset="0"/>
                <a:cs typeface="Times New Roman" panose="02020603050405020304" pitchFamily="18" charset="0"/>
              </a:rPr>
              <a:t>УО «Белорусский торгово-экономический университет потребительской кооперации»</a:t>
            </a:r>
            <a:endParaRPr lang="ru-RU" sz="1100">
              <a:solidFill>
                <a:schemeClr val="tx2">
                  <a:lumMod val="60000"/>
                  <a:lumOff val="40000"/>
                </a:schemeClr>
              </a:solidFill>
              <a:latin typeface="Times New Roman" panose="02020603050405020304" pitchFamily="18" charset="0"/>
              <a:cs typeface="Times New Roman" panose="02020603050405020304" pitchFamily="18" charset="0"/>
            </a:endParaRPr>
          </a:p>
        </p:txBody>
      </p:sp>
      <p:sp>
        <p:nvSpPr>
          <p:cNvPr id="10" name="TextBox 9"/>
          <p:cNvSpPr txBox="1"/>
          <p:nvPr/>
        </p:nvSpPr>
        <p:spPr>
          <a:xfrm>
            <a:off x="1334814" y="5384007"/>
            <a:ext cx="10683534" cy="954107"/>
          </a:xfrm>
          <a:prstGeom prst="rect">
            <a:avLst/>
          </a:prstGeom>
          <a:noFill/>
        </p:spPr>
        <p:txBody>
          <a:bodyPr wrap="square" rtlCol="0">
            <a:spAutoFit/>
          </a:bodyPr>
          <a:lstStyle/>
          <a:p>
            <a:pPr algn="just"/>
            <a:r>
              <a:rPr lang="ru-RU" sz="2800" dirty="0" err="1">
                <a:latin typeface="Times New Roman" pitchFamily="18" charset="0"/>
                <a:cs typeface="Times New Roman" pitchFamily="18" charset="0"/>
              </a:rPr>
              <a:t>Сыцко</a:t>
            </a:r>
            <a:r>
              <a:rPr lang="ru-RU" sz="2800" dirty="0">
                <a:latin typeface="Times New Roman" pitchFamily="18" charset="0"/>
                <a:cs typeface="Times New Roman" pitchFamily="18" charset="0"/>
              </a:rPr>
              <a:t>, В.Е. Товароведение непродовольственных товаров: / В.Е. </a:t>
            </a:r>
            <a:r>
              <a:rPr lang="ru-RU" sz="2800" dirty="0" err="1">
                <a:latin typeface="Times New Roman" pitchFamily="18" charset="0"/>
                <a:cs typeface="Times New Roman" pitchFamily="18" charset="0"/>
              </a:rPr>
              <a:t>Сыцко</a:t>
            </a:r>
            <a:r>
              <a:rPr lang="ru-RU" sz="2800" dirty="0">
                <a:latin typeface="Times New Roman" pitchFamily="18" charset="0"/>
                <a:cs typeface="Times New Roman" pitchFamily="18" charset="0"/>
              </a:rPr>
              <a:t>, М.И. Дрозд. – Минск: </a:t>
            </a:r>
            <a:r>
              <a:rPr lang="ru-RU" sz="2800" dirty="0" err="1">
                <a:latin typeface="Times New Roman" pitchFamily="18" charset="0"/>
                <a:cs typeface="Times New Roman" pitchFamily="18" charset="0"/>
              </a:rPr>
              <a:t>Выш</a:t>
            </a:r>
            <a:r>
              <a:rPr lang="ru-RU" sz="2800" dirty="0">
                <a:latin typeface="Times New Roman" pitchFamily="18" charset="0"/>
                <a:cs typeface="Times New Roman" pitchFamily="18" charset="0"/>
              </a:rPr>
              <a:t>. школа, 2005. – стр. </a:t>
            </a:r>
            <a:r>
              <a:rPr lang="ru-RU" sz="2800" dirty="0" smtClean="0">
                <a:latin typeface="Times New Roman" pitchFamily="18" charset="0"/>
                <a:cs typeface="Times New Roman" pitchFamily="18" charset="0"/>
              </a:rPr>
              <a:t>430, 432</a:t>
            </a:r>
            <a:endParaRPr lang="ru-RU" sz="2800" dirty="0">
              <a:latin typeface="Times New Roman" pitchFamily="18" charset="0"/>
              <a:cs typeface="Times New Roman" pitchFamily="18" charset="0"/>
            </a:endParaRPr>
          </a:p>
        </p:txBody>
      </p:sp>
      <p:pic>
        <p:nvPicPr>
          <p:cNvPr id="5122" name="Picture 2" descr="C:\Users\User\Desktop\ЭУМК ТОТ\images (9).jpe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8123" y="5133481"/>
            <a:ext cx="816484" cy="1143078"/>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55588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1000"/>
                                  </p:stCondLst>
                                  <p:childTnLst>
                                    <p:set>
                                      <p:cBhvr>
                                        <p:cTn id="6" dur="1" fill="hold">
                                          <p:stCondLst>
                                            <p:cond delay="0"/>
                                          </p:stCondLst>
                                        </p:cTn>
                                        <p:tgtEl>
                                          <p:spTgt spid="5122"/>
                                        </p:tgtEl>
                                        <p:attrNameLst>
                                          <p:attrName>style.visibility</p:attrName>
                                        </p:attrNameLst>
                                      </p:cBhvr>
                                      <p:to>
                                        <p:strVal val="visible"/>
                                      </p:to>
                                    </p:set>
                                  </p:childTnLst>
                                </p:cTn>
                              </p:par>
                              <p:par>
                                <p:cTn id="7" presetID="1" presetClass="entr" presetSubtype="0" fill="hold" grpId="0" nodeType="withEffect">
                                  <p:stCondLst>
                                    <p:cond delay="100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390760" y="539142"/>
            <a:ext cx="8657002" cy="646331"/>
          </a:xfrm>
          <a:prstGeom prst="rect">
            <a:avLst/>
          </a:prstGeom>
          <a:solidFill>
            <a:schemeClr val="accent2">
              <a:lumMod val="60000"/>
              <a:lumOff val="40000"/>
            </a:schemeClr>
          </a:solidFill>
          <a:ln>
            <a:solidFill>
              <a:srgbClr val="002060"/>
            </a:solidFill>
          </a:ln>
        </p:spPr>
        <p:txBody>
          <a:bodyPr wrap="square">
            <a:spAutoFit/>
          </a:bodyPr>
          <a:lstStyle/>
          <a:p>
            <a:pPr algn="ctr">
              <a:defRPr/>
            </a:pPr>
            <a:r>
              <a:rPr lang="ru-RU" sz="3600" b="1" spc="50" dirty="0" smtClean="0">
                <a:ln w="12700" cmpd="sng">
                  <a:solidFill>
                    <a:srgbClr val="792211"/>
                  </a:solidFill>
                  <a:prstDash val="solid"/>
                </a:ln>
                <a:solidFill>
                  <a:schemeClr val="accent6">
                    <a:tint val="1000"/>
                  </a:schemeClr>
                </a:solidFill>
                <a:effectLst>
                  <a:glow rad="53100">
                    <a:schemeClr val="accent6">
                      <a:satMod val="180000"/>
                      <a:alpha val="30000"/>
                    </a:schemeClr>
                  </a:glow>
                </a:effectLst>
                <a:latin typeface="Times New Roman" panose="02020603050405020304" pitchFamily="18" charset="0"/>
                <a:cs typeface="Times New Roman" panose="02020603050405020304" pitchFamily="18" charset="0"/>
              </a:rPr>
              <a:t>Приборы </a:t>
            </a:r>
            <a:r>
              <a:rPr lang="ru-RU" sz="3600" b="1" spc="50" dirty="0">
                <a:ln w="12700" cmpd="sng">
                  <a:solidFill>
                    <a:srgbClr val="792211"/>
                  </a:solidFill>
                  <a:prstDash val="solid"/>
                </a:ln>
                <a:solidFill>
                  <a:schemeClr val="accent6">
                    <a:tint val="1000"/>
                  </a:schemeClr>
                </a:solidFill>
                <a:effectLst>
                  <a:glow rad="53100">
                    <a:schemeClr val="accent6">
                      <a:satMod val="180000"/>
                      <a:alpha val="30000"/>
                    </a:schemeClr>
                  </a:glow>
                </a:effectLst>
                <a:latin typeface="Times New Roman" panose="02020603050405020304" pitchFamily="18" charset="0"/>
                <a:cs typeface="Times New Roman" panose="02020603050405020304" pitchFamily="18" charset="0"/>
              </a:rPr>
              <a:t>для обогрева тела человека</a:t>
            </a:r>
          </a:p>
        </p:txBody>
      </p:sp>
      <p:pic>
        <p:nvPicPr>
          <p:cNvPr id="5" name="Рисунок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27326" y="70505"/>
            <a:ext cx="564594" cy="693361"/>
          </a:xfrm>
          <a:prstGeom prst="rect">
            <a:avLst/>
          </a:prstGeom>
        </p:spPr>
      </p:pic>
      <p:pic>
        <p:nvPicPr>
          <p:cNvPr id="38914" name="Picture 2" descr="http://st15.styapokupayu.ru/images/product/030/972/773_origina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4175" y="1531848"/>
            <a:ext cx="5095669" cy="4222931"/>
          </a:xfrm>
          <a:prstGeom prst="rect">
            <a:avLst/>
          </a:prstGeom>
          <a:noFill/>
          <a:ln>
            <a:solidFill>
              <a:srgbClr val="00B0F0"/>
            </a:solidFill>
          </a:ln>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1623399" y="5783059"/>
            <a:ext cx="2303772" cy="461665"/>
          </a:xfrm>
          <a:prstGeom prst="rect">
            <a:avLst/>
          </a:prstGeom>
        </p:spPr>
        <p:txBody>
          <a:bodyPr wrap="none">
            <a:spAutoFit/>
          </a:bodyPr>
          <a:lstStyle/>
          <a:p>
            <a:pPr algn="ctr"/>
            <a:r>
              <a:rPr lang="ru-RU" altLang="ru-RU" sz="2400" b="1" dirty="0" smtClean="0">
                <a:latin typeface="Times New Roman" panose="02020603050405020304" pitchFamily="18" charset="0"/>
                <a:cs typeface="Times New Roman" panose="02020603050405020304" pitchFamily="18" charset="0"/>
              </a:rPr>
              <a:t>электрогрелка </a:t>
            </a:r>
            <a:endParaRPr lang="ru-RU" altLang="ru-RU" sz="2400" b="1" dirty="0">
              <a:latin typeface="Times New Roman" panose="02020603050405020304" pitchFamily="18" charset="0"/>
              <a:cs typeface="Times New Roman" panose="02020603050405020304" pitchFamily="18" charset="0"/>
            </a:endParaRPr>
          </a:p>
        </p:txBody>
      </p:sp>
      <p:pic>
        <p:nvPicPr>
          <p:cNvPr id="38916" name="Picture 4" descr="https://avatars.mds.yandex.net/get-marketpic/1538435/market_OUC5QbZ6l8zGhJNYwSsP-w/ori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49696" y="1525539"/>
            <a:ext cx="5120145" cy="4229240"/>
          </a:xfrm>
          <a:prstGeom prst="rect">
            <a:avLst/>
          </a:prstGeom>
          <a:noFill/>
          <a:extLst>
            <a:ext uri="{909E8E84-426E-40DD-AFC4-6F175D3DCCD1}">
              <a14:hiddenFill xmlns:a14="http://schemas.microsoft.com/office/drawing/2010/main">
                <a:solidFill>
                  <a:srgbClr val="FFFFFF"/>
                </a:solidFill>
              </a14:hiddenFill>
            </a:ext>
          </a:extLst>
        </p:spPr>
      </p:pic>
      <p:sp>
        <p:nvSpPr>
          <p:cNvPr id="9" name="Прямоугольник 8"/>
          <p:cNvSpPr/>
          <p:nvPr/>
        </p:nvSpPr>
        <p:spPr>
          <a:xfrm>
            <a:off x="6617368" y="5783059"/>
            <a:ext cx="4319337" cy="461665"/>
          </a:xfrm>
          <a:prstGeom prst="rect">
            <a:avLst/>
          </a:prstGeom>
        </p:spPr>
        <p:txBody>
          <a:bodyPr wrap="square">
            <a:spAutoFit/>
          </a:bodyPr>
          <a:lstStyle/>
          <a:p>
            <a:pPr algn="ctr"/>
            <a:r>
              <a:rPr lang="ru-RU" altLang="ru-RU" sz="2400" b="1" dirty="0" smtClean="0">
                <a:latin typeface="Times New Roman" panose="02020603050405020304" pitchFamily="18" charset="0"/>
                <a:cs typeface="Times New Roman" panose="02020603050405020304" pitchFamily="18" charset="0"/>
              </a:rPr>
              <a:t>Электрогрелка для ног </a:t>
            </a:r>
            <a:endParaRPr lang="ru-RU" altLang="ru-RU" sz="2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52552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par>
                          <p:cTn id="7" fill="hold">
                            <p:stCondLst>
                              <p:cond delay="0"/>
                            </p:stCondLst>
                            <p:childTnLst>
                              <p:par>
                                <p:cTn id="8" presetID="2" presetClass="entr" presetSubtype="4" fill="hold" nodeType="afterEffect">
                                  <p:stCondLst>
                                    <p:cond delay="0"/>
                                  </p:stCondLst>
                                  <p:childTnLst>
                                    <p:set>
                                      <p:cBhvr>
                                        <p:cTn id="9" dur="1" fill="hold">
                                          <p:stCondLst>
                                            <p:cond delay="0"/>
                                          </p:stCondLst>
                                        </p:cTn>
                                        <p:tgtEl>
                                          <p:spTgt spid="38914"/>
                                        </p:tgtEl>
                                        <p:attrNameLst>
                                          <p:attrName>style.visibility</p:attrName>
                                        </p:attrNameLst>
                                      </p:cBhvr>
                                      <p:to>
                                        <p:strVal val="visible"/>
                                      </p:to>
                                    </p:set>
                                    <p:anim calcmode="lin" valueType="num">
                                      <p:cBhvr additive="base">
                                        <p:cTn id="10" dur="500" fill="hold"/>
                                        <p:tgtEl>
                                          <p:spTgt spid="38914"/>
                                        </p:tgtEl>
                                        <p:attrNameLst>
                                          <p:attrName>ppt_x</p:attrName>
                                        </p:attrNameLst>
                                      </p:cBhvr>
                                      <p:tavLst>
                                        <p:tav tm="0">
                                          <p:val>
                                            <p:strVal val="#ppt_x"/>
                                          </p:val>
                                        </p:tav>
                                        <p:tav tm="100000">
                                          <p:val>
                                            <p:strVal val="#ppt_x"/>
                                          </p:val>
                                        </p:tav>
                                      </p:tavLst>
                                    </p:anim>
                                    <p:anim calcmode="lin" valueType="num">
                                      <p:cBhvr additive="base">
                                        <p:cTn id="11" dur="500" fill="hold"/>
                                        <p:tgtEl>
                                          <p:spTgt spid="38914"/>
                                        </p:tgtEl>
                                        <p:attrNameLst>
                                          <p:attrName>ppt_y</p:attrName>
                                        </p:attrNameLst>
                                      </p:cBhvr>
                                      <p:tavLst>
                                        <p:tav tm="0">
                                          <p:val>
                                            <p:strVal val="1+#ppt_h/2"/>
                                          </p:val>
                                        </p:tav>
                                        <p:tav tm="100000">
                                          <p:val>
                                            <p:strVal val="#ppt_y"/>
                                          </p:val>
                                        </p:tav>
                                      </p:tavLst>
                                    </p:anim>
                                  </p:childTnLst>
                                </p:cTn>
                              </p:par>
                            </p:childTnLst>
                          </p:cTn>
                        </p:par>
                        <p:par>
                          <p:cTn id="12" fill="hold">
                            <p:stCondLst>
                              <p:cond delay="500"/>
                            </p:stCondLst>
                            <p:childTnLst>
                              <p:par>
                                <p:cTn id="13" presetID="2" presetClass="entr" presetSubtype="4" fill="hold" grpId="0" nodeType="after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childTnLst>
                          </p:cTn>
                        </p:par>
                        <p:par>
                          <p:cTn id="17" fill="hold">
                            <p:stCondLst>
                              <p:cond delay="1000"/>
                            </p:stCondLst>
                            <p:childTnLst>
                              <p:par>
                                <p:cTn id="18" presetID="2" presetClass="entr" presetSubtype="4" fill="hold" nodeType="afterEffect">
                                  <p:stCondLst>
                                    <p:cond delay="0"/>
                                  </p:stCondLst>
                                  <p:childTnLst>
                                    <p:set>
                                      <p:cBhvr>
                                        <p:cTn id="19" dur="1" fill="hold">
                                          <p:stCondLst>
                                            <p:cond delay="0"/>
                                          </p:stCondLst>
                                        </p:cTn>
                                        <p:tgtEl>
                                          <p:spTgt spid="38916"/>
                                        </p:tgtEl>
                                        <p:attrNameLst>
                                          <p:attrName>style.visibility</p:attrName>
                                        </p:attrNameLst>
                                      </p:cBhvr>
                                      <p:to>
                                        <p:strVal val="visible"/>
                                      </p:to>
                                    </p:set>
                                    <p:anim calcmode="lin" valueType="num">
                                      <p:cBhvr additive="base">
                                        <p:cTn id="20" dur="500" fill="hold"/>
                                        <p:tgtEl>
                                          <p:spTgt spid="38916"/>
                                        </p:tgtEl>
                                        <p:attrNameLst>
                                          <p:attrName>ppt_x</p:attrName>
                                        </p:attrNameLst>
                                      </p:cBhvr>
                                      <p:tavLst>
                                        <p:tav tm="0">
                                          <p:val>
                                            <p:strVal val="#ppt_x"/>
                                          </p:val>
                                        </p:tav>
                                        <p:tav tm="100000">
                                          <p:val>
                                            <p:strVal val="#ppt_x"/>
                                          </p:val>
                                        </p:tav>
                                      </p:tavLst>
                                    </p:anim>
                                    <p:anim calcmode="lin" valueType="num">
                                      <p:cBhvr additive="base">
                                        <p:cTn id="21" dur="500" fill="hold"/>
                                        <p:tgtEl>
                                          <p:spTgt spid="38916"/>
                                        </p:tgtEl>
                                        <p:attrNameLst>
                                          <p:attrName>ppt_y</p:attrName>
                                        </p:attrNameLst>
                                      </p:cBhvr>
                                      <p:tavLst>
                                        <p:tav tm="0">
                                          <p:val>
                                            <p:strVal val="1+#ppt_h/2"/>
                                          </p:val>
                                        </p:tav>
                                        <p:tav tm="100000">
                                          <p:val>
                                            <p:strVal val="#ppt_y"/>
                                          </p:val>
                                        </p:tav>
                                      </p:tavLst>
                                    </p:anim>
                                  </p:childTnLst>
                                </p:cTn>
                              </p:par>
                            </p:childTnLst>
                          </p:cTn>
                        </p:par>
                        <p:par>
                          <p:cTn id="22" fill="hold">
                            <p:stCondLst>
                              <p:cond delay="1500"/>
                            </p:stCondLst>
                            <p:childTnLst>
                              <p:par>
                                <p:cTn id="23" presetID="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9"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Рисунок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27326" y="70505"/>
            <a:ext cx="564594" cy="693361"/>
          </a:xfrm>
          <a:prstGeom prst="rect">
            <a:avLst/>
          </a:prstGeom>
        </p:spPr>
      </p:pic>
      <p:pic>
        <p:nvPicPr>
          <p:cNvPr id="39938" name="Picture 2" descr="https://avatars.mds.yandex.net/get-marketpic/172106/market_rRSosuRXilMAVpPxufErNA/ori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8292" y="1371600"/>
            <a:ext cx="5187375" cy="4367462"/>
          </a:xfrm>
          <a:prstGeom prst="rect">
            <a:avLst/>
          </a:prstGeom>
          <a:noFill/>
          <a:ln>
            <a:solidFill>
              <a:srgbClr val="00B0F0"/>
            </a:solidFill>
          </a:ln>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2241006" y="5739063"/>
            <a:ext cx="1918089" cy="461665"/>
          </a:xfrm>
          <a:prstGeom prst="rect">
            <a:avLst/>
          </a:prstGeom>
        </p:spPr>
        <p:txBody>
          <a:bodyPr wrap="none">
            <a:spAutoFit/>
          </a:bodyPr>
          <a:lstStyle/>
          <a:p>
            <a:r>
              <a:rPr lang="ru-RU" altLang="ru-RU" sz="2400" b="1" dirty="0" err="1">
                <a:latin typeface="Times New Roman" panose="02020603050405020304" pitchFamily="18" charset="0"/>
                <a:cs typeface="Times New Roman" panose="02020603050405020304" pitchFamily="18" charset="0"/>
              </a:rPr>
              <a:t>электроплед</a:t>
            </a:r>
            <a:endParaRPr lang="ru-RU" sz="2400" dirty="0"/>
          </a:p>
        </p:txBody>
      </p:sp>
      <p:pic>
        <p:nvPicPr>
          <p:cNvPr id="39940" name="Picture 4" descr="http://grelka-brtz.by/assets/images/katalog/IMG_3351.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93657" y="1371600"/>
            <a:ext cx="6178549" cy="4367462"/>
          </a:xfrm>
          <a:prstGeom prst="rect">
            <a:avLst/>
          </a:prstGeom>
          <a:solidFill>
            <a:schemeClr val="bg1"/>
          </a:solidFill>
          <a:ln>
            <a:solidFill>
              <a:srgbClr val="00B0F0"/>
            </a:solidFill>
          </a:ln>
        </p:spPr>
      </p:pic>
      <p:sp>
        <p:nvSpPr>
          <p:cNvPr id="7" name="Прямоугольник 6"/>
          <p:cNvSpPr/>
          <p:nvPr/>
        </p:nvSpPr>
        <p:spPr>
          <a:xfrm>
            <a:off x="7723886" y="5739062"/>
            <a:ext cx="1939762" cy="461665"/>
          </a:xfrm>
          <a:prstGeom prst="rect">
            <a:avLst/>
          </a:prstGeom>
        </p:spPr>
        <p:txBody>
          <a:bodyPr wrap="none">
            <a:spAutoFit/>
          </a:bodyPr>
          <a:lstStyle/>
          <a:p>
            <a:r>
              <a:rPr lang="ru-RU" altLang="ru-RU" sz="2400" b="1" dirty="0" err="1" smtClean="0">
                <a:latin typeface="Times New Roman" panose="02020603050405020304" pitchFamily="18" charset="0"/>
                <a:cs typeface="Times New Roman" panose="02020603050405020304" pitchFamily="18" charset="0"/>
              </a:rPr>
              <a:t>электробинт</a:t>
            </a:r>
            <a:endParaRPr lang="ru-RU" sz="2400" dirty="0"/>
          </a:p>
        </p:txBody>
      </p:sp>
      <p:sp>
        <p:nvSpPr>
          <p:cNvPr id="9" name="Прямоугольник 8"/>
          <p:cNvSpPr/>
          <p:nvPr/>
        </p:nvSpPr>
        <p:spPr>
          <a:xfrm>
            <a:off x="1390760" y="539142"/>
            <a:ext cx="8657002" cy="646331"/>
          </a:xfrm>
          <a:prstGeom prst="rect">
            <a:avLst/>
          </a:prstGeom>
          <a:solidFill>
            <a:schemeClr val="accent2">
              <a:lumMod val="60000"/>
              <a:lumOff val="40000"/>
            </a:schemeClr>
          </a:solidFill>
          <a:ln>
            <a:solidFill>
              <a:srgbClr val="002060"/>
            </a:solidFill>
          </a:ln>
        </p:spPr>
        <p:txBody>
          <a:bodyPr wrap="square">
            <a:spAutoFit/>
          </a:bodyPr>
          <a:lstStyle/>
          <a:p>
            <a:pPr algn="ctr">
              <a:defRPr/>
            </a:pPr>
            <a:r>
              <a:rPr lang="ru-RU" sz="3600" b="1" spc="50" dirty="0" smtClean="0">
                <a:ln w="12700" cmpd="sng">
                  <a:solidFill>
                    <a:srgbClr val="792211"/>
                  </a:solidFill>
                  <a:prstDash val="solid"/>
                </a:ln>
                <a:solidFill>
                  <a:schemeClr val="accent6">
                    <a:tint val="1000"/>
                  </a:schemeClr>
                </a:solidFill>
                <a:effectLst>
                  <a:glow rad="53100">
                    <a:schemeClr val="accent6">
                      <a:satMod val="180000"/>
                      <a:alpha val="30000"/>
                    </a:schemeClr>
                  </a:glow>
                </a:effectLst>
                <a:latin typeface="Times New Roman" panose="02020603050405020304" pitchFamily="18" charset="0"/>
                <a:cs typeface="Times New Roman" panose="02020603050405020304" pitchFamily="18" charset="0"/>
              </a:rPr>
              <a:t>Приборы </a:t>
            </a:r>
            <a:r>
              <a:rPr lang="ru-RU" sz="3600" b="1" spc="50" dirty="0">
                <a:ln w="12700" cmpd="sng">
                  <a:solidFill>
                    <a:srgbClr val="792211"/>
                  </a:solidFill>
                  <a:prstDash val="solid"/>
                </a:ln>
                <a:solidFill>
                  <a:schemeClr val="accent6">
                    <a:tint val="1000"/>
                  </a:schemeClr>
                </a:solidFill>
                <a:effectLst>
                  <a:glow rad="53100">
                    <a:schemeClr val="accent6">
                      <a:satMod val="180000"/>
                      <a:alpha val="30000"/>
                    </a:schemeClr>
                  </a:glow>
                </a:effectLst>
                <a:latin typeface="Times New Roman" panose="02020603050405020304" pitchFamily="18" charset="0"/>
                <a:cs typeface="Times New Roman" panose="02020603050405020304" pitchFamily="18" charset="0"/>
              </a:rPr>
              <a:t>для обогрева тела человека</a:t>
            </a:r>
          </a:p>
        </p:txBody>
      </p:sp>
    </p:spTree>
    <p:extLst>
      <p:ext uri="{BB962C8B-B14F-4D97-AF65-F5344CB8AC3E}">
        <p14:creationId xmlns:p14="http://schemas.microsoft.com/office/powerpoint/2010/main" val="22175656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9938"/>
                                        </p:tgtEl>
                                        <p:attrNameLst>
                                          <p:attrName>style.visibility</p:attrName>
                                        </p:attrNameLst>
                                      </p:cBhvr>
                                      <p:to>
                                        <p:strVal val="visible"/>
                                      </p:to>
                                    </p:set>
                                    <p:anim calcmode="lin" valueType="num">
                                      <p:cBhvr additive="base">
                                        <p:cTn id="7" dur="500" fill="hold"/>
                                        <p:tgtEl>
                                          <p:spTgt spid="39938"/>
                                        </p:tgtEl>
                                        <p:attrNameLst>
                                          <p:attrName>ppt_x</p:attrName>
                                        </p:attrNameLst>
                                      </p:cBhvr>
                                      <p:tavLst>
                                        <p:tav tm="0">
                                          <p:val>
                                            <p:strVal val="#ppt_x"/>
                                          </p:val>
                                        </p:tav>
                                        <p:tav tm="100000">
                                          <p:val>
                                            <p:strVal val="#ppt_x"/>
                                          </p:val>
                                        </p:tav>
                                      </p:tavLst>
                                    </p:anim>
                                    <p:anim calcmode="lin" valueType="num">
                                      <p:cBhvr additive="base">
                                        <p:cTn id="8" dur="500" fill="hold"/>
                                        <p:tgtEl>
                                          <p:spTgt spid="39938"/>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39940"/>
                                        </p:tgtEl>
                                        <p:attrNameLst>
                                          <p:attrName>style.visibility</p:attrName>
                                        </p:attrNameLst>
                                      </p:cBhvr>
                                      <p:to>
                                        <p:strVal val="visible"/>
                                      </p:to>
                                    </p:set>
                                    <p:anim calcmode="lin" valueType="num">
                                      <p:cBhvr additive="base">
                                        <p:cTn id="17" dur="500" fill="hold"/>
                                        <p:tgtEl>
                                          <p:spTgt spid="39940"/>
                                        </p:tgtEl>
                                        <p:attrNameLst>
                                          <p:attrName>ppt_x</p:attrName>
                                        </p:attrNameLst>
                                      </p:cBhvr>
                                      <p:tavLst>
                                        <p:tav tm="0">
                                          <p:val>
                                            <p:strVal val="#ppt_x"/>
                                          </p:val>
                                        </p:tav>
                                        <p:tav tm="100000">
                                          <p:val>
                                            <p:strVal val="#ppt_x"/>
                                          </p:val>
                                        </p:tav>
                                      </p:tavLst>
                                    </p:anim>
                                    <p:anim calcmode="lin" valueType="num">
                                      <p:cBhvr additive="base">
                                        <p:cTn id="18" dur="500" fill="hold"/>
                                        <p:tgtEl>
                                          <p:spTgt spid="39940"/>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additive="base">
                                        <p:cTn id="22" dur="500" fill="hold"/>
                                        <p:tgtEl>
                                          <p:spTgt spid="7"/>
                                        </p:tgtEl>
                                        <p:attrNameLst>
                                          <p:attrName>ppt_x</p:attrName>
                                        </p:attrNameLst>
                                      </p:cBhvr>
                                      <p:tavLst>
                                        <p:tav tm="0">
                                          <p:val>
                                            <p:strVal val="#ppt_x"/>
                                          </p:val>
                                        </p:tav>
                                        <p:tav tm="100000">
                                          <p:val>
                                            <p:strVal val="#ppt_x"/>
                                          </p:val>
                                        </p:tav>
                                      </p:tavLst>
                                    </p:anim>
                                    <p:anim calcmode="lin" valueType="num">
                                      <p:cBhvr additive="base">
                                        <p:cTn id="2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ext Box 7"/>
          <p:cNvSpPr txBox="1">
            <a:spLocks noChangeArrowheads="1"/>
          </p:cNvSpPr>
          <p:nvPr/>
        </p:nvSpPr>
        <p:spPr bwMode="auto">
          <a:xfrm>
            <a:off x="0" y="1089874"/>
            <a:ext cx="12091920" cy="446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eaLnBrk="1" hangingPunct="1">
              <a:spcBef>
                <a:spcPct val="50000"/>
              </a:spcBef>
            </a:pPr>
            <a:r>
              <a:rPr lang="ru-RU" altLang="ru-RU" sz="2300" dirty="0" smtClean="0">
                <a:latin typeface="Times New Roman" panose="02020603050405020304" pitchFamily="18" charset="0"/>
              </a:rPr>
              <a:t>Электрокипятильники (водонагреватели погружные),  </a:t>
            </a:r>
            <a:r>
              <a:rPr lang="ru-RU" altLang="ru-RU" sz="2300" dirty="0">
                <a:latin typeface="Times New Roman" panose="02020603050405020304" pitchFamily="18" charset="0"/>
              </a:rPr>
              <a:t>проточные и емкостные водонагреватели</a:t>
            </a:r>
          </a:p>
        </p:txBody>
      </p:sp>
      <p:sp>
        <p:nvSpPr>
          <p:cNvPr id="6" name="Прямоугольник 5"/>
          <p:cNvSpPr/>
          <p:nvPr/>
        </p:nvSpPr>
        <p:spPr>
          <a:xfrm>
            <a:off x="2540495" y="440700"/>
            <a:ext cx="7010930" cy="646331"/>
          </a:xfrm>
          <a:prstGeom prst="rect">
            <a:avLst/>
          </a:prstGeom>
          <a:solidFill>
            <a:schemeClr val="accent2">
              <a:lumMod val="60000"/>
              <a:lumOff val="40000"/>
            </a:schemeClr>
          </a:solidFill>
          <a:ln>
            <a:solidFill>
              <a:srgbClr val="002060"/>
            </a:solidFill>
          </a:ln>
        </p:spPr>
        <p:txBody>
          <a:bodyPr wrap="square">
            <a:spAutoFit/>
          </a:bodyPr>
          <a:lstStyle/>
          <a:p>
            <a:pPr marL="914400" indent="-914400" algn="ctr">
              <a:defRPr/>
            </a:pPr>
            <a:r>
              <a:rPr lang="ru-RU" sz="3600" b="1" spc="50" dirty="0" smtClean="0">
                <a:ln w="12700" cmpd="sng">
                  <a:solidFill>
                    <a:srgbClr val="792211"/>
                  </a:solidFill>
                  <a:prstDash val="solid"/>
                </a:ln>
                <a:solidFill>
                  <a:schemeClr val="accent6">
                    <a:tint val="1000"/>
                  </a:schemeClr>
                </a:solidFill>
                <a:effectLst>
                  <a:glow rad="53100">
                    <a:schemeClr val="accent6">
                      <a:satMod val="180000"/>
                      <a:alpha val="30000"/>
                    </a:schemeClr>
                  </a:glow>
                </a:effectLst>
                <a:latin typeface="Times New Roman" panose="02020603050405020304" pitchFamily="18" charset="0"/>
                <a:cs typeface="Times New Roman" panose="02020603050405020304" pitchFamily="18" charset="0"/>
              </a:rPr>
              <a:t>Приборы </a:t>
            </a:r>
            <a:r>
              <a:rPr lang="ru-RU" sz="3600" b="1" spc="50" dirty="0">
                <a:ln w="12700" cmpd="sng">
                  <a:solidFill>
                    <a:srgbClr val="792211"/>
                  </a:solidFill>
                  <a:prstDash val="solid"/>
                </a:ln>
                <a:solidFill>
                  <a:schemeClr val="accent6">
                    <a:tint val="1000"/>
                  </a:schemeClr>
                </a:solidFill>
                <a:effectLst>
                  <a:glow rad="53100">
                    <a:schemeClr val="accent6">
                      <a:satMod val="180000"/>
                      <a:alpha val="30000"/>
                    </a:schemeClr>
                  </a:glow>
                </a:effectLst>
                <a:latin typeface="Times New Roman" panose="02020603050405020304" pitchFamily="18" charset="0"/>
                <a:cs typeface="Times New Roman" panose="02020603050405020304" pitchFamily="18" charset="0"/>
              </a:rPr>
              <a:t>для нагрева воды</a:t>
            </a:r>
          </a:p>
        </p:txBody>
      </p:sp>
      <p:pic>
        <p:nvPicPr>
          <p:cNvPr id="7" name="Рисунок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27326" y="70505"/>
            <a:ext cx="564594" cy="693361"/>
          </a:xfrm>
          <a:prstGeom prst="rect">
            <a:avLst/>
          </a:prstGeom>
        </p:spPr>
      </p:pic>
      <p:pic>
        <p:nvPicPr>
          <p:cNvPr id="40962" name="Picture 2" descr="http://perspektiva36.ru/resources/upload/1525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7765" y="1862158"/>
            <a:ext cx="4284078" cy="4284079"/>
          </a:xfrm>
          <a:prstGeom prst="rect">
            <a:avLst/>
          </a:prstGeom>
          <a:noFill/>
          <a:ln>
            <a:solidFill>
              <a:srgbClr val="00B0F0"/>
            </a:solidFill>
          </a:ln>
          <a:extLst>
            <a:ext uri="{909E8E84-426E-40DD-AFC4-6F175D3DCCD1}">
              <a14:hiddenFill xmlns:a14="http://schemas.microsoft.com/office/drawing/2010/main">
                <a:solidFill>
                  <a:srgbClr val="FFFFFF"/>
                </a:solidFill>
              </a14:hiddenFill>
            </a:ext>
          </a:extLst>
        </p:spPr>
      </p:pic>
      <p:pic>
        <p:nvPicPr>
          <p:cNvPr id="40964" name="Picture 4" descr="https://boilerok.com.ua/content/images/26/boyler-thermex-ers-80-v-thermo-91036843638024.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55386" y="1862158"/>
            <a:ext cx="2856053" cy="4284079"/>
          </a:xfrm>
          <a:prstGeom prst="rect">
            <a:avLst/>
          </a:prstGeom>
          <a:solidFill>
            <a:schemeClr val="bg1"/>
          </a:solidFill>
          <a:ln>
            <a:solidFill>
              <a:srgbClr val="00B0F0"/>
            </a:solidFill>
          </a:ln>
        </p:spPr>
      </p:pic>
      <p:pic>
        <p:nvPicPr>
          <p:cNvPr id="40968" name="Picture 8" descr="https://avatars.mds.yandex.net/get-pdb/1946731/df9878b2-028f-4c27-8e1a-637e4c5462b6/s1200?webp=fals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81231" y="1862157"/>
            <a:ext cx="4284079" cy="4284079"/>
          </a:xfrm>
          <a:prstGeom prst="rect">
            <a:avLst/>
          </a:prstGeom>
          <a:noFill/>
          <a:ln>
            <a:solidFill>
              <a:srgbClr val="00B0F0"/>
            </a:solidFill>
          </a:ln>
          <a:extLst>
            <a:ext uri="{909E8E84-426E-40DD-AFC4-6F175D3DCCD1}">
              <a14:hiddenFill xmlns:a14="http://schemas.microsoft.com/office/drawing/2010/main">
                <a:solidFill>
                  <a:srgbClr val="FFFFFF"/>
                </a:solidFill>
              </a14:hiddenFill>
            </a:ext>
          </a:extLst>
        </p:spPr>
      </p:pic>
      <p:pic>
        <p:nvPicPr>
          <p:cNvPr id="40966" name="Picture 6" descr="https://ekb-holod.ru/wp-content/uploads/2019/02/a74a3cc7d573f65abd90480f47884fd4.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627865" y="1991862"/>
            <a:ext cx="2181758" cy="1354872"/>
          </a:xfrm>
          <a:prstGeom prst="rect">
            <a:avLst/>
          </a:prstGeom>
          <a:noFill/>
          <a:ln>
            <a:solidFill>
              <a:srgbClr val="00B0F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92500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750"/>
                                  </p:stCondLst>
                                  <p:childTnLst>
                                    <p:set>
                                      <p:cBhvr>
                                        <p:cTn id="9" dur="1" fill="hold">
                                          <p:stCondLst>
                                            <p:cond delay="0"/>
                                          </p:stCondLst>
                                        </p:cTn>
                                        <p:tgtEl>
                                          <p:spTgt spid="60418"/>
                                        </p:tgtEl>
                                        <p:attrNameLst>
                                          <p:attrName>style.visibility</p:attrName>
                                        </p:attrNameLst>
                                      </p:cBhvr>
                                      <p:to>
                                        <p:strVal val="visible"/>
                                      </p:to>
                                    </p:set>
                                  </p:childTnLst>
                                </p:cTn>
                              </p:par>
                            </p:childTnLst>
                          </p:cTn>
                        </p:par>
                        <p:par>
                          <p:cTn id="10" fill="hold">
                            <p:stCondLst>
                              <p:cond delay="750"/>
                            </p:stCondLst>
                            <p:childTnLst>
                              <p:par>
                                <p:cTn id="11" presetID="2" presetClass="entr" presetSubtype="4" fill="hold" nodeType="afterEffect">
                                  <p:stCondLst>
                                    <p:cond delay="0"/>
                                  </p:stCondLst>
                                  <p:childTnLst>
                                    <p:set>
                                      <p:cBhvr>
                                        <p:cTn id="12" dur="1" fill="hold">
                                          <p:stCondLst>
                                            <p:cond delay="0"/>
                                          </p:stCondLst>
                                        </p:cTn>
                                        <p:tgtEl>
                                          <p:spTgt spid="40962"/>
                                        </p:tgtEl>
                                        <p:attrNameLst>
                                          <p:attrName>style.visibility</p:attrName>
                                        </p:attrNameLst>
                                      </p:cBhvr>
                                      <p:to>
                                        <p:strVal val="visible"/>
                                      </p:to>
                                    </p:set>
                                    <p:anim calcmode="lin" valueType="num">
                                      <p:cBhvr additive="base">
                                        <p:cTn id="13" dur="500" fill="hold"/>
                                        <p:tgtEl>
                                          <p:spTgt spid="40962"/>
                                        </p:tgtEl>
                                        <p:attrNameLst>
                                          <p:attrName>ppt_x</p:attrName>
                                        </p:attrNameLst>
                                      </p:cBhvr>
                                      <p:tavLst>
                                        <p:tav tm="0">
                                          <p:val>
                                            <p:strVal val="#ppt_x"/>
                                          </p:val>
                                        </p:tav>
                                        <p:tav tm="100000">
                                          <p:val>
                                            <p:strVal val="#ppt_x"/>
                                          </p:val>
                                        </p:tav>
                                      </p:tavLst>
                                    </p:anim>
                                    <p:anim calcmode="lin" valueType="num">
                                      <p:cBhvr additive="base">
                                        <p:cTn id="14" dur="500" fill="hold"/>
                                        <p:tgtEl>
                                          <p:spTgt spid="40962"/>
                                        </p:tgtEl>
                                        <p:attrNameLst>
                                          <p:attrName>ppt_y</p:attrName>
                                        </p:attrNameLst>
                                      </p:cBhvr>
                                      <p:tavLst>
                                        <p:tav tm="0">
                                          <p:val>
                                            <p:strVal val="1+#ppt_h/2"/>
                                          </p:val>
                                        </p:tav>
                                        <p:tav tm="100000">
                                          <p:val>
                                            <p:strVal val="#ppt_y"/>
                                          </p:val>
                                        </p:tav>
                                      </p:tavLst>
                                    </p:anim>
                                  </p:childTnLst>
                                </p:cTn>
                              </p:par>
                            </p:childTnLst>
                          </p:cTn>
                        </p:par>
                        <p:par>
                          <p:cTn id="15" fill="hold">
                            <p:stCondLst>
                              <p:cond delay="1250"/>
                            </p:stCondLst>
                            <p:childTnLst>
                              <p:par>
                                <p:cTn id="16" presetID="2" presetClass="entr" presetSubtype="4" fill="hold" nodeType="afterEffect">
                                  <p:stCondLst>
                                    <p:cond delay="0"/>
                                  </p:stCondLst>
                                  <p:childTnLst>
                                    <p:set>
                                      <p:cBhvr>
                                        <p:cTn id="17" dur="1" fill="hold">
                                          <p:stCondLst>
                                            <p:cond delay="0"/>
                                          </p:stCondLst>
                                        </p:cTn>
                                        <p:tgtEl>
                                          <p:spTgt spid="40964"/>
                                        </p:tgtEl>
                                        <p:attrNameLst>
                                          <p:attrName>style.visibility</p:attrName>
                                        </p:attrNameLst>
                                      </p:cBhvr>
                                      <p:to>
                                        <p:strVal val="visible"/>
                                      </p:to>
                                    </p:set>
                                    <p:anim calcmode="lin" valueType="num">
                                      <p:cBhvr additive="base">
                                        <p:cTn id="18" dur="500" fill="hold"/>
                                        <p:tgtEl>
                                          <p:spTgt spid="40964"/>
                                        </p:tgtEl>
                                        <p:attrNameLst>
                                          <p:attrName>ppt_x</p:attrName>
                                        </p:attrNameLst>
                                      </p:cBhvr>
                                      <p:tavLst>
                                        <p:tav tm="0">
                                          <p:val>
                                            <p:strVal val="#ppt_x"/>
                                          </p:val>
                                        </p:tav>
                                        <p:tav tm="100000">
                                          <p:val>
                                            <p:strVal val="#ppt_x"/>
                                          </p:val>
                                        </p:tav>
                                      </p:tavLst>
                                    </p:anim>
                                    <p:anim calcmode="lin" valueType="num">
                                      <p:cBhvr additive="base">
                                        <p:cTn id="19" dur="500" fill="hold"/>
                                        <p:tgtEl>
                                          <p:spTgt spid="40964"/>
                                        </p:tgtEl>
                                        <p:attrNameLst>
                                          <p:attrName>ppt_y</p:attrName>
                                        </p:attrNameLst>
                                      </p:cBhvr>
                                      <p:tavLst>
                                        <p:tav tm="0">
                                          <p:val>
                                            <p:strVal val="1+#ppt_h/2"/>
                                          </p:val>
                                        </p:tav>
                                        <p:tav tm="100000">
                                          <p:val>
                                            <p:strVal val="#ppt_y"/>
                                          </p:val>
                                        </p:tav>
                                      </p:tavLst>
                                    </p:anim>
                                  </p:childTnLst>
                                </p:cTn>
                              </p:par>
                            </p:childTnLst>
                          </p:cTn>
                        </p:par>
                        <p:par>
                          <p:cTn id="20" fill="hold">
                            <p:stCondLst>
                              <p:cond delay="1750"/>
                            </p:stCondLst>
                            <p:childTnLst>
                              <p:par>
                                <p:cTn id="21" presetID="2" presetClass="entr" presetSubtype="4" fill="hold" nodeType="afterEffect">
                                  <p:stCondLst>
                                    <p:cond delay="0"/>
                                  </p:stCondLst>
                                  <p:childTnLst>
                                    <p:set>
                                      <p:cBhvr>
                                        <p:cTn id="22" dur="1" fill="hold">
                                          <p:stCondLst>
                                            <p:cond delay="0"/>
                                          </p:stCondLst>
                                        </p:cTn>
                                        <p:tgtEl>
                                          <p:spTgt spid="40968"/>
                                        </p:tgtEl>
                                        <p:attrNameLst>
                                          <p:attrName>style.visibility</p:attrName>
                                        </p:attrNameLst>
                                      </p:cBhvr>
                                      <p:to>
                                        <p:strVal val="visible"/>
                                      </p:to>
                                    </p:set>
                                    <p:anim calcmode="lin" valueType="num">
                                      <p:cBhvr additive="base">
                                        <p:cTn id="23" dur="500" fill="hold"/>
                                        <p:tgtEl>
                                          <p:spTgt spid="40968"/>
                                        </p:tgtEl>
                                        <p:attrNameLst>
                                          <p:attrName>ppt_x</p:attrName>
                                        </p:attrNameLst>
                                      </p:cBhvr>
                                      <p:tavLst>
                                        <p:tav tm="0">
                                          <p:val>
                                            <p:strVal val="#ppt_x"/>
                                          </p:val>
                                        </p:tav>
                                        <p:tav tm="100000">
                                          <p:val>
                                            <p:strVal val="#ppt_x"/>
                                          </p:val>
                                        </p:tav>
                                      </p:tavLst>
                                    </p:anim>
                                    <p:anim calcmode="lin" valueType="num">
                                      <p:cBhvr additive="base">
                                        <p:cTn id="24" dur="500" fill="hold"/>
                                        <p:tgtEl>
                                          <p:spTgt spid="40968"/>
                                        </p:tgtEl>
                                        <p:attrNameLst>
                                          <p:attrName>ppt_y</p:attrName>
                                        </p:attrNameLst>
                                      </p:cBhvr>
                                      <p:tavLst>
                                        <p:tav tm="0">
                                          <p:val>
                                            <p:strVal val="1+#ppt_h/2"/>
                                          </p:val>
                                        </p:tav>
                                        <p:tav tm="100000">
                                          <p:val>
                                            <p:strVal val="#ppt_y"/>
                                          </p:val>
                                        </p:tav>
                                      </p:tavLst>
                                    </p:anim>
                                  </p:childTnLst>
                                </p:cTn>
                              </p:par>
                            </p:childTnLst>
                          </p:cTn>
                        </p:par>
                        <p:par>
                          <p:cTn id="25" fill="hold">
                            <p:stCondLst>
                              <p:cond delay="2250"/>
                            </p:stCondLst>
                            <p:childTnLst>
                              <p:par>
                                <p:cTn id="26" presetID="2" presetClass="entr" presetSubtype="4" fill="hold" nodeType="afterEffect">
                                  <p:stCondLst>
                                    <p:cond delay="0"/>
                                  </p:stCondLst>
                                  <p:childTnLst>
                                    <p:set>
                                      <p:cBhvr>
                                        <p:cTn id="27" dur="1" fill="hold">
                                          <p:stCondLst>
                                            <p:cond delay="0"/>
                                          </p:stCondLst>
                                        </p:cTn>
                                        <p:tgtEl>
                                          <p:spTgt spid="40966"/>
                                        </p:tgtEl>
                                        <p:attrNameLst>
                                          <p:attrName>style.visibility</p:attrName>
                                        </p:attrNameLst>
                                      </p:cBhvr>
                                      <p:to>
                                        <p:strVal val="visible"/>
                                      </p:to>
                                    </p:set>
                                    <p:anim calcmode="lin" valueType="num">
                                      <p:cBhvr additive="base">
                                        <p:cTn id="28" dur="500" fill="hold"/>
                                        <p:tgtEl>
                                          <p:spTgt spid="40966"/>
                                        </p:tgtEl>
                                        <p:attrNameLst>
                                          <p:attrName>ppt_x</p:attrName>
                                        </p:attrNameLst>
                                      </p:cBhvr>
                                      <p:tavLst>
                                        <p:tav tm="0">
                                          <p:val>
                                            <p:strVal val="#ppt_x"/>
                                          </p:val>
                                        </p:tav>
                                        <p:tav tm="100000">
                                          <p:val>
                                            <p:strVal val="#ppt_x"/>
                                          </p:val>
                                        </p:tav>
                                      </p:tavLst>
                                    </p:anim>
                                    <p:anim calcmode="lin" valueType="num">
                                      <p:cBhvr additive="base">
                                        <p:cTn id="29" dur="500" fill="hold"/>
                                        <p:tgtEl>
                                          <p:spTgt spid="4096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418" grpId="0"/>
      <p:bldP spid="6"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Рисунок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27326" y="70505"/>
            <a:ext cx="564594" cy="693361"/>
          </a:xfrm>
          <a:prstGeom prst="rect">
            <a:avLst/>
          </a:prstGeom>
        </p:spPr>
      </p:pic>
      <p:sp>
        <p:nvSpPr>
          <p:cNvPr id="3" name="Text Box 7"/>
          <p:cNvSpPr txBox="1">
            <a:spLocks noChangeArrowheads="1"/>
          </p:cNvSpPr>
          <p:nvPr/>
        </p:nvSpPr>
        <p:spPr bwMode="auto">
          <a:xfrm>
            <a:off x="0" y="1510979"/>
            <a:ext cx="12091920" cy="446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eaLnBrk="1" hangingPunct="1">
              <a:spcBef>
                <a:spcPct val="50000"/>
              </a:spcBef>
            </a:pPr>
            <a:r>
              <a:rPr lang="ru-RU" altLang="ru-RU" sz="2300" dirty="0" smtClean="0">
                <a:latin typeface="Times New Roman" panose="02020603050405020304" pitchFamily="18" charset="0"/>
              </a:rPr>
              <a:t>Паяльники, фены, </a:t>
            </a:r>
            <a:r>
              <a:rPr lang="ru-RU" altLang="ru-RU" sz="2300" dirty="0" err="1" smtClean="0">
                <a:latin typeface="Times New Roman" panose="02020603050405020304" pitchFamily="18" charset="0"/>
              </a:rPr>
              <a:t>выжигатели</a:t>
            </a:r>
            <a:r>
              <a:rPr lang="ru-RU" altLang="ru-RU" sz="2300" dirty="0" smtClean="0">
                <a:latin typeface="Times New Roman" panose="02020603050405020304" pitchFamily="18" charset="0"/>
              </a:rPr>
              <a:t> по дереву</a:t>
            </a:r>
            <a:endParaRPr lang="ru-RU" altLang="ru-RU" sz="2300" dirty="0">
              <a:latin typeface="Times New Roman" panose="02020603050405020304" pitchFamily="18" charset="0"/>
            </a:endParaRPr>
          </a:p>
        </p:txBody>
      </p:sp>
      <p:sp>
        <p:nvSpPr>
          <p:cNvPr id="4" name="Прямоугольник 3"/>
          <p:cNvSpPr/>
          <p:nvPr/>
        </p:nvSpPr>
        <p:spPr>
          <a:xfrm>
            <a:off x="1779977" y="634102"/>
            <a:ext cx="8853410" cy="646331"/>
          </a:xfrm>
          <a:prstGeom prst="rect">
            <a:avLst/>
          </a:prstGeom>
          <a:solidFill>
            <a:schemeClr val="accent2">
              <a:lumMod val="60000"/>
              <a:lumOff val="40000"/>
            </a:schemeClr>
          </a:solidFill>
          <a:ln>
            <a:solidFill>
              <a:srgbClr val="002060"/>
            </a:solidFill>
          </a:ln>
        </p:spPr>
        <p:txBody>
          <a:bodyPr wrap="square">
            <a:spAutoFit/>
          </a:bodyPr>
          <a:lstStyle/>
          <a:p>
            <a:pPr marL="914400" indent="-914400" algn="ctr">
              <a:defRPr/>
            </a:pPr>
            <a:r>
              <a:rPr lang="ru-RU" sz="3600" b="1" spc="50" dirty="0" smtClean="0">
                <a:ln w="12700" cmpd="sng">
                  <a:solidFill>
                    <a:srgbClr val="792211"/>
                  </a:solidFill>
                  <a:prstDash val="solid"/>
                </a:ln>
                <a:solidFill>
                  <a:schemeClr val="accent6">
                    <a:tint val="1000"/>
                  </a:schemeClr>
                </a:solidFill>
                <a:effectLst>
                  <a:glow rad="53100">
                    <a:schemeClr val="accent6">
                      <a:satMod val="180000"/>
                      <a:alpha val="30000"/>
                    </a:schemeClr>
                  </a:glow>
                </a:effectLst>
                <a:latin typeface="Times New Roman" panose="02020603050405020304" pitchFamily="18" charset="0"/>
                <a:cs typeface="Times New Roman" panose="02020603050405020304" pitchFamily="18" charset="0"/>
              </a:rPr>
              <a:t>Электронагревательные инструменты</a:t>
            </a:r>
            <a:endParaRPr lang="ru-RU" sz="3600" b="1" spc="50" dirty="0">
              <a:ln w="12700" cmpd="sng">
                <a:solidFill>
                  <a:srgbClr val="792211"/>
                </a:solidFill>
                <a:prstDash val="solid"/>
              </a:ln>
              <a:solidFill>
                <a:schemeClr val="accent6">
                  <a:tint val="1000"/>
                </a:schemeClr>
              </a:solidFill>
              <a:effectLst>
                <a:glow rad="53100">
                  <a:schemeClr val="accent6">
                    <a:satMod val="180000"/>
                    <a:alpha val="30000"/>
                  </a:schemeClr>
                </a:glow>
              </a:effectLst>
              <a:latin typeface="Times New Roman" panose="02020603050405020304" pitchFamily="18" charset="0"/>
              <a:cs typeface="Times New Roman" panose="02020603050405020304" pitchFamily="18" charset="0"/>
            </a:endParaRPr>
          </a:p>
        </p:txBody>
      </p:sp>
      <p:pic>
        <p:nvPicPr>
          <p:cNvPr id="41986" name="Picture 2" descr="https://st1.myideasoft.com/idea/bc/15/myassets/products/330/proxxon28140.jpg?revision=1492605965"/>
          <p:cNvPicPr>
            <a:picLocks noChangeAspect="1" noChangeArrowheads="1"/>
          </p:cNvPicPr>
          <p:nvPr/>
        </p:nvPicPr>
        <p:blipFill rotWithShape="1">
          <a:blip r:embed="rId4">
            <a:extLst>
              <a:ext uri="{28A0092B-C50C-407E-A947-70E740481C1C}">
                <a14:useLocalDpi xmlns:a14="http://schemas.microsoft.com/office/drawing/2010/main" val="0"/>
              </a:ext>
            </a:extLst>
          </a:blip>
          <a:srcRect l="14369" r="13172"/>
          <a:stretch/>
        </p:blipFill>
        <p:spPr bwMode="auto">
          <a:xfrm>
            <a:off x="240632" y="2418347"/>
            <a:ext cx="4148150" cy="3717758"/>
          </a:xfrm>
          <a:prstGeom prst="rect">
            <a:avLst/>
          </a:prstGeom>
          <a:noFill/>
          <a:ln>
            <a:solidFill>
              <a:srgbClr val="00B0F0"/>
            </a:solidFill>
          </a:ln>
          <a:extLst>
            <a:ext uri="{909E8E84-426E-40DD-AFC4-6F175D3DCCD1}">
              <a14:hiddenFill xmlns:a14="http://schemas.microsoft.com/office/drawing/2010/main">
                <a:solidFill>
                  <a:srgbClr val="FFFFFF"/>
                </a:solidFill>
              </a14:hiddenFill>
            </a:ext>
          </a:extLst>
        </p:spPr>
      </p:pic>
      <p:pic>
        <p:nvPicPr>
          <p:cNvPr id="41988" name="Picture 4" descr="https://static.migomby.by/img/products/3343/600252/blackdecker-kx1650$5.jpg"/>
          <p:cNvPicPr>
            <a:picLocks noChangeAspect="1" noChangeArrowheads="1"/>
          </p:cNvPicPr>
          <p:nvPr/>
        </p:nvPicPr>
        <p:blipFill rotWithShape="1">
          <a:blip r:embed="rId5">
            <a:extLst>
              <a:ext uri="{28A0092B-C50C-407E-A947-70E740481C1C}">
                <a14:useLocalDpi xmlns:a14="http://schemas.microsoft.com/office/drawing/2010/main" val="0"/>
              </a:ext>
            </a:extLst>
          </a:blip>
          <a:srcRect l="22119" r="3854"/>
          <a:stretch/>
        </p:blipFill>
        <p:spPr bwMode="auto">
          <a:xfrm>
            <a:off x="4114800" y="2418347"/>
            <a:ext cx="4183765" cy="3717758"/>
          </a:xfrm>
          <a:prstGeom prst="rect">
            <a:avLst/>
          </a:prstGeom>
          <a:noFill/>
          <a:ln>
            <a:solidFill>
              <a:srgbClr val="00B0F0"/>
            </a:solidFill>
          </a:ln>
          <a:extLst>
            <a:ext uri="{909E8E84-426E-40DD-AFC4-6F175D3DCCD1}">
              <a14:hiddenFill xmlns:a14="http://schemas.microsoft.com/office/drawing/2010/main">
                <a:solidFill>
                  <a:srgbClr val="FFFFFF"/>
                </a:solidFill>
              </a14:hiddenFill>
            </a:ext>
          </a:extLst>
        </p:spPr>
      </p:pic>
      <p:pic>
        <p:nvPicPr>
          <p:cNvPr id="41990" name="Picture 6" descr="http://i1.ytimg.com/vi/qV7ynTm8AzE/maxresdefault.jpg"/>
          <p:cNvPicPr>
            <a:picLocks noChangeAspect="1" noChangeArrowheads="1"/>
          </p:cNvPicPr>
          <p:nvPr/>
        </p:nvPicPr>
        <p:blipFill rotWithShape="1">
          <a:blip r:embed="rId6">
            <a:extLst>
              <a:ext uri="{28A0092B-C50C-407E-A947-70E740481C1C}">
                <a14:useLocalDpi xmlns:a14="http://schemas.microsoft.com/office/drawing/2010/main" val="0"/>
              </a:ext>
            </a:extLst>
          </a:blip>
          <a:srcRect l="13493" r="10088"/>
          <a:stretch/>
        </p:blipFill>
        <p:spPr bwMode="auto">
          <a:xfrm>
            <a:off x="6758862" y="2418347"/>
            <a:ext cx="5050761" cy="3717758"/>
          </a:xfrm>
          <a:prstGeom prst="rect">
            <a:avLst/>
          </a:prstGeom>
          <a:noFill/>
          <a:ln>
            <a:solidFill>
              <a:srgbClr val="00B0F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87934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750"/>
                                  </p:stCondLst>
                                  <p:childTnLst>
                                    <p:set>
                                      <p:cBhvr>
                                        <p:cTn id="9" dur="1" fill="hold">
                                          <p:stCondLst>
                                            <p:cond delay="0"/>
                                          </p:stCondLst>
                                        </p:cTn>
                                        <p:tgtEl>
                                          <p:spTgt spid="3"/>
                                        </p:tgtEl>
                                        <p:attrNameLst>
                                          <p:attrName>style.visibility</p:attrName>
                                        </p:attrNameLst>
                                      </p:cBhvr>
                                      <p:to>
                                        <p:strVal val="visible"/>
                                      </p:to>
                                    </p:set>
                                  </p:childTnLst>
                                </p:cTn>
                              </p:par>
                            </p:childTnLst>
                          </p:cTn>
                        </p:par>
                        <p:par>
                          <p:cTn id="10" fill="hold">
                            <p:stCondLst>
                              <p:cond delay="750"/>
                            </p:stCondLst>
                            <p:childTnLst>
                              <p:par>
                                <p:cTn id="11" presetID="2" presetClass="entr" presetSubtype="4" fill="hold" nodeType="afterEffect">
                                  <p:stCondLst>
                                    <p:cond delay="500"/>
                                  </p:stCondLst>
                                  <p:childTnLst>
                                    <p:set>
                                      <p:cBhvr>
                                        <p:cTn id="12" dur="1" fill="hold">
                                          <p:stCondLst>
                                            <p:cond delay="0"/>
                                          </p:stCondLst>
                                        </p:cTn>
                                        <p:tgtEl>
                                          <p:spTgt spid="41986"/>
                                        </p:tgtEl>
                                        <p:attrNameLst>
                                          <p:attrName>style.visibility</p:attrName>
                                        </p:attrNameLst>
                                      </p:cBhvr>
                                      <p:to>
                                        <p:strVal val="visible"/>
                                      </p:to>
                                    </p:set>
                                    <p:anim calcmode="lin" valueType="num">
                                      <p:cBhvr additive="base">
                                        <p:cTn id="13" dur="500" fill="hold"/>
                                        <p:tgtEl>
                                          <p:spTgt spid="41986"/>
                                        </p:tgtEl>
                                        <p:attrNameLst>
                                          <p:attrName>ppt_x</p:attrName>
                                        </p:attrNameLst>
                                      </p:cBhvr>
                                      <p:tavLst>
                                        <p:tav tm="0">
                                          <p:val>
                                            <p:strVal val="#ppt_x"/>
                                          </p:val>
                                        </p:tav>
                                        <p:tav tm="100000">
                                          <p:val>
                                            <p:strVal val="#ppt_x"/>
                                          </p:val>
                                        </p:tav>
                                      </p:tavLst>
                                    </p:anim>
                                    <p:anim calcmode="lin" valueType="num">
                                      <p:cBhvr additive="base">
                                        <p:cTn id="14" dur="500" fill="hold"/>
                                        <p:tgtEl>
                                          <p:spTgt spid="41986"/>
                                        </p:tgtEl>
                                        <p:attrNameLst>
                                          <p:attrName>ppt_y</p:attrName>
                                        </p:attrNameLst>
                                      </p:cBhvr>
                                      <p:tavLst>
                                        <p:tav tm="0">
                                          <p:val>
                                            <p:strVal val="1+#ppt_h/2"/>
                                          </p:val>
                                        </p:tav>
                                        <p:tav tm="100000">
                                          <p:val>
                                            <p:strVal val="#ppt_y"/>
                                          </p:val>
                                        </p:tav>
                                      </p:tavLst>
                                    </p:anim>
                                  </p:childTnLst>
                                </p:cTn>
                              </p:par>
                            </p:childTnLst>
                          </p:cTn>
                        </p:par>
                        <p:par>
                          <p:cTn id="15" fill="hold">
                            <p:stCondLst>
                              <p:cond delay="1750"/>
                            </p:stCondLst>
                            <p:childTnLst>
                              <p:par>
                                <p:cTn id="16" presetID="2" presetClass="entr" presetSubtype="4" fill="hold" nodeType="afterEffect">
                                  <p:stCondLst>
                                    <p:cond delay="1000"/>
                                  </p:stCondLst>
                                  <p:childTnLst>
                                    <p:set>
                                      <p:cBhvr>
                                        <p:cTn id="17" dur="1" fill="hold">
                                          <p:stCondLst>
                                            <p:cond delay="0"/>
                                          </p:stCondLst>
                                        </p:cTn>
                                        <p:tgtEl>
                                          <p:spTgt spid="41988"/>
                                        </p:tgtEl>
                                        <p:attrNameLst>
                                          <p:attrName>style.visibility</p:attrName>
                                        </p:attrNameLst>
                                      </p:cBhvr>
                                      <p:to>
                                        <p:strVal val="visible"/>
                                      </p:to>
                                    </p:set>
                                    <p:anim calcmode="lin" valueType="num">
                                      <p:cBhvr additive="base">
                                        <p:cTn id="18" dur="500" fill="hold"/>
                                        <p:tgtEl>
                                          <p:spTgt spid="41988"/>
                                        </p:tgtEl>
                                        <p:attrNameLst>
                                          <p:attrName>ppt_x</p:attrName>
                                        </p:attrNameLst>
                                      </p:cBhvr>
                                      <p:tavLst>
                                        <p:tav tm="0">
                                          <p:val>
                                            <p:strVal val="#ppt_x"/>
                                          </p:val>
                                        </p:tav>
                                        <p:tav tm="100000">
                                          <p:val>
                                            <p:strVal val="#ppt_x"/>
                                          </p:val>
                                        </p:tav>
                                      </p:tavLst>
                                    </p:anim>
                                    <p:anim calcmode="lin" valueType="num">
                                      <p:cBhvr additive="base">
                                        <p:cTn id="19" dur="500" fill="hold"/>
                                        <p:tgtEl>
                                          <p:spTgt spid="41988"/>
                                        </p:tgtEl>
                                        <p:attrNameLst>
                                          <p:attrName>ppt_y</p:attrName>
                                        </p:attrNameLst>
                                      </p:cBhvr>
                                      <p:tavLst>
                                        <p:tav tm="0">
                                          <p:val>
                                            <p:strVal val="1+#ppt_h/2"/>
                                          </p:val>
                                        </p:tav>
                                        <p:tav tm="100000">
                                          <p:val>
                                            <p:strVal val="#ppt_y"/>
                                          </p:val>
                                        </p:tav>
                                      </p:tavLst>
                                    </p:anim>
                                  </p:childTnLst>
                                </p:cTn>
                              </p:par>
                            </p:childTnLst>
                          </p:cTn>
                        </p:par>
                        <p:par>
                          <p:cTn id="20" fill="hold">
                            <p:stCondLst>
                              <p:cond delay="3250"/>
                            </p:stCondLst>
                            <p:childTnLst>
                              <p:par>
                                <p:cTn id="21" presetID="2" presetClass="entr" presetSubtype="4" fill="hold" nodeType="afterEffect">
                                  <p:stCondLst>
                                    <p:cond delay="1250"/>
                                  </p:stCondLst>
                                  <p:childTnLst>
                                    <p:set>
                                      <p:cBhvr>
                                        <p:cTn id="22" dur="1" fill="hold">
                                          <p:stCondLst>
                                            <p:cond delay="0"/>
                                          </p:stCondLst>
                                        </p:cTn>
                                        <p:tgtEl>
                                          <p:spTgt spid="41990"/>
                                        </p:tgtEl>
                                        <p:attrNameLst>
                                          <p:attrName>style.visibility</p:attrName>
                                        </p:attrNameLst>
                                      </p:cBhvr>
                                      <p:to>
                                        <p:strVal val="visible"/>
                                      </p:to>
                                    </p:set>
                                    <p:anim calcmode="lin" valueType="num">
                                      <p:cBhvr additive="base">
                                        <p:cTn id="23" dur="500" fill="hold"/>
                                        <p:tgtEl>
                                          <p:spTgt spid="41990"/>
                                        </p:tgtEl>
                                        <p:attrNameLst>
                                          <p:attrName>ppt_x</p:attrName>
                                        </p:attrNameLst>
                                      </p:cBhvr>
                                      <p:tavLst>
                                        <p:tav tm="0">
                                          <p:val>
                                            <p:strVal val="#ppt_x"/>
                                          </p:val>
                                        </p:tav>
                                        <p:tav tm="100000">
                                          <p:val>
                                            <p:strVal val="#ppt_x"/>
                                          </p:val>
                                        </p:tav>
                                      </p:tavLst>
                                    </p:anim>
                                    <p:anim calcmode="lin" valueType="num">
                                      <p:cBhvr additive="base">
                                        <p:cTn id="24" dur="500" fill="hold"/>
                                        <p:tgtEl>
                                          <p:spTgt spid="4199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27326" y="70505"/>
            <a:ext cx="564594" cy="693361"/>
          </a:xfrm>
          <a:prstGeom prst="rect">
            <a:avLst/>
          </a:prstGeom>
        </p:spPr>
      </p:pic>
      <p:sp>
        <p:nvSpPr>
          <p:cNvPr id="3" name="Прямоугольник 2"/>
          <p:cNvSpPr/>
          <p:nvPr/>
        </p:nvSpPr>
        <p:spPr>
          <a:xfrm>
            <a:off x="232012" y="440643"/>
            <a:ext cx="11859908" cy="923330"/>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ru-RU" sz="54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Вопросы для самоконтроля:</a:t>
            </a:r>
            <a:endParaRPr lang="ru-RU" sz="5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4" name="TextBox 3"/>
          <p:cNvSpPr txBox="1"/>
          <p:nvPr/>
        </p:nvSpPr>
        <p:spPr>
          <a:xfrm>
            <a:off x="3411940" y="1734111"/>
            <a:ext cx="8397683" cy="3785652"/>
          </a:xfrm>
          <a:prstGeom prst="rect">
            <a:avLst/>
          </a:prstGeom>
          <a:noFill/>
        </p:spPr>
        <p:txBody>
          <a:bodyPr wrap="square" rtlCol="0">
            <a:spAutoFit/>
          </a:bodyPr>
          <a:lstStyle/>
          <a:p>
            <a:pPr marL="457200" indent="-457200">
              <a:buFont typeface="+mj-lt"/>
              <a:buAutoNum type="arabicPeriod"/>
            </a:pPr>
            <a:r>
              <a:rPr lang="ru-RU" sz="2400" dirty="0" smtClean="0">
                <a:latin typeface="Times New Roman" pitchFamily="18" charset="0"/>
                <a:cs typeface="Times New Roman" pitchFamily="18" charset="0"/>
              </a:rPr>
              <a:t>Какие приборы называются электронагревательными?</a:t>
            </a:r>
          </a:p>
          <a:p>
            <a:pPr marL="457200" indent="-457200">
              <a:buFont typeface="+mj-lt"/>
              <a:buAutoNum type="arabicPeriod"/>
            </a:pPr>
            <a:r>
              <a:rPr lang="ru-RU" sz="2400" dirty="0" smtClean="0">
                <a:latin typeface="Times New Roman" pitchFamily="18" charset="0"/>
                <a:cs typeface="Times New Roman" pitchFamily="18" charset="0"/>
              </a:rPr>
              <a:t>Назовите группы электронагревательных приборов по назначению</a:t>
            </a:r>
          </a:p>
          <a:p>
            <a:pPr marL="457200" indent="-457200">
              <a:buFont typeface="+mj-lt"/>
              <a:buAutoNum type="arabicPeriod"/>
            </a:pPr>
            <a:r>
              <a:rPr lang="ru-RU" sz="2400" dirty="0" smtClean="0">
                <a:latin typeface="Times New Roman" pitchFamily="18" charset="0"/>
                <a:cs typeface="Times New Roman" pitchFamily="18" charset="0"/>
              </a:rPr>
              <a:t>Перечислите приборы для жарения, тушения, выпечки</a:t>
            </a:r>
          </a:p>
          <a:p>
            <a:pPr marL="457200" indent="-457200">
              <a:buFont typeface="+mj-lt"/>
              <a:buAutoNum type="arabicPeriod"/>
            </a:pPr>
            <a:r>
              <a:rPr lang="ru-RU" sz="2400" dirty="0" smtClean="0">
                <a:latin typeface="Times New Roman" pitchFamily="18" charset="0"/>
                <a:cs typeface="Times New Roman" pitchFamily="18" charset="0"/>
              </a:rPr>
              <a:t>Для чего предназначен </a:t>
            </a:r>
            <a:r>
              <a:rPr lang="ru-RU" sz="2400" dirty="0" err="1" smtClean="0">
                <a:latin typeface="Times New Roman" pitchFamily="18" charset="0"/>
                <a:cs typeface="Times New Roman" pitchFamily="18" charset="0"/>
              </a:rPr>
              <a:t>ростер</a:t>
            </a:r>
            <a:r>
              <a:rPr lang="ru-RU" sz="2400" dirty="0" smtClean="0">
                <a:latin typeface="Times New Roman" pitchFamily="18" charset="0"/>
                <a:cs typeface="Times New Roman" pitchFamily="18" charset="0"/>
              </a:rPr>
              <a:t>?</a:t>
            </a:r>
          </a:p>
          <a:p>
            <a:pPr marL="457200" indent="-457200">
              <a:buFont typeface="+mj-lt"/>
              <a:buAutoNum type="arabicPeriod"/>
            </a:pPr>
            <a:r>
              <a:rPr lang="ru-RU" sz="2400" dirty="0" smtClean="0">
                <a:latin typeface="Times New Roman" pitchFamily="18" charset="0"/>
                <a:cs typeface="Times New Roman" pitchFamily="18" charset="0"/>
              </a:rPr>
              <a:t>Назовите приборы для варки пищи и приготовления напитков</a:t>
            </a:r>
          </a:p>
          <a:p>
            <a:pPr marL="457200" indent="-457200">
              <a:buFont typeface="+mj-lt"/>
              <a:buAutoNum type="arabicPeriod"/>
            </a:pPr>
            <a:r>
              <a:rPr lang="ru-RU" sz="2400" dirty="0" smtClean="0">
                <a:latin typeface="Times New Roman" pitchFamily="18" charset="0"/>
                <a:cs typeface="Times New Roman" pitchFamily="18" charset="0"/>
              </a:rPr>
              <a:t>В чем отличие кофеварки фильтрационной от </a:t>
            </a:r>
            <a:r>
              <a:rPr lang="ru-RU" sz="2400" dirty="0" err="1" smtClean="0">
                <a:latin typeface="Times New Roman" pitchFamily="18" charset="0"/>
                <a:cs typeface="Times New Roman" pitchFamily="18" charset="0"/>
              </a:rPr>
              <a:t>эспрессо</a:t>
            </a:r>
            <a:r>
              <a:rPr lang="ru-RU" sz="2400" dirty="0" smtClean="0">
                <a:latin typeface="Times New Roman" pitchFamily="18" charset="0"/>
                <a:cs typeface="Times New Roman" pitchFamily="18" charset="0"/>
              </a:rPr>
              <a:t>?</a:t>
            </a:r>
          </a:p>
          <a:p>
            <a:pPr marL="457200" indent="-457200">
              <a:buFont typeface="+mj-lt"/>
              <a:buAutoNum type="arabicPeriod"/>
            </a:pPr>
            <a:r>
              <a:rPr lang="ru-RU" sz="2400" dirty="0" smtClean="0">
                <a:latin typeface="Times New Roman" pitchFamily="18" charset="0"/>
                <a:cs typeface="Times New Roman" pitchFamily="18" charset="0"/>
              </a:rPr>
              <a:t>Перечислите виды подошв в утюгах</a:t>
            </a:r>
          </a:p>
          <a:p>
            <a:pPr marL="457200" indent="-457200">
              <a:buFont typeface="+mj-lt"/>
              <a:buAutoNum type="arabicPeriod"/>
            </a:pPr>
            <a:r>
              <a:rPr lang="ru-RU" sz="2400" dirty="0" smtClean="0">
                <a:latin typeface="Times New Roman" pitchFamily="18" charset="0"/>
                <a:cs typeface="Times New Roman" pitchFamily="18" charset="0"/>
              </a:rPr>
              <a:t>Опишите принцип работы масляного радиатора</a:t>
            </a:r>
            <a:endParaRPr lang="ru-RU" sz="2400" dirty="0">
              <a:latin typeface="Times New Roman" pitchFamily="18" charset="0"/>
              <a:cs typeface="Times New Roman" pitchFamily="18" charset="0"/>
            </a:endParaRPr>
          </a:p>
        </p:txBody>
      </p:sp>
      <p:pic>
        <p:nvPicPr>
          <p:cNvPr id="18434" name="Picture 2" descr="C:\Users\User\Desktop\ЭУМК ТОТ\images (8).jpe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2012" y="2011231"/>
            <a:ext cx="2982408" cy="3188565"/>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00809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1665446" y="500040"/>
            <a:ext cx="8789670" cy="646331"/>
          </a:xfrm>
          <a:prstGeom prst="rect">
            <a:avLst/>
          </a:prstGeom>
          <a:solidFill>
            <a:schemeClr val="accent2">
              <a:lumMod val="60000"/>
              <a:lumOff val="40000"/>
            </a:schemeClr>
          </a:solidFill>
        </p:spPr>
        <p:txBody>
          <a:bodyPr wrap="square">
            <a:spAutoFit/>
          </a:bodyPr>
          <a:lstStyle/>
          <a:p>
            <a:pPr algn="ctr">
              <a:defRPr/>
            </a:pPr>
            <a:r>
              <a:rPr lang="ru-RU" sz="3600" b="1" spc="50" dirty="0">
                <a:ln w="12700" cmpd="sng">
                  <a:solidFill>
                    <a:srgbClr val="792211"/>
                  </a:solidFill>
                  <a:prstDash val="solid"/>
                </a:ln>
                <a:solidFill>
                  <a:schemeClr val="accent6">
                    <a:tint val="1000"/>
                  </a:schemeClr>
                </a:solidFill>
                <a:effectLst>
                  <a:glow rad="53100">
                    <a:schemeClr val="accent6">
                      <a:satMod val="180000"/>
                      <a:alpha val="30000"/>
                    </a:schemeClr>
                  </a:glow>
                </a:effectLst>
                <a:latin typeface="Times New Roman" panose="02020603050405020304" pitchFamily="18" charset="0"/>
                <a:cs typeface="Times New Roman" panose="02020603050405020304" pitchFamily="18" charset="0"/>
              </a:rPr>
              <a:t>Приборы </a:t>
            </a:r>
            <a:r>
              <a:rPr lang="ru-RU" sz="3600" b="1" spc="50" dirty="0" smtClean="0">
                <a:ln w="12700" cmpd="sng">
                  <a:solidFill>
                    <a:srgbClr val="792211"/>
                  </a:solidFill>
                  <a:prstDash val="solid"/>
                </a:ln>
                <a:solidFill>
                  <a:schemeClr val="accent6">
                    <a:tint val="1000"/>
                  </a:schemeClr>
                </a:solidFill>
                <a:effectLst>
                  <a:glow rad="53100">
                    <a:schemeClr val="accent6">
                      <a:satMod val="180000"/>
                      <a:alpha val="30000"/>
                    </a:schemeClr>
                  </a:glow>
                </a:effectLst>
                <a:latin typeface="Times New Roman" panose="02020603050405020304" pitchFamily="18" charset="0"/>
                <a:cs typeface="Times New Roman" panose="02020603050405020304" pitchFamily="18" charset="0"/>
              </a:rPr>
              <a:t>для приготовления </a:t>
            </a:r>
            <a:r>
              <a:rPr lang="ru-RU" sz="3600" b="1" spc="50" dirty="0">
                <a:ln w="12700" cmpd="sng">
                  <a:solidFill>
                    <a:srgbClr val="792211"/>
                  </a:solidFill>
                  <a:prstDash val="solid"/>
                </a:ln>
                <a:solidFill>
                  <a:schemeClr val="accent6">
                    <a:tint val="1000"/>
                  </a:schemeClr>
                </a:solidFill>
                <a:effectLst>
                  <a:glow rad="53100">
                    <a:schemeClr val="accent6">
                      <a:satMod val="180000"/>
                      <a:alpha val="30000"/>
                    </a:schemeClr>
                  </a:glow>
                </a:effectLst>
                <a:latin typeface="Times New Roman" panose="02020603050405020304" pitchFamily="18" charset="0"/>
                <a:cs typeface="Times New Roman" panose="02020603050405020304" pitchFamily="18" charset="0"/>
              </a:rPr>
              <a:t>пищи</a:t>
            </a:r>
          </a:p>
        </p:txBody>
      </p:sp>
      <p:graphicFrame>
        <p:nvGraphicFramePr>
          <p:cNvPr id="6" name="Схема 5"/>
          <p:cNvGraphicFramePr/>
          <p:nvPr>
            <p:extLst>
              <p:ext uri="{D42A27DB-BD31-4B8C-83A1-F6EECF244321}">
                <p14:modId xmlns:p14="http://schemas.microsoft.com/office/powerpoint/2010/main" val="2505761305"/>
              </p:ext>
            </p:extLst>
          </p:nvPr>
        </p:nvGraphicFramePr>
        <p:xfrm>
          <a:off x="148589" y="1237811"/>
          <a:ext cx="11957651" cy="265981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Рисунок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527326" y="70505"/>
            <a:ext cx="564594" cy="693361"/>
          </a:xfrm>
          <a:prstGeom prst="rect">
            <a:avLst/>
          </a:prstGeom>
        </p:spPr>
      </p:pic>
      <p:pic>
        <p:nvPicPr>
          <p:cNvPr id="7" name="Picture 9" descr="D:\Мои документы\Работа бук\Лекции и раздаточные\Товароведение\Хозяйственные товары\ЭБТ\новое из нета\нагрев\556_1.jpg"/>
          <p:cNvPicPr>
            <a:picLocks noChangeAspect="1" noChangeArrowheads="1"/>
          </p:cNvPicPr>
          <p:nvPr/>
        </p:nvPicPr>
        <p:blipFill>
          <a:blip r:embed="rId8">
            <a:extLst>
              <a:ext uri="{28A0092B-C50C-407E-A947-70E740481C1C}">
                <a14:useLocalDpi xmlns:a14="http://schemas.microsoft.com/office/drawing/2010/main" val="0"/>
              </a:ext>
            </a:extLst>
          </a:blip>
          <a:srcRect b="4681"/>
          <a:stretch>
            <a:fillRect/>
          </a:stretch>
        </p:blipFill>
        <p:spPr bwMode="auto">
          <a:xfrm>
            <a:off x="240983" y="3897630"/>
            <a:ext cx="1068144" cy="2491741"/>
          </a:xfrm>
          <a:prstGeom prst="rect">
            <a:avLst/>
          </a:prstGeom>
          <a:noFill/>
          <a:ln w="38100">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pic>
        <p:nvPicPr>
          <p:cNvPr id="8" name="Picture 9" descr="Электроплитка  FIRST FA 5088"/>
          <p:cNvPicPr>
            <a:picLocks noChangeAspect="1" noChangeArrowheads="1"/>
          </p:cNvPicPr>
          <p:nvPr/>
        </p:nvPicPr>
        <p:blipFill>
          <a:blip r:embed="rId9">
            <a:extLst>
              <a:ext uri="{28A0092B-C50C-407E-A947-70E740481C1C}">
                <a14:useLocalDpi xmlns:a14="http://schemas.microsoft.com/office/drawing/2010/main" val="0"/>
              </a:ext>
            </a:extLst>
          </a:blip>
          <a:srcRect t="21260" b="19684"/>
          <a:stretch>
            <a:fillRect/>
          </a:stretch>
        </p:blipFill>
        <p:spPr bwMode="auto">
          <a:xfrm>
            <a:off x="1495427" y="4128611"/>
            <a:ext cx="1716405" cy="1013299"/>
          </a:xfrm>
          <a:prstGeom prst="rect">
            <a:avLst/>
          </a:prstGeom>
          <a:noFill/>
          <a:ln w="38100">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pic>
        <p:nvPicPr>
          <p:cNvPr id="9" name="Picture 6" descr="вар"/>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495427" y="5350031"/>
            <a:ext cx="1723298" cy="1039340"/>
          </a:xfrm>
          <a:prstGeom prst="rect">
            <a:avLst/>
          </a:prstGeom>
          <a:noFill/>
          <a:ln w="38100">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pic>
        <p:nvPicPr>
          <p:cNvPr id="10" name="Picture 6" descr="подогреватель дет"/>
          <p:cNvPicPr>
            <a:picLocks noChangeAspect="1" noChangeArrowheads="1"/>
          </p:cNvPicPr>
          <p:nvPr/>
        </p:nvPicPr>
        <p:blipFill>
          <a:blip r:embed="rId11">
            <a:extLst>
              <a:ext uri="{28A0092B-C50C-407E-A947-70E740481C1C}">
                <a14:useLocalDpi xmlns:a14="http://schemas.microsoft.com/office/drawing/2010/main" val="0"/>
              </a:ext>
            </a:extLst>
          </a:blip>
          <a:srcRect l="8109" r="18919"/>
          <a:stretch>
            <a:fillRect/>
          </a:stretch>
        </p:blipFill>
        <p:spPr bwMode="auto">
          <a:xfrm>
            <a:off x="3850795" y="4128611"/>
            <a:ext cx="1658465" cy="2272991"/>
          </a:xfrm>
          <a:prstGeom prst="rect">
            <a:avLst/>
          </a:prstGeom>
          <a:noFill/>
          <a:ln w="38100">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pic>
        <p:nvPicPr>
          <p:cNvPr id="11" name="Picture 7" descr="pic"/>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893118" y="4128611"/>
            <a:ext cx="2045692" cy="2272991"/>
          </a:xfrm>
          <a:prstGeom prst="rect">
            <a:avLst/>
          </a:prstGeom>
          <a:noFill/>
          <a:ln w="38100">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pic>
        <p:nvPicPr>
          <p:cNvPr id="12" name="Picture 4" descr="D:\Мои документы\Работа бук\Лекции и раздаточные\Товароведение\Хозяйственные товары\ЭБТ\новое из нета\попкорница.jp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050928" y="4128611"/>
            <a:ext cx="1510586" cy="2260760"/>
          </a:xfrm>
          <a:prstGeom prst="rect">
            <a:avLst/>
          </a:prstGeom>
          <a:noFill/>
          <a:ln w="38100">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pic>
        <p:nvPicPr>
          <p:cNvPr id="13" name="Picture 4"/>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0041726" y="3867780"/>
            <a:ext cx="1914054" cy="2548259"/>
          </a:xfrm>
          <a:prstGeom prst="rect">
            <a:avLst/>
          </a:prstGeom>
          <a:noFill/>
          <a:ln w="2857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6646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par>
                          <p:cTn id="7" fill="hold">
                            <p:stCondLst>
                              <p:cond delay="0"/>
                            </p:stCondLst>
                            <p:childTnLst>
                              <p:par>
                                <p:cTn id="8" presetID="10" presetClass="entr" presetSubtype="0" fill="hold" grpId="0" nodeType="afterEffect">
                                  <p:stCondLst>
                                    <p:cond delay="75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1000"/>
                                        <p:tgtEl>
                                          <p:spTgt spid="6"/>
                                        </p:tgtEl>
                                      </p:cBhvr>
                                    </p:animEffect>
                                  </p:childTnLst>
                                </p:cTn>
                              </p:par>
                            </p:childTnLst>
                          </p:cTn>
                        </p:par>
                        <p:par>
                          <p:cTn id="11" fill="hold">
                            <p:stCondLst>
                              <p:cond delay="1750"/>
                            </p:stCondLst>
                            <p:childTnLst>
                              <p:par>
                                <p:cTn id="12" presetID="2" presetClass="entr" presetSubtype="4"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additive="base">
                                        <p:cTn id="14" dur="500" fill="hold"/>
                                        <p:tgtEl>
                                          <p:spTgt spid="7"/>
                                        </p:tgtEl>
                                        <p:attrNameLst>
                                          <p:attrName>ppt_x</p:attrName>
                                        </p:attrNameLst>
                                      </p:cBhvr>
                                      <p:tavLst>
                                        <p:tav tm="0">
                                          <p:val>
                                            <p:strVal val="#ppt_x"/>
                                          </p:val>
                                        </p:tav>
                                        <p:tav tm="100000">
                                          <p:val>
                                            <p:strVal val="#ppt_x"/>
                                          </p:val>
                                        </p:tav>
                                      </p:tavLst>
                                    </p:anim>
                                    <p:anim calcmode="lin" valueType="num">
                                      <p:cBhvr additive="base">
                                        <p:cTn id="15" dur="500" fill="hold"/>
                                        <p:tgtEl>
                                          <p:spTgt spid="7"/>
                                        </p:tgtEl>
                                        <p:attrNameLst>
                                          <p:attrName>ppt_y</p:attrName>
                                        </p:attrNameLst>
                                      </p:cBhvr>
                                      <p:tavLst>
                                        <p:tav tm="0">
                                          <p:val>
                                            <p:strVal val="1+#ppt_h/2"/>
                                          </p:val>
                                        </p:tav>
                                        <p:tav tm="100000">
                                          <p:val>
                                            <p:strVal val="#ppt_y"/>
                                          </p:val>
                                        </p:tav>
                                      </p:tavLst>
                                    </p:anim>
                                  </p:childTnLst>
                                </p:cTn>
                              </p:par>
                            </p:childTnLst>
                          </p:cTn>
                        </p:par>
                        <p:par>
                          <p:cTn id="16" fill="hold">
                            <p:stCondLst>
                              <p:cond delay="2250"/>
                            </p:stCondLst>
                            <p:childTnLst>
                              <p:par>
                                <p:cTn id="17" presetID="2" presetClass="entr" presetSubtype="4" fill="hold" nodeType="after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par>
                          <p:cTn id="21" fill="hold">
                            <p:stCondLst>
                              <p:cond delay="2750"/>
                            </p:stCondLst>
                            <p:childTnLst>
                              <p:par>
                                <p:cTn id="22" presetID="2" presetClass="entr" presetSubtype="4" fill="hold" nodeType="after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additive="base">
                                        <p:cTn id="24" dur="500" fill="hold"/>
                                        <p:tgtEl>
                                          <p:spTgt spid="9"/>
                                        </p:tgtEl>
                                        <p:attrNameLst>
                                          <p:attrName>ppt_x</p:attrName>
                                        </p:attrNameLst>
                                      </p:cBhvr>
                                      <p:tavLst>
                                        <p:tav tm="0">
                                          <p:val>
                                            <p:strVal val="#ppt_x"/>
                                          </p:val>
                                        </p:tav>
                                        <p:tav tm="100000">
                                          <p:val>
                                            <p:strVal val="#ppt_x"/>
                                          </p:val>
                                        </p:tav>
                                      </p:tavLst>
                                    </p:anim>
                                    <p:anim calcmode="lin" valueType="num">
                                      <p:cBhvr additive="base">
                                        <p:cTn id="25" dur="500" fill="hold"/>
                                        <p:tgtEl>
                                          <p:spTgt spid="9"/>
                                        </p:tgtEl>
                                        <p:attrNameLst>
                                          <p:attrName>ppt_y</p:attrName>
                                        </p:attrNameLst>
                                      </p:cBhvr>
                                      <p:tavLst>
                                        <p:tav tm="0">
                                          <p:val>
                                            <p:strVal val="1+#ppt_h/2"/>
                                          </p:val>
                                        </p:tav>
                                        <p:tav tm="100000">
                                          <p:val>
                                            <p:strVal val="#ppt_y"/>
                                          </p:val>
                                        </p:tav>
                                      </p:tavLst>
                                    </p:anim>
                                  </p:childTnLst>
                                </p:cTn>
                              </p:par>
                            </p:childTnLst>
                          </p:cTn>
                        </p:par>
                        <p:par>
                          <p:cTn id="26" fill="hold">
                            <p:stCondLst>
                              <p:cond delay="3250"/>
                            </p:stCondLst>
                            <p:childTnLst>
                              <p:par>
                                <p:cTn id="27" presetID="2" presetClass="entr" presetSubtype="4" fill="hold" nodeType="afterEffect">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cBhvr additive="base">
                                        <p:cTn id="29" dur="500" fill="hold"/>
                                        <p:tgtEl>
                                          <p:spTgt spid="10"/>
                                        </p:tgtEl>
                                        <p:attrNameLst>
                                          <p:attrName>ppt_x</p:attrName>
                                        </p:attrNameLst>
                                      </p:cBhvr>
                                      <p:tavLst>
                                        <p:tav tm="0">
                                          <p:val>
                                            <p:strVal val="#ppt_x"/>
                                          </p:val>
                                        </p:tav>
                                        <p:tav tm="100000">
                                          <p:val>
                                            <p:strVal val="#ppt_x"/>
                                          </p:val>
                                        </p:tav>
                                      </p:tavLst>
                                    </p:anim>
                                    <p:anim calcmode="lin" valueType="num">
                                      <p:cBhvr additive="base">
                                        <p:cTn id="30" dur="500" fill="hold"/>
                                        <p:tgtEl>
                                          <p:spTgt spid="10"/>
                                        </p:tgtEl>
                                        <p:attrNameLst>
                                          <p:attrName>ppt_y</p:attrName>
                                        </p:attrNameLst>
                                      </p:cBhvr>
                                      <p:tavLst>
                                        <p:tav tm="0">
                                          <p:val>
                                            <p:strVal val="1+#ppt_h/2"/>
                                          </p:val>
                                        </p:tav>
                                        <p:tav tm="100000">
                                          <p:val>
                                            <p:strVal val="#ppt_y"/>
                                          </p:val>
                                        </p:tav>
                                      </p:tavLst>
                                    </p:anim>
                                  </p:childTnLst>
                                </p:cTn>
                              </p:par>
                            </p:childTnLst>
                          </p:cTn>
                        </p:par>
                        <p:par>
                          <p:cTn id="31" fill="hold">
                            <p:stCondLst>
                              <p:cond delay="3750"/>
                            </p:stCondLst>
                            <p:childTnLst>
                              <p:par>
                                <p:cTn id="32" presetID="2" presetClass="entr" presetSubtype="4" fill="hold" nodeType="afterEffect">
                                  <p:stCondLst>
                                    <p:cond delay="0"/>
                                  </p:stCondLst>
                                  <p:childTnLst>
                                    <p:set>
                                      <p:cBhvr>
                                        <p:cTn id="33" dur="1" fill="hold">
                                          <p:stCondLst>
                                            <p:cond delay="0"/>
                                          </p:stCondLst>
                                        </p:cTn>
                                        <p:tgtEl>
                                          <p:spTgt spid="11"/>
                                        </p:tgtEl>
                                        <p:attrNameLst>
                                          <p:attrName>style.visibility</p:attrName>
                                        </p:attrNameLst>
                                      </p:cBhvr>
                                      <p:to>
                                        <p:strVal val="visible"/>
                                      </p:to>
                                    </p:set>
                                    <p:anim calcmode="lin" valueType="num">
                                      <p:cBhvr additive="base">
                                        <p:cTn id="34" dur="500" fill="hold"/>
                                        <p:tgtEl>
                                          <p:spTgt spid="11"/>
                                        </p:tgtEl>
                                        <p:attrNameLst>
                                          <p:attrName>ppt_x</p:attrName>
                                        </p:attrNameLst>
                                      </p:cBhvr>
                                      <p:tavLst>
                                        <p:tav tm="0">
                                          <p:val>
                                            <p:strVal val="#ppt_x"/>
                                          </p:val>
                                        </p:tav>
                                        <p:tav tm="100000">
                                          <p:val>
                                            <p:strVal val="#ppt_x"/>
                                          </p:val>
                                        </p:tav>
                                      </p:tavLst>
                                    </p:anim>
                                    <p:anim calcmode="lin" valueType="num">
                                      <p:cBhvr additive="base">
                                        <p:cTn id="35" dur="500" fill="hold"/>
                                        <p:tgtEl>
                                          <p:spTgt spid="11"/>
                                        </p:tgtEl>
                                        <p:attrNameLst>
                                          <p:attrName>ppt_y</p:attrName>
                                        </p:attrNameLst>
                                      </p:cBhvr>
                                      <p:tavLst>
                                        <p:tav tm="0">
                                          <p:val>
                                            <p:strVal val="1+#ppt_h/2"/>
                                          </p:val>
                                        </p:tav>
                                        <p:tav tm="100000">
                                          <p:val>
                                            <p:strVal val="#ppt_y"/>
                                          </p:val>
                                        </p:tav>
                                      </p:tavLst>
                                    </p:anim>
                                  </p:childTnLst>
                                </p:cTn>
                              </p:par>
                            </p:childTnLst>
                          </p:cTn>
                        </p:par>
                        <p:par>
                          <p:cTn id="36" fill="hold">
                            <p:stCondLst>
                              <p:cond delay="4250"/>
                            </p:stCondLst>
                            <p:childTnLst>
                              <p:par>
                                <p:cTn id="37" presetID="2" presetClass="entr" presetSubtype="4" fill="hold" nodeType="afterEffect">
                                  <p:stCondLst>
                                    <p:cond delay="0"/>
                                  </p:stCondLst>
                                  <p:childTnLst>
                                    <p:set>
                                      <p:cBhvr>
                                        <p:cTn id="38" dur="1" fill="hold">
                                          <p:stCondLst>
                                            <p:cond delay="0"/>
                                          </p:stCondLst>
                                        </p:cTn>
                                        <p:tgtEl>
                                          <p:spTgt spid="12"/>
                                        </p:tgtEl>
                                        <p:attrNameLst>
                                          <p:attrName>style.visibility</p:attrName>
                                        </p:attrNameLst>
                                      </p:cBhvr>
                                      <p:to>
                                        <p:strVal val="visible"/>
                                      </p:to>
                                    </p:set>
                                    <p:anim calcmode="lin" valueType="num">
                                      <p:cBhvr additive="base">
                                        <p:cTn id="39" dur="500" fill="hold"/>
                                        <p:tgtEl>
                                          <p:spTgt spid="12"/>
                                        </p:tgtEl>
                                        <p:attrNameLst>
                                          <p:attrName>ppt_x</p:attrName>
                                        </p:attrNameLst>
                                      </p:cBhvr>
                                      <p:tavLst>
                                        <p:tav tm="0">
                                          <p:val>
                                            <p:strVal val="#ppt_x"/>
                                          </p:val>
                                        </p:tav>
                                        <p:tav tm="100000">
                                          <p:val>
                                            <p:strVal val="#ppt_x"/>
                                          </p:val>
                                        </p:tav>
                                      </p:tavLst>
                                    </p:anim>
                                    <p:anim calcmode="lin" valueType="num">
                                      <p:cBhvr additive="base">
                                        <p:cTn id="40" dur="500" fill="hold"/>
                                        <p:tgtEl>
                                          <p:spTgt spid="12"/>
                                        </p:tgtEl>
                                        <p:attrNameLst>
                                          <p:attrName>ppt_y</p:attrName>
                                        </p:attrNameLst>
                                      </p:cBhvr>
                                      <p:tavLst>
                                        <p:tav tm="0">
                                          <p:val>
                                            <p:strVal val="1+#ppt_h/2"/>
                                          </p:val>
                                        </p:tav>
                                        <p:tav tm="100000">
                                          <p:val>
                                            <p:strVal val="#ppt_y"/>
                                          </p:val>
                                        </p:tav>
                                      </p:tavLst>
                                    </p:anim>
                                  </p:childTnLst>
                                </p:cTn>
                              </p:par>
                            </p:childTnLst>
                          </p:cTn>
                        </p:par>
                        <p:par>
                          <p:cTn id="41" fill="hold">
                            <p:stCondLst>
                              <p:cond delay="4750"/>
                            </p:stCondLst>
                            <p:childTnLst>
                              <p:par>
                                <p:cTn id="42" presetID="2" presetClass="entr" presetSubtype="4" fill="hold" nodeType="afterEffect">
                                  <p:stCondLst>
                                    <p:cond delay="0"/>
                                  </p:stCondLst>
                                  <p:childTnLst>
                                    <p:set>
                                      <p:cBhvr>
                                        <p:cTn id="43" dur="1" fill="hold">
                                          <p:stCondLst>
                                            <p:cond delay="0"/>
                                          </p:stCondLst>
                                        </p:cTn>
                                        <p:tgtEl>
                                          <p:spTgt spid="13"/>
                                        </p:tgtEl>
                                        <p:attrNameLst>
                                          <p:attrName>style.visibility</p:attrName>
                                        </p:attrNameLst>
                                      </p:cBhvr>
                                      <p:to>
                                        <p:strVal val="visible"/>
                                      </p:to>
                                    </p:set>
                                    <p:anim calcmode="lin" valueType="num">
                                      <p:cBhvr additive="base">
                                        <p:cTn id="44" dur="500" fill="hold"/>
                                        <p:tgtEl>
                                          <p:spTgt spid="13"/>
                                        </p:tgtEl>
                                        <p:attrNameLst>
                                          <p:attrName>ppt_x</p:attrName>
                                        </p:attrNameLst>
                                      </p:cBhvr>
                                      <p:tavLst>
                                        <p:tav tm="0">
                                          <p:val>
                                            <p:strVal val="#ppt_x"/>
                                          </p:val>
                                        </p:tav>
                                        <p:tav tm="100000">
                                          <p:val>
                                            <p:strVal val="#ppt_x"/>
                                          </p:val>
                                        </p:tav>
                                      </p:tavLst>
                                    </p:anim>
                                    <p:anim calcmode="lin" valueType="num">
                                      <p:cBhvr additive="base">
                                        <p:cTn id="45"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Graphic spid="6" grpId="0">
        <p:bldAsOne/>
      </p:bldGraphic>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2956" y="1034405"/>
            <a:ext cx="3863415" cy="3863415"/>
          </a:xfrm>
          <a:prstGeom prst="rect">
            <a:avLst/>
          </a:prstGeom>
        </p:spPr>
      </p:pic>
      <p:sp>
        <p:nvSpPr>
          <p:cNvPr id="3" name="TextBox 2"/>
          <p:cNvSpPr txBox="1"/>
          <p:nvPr/>
        </p:nvSpPr>
        <p:spPr>
          <a:xfrm>
            <a:off x="4371594" y="2103096"/>
            <a:ext cx="7438029" cy="1384995"/>
          </a:xfrm>
          <a:prstGeom prst="rect">
            <a:avLst/>
          </a:prstGeom>
          <a:noFill/>
        </p:spPr>
        <p:txBody>
          <a:bodyPr wrap="square" rtlCol="0">
            <a:spAutoFit/>
          </a:bodyPr>
          <a:lstStyle/>
          <a:p>
            <a:pPr algn="just"/>
            <a:r>
              <a:rPr lang="ru-RU" sz="2800" dirty="0" err="1">
                <a:latin typeface="Times New Roman" pitchFamily="18" charset="0"/>
                <a:cs typeface="Times New Roman" pitchFamily="18" charset="0"/>
              </a:rPr>
              <a:t>Сыцко</a:t>
            </a:r>
            <a:r>
              <a:rPr lang="ru-RU" sz="2800" dirty="0">
                <a:latin typeface="Times New Roman" pitchFamily="18" charset="0"/>
                <a:cs typeface="Times New Roman" pitchFamily="18" charset="0"/>
              </a:rPr>
              <a:t>, В.Е. Товароведение </a:t>
            </a:r>
            <a:r>
              <a:rPr lang="ru-RU" sz="2800" dirty="0" err="1" smtClean="0">
                <a:latin typeface="Times New Roman" pitchFamily="18" charset="0"/>
                <a:cs typeface="Times New Roman" pitchFamily="18" charset="0"/>
              </a:rPr>
              <a:t>непродоволь-ственных</a:t>
            </a:r>
            <a:r>
              <a:rPr lang="ru-RU" sz="2800" dirty="0" smtClean="0">
                <a:latin typeface="Times New Roman" pitchFamily="18" charset="0"/>
                <a:cs typeface="Times New Roman" pitchFamily="18" charset="0"/>
              </a:rPr>
              <a:t> </a:t>
            </a:r>
            <a:r>
              <a:rPr lang="ru-RU" sz="2800" dirty="0">
                <a:latin typeface="Times New Roman" pitchFamily="18" charset="0"/>
                <a:cs typeface="Times New Roman" pitchFamily="18" charset="0"/>
              </a:rPr>
              <a:t>товаров: / В.Е. </a:t>
            </a:r>
            <a:r>
              <a:rPr lang="ru-RU" sz="2800" dirty="0" err="1">
                <a:latin typeface="Times New Roman" pitchFamily="18" charset="0"/>
                <a:cs typeface="Times New Roman" pitchFamily="18" charset="0"/>
              </a:rPr>
              <a:t>Сыцко</a:t>
            </a:r>
            <a:r>
              <a:rPr lang="ru-RU" sz="2800" dirty="0">
                <a:latin typeface="Times New Roman" pitchFamily="18" charset="0"/>
                <a:cs typeface="Times New Roman" pitchFamily="18" charset="0"/>
              </a:rPr>
              <a:t>, М.И. Дрозд. – Минск: </a:t>
            </a:r>
            <a:r>
              <a:rPr lang="ru-RU" sz="2800" dirty="0" err="1">
                <a:latin typeface="Times New Roman" pitchFamily="18" charset="0"/>
                <a:cs typeface="Times New Roman" pitchFamily="18" charset="0"/>
              </a:rPr>
              <a:t>Выш.школа</a:t>
            </a:r>
            <a:r>
              <a:rPr lang="ru-RU" sz="2800" dirty="0">
                <a:latin typeface="Times New Roman" pitchFamily="18" charset="0"/>
                <a:cs typeface="Times New Roman" pitchFamily="18" charset="0"/>
              </a:rPr>
              <a:t>, 2005. – стр. 427-432</a:t>
            </a:r>
          </a:p>
        </p:txBody>
      </p:sp>
      <p:pic>
        <p:nvPicPr>
          <p:cNvPr id="4" name="Рисунок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27326" y="70505"/>
            <a:ext cx="564594" cy="693361"/>
          </a:xfrm>
          <a:prstGeom prst="rect">
            <a:avLst/>
          </a:prstGeom>
        </p:spPr>
      </p:pic>
      <p:sp>
        <p:nvSpPr>
          <p:cNvPr id="5" name="Прямоугольник 4"/>
          <p:cNvSpPr/>
          <p:nvPr/>
        </p:nvSpPr>
        <p:spPr>
          <a:xfrm>
            <a:off x="4644549" y="749148"/>
            <a:ext cx="6423769" cy="923330"/>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ru-RU" sz="54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Литература:</a:t>
            </a:r>
            <a:endParaRPr lang="ru-RU" sz="5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pic>
        <p:nvPicPr>
          <p:cNvPr id="19458" name="Picture 2" descr="C:\Users\User\Desktop\ЭУМК ТОТ\images (7).jpe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03057" y="3846159"/>
            <a:ext cx="2493147" cy="2438232"/>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2006221" y="5609230"/>
            <a:ext cx="6905768" cy="523220"/>
          </a:xfrm>
          <a:prstGeom prst="rect">
            <a:avLst/>
          </a:prstGeom>
          <a:noFill/>
        </p:spPr>
        <p:txBody>
          <a:bodyPr wrap="square" rtlCol="0">
            <a:spAutoFit/>
          </a:bodyPr>
          <a:lstStyle/>
          <a:p>
            <a:pPr algn="r"/>
            <a:r>
              <a:rPr lang="ru-RU" sz="2800" b="1" dirty="0" smtClean="0">
                <a:solidFill>
                  <a:srgbClr val="FF0000"/>
                </a:solidFill>
                <a:latin typeface="Times New Roman" pitchFamily="18" charset="0"/>
                <a:cs typeface="Times New Roman" pitchFamily="18" charset="0"/>
              </a:rPr>
              <a:t>Выполните задания теста по Модулю 21</a:t>
            </a:r>
            <a:endParaRPr lang="ru-RU" sz="28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20183658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27326" y="70505"/>
            <a:ext cx="564594" cy="693361"/>
          </a:xfrm>
          <a:prstGeom prst="rect">
            <a:avLst/>
          </a:prstGeom>
        </p:spPr>
      </p:pic>
      <p:pic>
        <p:nvPicPr>
          <p:cNvPr id="1026" name="Picture 2" descr="C:\Users\User\Desktop\IMG_20180701_195215.jpg"/>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25000"/>
                    </a14:imgEffect>
                    <a14:imgEffect>
                      <a14:colorTemperature colorTemp="8800"/>
                    </a14:imgEffect>
                  </a14:imgLayer>
                </a14:imgProps>
              </a:ext>
              <a:ext uri="{28A0092B-C50C-407E-A947-70E740481C1C}">
                <a14:useLocalDpi xmlns:a14="http://schemas.microsoft.com/office/drawing/2010/main" val="0"/>
              </a:ext>
            </a:extLst>
          </a:blip>
          <a:srcRect l="19491" t="36364" r="41721" b="24778"/>
          <a:stretch/>
        </p:blipFill>
        <p:spPr bwMode="auto">
          <a:xfrm>
            <a:off x="4748380" y="980888"/>
            <a:ext cx="2588565" cy="3457584"/>
          </a:xfrm>
          <a:prstGeom prst="rect">
            <a:avLst/>
          </a:prstGeom>
          <a:noFill/>
          <a:ln w="38100">
            <a:solidFill>
              <a:schemeClr val="accent1"/>
            </a:solidFill>
          </a:ln>
          <a:extLst>
            <a:ext uri="{909E8E84-426E-40DD-AFC4-6F175D3DCCD1}">
              <a14:hiddenFill xmlns:a14="http://schemas.microsoft.com/office/drawing/2010/main">
                <a:solidFill>
                  <a:srgbClr val="FFFFFF"/>
                </a:solidFill>
              </a14:hiddenFill>
            </a:ext>
          </a:extLst>
        </p:spPr>
      </p:pic>
      <p:sp>
        <p:nvSpPr>
          <p:cNvPr id="10" name="Заголовок 1"/>
          <p:cNvSpPr txBox="1">
            <a:spLocks/>
          </p:cNvSpPr>
          <p:nvPr/>
        </p:nvSpPr>
        <p:spPr>
          <a:xfrm>
            <a:off x="1181577" y="441266"/>
            <a:ext cx="9722173" cy="368492"/>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800" kern="1200" cap="all" baseline="0">
                <a:solidFill>
                  <a:schemeClr val="tx1"/>
                </a:solidFill>
                <a:latin typeface="+mj-lt"/>
                <a:ea typeface="+mj-ea"/>
                <a:cs typeface="+mj-cs"/>
              </a:defRPr>
            </a:lvl1pPr>
          </a:lstStyle>
          <a:p>
            <a:pPr algn="ctr">
              <a:lnSpc>
                <a:spcPct val="110000"/>
              </a:lnSpc>
            </a:pPr>
            <a:r>
              <a:rPr lang="ru-RU" sz="1100" dirty="0" smtClean="0">
                <a:solidFill>
                  <a:schemeClr val="tx2">
                    <a:lumMod val="60000"/>
                    <a:lumOff val="40000"/>
                  </a:schemeClr>
                </a:solidFill>
                <a:latin typeface="Times New Roman" panose="02020603050405020304" pitchFamily="18" charset="0"/>
                <a:cs typeface="Times New Roman" panose="02020603050405020304" pitchFamily="18" charset="0"/>
              </a:rPr>
              <a:t>МИНСКИЙ ФИЛИАЛ </a:t>
            </a:r>
          </a:p>
          <a:p>
            <a:pPr algn="ctr">
              <a:lnSpc>
                <a:spcPct val="110000"/>
              </a:lnSpc>
            </a:pPr>
            <a:r>
              <a:rPr lang="ru-RU" sz="1100" dirty="0" err="1" smtClean="0">
                <a:solidFill>
                  <a:schemeClr val="tx2">
                    <a:lumMod val="60000"/>
                    <a:lumOff val="40000"/>
                  </a:schemeClr>
                </a:solidFill>
                <a:latin typeface="Times New Roman" panose="02020603050405020304" pitchFamily="18" charset="0"/>
                <a:cs typeface="Times New Roman" panose="02020603050405020304" pitchFamily="18" charset="0"/>
              </a:rPr>
              <a:t>УО</a:t>
            </a:r>
            <a:r>
              <a:rPr lang="ru-RU" sz="1100" dirty="0" smtClean="0">
                <a:solidFill>
                  <a:schemeClr val="tx2">
                    <a:lumMod val="60000"/>
                    <a:lumOff val="40000"/>
                  </a:schemeClr>
                </a:solidFill>
                <a:latin typeface="Times New Roman" panose="02020603050405020304" pitchFamily="18" charset="0"/>
                <a:cs typeface="Times New Roman" panose="02020603050405020304" pitchFamily="18" charset="0"/>
              </a:rPr>
              <a:t> «Белорусский торгово-экономический университет потребительской кооперации»</a:t>
            </a:r>
            <a:endParaRPr lang="ru-RU" sz="1100" dirty="0">
              <a:solidFill>
                <a:schemeClr val="tx2">
                  <a:lumMod val="60000"/>
                  <a:lumOff val="40000"/>
                </a:schemeClr>
              </a:solidFill>
              <a:latin typeface="Times New Roman" panose="02020603050405020304" pitchFamily="18" charset="0"/>
              <a:cs typeface="Times New Roman" panose="02020603050405020304" pitchFamily="18" charset="0"/>
            </a:endParaRPr>
          </a:p>
        </p:txBody>
      </p:sp>
      <p:sp>
        <p:nvSpPr>
          <p:cNvPr id="9" name="TextBox 8"/>
          <p:cNvSpPr txBox="1"/>
          <p:nvPr/>
        </p:nvSpPr>
        <p:spPr>
          <a:xfrm>
            <a:off x="140677" y="4694830"/>
            <a:ext cx="12051323" cy="1692771"/>
          </a:xfrm>
          <a:prstGeom prst="rect">
            <a:avLst/>
          </a:prstGeom>
          <a:noFill/>
        </p:spPr>
        <p:txBody>
          <a:bodyPr wrap="square" rtlCol="0">
            <a:spAutoFit/>
          </a:bodyPr>
          <a:lstStyle/>
          <a:p>
            <a:pPr algn="ctr"/>
            <a:r>
              <a:rPr lang="ru-RU" sz="2400" dirty="0" smtClean="0">
                <a:solidFill>
                  <a:srgbClr val="FF0000"/>
                </a:solidFill>
                <a:latin typeface="Times New Roman" pitchFamily="18" charset="0"/>
                <a:cs typeface="Times New Roman" pitchFamily="18" charset="0"/>
              </a:rPr>
              <a:t>Автор:</a:t>
            </a:r>
            <a:r>
              <a:rPr lang="ru-RU" sz="2400" dirty="0" smtClean="0">
                <a:latin typeface="Times New Roman" pitchFamily="18" charset="0"/>
                <a:cs typeface="Times New Roman" pitchFamily="18" charset="0"/>
              </a:rPr>
              <a:t> </a:t>
            </a:r>
          </a:p>
          <a:p>
            <a:pPr algn="ctr"/>
            <a:r>
              <a:rPr lang="ru-RU" sz="3200" b="1" dirty="0" err="1" smtClean="0">
                <a:solidFill>
                  <a:schemeClr val="accent2">
                    <a:lumMod val="75000"/>
                  </a:schemeClr>
                </a:solidFill>
                <a:latin typeface="Times New Roman" pitchFamily="18" charset="0"/>
                <a:cs typeface="Times New Roman" pitchFamily="18" charset="0"/>
              </a:rPr>
              <a:t>Машкович</a:t>
            </a:r>
            <a:r>
              <a:rPr lang="ru-RU" sz="3200" b="1" dirty="0" smtClean="0">
                <a:solidFill>
                  <a:schemeClr val="accent2">
                    <a:lumMod val="75000"/>
                  </a:schemeClr>
                </a:solidFill>
                <a:latin typeface="Times New Roman" pitchFamily="18" charset="0"/>
                <a:cs typeface="Times New Roman" pitchFamily="18" charset="0"/>
              </a:rPr>
              <a:t> Татьяна Васильевна, </a:t>
            </a:r>
          </a:p>
          <a:p>
            <a:pPr algn="ctr"/>
            <a:r>
              <a:rPr lang="ru-RU" sz="2400" dirty="0" smtClean="0">
                <a:latin typeface="Times New Roman" pitchFamily="18" charset="0"/>
                <a:cs typeface="Times New Roman" pitchFamily="18" charset="0"/>
              </a:rPr>
              <a:t>преподаватель высшей квалификационной категории</a:t>
            </a:r>
          </a:p>
          <a:p>
            <a:pPr algn="ctr"/>
            <a:r>
              <a:rPr lang="en-US" sz="2400" i="1" dirty="0" smtClean="0">
                <a:solidFill>
                  <a:schemeClr val="accent2">
                    <a:lumMod val="75000"/>
                  </a:schemeClr>
                </a:solidFill>
                <a:latin typeface="Times New Roman" pitchFamily="18" charset="0"/>
                <a:cs typeface="Times New Roman" pitchFamily="18" charset="0"/>
              </a:rPr>
              <a:t>E-mail</a:t>
            </a:r>
            <a:r>
              <a:rPr lang="ru-RU" sz="2400" i="1" dirty="0" smtClean="0">
                <a:solidFill>
                  <a:schemeClr val="accent2">
                    <a:lumMod val="75000"/>
                  </a:schemeClr>
                </a:solidFill>
                <a:latin typeface="Times New Roman" pitchFamily="18" charset="0"/>
                <a:cs typeface="Times New Roman" pitchFamily="18" charset="0"/>
              </a:rPr>
              <a:t>:</a:t>
            </a:r>
            <a:r>
              <a:rPr lang="en-US" sz="2400" i="1" dirty="0" smtClean="0">
                <a:solidFill>
                  <a:schemeClr val="accent2">
                    <a:lumMod val="75000"/>
                  </a:schemeClr>
                </a:solidFill>
                <a:latin typeface="Times New Roman" pitchFamily="18" charset="0"/>
                <a:cs typeface="Times New Roman" pitchFamily="18" charset="0"/>
              </a:rPr>
              <a:t> mashkovich1978@mail.ru</a:t>
            </a:r>
            <a:endParaRPr lang="ru-RU" sz="2400" i="1" dirty="0">
              <a:solidFill>
                <a:schemeClr val="accent2">
                  <a:lumMod val="75000"/>
                </a:schemeClr>
              </a:solidFill>
              <a:latin typeface="Times New Roman" pitchFamily="18" charset="0"/>
              <a:cs typeface="Times New Roman" pitchFamily="18" charset="0"/>
            </a:endParaRPr>
          </a:p>
        </p:txBody>
      </p:sp>
    </p:spTree>
    <p:extLst>
      <p:ext uri="{BB962C8B-B14F-4D97-AF65-F5344CB8AC3E}">
        <p14:creationId xmlns:p14="http://schemas.microsoft.com/office/powerpoint/2010/main" val="39418744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 Box 7"/>
          <p:cNvSpPr txBox="1">
            <a:spLocks noChangeArrowheads="1"/>
          </p:cNvSpPr>
          <p:nvPr/>
        </p:nvSpPr>
        <p:spPr bwMode="auto">
          <a:xfrm>
            <a:off x="1809751" y="879267"/>
            <a:ext cx="85725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eaLnBrk="1" hangingPunct="1">
              <a:spcBef>
                <a:spcPct val="50000"/>
              </a:spcBef>
            </a:pPr>
            <a:r>
              <a:rPr lang="ru-RU" altLang="ru-RU" sz="2400" b="1" dirty="0">
                <a:solidFill>
                  <a:srgbClr val="002060"/>
                </a:solidFill>
                <a:latin typeface="Times New Roman" panose="02020603050405020304" pitchFamily="18" charset="0"/>
              </a:rPr>
              <a:t>Электроплиты, электроплитки, варочные панели</a:t>
            </a:r>
          </a:p>
        </p:txBody>
      </p:sp>
      <p:sp>
        <p:nvSpPr>
          <p:cNvPr id="9" name="Прямоугольник 8"/>
          <p:cNvSpPr/>
          <p:nvPr/>
        </p:nvSpPr>
        <p:spPr>
          <a:xfrm>
            <a:off x="285750" y="261562"/>
            <a:ext cx="10881360" cy="553998"/>
          </a:xfrm>
          <a:prstGeom prst="rect">
            <a:avLst/>
          </a:prstGeom>
          <a:solidFill>
            <a:schemeClr val="accent2">
              <a:lumMod val="60000"/>
              <a:lumOff val="40000"/>
            </a:schemeClr>
          </a:solidFill>
        </p:spPr>
        <p:txBody>
          <a:bodyPr wrap="square">
            <a:spAutoFit/>
          </a:bodyPr>
          <a:lstStyle/>
          <a:p>
            <a:pPr marL="914400" indent="-914400" algn="ctr">
              <a:defRPr/>
            </a:pPr>
            <a:r>
              <a:rPr lang="ru-RU" sz="3000" b="1" spc="50" dirty="0">
                <a:ln w="12700" cmpd="sng">
                  <a:solidFill>
                    <a:srgbClr val="792211"/>
                  </a:solidFill>
                  <a:prstDash val="solid"/>
                </a:ln>
                <a:solidFill>
                  <a:schemeClr val="accent6">
                    <a:tint val="1000"/>
                  </a:schemeClr>
                </a:solidFill>
                <a:effectLst>
                  <a:glow rad="53100">
                    <a:schemeClr val="accent6">
                      <a:satMod val="180000"/>
                      <a:alpha val="30000"/>
                    </a:schemeClr>
                  </a:glow>
                </a:effectLst>
                <a:latin typeface="Times New Roman" panose="02020603050405020304" pitchFamily="18" charset="0"/>
                <a:cs typeface="Times New Roman" panose="02020603050405020304" pitchFamily="18" charset="0"/>
              </a:rPr>
              <a:t>1</a:t>
            </a:r>
            <a:r>
              <a:rPr lang="ru-RU" sz="3000" b="1" spc="50" dirty="0" smtClean="0">
                <a:ln w="12700" cmpd="sng">
                  <a:solidFill>
                    <a:srgbClr val="792211"/>
                  </a:solidFill>
                  <a:prstDash val="solid"/>
                </a:ln>
                <a:solidFill>
                  <a:schemeClr val="accent6">
                    <a:tint val="1000"/>
                  </a:schemeClr>
                </a:solidFill>
                <a:effectLst>
                  <a:glow rad="53100">
                    <a:schemeClr val="accent6">
                      <a:satMod val="180000"/>
                      <a:alpha val="30000"/>
                    </a:schemeClr>
                  </a:glow>
                </a:effectLst>
                <a:latin typeface="Times New Roman" panose="02020603050405020304" pitchFamily="18" charset="0"/>
                <a:cs typeface="Times New Roman" panose="02020603050405020304" pitchFamily="18" charset="0"/>
              </a:rPr>
              <a:t>. </a:t>
            </a:r>
            <a:r>
              <a:rPr lang="ru-RU" sz="3000" b="1" spc="50" dirty="0">
                <a:ln w="12700" cmpd="sng">
                  <a:solidFill>
                    <a:srgbClr val="792211"/>
                  </a:solidFill>
                  <a:prstDash val="solid"/>
                </a:ln>
                <a:solidFill>
                  <a:schemeClr val="accent6">
                    <a:tint val="1000"/>
                  </a:schemeClr>
                </a:solidFill>
                <a:effectLst>
                  <a:glow rad="53100">
                    <a:schemeClr val="accent6">
                      <a:satMod val="180000"/>
                      <a:alpha val="30000"/>
                    </a:schemeClr>
                  </a:glow>
                </a:effectLst>
                <a:latin typeface="Times New Roman" panose="02020603050405020304" pitchFamily="18" charset="0"/>
                <a:cs typeface="Times New Roman" panose="02020603050405020304" pitchFamily="18" charset="0"/>
              </a:rPr>
              <a:t>Приборы для приготовления пищи общего назначения</a:t>
            </a:r>
          </a:p>
        </p:txBody>
      </p:sp>
      <p:pic>
        <p:nvPicPr>
          <p:cNvPr id="5124" name="Picture 9" descr="D:\Мои документы\Работа бук\Лекции и раздаточные\Товароведение\Хозяйственные товары\ЭБТ\новое из нета\нагрев\556_1.jpg"/>
          <p:cNvPicPr>
            <a:picLocks noChangeAspect="1" noChangeArrowheads="1"/>
          </p:cNvPicPr>
          <p:nvPr/>
        </p:nvPicPr>
        <p:blipFill>
          <a:blip r:embed="rId2">
            <a:extLst>
              <a:ext uri="{28A0092B-C50C-407E-A947-70E740481C1C}">
                <a14:useLocalDpi xmlns:a14="http://schemas.microsoft.com/office/drawing/2010/main" val="0"/>
              </a:ext>
            </a:extLst>
          </a:blip>
          <a:srcRect b="4681"/>
          <a:stretch>
            <a:fillRect/>
          </a:stretch>
        </p:blipFill>
        <p:spPr bwMode="auto">
          <a:xfrm>
            <a:off x="1612583" y="1560196"/>
            <a:ext cx="1898650" cy="4429125"/>
          </a:xfrm>
          <a:prstGeom prst="rect">
            <a:avLst/>
          </a:prstGeom>
          <a:noFill/>
          <a:ln w="38100">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pic>
        <p:nvPicPr>
          <p:cNvPr id="5125" name="Picture 9" descr="Электроплитка  FIRST FA 5088"/>
          <p:cNvPicPr>
            <a:picLocks noChangeAspect="1" noChangeArrowheads="1"/>
          </p:cNvPicPr>
          <p:nvPr/>
        </p:nvPicPr>
        <p:blipFill>
          <a:blip r:embed="rId3">
            <a:extLst>
              <a:ext uri="{28A0092B-C50C-407E-A947-70E740481C1C}">
                <a14:useLocalDpi xmlns:a14="http://schemas.microsoft.com/office/drawing/2010/main" val="0"/>
              </a:ext>
            </a:extLst>
          </a:blip>
          <a:srcRect t="21260" b="19684"/>
          <a:stretch>
            <a:fillRect/>
          </a:stretch>
        </p:blipFill>
        <p:spPr bwMode="auto">
          <a:xfrm>
            <a:off x="7255043" y="1560196"/>
            <a:ext cx="3557588" cy="2100263"/>
          </a:xfrm>
          <a:prstGeom prst="rect">
            <a:avLst/>
          </a:prstGeom>
          <a:noFill/>
          <a:ln w="38100">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pic>
        <p:nvPicPr>
          <p:cNvPr id="5126" name="Picture 6" descr="вар"/>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55044" y="3865245"/>
            <a:ext cx="3571875" cy="2154238"/>
          </a:xfrm>
          <a:prstGeom prst="rect">
            <a:avLst/>
          </a:prstGeom>
          <a:noFill/>
          <a:ln w="38100">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pic>
        <p:nvPicPr>
          <p:cNvPr id="8" name="Рисунок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527326" y="70505"/>
            <a:ext cx="564594" cy="693361"/>
          </a:xfrm>
          <a:prstGeom prst="rect">
            <a:avLst/>
          </a:prstGeom>
        </p:spPr>
      </p:pic>
      <p:pic>
        <p:nvPicPr>
          <p:cNvPr id="2050" name="Picture 2" descr="https://www.frog.ee/346592-thickbox/electrolux-eki54950ox.jpg"/>
          <p:cNvPicPr>
            <a:picLocks noChangeAspect="1" noChangeArrowheads="1"/>
          </p:cNvPicPr>
          <p:nvPr/>
        </p:nvPicPr>
        <p:blipFill rotWithShape="1">
          <a:blip r:embed="rId6">
            <a:extLst>
              <a:ext uri="{28A0092B-C50C-407E-A947-70E740481C1C}">
                <a14:useLocalDpi xmlns:a14="http://schemas.microsoft.com/office/drawing/2010/main" val="0"/>
              </a:ext>
            </a:extLst>
          </a:blip>
          <a:srcRect l="12601" r="12572"/>
          <a:stretch/>
        </p:blipFill>
        <p:spPr bwMode="auto">
          <a:xfrm>
            <a:off x="3714750" y="1560196"/>
            <a:ext cx="3336776" cy="4459287"/>
          </a:xfrm>
          <a:prstGeom prst="rect">
            <a:avLst/>
          </a:prstGeom>
          <a:noFill/>
          <a:ln w="28575">
            <a:solidFill>
              <a:schemeClr val="accent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67455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500"/>
                                  </p:stCondLst>
                                  <p:childTnLst>
                                    <p:set>
                                      <p:cBhvr>
                                        <p:cTn id="9" dur="1" fill="hold">
                                          <p:stCondLst>
                                            <p:cond delay="0"/>
                                          </p:stCondLst>
                                        </p:cTn>
                                        <p:tgtEl>
                                          <p:spTgt spid="5122"/>
                                        </p:tgtEl>
                                        <p:attrNameLst>
                                          <p:attrName>style.visibility</p:attrName>
                                        </p:attrNameLst>
                                      </p:cBhvr>
                                      <p:to>
                                        <p:strVal val="visible"/>
                                      </p:to>
                                    </p:set>
                                  </p:childTnLst>
                                </p:cTn>
                              </p:par>
                            </p:childTnLst>
                          </p:cTn>
                        </p:par>
                        <p:par>
                          <p:cTn id="10" fill="hold">
                            <p:stCondLst>
                              <p:cond delay="500"/>
                            </p:stCondLst>
                            <p:childTnLst>
                              <p:par>
                                <p:cTn id="11" presetID="2" presetClass="entr" presetSubtype="4" fill="hold" nodeType="afterEffect">
                                  <p:stCondLst>
                                    <p:cond delay="0"/>
                                  </p:stCondLst>
                                  <p:childTnLst>
                                    <p:set>
                                      <p:cBhvr>
                                        <p:cTn id="12" dur="1" fill="hold">
                                          <p:stCondLst>
                                            <p:cond delay="0"/>
                                          </p:stCondLst>
                                        </p:cTn>
                                        <p:tgtEl>
                                          <p:spTgt spid="5124"/>
                                        </p:tgtEl>
                                        <p:attrNameLst>
                                          <p:attrName>style.visibility</p:attrName>
                                        </p:attrNameLst>
                                      </p:cBhvr>
                                      <p:to>
                                        <p:strVal val="visible"/>
                                      </p:to>
                                    </p:set>
                                    <p:anim calcmode="lin" valueType="num">
                                      <p:cBhvr additive="base">
                                        <p:cTn id="13" dur="500" fill="hold"/>
                                        <p:tgtEl>
                                          <p:spTgt spid="5124"/>
                                        </p:tgtEl>
                                        <p:attrNameLst>
                                          <p:attrName>ppt_x</p:attrName>
                                        </p:attrNameLst>
                                      </p:cBhvr>
                                      <p:tavLst>
                                        <p:tav tm="0">
                                          <p:val>
                                            <p:strVal val="#ppt_x"/>
                                          </p:val>
                                        </p:tav>
                                        <p:tav tm="100000">
                                          <p:val>
                                            <p:strVal val="#ppt_x"/>
                                          </p:val>
                                        </p:tav>
                                      </p:tavLst>
                                    </p:anim>
                                    <p:anim calcmode="lin" valueType="num">
                                      <p:cBhvr additive="base">
                                        <p:cTn id="14" dur="500" fill="hold"/>
                                        <p:tgtEl>
                                          <p:spTgt spid="5124"/>
                                        </p:tgtEl>
                                        <p:attrNameLst>
                                          <p:attrName>ppt_y</p:attrName>
                                        </p:attrNameLst>
                                      </p:cBhvr>
                                      <p:tavLst>
                                        <p:tav tm="0">
                                          <p:val>
                                            <p:strVal val="1+#ppt_h/2"/>
                                          </p:val>
                                        </p:tav>
                                        <p:tav tm="100000">
                                          <p:val>
                                            <p:strVal val="#ppt_y"/>
                                          </p:val>
                                        </p:tav>
                                      </p:tavLst>
                                    </p:anim>
                                  </p:childTnLst>
                                </p:cTn>
                              </p:par>
                            </p:childTnLst>
                          </p:cTn>
                        </p:par>
                        <p:par>
                          <p:cTn id="15" fill="hold">
                            <p:stCondLst>
                              <p:cond delay="1000"/>
                            </p:stCondLst>
                            <p:childTnLst>
                              <p:par>
                                <p:cTn id="16" presetID="2" presetClass="entr" presetSubtype="4" fill="hold" nodeType="afterEffect">
                                  <p:stCondLst>
                                    <p:cond delay="0"/>
                                  </p:stCondLst>
                                  <p:childTnLst>
                                    <p:set>
                                      <p:cBhvr>
                                        <p:cTn id="17" dur="1" fill="hold">
                                          <p:stCondLst>
                                            <p:cond delay="0"/>
                                          </p:stCondLst>
                                        </p:cTn>
                                        <p:tgtEl>
                                          <p:spTgt spid="2050"/>
                                        </p:tgtEl>
                                        <p:attrNameLst>
                                          <p:attrName>style.visibility</p:attrName>
                                        </p:attrNameLst>
                                      </p:cBhvr>
                                      <p:to>
                                        <p:strVal val="visible"/>
                                      </p:to>
                                    </p:set>
                                    <p:anim calcmode="lin" valueType="num">
                                      <p:cBhvr additive="base">
                                        <p:cTn id="18" dur="500" fill="hold"/>
                                        <p:tgtEl>
                                          <p:spTgt spid="2050"/>
                                        </p:tgtEl>
                                        <p:attrNameLst>
                                          <p:attrName>ppt_x</p:attrName>
                                        </p:attrNameLst>
                                      </p:cBhvr>
                                      <p:tavLst>
                                        <p:tav tm="0">
                                          <p:val>
                                            <p:strVal val="#ppt_x"/>
                                          </p:val>
                                        </p:tav>
                                        <p:tav tm="100000">
                                          <p:val>
                                            <p:strVal val="#ppt_x"/>
                                          </p:val>
                                        </p:tav>
                                      </p:tavLst>
                                    </p:anim>
                                    <p:anim calcmode="lin" valueType="num">
                                      <p:cBhvr additive="base">
                                        <p:cTn id="19" dur="500" fill="hold"/>
                                        <p:tgtEl>
                                          <p:spTgt spid="2050"/>
                                        </p:tgtEl>
                                        <p:attrNameLst>
                                          <p:attrName>ppt_y</p:attrName>
                                        </p:attrNameLst>
                                      </p:cBhvr>
                                      <p:tavLst>
                                        <p:tav tm="0">
                                          <p:val>
                                            <p:strVal val="1+#ppt_h/2"/>
                                          </p:val>
                                        </p:tav>
                                        <p:tav tm="100000">
                                          <p:val>
                                            <p:strVal val="#ppt_y"/>
                                          </p:val>
                                        </p:tav>
                                      </p:tavLst>
                                    </p:anim>
                                  </p:childTnLst>
                                </p:cTn>
                              </p:par>
                            </p:childTnLst>
                          </p:cTn>
                        </p:par>
                        <p:par>
                          <p:cTn id="20" fill="hold">
                            <p:stCondLst>
                              <p:cond delay="1500"/>
                            </p:stCondLst>
                            <p:childTnLst>
                              <p:par>
                                <p:cTn id="21" presetID="2" presetClass="entr" presetSubtype="4" fill="hold" nodeType="afterEffect">
                                  <p:stCondLst>
                                    <p:cond delay="0"/>
                                  </p:stCondLst>
                                  <p:childTnLst>
                                    <p:set>
                                      <p:cBhvr>
                                        <p:cTn id="22" dur="1" fill="hold">
                                          <p:stCondLst>
                                            <p:cond delay="0"/>
                                          </p:stCondLst>
                                        </p:cTn>
                                        <p:tgtEl>
                                          <p:spTgt spid="5125"/>
                                        </p:tgtEl>
                                        <p:attrNameLst>
                                          <p:attrName>style.visibility</p:attrName>
                                        </p:attrNameLst>
                                      </p:cBhvr>
                                      <p:to>
                                        <p:strVal val="visible"/>
                                      </p:to>
                                    </p:set>
                                    <p:anim calcmode="lin" valueType="num">
                                      <p:cBhvr additive="base">
                                        <p:cTn id="23" dur="500" fill="hold"/>
                                        <p:tgtEl>
                                          <p:spTgt spid="5125"/>
                                        </p:tgtEl>
                                        <p:attrNameLst>
                                          <p:attrName>ppt_x</p:attrName>
                                        </p:attrNameLst>
                                      </p:cBhvr>
                                      <p:tavLst>
                                        <p:tav tm="0">
                                          <p:val>
                                            <p:strVal val="#ppt_x"/>
                                          </p:val>
                                        </p:tav>
                                        <p:tav tm="100000">
                                          <p:val>
                                            <p:strVal val="#ppt_x"/>
                                          </p:val>
                                        </p:tav>
                                      </p:tavLst>
                                    </p:anim>
                                    <p:anim calcmode="lin" valueType="num">
                                      <p:cBhvr additive="base">
                                        <p:cTn id="24" dur="500" fill="hold"/>
                                        <p:tgtEl>
                                          <p:spTgt spid="5125"/>
                                        </p:tgtEl>
                                        <p:attrNameLst>
                                          <p:attrName>ppt_y</p:attrName>
                                        </p:attrNameLst>
                                      </p:cBhvr>
                                      <p:tavLst>
                                        <p:tav tm="0">
                                          <p:val>
                                            <p:strVal val="1+#ppt_h/2"/>
                                          </p:val>
                                        </p:tav>
                                        <p:tav tm="100000">
                                          <p:val>
                                            <p:strVal val="#ppt_y"/>
                                          </p:val>
                                        </p:tav>
                                      </p:tavLst>
                                    </p:anim>
                                  </p:childTnLst>
                                </p:cTn>
                              </p:par>
                            </p:childTnLst>
                          </p:cTn>
                        </p:par>
                        <p:par>
                          <p:cTn id="25" fill="hold">
                            <p:stCondLst>
                              <p:cond delay="2000"/>
                            </p:stCondLst>
                            <p:childTnLst>
                              <p:par>
                                <p:cTn id="26" presetID="2" presetClass="entr" presetSubtype="4" fill="hold" nodeType="afterEffect">
                                  <p:stCondLst>
                                    <p:cond delay="0"/>
                                  </p:stCondLst>
                                  <p:childTnLst>
                                    <p:set>
                                      <p:cBhvr>
                                        <p:cTn id="27" dur="1" fill="hold">
                                          <p:stCondLst>
                                            <p:cond delay="0"/>
                                          </p:stCondLst>
                                        </p:cTn>
                                        <p:tgtEl>
                                          <p:spTgt spid="5126"/>
                                        </p:tgtEl>
                                        <p:attrNameLst>
                                          <p:attrName>style.visibility</p:attrName>
                                        </p:attrNameLst>
                                      </p:cBhvr>
                                      <p:to>
                                        <p:strVal val="visible"/>
                                      </p:to>
                                    </p:set>
                                    <p:anim calcmode="lin" valueType="num">
                                      <p:cBhvr additive="base">
                                        <p:cTn id="28" dur="500" fill="hold"/>
                                        <p:tgtEl>
                                          <p:spTgt spid="5126"/>
                                        </p:tgtEl>
                                        <p:attrNameLst>
                                          <p:attrName>ppt_x</p:attrName>
                                        </p:attrNameLst>
                                      </p:cBhvr>
                                      <p:tavLst>
                                        <p:tav tm="0">
                                          <p:val>
                                            <p:strVal val="#ppt_x"/>
                                          </p:val>
                                        </p:tav>
                                        <p:tav tm="100000">
                                          <p:val>
                                            <p:strVal val="#ppt_x"/>
                                          </p:val>
                                        </p:tav>
                                      </p:tavLst>
                                    </p:anim>
                                    <p:anim calcmode="lin" valueType="num">
                                      <p:cBhvr additive="base">
                                        <p:cTn id="29" dur="500" fill="hold"/>
                                        <p:tgtEl>
                                          <p:spTgt spid="51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2" grpId="0"/>
      <p:bldP spid="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2" name="Text Box 4"/>
          <p:cNvSpPr txBox="1">
            <a:spLocks noChangeArrowheads="1"/>
          </p:cNvSpPr>
          <p:nvPr/>
        </p:nvSpPr>
        <p:spPr bwMode="auto">
          <a:xfrm>
            <a:off x="3524233" y="1"/>
            <a:ext cx="4968875" cy="701675"/>
          </a:xfrm>
          <a:prstGeom prst="rect">
            <a:avLst/>
          </a:prstGeom>
          <a:noFill/>
          <a:ln w="9525">
            <a:noFill/>
            <a:miter lim="800000"/>
            <a:headEnd/>
            <a:tailEnd/>
          </a:ln>
        </p:spPr>
        <p:txBody>
          <a:bodyPr>
            <a:spAutoFit/>
          </a:bodyPr>
          <a:lstStyle/>
          <a:p>
            <a:pPr algn="ctr">
              <a:spcBef>
                <a:spcPct val="50000"/>
              </a:spcBef>
              <a:defRPr/>
            </a:pPr>
            <a:r>
              <a:rPr lang="ru-RU" sz="4000" b="1" dirty="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latin typeface="Times New Roman" pitchFamily="18" charset="0"/>
              </a:rPr>
              <a:t>Электроплита</a:t>
            </a:r>
          </a:p>
        </p:txBody>
      </p:sp>
      <p:pic>
        <p:nvPicPr>
          <p:cNvPr id="6147" name="Picture 5" descr="плита1"/>
          <p:cNvPicPr>
            <a:picLocks noChangeAspect="1" noChangeArrowheads="1"/>
          </p:cNvPicPr>
          <p:nvPr/>
        </p:nvPicPr>
        <p:blipFill>
          <a:blip r:embed="rId2">
            <a:extLst>
              <a:ext uri="{28A0092B-C50C-407E-A947-70E740481C1C}">
                <a14:useLocalDpi xmlns:a14="http://schemas.microsoft.com/office/drawing/2010/main" val="0"/>
              </a:ext>
            </a:extLst>
          </a:blip>
          <a:srcRect l="15044" r="16228"/>
          <a:stretch>
            <a:fillRect/>
          </a:stretch>
        </p:blipFill>
        <p:spPr bwMode="auto">
          <a:xfrm>
            <a:off x="3095627" y="2006601"/>
            <a:ext cx="2362746" cy="3438525"/>
          </a:xfrm>
          <a:prstGeom prst="rect">
            <a:avLst/>
          </a:prstGeom>
          <a:noFill/>
          <a:ln w="38100">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sp>
        <p:nvSpPr>
          <p:cNvPr id="6148" name="Text Box 7"/>
          <p:cNvSpPr txBox="1">
            <a:spLocks noChangeArrowheads="1"/>
          </p:cNvSpPr>
          <p:nvPr/>
        </p:nvSpPr>
        <p:spPr bwMode="auto">
          <a:xfrm>
            <a:off x="1704023" y="5554663"/>
            <a:ext cx="4932362"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eaLnBrk="1" hangingPunct="1"/>
            <a:r>
              <a:rPr lang="ru-RU" altLang="ru-RU" b="1" dirty="0">
                <a:solidFill>
                  <a:srgbClr val="002060"/>
                </a:solidFill>
                <a:latin typeface="Times New Roman" panose="02020603050405020304" pitchFamily="18" charset="0"/>
                <a:cs typeface="Times New Roman" panose="02020603050405020304" pitchFamily="18" charset="0"/>
              </a:rPr>
              <a:t>Традиционные (классические) </a:t>
            </a:r>
          </a:p>
          <a:p>
            <a:pPr algn="ctr" eaLnBrk="1" hangingPunct="1"/>
            <a:r>
              <a:rPr lang="ru-RU" altLang="ru-RU" b="1" dirty="0">
                <a:solidFill>
                  <a:srgbClr val="002060"/>
                </a:solidFill>
                <a:latin typeface="Times New Roman" panose="02020603050405020304" pitchFamily="18" charset="0"/>
                <a:cs typeface="Times New Roman" panose="02020603050405020304" pitchFamily="18" charset="0"/>
              </a:rPr>
              <a:t>с чугунными конфорками</a:t>
            </a:r>
          </a:p>
        </p:txBody>
      </p:sp>
      <p:sp>
        <p:nvSpPr>
          <p:cNvPr id="6149" name="Text Box 8"/>
          <p:cNvSpPr txBox="1">
            <a:spLocks noChangeArrowheads="1"/>
          </p:cNvSpPr>
          <p:nvPr/>
        </p:nvSpPr>
        <p:spPr bwMode="auto">
          <a:xfrm>
            <a:off x="2809876" y="1428751"/>
            <a:ext cx="6264275" cy="461963"/>
          </a:xfrm>
          <a:prstGeom prst="rect">
            <a:avLst/>
          </a:prstGeom>
          <a:solidFill>
            <a:schemeClr val="accent3">
              <a:lumMod val="20000"/>
              <a:lumOff val="80000"/>
            </a:schemeClr>
          </a:solidFill>
          <a:ln w="9525">
            <a:solidFill>
              <a:srgbClr val="000000"/>
            </a:solidFill>
            <a:miter lim="800000"/>
            <a:headEnd/>
            <a:tailEnd/>
          </a:ln>
          <a:extLst/>
        </p:spPr>
        <p:txBody>
          <a:bodyPr>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eaLnBrk="1" hangingPunct="1">
              <a:spcBef>
                <a:spcPct val="50000"/>
              </a:spcBef>
            </a:pPr>
            <a:r>
              <a:rPr lang="ru-RU" altLang="ru-RU" sz="2400" b="1" i="1">
                <a:latin typeface="Times New Roman" panose="02020603050405020304" pitchFamily="18" charset="0"/>
                <a:cs typeface="Times New Roman" panose="02020603050405020304" pitchFamily="18" charset="0"/>
              </a:rPr>
              <a:t>По конструкции нагревательного элемента:</a:t>
            </a:r>
          </a:p>
        </p:txBody>
      </p:sp>
      <p:pic>
        <p:nvPicPr>
          <p:cNvPr id="6150" name="Picture 4" descr="плита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24625" y="2000251"/>
            <a:ext cx="2091582" cy="3444875"/>
          </a:xfrm>
          <a:prstGeom prst="rect">
            <a:avLst/>
          </a:prstGeom>
          <a:noFill/>
          <a:ln w="38100">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sp>
        <p:nvSpPr>
          <p:cNvPr id="6151" name="Text Box 6"/>
          <p:cNvSpPr txBox="1">
            <a:spLocks noChangeArrowheads="1"/>
          </p:cNvSpPr>
          <p:nvPr/>
        </p:nvSpPr>
        <p:spPr bwMode="auto">
          <a:xfrm>
            <a:off x="6347460" y="5554663"/>
            <a:ext cx="31432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eaLnBrk="1" hangingPunct="1">
              <a:spcBef>
                <a:spcPct val="50000"/>
              </a:spcBef>
            </a:pPr>
            <a:r>
              <a:rPr lang="ru-RU" altLang="ru-RU" b="1">
                <a:solidFill>
                  <a:srgbClr val="002060"/>
                </a:solidFill>
                <a:latin typeface="Times New Roman" panose="02020603050405020304" pitchFamily="18" charset="0"/>
                <a:cs typeface="Times New Roman" panose="02020603050405020304" pitchFamily="18" charset="0"/>
              </a:rPr>
              <a:t>Со стеклокерамической поверхностью	 </a:t>
            </a:r>
          </a:p>
        </p:txBody>
      </p:sp>
      <p:sp>
        <p:nvSpPr>
          <p:cNvPr id="6152" name="TextBox 8"/>
          <p:cNvSpPr txBox="1">
            <a:spLocks noChangeArrowheads="1"/>
          </p:cNvSpPr>
          <p:nvPr/>
        </p:nvSpPr>
        <p:spPr bwMode="auto">
          <a:xfrm>
            <a:off x="2024064" y="785813"/>
            <a:ext cx="80724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eaLnBrk="1" hangingPunct="1"/>
            <a:r>
              <a:rPr lang="ru-RU" altLang="ru-RU" sz="2000" dirty="0">
                <a:solidFill>
                  <a:srgbClr val="002060"/>
                </a:solidFill>
                <a:latin typeface="Times New Roman" panose="02020603050405020304" pitchFamily="18" charset="0"/>
                <a:cs typeface="Times New Roman" panose="02020603050405020304" pitchFamily="18" charset="0"/>
              </a:rPr>
              <a:t>Это стационарное изделие, имеющее 3-4 конфорки и духовой шкаф.</a:t>
            </a:r>
          </a:p>
        </p:txBody>
      </p:sp>
      <p:cxnSp>
        <p:nvCxnSpPr>
          <p:cNvPr id="21" name="Shape 20"/>
          <p:cNvCxnSpPr>
            <a:stCxn id="6149" idx="1"/>
          </p:cNvCxnSpPr>
          <p:nvPr/>
        </p:nvCxnSpPr>
        <p:spPr>
          <a:xfrm rot="10800000" flipV="1">
            <a:off x="2309813" y="1658939"/>
            <a:ext cx="500062" cy="1412875"/>
          </a:xfrm>
          <a:prstGeom prst="bentConnector2">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3" name="Shape 22"/>
          <p:cNvCxnSpPr>
            <a:stCxn id="6149" idx="3"/>
          </p:cNvCxnSpPr>
          <p:nvPr/>
        </p:nvCxnSpPr>
        <p:spPr>
          <a:xfrm>
            <a:off x="9074150" y="1658939"/>
            <a:ext cx="522288" cy="1412875"/>
          </a:xfrm>
          <a:prstGeom prst="bentConnector2">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6" name="Прямая со стрелкой 25"/>
          <p:cNvCxnSpPr/>
          <p:nvPr/>
        </p:nvCxnSpPr>
        <p:spPr>
          <a:xfrm>
            <a:off x="2309814" y="3071814"/>
            <a:ext cx="642937" cy="1587"/>
          </a:xfrm>
          <a:prstGeom prst="straightConnector1">
            <a:avLst/>
          </a:prstGeom>
          <a:ln>
            <a:solidFill>
              <a:schemeClr val="accent1"/>
            </a:solidFill>
            <a:tailEnd type="arrow"/>
          </a:ln>
        </p:spPr>
        <p:style>
          <a:lnRef idx="1">
            <a:schemeClr val="accent1"/>
          </a:lnRef>
          <a:fillRef idx="0">
            <a:schemeClr val="accent1"/>
          </a:fillRef>
          <a:effectRef idx="0">
            <a:schemeClr val="accent1"/>
          </a:effectRef>
          <a:fontRef idx="minor">
            <a:schemeClr val="tx1"/>
          </a:fontRef>
        </p:style>
      </p:cxnSp>
      <p:cxnSp>
        <p:nvCxnSpPr>
          <p:cNvPr id="28" name="Прямая со стрелкой 27"/>
          <p:cNvCxnSpPr/>
          <p:nvPr/>
        </p:nvCxnSpPr>
        <p:spPr>
          <a:xfrm rot="10800000">
            <a:off x="8953500" y="3071814"/>
            <a:ext cx="642938" cy="1587"/>
          </a:xfrm>
          <a:prstGeom prst="straightConnector1">
            <a:avLst/>
          </a:prstGeom>
          <a:ln>
            <a:solidFill>
              <a:schemeClr val="accent1"/>
            </a:solidFill>
            <a:tailEnd type="arrow"/>
          </a:ln>
        </p:spPr>
        <p:style>
          <a:lnRef idx="1">
            <a:schemeClr val="accent1"/>
          </a:lnRef>
          <a:fillRef idx="0">
            <a:schemeClr val="accent1"/>
          </a:fillRef>
          <a:effectRef idx="0">
            <a:schemeClr val="accent1"/>
          </a:effectRef>
          <a:fontRef idx="minor">
            <a:schemeClr val="tx1"/>
          </a:fontRef>
        </p:style>
      </p:cxnSp>
      <p:pic>
        <p:nvPicPr>
          <p:cNvPr id="13" name="Рисунок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527326" y="70505"/>
            <a:ext cx="564594" cy="693361"/>
          </a:xfrm>
          <a:prstGeom prst="rect">
            <a:avLst/>
          </a:prstGeom>
        </p:spPr>
      </p:pic>
      <p:sp>
        <p:nvSpPr>
          <p:cNvPr id="15" name="Прямоугольник 14"/>
          <p:cNvSpPr/>
          <p:nvPr/>
        </p:nvSpPr>
        <p:spPr>
          <a:xfrm>
            <a:off x="99076" y="854358"/>
            <a:ext cx="11992844" cy="5535012"/>
          </a:xfrm>
          <a:prstGeom prst="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3589338" algn="ctr" eaLnBrk="0" hangingPunct="0">
              <a:tabLst>
                <a:tab pos="539750" algn="l"/>
              </a:tabLst>
              <a:defRPr/>
            </a:pPr>
            <a:endParaRPr lang="ru-RU" sz="2800" b="1" dirty="0" smtClean="0">
              <a:solidFill>
                <a:srgbClr val="002060"/>
              </a:solidFill>
              <a:latin typeface="Times New Roman" panose="02020603050405020304" pitchFamily="18" charset="0"/>
              <a:cs typeface="Times New Roman" panose="02020603050405020304" pitchFamily="18" charset="0"/>
            </a:endParaRPr>
          </a:p>
          <a:p>
            <a:pPr marL="3589338" algn="ctr" eaLnBrk="0" hangingPunct="0">
              <a:tabLst>
                <a:tab pos="539750" algn="l"/>
              </a:tabLst>
              <a:defRPr/>
            </a:pPr>
            <a:r>
              <a:rPr lang="ru-RU" sz="2800" b="1" dirty="0" smtClean="0">
                <a:solidFill>
                  <a:srgbClr val="002060"/>
                </a:solidFill>
                <a:latin typeface="Times New Roman" panose="02020603050405020304" pitchFamily="18" charset="0"/>
                <a:cs typeface="Times New Roman" panose="02020603050405020304" pitchFamily="18" charset="0"/>
              </a:rPr>
              <a:t>Классические </a:t>
            </a:r>
            <a:r>
              <a:rPr lang="ru-RU" sz="2800" b="1" dirty="0">
                <a:solidFill>
                  <a:srgbClr val="002060"/>
                </a:solidFill>
                <a:latin typeface="Times New Roman" panose="02020603050405020304" pitchFamily="18" charset="0"/>
                <a:cs typeface="Times New Roman" panose="02020603050405020304" pitchFamily="18" charset="0"/>
              </a:rPr>
              <a:t>электроплиты </a:t>
            </a:r>
          </a:p>
          <a:p>
            <a:pPr marL="3589338" eaLnBrk="0" hangingPunct="0">
              <a:tabLst>
                <a:tab pos="539750" algn="l"/>
              </a:tabLst>
              <a:defRPr/>
            </a:pPr>
            <a:endParaRPr lang="ru-RU" sz="1200" b="1" dirty="0">
              <a:solidFill>
                <a:srgbClr val="002060"/>
              </a:solidFill>
              <a:latin typeface="Times New Roman" panose="02020603050405020304" pitchFamily="18" charset="0"/>
              <a:cs typeface="Times New Roman" panose="02020603050405020304" pitchFamily="18" charset="0"/>
            </a:endParaRPr>
          </a:p>
          <a:p>
            <a:pPr marL="3589338" algn="ctr" eaLnBrk="0" hangingPunct="0">
              <a:tabLst>
                <a:tab pos="539750" algn="l"/>
              </a:tabLst>
              <a:defRPr/>
            </a:pPr>
            <a:r>
              <a:rPr lang="ru-RU" sz="2000" dirty="0">
                <a:solidFill>
                  <a:srgbClr val="002060"/>
                </a:solidFill>
                <a:latin typeface="Times New Roman" pitchFamily="18" charset="0"/>
                <a:cs typeface="Times New Roman" pitchFamily="18" charset="0"/>
              </a:rPr>
              <a:t>имеют 3-4 обычные электрические закрытые конфорки. </a:t>
            </a:r>
          </a:p>
          <a:p>
            <a:pPr marL="3589338" algn="just" eaLnBrk="0" hangingPunct="0">
              <a:tabLst>
                <a:tab pos="539750" algn="l"/>
              </a:tabLst>
              <a:defRPr/>
            </a:pPr>
            <a:endParaRPr lang="ru-RU" sz="2000" dirty="0">
              <a:solidFill>
                <a:srgbClr val="002060"/>
              </a:solidFill>
              <a:latin typeface="Times New Roman" pitchFamily="18" charset="0"/>
              <a:cs typeface="Times New Roman" pitchFamily="18" charset="0"/>
            </a:endParaRPr>
          </a:p>
          <a:p>
            <a:pPr marL="3589338" eaLnBrk="0" hangingPunct="0">
              <a:tabLst>
                <a:tab pos="539750" algn="l"/>
              </a:tabLst>
              <a:defRPr/>
            </a:pPr>
            <a:r>
              <a:rPr lang="ru-RU" sz="2000" u="sng" dirty="0">
                <a:solidFill>
                  <a:srgbClr val="002060"/>
                </a:solidFill>
                <a:latin typeface="Times New Roman" pitchFamily="18" charset="0"/>
                <a:cs typeface="Times New Roman" pitchFamily="18" charset="0"/>
              </a:rPr>
              <a:t>В зависимости от величины потребляемой энергии</a:t>
            </a:r>
            <a:r>
              <a:rPr lang="ru-RU" sz="2000" dirty="0">
                <a:solidFill>
                  <a:srgbClr val="002060"/>
                </a:solidFill>
                <a:latin typeface="Times New Roman" pitchFamily="18" charset="0"/>
                <a:cs typeface="Times New Roman" pitchFamily="18" charset="0"/>
              </a:rPr>
              <a:t> </a:t>
            </a:r>
            <a:endParaRPr lang="ru-RU" sz="2000" dirty="0" smtClean="0">
              <a:solidFill>
                <a:srgbClr val="002060"/>
              </a:solidFill>
              <a:latin typeface="Times New Roman" pitchFamily="18" charset="0"/>
              <a:cs typeface="Times New Roman" pitchFamily="18" charset="0"/>
            </a:endParaRPr>
          </a:p>
          <a:p>
            <a:pPr marL="3589338" eaLnBrk="0" hangingPunct="0">
              <a:tabLst>
                <a:tab pos="539750" algn="l"/>
              </a:tabLst>
              <a:defRPr/>
            </a:pPr>
            <a:r>
              <a:rPr lang="ru-RU" sz="2000" dirty="0" smtClean="0">
                <a:solidFill>
                  <a:srgbClr val="002060"/>
                </a:solidFill>
                <a:latin typeface="Times New Roman" pitchFamily="18" charset="0"/>
                <a:cs typeface="Times New Roman" pitchFamily="18" charset="0"/>
              </a:rPr>
              <a:t>конфорки </a:t>
            </a:r>
            <a:r>
              <a:rPr lang="ru-RU" sz="2000" dirty="0">
                <a:solidFill>
                  <a:srgbClr val="002060"/>
                </a:solidFill>
                <a:latin typeface="Times New Roman" pitchFamily="18" charset="0"/>
                <a:cs typeface="Times New Roman" pitchFamily="18" charset="0"/>
              </a:rPr>
              <a:t>подразделяются на:</a:t>
            </a:r>
          </a:p>
          <a:p>
            <a:pPr marL="3589338" algn="just" eaLnBrk="0" hangingPunct="0">
              <a:tabLst>
                <a:tab pos="539750" algn="l"/>
              </a:tabLst>
              <a:defRPr/>
            </a:pPr>
            <a:endParaRPr lang="ru-RU" sz="2000" dirty="0">
              <a:solidFill>
                <a:srgbClr val="002060"/>
              </a:solidFill>
              <a:latin typeface="Times New Roman" pitchFamily="18" charset="0"/>
              <a:cs typeface="Times New Roman" pitchFamily="18" charset="0"/>
            </a:endParaRPr>
          </a:p>
          <a:p>
            <a:pPr marL="3589338" eaLnBrk="0" hangingPunct="0">
              <a:buFont typeface="Arial" charset="0"/>
              <a:buChar char="•"/>
              <a:tabLst>
                <a:tab pos="539750" algn="l"/>
              </a:tabLst>
              <a:defRPr/>
            </a:pPr>
            <a:r>
              <a:rPr lang="ru-RU" sz="2000" dirty="0">
                <a:solidFill>
                  <a:srgbClr val="002060"/>
                </a:solidFill>
                <a:latin typeface="Times New Roman" pitchFamily="18" charset="0"/>
                <a:cs typeface="Times New Roman" pitchFamily="18" charset="0"/>
              </a:rPr>
              <a:t> </a:t>
            </a:r>
            <a:r>
              <a:rPr lang="ru-RU" sz="2000" b="1" dirty="0">
                <a:solidFill>
                  <a:srgbClr val="002060"/>
                </a:solidFill>
                <a:latin typeface="Times New Roman" pitchFamily="18" charset="0"/>
                <a:cs typeface="Times New Roman" pitchFamily="18" charset="0"/>
              </a:rPr>
              <a:t>стандартные</a:t>
            </a:r>
            <a:r>
              <a:rPr lang="ru-RU" sz="2000" dirty="0">
                <a:solidFill>
                  <a:srgbClr val="002060"/>
                </a:solidFill>
                <a:latin typeface="Times New Roman" pitchFamily="18" charset="0"/>
                <a:cs typeface="Times New Roman" pitchFamily="18" charset="0"/>
              </a:rPr>
              <a:t> конфорки (мощность 1000-1200 Вт);</a:t>
            </a:r>
          </a:p>
          <a:p>
            <a:pPr marL="3589338" algn="just" eaLnBrk="0" hangingPunct="0">
              <a:buFont typeface="Arial" charset="0"/>
              <a:buChar char="•"/>
              <a:tabLst>
                <a:tab pos="539750" algn="l"/>
              </a:tabLst>
              <a:defRPr/>
            </a:pPr>
            <a:r>
              <a:rPr lang="ru-RU" sz="2000" dirty="0">
                <a:solidFill>
                  <a:srgbClr val="002060"/>
                </a:solidFill>
                <a:latin typeface="Times New Roman" pitchFamily="18" charset="0"/>
                <a:cs typeface="Times New Roman" pitchFamily="18" charset="0"/>
              </a:rPr>
              <a:t>  </a:t>
            </a:r>
            <a:r>
              <a:rPr lang="ru-RU" sz="2000" b="1" dirty="0" smtClean="0">
                <a:solidFill>
                  <a:srgbClr val="002060"/>
                </a:solidFill>
                <a:latin typeface="Times New Roman" pitchFamily="18" charset="0"/>
                <a:cs typeface="Times New Roman" pitchFamily="18" charset="0"/>
              </a:rPr>
              <a:t>экспресс-конфорки </a:t>
            </a:r>
            <a:r>
              <a:rPr lang="ru-RU" sz="2000" dirty="0" smtClean="0">
                <a:solidFill>
                  <a:srgbClr val="002060"/>
                </a:solidFill>
                <a:latin typeface="Times New Roman" pitchFamily="18" charset="0"/>
                <a:cs typeface="Times New Roman" pitchFamily="18" charset="0"/>
              </a:rPr>
              <a:t>(</a:t>
            </a:r>
            <a:r>
              <a:rPr lang="ru-RU" sz="2000" dirty="0">
                <a:solidFill>
                  <a:srgbClr val="002060"/>
                </a:solidFill>
                <a:latin typeface="Times New Roman" pitchFamily="18" charset="0"/>
                <a:cs typeface="Times New Roman" pitchFamily="18" charset="0"/>
              </a:rPr>
              <a:t>мощность 1500-2000 Вт) </a:t>
            </a:r>
          </a:p>
          <a:p>
            <a:pPr marL="3771900" algn="just" eaLnBrk="0" hangingPunct="0">
              <a:tabLst>
                <a:tab pos="539750" algn="l"/>
              </a:tabLst>
              <a:defRPr/>
            </a:pPr>
            <a:r>
              <a:rPr lang="ru-RU" sz="2000" i="1" dirty="0" smtClean="0">
                <a:solidFill>
                  <a:srgbClr val="002060"/>
                </a:solidFill>
                <a:latin typeface="Times New Roman" pitchFamily="18" charset="0"/>
                <a:cs typeface="Times New Roman" pitchFamily="18" charset="0"/>
              </a:rPr>
              <a:t>Они быстрее </a:t>
            </a:r>
            <a:r>
              <a:rPr lang="ru-RU" sz="2000" i="1" dirty="0">
                <a:solidFill>
                  <a:srgbClr val="002060"/>
                </a:solidFill>
                <a:latin typeface="Times New Roman" pitchFamily="18" charset="0"/>
                <a:cs typeface="Times New Roman" pitchFamily="18" charset="0"/>
              </a:rPr>
              <a:t>нагреваются, имеют защиту от перегрева и не перекаляются. Их можно отличить по кругу красного цвета в середине конфорки. </a:t>
            </a:r>
          </a:p>
        </p:txBody>
      </p:sp>
      <p:pic>
        <p:nvPicPr>
          <p:cNvPr id="16" name="Picture 6" descr="плита"/>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4974" y="1123562"/>
            <a:ext cx="3151882" cy="4321564"/>
          </a:xfrm>
          <a:prstGeom prst="rect">
            <a:avLst/>
          </a:prstGeom>
          <a:noFill/>
          <a:ln w="38100">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sp>
        <p:nvSpPr>
          <p:cNvPr id="17" name="Прямоугольник 16"/>
          <p:cNvSpPr/>
          <p:nvPr/>
        </p:nvSpPr>
        <p:spPr>
          <a:xfrm>
            <a:off x="99076" y="854358"/>
            <a:ext cx="11992844" cy="5535012"/>
          </a:xfrm>
          <a:prstGeom prst="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4754563" algn="ctr">
              <a:spcBef>
                <a:spcPct val="50000"/>
              </a:spcBef>
            </a:pPr>
            <a:r>
              <a:rPr lang="ru-RU" altLang="ru-RU" sz="2400" b="1" dirty="0">
                <a:solidFill>
                  <a:srgbClr val="002060"/>
                </a:solidFill>
                <a:latin typeface="Times New Roman" panose="02020603050405020304" pitchFamily="18" charset="0"/>
                <a:cs typeface="Times New Roman" panose="02020603050405020304" pitchFamily="18" charset="0"/>
              </a:rPr>
              <a:t>Электроплиты </a:t>
            </a:r>
          </a:p>
          <a:p>
            <a:pPr marL="4754563" algn="ctr">
              <a:spcBef>
                <a:spcPct val="50000"/>
              </a:spcBef>
            </a:pPr>
            <a:r>
              <a:rPr lang="ru-RU" altLang="ru-RU" sz="2000" b="1" dirty="0">
                <a:solidFill>
                  <a:srgbClr val="002060"/>
                </a:solidFill>
                <a:latin typeface="Times New Roman" panose="02020603050405020304" pitchFamily="18" charset="0"/>
                <a:cs typeface="Times New Roman" panose="02020603050405020304" pitchFamily="18" charset="0"/>
              </a:rPr>
              <a:t>со стеклокерамической </a:t>
            </a:r>
            <a:r>
              <a:rPr lang="ru-RU" altLang="ru-RU" sz="2000" b="1" dirty="0" smtClean="0">
                <a:solidFill>
                  <a:srgbClr val="002060"/>
                </a:solidFill>
                <a:latin typeface="Times New Roman" panose="02020603050405020304" pitchFamily="18" charset="0"/>
                <a:cs typeface="Times New Roman" panose="02020603050405020304" pitchFamily="18" charset="0"/>
              </a:rPr>
              <a:t>поверхностью</a:t>
            </a:r>
          </a:p>
          <a:p>
            <a:pPr marL="4754563" algn="ctr">
              <a:spcBef>
                <a:spcPct val="50000"/>
              </a:spcBef>
            </a:pPr>
            <a:r>
              <a:rPr lang="ru-RU" altLang="ru-RU" sz="2000" dirty="0">
                <a:solidFill>
                  <a:srgbClr val="002060"/>
                </a:solidFill>
                <a:latin typeface="Times New Roman" panose="02020603050405020304" pitchFamily="18" charset="0"/>
                <a:cs typeface="Times New Roman" panose="02020603050405020304" pitchFamily="18" charset="0"/>
              </a:rPr>
              <a:t>Конфорки находятся под затемненной стеклокерамической поверхностью. Их диаметр и форму можно изменять</a:t>
            </a:r>
            <a:r>
              <a:rPr lang="ru-RU" altLang="ru-RU" sz="2000" dirty="0" smtClean="0">
                <a:solidFill>
                  <a:srgbClr val="002060"/>
                </a:solidFill>
                <a:latin typeface="Times New Roman" panose="02020603050405020304" pitchFamily="18" charset="0"/>
                <a:cs typeface="Times New Roman" panose="02020603050405020304" pitchFamily="18" charset="0"/>
              </a:rPr>
              <a:t>.</a:t>
            </a:r>
          </a:p>
          <a:p>
            <a:pPr marL="4664075" algn="ctr"/>
            <a:r>
              <a:rPr lang="ru-RU" altLang="ru-RU" sz="2000" dirty="0">
                <a:solidFill>
                  <a:srgbClr val="002060"/>
                </a:solidFill>
                <a:latin typeface="Times New Roman" panose="02020603050405020304" pitchFamily="18" charset="0"/>
                <a:cs typeface="Times New Roman" panose="02020603050405020304" pitchFamily="18" charset="0"/>
              </a:rPr>
              <a:t>На поверхности плиты возле конфорок имеется</a:t>
            </a:r>
          </a:p>
          <a:p>
            <a:pPr marL="4754563" algn="ctr"/>
            <a:r>
              <a:rPr lang="ru-RU" altLang="ru-RU" sz="2000" i="1" u="sng" dirty="0">
                <a:solidFill>
                  <a:srgbClr val="002060"/>
                </a:solidFill>
                <a:latin typeface="Times New Roman" panose="02020603050405020304" pitchFamily="18" charset="0"/>
                <a:cs typeface="Times New Roman" panose="02020603050405020304" pitchFamily="18" charset="0"/>
              </a:rPr>
              <a:t>индикатор остаточного тепла</a:t>
            </a:r>
            <a:endParaRPr lang="ru-RU" altLang="ru-RU" sz="2000" dirty="0">
              <a:solidFill>
                <a:srgbClr val="002060"/>
              </a:solidFill>
              <a:latin typeface="Times New Roman" panose="02020603050405020304" pitchFamily="18" charset="0"/>
              <a:cs typeface="Times New Roman" panose="02020603050405020304" pitchFamily="18" charset="0"/>
            </a:endParaRPr>
          </a:p>
          <a:p>
            <a:pPr marL="4754563" algn="ctr">
              <a:spcBef>
                <a:spcPct val="50000"/>
              </a:spcBef>
            </a:pPr>
            <a:endParaRPr lang="ru-RU" altLang="ru-RU" sz="2000" dirty="0">
              <a:solidFill>
                <a:srgbClr val="002060"/>
              </a:solidFill>
              <a:latin typeface="Times New Roman" panose="02020603050405020304" pitchFamily="18" charset="0"/>
              <a:cs typeface="Times New Roman" panose="02020603050405020304" pitchFamily="18" charset="0"/>
            </a:endParaRPr>
          </a:p>
          <a:p>
            <a:pPr marL="4754563" algn="ctr">
              <a:spcBef>
                <a:spcPct val="50000"/>
              </a:spcBef>
            </a:pPr>
            <a:r>
              <a:rPr lang="ru-RU" altLang="ru-RU" sz="2000" b="1" dirty="0">
                <a:solidFill>
                  <a:srgbClr val="002060"/>
                </a:solidFill>
                <a:latin typeface="Times New Roman" panose="02020603050405020304" pitchFamily="18" charset="0"/>
                <a:cs typeface="Times New Roman" panose="02020603050405020304" pitchFamily="18" charset="0"/>
              </a:rPr>
              <a:t>	 </a:t>
            </a:r>
          </a:p>
        </p:txBody>
      </p:sp>
      <p:pic>
        <p:nvPicPr>
          <p:cNvPr id="18" name="Picture 5" descr="плита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8381" y="1295400"/>
            <a:ext cx="4240779" cy="4465637"/>
          </a:xfrm>
          <a:prstGeom prst="rect">
            <a:avLst/>
          </a:prstGeom>
          <a:noFill/>
          <a:ln w="38100">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sp>
        <p:nvSpPr>
          <p:cNvPr id="19" name="Text Box 5"/>
          <p:cNvSpPr txBox="1">
            <a:spLocks noChangeArrowheads="1"/>
          </p:cNvSpPr>
          <p:nvPr/>
        </p:nvSpPr>
        <p:spPr bwMode="auto">
          <a:xfrm>
            <a:off x="5111803" y="3337720"/>
            <a:ext cx="6647094" cy="2293937"/>
          </a:xfrm>
          <a:prstGeom prst="rect">
            <a:avLst/>
          </a:prstGeom>
          <a:solidFill>
            <a:srgbClr val="FFFFFF"/>
          </a:solidFill>
          <a:ln w="9525">
            <a:solidFill>
              <a:srgbClr val="000000"/>
            </a:solidFill>
            <a:miter lim="800000"/>
            <a:headEnd/>
            <a:tailEnd/>
          </a:ln>
        </p:spPr>
        <p:txBody>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just" eaLnBrk="1" hangingPunct="1">
              <a:spcAft>
                <a:spcPts val="1000"/>
              </a:spcAft>
            </a:pPr>
            <a:r>
              <a:rPr lang="ru-RU" altLang="ru-RU" b="1" u="sng" dirty="0">
                <a:latin typeface="Times New Roman" panose="02020603050405020304" pitchFamily="18" charset="0"/>
                <a:cs typeface="Times New Roman" panose="02020603050405020304" pitchFamily="18" charset="0"/>
              </a:rPr>
              <a:t>Стеклокерамика</a:t>
            </a:r>
            <a:r>
              <a:rPr lang="ru-RU" altLang="ru-RU" b="1" dirty="0">
                <a:latin typeface="Times New Roman" panose="02020603050405020304" pitchFamily="18" charset="0"/>
                <a:cs typeface="Times New Roman" panose="02020603050405020304" pitchFamily="18" charset="0"/>
              </a:rPr>
              <a:t> – современный, красивый, очень прочный, химически стойкий и долговечный материал. Он имеет высокую теплопроводность, поэтому тепло быстро и равномерно распределяется по всей конфорке, причем на расстоянии 1,5-2 см от нагревательной зоны стекло остается практически холодным. Верхняя панель плит абсолютно гладкая, поэтому посуда не опрокидывается, а плита легко моется.</a:t>
            </a:r>
          </a:p>
        </p:txBody>
      </p:sp>
    </p:spTree>
    <p:extLst>
      <p:ext uri="{BB962C8B-B14F-4D97-AF65-F5344CB8AC3E}">
        <p14:creationId xmlns:p14="http://schemas.microsoft.com/office/powerpoint/2010/main" val="29433133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27652"/>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500"/>
                                  </p:stCondLst>
                                  <p:childTnLst>
                                    <p:set>
                                      <p:cBhvr>
                                        <p:cTn id="9" dur="1" fill="hold">
                                          <p:stCondLst>
                                            <p:cond delay="0"/>
                                          </p:stCondLst>
                                        </p:cTn>
                                        <p:tgtEl>
                                          <p:spTgt spid="6152"/>
                                        </p:tgtEl>
                                        <p:attrNameLst>
                                          <p:attrName>style.visibility</p:attrName>
                                        </p:attrNameLst>
                                      </p:cBhvr>
                                      <p:to>
                                        <p:strVal val="visible"/>
                                      </p:to>
                                    </p:set>
                                  </p:childTnLst>
                                </p:cTn>
                              </p:par>
                            </p:childTnLst>
                          </p:cTn>
                        </p:par>
                        <p:par>
                          <p:cTn id="10" fill="hold">
                            <p:stCondLst>
                              <p:cond delay="500"/>
                            </p:stCondLst>
                            <p:childTnLst>
                              <p:par>
                                <p:cTn id="11" presetID="1" presetClass="entr" presetSubtype="0" fill="hold" grpId="0" nodeType="afterEffect">
                                  <p:stCondLst>
                                    <p:cond delay="500"/>
                                  </p:stCondLst>
                                  <p:childTnLst>
                                    <p:set>
                                      <p:cBhvr>
                                        <p:cTn id="12" dur="1" fill="hold">
                                          <p:stCondLst>
                                            <p:cond delay="0"/>
                                          </p:stCondLst>
                                        </p:cTn>
                                        <p:tgtEl>
                                          <p:spTgt spid="6149"/>
                                        </p:tgtEl>
                                        <p:attrNameLst>
                                          <p:attrName>style.visibility</p:attrName>
                                        </p:attrNameLst>
                                      </p:cBhvr>
                                      <p:to>
                                        <p:strVal val="visible"/>
                                      </p:to>
                                    </p:set>
                                  </p:childTnLst>
                                </p:cTn>
                              </p:par>
                            </p:childTnLst>
                          </p:cTn>
                        </p:par>
                        <p:par>
                          <p:cTn id="13" fill="hold">
                            <p:stCondLst>
                              <p:cond delay="1000"/>
                            </p:stCondLst>
                            <p:childTnLst>
                              <p:par>
                                <p:cTn id="14" presetID="1" presetClass="entr" presetSubtype="0" fill="hold" nodeType="afterEffect">
                                  <p:stCondLst>
                                    <p:cond delay="500"/>
                                  </p:stCondLst>
                                  <p:childTnLst>
                                    <p:set>
                                      <p:cBhvr>
                                        <p:cTn id="15" dur="1" fill="hold">
                                          <p:stCondLst>
                                            <p:cond delay="0"/>
                                          </p:stCondLst>
                                        </p:cTn>
                                        <p:tgtEl>
                                          <p:spTgt spid="21"/>
                                        </p:tgtEl>
                                        <p:attrNameLst>
                                          <p:attrName>style.visibility</p:attrName>
                                        </p:attrNameLst>
                                      </p:cBhvr>
                                      <p:to>
                                        <p:strVal val="visible"/>
                                      </p:to>
                                    </p:set>
                                  </p:childTnLst>
                                </p:cTn>
                              </p:par>
                            </p:childTnLst>
                          </p:cTn>
                        </p:par>
                        <p:par>
                          <p:cTn id="16" fill="hold">
                            <p:stCondLst>
                              <p:cond delay="1500"/>
                            </p:stCondLst>
                            <p:childTnLst>
                              <p:par>
                                <p:cTn id="17" presetID="1" presetClass="entr" presetSubtype="0" fill="hold" nodeType="afterEffect">
                                  <p:stCondLst>
                                    <p:cond delay="500"/>
                                  </p:stCondLst>
                                  <p:childTnLst>
                                    <p:set>
                                      <p:cBhvr>
                                        <p:cTn id="18" dur="1" fill="hold">
                                          <p:stCondLst>
                                            <p:cond delay="0"/>
                                          </p:stCondLst>
                                        </p:cTn>
                                        <p:tgtEl>
                                          <p:spTgt spid="26"/>
                                        </p:tgtEl>
                                        <p:attrNameLst>
                                          <p:attrName>style.visibility</p:attrName>
                                        </p:attrNameLst>
                                      </p:cBhvr>
                                      <p:to>
                                        <p:strVal val="visible"/>
                                      </p:to>
                                    </p:set>
                                  </p:childTnLst>
                                </p:cTn>
                              </p:par>
                              <p:par>
                                <p:cTn id="19" presetID="1" presetClass="entr" presetSubtype="0" fill="hold" nodeType="withEffect">
                                  <p:stCondLst>
                                    <p:cond delay="500"/>
                                  </p:stCondLst>
                                  <p:childTnLst>
                                    <p:set>
                                      <p:cBhvr>
                                        <p:cTn id="20" dur="1" fill="hold">
                                          <p:stCondLst>
                                            <p:cond delay="0"/>
                                          </p:stCondLst>
                                        </p:cTn>
                                        <p:tgtEl>
                                          <p:spTgt spid="6147"/>
                                        </p:tgtEl>
                                        <p:attrNameLst>
                                          <p:attrName>style.visibility</p:attrName>
                                        </p:attrNameLst>
                                      </p:cBhvr>
                                      <p:to>
                                        <p:strVal val="visible"/>
                                      </p:to>
                                    </p:set>
                                  </p:childTnLst>
                                </p:cTn>
                              </p:par>
                            </p:childTnLst>
                          </p:cTn>
                        </p:par>
                        <p:par>
                          <p:cTn id="21" fill="hold">
                            <p:stCondLst>
                              <p:cond delay="2000"/>
                            </p:stCondLst>
                            <p:childTnLst>
                              <p:par>
                                <p:cTn id="22" presetID="1" presetClass="entr" presetSubtype="0" fill="hold" grpId="0" nodeType="afterEffect">
                                  <p:stCondLst>
                                    <p:cond delay="500"/>
                                  </p:stCondLst>
                                  <p:childTnLst>
                                    <p:set>
                                      <p:cBhvr>
                                        <p:cTn id="23" dur="1" fill="hold">
                                          <p:stCondLst>
                                            <p:cond delay="0"/>
                                          </p:stCondLst>
                                        </p:cTn>
                                        <p:tgtEl>
                                          <p:spTgt spid="6148"/>
                                        </p:tgtEl>
                                        <p:attrNameLst>
                                          <p:attrName>style.visibility</p:attrName>
                                        </p:attrNameLst>
                                      </p:cBhvr>
                                      <p:to>
                                        <p:strVal val="visible"/>
                                      </p:to>
                                    </p:set>
                                  </p:childTnLst>
                                </p:cTn>
                              </p:par>
                            </p:childTnLst>
                          </p:cTn>
                        </p:par>
                        <p:par>
                          <p:cTn id="24" fill="hold">
                            <p:stCondLst>
                              <p:cond delay="2500"/>
                            </p:stCondLst>
                            <p:childTnLst>
                              <p:par>
                                <p:cTn id="25" presetID="1" presetClass="entr" presetSubtype="0" fill="hold" nodeType="afterEffect">
                                  <p:stCondLst>
                                    <p:cond delay="500"/>
                                  </p:stCondLst>
                                  <p:childTnLst>
                                    <p:set>
                                      <p:cBhvr>
                                        <p:cTn id="26" dur="1" fill="hold">
                                          <p:stCondLst>
                                            <p:cond delay="0"/>
                                          </p:stCondLst>
                                        </p:cTn>
                                        <p:tgtEl>
                                          <p:spTgt spid="23"/>
                                        </p:tgtEl>
                                        <p:attrNameLst>
                                          <p:attrName>style.visibility</p:attrName>
                                        </p:attrNameLst>
                                      </p:cBhvr>
                                      <p:to>
                                        <p:strVal val="visible"/>
                                      </p:to>
                                    </p:set>
                                  </p:childTnLst>
                                </p:cTn>
                              </p:par>
                            </p:childTnLst>
                          </p:cTn>
                        </p:par>
                        <p:par>
                          <p:cTn id="27" fill="hold">
                            <p:stCondLst>
                              <p:cond delay="3000"/>
                            </p:stCondLst>
                            <p:childTnLst>
                              <p:par>
                                <p:cTn id="28" presetID="1" presetClass="entr" presetSubtype="0" fill="hold" nodeType="afterEffect">
                                  <p:stCondLst>
                                    <p:cond delay="500"/>
                                  </p:stCondLst>
                                  <p:childTnLst>
                                    <p:set>
                                      <p:cBhvr>
                                        <p:cTn id="29" dur="1" fill="hold">
                                          <p:stCondLst>
                                            <p:cond delay="0"/>
                                          </p:stCondLst>
                                        </p:cTn>
                                        <p:tgtEl>
                                          <p:spTgt spid="28"/>
                                        </p:tgtEl>
                                        <p:attrNameLst>
                                          <p:attrName>style.visibility</p:attrName>
                                        </p:attrNameLst>
                                      </p:cBhvr>
                                      <p:to>
                                        <p:strVal val="visible"/>
                                      </p:to>
                                    </p:set>
                                  </p:childTnLst>
                                </p:cTn>
                              </p:par>
                              <p:par>
                                <p:cTn id="30" presetID="1" presetClass="entr" presetSubtype="0" fill="hold" nodeType="withEffect">
                                  <p:stCondLst>
                                    <p:cond delay="500"/>
                                  </p:stCondLst>
                                  <p:childTnLst>
                                    <p:set>
                                      <p:cBhvr>
                                        <p:cTn id="31" dur="1" fill="hold">
                                          <p:stCondLst>
                                            <p:cond delay="0"/>
                                          </p:stCondLst>
                                        </p:cTn>
                                        <p:tgtEl>
                                          <p:spTgt spid="6150"/>
                                        </p:tgtEl>
                                        <p:attrNameLst>
                                          <p:attrName>style.visibility</p:attrName>
                                        </p:attrNameLst>
                                      </p:cBhvr>
                                      <p:to>
                                        <p:strVal val="visible"/>
                                      </p:to>
                                    </p:set>
                                  </p:childTnLst>
                                </p:cTn>
                              </p:par>
                            </p:childTnLst>
                          </p:cTn>
                        </p:par>
                        <p:par>
                          <p:cTn id="32" fill="hold">
                            <p:stCondLst>
                              <p:cond delay="3500"/>
                            </p:stCondLst>
                            <p:childTnLst>
                              <p:par>
                                <p:cTn id="33" presetID="1" presetClass="entr" presetSubtype="0" fill="hold" grpId="0" nodeType="afterEffect">
                                  <p:stCondLst>
                                    <p:cond delay="500"/>
                                  </p:stCondLst>
                                  <p:childTnLst>
                                    <p:set>
                                      <p:cBhvr>
                                        <p:cTn id="34" dur="1" fill="hold">
                                          <p:stCondLst>
                                            <p:cond delay="0"/>
                                          </p:stCondLst>
                                        </p:cTn>
                                        <p:tgtEl>
                                          <p:spTgt spid="615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6"/>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7"/>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18"/>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2" grpId="0"/>
      <p:bldP spid="6148" grpId="0"/>
      <p:bldP spid="6149" grpId="0" animBg="1"/>
      <p:bldP spid="6151" grpId="0"/>
      <p:bldP spid="6152" grpId="0"/>
      <p:bldP spid="15" grpId="0" animBg="1"/>
      <p:bldP spid="17" grpId="0" animBg="1"/>
      <p:bldP spid="19"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ULTRA_SCORM_COURSE_ID" val="36A18B81-3B7D-4611-A001-48C6370A9F31"/>
  <p:tag name="ISPRING_SCORM_RATE_SLIDES" val="1"/>
  <p:tag name="ISPRING_SCORM_PASSING_SCORE" val="100.0000000000"/>
  <p:tag name="ISPRING_SCORM_ENDPOINT" val="&lt;endpoint&gt;&lt;enable&gt;0&lt;/enable&gt;&lt;lrs&gt;http://&lt;/lrs&gt;&lt;auth&gt;0&lt;/auth&gt;&lt;login&gt;&lt;/login&gt;&lt;password&gt;&lt;/password&gt;&lt;key&gt;&lt;/key&gt;&lt;name&gt;&lt;/name&gt;&lt;email&gt;&lt;/email&gt;&lt;/endpoint&gt;&#10;"/>
  <p:tag name="ISPRINGONLINEFOLDERID" val="0"/>
  <p:tag name="ISPRINGONLINEFOLDERPATH" val="Каталог"/>
  <p:tag name="ISPRINGCLOUDFOLDERID" val="0"/>
  <p:tag name="ISPRINGCLOUDFOLDERPATH" val="Каталог"/>
  <p:tag name="ISPRING_PLAYERS_CUSTOMIZATION" val="UEsDBBQAAgAIAIeT10aKJOKo+gIAALAIAAAUAAAAdW5pdmVyc2FsL3BsYXllci54bWytVU1v2zAMPafA/oOhe6WkXdc2sFt0BYId1qFA1m23QLUZW4u/Jsl1018/yvL3nG4FdkhgU3yPFPlIu9fPSew8gVQiSz2yoHPiQOpngUhDjzx8XR1fkOurd0duHvM9SEcEHilSYQA8Jk4Aypci1wi+5zrySM9AkZk4uRSZFHqP3GfI3UW6JO+OZuiSKo9EWudLxsqypEIhIg1VFheGRFE/S1guQUGqQTKbBnEa7FL/HY2/JEuZ3uegeshcvz1wTdJyPCsxIClPaSZDdjKfL9iPu89rP4KEH4tUaZ76QBys5Kwq5SP3d3dZUMSgjG3m2iTXoLVJorLNXL0Ui4vUUdL3iHXYJKAUD0HROA0Js1g2AXa3MVdRzaMGtIZX7UTNW/ltzPumcas6xzrnvHiMhYrwqA/prJNAlw2jukl13UpBD42CVoaJOBJ+FUJCUL1+ayUyXxAbsFVclSdVpY8H+LTivs7k/hZhqKK6g7RtGrVNoxWo5aBt9HVHQZrbboHrQkJTqpn7JALIvnApuZHFlZYFuGxkrLFsCHaZvXLdpK4hbqST+OwfemP8Rq35qV7rTAX4H435hERtTUQawPNKoI+GBGuqAYttbFTnMTUxu5xU8Zj0dD0w2RzrpuBFHM1lCDiGAdecdXZ2CAqSK3TxCznC9g4OgiMRRjH+9CTD+PQgTcLlbpKhd3AQHGf+bgLamtsysnEdR2JqFeSyiXXi+oXSWSJeKnkO9oxeVjp8beSao5tctAfn8z9GcRCjGcwtmVhd5qm3r5rDezOnWnU+m9xaBmrFeQBd5NarmYUiH/kEsOVFrG/7OTX7sAcd5Tw1HdNc31HvWbkWL+CUIjBfusWpqUkERjMe+XBx2mPAfuJ2GYSvTIcibrO0qQOlrHqz/1VFmy1ft852/VCHXazhk4DSYuxMfUR1hDIr0mDUQ5p3HxEV4067kcCdGLZ4o8UJijTLPfIeH+o7X55ddlc+x084631r7m1gm8sbVnqdcKcgVuu6vYhb7wZ8/A1QSwMEFAACAAgAN0ftRvsXeQzGMgAARFEAABcAAAB1bml2ZXJzYWwvdW5pdmVyc2FsLnBuZ+28e1jS5/8/bmUr11ZNa6ulYuWhsjR1ecgDa3MV5qF0ZeaBNjHfpUCiiKhAWVv5LsWkJPPAOqqZkjohQCVXiUTJKpUMkRogKSIJASICX7CttcP7+v5+1+f6Xtfn8/3uDy/gfr5e9/28H/fz8Hjer9tX4c7IbR++/+n7VlZWH4K2h0ZbWVnbWFnNPj3/PXNL4fUXP5s/ZmVGb/vCqrHHfsT8wzp1S8QWK6sm/ILpb+aaf9sc3h6XaWW18I7lbxYLXguxsto5AArd8nVOklwAxqcPYD7GMq+1HWk7sr1j1tq9J1d8hpof0bgfYvvNxuKx7c9tzuzqPt5NgRSt7CzIuBK65733XJx95nOO7oJszBk79bRZ9DT5lwmml69BH3xOVXVjQCVvp8uytHW71egrePohU107g55WtS/K/JvXV0KaFrvFAqce4RuH8lUPjwGmn88z63h7eV0Abtg0MqurbbctJIXqY2473PF43tcLXTrxuGlR9pfmhufTVz/xP2ttUpgMzOw5lgbEFUAOEb/c/NVqZN6Q+g7AeDPRDI5VQvHrOYrRPZZ24jbQqyNKcPj0C4DxG0bxk+FU83gJs10653g/SiCSHMzj2IxfcZ7s3haiXAieekx8BvUc+DL8M+ZEETzB8AhgeBQ4iQ6qPjE5gMRXTAcFV1tZHTmBcHPpjDL0RiUaprmm6W+8CWSgvgWYt1dTF4W5LjBGB98N9SGwcROexnv89wssEzhBFmgGH3w5PaY8P+Ao+hIwtZNhb55AyGAc6GbV3StOk+UkXTl1AyNrUZztaY6yZadtULXbLlsxoszwOsr0uh2wwsrKabzBudYmMhE3WlezkMeZ9Di2bklzm2toIrsEtbY38GNEnrr4O7m8fWq0Hh6vbcJjxm4G6b+CxlKkueDIq86TcqFRfsfXRRtbBtcaxG5AXT+WVpRBqkWCdfdjF/L7lekVKchAQUdctYGl+hRPkoi4P/ZLZEPoIeIJDxul17Fpo2mQaxh8gWovw/PvalCbFUHdyWv4KabBHk3TJ8gKWqUhDe0IplXl3uiTb4V5AgnPsHpVHf+6TH2+uDLGUJ1SYc/UFKXHgKnNmB4kI4rtK8JEj/oL/HcJ86AV+rXSvVKSjKZIYyY0QlmSXdRyTFpccbmcAqzfB3RMy/PYBSQNoIfTKA0kdO9mKyv/rqpz1uUneYRnteyIfikoq/oznoake5C6MOqQ6jjVQ5oGjSdUrCcXftUo9aclRVFYbgMDbkSfgOWk0NREB3cO3e3nAVcqNRHLc7zu3H0FnVCm/9H1Ec2ENfBwhlGckWvS9WtoRsuXgARHtxHP9teP+bDVMpbMPNkE6idrV3aB9LcUmmWibD5ygNy/2+YMlMIvkqLBjnTnbsWIP5ssEfm2Jhoia5y6RTccfdAfHIijQsXZiLwBD1YdK2FceIMjyeDTk6RlhkOYsiI8Y53qEKbnctex9WROin5yBVPaLZGHpOSRztq7yUaDmiOK7GhBji0h/bv4/c7McWICV5Es1t+YWEclyAYOTHc0B1HjvtrRiE/ej92KnJbTQjEmPpKveiAxw/+gBdwwx+pIssXmWqtuiNmI4JGioKbIphK3dq+hpH6pzP9Rt92L3NKqFJHdeLd6zA8Wi3BUO3f0JCeQZAHSjAFMzsnC4VSgfuAOZqMHR33htFTpfxEffrsFHNERs0ysWCZOgxIMzdi2kMhXqxWO3b7lnxfJEPE0Uya68rlU6v3xpyJ6k3Ptqv3xtlkWkJrN9gxxgFduTNXt7S7Cnwk/kqb8lMaVeS0baKQUjZH49aQIcZP/UJKcJOoVfSZLa96nT+FPJIxOJErLSSkUrjylIretbILy7XT1amIaaSJ/tb6YX7a551Z6EMyhBcZwfUoz3FiBj2GiBg604Vfrh/MEWDAN32y4BYW1BGIxiySu0vIUGolFmri10MqqOAMO8FsmKUxz/Ui3+f7dlWByXnR81L8zaRSuJJ0kE1HM7kGPlo2m9awlstx+0Y6sdL2w6aIjschuKqEHUhMPJijG5Xq+oYsfPlKCWg35qdqm95bHoV8AyNMJPeIQvSS/BdMe7yRDBFMJoN1lqfwbHGPeGyC6FdN7KyWo1uIq6KFL/saFeD0PG29BIZ1haOdO5Z743EMadOhxAtBEr0onklCudbQETstDTdAOswsMFnOo0jMpIm0pR90+vLcV3J+oxaTyn10T55bhhXk9PtK+Bv59X35yH9YLC959FlIxeCJAMQiDglm1oj5sK7xMUZVaJpH5Uw4w95njIyunpNQpqpgFihKzYa4OAnoQu8EGVG0lpajEqASS2wNk8KhNVvVZOC+luZzfjRXZvVxPziT/ioiuGgFMJ/ZBNgPmPm3kQhhYx00gALB0Ma1oqrxXPXggYojF3LKTYEzogUL4+/wcV3uj7zd3M5YfSjxnvUt6BtkqR1owMXtkqCdTRQMfQpf1NVHxrROozfgzE7vHB6NECr1Gy8QqWMmSpr18iKlyB/Y9dGW/LzIwYM9Q8GLzWhvMpl9MTE6pyI8S0eUiuMU+WBgEDAlOVxBKRQl+kb1YUYBUkxkgo2p3UMj6leA0tNhXpgdwM9qqBskizPmUOCIH6dHqMaoXBnITeuTiSd1ycchy3iyr216OV5y77V6Gf3oIcYFMq3Zr5SNp1YUgeYVbGy3kY5u4suR+gppelNDI/rJhBf6cQQmhV+dLEecW891GtC863C7ozKGgR1vJcXH53DW9/OfURNf+TXVkWVysPhXtOoRO/VwAM0cvB3ct3FVJqxqLsbueQEbNg8RROE2yhOvzl+34ztsRSK3ig+p2yVoaYTWBXP3rnS5bepMv9h5voiznrmY+2bT2gSLT9bS6pVv9klI01U6GjjaZb2L1JEMqX+GpBOSZZIvVlEpoScRMBi2BgmdO5BUn9Bh1n66d0xKF/YSiBbEzmhtXuDVj+ouk/pE3VcF9hlL1gIeeB+3FfM2T6RU9XrLoxaeBpxIakW+QIlWldhRL7rzxJTeXLdXnYW6+8ehfLrgxzrg9F2nyZIdsS8giDfqxfRyRLAop/1lcmGfOMf6gblpxM1iMkOPA43mXygszIyAU7xeN+o12r9JXlO/nHQ8Gt0AFSeOsXLfPXWVrbQ8lhh2hczNpME/+tfndHQGRMGbPxSs/dvPoDTPIcERemcH8BFQ10hASFAoqEXbm5k2tmRsn4KkD42UIYC9mF+FR7voU/oW9MGrRhSP9xzfh2zMwcoKEn9Ka6Hhq01oHIkoazcQNHNCPX/zVgFoe1haf44goKfDKWv4K3LWAA4ID/Tzso3NnvYpjB1BBzFqECx/CHyN4rQVKB4EB2KodAmyvFiyjqx4YypEibs60oznpL0NF2w7W5CKCPTiE13LC6FKzgj9vwF/4Oks2viOs4KkHF33D9wz6ZOnzixI9+0prfKx3uQN4Fph9XWRtZRUEcku07XU/qqMnNjrn1MS424ye+1mubLNzUoQ89QCmEPfYilEu+Ja20fZRbYOzma7wA3WlP+Tpka4bBWJVb5UoVBVdKeJ6wGOY43nXS38Y8mBe2s0y06ac0kij6D1pKOimBzDQrKftGguXOjLHZZaFjf3gbKFTC89aW+ja0VLLD/+dtpaPeWGzLWTseSJO6YZDWCjn//baz0GWH/b/nwa4falj8p5nUrtxShYrNIyjyKGh3h9Dwruf/ly03O+iZYJzMUYViZmreugHiPgwNNS4bvkK761ZyazTlk4+fv0JbuIT/LU5q1YpwrtOwsbO77J0WhAaemCkq3i5Zez120MhZf8I/psKIEVtE10rYj3bXv3UlyfUDx3TtkmDYxVYLSMqrKeux1N6IbNMtd0v+4HFmvZvQUyxIfqRGhLMbbhmvfTGGn/8W0twriGlkjCUquNkJ6mHrGZF4AGLsd10CjBU/rJtAWydFBuelD9xbxtRvORxkYOPxVT3llRi6WxtGKxiiTVrzE1LfKuW+HVLVRZ52Leu4DlFzzZce6e303bju4zzjsaCMepHe6I8yO2aZy8S6JmnKw6snw9rIQ3i6E3JWy0esKD0Cdc/w7Fqn0UIiV88mAVEn39XXbmYVmkRxtELnrvq2XeuvjNKlt1L/9Ys6bI8WqPT/ICqd2+DzXaoKRu3F9HHllqvrCG8o/OTiB9EvY+rkrPK/5MkPZNQ4CTO+gMANlkzWnj5bZj/RaSb4KnX5Rm3Y4/UVHzOqrsayKodvPYfdFhNg25ZjNj8+9JGAgXWmyM3CAK6vOZu6R658tcZTfr/7fD59n/bTcjCvx0XcKIy8h2Yo/yOFsfsQBXjv/xb/XM0A6l8ic/fDrAVEb7L6W+h+hoWv+RvZ7AsGRbzHyT8wR/XlDwBvWOuI64/Zxwa6fGiD175D5JGzo3/INE0x/6HcVoS/pPED/RnSbobV/LdJ0k5P94jcE95djytTh78jH/p8z8glVrpT37pu/zU7D+infFT+yX+tX//qbWGhJ1ysFPsFg/iQX+WSUm4jqojf/HAGR+PClZ/HWgDTAmQVjJukN6JAJBmw9FF+T9UnSZdqqwveJ7/u3mc7F7/VsvCkw/+rxCwg8CmKR45CaPuo1pwwfefTNj6uzGjq3FGXT2KqRcoXo21cEOefSFue/K2oweE0uftCozichqunJeUJ9+5pG1aycGXnayEv9MFvdQJPTVSs0hWmu980SM2KefFd/WfgPMnHrXW39m2tPnhGs465AoBHcLAUYScW9DlhMx6SQBvInlJ3B4q6YsrGnnHiWVcl3ugDVw5zGc8tnQ85MHEKLabN2F8oDug30dCImn9feiHPSDNu5oVpmgjCyzhG15xe7hq7jl6yHgsNYbQV1OdO/pqE/uKLw/46uiittZEDTejNFf6hZyE3wzRtzPxJXLZ3gFsEDP8bGYwR5YTkO0iG83jaOMADd0U5FDKoC8vTZ8wNARDCNBQxZ0rlHoOrT2skQd1QQqdAw40xk5sDHQbiHrrQN5REVup1XnjtG3xbZkFFYVZ6W6tmwojukBQh+TK16nR8Xq8Yl/taT1qOTc1iGlvLi2/JUEG9ub2Tp212b3YOWBoMthFBE1RJt7b6u1I9U4C8FD84Rx1cDGrRwzk7/nmTK/hjEhqvD4oroQA31lWkfgz9nEfOJhr3TpED4kMStPLseU3DjDCoDHE+vlrBjpgPmAWhiCX49kBxbIuFQNWGlQd1S/N4zQ33XpZTAumhj+XXf5AFDi3tF11Xflt5c9S39HKrmRpR52sNYSY2XaDb2w42Z5pXt/fl7qLPXI+fHPMEudNAw2xYp9HgnGi7Q8hq0npbreQGHc2FG834WxmqGHeIEfhrI2RXSxOcpeKPRVOSQ48KHTMDKIuWaAzptmSUPGnWc8Cyc56ca4AQEuQfs3qCaEJM8F4aYL+7l7bBz2g4d+j53Ade8R3ky78UHOFzavs6Ior9rVfXCxFtkI1K9y4IFepOvK7sUDjo44r/JpSiUgjgrQlNQEWnIIEbe1PJU05ygTWAswu/rAGgV6/FJGHHIQo2tbRqujt9vA83HBQS8hyxR16pUg4XAmp/j1MVIcH+Xg95O1y5apRNoeaAz+eNeBqxwv/uiXRtXugUVw1N67MJkcONherK0wLt3QUK0K7NQFYM+iN7uVjeIKkMtYhcKBs1oCvXpKLUQz46SFCr1ZoRI9s9/RYBf9Bc0KPb4vqmSvLQXEsvSKzNstlSynqQ/HUWKX4HeoyzL4bbNfTMLF0Inxry3o7YVh/jX333U12crlxF2HY2W7gwu2tSxefu+C87f1jE5PJzR2BezRsnrOdOPyKTNOcX1mL52ViB3ylBIkoXkfI4F94va1Dup7bQSuqqOT56hxl+ge8dL/I8czIVmxbJbQZGnbOvOAVvzMDmgmCAJMPwwmFY4lRe3yWj1vK3eW4k5WjaHbQ78ZoSM3flF/RNhXcUYD7hAb7qUqULqx6VRLQp3rHemw/Kv+944/OxP0j+H9L8IOFZuOvzfpT7TRTkBkmWUDsZw6LP9LVQ9K7lz36Lc73ftLx6rt6Bc6kx1+bu2pV7Amvlclf+h0YPP5frAP/7qb931i27Bs7DHI4GKNlCINLQoA6dtQQHd+hqlIkYCTuYNrUtBQoHKqhTgQyVYGxAMPLbeSQ6ReLANM/eU7/1OfDDbpTvAjz8ku4AExTYE1aHLMdjvaemX3t2TmI/Gj7fFWFMF3BLw9PF5qMWiphP0yxGqDr7pOGaGmajuFv1s7kFLRLwrgrWP+M90w/udmzY/IS6oPBY0vmCgwP70TPgIZ9dQwQdOGX+4nOV3eggHCJg/X7BXpVGlOTJjf03PmVW8IIeMdBMXyJOPO1QFzGIKAOZWmDF335JpQzuCTDAKlVi2SLWyt6EdTou1la4O9CPPb1ZU2HB9o9369OMt6uvO8u5x7R18y4e8PZRfnP5+A9EhODtYOZsRZ+AUgMbBczz46NK6YlBpg3xzDZIJxq0EhvG2JmdNlz31Jt1Vu4XAO5pnKaWiowGH5a4PkjIW78hGnkOfuNysWgpE6cui9W2PxwBbxtgqK+bGEdj/bAoxoU3o0cIy3I8TLiiai/ub1XmyPQDTkLABvzK4F7z+PXngUbJWAYtdAC/wmoUk1HCqYGDzRYhtUWp8THEeV05NWelkY8y51WJOvR0SXUMyh4Om7hIHAm1r6ksPnTli0B5sO8IVU1KvwnKv9s24L9FRl6mDJJ1iXGm6BE4etbremeXKBpOlDDgFJMDt+GAIQR36Z6PzIatUzTyz2mdbSHMP1UnFiWLVAYhhQO/S58Ayu59ziW7Mymp1OJm0+EOcj8cCo/wAYdJ7kPLUmD2pGZxlzGtK9yvGhCevvOzDZFAYyQ8W01c1FJYZbrI5qxNyYq+Nko2VUWVwb9ZSCV1J79OFG2ikitQ55rS3a6dzdbF4FnCMg7NIJxFD9fGihE8zFVXBaK8LT8Qi1OXQ8ODi9jFRprgIYRKrQidpCVDj4K0Eas3cmJCT09UGZNMoylCjdns0OBVDCvJaK00HArAlZTykEWB2CLCShbCN8ZLKs8FOftwdxg4nQS3uyUCFzL81N/acO0Ajkqv9mHvogjqDMKBBt2eL/gKge3CrBlRezm2nThw520kQyqHkk7Veq0HIh4ZUaKWXW3BzKb5L2/8lXNxu0Ul07AdCfAvozHXcVjqTdNNBpkIqtW8AZhmTUSE0UBNXOzE12ImT2g2Pm9zflkUeAKxxrn+WZF7ryxLtiF8Gnvgz2h2DL+WWu0e06ZNC3CmIkOL/uqlLm0hLN7Ta9STHHZ0v9VxHHW4G7QTkDApEFoMmQrc0+3KatjZT6FjUyHnc03ytxoQY1kdk77KNjly/tHB4cpS2plAx6crfzk1Dhvd5vR1dYiI790f37sF8pbLp3bgFOPUNPjmcw34a1imA7CEisi+wkTgjm8pR/FfQzScCVEMFYH5RA2d02CXbJZDQaK8qPvlyxlJ56zVp85Fh7NYMugfVeCCSbLgz14fCxJRUYt6uVSh5SATcu5HSBKHdWUypSFFXi0RtBAoJ3LuWu7Sn+A1YQknQmCgUpQGb2KoF+9ln5w/LLzMqIE0Sv8tFsS1rht6Zzds3uVYQ1ca+ZjB6qGk32Gz2G5HEIPNRyONdMNvL29ftexhrZLJFBO+08hkb1pX5BscsrwgOBa6KHHVWo17HiuHqep59fyG2QodWTB5hp71PTk3b3vnQZ8d6u+1Enpt4nOstL+NvoofB7ElhkR4lgCQrryQH5eirIi3M3DadNzvm9dr9jYPSHzb217jEn4huz81JUPQbsSUHG2+S8WgP/l1oC/PLRpp50y1+82ss5Gt9e29zgmX29CumxJFGYSSp2IMq0HYG2tGpmE9FDDTjLW2yCwfCFuHD9TCGZV9DrnVh5P/eIWRs10Hc6D68mPV44uNURzZIuW9aufUaLNBYjjpqYI2D5b8V71oxPrgil6hwqgSQWEuzX4nbNBJKEBbqPqUVxENwv1IUQfrb2X/biKf/3SSrY4SJam39yvmapOJ/QGFK2jBX38KZKBTAJ18HKJX2zg8ugNrAkaF9OIsT+sfWMHfGcC88LJVKW9SO1MHuZB8ip/hrvJyk9Kp/Y6f928Xnb9dLeke9vsrl7lhLJ6cza1sTdw6Xiz8/aQyc5FFEJ/RW0hwpWrW957N7iOuaMECTLA5141pt25AYC7E1Thd913r0rfcXRib+Kof8aTUqdRFJnisKNgAr5hEAkqEdbJk4/of3VPX/S9YDtpRnQV/r3eeuNam+aQ0eRZINdjcXtwyzaambex+LZvXBnSbIf09tyaL66WuSE9WtPTKl/BeefO2iF7dN1byvp0ITDlfZzfwfa63JrPXcjTPMhmgmqQqUPDtKfWc6fSY3GoH+4f3xdLPSc6LZNNIUeXncE033j/xKNs/TNfZU/BZvLE6vm7OCpkAvbGItzkHbjhrcNkssd2mwam9JHGZWC/g5IXM1km+Sjj6oz6VTsi2523O0pXzxusmkadFbwVsO9czVsRssjT5JCi3fsc9iZjKg/XmbYccfPEZV7KCzqMesNE0E+nOTidJx/kvsgdd7fpXUG6KRcY1TOTdb06BW9irviFqkPbTq76UXnTUsP+QQA3PmQedGsImpmDPLmAcfFXXaStvKQ0s6AtNgl9FZPwavLXEbx1z+cBn0buQ++1sAQ+ay4+6ldGNDDMMOeZF8yx6V8+YT4tXvHrvnPhyQSinzBfNaoimfIDf6suV63K051iTp7K/j+wGapRXjbrNsoXGjV9MjITq07FaVJvl7OTA/ETQf3at/sJPycZLUcTRi25tK8C3qH7V+HJyhjl057kILy6/e1+zI/EtsdrVklJA8ntbylf+xqbUI/Vll6e7/cMm32Gc9Jyqf/TU6Wfi70vWcjZQs0l58W005bZHjn258ufcC1w11s2P0epOD1VqCzn5g+PLgBP/nR5w7BlFlbz8tCVpU52RDJWXc+b6kF1qP6146MAX7Q9ZiwZwMgdp0n3mTRCI39b/Pg2ywLYj0kywgra/l3O5kyOHmCLJb5kxL+7AwmrPFw+d4yyJMJFPPe1i5Swght5I1eJjhvaQ37VBx9jC/n2cUSkN5p9V1IhnB6+7LIKER79wdg5q+TCEpRi7Kvf+w+PVAaMQDumJZ4A1w3nzr434GFXvYxz7Aan2Qs97yf/F3Xc5FTGhMBm4EBeMOvjAGKQaVp1AiU7rXB66srU+qH9jr7BidPkssV1A689t5ydH4IogTDCEUrKy/XcUFc70oXXECXTEI7s50GAVJKhBazheqUlCg6UqmlV4/mheyKwQlnTj8SK9Jo3OCPSQTcx1Nvnw/cYX+KNLw8H2OmW+XTMWSmjkI8MZ6sWHlu3rAs1T1w1B8nf7fr1mZvaQ/Xd/57BGAXzZJVZo+cCCa89ym+meoNxFU5gFsQ7RmFVC3Xf9CKqOV/vcSysnbCS2rLBNrTHRWfgKnRJs/Z8l3gulfcbLE/Ny2SQB1qXXmiTKhZCfiJx+JC4/pSKZ5RSEE4AG/rmsOBujetW9cRcnPOuHi90UK8CTQwaur79fPB7Fmu63ZlUvMHGe20das7p5aeOrpvV1dscDqPbrlS8X8t3EGaUiB1s4sowLW1DSQIMZIs4Idrlc8N4rHJv2JYy5Bl5l5r/q5HZx9j2hgIJ09Audp535JQPmxt6rTHWTAu2dYcC+Tz5cKI5N3+/bv71D7ol9Kr89SupPpElzelBeGdqrN55IIT/IOnoUnQpW3Hw3zfXzdGMLZ37q4WwzOyjHufKE0CcCa8mmF89sA7iH5hNmL0/gdgrrgnxLpEhGZsKyTY/3/Igskq/zQuWNmFQW2Bp0/y5AyGc0D3bg8fDsMyY7yUZu/FnbjWu2fnGwAOuOS8+8wR0v7VpTbdkXOD1u3+oY77qRM7d8r93pP8/fmemo1N9WnMk3MYLFdsTWDmOsry3AeRfnjPnrTomiuD2SSnWPTGOIvQNxf+kkvSCRG8uvfpwk4tML0bBhnocUh1lGgG2T30Hnpy7PwO9XupVxcp2FLW8E9jgWFVFLDdI9aDvSRTww8q6oC7VXuGOt1uAebq7biGPItcdUZWyppLejvTsFOqj2yndyRjPtzsl8qsV4VbSg39o2P6XhrtgfRquyIdnGAyAvwu9IHSVd+F0P7XjXvnU6xqgwPhX+VlraQTocLnmneBNLwxdY9NTUfrcW/57Ld6eZVe407bSz6Uz5dk7Exlxtb3o7A8PK+D8+PvTKc3jCOcvQIeHzloT/6To8dLnbWttPJ68M+cdfmfmu3SiY2wTrr2bGmCrPgorUF1zvhX+j8L/KPw/WWGNv0unW8hE4TGYoN80BTbVqx/v8GzlA49X6smmKTLAg2mmsYq9OLAyGKh64DOPNNVb8ww6zv9r/4EU526xr65KqKvKNuxRujOV7nBCIfrfBTD9iRJQbtWX5+YuekHEjhCHNsM8UPxB6l+VyQ4HvRKa9Djm1BOg4ckdnrn+5acMoNbbeH/TOHul3WQGI0HYqN9meglw6P/KVUcLGY8hbmttg9WXpZpkQ0vP8BvkLBDGIe9rWXPihhVwPyJLFT4QLfXCAlMGNR5/xZqaHFZwYQ0vNJvR8cRQnCJcZ+MdZxzSdqBy3LFlNcdrRc4DjcWxegjC8NAcMxsktAQ7pTOYeggtJ3DMFdDT5G92RW8XZ6vu4yjc7N3RzsjAMxD0+ydkPe6s2mgnvsuAK4+hqKG0p/3VJOQZRtctEQcYyHiBYq+moVDnf6Y4/P5qImFiqTq816ezxzq38mls5059r3LXBgA3WHGyW57lsoWynOvOcuCc2heSRM6sl4iarjtvf1SyyvmQQKOvg8qmEv/GdGqibbOW84r0KWjNQ2v60KzFoIjrhPUc5zYKAF7fE2w3tY9ERp4uTeFF9MoodBk6NVRTdKUYTI39bmsjj76e/C1kkNIovPo3yxXm0pmNAY1uMJ4pxCUJuNZ0DX4waWipRemxCrGDFQhaUZg71LkTt2B/W0NzVa1UiQQcrJUhHQUsb0Te2sWIQXqSTLlJhqD1W+qeI3ktv/VMdNkSQWFBw7SBZdC0b5Nw1k33jyyZVX5XioimVoAyDYlHoKAS1NxecWCdhHfOmlZFF0wkbC3/UTo4Klq4qY7bJKOEJXJ9Nw1wmzIrp5KaPXhpSjCVyNm9V4xosGyzWGkPvF0JM4G+FIJNAhJehaebx6QG6fvFAYSR8C731qDStg+BbGtG0kWyqOiQIBsd8SwzAJw5ltAY/W0QsWFztnekRpa44CosMOUrl5RtxYmA1d1G0bb3Ee09Vwm9FNTfeGdwJOjVTg0WyP3q/aMwHQaj+Nt48WkXCnJ69PJ8FPSvPTTstB3kSZWeA391wviLzs/H/4mC/yj8j8L/FYXX2viDcSL4dJFG2oPmvzMoerg89Rnb+nCS8m8Y85o/M2aOH1MXoXA94kP8U9lRZk5vZo5+Dqw7l42YdWMDXh7Ulfp/4rjYy/PTNabXJP/MVclv1drsWh6KlcULfwnHTD0hYV8TPtZx3k4/K3xmWZz4/7T80/I/s0V+vvS5DGya6jvl2ZGjnlZxAW2aZ2n4/gSSZRsAzg6xnJe8vGlRhbQ6b3y0yG/IP6c2s9sQw7rPs9effXso52evXW8YouUIzk7btqnR+hM2OFdjS5teoAhJB1djp0budCyqCn9KwmgG7gQIrwzeqr9i3+0VE12Z+46zWegMv9TJbjq8mXXF6nwK4yHHkznd3zyRaOOi2LNdeT1v6QL1+/nthJXgNIGvmc261WHWld9C6V3XLqZQz5D5qgfQPcrgPuU6p2burYiyVEyKvh3PD6n706wzTK5bXFtZbYQfkh5GHbpUiVoDQXvwjgdxDs2u4tey9ZbngNShop1659bGshRTbj2umKgGnVvSKjyfHsN66G5CVouUy5gnEriSfUR+j7YEc6jCWZog2V6KRDaK5MHsP48XVhD+1OdgY+xDbWlhhuvtM5zybriWQ79w140mz10KrCvMiuh3p1VdyEk1TB7KpzxsKqUb2lavJKhlIcoSOYXVgPoMkpjSVg3twiD4cUBYDCDgaZn1gOvAkJEQ9ja2skLN4dyyU/YR8+CWktN2oiuuGhFgYoXbA3Y26UIoijCSHtgIiKHGyJTjR8JHM9vdbcxdp+MDk7jaXQrrWtQCCAZKmL1Sy5v0OnWl34XPx0W/Ex7N6Ybv5bLl/YK2zcAORMgOv4me4/52ovuaXM3yHcfDb1pOXdlT2KFtpdBmaI8b9Yx8XZxfB8GJPMxjLEYYXF22dAjtMwMLAWQelIcplYlCAhT0qgmNbLBULgf+eY0oLltcO8vF/QCDe2tjRZbbQOpgiB5vJ77i2n8u/IZM4z0Q5VUy24kv1lz/oBY115kmGIslqNvoYNPlzylsL9ky2lCVQnNrwI11H4onTA5GJnJ1vYx1XSqOZAzM76M7X93SQ/YeGiKE/xE/WLxtbyjane1M84C3CEIIoomlJmeCbkK0YPcHkGiHTRlcyGZOWmLHAX4YjKFhH2f2SzQsELox9VLHw5zB8FctERi4zuget2duaEcx6wHtAP+Zp7TyNE9V/D0dGFaGvHfvy7enfH9IvmROy3jViQWkryMlS7UsUMeJxg+6vS2Av3IqLpzJw9XhyoyTuajO8+tlZUDIH72F8i2oBD/nNGBHCSPij9PYs95GjP2jg/q5HE3/p+Wflv9mLSDQbd0U2aRmhkyBTk2n/HN26h/BP4J/BP+ckfxvc0ayTTYPONm51HLnf6Fn/+vOkxoqE6NmMPWMWOZUPTNX3bkI+2q0PLU6ICCAXAnu8ZHyMQDztTX/qsxEqqoyCQofo4CpR1EvMFP4YzHmLxiYEjMkDdL2u3TyOjSt9dp2BUbOrr5eCe9h6LHmWyPZROa0hIDx0qyEGMv0PzDgWwcOtNJGEu8ruiPGa/h0JOgVOwrbHNwZQ1SNd5BY6roozOgP8VS1CmhSxVoOgg41TS8yvVpEDlGewdvnjyUD8li549x6csdUP8ZkOYYAlXWRdlBW8IqUPvVyywPRNmjiBuYIV00XnmH4d6UzLEcRGUKp6FP+K8bkNsVT1IKARVbPz0ruPWTkwG7SLUcs5Qaf+76CDqIz0x1lKJhs2FGwu+JCJUprCCoOp2BHa7CjGydG++HB6t4Yxd6ygpUcn5VFJF05KSBfAGMZujEkhJNWxzUMctt3L4GsSgKemhwgGQbSFlSPEckDfmZ+O50E+aUKiUQPUp8YigfveWkoHO0FPleB6MfrBef02HnRML3rscsqM2Rx/zZa/qPNoDXYIrWPavlSWwlq2APsbMbq56redXSFdG/51ynNZeTyLCT/tHfnmOthtCSn8ryEAkPkBXUMKkTHA8mXapZ1S+Shm7/bid1Dq/y2Bntgt3dvtg5TiyqDPA7uGDVZnlNAH+1s1DsEaJbpHEeVQ9m6aplW1xFWcCJn3uOIoQ3iIKsjMWUo62xTI/j6eMinSH3C9enxLO0jr7PW265TU4RZ0STQsP8jRjHKNqhyOpwCZIRfUyHjh8SI9vukwvyIxz4DjdBLWID3LGGHuxNPi6XwDMX2eacTehQj6Yx1C7pSUPIQ8CbPgK2osTOWme8OiR8yVGDZdP3BXnlmnXJQ0WgMOVr63KvveEO83333VpG5KgsPl/UdGgdrW+pL9wd+02OeZOAhfTR1AAqsOA7WBipvsW6NZLeo8uwFoomQLJYjUj94YvzpZRhJ/7PDCiv/YHT9LeaXryIFmE2jGhpE93QLCigo+22MZ5GPt5YvO9Be8PwbJJDhFmebRQWEFVTIioPNFy8SNG0ThPAklmOjfDn8UqCv1eHc6VkdSShwER3jkWgM7B7voH/o0pl83Sae2ijeIOZBCQVOpLmKkFM9hvvb3uv69sB0hXVcEmDtyQm47elmTHsicFQxFxIn2DOgr7DOY67G552ugGmv7Jh5v0jszP/eqp+lkR2CvcbfUSHRscbp5PhTq9sH0ToJkY9j7bK1l+FNk3i+Xnatei/o5sMIXnDxuB6d4LfWJtoqQQvmpPwSh9vYmO4GH8QPcsvX87iuwFPrZnvbcLkuLpFLA3Z/Kk6LuMbCIAJF4kA7VQZJHor5zGwaw8t07W0PaUF1pc+JOB3R7HR95JDcH00pWIUWSxZkXwvU1PJTh+mZILrkkUNer7zlYZO2s9aCzOZxPS5oXyKKZMYmZ9o0EgZ6dd77xXU2D0mBqz3UXscaBuQZKARYKp/edfXzBs7dtn5Jn35fiPHFT+sWH2JMpMbaTa3n8tptcrDjAqW/Zhnt4TpHGMIj76t7olFH/JlZY2oeGPd6O3NzwvgQ6NVIFG7qpgdHa1wpn0EqsphgVkrN24CfWXxoh8mgALx/FsavGC3+0KqymKVTLFQV/KQJeEI2PCM7lEllt4K4Krp8hzy2Ma/nnCSOxOc3nprw3cqDAp8IUs1dlNM9N/OgeQIDRcDs1eSxrpN2CWqqJvZS1f44kjnsDjLGJ5ZtsonSvPdT/gffPLC8UiN7tsAh70eBcfPyH31A5NOy0VyMfMYkv1a270YszLvaHY5Kt3r+mbhFJGAK/c6Jab231nNrSuWq6xO6e9k/VX+STBdf/kGUPUAu5a/gnZM1b9gAu84QbhWE+AQQZc2CbAX2lCwaSGxP7uP+Kz+k7WHOjWR7vdbmrPXtdpkj/mCEO8/wZUwjRwO4bYYhg9/Qnk5dwcymJ+PpmNJDVSy9K+CeP2XNSzMkQWiTCDeN1wjH+dth+2xPe2ITYp16F2xUB0Hy+MnlhwULlrNvgau4a8usRYadduoMxlOG8FI0T0aRhbwsbkUKmhRhWB5dD8OXWt1CCURNQw4l+I/GIgqefItn7686SknLZCTjKXy8JlrGIFfNrMq6+WHGiz3aT1nYsR/MNvNKLLhnOlCS7qbctBbgdnXTCBkP77rF3VNNdOF/ktEMrib2yqEkRijCw6UzYpwalgi8V+rETBNgqNvewL9Xdww4eSwbs1w4fE58Tg1jvLTYwtq8OrWAF4ka20WNcpPcbpq7JYv1nlV127hQzn/G8V/b8MkBbx0ZNScdGLbTPEhayi+bQ+axJVeqqVfXPw1xq8evrswF7SSY4kCHCfqGaB7Z3Ybei4lmDR1oAwBiUUL5LtuxScvTX7DlHP4J8OSuspRE6iJzjBE1NfNubO1P/bwRByn9qzbciJQPRstQ9OQ5VlFJWoUG6lJ+I9U7TnkIFc0lK9tWso/78XxeNGC6+OtacR3Fdr/It9mOogf8dWSbicnZO6kCaJZWYPa/az0Hp40InDPScE0bf7WRh9nJ71MPkuJ8r+u9iQT51MCCg9RHAlTeWeuiJVa6ezlTIzVk7AgROzJKMqlwRl/m5Clmjhpl7BEGpF9ef4RmBpI2YnVevk4w9VeVxYCX03NaMahOTe7IjNlYXvfExzHgq9kQRMIeu+frbLqYq28+RHoG9VoH1EmXoY2PUqa3f+FQX+xQs9e2N9C6K/O+4XyvumIIfo6OTQRtHHKL5ycLW6cbkVqBo0tnF7VD3VDP1GqNQxfnb2dkVQkni4T+6QRoSxQq/jbY7PubnLJJilHxBiibMHWr85ZgsvWJJfb4xJi6nZN3lZBpHYKQGVCHdni29xr5mBXsG861qPcgjGhu3eh3F8JPypaqoq9+Xo3r5auo5O95vuhzwfosgiJmvc1oGytFh+1K8aPNGLduHwVABrLfmtnNM6j3p4/hXi169u0P72ikXhTZ7Hd4q2Pauekv+6F2M1G6ampeg3djvUz9RrtMOxGmDPcc0a4/0Wixv8g7ZOMomWLCCr+OJjyK5n6j3OTp7MyHetdFKe1X8WSXrXfP7oX4y1qgfjp8LjG1uqJIMfkAevZCutSXnCcVVY9jVyD1Y8uZ1Ikgme5rD6EYy/GNI52ey0G6dFL2F65bgQgYaMQnj7fswrLoeuhW0MYcdV/sIsDqpx/P8sHJ4IaGepzlvVt9OD3cVHRvuh9u6H+R7JLgeSxGm0MrMgcz9aJtiMRdJay9Hw6q8bupiTOhK8HtWK4DNR4nUM7YBq2uac2yJ1C+Jbd+KDRqqCgS7wHENqDjugO6ukSiu8DO85Caw1qEGB3bL9FFLp0lUjVf6E1NpPA7njgpKfobO9glZPTQWXL8Ji9h2Qd+jwRwc2QIBvl9g58ywhHMPl++/HpQLWlHoqLXV/esAc9aa6Ns4Sj2opgP19i8pzt2XLfCWrcFr+S8slhziJn2TOGUUUZ2H9DIMt2qOo6Yohd6wXnBSbDLeUFb3+u4cNJNt80Z3xT9EOmCp45nh83YdfXUiaZ4YhbnsiWjSX0RwvQnUJ5lUg464BgDdyc2hvAMlth+AbvOZUv1NqRsVLebCvsKN83CDQ6l+k3cDStwu6jHbsVpFUbBHU/FXqsrLs8i17WkD7rCRZMVOBW8Izmw/+eIf6PNYQqxwhwZrnzX+L2OfmX7LTZw/Yy9aC/ODH2Nci/sKp9iSaH7sFoUjmpA5bugN+XrG7+PJl8DqK7noHDmlKoRByk9Tpk1WnA5nnohCqskyA3ImLCCzpioYDWFjcsi3H8K0/JMU2A4VfQaSfh2qDGvbXCrNsdeslR/Fi7iD5YmcIH+PINa0PAbPZqxUt5SaxAVY0lLr4P0Yy1ypoTYyCCbMw7Rw1TR2QTwWRNWYOZk3u902bbo3QmEzFg311IQ3DnlKmBKiTfe3D/OARsReWDB96X7f8YMOpEiBmYA6mJ92N//GzCLJvBJxWYmMUM+z3FLUKZr4OZxrIV8NhPBWFo7CbYDtLEbl/LU8OIn0yTAJIq3u58w1MgFeDzAfecfGRS3zW/tsJzO4kDFmbsEyUoPgbgltmeOlX/Kogn7b1wEmM/MNvs1SjeoMBctX7bNzgbAlNefuZPbEOcXQ3ccKWcaqCZNH9PIM9GrjiCeGS0H1xXnF6uyZ3xFY1ZRa/iYPpj9Vkkiai3K1AG+kE/pYOC2Dlzjax+LUdcYuGKkrHR/X7bs2sP7wOkTplejlleW8L3fRg229PK4CNA+OAwNyZNYOsoWerre+MVV5adou0X65AQs0fbG5I68isBxd7Du/gu4XZuZwcB3HFWuYE6sOAFthmpGYAvMBR8lehKM2HX4iY5/9ZN1uiGF6N7FeKJ1Bph8RHAiOWk35woQR3KCt/TwoFtecY0DwMC2DwNlSyzneBPjD/YgibBAXCZQreWIzBXhrSWWt6G9MKVycUX+95tvyDTm+vHI7rV/U0z++ma+Wb+9mW/qER7b22ipMD22TR1FWd5FdzDWUpESVxtuMxqNphy/mWsbX89mX3TebrS88E/+vaUg1YUBdqLrnbdjp0UAcLtuuEIeOdPcPQ0Mvg2WjI6a5pRclPS/8GyYGRn0VWRo4xf7C/4XUEsDBBQAAgAIADdH7UYPEy3PTAAAAGoAAAAbAAAAdW5pdmVyc2FsL3VuaXZlcnNhbC5wbmcueG1ss7GvyM1RKEstKs7Mz7NVMtQzULK34+WyKShKLctMLVeoAIoBBSFASaHSVsnECMEtz0wpybBVMjdGUpKRmpmeUWKrZGpiARfUBxoJAFBLAQIAABQAAgAIAIeT10aKJOKo+gIAALAIAAAUAAAAAAAAAAEAAAAAAAAAAAB1bml2ZXJzYWwvcGxheWVyLnhtbFBLAQIAABQAAgAIADdH7Ub7F3kMxjIAAERRAAAXAAAAAAAAAAAAAAAAACwDAAB1bml2ZXJzYWwvdW5pdmVyc2FsLnBuZ1BLAQIAABQAAgAIADdH7UYPEy3PTAAAAGoAAAAbAAAAAAAAAAEAAAAAACc2AAB1bml2ZXJzYWwvdW5pdmVyc2FsLnBuZy54bWxQSwUGAAAAAAMAAwDQAAAArDYAAAAA"/>
  <p:tag name="ISPRING_PRESENTATION_TITLE" val="Пример оформления модуля курса в PowerPoint.docx"/>
  <p:tag name="ISPRING_RESOURCE_PATHS_HASH_PRESENTER" val="8e8134037eecfa06f839ece71cee9b077e262"/>
</p:tagLst>
</file>

<file path=ppt/theme/theme1.xml><?xml version="1.0" encoding="utf-8"?>
<a:theme xmlns:a="http://schemas.openxmlformats.org/drawingml/2006/main" name="Тема1">
  <a:themeElements>
    <a:clrScheme name="Синий II">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fontScheme name="Book Antiqua">
      <a:majorFont>
        <a:latin typeface="Book Antiqua"/>
        <a:ea typeface=""/>
        <a:cs typeface=""/>
      </a:majorFont>
      <a:minorFont>
        <a:latin typeface="Book Antiqua"/>
        <a:ea typeface=""/>
        <a:cs typeface=""/>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Тема1" id="{12EC6DDA-7CB2-4B25-BEF5-23B1CA9A11F1}" vid="{5A52B5CC-7990-45C0-BC3F-3943285A93E1}"/>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1631</TotalTime>
  <Words>3304</Words>
  <Application>Microsoft Office PowerPoint</Application>
  <PresentationFormat>Широкоэкранный</PresentationFormat>
  <Paragraphs>394</Paragraphs>
  <Slides>71</Slides>
  <Notes>11</Notes>
  <HiddenSlides>0</HiddenSlides>
  <MMClips>0</MMClips>
  <ScaleCrop>false</ScaleCrop>
  <HeadingPairs>
    <vt:vector size="6" baseType="variant">
      <vt:variant>
        <vt:lpstr>Использованные шрифты</vt:lpstr>
      </vt:variant>
      <vt:variant>
        <vt:i4>6</vt:i4>
      </vt:variant>
      <vt:variant>
        <vt:lpstr>Тема</vt:lpstr>
      </vt:variant>
      <vt:variant>
        <vt:i4>1</vt:i4>
      </vt:variant>
      <vt:variant>
        <vt:lpstr>Заголовки слайдов</vt:lpstr>
      </vt:variant>
      <vt:variant>
        <vt:i4>71</vt:i4>
      </vt:variant>
    </vt:vector>
  </HeadingPairs>
  <TitlesOfParts>
    <vt:vector size="78" baseType="lpstr">
      <vt:lpstr>Arial</vt:lpstr>
      <vt:lpstr>Book Antiqua</vt:lpstr>
      <vt:lpstr>Calibri</vt:lpstr>
      <vt:lpstr>Tahoma</vt:lpstr>
      <vt:lpstr>Times New Roman</vt:lpstr>
      <vt:lpstr>Wingdings</vt:lpstr>
      <vt:lpstr>Тема1</vt:lpstr>
      <vt:lpstr>ТОВАРОВЕДЕНИЕ НЕПРОДОВОЛЬСТВЕННЫХ ТОВАРОВ</vt:lpstr>
      <vt:lpstr>СОДЕРЖАНИЕ МОДУЛЯ</vt:lpstr>
      <vt:lpstr>Презентация PowerPoint</vt:lpstr>
      <vt:lpstr>21.1. Общие сведения и классификация ассортимента электронагревательных приборов</vt:lpstr>
      <vt:lpstr>Презентация PowerPoint</vt:lpstr>
      <vt:lpstr>21.2. Классификация и характеристика ассортимента приборов для приготовления пищи</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21.3. Классификация и характеристика ассортимента приборов для глажения</vt:lpstr>
      <vt:lpstr>Презентация PowerPoint</vt:lpstr>
      <vt:lpstr>Презентация PowerPoint</vt:lpstr>
      <vt:lpstr>Презентация PowerPoint</vt:lpstr>
      <vt:lpstr>Презентация PowerPoint</vt:lpstr>
      <vt:lpstr>21.4. Классификация и характеристика ассортимента отопительных приборов</vt:lpstr>
      <vt:lpstr>Презентация PowerPoint</vt:lpstr>
      <vt:lpstr>21.5. Классификация и характеристика ассортимента  приборов личной гигиены и нагревательных инструментов, приборов для нагрева воды</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SPecialiST RePack</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Пример оформления модуля курса в PowerPoint.docx</dc:title>
  <dc:creator>Пользователь</dc:creator>
  <cp:lastModifiedBy>Машенька</cp:lastModifiedBy>
  <cp:revision>186</cp:revision>
  <dcterms:created xsi:type="dcterms:W3CDTF">2014-06-06T09:13:21Z</dcterms:created>
  <dcterms:modified xsi:type="dcterms:W3CDTF">2019-06-25T18:59:27Z</dcterms:modified>
</cp:coreProperties>
</file>