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31"/>
  </p:notesMasterIdLst>
  <p:sldIdLst>
    <p:sldId id="256" r:id="rId2"/>
    <p:sldId id="258" r:id="rId3"/>
    <p:sldId id="322" r:id="rId4"/>
    <p:sldId id="273" r:id="rId5"/>
    <p:sldId id="331" r:id="rId6"/>
    <p:sldId id="333" r:id="rId7"/>
    <p:sldId id="326" r:id="rId8"/>
    <p:sldId id="369" r:id="rId9"/>
    <p:sldId id="370" r:id="rId10"/>
    <p:sldId id="372" r:id="rId11"/>
    <p:sldId id="374" r:id="rId12"/>
    <p:sldId id="375" r:id="rId13"/>
    <p:sldId id="376" r:id="rId14"/>
    <p:sldId id="378" r:id="rId15"/>
    <p:sldId id="379" r:id="rId16"/>
    <p:sldId id="381" r:id="rId17"/>
    <p:sldId id="382" r:id="rId18"/>
    <p:sldId id="384" r:id="rId19"/>
    <p:sldId id="386" r:id="rId20"/>
    <p:sldId id="389" r:id="rId21"/>
    <p:sldId id="391" r:id="rId22"/>
    <p:sldId id="395" r:id="rId23"/>
    <p:sldId id="396" r:id="rId24"/>
    <p:sldId id="400" r:id="rId25"/>
    <p:sldId id="411" r:id="rId26"/>
    <p:sldId id="412" r:id="rId27"/>
    <p:sldId id="325" r:id="rId28"/>
    <p:sldId id="324" r:id="rId29"/>
    <p:sldId id="323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2.1. Классификация ассортимента хозяйственных изделий из пластмасс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33C18E-42C9-4968-A6F5-5789DC328086}">
      <dgm:prSet phldrT="[Текст]" custT="1"/>
      <dgm:spPr/>
      <dgm:t>
        <a:bodyPr/>
        <a:lstStyle/>
        <a:p>
          <a:pPr marL="533400" indent="-533400"/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2.2. Характеристика ассортимента хозяйственных изделий из пластмасс по группам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250A1B-67B7-4C6E-A098-191C453D4476}" type="parTrans" cxnId="{BC201ED9-7703-4CC9-934E-EBDF17C8BEBF}">
      <dgm:prSet/>
      <dgm:spPr/>
      <dgm:t>
        <a:bodyPr/>
        <a:lstStyle/>
        <a:p>
          <a:endParaRPr lang="ru-RU"/>
        </a:p>
      </dgm:t>
    </dgm:pt>
    <dgm:pt modelId="{90E52CE8-65E0-48D8-94BE-DB0D241EF472}" type="sibTrans" cxnId="{BC201ED9-7703-4CC9-934E-EBDF17C8BEBF}">
      <dgm:prSet/>
      <dgm:spPr/>
      <dgm:t>
        <a:bodyPr/>
        <a:lstStyle/>
        <a:p>
          <a:endParaRPr lang="ru-RU"/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2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2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2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2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2"/>
      <dgm:spPr/>
      <dgm:t>
        <a:bodyPr/>
        <a:lstStyle/>
        <a:p>
          <a:endParaRPr lang="ru-RU"/>
        </a:p>
      </dgm:t>
    </dgm:pt>
    <dgm:pt modelId="{F249869E-7A6F-483F-9369-6F586628C17A}" type="pres">
      <dgm:prSet presAssocID="{BD33C18E-42C9-4968-A6F5-5789DC328086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6206AE-9337-4BA7-AD00-EE25FC364400}" type="pres">
      <dgm:prSet presAssocID="{BD33C18E-42C9-4968-A6F5-5789DC328086}" presName="accent_2" presStyleCnt="0"/>
      <dgm:spPr/>
    </dgm:pt>
    <dgm:pt modelId="{56027A12-611F-4491-BD14-092FAF7E1B94}" type="pres">
      <dgm:prSet presAssocID="{BD33C18E-42C9-4968-A6F5-5789DC328086}" presName="accentRepeatNode" presStyleLbl="solidFgAcc1" presStyleIdx="1" presStyleCnt="2"/>
      <dgm:spPr/>
    </dgm:pt>
  </dgm:ptLst>
  <dgm:cxnLst>
    <dgm:cxn modelId="{FF5DEF27-79E6-48CF-B657-48F5A1E4BC89}" type="presOf" srcId="{BD33C18E-42C9-4968-A6F5-5789DC328086}" destId="{F249869E-7A6F-483F-9369-6F586628C17A}" srcOrd="0" destOrd="0" presId="urn:microsoft.com/office/officeart/2008/layout/VerticalCurvedList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BC201ED9-7703-4CC9-934E-EBDF17C8BEBF}" srcId="{CF845803-1717-4F48-B710-F7F1B43013F3}" destId="{BD33C18E-42C9-4968-A6F5-5789DC328086}" srcOrd="1" destOrd="0" parTransId="{08250A1B-67B7-4C6E-A098-191C453D4476}" sibTransId="{90E52CE8-65E0-48D8-94BE-DB0D241EF472}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BB227600-4233-467E-ACC6-70811EB16AAF}" type="presParOf" srcId="{962C2BD0-517B-4E9C-A037-D4A0806612C4}" destId="{F249869E-7A6F-483F-9369-6F586628C17A}" srcOrd="3" destOrd="0" presId="urn:microsoft.com/office/officeart/2008/layout/VerticalCurvedList"/>
    <dgm:cxn modelId="{CDE4AE30-559B-4978-BA14-0F74C0114797}" type="presParOf" srcId="{962C2BD0-517B-4E9C-A037-D4A0806612C4}" destId="{AB6206AE-9337-4BA7-AD00-EE25FC364400}" srcOrd="4" destOrd="0" presId="urn:microsoft.com/office/officeart/2008/layout/VerticalCurvedList"/>
    <dgm:cxn modelId="{E33B9747-5AA7-433B-B46A-FFEBBF8DA670}" type="presParOf" srcId="{AB6206AE-9337-4BA7-AD00-EE25FC364400}" destId="{56027A12-611F-4491-BD14-092FAF7E1B9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E1888F-72DA-40A2-9E51-B61400A595DD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AD28C2-24F9-4D7F-8278-90826CBE6064}">
      <dgm:prSet phldrT="[Текст]"/>
      <dgm:spPr>
        <a:gradFill rotWithShape="0">
          <a:gsLst>
            <a:gs pos="0">
              <a:schemeClr val="accent3">
                <a:lumMod val="60000"/>
                <a:lumOff val="40000"/>
              </a:schemeClr>
            </a:gs>
            <a:gs pos="48000">
              <a:schemeClr val="accent3">
                <a:lumMod val="20000"/>
                <a:lumOff val="80000"/>
              </a:schemeClr>
            </a:gs>
            <a:gs pos="100000">
              <a:schemeClr val="bg1"/>
            </a:gs>
          </a:gsLst>
        </a:gra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Изделия, контактирующие с пищевыми продуктами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624CCEE2-7CAA-41FB-8D96-897E37338AC1}" type="parTrans" cxnId="{9FA2C58B-719F-41D4-BB86-4C0A58A67724}">
      <dgm:prSet/>
      <dgm:spPr/>
      <dgm:t>
        <a:bodyPr/>
        <a:lstStyle/>
        <a:p>
          <a:endParaRPr lang="ru-RU"/>
        </a:p>
      </dgm:t>
    </dgm:pt>
    <dgm:pt modelId="{46350910-4142-4965-9637-8805195E9182}" type="sibTrans" cxnId="{9FA2C58B-719F-41D4-BB86-4C0A58A67724}">
      <dgm:prSet/>
      <dgm:spPr/>
      <dgm:t>
        <a:bodyPr/>
        <a:lstStyle/>
        <a:p>
          <a:endParaRPr lang="ru-RU"/>
        </a:p>
      </dgm:t>
    </dgm:pt>
    <dgm:pt modelId="{1823AEF7-FBFE-4FD4-BA8B-72A3DACF1684}">
      <dgm:prSet phldrT="[Текст]"/>
      <dgm:spPr>
        <a:gradFill rotWithShape="0">
          <a:gsLst>
            <a:gs pos="0">
              <a:schemeClr val="accent3">
                <a:lumMod val="60000"/>
                <a:lumOff val="40000"/>
              </a:schemeClr>
            </a:gs>
            <a:gs pos="48000">
              <a:schemeClr val="accent3">
                <a:lumMod val="20000"/>
                <a:lumOff val="80000"/>
              </a:schemeClr>
            </a:gs>
            <a:gs pos="100000">
              <a:schemeClr val="bg1"/>
            </a:gs>
          </a:gsLst>
        </a:gra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Изделия, не контактирующие с пищевыми продуктами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553FC33-D35D-4FDB-AAF2-45227EDF18C9}" type="parTrans" cxnId="{BEA7CB65-CD81-4FA6-9377-AEB17640D999}">
      <dgm:prSet/>
      <dgm:spPr/>
      <dgm:t>
        <a:bodyPr/>
        <a:lstStyle/>
        <a:p>
          <a:endParaRPr lang="ru-RU"/>
        </a:p>
      </dgm:t>
    </dgm:pt>
    <dgm:pt modelId="{D57B0C13-258A-4B99-8798-E376D0C29175}" type="sibTrans" cxnId="{BEA7CB65-CD81-4FA6-9377-AEB17640D999}">
      <dgm:prSet/>
      <dgm:spPr/>
      <dgm:t>
        <a:bodyPr/>
        <a:lstStyle/>
        <a:p>
          <a:endParaRPr lang="ru-RU"/>
        </a:p>
      </dgm:t>
    </dgm:pt>
    <dgm:pt modelId="{7459105A-A8CF-49A1-BDD0-0A3535DE8D85}" type="pres">
      <dgm:prSet presAssocID="{24E1888F-72DA-40A2-9E51-B61400A595D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0BAB93-8AE8-4117-AD4C-F7A8D0E91923}" type="pres">
      <dgm:prSet presAssocID="{10AD28C2-24F9-4D7F-8278-90826CBE6064}" presName="node" presStyleLbl="node1" presStyleIdx="0" presStyleCnt="2" custScaleX="2421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B98F75-CE82-4857-8168-31795C924A9A}" type="pres">
      <dgm:prSet presAssocID="{46350910-4142-4965-9637-8805195E9182}" presName="sibTrans" presStyleCnt="0"/>
      <dgm:spPr/>
    </dgm:pt>
    <dgm:pt modelId="{A91F3357-AA35-4D2C-A54E-05CFB4230FC6}" type="pres">
      <dgm:prSet presAssocID="{1823AEF7-FBFE-4FD4-BA8B-72A3DACF1684}" presName="node" presStyleLbl="node1" presStyleIdx="1" presStyleCnt="2" custScaleX="2244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4A688A-E01B-41C2-B714-FE08B9F1192B}" type="presOf" srcId="{10AD28C2-24F9-4D7F-8278-90826CBE6064}" destId="{6F0BAB93-8AE8-4117-AD4C-F7A8D0E91923}" srcOrd="0" destOrd="0" presId="urn:microsoft.com/office/officeart/2005/8/layout/default"/>
    <dgm:cxn modelId="{BEA7CB65-CD81-4FA6-9377-AEB17640D999}" srcId="{24E1888F-72DA-40A2-9E51-B61400A595DD}" destId="{1823AEF7-FBFE-4FD4-BA8B-72A3DACF1684}" srcOrd="1" destOrd="0" parTransId="{A553FC33-D35D-4FDB-AAF2-45227EDF18C9}" sibTransId="{D57B0C13-258A-4B99-8798-E376D0C29175}"/>
    <dgm:cxn modelId="{9FA2C58B-719F-41D4-BB86-4C0A58A67724}" srcId="{24E1888F-72DA-40A2-9E51-B61400A595DD}" destId="{10AD28C2-24F9-4D7F-8278-90826CBE6064}" srcOrd="0" destOrd="0" parTransId="{624CCEE2-7CAA-41FB-8D96-897E37338AC1}" sibTransId="{46350910-4142-4965-9637-8805195E9182}"/>
    <dgm:cxn modelId="{D44D69A3-6543-465E-9511-E758B4C18C23}" type="presOf" srcId="{1823AEF7-FBFE-4FD4-BA8B-72A3DACF1684}" destId="{A91F3357-AA35-4D2C-A54E-05CFB4230FC6}" srcOrd="0" destOrd="0" presId="urn:microsoft.com/office/officeart/2005/8/layout/default"/>
    <dgm:cxn modelId="{A6E0E723-93C8-4611-8E8F-B3766591DFD0}" type="presOf" srcId="{24E1888F-72DA-40A2-9E51-B61400A595DD}" destId="{7459105A-A8CF-49A1-BDD0-0A3535DE8D85}" srcOrd="0" destOrd="0" presId="urn:microsoft.com/office/officeart/2005/8/layout/default"/>
    <dgm:cxn modelId="{2D8D0662-F77B-40E5-B6BE-EF898D7B9395}" type="presParOf" srcId="{7459105A-A8CF-49A1-BDD0-0A3535DE8D85}" destId="{6F0BAB93-8AE8-4117-AD4C-F7A8D0E91923}" srcOrd="0" destOrd="0" presId="urn:microsoft.com/office/officeart/2005/8/layout/default"/>
    <dgm:cxn modelId="{5CB74200-ED89-4933-A518-80FF406BF207}" type="presParOf" srcId="{7459105A-A8CF-49A1-BDD0-0A3535DE8D85}" destId="{89B98F75-CE82-4857-8168-31795C924A9A}" srcOrd="1" destOrd="0" presId="urn:microsoft.com/office/officeart/2005/8/layout/default"/>
    <dgm:cxn modelId="{0A8A4266-D337-45A4-99C9-0D16C376070E}" type="presParOf" srcId="{7459105A-A8CF-49A1-BDD0-0A3535DE8D85}" destId="{A91F3357-AA35-4D2C-A54E-05CFB4230FC6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14AC7A-28E2-426E-8478-FBBCD1923D9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D8393E5-0D36-497B-889B-EBC67F73EA62}">
      <dgm:prSet phldrT="[Текст]"/>
      <dgm:spPr>
        <a:solidFill>
          <a:schemeClr val="accent3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rgbClr val="435422"/>
              </a:solidFill>
              <a:latin typeface="Times New Roman" pitchFamily="18" charset="0"/>
              <a:cs typeface="Times New Roman" pitchFamily="18" charset="0"/>
            </a:rPr>
            <a:t>Для горячих пищевых продуктов</a:t>
          </a:r>
          <a:endParaRPr lang="ru-RU" dirty="0">
            <a:solidFill>
              <a:srgbClr val="435422"/>
            </a:solidFill>
            <a:latin typeface="Times New Roman" pitchFamily="18" charset="0"/>
            <a:cs typeface="Times New Roman" pitchFamily="18" charset="0"/>
          </a:endParaRPr>
        </a:p>
      </dgm:t>
    </dgm:pt>
    <dgm:pt modelId="{3A25BC0E-A276-4B28-A877-E2B10D6FEC55}" type="parTrans" cxnId="{F0F1E374-CF02-42ED-A6ED-D298B34F2D62}">
      <dgm:prSet/>
      <dgm:spPr/>
      <dgm:t>
        <a:bodyPr/>
        <a:lstStyle/>
        <a:p>
          <a:endParaRPr lang="ru-RU"/>
        </a:p>
      </dgm:t>
    </dgm:pt>
    <dgm:pt modelId="{3DAC3CE2-68E3-461E-A39E-EC000B703496}" type="sibTrans" cxnId="{F0F1E374-CF02-42ED-A6ED-D298B34F2D62}">
      <dgm:prSet/>
      <dgm:spPr/>
      <dgm:t>
        <a:bodyPr/>
        <a:lstStyle/>
        <a:p>
          <a:endParaRPr lang="ru-RU"/>
        </a:p>
      </dgm:t>
    </dgm:pt>
    <dgm:pt modelId="{70D81C85-4CEB-4B64-B7A7-30BD101FFED3}">
      <dgm:prSet phldrT="[Текст]"/>
      <dgm:spPr>
        <a:solidFill>
          <a:schemeClr val="accent3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rgbClr val="435422"/>
              </a:solidFill>
              <a:latin typeface="Times New Roman" pitchFamily="18" charset="0"/>
              <a:cs typeface="Times New Roman" pitchFamily="18" charset="0"/>
            </a:rPr>
            <a:t>Для холодных пищевых продуктов</a:t>
          </a:r>
          <a:endParaRPr lang="ru-RU" dirty="0">
            <a:solidFill>
              <a:srgbClr val="435422"/>
            </a:solidFill>
            <a:latin typeface="Times New Roman" pitchFamily="18" charset="0"/>
            <a:cs typeface="Times New Roman" pitchFamily="18" charset="0"/>
          </a:endParaRPr>
        </a:p>
      </dgm:t>
    </dgm:pt>
    <dgm:pt modelId="{CD4EF94D-040B-4AA3-BC11-C6768ECA2D57}" type="parTrans" cxnId="{B8EB48A8-841F-45F2-9CB5-BE9E2AFBAE34}">
      <dgm:prSet/>
      <dgm:spPr/>
      <dgm:t>
        <a:bodyPr/>
        <a:lstStyle/>
        <a:p>
          <a:endParaRPr lang="ru-RU"/>
        </a:p>
      </dgm:t>
    </dgm:pt>
    <dgm:pt modelId="{EF9D0877-455A-4CF0-AA3F-FA07929F9BAD}" type="sibTrans" cxnId="{B8EB48A8-841F-45F2-9CB5-BE9E2AFBAE34}">
      <dgm:prSet/>
      <dgm:spPr/>
      <dgm:t>
        <a:bodyPr/>
        <a:lstStyle/>
        <a:p>
          <a:endParaRPr lang="ru-RU"/>
        </a:p>
      </dgm:t>
    </dgm:pt>
    <dgm:pt modelId="{E4088435-8D1F-4278-A13B-70E4571EB5C7}">
      <dgm:prSet phldrT="[Текст]"/>
      <dgm:spPr>
        <a:solidFill>
          <a:schemeClr val="accent3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rgbClr val="435422"/>
              </a:solidFill>
              <a:latin typeface="Times New Roman" pitchFamily="18" charset="0"/>
              <a:cs typeface="Times New Roman" pitchFamily="18" charset="0"/>
            </a:rPr>
            <a:t>Для сыпучих пищевых продуктов</a:t>
          </a:r>
          <a:endParaRPr lang="ru-RU" dirty="0">
            <a:solidFill>
              <a:srgbClr val="435422"/>
            </a:solidFill>
            <a:latin typeface="Times New Roman" pitchFamily="18" charset="0"/>
            <a:cs typeface="Times New Roman" pitchFamily="18" charset="0"/>
          </a:endParaRPr>
        </a:p>
      </dgm:t>
    </dgm:pt>
    <dgm:pt modelId="{B9C21F4C-9B39-425F-BC4F-25DBA732A80C}" type="parTrans" cxnId="{8C767816-FA53-4CED-B2AC-3A5A390F36C9}">
      <dgm:prSet/>
      <dgm:spPr/>
      <dgm:t>
        <a:bodyPr/>
        <a:lstStyle/>
        <a:p>
          <a:endParaRPr lang="ru-RU"/>
        </a:p>
      </dgm:t>
    </dgm:pt>
    <dgm:pt modelId="{E8C421FA-91D6-43EA-9BB1-A6FB0FB50BA9}" type="sibTrans" cxnId="{8C767816-FA53-4CED-B2AC-3A5A390F36C9}">
      <dgm:prSet/>
      <dgm:spPr/>
      <dgm:t>
        <a:bodyPr/>
        <a:lstStyle/>
        <a:p>
          <a:endParaRPr lang="ru-RU"/>
        </a:p>
      </dgm:t>
    </dgm:pt>
    <dgm:pt modelId="{8C99F980-FC0B-4058-975F-ACC9E3052FF6}" type="pres">
      <dgm:prSet presAssocID="{9D14AC7A-28E2-426E-8478-FBBCD1923D9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373E97-E1EE-4FC7-A03A-516DCF7D3E7A}" type="pres">
      <dgm:prSet presAssocID="{6D8393E5-0D36-497B-889B-EBC67F73EA62}" presName="parentText" presStyleLbl="node1" presStyleIdx="0" presStyleCnt="3" custLinFactNeighborX="2005" custLinFactNeighborY="-595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57155F-3FE7-4C93-8970-B76D54E6D265}" type="pres">
      <dgm:prSet presAssocID="{3DAC3CE2-68E3-461E-A39E-EC000B703496}" presName="spacer" presStyleCnt="0"/>
      <dgm:spPr/>
    </dgm:pt>
    <dgm:pt modelId="{927D5E09-33AF-42AC-A50F-55B430F3F055}" type="pres">
      <dgm:prSet presAssocID="{70D81C85-4CEB-4B64-B7A7-30BD101FFED3}" presName="parentText" presStyleLbl="node1" presStyleIdx="1" presStyleCnt="3" custLinFactNeighborX="-134" custLinFactNeighborY="510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C9332C-7C19-4783-BB05-42FEF0C5494D}" type="pres">
      <dgm:prSet presAssocID="{EF9D0877-455A-4CF0-AA3F-FA07929F9BAD}" presName="spacer" presStyleCnt="0"/>
      <dgm:spPr/>
    </dgm:pt>
    <dgm:pt modelId="{0D7C0DB4-2358-4625-940C-DB010C706549}" type="pres">
      <dgm:prSet presAssocID="{E4088435-8D1F-4278-A13B-70E4571EB5C7}" presName="parentText" presStyleLbl="node1" presStyleIdx="2" presStyleCnt="3" custLinFactY="9240" custLinFactNeighborX="-13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F1E374-CF02-42ED-A6ED-D298B34F2D62}" srcId="{9D14AC7A-28E2-426E-8478-FBBCD1923D95}" destId="{6D8393E5-0D36-497B-889B-EBC67F73EA62}" srcOrd="0" destOrd="0" parTransId="{3A25BC0E-A276-4B28-A877-E2B10D6FEC55}" sibTransId="{3DAC3CE2-68E3-461E-A39E-EC000B703496}"/>
    <dgm:cxn modelId="{D7208A3D-2453-47D9-A5A5-0D0760A39D35}" type="presOf" srcId="{E4088435-8D1F-4278-A13B-70E4571EB5C7}" destId="{0D7C0DB4-2358-4625-940C-DB010C706549}" srcOrd="0" destOrd="0" presId="urn:microsoft.com/office/officeart/2005/8/layout/vList2"/>
    <dgm:cxn modelId="{9EB243D8-3DFB-4E9E-8FCD-0B593803ADC4}" type="presOf" srcId="{6D8393E5-0D36-497B-889B-EBC67F73EA62}" destId="{D9373E97-E1EE-4FC7-A03A-516DCF7D3E7A}" srcOrd="0" destOrd="0" presId="urn:microsoft.com/office/officeart/2005/8/layout/vList2"/>
    <dgm:cxn modelId="{8C767816-FA53-4CED-B2AC-3A5A390F36C9}" srcId="{9D14AC7A-28E2-426E-8478-FBBCD1923D95}" destId="{E4088435-8D1F-4278-A13B-70E4571EB5C7}" srcOrd="2" destOrd="0" parTransId="{B9C21F4C-9B39-425F-BC4F-25DBA732A80C}" sibTransId="{E8C421FA-91D6-43EA-9BB1-A6FB0FB50BA9}"/>
    <dgm:cxn modelId="{427B7D0B-1D4C-4293-9D40-669AF778D511}" type="presOf" srcId="{70D81C85-4CEB-4B64-B7A7-30BD101FFED3}" destId="{927D5E09-33AF-42AC-A50F-55B430F3F055}" srcOrd="0" destOrd="0" presId="urn:microsoft.com/office/officeart/2005/8/layout/vList2"/>
    <dgm:cxn modelId="{B8EB48A8-841F-45F2-9CB5-BE9E2AFBAE34}" srcId="{9D14AC7A-28E2-426E-8478-FBBCD1923D95}" destId="{70D81C85-4CEB-4B64-B7A7-30BD101FFED3}" srcOrd="1" destOrd="0" parTransId="{CD4EF94D-040B-4AA3-BC11-C6768ECA2D57}" sibTransId="{EF9D0877-455A-4CF0-AA3F-FA07929F9BAD}"/>
    <dgm:cxn modelId="{A7999DE7-7312-4361-A6F2-0E3BB07116AF}" type="presOf" srcId="{9D14AC7A-28E2-426E-8478-FBBCD1923D95}" destId="{8C99F980-FC0B-4058-975F-ACC9E3052FF6}" srcOrd="0" destOrd="0" presId="urn:microsoft.com/office/officeart/2005/8/layout/vList2"/>
    <dgm:cxn modelId="{F22A8A5D-5CD4-4F1F-8887-228D4A514ED8}" type="presParOf" srcId="{8C99F980-FC0B-4058-975F-ACC9E3052FF6}" destId="{D9373E97-E1EE-4FC7-A03A-516DCF7D3E7A}" srcOrd="0" destOrd="0" presId="urn:microsoft.com/office/officeart/2005/8/layout/vList2"/>
    <dgm:cxn modelId="{553472C4-4B1C-417B-9743-75AA45674897}" type="presParOf" srcId="{8C99F980-FC0B-4058-975F-ACC9E3052FF6}" destId="{7257155F-3FE7-4C93-8970-B76D54E6D265}" srcOrd="1" destOrd="0" presId="urn:microsoft.com/office/officeart/2005/8/layout/vList2"/>
    <dgm:cxn modelId="{35D57E53-5FBD-4D0A-B771-441CE8416654}" type="presParOf" srcId="{8C99F980-FC0B-4058-975F-ACC9E3052FF6}" destId="{927D5E09-33AF-42AC-A50F-55B430F3F055}" srcOrd="2" destOrd="0" presId="urn:microsoft.com/office/officeart/2005/8/layout/vList2"/>
    <dgm:cxn modelId="{B9E264FE-D4E3-4211-9ED5-D407C98F2742}" type="presParOf" srcId="{8C99F980-FC0B-4058-975F-ACC9E3052FF6}" destId="{2DC9332C-7C19-4783-BB05-42FEF0C5494D}" srcOrd="3" destOrd="0" presId="urn:microsoft.com/office/officeart/2005/8/layout/vList2"/>
    <dgm:cxn modelId="{EC03D516-B8AB-48B7-A559-24339F7E1241}" type="presParOf" srcId="{8C99F980-FC0B-4058-975F-ACC9E3052FF6}" destId="{0D7C0DB4-2358-4625-940C-DB010C70654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3627122" y="-561164"/>
          <a:ext cx="4353520" cy="4353520"/>
        </a:xfrm>
        <a:prstGeom prst="blockArc">
          <a:avLst>
            <a:gd name="adj1" fmla="val 18900000"/>
            <a:gd name="adj2" fmla="val 2700000"/>
            <a:gd name="adj3" fmla="val 4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593973" y="451684"/>
          <a:ext cx="10666581" cy="9230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3270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2.1. Классификация ассортимента хозяйственных изделий из пластмасс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3973" y="451684"/>
        <a:ext cx="10666581" cy="923086"/>
      </dsp:txXfrm>
    </dsp:sp>
    <dsp:sp modelId="{C7628E09-A5D0-43AC-834B-E8990AEC2BF8}">
      <dsp:nvSpPr>
        <dsp:cNvPr id="0" name=""/>
        <dsp:cNvSpPr/>
      </dsp:nvSpPr>
      <dsp:spPr>
        <a:xfrm>
          <a:off x="17044" y="346222"/>
          <a:ext cx="1153858" cy="11538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249869E-7A6F-483F-9369-6F586628C17A}">
      <dsp:nvSpPr>
        <dsp:cNvPr id="0" name=""/>
        <dsp:cNvSpPr/>
      </dsp:nvSpPr>
      <dsp:spPr>
        <a:xfrm>
          <a:off x="593973" y="1846496"/>
          <a:ext cx="10666581" cy="9230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32700" tIns="60960" rIns="60960" bIns="60960" numCol="1" spcCol="1270" anchor="ctr" anchorCtr="0">
          <a:noAutofit/>
        </a:bodyPr>
        <a:lstStyle/>
        <a:p>
          <a:pPr marL="533400" lvl="0" indent="-53340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2.2. Характеристика ассортимента хозяйственных изделий из пластмасс по группам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3973" y="1846496"/>
        <a:ext cx="10666581" cy="923086"/>
      </dsp:txXfrm>
    </dsp:sp>
    <dsp:sp modelId="{56027A12-611F-4491-BD14-092FAF7E1B94}">
      <dsp:nvSpPr>
        <dsp:cNvPr id="0" name=""/>
        <dsp:cNvSpPr/>
      </dsp:nvSpPr>
      <dsp:spPr>
        <a:xfrm>
          <a:off x="17044" y="1731110"/>
          <a:ext cx="1153858" cy="11538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0BAB93-8AE8-4117-AD4C-F7A8D0E91923}">
      <dsp:nvSpPr>
        <dsp:cNvPr id="0" name=""/>
        <dsp:cNvSpPr/>
      </dsp:nvSpPr>
      <dsp:spPr>
        <a:xfrm>
          <a:off x="2166" y="682917"/>
          <a:ext cx="5285590" cy="1309481"/>
        </a:xfrm>
        <a:prstGeom prst="rect">
          <a:avLst/>
        </a:prstGeom>
        <a:gradFill rotWithShape="0">
          <a:gsLst>
            <a:gs pos="0">
              <a:schemeClr val="accent3">
                <a:lumMod val="60000"/>
                <a:lumOff val="40000"/>
              </a:schemeClr>
            </a:gs>
            <a:gs pos="48000">
              <a:schemeClr val="accent3">
                <a:lumMod val="20000"/>
                <a:lumOff val="80000"/>
              </a:schemeClr>
            </a:gs>
            <a:gs pos="100000">
              <a:schemeClr val="bg1"/>
            </a:gs>
          </a:gsLst>
          <a:lin ang="5400000" scaled="0"/>
        </a:gradFill>
        <a:ln>
          <a:solidFill>
            <a:schemeClr val="accent3">
              <a:lumMod val="50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Times New Roman" pitchFamily="18" charset="0"/>
              <a:cs typeface="Times New Roman" pitchFamily="18" charset="0"/>
            </a:rPr>
            <a:t>Изделия, контактирующие с пищевыми продуктами</a:t>
          </a:r>
          <a:endParaRPr lang="ru-RU" sz="2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66" y="682917"/>
        <a:ext cx="5285590" cy="1309481"/>
      </dsp:txXfrm>
    </dsp:sp>
    <dsp:sp modelId="{A91F3357-AA35-4D2C-A54E-05CFB4230FC6}">
      <dsp:nvSpPr>
        <dsp:cNvPr id="0" name=""/>
        <dsp:cNvSpPr/>
      </dsp:nvSpPr>
      <dsp:spPr>
        <a:xfrm>
          <a:off x="5506003" y="682917"/>
          <a:ext cx="4898573" cy="1309481"/>
        </a:xfrm>
        <a:prstGeom prst="rect">
          <a:avLst/>
        </a:prstGeom>
        <a:gradFill rotWithShape="0">
          <a:gsLst>
            <a:gs pos="0">
              <a:schemeClr val="accent3">
                <a:lumMod val="60000"/>
                <a:lumOff val="40000"/>
              </a:schemeClr>
            </a:gs>
            <a:gs pos="48000">
              <a:schemeClr val="accent3">
                <a:lumMod val="20000"/>
                <a:lumOff val="80000"/>
              </a:schemeClr>
            </a:gs>
            <a:gs pos="100000">
              <a:schemeClr val="bg1"/>
            </a:gs>
          </a:gsLst>
          <a:lin ang="5400000" scaled="0"/>
        </a:gradFill>
        <a:ln>
          <a:solidFill>
            <a:schemeClr val="accent3">
              <a:lumMod val="50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Times New Roman" pitchFamily="18" charset="0"/>
              <a:cs typeface="Times New Roman" pitchFamily="18" charset="0"/>
            </a:rPr>
            <a:t>Изделия, не контактирующие с пищевыми продуктами</a:t>
          </a:r>
          <a:endParaRPr lang="ru-RU" sz="2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06003" y="682917"/>
        <a:ext cx="4898573" cy="13094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373E97-E1EE-4FC7-A03A-516DCF7D3E7A}">
      <dsp:nvSpPr>
        <dsp:cNvPr id="0" name=""/>
        <dsp:cNvSpPr/>
      </dsp:nvSpPr>
      <dsp:spPr>
        <a:xfrm>
          <a:off x="0" y="45342"/>
          <a:ext cx="5428321" cy="631800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rgbClr val="435422"/>
              </a:solidFill>
              <a:latin typeface="Times New Roman" pitchFamily="18" charset="0"/>
              <a:cs typeface="Times New Roman" pitchFamily="18" charset="0"/>
            </a:rPr>
            <a:t>Для горячих пищевых продуктов</a:t>
          </a:r>
          <a:endParaRPr lang="ru-RU" sz="2700" kern="1200" dirty="0">
            <a:solidFill>
              <a:srgbClr val="435422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842" y="76184"/>
        <a:ext cx="5366637" cy="570116"/>
      </dsp:txXfrm>
    </dsp:sp>
    <dsp:sp modelId="{927D5E09-33AF-42AC-A50F-55B430F3F055}">
      <dsp:nvSpPr>
        <dsp:cNvPr id="0" name=""/>
        <dsp:cNvSpPr/>
      </dsp:nvSpPr>
      <dsp:spPr>
        <a:xfrm>
          <a:off x="0" y="840894"/>
          <a:ext cx="5428321" cy="631800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rgbClr val="435422"/>
              </a:solidFill>
              <a:latin typeface="Times New Roman" pitchFamily="18" charset="0"/>
              <a:cs typeface="Times New Roman" pitchFamily="18" charset="0"/>
            </a:rPr>
            <a:t>Для холодных пищевых продуктов</a:t>
          </a:r>
          <a:endParaRPr lang="ru-RU" sz="2700" kern="1200" dirty="0">
            <a:solidFill>
              <a:srgbClr val="435422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842" y="871736"/>
        <a:ext cx="5366637" cy="570116"/>
      </dsp:txXfrm>
    </dsp:sp>
    <dsp:sp modelId="{0D7C0DB4-2358-4625-940C-DB010C706549}">
      <dsp:nvSpPr>
        <dsp:cNvPr id="0" name=""/>
        <dsp:cNvSpPr/>
      </dsp:nvSpPr>
      <dsp:spPr>
        <a:xfrm>
          <a:off x="0" y="1602341"/>
          <a:ext cx="5428321" cy="631800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rgbClr val="435422"/>
              </a:solidFill>
              <a:latin typeface="Times New Roman" pitchFamily="18" charset="0"/>
              <a:cs typeface="Times New Roman" pitchFamily="18" charset="0"/>
            </a:rPr>
            <a:t>Для сыпучих пищевых продуктов</a:t>
          </a:r>
          <a:endParaRPr lang="ru-RU" sz="2700" kern="1200" dirty="0">
            <a:solidFill>
              <a:srgbClr val="435422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842" y="1633183"/>
        <a:ext cx="5366637" cy="5701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57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603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1.wdp"/><Relationship Id="rId7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jpeg"/><Relationship Id="rId7" Type="http://schemas.microsoft.com/office/2007/relationships/hdphoto" Target="../media/hdphoto2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40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39.jpeg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46.jpeg"/><Relationship Id="rId5" Type="http://schemas.openxmlformats.org/officeDocument/2006/relationships/image" Target="../media/image41.jpeg"/><Relationship Id="rId15" Type="http://schemas.openxmlformats.org/officeDocument/2006/relationships/image" Target="../media/image50.jpeg"/><Relationship Id="rId10" Type="http://schemas.openxmlformats.org/officeDocument/2006/relationships/image" Target="../media/image45.jpeg"/><Relationship Id="rId4" Type="http://schemas.microsoft.com/office/2007/relationships/hdphoto" Target="../media/hdphoto3.wdp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1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11" Type="http://schemas.openxmlformats.org/officeDocument/2006/relationships/image" Target="../media/image60.jpeg"/><Relationship Id="rId5" Type="http://schemas.openxmlformats.org/officeDocument/2006/relationships/image" Target="../media/image55.jpeg"/><Relationship Id="rId10" Type="http://schemas.microsoft.com/office/2007/relationships/hdphoto" Target="../media/hdphoto5.wdp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pn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17" Type="http://schemas.openxmlformats.org/officeDocument/2006/relationships/image" Target="../media/image83.jpeg"/><Relationship Id="rId2" Type="http://schemas.openxmlformats.org/officeDocument/2006/relationships/image" Target="../media/image68.jpeg"/><Relationship Id="rId16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5" Type="http://schemas.openxmlformats.org/officeDocument/2006/relationships/image" Target="../media/image8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openxmlformats.org/officeDocument/2006/relationships/image" Target="../media/image8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8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12" Type="http://schemas.openxmlformats.org/officeDocument/2006/relationships/image" Target="../media/image97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11" Type="http://schemas.openxmlformats.org/officeDocument/2006/relationships/image" Target="../media/image108.jp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13" Type="http://schemas.microsoft.com/office/2007/relationships/hdphoto" Target="../media/hdphoto6.wdp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12" Type="http://schemas.openxmlformats.org/officeDocument/2006/relationships/image" Target="../media/image119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g"/><Relationship Id="rId11" Type="http://schemas.openxmlformats.org/officeDocument/2006/relationships/image" Target="../media/image118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10" Type="http://schemas.openxmlformats.org/officeDocument/2006/relationships/image" Target="../media/image139.jpeg"/><Relationship Id="rId4" Type="http://schemas.openxmlformats.org/officeDocument/2006/relationships/image" Target="../media/image133.jpeg"/><Relationship Id="rId9" Type="http://schemas.openxmlformats.org/officeDocument/2006/relationships/image" Target="../media/image13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10" Type="http://schemas.openxmlformats.org/officeDocument/2006/relationships/image" Target="../media/image148.jpeg"/><Relationship Id="rId4" Type="http://schemas.openxmlformats.org/officeDocument/2006/relationships/image" Target="../media/image142.jpeg"/><Relationship Id="rId9" Type="http://schemas.openxmlformats.org/officeDocument/2006/relationships/image" Target="../media/image14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image" Target="../media/image9.jpe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2" y="1847671"/>
            <a:ext cx="10815145" cy="244760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4387454"/>
            <a:ext cx="11898086" cy="668921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2. Ассортимент хозяйственных изделий из пластмасс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63292" y="302863"/>
            <a:ext cx="118654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для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горячих пищевых 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</a:t>
            </a:r>
          </a:p>
        </p:txBody>
      </p:sp>
      <p:pic>
        <p:nvPicPr>
          <p:cNvPr id="10" name="Picture 2" descr="http://kuhovka.ru/image/cache/data/foto/46143-800x6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07" t="2390" r="10771" b="8138"/>
          <a:stretch/>
        </p:blipFill>
        <p:spPr bwMode="auto">
          <a:xfrm>
            <a:off x="661624" y="1166984"/>
            <a:ext cx="2669404" cy="234400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vkus-shop.ru/upload/iblock/149/62934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5" t="7431" r="17280" b="5264"/>
          <a:stretch/>
        </p:blipFill>
        <p:spPr bwMode="auto">
          <a:xfrm>
            <a:off x="6105757" y="1182715"/>
            <a:ext cx="3447820" cy="2328269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gvkitchen.com/static/upload/goods/18/34518_origina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 r="9326"/>
          <a:stretch/>
        </p:blipFill>
        <p:spPr bwMode="auto">
          <a:xfrm>
            <a:off x="9726620" y="1182715"/>
            <a:ext cx="1687345" cy="2328269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cdn.e96.ru/assets/images/catalog/kitchen_appliance/kukhonnye-prinadlezhnosti/398144/398144_68037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071" y="1166985"/>
            <a:ext cx="2428643" cy="234901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://rostov.xn--d1aigoeoc.xn--p1ai/upload/iblock/a35/a352eb3aaa5eec52ea805456860f58b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789" y="3641688"/>
            <a:ext cx="3488821" cy="2465197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://cdn.sdelki.ru/proposal_photos/850636/origina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130" y="3641688"/>
            <a:ext cx="2993778" cy="2465197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http://www.aikme.de/out/pictures/master/product/2/qua00007_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429" y="3641688"/>
            <a:ext cx="1848898" cy="2465197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27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5686" y="311428"/>
            <a:ext cx="1151708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для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холодных пищевых 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</a:t>
            </a:r>
          </a:p>
        </p:txBody>
      </p:sp>
      <p:pic>
        <p:nvPicPr>
          <p:cNvPr id="3074" name="Picture 2" descr="https://viamarket.ru/upload/iblock/ac4/ac411cece586b972e3933f822ba6c224.jpg?14314932373162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4" r="17023"/>
          <a:stretch/>
        </p:blipFill>
        <p:spPr bwMode="auto">
          <a:xfrm>
            <a:off x="125339" y="1066487"/>
            <a:ext cx="1630724" cy="251491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intersib.org/published/publicdata/WWWINTERSIBORG/attachments/SC/products_pictures/c45c56d5c2a811e1ae62002522c098b2_2d4dd9aeb4f745779fe80fded0c52f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038" y="1066486"/>
            <a:ext cx="2514914" cy="251491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vsedlyadoma.org/wp-content/uploads/2012/02/konteynerdlyaed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926" y="1066486"/>
            <a:ext cx="3752825" cy="251491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galant76.ru/goodsimg/95882756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726" y="1066486"/>
            <a:ext cx="3353218" cy="251491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fabika.ru/uploads/0535-n8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9" y="3690127"/>
            <a:ext cx="2733407" cy="253650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test.td-gratis.ru/upload/iblock/cd5/cd5589594c4ce426bc2cf08169bb2d97.jpe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4" t="20367" r="7239" b="19295"/>
          <a:stretch/>
        </p:blipFill>
        <p:spPr bwMode="auto">
          <a:xfrm>
            <a:off x="3076916" y="3690127"/>
            <a:ext cx="4881570" cy="253650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nsvet74.ru/sites/default/files/151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656" y="3690127"/>
            <a:ext cx="3830288" cy="253650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38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household.kiev.ua/files/Image/shop/13521/432561_4026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89" y="1088742"/>
            <a:ext cx="1964668" cy="165349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test.td-gratis.ru/upload/iblock/34a/34a9be39ce32988f919094faed21798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48" y="1088742"/>
            <a:ext cx="2486457" cy="165349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qsport.ru/img/audio_cd_covers/101140537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29" b="5014"/>
          <a:stretch/>
        </p:blipFill>
        <p:spPr bwMode="auto">
          <a:xfrm>
            <a:off x="8627489" y="1088742"/>
            <a:ext cx="3205283" cy="165349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zlatsad69.ru/wp-content/uploads/2013/12/bokal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608" y="1088742"/>
            <a:ext cx="992416" cy="165349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hottabych-mag.kz/d/123959/d/b__bz-m121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" b="10163"/>
          <a:stretch/>
        </p:blipFill>
        <p:spPr bwMode="auto">
          <a:xfrm>
            <a:off x="2435141" y="1088742"/>
            <a:ext cx="2017774" cy="165349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www.omgblog.com/images/banana-guar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89" y="2873219"/>
            <a:ext cx="1855811" cy="1675385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://i00.i.aliimg.com/wsphoto/v0/32297920008_1/Portable-Egg-Storage-Box-Container-Hiking-Outdoor-Camping-Carrier-For-2-Egg-Case-FFY-5501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7" b="8805"/>
          <a:stretch/>
        </p:blipFill>
        <p:spPr bwMode="auto">
          <a:xfrm>
            <a:off x="2326189" y="2877015"/>
            <a:ext cx="2235678" cy="1671589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15686" y="311428"/>
            <a:ext cx="1151708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для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холодных пищевых 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</a:t>
            </a:r>
          </a:p>
        </p:txBody>
      </p:sp>
      <p:pic>
        <p:nvPicPr>
          <p:cNvPr id="12" name="Picture 6" descr="http://modasport.com.ua/pic/shop1/3f1939c2e3c872cd3e4f2b5153abcd60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" t="28406" r="3294" b="25685"/>
          <a:stretch/>
        </p:blipFill>
        <p:spPr bwMode="auto">
          <a:xfrm>
            <a:off x="4754456" y="2873219"/>
            <a:ext cx="3474974" cy="1675385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magaz-posuda.ru/components/com_ozone/images1/1010891869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4"/>
          <a:stretch/>
        </p:blipFill>
        <p:spPr bwMode="auto">
          <a:xfrm>
            <a:off x="277790" y="4679587"/>
            <a:ext cx="2258582" cy="1663785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oreht.ru/catalog_link/%D0%D1%C2/83545/83546/83668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6" b="25437"/>
          <a:stretch/>
        </p:blipFill>
        <p:spPr bwMode="auto">
          <a:xfrm>
            <a:off x="8449238" y="2873219"/>
            <a:ext cx="3383534" cy="1675385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c.smltovar.ru/image/cache/products/4/b/seledochnicza-fresh-granat-berossi-plastik-364x364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3" b="27445"/>
          <a:stretch/>
        </p:blipFill>
        <p:spPr bwMode="auto">
          <a:xfrm>
            <a:off x="6677317" y="4679587"/>
            <a:ext cx="3424622" cy="1663785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domplus-dv.ru/upload/iblock/53f/53f0616eb1583243cd1c07ffc0343414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6" b="30186"/>
          <a:stretch/>
        </p:blipFill>
        <p:spPr bwMode="auto">
          <a:xfrm>
            <a:off x="2736689" y="4679588"/>
            <a:ext cx="3740311" cy="1663998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images.by.prom.st/29481652_w640_h640_m1688_enl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" r="5107"/>
          <a:stretch/>
        </p:blipFill>
        <p:spPr bwMode="auto">
          <a:xfrm>
            <a:off x="10308770" y="4679587"/>
            <a:ext cx="1524001" cy="1663785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53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http://www.volga-plastic.ru/f/cat2/201410/543bb334ce47f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t="-972" r="4555" b="972"/>
          <a:stretch/>
        </p:blipFill>
        <p:spPr bwMode="auto">
          <a:xfrm>
            <a:off x="3072274" y="1105342"/>
            <a:ext cx="2435897" cy="224083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pinjafashion.de/img/artikel/happle_3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8" r="15317"/>
          <a:stretch/>
        </p:blipFill>
        <p:spPr bwMode="auto">
          <a:xfrm>
            <a:off x="315686" y="1105342"/>
            <a:ext cx="2542068" cy="224083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hozplast.ru/uploadedFiles/eshopimages/big/grusha_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8" t="5347" r="23109" b="6864"/>
          <a:stretch/>
        </p:blipFill>
        <p:spPr bwMode="auto">
          <a:xfrm>
            <a:off x="5722691" y="1105341"/>
            <a:ext cx="1382950" cy="2273445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eshop.pcmitaly.com/images/product/LP42541P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2" t="-440" r="15838" b="440"/>
          <a:stretch/>
        </p:blipFill>
        <p:spPr bwMode="auto">
          <a:xfrm>
            <a:off x="281293" y="3609034"/>
            <a:ext cx="2875564" cy="247608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http://homemaid.uz/sites/default/files/product/14.jpg?130018154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4" t="6823" r="17729" b="9513"/>
          <a:stretch/>
        </p:blipFill>
        <p:spPr bwMode="auto">
          <a:xfrm>
            <a:off x="3457632" y="3609034"/>
            <a:ext cx="2387322" cy="247608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http://cdn1.rf-sp.ru/42/24/42247ac9dba7f2564cd5bdc1695372e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61" y="1105341"/>
            <a:ext cx="2273445" cy="2273445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http://dom-podarka.ru/img/products/349-11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0" r="13616"/>
          <a:stretch/>
        </p:blipFill>
        <p:spPr bwMode="auto">
          <a:xfrm>
            <a:off x="9808126" y="1105341"/>
            <a:ext cx="2220797" cy="2273445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15686" y="311428"/>
            <a:ext cx="1151708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для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холодных пищевых 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</a:t>
            </a:r>
          </a:p>
        </p:txBody>
      </p:sp>
      <p:pic>
        <p:nvPicPr>
          <p:cNvPr id="13" name="Picture 8" descr="http://tkprofit.com/image/data/products/goods/dishes/140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75" r="14478"/>
          <a:stretch/>
        </p:blipFill>
        <p:spPr bwMode="auto">
          <a:xfrm>
            <a:off x="8592699" y="3609034"/>
            <a:ext cx="1670037" cy="247608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://www.alteprint.ru/upload/iblock/dd4/rumka_kristal_0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7" r="15601"/>
          <a:stretch/>
        </p:blipFill>
        <p:spPr bwMode="auto">
          <a:xfrm>
            <a:off x="10476353" y="3609034"/>
            <a:ext cx="1552570" cy="247608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://img.opt-union.ru/l1641986/images/photocat/600x600/1000226718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6" b="8448"/>
          <a:stretch/>
        </p:blipFill>
        <p:spPr bwMode="auto">
          <a:xfrm>
            <a:off x="6074229" y="3609034"/>
            <a:ext cx="2289195" cy="247608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29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2396" y="281092"/>
            <a:ext cx="115824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для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сыпучих пищевых 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</a:t>
            </a:r>
          </a:p>
        </p:txBody>
      </p:sp>
      <p:pic>
        <p:nvPicPr>
          <p:cNvPr id="7170" name="Picture 2" descr="http://www.td-gratis.ru.images.1c-bitrix-cdn.ru/upload/iblock/a36/a362cd1e3148fae47f5c6c215f94a9ff.jpeg?14129168933433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t="12417" r="17000"/>
          <a:stretch/>
        </p:blipFill>
        <p:spPr bwMode="auto">
          <a:xfrm>
            <a:off x="322396" y="1009126"/>
            <a:ext cx="3024336" cy="243503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i-dom.su/upload/iblock/280/280e1256f8d7ca0577047e86c75f398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5" b="11467"/>
          <a:stretch/>
        </p:blipFill>
        <p:spPr bwMode="auto">
          <a:xfrm>
            <a:off x="8341655" y="1009126"/>
            <a:ext cx="3198186" cy="2423889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metalposuda.ru/files/flib/261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3" r="11457"/>
          <a:stretch/>
        </p:blipFill>
        <p:spPr bwMode="auto">
          <a:xfrm>
            <a:off x="3480964" y="1020267"/>
            <a:ext cx="2326934" cy="2423889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://xoz-tov.ru/image/cache/data/%D0%A5%D0%BE%D0%B7%D1%82%D0%BE%D0%B2%D0%B0%D1%80%D1%8B/99-6828-400x4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0" b="5850"/>
          <a:stretch/>
        </p:blipFill>
        <p:spPr bwMode="auto">
          <a:xfrm>
            <a:off x="322396" y="3581514"/>
            <a:ext cx="3027796" cy="265600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://www.tescoma-doma.ru/tescomanew/userfiles/shop/large/2273_solonka-i-perechnitsa-presto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t="17515" r="-86" b="17515"/>
          <a:stretch/>
        </p:blipFill>
        <p:spPr bwMode="auto">
          <a:xfrm>
            <a:off x="3480964" y="3581514"/>
            <a:ext cx="8058877" cy="265600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ÐÐ°ÑÑÐ¸Ð½ÐºÐ¸ Ð¿Ð¾ Ð·Ð°Ð¿ÑÐ¾ÑÑ Ð¼ÐµÑÐ½ÑÐ¹ ÑÑÐ°ÐºÐ°Ð½ Ð¿Ð»Ð°ÑÑÐ¼Ð°ÑÑÐ¾Ð²ÑÐ¹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r="11575"/>
          <a:stretch/>
        </p:blipFill>
        <p:spPr bwMode="auto">
          <a:xfrm>
            <a:off x="6032898" y="1009126"/>
            <a:ext cx="2033416" cy="243503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94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td-gratis.ru.images.1c-bitrix-cdn.ru/upload/iblock/256/2567044d98586aa13cd60f0676769383.jpeg?1412916812952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067849"/>
            <a:ext cx="1651588" cy="178309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5942" y="289552"/>
            <a:ext cx="1189808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Изделия, не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контактирующие с 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пищевыми продуктами</a:t>
            </a:r>
          </a:p>
        </p:txBody>
      </p:sp>
      <p:pic>
        <p:nvPicPr>
          <p:cNvPr id="5124" name="Picture 4" descr="http://www.shop-rbsp.ru/images/9670/967001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872" y="1067849"/>
            <a:ext cx="2227842" cy="1798815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kokshetau.avokado.kz/upload/iblock/636/c0489d71a03a451d68bb661ab5990ab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999" y="1067850"/>
            <a:ext cx="3041229" cy="178586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stometrovka.com.ua/components/com_jshopping/files/img_products/full-sushka-dlya-posudy-biruzovaya-melochi-kuhonnye-19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506" y="1077484"/>
            <a:ext cx="2375980" cy="1781985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hozcentr.com/img/product/5170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r="14300"/>
          <a:stretch/>
        </p:blipFill>
        <p:spPr bwMode="auto">
          <a:xfrm>
            <a:off x="7770953" y="1067849"/>
            <a:ext cx="1349828" cy="178309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tdconvent.ru/upload/myimg/10045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11" y="3007839"/>
            <a:ext cx="2388326" cy="158425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vannalife.ru/wp-content/uploads/2015/03/porolonovaya_gubka_1-e142677203037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062" y="3017049"/>
            <a:ext cx="2239402" cy="157504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s://i.simpalsmedia.com/marketplace/products/original/24bd10cc332fea0e199968579deaf56d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9" t="50000" r="12933"/>
          <a:stretch/>
        </p:blipFill>
        <p:spPr bwMode="auto">
          <a:xfrm>
            <a:off x="388991" y="4714852"/>
            <a:ext cx="2038523" cy="163498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http://images.ua.prom.st/184297485_w640_h640_660065.jpe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9" b="16734"/>
          <a:stretch/>
        </p:blipFill>
        <p:spPr bwMode="auto">
          <a:xfrm>
            <a:off x="5154564" y="3017049"/>
            <a:ext cx="2124515" cy="1575047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://abhcentr.ru/uploads/images/catalog/item_1025/dab5fe8bbaa72550e79464f46e9a576b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337" y="4714852"/>
            <a:ext cx="2794848" cy="163498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http://www.partner51.ru/getphoto.php?key_tovary=15004&amp;max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3" r="11520"/>
          <a:stretch/>
        </p:blipFill>
        <p:spPr bwMode="auto">
          <a:xfrm>
            <a:off x="5603999" y="4714852"/>
            <a:ext cx="1242062" cy="163498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http://peshca.ru/product/0/t/j/38270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3" b="3838"/>
          <a:stretch/>
        </p:blipFill>
        <p:spPr bwMode="auto">
          <a:xfrm>
            <a:off x="7159624" y="4714852"/>
            <a:ext cx="1961157" cy="163498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fb.ru/misc/i/gallery/7450/243143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4" r="14081"/>
          <a:stretch/>
        </p:blipFill>
        <p:spPr bwMode="auto">
          <a:xfrm>
            <a:off x="7437973" y="3007839"/>
            <a:ext cx="1460317" cy="1575047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metalposuda.ru/files/flib/22314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5" r="25731"/>
          <a:stretch/>
        </p:blipFill>
        <p:spPr bwMode="auto">
          <a:xfrm>
            <a:off x="9057184" y="3017049"/>
            <a:ext cx="1297522" cy="1575047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tevom.ru/img_236515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5" b="17278"/>
          <a:stretch/>
        </p:blipFill>
        <p:spPr bwMode="auto">
          <a:xfrm>
            <a:off x="9348360" y="4714853"/>
            <a:ext cx="2385551" cy="163498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2" descr="http://engels.tathozdom.ru/file/tovar/40_40/9%EF2227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502" y="3007839"/>
            <a:ext cx="1443988" cy="1575047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42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025" y="260648"/>
            <a:ext cx="116530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Изделия для 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ванной комнаты </a:t>
            </a: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туалета</a:t>
            </a:r>
          </a:p>
        </p:txBody>
      </p:sp>
      <p:pic>
        <p:nvPicPr>
          <p:cNvPr id="12290" name="Picture 2" descr="http://kranok.com/image/data/aniplast/aniplastc2010_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0" r="17109"/>
          <a:stretch/>
        </p:blipFill>
        <p:spPr bwMode="auto">
          <a:xfrm>
            <a:off x="5068361" y="2410295"/>
            <a:ext cx="2441573" cy="2981355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geotech.plavkov.lclients.ru/uploads/catalogs/2/1/12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341" y="2410295"/>
            <a:ext cx="3980985" cy="2981355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414" y="1400150"/>
            <a:ext cx="11318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2.1. Изделия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монтажа санитарно-технического оборудования</a:t>
            </a:r>
          </a:p>
        </p:txBody>
      </p:sp>
      <p:pic>
        <p:nvPicPr>
          <p:cNvPr id="2050" name="Picture 2" descr="ÐÐ°ÑÑÐ¸Ð½ÐºÐ¸ Ð¿Ð¾ Ð·Ð°Ð¿ÑÐ¾ÑÑ Ð¿Ð»Ð°ÑÑÐ¼Ð°ÑÑÐ¾Ð²ÑÐµ ÑÐ°Ð½ÑÐµÑÐ½Ð¸ÑÐµÑÐºÐ¸Ðµ Ð¸Ð·Ð´ÐµÐ»Ð¸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" t="-369" r="17246" b="369"/>
          <a:stretch/>
        </p:blipFill>
        <p:spPr bwMode="auto">
          <a:xfrm>
            <a:off x="349128" y="2410295"/>
            <a:ext cx="4534825" cy="2981355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69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klenof.by/image/cache/data/Dlya%20vannoy/Ershi,%20vantuzy/007691800124928946740442-600x600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284" r="22673" b="-284"/>
          <a:stretch/>
        </p:blipFill>
        <p:spPr bwMode="auto">
          <a:xfrm>
            <a:off x="229401" y="1062976"/>
            <a:ext cx="986082" cy="170134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tdconvent.ru/upload/myimg/163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971" y="1062976"/>
            <a:ext cx="1701340" cy="170134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smartoffice.by/upload/iblock/025/0257b6b4489173686e7af2eb030e413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6" r="5046" b="24784"/>
          <a:stretch/>
        </p:blipFill>
        <p:spPr bwMode="auto">
          <a:xfrm>
            <a:off x="5746524" y="1062976"/>
            <a:ext cx="3163300" cy="170134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img03.taobaocdn.com/bao/uploaded/i3/16810025184454428/T1BnVqFlXhXXXXXXXX_!!0-item_pi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549" y="1062976"/>
            <a:ext cx="2302210" cy="170134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://interiordesign4.com/wp-content/uploads/2014/12/Luxury-Bathroom-Window-Ready-Made-Curtains-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00" y="2866618"/>
            <a:ext cx="2238639" cy="336691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://nazya.com/anyimage/gw.alicdn.com/bao/uploaded/i2/1036273954/TB2erlEaVXXXXawXpXXXXXXXXXX_!!103627395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037" y="1071918"/>
            <a:ext cx="1692398" cy="1692398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357808"/>
            <a:ext cx="11318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2.2. Принадлежности для санузлов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ttp://womanadvice.ru/sites/default/files/23/2015-12-07_2332/polochka_dlya_vannoy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6" r="19286"/>
          <a:stretch/>
        </p:blipFill>
        <p:spPr bwMode="auto">
          <a:xfrm>
            <a:off x="10962049" y="1062976"/>
            <a:ext cx="1036922" cy="170134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vtp24.net/files/photo/id_good/0/0/7900/7997/69154712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" r="7639"/>
          <a:stretch/>
        </p:blipFill>
        <p:spPr bwMode="auto">
          <a:xfrm>
            <a:off x="2683673" y="2861200"/>
            <a:ext cx="2146561" cy="337233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image.galacentre.ru/size/400/47Y1RAD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4" r="9278"/>
          <a:stretch/>
        </p:blipFill>
        <p:spPr bwMode="auto">
          <a:xfrm>
            <a:off x="10370633" y="4652544"/>
            <a:ext cx="1605563" cy="1638268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s://www.okeydostavka.ru/wcsstore/OKMarketCAS/cat_entries/300390/300390_fullimage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4" r="17026"/>
          <a:stretch/>
        </p:blipFill>
        <p:spPr bwMode="auto">
          <a:xfrm>
            <a:off x="5156226" y="2861200"/>
            <a:ext cx="2292788" cy="342961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elegiaros.ru/uploads/catalog/4967/Polka_dlya_vannoy_komnaty51327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855" y="2879586"/>
            <a:ext cx="2259937" cy="341122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://www.volgaopt.ru/public/shop/images/product/b17671-0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633" y="2928768"/>
            <a:ext cx="1628337" cy="1628337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71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744" y="281481"/>
            <a:ext cx="1179799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Изделия для сада и огорода</a:t>
            </a:r>
          </a:p>
        </p:txBody>
      </p:sp>
      <p:pic>
        <p:nvPicPr>
          <p:cNvPr id="3" name="Picture 2" descr="C:\Users\lll\Desktop\Новая папка\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77" y="1050921"/>
            <a:ext cx="2104591" cy="157844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lll\Desktop\Новая папка\pvh--nedorogoe-reshenie-dlya-samogo-shirokogo-spektra-primeneniy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3"/>
          <a:stretch/>
        </p:blipFill>
        <p:spPr bwMode="auto">
          <a:xfrm>
            <a:off x="2657854" y="1050922"/>
            <a:ext cx="1992288" cy="157844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lll\Desktop\Новая папка\leiki 2.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" t="17329" r="7349" b="8446"/>
          <a:stretch/>
        </p:blipFill>
        <p:spPr bwMode="auto">
          <a:xfrm>
            <a:off x="4854728" y="1050921"/>
            <a:ext cx="2865107" cy="157844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3259404.ru/images/shop_items_catalog_image50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422" y="1050922"/>
            <a:ext cx="1578444" cy="157844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lll\Desktop\Новая папка\1739981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50" y="1050922"/>
            <a:ext cx="2116512" cy="158297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xn--80ahdy9ab1e.xn--p1ai/files/Husqvarna/dojd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76" y="2848589"/>
            <a:ext cx="8739567" cy="352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artool.com.ua/image/cache/data/poliv/poliv_vertolet007-480x64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771" y="4286217"/>
            <a:ext cx="1422175" cy="189623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031" y="4476615"/>
            <a:ext cx="2361331" cy="188906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4" name="Picture 4" descr="C:\Users\lll\Desktop\Новая папка\8e4beed9bb151448e4e48d654067802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031" y="2730457"/>
            <a:ext cx="1582331" cy="158233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97" y="2969078"/>
            <a:ext cx="2206479" cy="169213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6886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lll\Desktop\Новая папка\na-foto-parnik-iz-polipropile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032" y="3226580"/>
            <a:ext cx="3933703" cy="2950277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334353.ru/upload/items/images/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68" y="1139863"/>
            <a:ext cx="1773043" cy="1773043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tarachel.ru/media/k2/items/cache/fe392f78a62c6fc460cf8c2a182b395f_X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0" b="20834"/>
          <a:stretch/>
        </p:blipFill>
        <p:spPr bwMode="auto">
          <a:xfrm>
            <a:off x="2292427" y="1139864"/>
            <a:ext cx="2750346" cy="177304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dekotex.ru.images.1c-bitrix-cdn.ru/upload/iblock/eaa/00000614.0r.jpg?14388483144927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6" r="17968"/>
          <a:stretch/>
        </p:blipFill>
        <p:spPr bwMode="auto">
          <a:xfrm>
            <a:off x="142744" y="3234772"/>
            <a:ext cx="1865827" cy="2942085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2744" y="281481"/>
            <a:ext cx="1179799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Изделия для сада и огорода</a:t>
            </a:r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589" y="1139863"/>
            <a:ext cx="2364057" cy="177304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0" name="Picture 2" descr="C:\Users\lll\Desktop\Новая папка\lenta_sa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463" y="1139863"/>
            <a:ext cx="2198196" cy="1773043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zakustom.ru/wp-content/uploads/2015/04/sad-dorozhka-plastik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7"/>
          <a:stretch/>
        </p:blipFill>
        <p:spPr bwMode="auto">
          <a:xfrm>
            <a:off x="2168592" y="3234772"/>
            <a:ext cx="4748663" cy="2959529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comfortmarket.ru/image/cache/500-500/data/Vortex/Plastic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0" t="30705" r="12860" b="26699"/>
          <a:stretch/>
        </p:blipFill>
        <p:spPr bwMode="auto">
          <a:xfrm>
            <a:off x="4741690" y="3434576"/>
            <a:ext cx="2008297" cy="113742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hozplast.ru/uploadedFiles/eshopimages/big/bachok_dlya_soleniy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1" r="14066"/>
          <a:stretch/>
        </p:blipFill>
        <p:spPr bwMode="auto">
          <a:xfrm>
            <a:off x="10036476" y="1139863"/>
            <a:ext cx="1679739" cy="179298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green-garden.okis.ru/img/green-garden/img356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5"/>
          <a:stretch/>
        </p:blipFill>
        <p:spPr bwMode="auto">
          <a:xfrm>
            <a:off x="9391153" y="3226580"/>
            <a:ext cx="2553488" cy="176807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setka-provoloka.com.ua/up/zabor/plastikovye/pergola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759" y="3234772"/>
            <a:ext cx="2088123" cy="2073208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65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1413" y="89639"/>
            <a:ext cx="9905998" cy="779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908240780"/>
              </p:ext>
            </p:extLst>
          </p:nvPr>
        </p:nvGraphicFramePr>
        <p:xfrm>
          <a:off x="532023" y="1047705"/>
          <a:ext cx="11277600" cy="3231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21506" name="Picture 2" descr="C:\Users\User\Desktop\ЭУМК ТОТ\images (1)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84" y="4742109"/>
            <a:ext cx="1304286" cy="130428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79928" y="5215398"/>
            <a:ext cx="8629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ведения конспекта можете использовать рабочую тетрадь, которую можно скачать в разделе «Дополнительные материалы»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17353"/>
            <a:ext cx="1227749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9525">
                  <a:noFill/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Новое в ассортименте - СИЛИКОНОВАЯ </a:t>
            </a:r>
            <a:r>
              <a:rPr lang="ru-RU" sz="3200" b="1" dirty="0">
                <a:ln w="9525">
                  <a:noFill/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ПОСУДА </a:t>
            </a:r>
          </a:p>
          <a:p>
            <a:pPr algn="ctr"/>
            <a:r>
              <a:rPr lang="ru-RU" sz="3200" b="1" dirty="0">
                <a:ln w="9525">
                  <a:noFill/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КУХОННЫЕ ПРИНАДЛЕЖНОСТИ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7269" y="1394571"/>
            <a:ext cx="1180977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Силико́ны</a:t>
            </a: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кислородосодержащие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высокомолекулярные кремнийорганические соединения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7269" y="1746211"/>
            <a:ext cx="118097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Силикон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– синтетический каучук, полимер, который произведен путем соединения кремния с углеродом, водородом, кислородом и в котором присутствуют сопутствующие этим элементам  следы других элементов.</a:t>
            </a:r>
          </a:p>
        </p:txBody>
      </p:sp>
      <p:pic>
        <p:nvPicPr>
          <p:cNvPr id="6" name="Picture 4" descr="http://image.made-in-china.com/2f0j10TCMQDhoAZkrs/-WS-2705-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91"/>
          <a:stretch/>
        </p:blipFill>
        <p:spPr bwMode="auto">
          <a:xfrm>
            <a:off x="1180483" y="2761876"/>
            <a:ext cx="1759521" cy="279143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kraska.guru/wp-content/uploads/2016/05/silikonovy-germtik-pomozhet-ot-pleseni-v-vannoj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7" r="32699"/>
          <a:stretch/>
        </p:blipFill>
        <p:spPr bwMode="auto">
          <a:xfrm>
            <a:off x="6098158" y="2761875"/>
            <a:ext cx="2237837" cy="279143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www.matrixplus.ru/webgrasp/soap8/silicon02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9" r="35878"/>
          <a:stretch/>
        </p:blipFill>
        <p:spPr bwMode="auto">
          <a:xfrm>
            <a:off x="3640189" y="2761876"/>
            <a:ext cx="1852525" cy="279143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sp.samarskie-roditeli.ru/media/cache/87/88/87883572b8c43e2c1c3594a1fec798a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9" t="577" r="19489" b="-577"/>
          <a:stretch/>
        </p:blipFill>
        <p:spPr bwMode="auto">
          <a:xfrm>
            <a:off x="9029175" y="2761874"/>
            <a:ext cx="1622303" cy="279143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269" y="5687122"/>
            <a:ext cx="11809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Силиконы широко применяются в медицине для изготовления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имплантов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строительстве для изготовления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герметиков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для обработки автомобильных шин, а также для изготовления посуды и хозяйственных принадлежностей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91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901522" y="257447"/>
            <a:ext cx="91385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58892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 силиконовых изделий: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4777" y="932533"/>
            <a:ext cx="787420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1. выпечка равномерно пропеченная и воздушная.</a:t>
            </a:r>
          </a:p>
          <a:p>
            <a:pPr marL="271463" indent="-271463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2. антипригарные свойства</a:t>
            </a:r>
          </a:p>
          <a:p>
            <a:pPr marL="271463" indent="-271463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3. выпечка и замороженные изделия хорошо извлекаются из формы</a:t>
            </a:r>
          </a:p>
          <a:p>
            <a:pPr marL="271463" indent="-271463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4. силикон не впитывает в себя запахи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примеси</a:t>
            </a:r>
          </a:p>
          <a:p>
            <a:pPr marL="271463" indent="-271463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5. силиконовая посуда устойчива к температурам от -40  до +250 </a:t>
            </a:r>
            <a:r>
              <a:rPr lang="ru-RU" sz="2000" dirty="0">
                <a:latin typeface="Times New Roman" pitchFamily="18" charset="0"/>
                <a:cs typeface="Times New Roman" pitchFamily="18" charset="0"/>
                <a:sym typeface="Symbol"/>
              </a:rPr>
              <a:t>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С</a:t>
            </a:r>
          </a:p>
          <a:p>
            <a:pPr marL="271463" indent="-271463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силиконовые формы можно использовать в духовке любого типа и для приготовления множества блюд: блюд из мяса, рыбы и овощей, запеканок и выпечки, бисквита, желе, студня и многого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другого</a:t>
            </a:r>
          </a:p>
          <a:p>
            <a:pPr marL="271463" indent="-271463">
              <a:tabLst>
                <a:tab pos="360363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7. гибкость (силиконовые емкости можно попросту плотно свернуть в трубочку и компактно разместить в кухонном ящике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71463" indent="-271463">
              <a:tabLst>
                <a:tab pos="360363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8. мыть силиконовую форму гораздо проще, чем формы из любого другого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материала</a:t>
            </a:r>
          </a:p>
          <a:p>
            <a:pPr marL="271463" indent="-271463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9.   силиконовая кухонная утварь устойчива к царапинам</a:t>
            </a:r>
          </a:p>
          <a:p>
            <a:pPr marL="271463" indent="-271463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10. на силиконовой посуде и принадлежностях не видно пятен и поэтому она всегда выглядит привлекательно и красиво</a:t>
            </a:r>
          </a:p>
          <a:p>
            <a:pPr marL="271463" indent="-271463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11. большое разнообразие цветов и отделок, привлекательный внешний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вид.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mosfoodnews.ru/data/lite/?lite_module=resizers%2FmodResizeStageImage&amp;image=files%2Frecipes%2F3758340730_6850d07f9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8" r="6482"/>
          <a:stretch/>
        </p:blipFill>
        <p:spPr bwMode="auto">
          <a:xfrm>
            <a:off x="8489564" y="1172628"/>
            <a:ext cx="1613662" cy="151715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dvorik38.ru/files/36d/36d9902552846d5e4cda1635306bcf8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4" b="17701"/>
          <a:stretch/>
        </p:blipFill>
        <p:spPr bwMode="auto">
          <a:xfrm>
            <a:off x="8489564" y="2893519"/>
            <a:ext cx="1721872" cy="1192485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nordcitystroy.ru/uploads/posts/2016-02/1456197903_l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035" y="2914333"/>
            <a:ext cx="1758605" cy="117167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comfortexpress.ru/data/big/drushlag_silikon_p2_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9" b="5082"/>
          <a:stretch/>
        </p:blipFill>
        <p:spPr bwMode="auto">
          <a:xfrm>
            <a:off x="10338035" y="1166615"/>
            <a:ext cx="1758605" cy="1564797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oseriale.ru/images/pubs/max800x600/pub_2GLGlxjgsyiRPFx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564" y="4268925"/>
            <a:ext cx="3607076" cy="2131875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62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567" y="1442094"/>
            <a:ext cx="694459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58892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силиконовых изделий: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2410" y="2811403"/>
            <a:ext cx="664875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1. многие люди не могут привыкнуть к такой посуде, т.к. считают, что она очень гибкая и не удобна из-за этого в использовании. Эту проблему можно решить, подставив тарелку под формы или кастрюлю. </a:t>
            </a:r>
          </a:p>
          <a:p>
            <a:pPr marL="360363" indent="-360363"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2. приставшие остатки пищи могут быть не вымыты полностью в посудомоечной машине. Но отмыть такую посуду руками намного легче.</a:t>
            </a:r>
          </a:p>
        </p:txBody>
      </p:sp>
      <p:pic>
        <p:nvPicPr>
          <p:cNvPr id="8194" name="Picture 2" descr="http://s002.radikal.ru/i198/1309/4b/f238f888c2c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9" r="6351"/>
          <a:stretch/>
        </p:blipFill>
        <p:spPr bwMode="auto">
          <a:xfrm>
            <a:off x="8353997" y="3572944"/>
            <a:ext cx="2822376" cy="2776385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8353997" y="3572944"/>
            <a:ext cx="2822376" cy="27763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8353997" y="3572944"/>
            <a:ext cx="2822376" cy="27763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196" name="Picture 4" descr="http://www.ikea.com/PIAimages/0278136_PE417622_S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6360" r="2679" b="23945"/>
          <a:stretch/>
        </p:blipFill>
        <p:spPr bwMode="auto">
          <a:xfrm>
            <a:off x="7482468" y="641465"/>
            <a:ext cx="4360127" cy="2770808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57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270956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 изделий из силикона:</a:t>
            </a:r>
          </a:p>
        </p:txBody>
      </p:sp>
      <p:pic>
        <p:nvPicPr>
          <p:cNvPr id="6148" name="Picture 4" descr="http://www.anymenu.ru/wp-content/uploads/2016/07/silikonovye-formy-dla-vypechk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"/>
          <a:stretch/>
        </p:blipFill>
        <p:spPr bwMode="auto">
          <a:xfrm>
            <a:off x="277485" y="997912"/>
            <a:ext cx="2509257" cy="174567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dso-dom.ru/d/752561/d/402-504__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4" t="1090" r="22180" b="18043"/>
          <a:stretch/>
        </p:blipFill>
        <p:spPr bwMode="auto">
          <a:xfrm>
            <a:off x="2948558" y="997912"/>
            <a:ext cx="1079178" cy="174567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760014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для выпечки, заливного, желе и т.п.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http://www.afasia.gr/images/2015/10/steam_roster_800x500_image1_144413683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9" t="24873" r="30231" b="23244"/>
          <a:stretch/>
        </p:blipFill>
        <p:spPr bwMode="auto">
          <a:xfrm>
            <a:off x="4221068" y="997911"/>
            <a:ext cx="2609364" cy="174567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i.sweetshome.ru/u/1a/5d4d1a621e11e59ad6e93e0236c351/-/%D0%BA%D0%BE%D0%BD%D0%B2%D0%B5%D1%80%D1%82%20%D0%B4%D0%BB%D1%8F%20%D0%B7%D0%B0%D0%BF%D0%B5%D0%BA%D0%B0%D0%BD%D0%B8%D1%8F_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14" r="20461" b="24897"/>
          <a:stretch/>
        </p:blipFill>
        <p:spPr bwMode="auto">
          <a:xfrm>
            <a:off x="6923108" y="997911"/>
            <a:ext cx="3050708" cy="174567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86908" y="2760014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Конверты для запекания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://i01.i.aliimg.com/wsphoto/v0/1864573117/Very-popular-kitchen-supplies-various-shapes-Heat-Resistant-silicone-Fried-Eggs-device-DIY-Fried-egg-tool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" t="8538" r="21762" b="24783"/>
          <a:stretch/>
        </p:blipFill>
        <p:spPr bwMode="auto">
          <a:xfrm>
            <a:off x="10066492" y="997910"/>
            <a:ext cx="1929565" cy="174567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28010" y="2727148"/>
            <a:ext cx="2206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для яичницы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paterra-saratov.ru/assets/images/products/402-441/402-441_lemonade_sgat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3" r="28141" b="32471"/>
          <a:stretch/>
        </p:blipFill>
        <p:spPr bwMode="auto">
          <a:xfrm>
            <a:off x="277485" y="3372359"/>
            <a:ext cx="2231571" cy="268041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2400" y="6052777"/>
            <a:ext cx="2634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для льда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http://mywishlist.ru/pic/i/wish/orig/007/986/438.jpe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/>
          <a:stretch/>
        </p:blipFill>
        <p:spPr bwMode="auto">
          <a:xfrm>
            <a:off x="2806337" y="3372359"/>
            <a:ext cx="2076907" cy="268041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scer.ru/upload/4d8567f9-b7c9-4315-a523-e9df8a34cc3d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8" t="14575" r="12940" b="13351"/>
          <a:stretch/>
        </p:blipFill>
        <p:spPr bwMode="auto">
          <a:xfrm>
            <a:off x="5079436" y="3372359"/>
            <a:ext cx="2770377" cy="268041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982934" y="6052777"/>
            <a:ext cx="4332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Коврики для выпечки и запекания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http://hilt.com.ua/admin/bindata/_0581441_image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 t="18820"/>
          <a:stretch/>
        </p:blipFill>
        <p:spPr bwMode="auto">
          <a:xfrm>
            <a:off x="8046005" y="3372359"/>
            <a:ext cx="3937042" cy="269402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802271" y="6052777"/>
            <a:ext cx="4332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Коврики для теста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0" y="270956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 изделий из силикона:</a:t>
            </a:r>
          </a:p>
        </p:txBody>
      </p:sp>
      <p:pic>
        <p:nvPicPr>
          <p:cNvPr id="6" name="Picture 2" descr="http://www.vitamindoma.ru/UserFiles/Image/17_7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3" y="3838445"/>
            <a:ext cx="2994508" cy="219314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7775" y="6025567"/>
            <a:ext cx="2206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Дуршлаги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http://hilt.com.ua/admin/bindata/_0727181_ima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2" b="10471"/>
          <a:stretch/>
        </p:blipFill>
        <p:spPr bwMode="auto">
          <a:xfrm>
            <a:off x="3719792" y="1072675"/>
            <a:ext cx="2589286" cy="206609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85859" y="3180852"/>
            <a:ext cx="3160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Лопатки, кисточки, венчики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://g01.a.alicdn.com/kf/HTB1N02fIXXXXXabXpXXq6xXFXXXs/%D0%9E%D0%BF%D1%82%D0%BE%D0%B2%D0%B0%D1%8F-%D0%BF%D1%80%D0%BE%D0%B4%D0%B0%D0%B6%D0%B0-%D0%B4%D0%BE%D1%81%D1%82%D0%B0%D0%B2%D0%BA%D0%B0-7-%D1%88%D1%82-%D1%81%D0%B8%D0%BB%D0%B8%D0%BA%D0%BE%D0%BD%D0%BE%D0%B2%D1%8B%D0%B5-%D0%BA%D1%83%D0%BB%D0%B8%D0%BD%D0%B0%D1%80%D0%B8%D1%8F-%D0%B8%D0%BD%D1%81%D1%82%D1%80%D1%83%D0%BC%D0%B5%D0%BD%D1%82%D1%8B-%D0%BA%D1%83%D1%85%D0%BE%D0%BD%D0%BD%D0%B0%D1%8F-%D1%83%D1%82%D0%B2%D0%B0%D1%80%D1%8C-%D1%83%D1%81%D1%82%D0%B0%D0%BD%D0%BE%D0%B2%D0%B8%D1%82%D1%8C-%D0%B4%D0%BE%D0%BC%D0%B0-%D0%B8-%D1%81%D0%B0%D0%B4%D0%B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480" y="1072675"/>
            <a:ext cx="3272450" cy="208713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02171" y="3192114"/>
            <a:ext cx="346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Разливательные ложки, шумовки, ложки для спагетти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xn--h1ada4af2a.xn--p1ai/spree/products/1037/product/DSC_0343.JPG?144762118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7" t="15768" r="12746" b="15768"/>
          <a:stretch/>
        </p:blipFill>
        <p:spPr bwMode="auto">
          <a:xfrm>
            <a:off x="125373" y="1072675"/>
            <a:ext cx="3469017" cy="206766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35926" y="3169674"/>
            <a:ext cx="3785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Скалки с силиконовым покрытием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6" descr="http://superprices.ru/wa-data/public/shop/products/00/11/41100/images/70031/70031.97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7" t="18522" r="39440" b="9406"/>
          <a:stretch/>
        </p:blipFill>
        <p:spPr bwMode="auto">
          <a:xfrm>
            <a:off x="3392867" y="3879645"/>
            <a:ext cx="1923774" cy="214869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643062" y="6058084"/>
            <a:ext cx="1629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Прихватки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 descr="http://superprices.ru/wa-data/public/shop/products/31/37/43731/images/81857/81857.750x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8" r="9838"/>
          <a:stretch/>
        </p:blipFill>
        <p:spPr bwMode="auto">
          <a:xfrm>
            <a:off x="5519057" y="3870746"/>
            <a:ext cx="2077194" cy="216649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127815" y="6058084"/>
            <a:ext cx="281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Подставки под горячее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 descr="http://sdelaipodarok.ru/wp-content/uploads/2016/06/%D0%92%D1%8B%D1%81%D0%BE%D0%BA%D0%BE%D0%B5-%D0%9A%D0%B0%D1%87%D0%B5%D1%81%D1%82%D0%B2%D0%BE-%D0%9D%D0%BE%D0%B2%D0%BE%D0%B3%D0%BE-%D0%9F%D1%80%D0%B8%D0%B1%D1%8B%D1%82%D0%B8%D1%8F-%D0%A3%D0%BD%D0%B8%D0%BA%D0%B0%D0%BB%D1%8C%D0%BD%D1%8B%D0%B9-%D0%9A%D1%83%D1%85%D0%BD%D1%8F-%D0%A1%D0%B8%D0%BB%D0%B8%D0%BA%D0%BE%D0%BD%D0%BE%D0%B2%D1%8B%D0%B5-%D0%9F%D0%BE%D1%82-%D0%9F%D0%B0%D0%BD-%D0%9A%D0%B0%D1%81%D1%82%D1%80%D1%8E%D0%BB%D1%8E-%D1%81-%D0%A0%D1%83%D1%87%D0%BA%D0%BE%D0%B9-%D0%94%D0%B5%D1%80%D0%B6%D0%B0%D1%82%D0%B5%D0%BB%D1%8C-%D0%A0%D1%83%D0%BA%D0%B0%D0%B2-%D0%A7%D0%B5%D1%85%D0%BE%D0%BB-%D0%91%D0%B5%D1%81%D0%BF%D0%BB%D0%B0%D1%82%D0%BD%D0%B0%D1%8F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" r="7126"/>
          <a:stretch/>
        </p:blipFill>
        <p:spPr bwMode="auto">
          <a:xfrm>
            <a:off x="7747825" y="3870746"/>
            <a:ext cx="1862140" cy="217164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684579" y="6042967"/>
            <a:ext cx="1925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Ручки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http://tmaudiofm.ru/uploads/images/op_op_op_moloko_ubezhalo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9" r="13881"/>
          <a:stretch/>
        </p:blipFill>
        <p:spPr bwMode="auto">
          <a:xfrm>
            <a:off x="9832332" y="1042897"/>
            <a:ext cx="2218154" cy="206751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451309" y="3182493"/>
            <a:ext cx="298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Крышки-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невыкипайки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http://dl.delamaison.fr/images/catalogue/1390/FCV1390951-Z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5" t="14656" r="13248" b="23066"/>
          <a:stretch/>
        </p:blipFill>
        <p:spPr bwMode="auto">
          <a:xfrm>
            <a:off x="9809294" y="3870746"/>
            <a:ext cx="2264229" cy="216649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9978715" y="6037238"/>
            <a:ext cx="1925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Пароварки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08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97698"/>
            <a:ext cx="119416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правильно </a:t>
            </a:r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выбрать изделие </a:t>
            </a:r>
            <a:r>
              <a:rPr lang="ru-RU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силикона?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600" y="1718458"/>
            <a:ext cx="1188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сомнительного вида упаковка, отсутствие ярлыка и описания на русском языке 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наличие неприятного запаха резины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появление белой прожилки на изгибе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13102" y="1150411"/>
            <a:ext cx="8515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Признаки некачественного изделия или подделки:</a:t>
            </a:r>
          </a:p>
        </p:txBody>
      </p:sp>
      <p:pic>
        <p:nvPicPr>
          <p:cNvPr id="23554" name="Picture 2" descr="http://ri.kz/s_images/126025062223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359" y="3025169"/>
            <a:ext cx="9414183" cy="333631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1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9" y="1546981"/>
            <a:ext cx="4166977" cy="45868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05252" y="436603"/>
            <a:ext cx="7381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Практическое задание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9546" y="1883392"/>
            <a:ext cx="71787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Выполните задание по Модулю 2,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которое находится в практическом разделе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Формат выполнения задания 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файл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word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ЭУМК ТОТ\images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227" y="4003343"/>
            <a:ext cx="1699360" cy="16993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4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1940" y="1734111"/>
            <a:ext cx="839768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признаки классификации хозяйственных изделий из пластмасс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подразделяются изделия по назначению?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Чем определяется фасон пластмассовых изделий?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определяются размеры посуды?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виды посудохозяйственных изделий для горячих пищевых продуктов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Перечислите виды посудохозяйственных изделий для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холодных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пищевых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продуктов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виды изделий для ванной комнаты и туалета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ассортимент изделий из силикона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011231"/>
            <a:ext cx="2982408" cy="3188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6" y="417185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1594" y="2103096"/>
            <a:ext cx="74380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непродоволь-ственных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259-262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4549" y="749148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8" name="Picture 2" descr="C:\Users\User\Desktop\ЭУМК ТОТ\images (7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57" y="3846159"/>
            <a:ext cx="2493147" cy="24382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6221" y="5609230"/>
            <a:ext cx="690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Выполните задания теста по Модулю 1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0" y="2383666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6392" y="2175916"/>
            <a:ext cx="73468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Называть признаки классификации хозяйственных изделий из пластмасс;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Описывать ассортимент хозяйственных изделий из пластмасс по признакам классификации;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товароведную характеристику натуральных образцов хозяйственных изделий из пластмасс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b="1" cap="none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2.1.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ассортимента хозяйственных изделий из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пластмасс</a:t>
            </a:r>
            <a:endParaRPr lang="ru-RU" sz="3600" cap="none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259, 261-262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1447" y="1102702"/>
            <a:ext cx="115766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18415" lvl="0" indent="-342900" algn="just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441960" algn="l"/>
              </a:tabLst>
            </a:pP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виду пластмассы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из полиэтилена, полипропилена, полистирола, ПВХ и т.д.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8890" lvl="0" indent="-342900" algn="just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441960" algn="l"/>
              </a:tabLst>
            </a:pP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способу изготовления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литые, прессованные, штампованные и т.д.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9241" y="155806"/>
            <a:ext cx="111136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5240" algn="just">
              <a:spcAft>
                <a:spcPts val="0"/>
              </a:spcAft>
            </a:pPr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Ассортимент хозяйственных изделий из пластмасс можно классифицировать по следующим признакам: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1447" y="3378232"/>
            <a:ext cx="114024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92513" marR="18415" lvl="0" indent="-3592513" algn="just">
              <a:spcAft>
                <a:spcPts val="0"/>
              </a:spcAft>
              <a:tabLst>
                <a:tab pos="19431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характеру отделки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окрашенные в массе (однотонно или «под мрамор», «под малахит» и т.п.), с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деколью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тиснением, гравировкой, металлизацией, гладкие и рельефные.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38003" y="2176844"/>
            <a:ext cx="8434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Повторите виды пластмасс и способы формования изделий (Модуль 1, вопросы 3-5)</a:t>
            </a:r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986702" y="2049599"/>
            <a:ext cx="1335732" cy="10854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ntermplast.ru/d/img_8501_kopiy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9" y="3978396"/>
            <a:ext cx="3423239" cy="2281269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atic.dochkisinochki.ru/upload/img_loader/70/ef/1b/GL000630096_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004" y="4634486"/>
            <a:ext cx="1516025" cy="1625179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56514" y="4985657"/>
            <a:ext cx="6335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7913" indent="-1077913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Деколь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украшение, наносимое по принципу переводной картинки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1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0500" y="535266"/>
            <a:ext cx="1144524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415" lvl="0" algn="just">
              <a:spcAft>
                <a:spcPts val="600"/>
              </a:spcAft>
              <a:tabLst>
                <a:tab pos="5715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фасонам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фасон определяется формой корпуса </a:t>
            </a: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(полые и плоские различной формы: круглой, овальной, цилиндрической, конической и т.д.)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способом соединения узлов </a:t>
            </a: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(цельные и разборные)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конструкцией </a:t>
            </a: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(наличием ручек, ножек, носиков, крышек, пробок и т.п</a:t>
            </a: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R="15240" lvl="0" algn="just">
              <a:spcAft>
                <a:spcPts val="600"/>
              </a:spcAft>
              <a:tabLst>
                <a:tab pos="4572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размерам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размер полых изделий определяется вместимостью в см</a:t>
            </a:r>
            <a:r>
              <a:rPr lang="ru-RU" sz="2400" i="1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плоских - диаметром или длиной в мм, ваз на ножке – по высоте и верхнему диаметру в мм.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600"/>
              </a:spcAft>
              <a:tabLst>
                <a:tab pos="44196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6. </a:t>
            </a: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комплектности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штучные, в виде наборов и сервизов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>
              <a:spcAft>
                <a:spcPts val="600"/>
              </a:spcAft>
              <a:tabLst>
                <a:tab pos="44196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7. </a:t>
            </a: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назначению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628650" lvl="0" indent="-250825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441960" algn="l"/>
              </a:tabLst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посудохозяйственные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изделия;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lvl="0" indent="-250825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441960" algn="l"/>
              </a:tabLs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ванной и туалета;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для сада и огорода;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lvl="0" indent="-250825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441960" algn="l"/>
              </a:tabLs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бытовая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мебель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 для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интерьера жилых помещений;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lvl="0" indent="-250825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441960" algn="l"/>
              </a:tabLs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упаковки пищевых продуктов и пищевых веществ.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  <a:tabLst>
                <a:tab pos="44196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видам изделий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миски, кружки, банки, ведра и т.д.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07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2.2. Характеристика ассортимента хозяйственных изделий из пластмасс по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группам </a:t>
            </a:r>
            <a:endParaRPr lang="ru-RU" sz="3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260-261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0665" y="380391"/>
            <a:ext cx="11811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914400" indent="-914400" algn="ctr">
              <a:buAutoNum type="arabicPeriod"/>
            </a:pP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Посудохозяйственные изделия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46570783"/>
              </p:ext>
            </p:extLst>
          </p:nvPr>
        </p:nvGraphicFramePr>
        <p:xfrm>
          <a:off x="962793" y="1012371"/>
          <a:ext cx="10406743" cy="2675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84705490"/>
              </p:ext>
            </p:extLst>
          </p:nvPr>
        </p:nvGraphicFramePr>
        <p:xfrm>
          <a:off x="885393" y="3687687"/>
          <a:ext cx="5428321" cy="2234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Стрелка вниз 2"/>
          <p:cNvSpPr/>
          <p:nvPr/>
        </p:nvSpPr>
        <p:spPr>
          <a:xfrm>
            <a:off x="3276600" y="1240971"/>
            <a:ext cx="413657" cy="3918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8643257" y="1240971"/>
            <a:ext cx="413657" cy="3918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3276600" y="3151347"/>
            <a:ext cx="413657" cy="3918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02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292" y="302863"/>
            <a:ext cx="118654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для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горячих пищевых 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</a:t>
            </a:r>
          </a:p>
        </p:txBody>
      </p:sp>
      <p:pic>
        <p:nvPicPr>
          <p:cNvPr id="1026" name="Picture 2" descr="http://www.hozopttorg.com/prod_images/3116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9" b="16962"/>
          <a:stretch/>
        </p:blipFill>
        <p:spPr bwMode="auto">
          <a:xfrm>
            <a:off x="254882" y="1052927"/>
            <a:ext cx="2512814" cy="1656619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wo-sonnik.ru/wp-content/uploads/2015/07/56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1" b="18366"/>
          <a:stretch/>
        </p:blipFill>
        <p:spPr bwMode="auto">
          <a:xfrm>
            <a:off x="2852064" y="1052927"/>
            <a:ext cx="2573063" cy="1656619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uyut-doma.kz/uploads/images/1395729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496" y="1052927"/>
            <a:ext cx="2546444" cy="1656619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.allo-spb.com/images/shop_items/3123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0" t="10361" r="690" b="13531"/>
          <a:stretch/>
        </p:blipFill>
        <p:spPr bwMode="auto">
          <a:xfrm>
            <a:off x="8201531" y="1052927"/>
            <a:ext cx="2176667" cy="1656619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euro-grafis.ru/pr_img/H-9387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1" t="11397" r="15331" b="8612"/>
          <a:stretch/>
        </p:blipFill>
        <p:spPr bwMode="auto">
          <a:xfrm>
            <a:off x="10523789" y="1052927"/>
            <a:ext cx="1436023" cy="1656619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novokuzneck.expert-el.ru/images/gen/item_image/image/316/24/31587_r140050874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5" r="24097"/>
          <a:stretch/>
        </p:blipFill>
        <p:spPr bwMode="auto">
          <a:xfrm>
            <a:off x="254882" y="2813279"/>
            <a:ext cx="1149375" cy="1814427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megapakdv.ru/pics/1_681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1" b="13432"/>
          <a:stretch/>
        </p:blipFill>
        <p:spPr bwMode="auto">
          <a:xfrm>
            <a:off x="1569367" y="2812002"/>
            <a:ext cx="2435669" cy="181570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minikid.lv/userfiles/Image/db_katalogs/c925/16717_14630a_4-40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82" y="4730162"/>
            <a:ext cx="2016224" cy="163890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modern-pro.ru/files/shop_products/17583/images/889692_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152" y="4730162"/>
            <a:ext cx="2290615" cy="163890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www.econom38.ru/upload/products/73200b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146" y="2812002"/>
            <a:ext cx="3112397" cy="1809221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3" name="Picture 12" descr="http://www.adverstyle.ru/upload/iblock/faa/e_5074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02" y="4730162"/>
            <a:ext cx="1311122" cy="163890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://agd-union.com/image/cache/data/p8-800x800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8" t="-971" r="15257" b="971"/>
          <a:stretch/>
        </p:blipFill>
        <p:spPr bwMode="auto">
          <a:xfrm>
            <a:off x="2478341" y="4730162"/>
            <a:ext cx="1131576" cy="163890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rio.ua/files/images/items/845/845888bf9a6e10e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0" r="11143"/>
          <a:stretch/>
        </p:blipFill>
        <p:spPr bwMode="auto">
          <a:xfrm>
            <a:off x="7379093" y="2812002"/>
            <a:ext cx="1672119" cy="183028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silazvuka67.ru/published/publicdata/SILA67SHOP/attachments/SC/products_pictures/%D0%90%D0%9F000000742_enl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762" y="2812002"/>
            <a:ext cx="2818811" cy="180922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www.hertzbergfurniture.com/Pictures/Perfect%20Touch/Bentley/varietypack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432" y="4730162"/>
            <a:ext cx="2655379" cy="163890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www.deltaplus42.ru/images/photos/medium/fe9086ef83b240a8c0f7ea48c4947303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243" y="4730162"/>
            <a:ext cx="1475012" cy="163890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2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1404</TotalTime>
  <Words>923</Words>
  <Application>Microsoft Office PowerPoint</Application>
  <PresentationFormat>Широкоэкранный</PresentationFormat>
  <Paragraphs>130</Paragraphs>
  <Slides>29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Book Antiqua</vt:lpstr>
      <vt:lpstr>Calibri</vt:lpstr>
      <vt:lpstr>Symbol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2.1. Классификация ассортимента хозяйственных изделий из пластмасс</vt:lpstr>
      <vt:lpstr>Презентация PowerPoint</vt:lpstr>
      <vt:lpstr>Презентация PowerPoint</vt:lpstr>
      <vt:lpstr>2.2. Характеристика ассортимента хозяйственных изделий из пластмасс по группам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168</cp:revision>
  <dcterms:created xsi:type="dcterms:W3CDTF">2014-06-06T09:13:21Z</dcterms:created>
  <dcterms:modified xsi:type="dcterms:W3CDTF">2019-06-26T09:02:09Z</dcterms:modified>
</cp:coreProperties>
</file>