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24"/>
  </p:notesMasterIdLst>
  <p:sldIdLst>
    <p:sldId id="256" r:id="rId2"/>
    <p:sldId id="258" r:id="rId3"/>
    <p:sldId id="322" r:id="rId4"/>
    <p:sldId id="273" r:id="rId5"/>
    <p:sldId id="331" r:id="rId6"/>
    <p:sldId id="326" r:id="rId7"/>
    <p:sldId id="337" r:id="rId8"/>
    <p:sldId id="335" r:id="rId9"/>
    <p:sldId id="327" r:id="rId10"/>
    <p:sldId id="347" r:id="rId11"/>
    <p:sldId id="348" r:id="rId12"/>
    <p:sldId id="356" r:id="rId13"/>
    <p:sldId id="358" r:id="rId14"/>
    <p:sldId id="362" r:id="rId15"/>
    <p:sldId id="393" r:id="rId16"/>
    <p:sldId id="363" r:id="rId17"/>
    <p:sldId id="367" r:id="rId18"/>
    <p:sldId id="381" r:id="rId19"/>
    <p:sldId id="390" r:id="rId20"/>
    <p:sldId id="325" r:id="rId21"/>
    <p:sldId id="324" r:id="rId22"/>
    <p:sldId id="32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88" d="100"/>
          <a:sy n="88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19.1. Общие сведения о бытовых электротехнических товарах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5A4722-3AA7-4449-A5A1-B0F1095BC951}">
      <dgm:prSet phldrT="[Текст]" custT="1"/>
      <dgm:spPr/>
      <dgm:t>
        <a:bodyPr/>
        <a:lstStyle/>
        <a:p>
          <a:pPr marL="631825" indent="-631825"/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19.2. Классификация и характеристика ассортимента проводниковых изделий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EE714C-A9C8-4DC4-9A59-86E081145158}" type="parTrans" cxnId="{98FA7376-FF3B-4A6D-A8CD-610DD5E8141B}">
      <dgm:prSet/>
      <dgm:spPr/>
    </dgm:pt>
    <dgm:pt modelId="{35F7BB3A-CB1F-4B66-B1EC-C32FCBDB68CA}" type="sibTrans" cxnId="{98FA7376-FF3B-4A6D-A8CD-610DD5E8141B}">
      <dgm:prSet/>
      <dgm:spPr/>
    </dgm:pt>
    <dgm:pt modelId="{623C3398-CD51-475F-BDE7-8682921CAD35}">
      <dgm:prSet phldrT="[Текст]" custT="1"/>
      <dgm:spPr/>
      <dgm:t>
        <a:bodyPr/>
        <a:lstStyle/>
        <a:p>
          <a:pPr marL="631825" indent="-631825"/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19.3. Классификация и характеристика ассортимента электроустановочных изделий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25E9D5-A897-4C3D-B114-FA5695A0F224}" type="parTrans" cxnId="{D02D489D-3091-4223-89EC-9660F6951E1B}">
      <dgm:prSet/>
      <dgm:spPr/>
    </dgm:pt>
    <dgm:pt modelId="{BD4711E7-3F62-4E0D-AD12-9BBD98302D1A}" type="sibTrans" cxnId="{D02D489D-3091-4223-89EC-9660F6951E1B}">
      <dgm:prSet/>
      <dgm:spPr/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3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3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3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3"/>
      <dgm:spPr/>
      <dgm:t>
        <a:bodyPr/>
        <a:lstStyle/>
        <a:p>
          <a:endParaRPr lang="ru-RU"/>
        </a:p>
      </dgm:t>
    </dgm:pt>
    <dgm:pt modelId="{6BBCB844-ED37-42B8-90D6-8F82A3E1762E}" type="pres">
      <dgm:prSet presAssocID="{CD5A4722-3AA7-4449-A5A1-B0F1095BC951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E70678-38E1-4187-98C8-48FCE1EC500A}" type="pres">
      <dgm:prSet presAssocID="{CD5A4722-3AA7-4449-A5A1-B0F1095BC951}" presName="accent_2" presStyleCnt="0"/>
      <dgm:spPr/>
    </dgm:pt>
    <dgm:pt modelId="{79EB16FC-6596-4D59-90CA-FF21F51DF84F}" type="pres">
      <dgm:prSet presAssocID="{CD5A4722-3AA7-4449-A5A1-B0F1095BC951}" presName="accentRepeatNode" presStyleLbl="solidFgAcc1" presStyleIdx="1" presStyleCnt="3"/>
      <dgm:spPr/>
    </dgm:pt>
    <dgm:pt modelId="{9A37C0EB-69F9-4A72-B4F6-AC60D8B056A7}" type="pres">
      <dgm:prSet presAssocID="{623C3398-CD51-475F-BDE7-8682921CAD3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905458-BFB4-4428-9A5E-6E060CB4AAAD}" type="pres">
      <dgm:prSet presAssocID="{623C3398-CD51-475F-BDE7-8682921CAD35}" presName="accent_3" presStyleCnt="0"/>
      <dgm:spPr/>
    </dgm:pt>
    <dgm:pt modelId="{19A2CF4C-449A-4A32-8608-D30053BD7208}" type="pres">
      <dgm:prSet presAssocID="{623C3398-CD51-475F-BDE7-8682921CAD35}" presName="accentRepeatNode" presStyleLbl="solidFgAcc1" presStyleIdx="2" presStyleCnt="3"/>
      <dgm:spPr/>
    </dgm:pt>
  </dgm:ptLst>
  <dgm:cxnLst>
    <dgm:cxn modelId="{98FA7376-FF3B-4A6D-A8CD-610DD5E8141B}" srcId="{CF845803-1717-4F48-B710-F7F1B43013F3}" destId="{CD5A4722-3AA7-4449-A5A1-B0F1095BC951}" srcOrd="1" destOrd="0" parTransId="{81EE714C-A9C8-4DC4-9A59-86E081145158}" sibTransId="{35F7BB3A-CB1F-4B66-B1EC-C32FCBDB68CA}"/>
    <dgm:cxn modelId="{D76B5C55-7648-464B-8D3E-CD80F6259A09}" type="presOf" srcId="{623C3398-CD51-475F-BDE7-8682921CAD35}" destId="{9A37C0EB-69F9-4A72-B4F6-AC60D8B056A7}" srcOrd="0" destOrd="0" presId="urn:microsoft.com/office/officeart/2008/layout/VerticalCurvedList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D02D489D-3091-4223-89EC-9660F6951E1B}" srcId="{CF845803-1717-4F48-B710-F7F1B43013F3}" destId="{623C3398-CD51-475F-BDE7-8682921CAD35}" srcOrd="2" destOrd="0" parTransId="{E025E9D5-A897-4C3D-B114-FA5695A0F224}" sibTransId="{BD4711E7-3F62-4E0D-AD12-9BBD98302D1A}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B1709625-82EF-4062-931B-3ACD89D2B7CA}" type="presOf" srcId="{CD5A4722-3AA7-4449-A5A1-B0F1095BC951}" destId="{6BBCB844-ED37-42B8-90D6-8F82A3E1762E}" srcOrd="0" destOrd="0" presId="urn:microsoft.com/office/officeart/2008/layout/VerticalCurvedList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6F44239E-17CE-4988-9632-BD3E766D0625}" type="presParOf" srcId="{962C2BD0-517B-4E9C-A037-D4A0806612C4}" destId="{6BBCB844-ED37-42B8-90D6-8F82A3E1762E}" srcOrd="3" destOrd="0" presId="urn:microsoft.com/office/officeart/2008/layout/VerticalCurvedList"/>
    <dgm:cxn modelId="{3010E029-0D0D-479D-84EA-9870AF1FED47}" type="presParOf" srcId="{962C2BD0-517B-4E9C-A037-D4A0806612C4}" destId="{39E70678-38E1-4187-98C8-48FCE1EC500A}" srcOrd="4" destOrd="0" presId="urn:microsoft.com/office/officeart/2008/layout/VerticalCurvedList"/>
    <dgm:cxn modelId="{A774140F-C4D4-40F4-B770-4CA9BD1A55DC}" type="presParOf" srcId="{39E70678-38E1-4187-98C8-48FCE1EC500A}" destId="{79EB16FC-6596-4D59-90CA-FF21F51DF84F}" srcOrd="0" destOrd="0" presId="urn:microsoft.com/office/officeart/2008/layout/VerticalCurvedList"/>
    <dgm:cxn modelId="{5A9D2CBB-76F3-4E11-864D-845FA4845D2D}" type="presParOf" srcId="{962C2BD0-517B-4E9C-A037-D4A0806612C4}" destId="{9A37C0EB-69F9-4A72-B4F6-AC60D8B056A7}" srcOrd="5" destOrd="0" presId="urn:microsoft.com/office/officeart/2008/layout/VerticalCurvedList"/>
    <dgm:cxn modelId="{7C3146A1-B8F4-47EB-BCA7-B424A4D343A6}" type="presParOf" srcId="{962C2BD0-517B-4E9C-A037-D4A0806612C4}" destId="{A2905458-BFB4-4428-9A5E-6E060CB4AAAD}" srcOrd="6" destOrd="0" presId="urn:microsoft.com/office/officeart/2008/layout/VerticalCurvedList"/>
    <dgm:cxn modelId="{1AD97366-0B29-40FC-BDE4-51DAE5F6E86F}" type="presParOf" srcId="{A2905458-BFB4-4428-9A5E-6E060CB4AAAD}" destId="{19A2CF4C-449A-4A32-8608-D30053BD720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527027-2600-440B-921A-BBF811F1AED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F2AD46-492E-4BC4-8537-625DA186E99D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По назначению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70F1E31E-8DDE-4873-9E51-DC0A3131ED28}" type="parTrans" cxnId="{1838487C-73A5-42AE-9169-4282DE023323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CC2EDE63-56E1-4B83-AB8C-8A7E3C81D7F3}" type="sibTrans" cxnId="{1838487C-73A5-42AE-9169-4282DE023323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976BA468-FD58-4DAA-847C-AADE4DADE7E2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Для подключения к сети приёмников тока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FD8CA93-359A-495C-BDEA-5E6B229B53F8}" type="parTrans" cxnId="{03D47CC0-4007-4EA9-B582-5C68452BD8BE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BD8FD252-E8F3-46F8-8A7F-16CCEECED580}" type="sibTrans" cxnId="{03D47CC0-4007-4EA9-B582-5C68452BD8BE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9FB3218C-2976-4CA4-B676-11510A8C1D2D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Выключатели и переключатели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ABFCA2C9-8D6F-48E8-A2C7-F6408D7003FC}" type="parTrans" cxnId="{1483088A-4CD3-41B5-B280-39B426C0BF69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AB56D2C8-8AF2-4713-9C4D-AAB2C44EDB35}" type="sibTrans" cxnId="{1483088A-4CD3-41B5-B280-39B426C0BF69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449A8FF9-EE06-4C00-AA92-F8671D86F923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Для монтажа и ремонта электропроводки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13B9BAF-2C5E-4E5C-ACCC-8E3D7DC9518D}" type="parTrans" cxnId="{AFBD47B1-9A11-4AD9-9BD0-1B4F2369A2A6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BEE3AF25-7D5E-4153-9AE7-99E68E31A88D}" type="sibTrans" cxnId="{AFBD47B1-9A11-4AD9-9BD0-1B4F2369A2A6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3151D217-070F-4467-ABED-E142EB3FD133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Коробки изоляционные,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кабель-каналы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, ролики, втулки, воронки,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изолента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EE64C360-30C4-4C03-BCB2-1F6264A66694}" type="parTrans" cxnId="{B6BBD4DF-DFA9-45EB-B856-D7AA1B24752E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38661B58-A5C6-4A0A-AF62-5FCE0FFB7F66}" type="sibTrans" cxnId="{B6BBD4DF-DFA9-45EB-B856-D7AA1B24752E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86DB53FB-8B69-4104-9D2F-56836F5903CE}">
      <dgm:prSet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Для защиты сети от токовых перегрузок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C849F060-80AE-42EB-AA00-1F2B9A5FC3A5}" type="parTrans" cxnId="{953871B5-6C8B-4230-B0A9-3580021E1B5C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FC7662AC-254D-47DA-BEBD-E6A1FEE5C09B}" type="sibTrans" cxnId="{953871B5-6C8B-4230-B0A9-3580021E1B5C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BD22CE78-7389-4382-AA8C-5D1903302FE9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Патроны 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608D1A05-6CA1-4F2F-B19B-FD7EC8CAA0F9}" type="parTrans" cxnId="{8FACFC1B-B0BD-4A69-8DC5-0699BBD73CCE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27FA6DD7-5DCE-4CB4-B97B-A731DDBE7A37}" type="sibTrans" cxnId="{8FACFC1B-B0BD-4A69-8DC5-0699BBD73CCE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83B0F90F-818E-4261-B728-3EF24B9B5DB1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Штепсельные соединения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E92A2373-07B3-42D9-84FE-B2692F43E83A}" type="parTrans" cxnId="{D3A0E629-E2A0-4D2B-8765-DA6104C92A08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D9F53B78-256D-413F-8CF2-A7BD2C609274}" type="sibTrans" cxnId="{D3A0E629-E2A0-4D2B-8765-DA6104C92A08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1579FF5D-4B0B-4528-B0D9-E7E5D88463E1}">
      <dgm:prSet custT="1"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Предохранители 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D2CC9227-0D9A-4760-A450-F7EB3D30B4DB}" type="parTrans" cxnId="{28DFFD22-805D-459E-A58A-CEE15CD2330C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FAA67930-F667-4469-AEDB-B5817DB9DF39}" type="sibTrans" cxnId="{28DFFD22-805D-459E-A58A-CEE15CD2330C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3ECBD04E-78B2-44F0-B8F8-44E1F059A7A3}" type="pres">
      <dgm:prSet presAssocID="{D7527027-2600-440B-921A-BBF811F1AED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7449344-FCC9-4ED9-81BB-7E0A3B75A0D6}" type="pres">
      <dgm:prSet presAssocID="{E6F2AD46-492E-4BC4-8537-625DA186E99D}" presName="hierRoot1" presStyleCnt="0"/>
      <dgm:spPr/>
    </dgm:pt>
    <dgm:pt modelId="{9DFE9688-BD59-498F-97A3-85429371885C}" type="pres">
      <dgm:prSet presAssocID="{E6F2AD46-492E-4BC4-8537-625DA186E99D}" presName="composite" presStyleCnt="0"/>
      <dgm:spPr/>
    </dgm:pt>
    <dgm:pt modelId="{7E1C36E9-1742-42EA-9E85-25ED1E593101}" type="pres">
      <dgm:prSet presAssocID="{E6F2AD46-492E-4BC4-8537-625DA186E99D}" presName="background" presStyleLbl="node0" presStyleIdx="0" presStyleCn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198D70B7-09F6-4BBA-8B8F-8EC0DF59EE9C}" type="pres">
      <dgm:prSet presAssocID="{E6F2AD46-492E-4BC4-8537-625DA186E99D}" presName="text" presStyleLbl="fgAcc0" presStyleIdx="0" presStyleCnt="1" custScaleX="221871" custScaleY="65282" custLinFactY="-48661" custLinFactNeighborX="-44061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FD2A7E-6630-44E2-B1D5-F92F2139ECB8}" type="pres">
      <dgm:prSet presAssocID="{E6F2AD46-492E-4BC4-8537-625DA186E99D}" presName="hierChild2" presStyleCnt="0"/>
      <dgm:spPr/>
    </dgm:pt>
    <dgm:pt modelId="{A7900C7C-44D3-4917-868D-6C82B50F8FB7}" type="pres">
      <dgm:prSet presAssocID="{4FD8CA93-359A-495C-BDEA-5E6B229B53F8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F64A25C-5E30-4359-B60D-B862323C9BD8}" type="pres">
      <dgm:prSet presAssocID="{976BA468-FD58-4DAA-847C-AADE4DADE7E2}" presName="hierRoot2" presStyleCnt="0"/>
      <dgm:spPr/>
    </dgm:pt>
    <dgm:pt modelId="{2FE5F89E-6D46-4201-A1FE-8DA51BF7CFB5}" type="pres">
      <dgm:prSet presAssocID="{976BA468-FD58-4DAA-847C-AADE4DADE7E2}" presName="composite2" presStyleCnt="0"/>
      <dgm:spPr/>
    </dgm:pt>
    <dgm:pt modelId="{00CDE32D-EBAC-4AB6-B593-BD321EE1BEDB}" type="pres">
      <dgm:prSet presAssocID="{976BA468-FD58-4DAA-847C-AADE4DADE7E2}" presName="background2" presStyleLbl="node2" presStyleIdx="0" presStyleCnt="3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9E3631B8-C1DF-43A4-B356-045D6D02C876}" type="pres">
      <dgm:prSet presAssocID="{976BA468-FD58-4DAA-847C-AADE4DADE7E2}" presName="text2" presStyleLbl="fgAcc2" presStyleIdx="0" presStyleCnt="3" custScaleX="259253" custScaleY="91559" custLinFactY="-38791" custLinFactNeighborX="-83502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B595AB-1F5A-4285-B3D8-42329FE1141A}" type="pres">
      <dgm:prSet presAssocID="{976BA468-FD58-4DAA-847C-AADE4DADE7E2}" presName="hierChild3" presStyleCnt="0"/>
      <dgm:spPr/>
    </dgm:pt>
    <dgm:pt modelId="{0D368BDD-AF3A-49AC-8C3F-FBC0AABCF673}" type="pres">
      <dgm:prSet presAssocID="{ABFCA2C9-8D6F-48E8-A2C7-F6408D7003FC}" presName="Name17" presStyleLbl="parChTrans1D3" presStyleIdx="0" presStyleCnt="5"/>
      <dgm:spPr/>
      <dgm:t>
        <a:bodyPr/>
        <a:lstStyle/>
        <a:p>
          <a:endParaRPr lang="ru-RU"/>
        </a:p>
      </dgm:t>
    </dgm:pt>
    <dgm:pt modelId="{CA6B3D8B-70A6-483C-885A-C7B8509ED368}" type="pres">
      <dgm:prSet presAssocID="{9FB3218C-2976-4CA4-B676-11510A8C1D2D}" presName="hierRoot3" presStyleCnt="0"/>
      <dgm:spPr/>
    </dgm:pt>
    <dgm:pt modelId="{0A3D2C06-D3D5-4E08-A91A-04921212D827}" type="pres">
      <dgm:prSet presAssocID="{9FB3218C-2976-4CA4-B676-11510A8C1D2D}" presName="composite3" presStyleCnt="0"/>
      <dgm:spPr/>
    </dgm:pt>
    <dgm:pt modelId="{4E696019-2717-440E-9266-8F6C20FED641}" type="pres">
      <dgm:prSet presAssocID="{9FB3218C-2976-4CA4-B676-11510A8C1D2D}" presName="background3" presStyleLbl="node3" presStyleIdx="0" presStyleCnt="5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FBD29621-D813-4C34-823F-126E87BC7571}" type="pres">
      <dgm:prSet presAssocID="{9FB3218C-2976-4CA4-B676-11510A8C1D2D}" presName="text3" presStyleLbl="fgAcc3" presStyleIdx="0" presStyleCnt="5" custScaleX="151641" custScaleY="66473" custLinFactX="85160" custLinFactY="-18740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A02755-5F34-49C5-A868-1669AEED745D}" type="pres">
      <dgm:prSet presAssocID="{9FB3218C-2976-4CA4-B676-11510A8C1D2D}" presName="hierChild4" presStyleCnt="0"/>
      <dgm:spPr/>
    </dgm:pt>
    <dgm:pt modelId="{BCE36999-0852-4CC0-A87E-C78A18558AD3}" type="pres">
      <dgm:prSet presAssocID="{608D1A05-6CA1-4F2F-B19B-FD7EC8CAA0F9}" presName="Name17" presStyleLbl="parChTrans1D3" presStyleIdx="1" presStyleCnt="5"/>
      <dgm:spPr/>
      <dgm:t>
        <a:bodyPr/>
        <a:lstStyle/>
        <a:p>
          <a:endParaRPr lang="ru-RU"/>
        </a:p>
      </dgm:t>
    </dgm:pt>
    <dgm:pt modelId="{B457EC4C-A133-4D39-8500-128EE966B108}" type="pres">
      <dgm:prSet presAssocID="{BD22CE78-7389-4382-AA8C-5D1903302FE9}" presName="hierRoot3" presStyleCnt="0"/>
      <dgm:spPr/>
    </dgm:pt>
    <dgm:pt modelId="{A4B2042B-A5C8-43A9-B856-64DD90213017}" type="pres">
      <dgm:prSet presAssocID="{BD22CE78-7389-4382-AA8C-5D1903302FE9}" presName="composite3" presStyleCnt="0"/>
      <dgm:spPr/>
    </dgm:pt>
    <dgm:pt modelId="{E8FAD10F-20D7-4524-8AB2-F3D7F1CD7362}" type="pres">
      <dgm:prSet presAssocID="{BD22CE78-7389-4382-AA8C-5D1903302FE9}" presName="background3" presStyleLbl="node3" presStyleIdx="1" presStyleCnt="5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EDB3D2FF-D71A-4D4F-B588-FE4DDF3ECC9E}" type="pres">
      <dgm:prSet presAssocID="{BD22CE78-7389-4382-AA8C-5D1903302FE9}" presName="text3" presStyleLbl="fgAcc3" presStyleIdx="1" presStyleCnt="5" custScaleX="149382" custScaleY="66473" custLinFactNeighborX="13362" custLinFactNeighborY="-47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75AC5C-35D3-4162-ACFF-7A7D5D56A8FC}" type="pres">
      <dgm:prSet presAssocID="{BD22CE78-7389-4382-AA8C-5D1903302FE9}" presName="hierChild4" presStyleCnt="0"/>
      <dgm:spPr/>
    </dgm:pt>
    <dgm:pt modelId="{401DF5BC-6C85-478C-972C-1363248C81B6}" type="pres">
      <dgm:prSet presAssocID="{E92A2373-07B3-42D9-84FE-B2692F43E83A}" presName="Name17" presStyleLbl="parChTrans1D3" presStyleIdx="2" presStyleCnt="5"/>
      <dgm:spPr/>
      <dgm:t>
        <a:bodyPr/>
        <a:lstStyle/>
        <a:p>
          <a:endParaRPr lang="ru-RU"/>
        </a:p>
      </dgm:t>
    </dgm:pt>
    <dgm:pt modelId="{1470B41F-7020-46BC-99EF-3A8CE3E3C3A0}" type="pres">
      <dgm:prSet presAssocID="{83B0F90F-818E-4261-B728-3EF24B9B5DB1}" presName="hierRoot3" presStyleCnt="0"/>
      <dgm:spPr/>
    </dgm:pt>
    <dgm:pt modelId="{8EE8C7BE-A39F-4379-AC53-0E596E468320}" type="pres">
      <dgm:prSet presAssocID="{83B0F90F-818E-4261-B728-3EF24B9B5DB1}" presName="composite3" presStyleCnt="0"/>
      <dgm:spPr/>
    </dgm:pt>
    <dgm:pt modelId="{C43D594B-5FC2-44FD-B836-1D41B6C32F59}" type="pres">
      <dgm:prSet presAssocID="{83B0F90F-818E-4261-B728-3EF24B9B5DB1}" presName="background3" presStyleLbl="node3" presStyleIdx="2" presStyleCnt="5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4A757273-8EC6-4CD6-BDBB-9B9EBEC32007}" type="pres">
      <dgm:prSet presAssocID="{83B0F90F-818E-4261-B728-3EF24B9B5DB1}" presName="text3" presStyleLbl="fgAcc3" presStyleIdx="2" presStyleCnt="5" custScaleX="148285" custScaleY="66473" custLinFactX="-56829" custLinFactY="3874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21B07E-CDE0-4F1E-96A6-5AF49C63535A}" type="pres">
      <dgm:prSet presAssocID="{83B0F90F-818E-4261-B728-3EF24B9B5DB1}" presName="hierChild4" presStyleCnt="0"/>
      <dgm:spPr/>
    </dgm:pt>
    <dgm:pt modelId="{3CE52E07-AD18-46E7-A04F-7C6B939E6530}" type="pres">
      <dgm:prSet presAssocID="{913B9BAF-2C5E-4E5C-ACCC-8E3D7DC9518D}" presName="Name10" presStyleLbl="parChTrans1D2" presStyleIdx="1" presStyleCnt="3"/>
      <dgm:spPr/>
      <dgm:t>
        <a:bodyPr/>
        <a:lstStyle/>
        <a:p>
          <a:endParaRPr lang="ru-RU"/>
        </a:p>
      </dgm:t>
    </dgm:pt>
    <dgm:pt modelId="{121C7D76-009D-4BCF-9316-753096ABC62A}" type="pres">
      <dgm:prSet presAssocID="{449A8FF9-EE06-4C00-AA92-F8671D86F923}" presName="hierRoot2" presStyleCnt="0"/>
      <dgm:spPr/>
    </dgm:pt>
    <dgm:pt modelId="{72D4CCBF-B4EE-4209-B685-0626ACCE28F1}" type="pres">
      <dgm:prSet presAssocID="{449A8FF9-EE06-4C00-AA92-F8671D86F923}" presName="composite2" presStyleCnt="0"/>
      <dgm:spPr/>
    </dgm:pt>
    <dgm:pt modelId="{AEFAD056-4A08-4810-9CCC-08B4459758C6}" type="pres">
      <dgm:prSet presAssocID="{449A8FF9-EE06-4C00-AA92-F8671D86F923}" presName="background2" presStyleLbl="node2" presStyleIdx="1" presStyleCnt="3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CA6CDE65-2F42-4A9C-8FA0-F4CF9A4162B3}" type="pres">
      <dgm:prSet presAssocID="{449A8FF9-EE06-4C00-AA92-F8671D86F923}" presName="text2" presStyleLbl="fgAcc2" presStyleIdx="1" presStyleCnt="3" custScaleX="239992" custScaleY="91559" custLinFactY="-38823" custLinFactNeighborX="-95362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507EB7-6638-4AA6-9F39-E2F7112E5401}" type="pres">
      <dgm:prSet presAssocID="{449A8FF9-EE06-4C00-AA92-F8671D86F923}" presName="hierChild3" presStyleCnt="0"/>
      <dgm:spPr/>
    </dgm:pt>
    <dgm:pt modelId="{2FB1727F-4B60-4366-9726-F73167944BCE}" type="pres">
      <dgm:prSet presAssocID="{EE64C360-30C4-4C03-BCB2-1F6264A66694}" presName="Name17" presStyleLbl="parChTrans1D3" presStyleIdx="3" presStyleCnt="5"/>
      <dgm:spPr/>
      <dgm:t>
        <a:bodyPr/>
        <a:lstStyle/>
        <a:p>
          <a:endParaRPr lang="ru-RU"/>
        </a:p>
      </dgm:t>
    </dgm:pt>
    <dgm:pt modelId="{3AF5D3A5-2E3D-4672-9CF8-B9319E538ED9}" type="pres">
      <dgm:prSet presAssocID="{3151D217-070F-4467-ABED-E142EB3FD133}" presName="hierRoot3" presStyleCnt="0"/>
      <dgm:spPr/>
    </dgm:pt>
    <dgm:pt modelId="{FB56069B-9A5A-41A1-B333-0832A3351301}" type="pres">
      <dgm:prSet presAssocID="{3151D217-070F-4467-ABED-E142EB3FD133}" presName="composite3" presStyleCnt="0"/>
      <dgm:spPr/>
    </dgm:pt>
    <dgm:pt modelId="{039402EE-EC2B-40F7-B239-43726919EFF8}" type="pres">
      <dgm:prSet presAssocID="{3151D217-070F-4467-ABED-E142EB3FD133}" presName="background3" presStyleLbl="node3" presStyleIdx="3" presStyleCnt="5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742F23D6-2C3F-4D06-B146-65C9ECF95F32}" type="pres">
      <dgm:prSet presAssocID="{3151D217-070F-4467-ABED-E142EB3FD133}" presName="text3" presStyleLbl="fgAcc3" presStyleIdx="3" presStyleCnt="5" custScaleX="206089" custScaleY="202467" custLinFactNeighborX="-94292" custLinFactNeighborY="-970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D855814-1A8B-4A45-99B8-1B79E9D78FC5}" type="pres">
      <dgm:prSet presAssocID="{3151D217-070F-4467-ABED-E142EB3FD133}" presName="hierChild4" presStyleCnt="0"/>
      <dgm:spPr/>
    </dgm:pt>
    <dgm:pt modelId="{A1B00FB6-F77B-4D56-966C-DE60632B18F0}" type="pres">
      <dgm:prSet presAssocID="{C849F060-80AE-42EB-AA00-1F2B9A5FC3A5}" presName="Name10" presStyleLbl="parChTrans1D2" presStyleIdx="2" presStyleCnt="3"/>
      <dgm:spPr/>
      <dgm:t>
        <a:bodyPr/>
        <a:lstStyle/>
        <a:p>
          <a:endParaRPr lang="ru-RU"/>
        </a:p>
      </dgm:t>
    </dgm:pt>
    <dgm:pt modelId="{656D531B-9496-4B5A-8083-E1B7812BCF71}" type="pres">
      <dgm:prSet presAssocID="{86DB53FB-8B69-4104-9D2F-56836F5903CE}" presName="hierRoot2" presStyleCnt="0"/>
      <dgm:spPr/>
    </dgm:pt>
    <dgm:pt modelId="{0090A438-2565-4A40-A9D9-B08C8FFC13B6}" type="pres">
      <dgm:prSet presAssocID="{86DB53FB-8B69-4104-9D2F-56836F5903CE}" presName="composite2" presStyleCnt="0"/>
      <dgm:spPr/>
    </dgm:pt>
    <dgm:pt modelId="{B85C7B63-AD52-4520-8CE0-7C7BC0ACCD7B}" type="pres">
      <dgm:prSet presAssocID="{86DB53FB-8B69-4104-9D2F-56836F5903CE}" presName="background2" presStyleLbl="node2" presStyleIdx="2" presStyleCnt="3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B1E6819D-BB1C-4758-A036-5FB90D0BFE0E}" type="pres">
      <dgm:prSet presAssocID="{86DB53FB-8B69-4104-9D2F-56836F5903CE}" presName="text2" presStyleLbl="fgAcc2" presStyleIdx="2" presStyleCnt="3" custScaleX="193151" custScaleY="91559" custLinFactY="-38791" custLinFactNeighborX="551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84B794-1FAA-420E-AABC-4AEADCDA76C9}" type="pres">
      <dgm:prSet presAssocID="{86DB53FB-8B69-4104-9D2F-56836F5903CE}" presName="hierChild3" presStyleCnt="0"/>
      <dgm:spPr/>
    </dgm:pt>
    <dgm:pt modelId="{1B28D5DD-BE64-44A4-BCBE-75064E5D256A}" type="pres">
      <dgm:prSet presAssocID="{D2CC9227-0D9A-4760-A450-F7EB3D30B4DB}" presName="Name17" presStyleLbl="parChTrans1D3" presStyleIdx="4" presStyleCnt="5"/>
      <dgm:spPr/>
      <dgm:t>
        <a:bodyPr/>
        <a:lstStyle/>
        <a:p>
          <a:endParaRPr lang="ru-RU"/>
        </a:p>
      </dgm:t>
    </dgm:pt>
    <dgm:pt modelId="{5EB57281-2B3D-4523-B3B1-F8CD76A02274}" type="pres">
      <dgm:prSet presAssocID="{1579FF5D-4B0B-4528-B0D9-E7E5D88463E1}" presName="hierRoot3" presStyleCnt="0"/>
      <dgm:spPr/>
    </dgm:pt>
    <dgm:pt modelId="{74687290-1044-4DB9-AA02-BECB4195E9CC}" type="pres">
      <dgm:prSet presAssocID="{1579FF5D-4B0B-4528-B0D9-E7E5D88463E1}" presName="composite3" presStyleCnt="0"/>
      <dgm:spPr/>
    </dgm:pt>
    <dgm:pt modelId="{81A08863-1823-4A62-9772-8716C42E9C61}" type="pres">
      <dgm:prSet presAssocID="{1579FF5D-4B0B-4528-B0D9-E7E5D88463E1}" presName="background3" presStyleLbl="node3" presStyleIdx="4" presStyleCnt="5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2A0D9534-E2E2-4206-BEA2-B2F02399DE30}" type="pres">
      <dgm:prSet presAssocID="{1579FF5D-4B0B-4528-B0D9-E7E5D88463E1}" presName="text3" presStyleLbl="fgAcc3" presStyleIdx="4" presStyleCnt="5" custScaleX="160658" custScaleY="72114" custLinFactNeighborX="-94" custLinFactNeighborY="-939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A0416F-007E-4A85-BABA-61C1573A9039}" type="pres">
      <dgm:prSet presAssocID="{1579FF5D-4B0B-4528-B0D9-E7E5D88463E1}" presName="hierChild4" presStyleCnt="0"/>
      <dgm:spPr/>
    </dgm:pt>
  </dgm:ptLst>
  <dgm:cxnLst>
    <dgm:cxn modelId="{52D37307-B74A-4C12-987F-2A2185958CC5}" type="presOf" srcId="{83B0F90F-818E-4261-B728-3EF24B9B5DB1}" destId="{4A757273-8EC6-4CD6-BDBB-9B9EBEC32007}" srcOrd="0" destOrd="0" presId="urn:microsoft.com/office/officeart/2005/8/layout/hierarchy1"/>
    <dgm:cxn modelId="{28DFFD22-805D-459E-A58A-CEE15CD2330C}" srcId="{86DB53FB-8B69-4104-9D2F-56836F5903CE}" destId="{1579FF5D-4B0B-4528-B0D9-E7E5D88463E1}" srcOrd="0" destOrd="0" parTransId="{D2CC9227-0D9A-4760-A450-F7EB3D30B4DB}" sibTransId="{FAA67930-F667-4469-AEDB-B5817DB9DF39}"/>
    <dgm:cxn modelId="{3314A11C-C32A-43E4-9508-D55A9750E596}" type="presOf" srcId="{D2CC9227-0D9A-4760-A450-F7EB3D30B4DB}" destId="{1B28D5DD-BE64-44A4-BCBE-75064E5D256A}" srcOrd="0" destOrd="0" presId="urn:microsoft.com/office/officeart/2005/8/layout/hierarchy1"/>
    <dgm:cxn modelId="{4F3A5E0F-B9A1-40F3-BCEB-C3B9E6640A0C}" type="presOf" srcId="{1579FF5D-4B0B-4528-B0D9-E7E5D88463E1}" destId="{2A0D9534-E2E2-4206-BEA2-B2F02399DE30}" srcOrd="0" destOrd="0" presId="urn:microsoft.com/office/officeart/2005/8/layout/hierarchy1"/>
    <dgm:cxn modelId="{B2E6D558-E2D9-4A17-BABB-839ACA46C4DC}" type="presOf" srcId="{D7527027-2600-440B-921A-BBF811F1AED3}" destId="{3ECBD04E-78B2-44F0-B8F8-44E1F059A7A3}" srcOrd="0" destOrd="0" presId="urn:microsoft.com/office/officeart/2005/8/layout/hierarchy1"/>
    <dgm:cxn modelId="{0E116CE1-FB98-453A-9225-E57632B8A3A9}" type="presOf" srcId="{449A8FF9-EE06-4C00-AA92-F8671D86F923}" destId="{CA6CDE65-2F42-4A9C-8FA0-F4CF9A4162B3}" srcOrd="0" destOrd="0" presId="urn:microsoft.com/office/officeart/2005/8/layout/hierarchy1"/>
    <dgm:cxn modelId="{8FACFC1B-B0BD-4A69-8DC5-0699BBD73CCE}" srcId="{976BA468-FD58-4DAA-847C-AADE4DADE7E2}" destId="{BD22CE78-7389-4382-AA8C-5D1903302FE9}" srcOrd="1" destOrd="0" parTransId="{608D1A05-6CA1-4F2F-B19B-FD7EC8CAA0F9}" sibTransId="{27FA6DD7-5DCE-4CB4-B97B-A731DDBE7A37}"/>
    <dgm:cxn modelId="{E946A83E-B3B9-4665-B611-7A2E8D4E4876}" type="presOf" srcId="{C849F060-80AE-42EB-AA00-1F2B9A5FC3A5}" destId="{A1B00FB6-F77B-4D56-966C-DE60632B18F0}" srcOrd="0" destOrd="0" presId="urn:microsoft.com/office/officeart/2005/8/layout/hierarchy1"/>
    <dgm:cxn modelId="{C8DA5A3A-B786-4821-A73C-06C198BA3D46}" type="presOf" srcId="{4FD8CA93-359A-495C-BDEA-5E6B229B53F8}" destId="{A7900C7C-44D3-4917-868D-6C82B50F8FB7}" srcOrd="0" destOrd="0" presId="urn:microsoft.com/office/officeart/2005/8/layout/hierarchy1"/>
    <dgm:cxn modelId="{C6F71638-E76C-4BDC-A69E-E81D33016818}" type="presOf" srcId="{E6F2AD46-492E-4BC4-8537-625DA186E99D}" destId="{198D70B7-09F6-4BBA-8B8F-8EC0DF59EE9C}" srcOrd="0" destOrd="0" presId="urn:microsoft.com/office/officeart/2005/8/layout/hierarchy1"/>
    <dgm:cxn modelId="{C1097540-B72A-437E-BD5B-F5FF054D3044}" type="presOf" srcId="{976BA468-FD58-4DAA-847C-AADE4DADE7E2}" destId="{9E3631B8-C1DF-43A4-B356-045D6D02C876}" srcOrd="0" destOrd="0" presId="urn:microsoft.com/office/officeart/2005/8/layout/hierarchy1"/>
    <dgm:cxn modelId="{B6BBD4DF-DFA9-45EB-B856-D7AA1B24752E}" srcId="{449A8FF9-EE06-4C00-AA92-F8671D86F923}" destId="{3151D217-070F-4467-ABED-E142EB3FD133}" srcOrd="0" destOrd="0" parTransId="{EE64C360-30C4-4C03-BCB2-1F6264A66694}" sibTransId="{38661B58-A5C6-4A0A-AF62-5FCE0FFB7F66}"/>
    <dgm:cxn modelId="{E2860E2D-365C-4370-9EB2-A67E4ECFE3BE}" type="presOf" srcId="{9FB3218C-2976-4CA4-B676-11510A8C1D2D}" destId="{FBD29621-D813-4C34-823F-126E87BC7571}" srcOrd="0" destOrd="0" presId="urn:microsoft.com/office/officeart/2005/8/layout/hierarchy1"/>
    <dgm:cxn modelId="{953871B5-6C8B-4230-B0A9-3580021E1B5C}" srcId="{E6F2AD46-492E-4BC4-8537-625DA186E99D}" destId="{86DB53FB-8B69-4104-9D2F-56836F5903CE}" srcOrd="2" destOrd="0" parTransId="{C849F060-80AE-42EB-AA00-1F2B9A5FC3A5}" sibTransId="{FC7662AC-254D-47DA-BEBD-E6A1FEE5C09B}"/>
    <dgm:cxn modelId="{634E5078-640E-49AC-844F-98FE1B440DF1}" type="presOf" srcId="{86DB53FB-8B69-4104-9D2F-56836F5903CE}" destId="{B1E6819D-BB1C-4758-A036-5FB90D0BFE0E}" srcOrd="0" destOrd="0" presId="urn:microsoft.com/office/officeart/2005/8/layout/hierarchy1"/>
    <dgm:cxn modelId="{A5B57DD2-5510-4516-A692-A63CAAB2C484}" type="presOf" srcId="{E92A2373-07B3-42D9-84FE-B2692F43E83A}" destId="{401DF5BC-6C85-478C-972C-1363248C81B6}" srcOrd="0" destOrd="0" presId="urn:microsoft.com/office/officeart/2005/8/layout/hierarchy1"/>
    <dgm:cxn modelId="{1483088A-4CD3-41B5-B280-39B426C0BF69}" srcId="{976BA468-FD58-4DAA-847C-AADE4DADE7E2}" destId="{9FB3218C-2976-4CA4-B676-11510A8C1D2D}" srcOrd="0" destOrd="0" parTransId="{ABFCA2C9-8D6F-48E8-A2C7-F6408D7003FC}" sibTransId="{AB56D2C8-8AF2-4713-9C4D-AAB2C44EDB35}"/>
    <dgm:cxn modelId="{D3A0E629-E2A0-4D2B-8765-DA6104C92A08}" srcId="{976BA468-FD58-4DAA-847C-AADE4DADE7E2}" destId="{83B0F90F-818E-4261-B728-3EF24B9B5DB1}" srcOrd="2" destOrd="0" parTransId="{E92A2373-07B3-42D9-84FE-B2692F43E83A}" sibTransId="{D9F53B78-256D-413F-8CF2-A7BD2C609274}"/>
    <dgm:cxn modelId="{18409A43-56FD-4C86-8D71-F3769B225F01}" type="presOf" srcId="{ABFCA2C9-8D6F-48E8-A2C7-F6408D7003FC}" destId="{0D368BDD-AF3A-49AC-8C3F-FBC0AABCF673}" srcOrd="0" destOrd="0" presId="urn:microsoft.com/office/officeart/2005/8/layout/hierarchy1"/>
    <dgm:cxn modelId="{1838487C-73A5-42AE-9169-4282DE023323}" srcId="{D7527027-2600-440B-921A-BBF811F1AED3}" destId="{E6F2AD46-492E-4BC4-8537-625DA186E99D}" srcOrd="0" destOrd="0" parTransId="{70F1E31E-8DDE-4873-9E51-DC0A3131ED28}" sibTransId="{CC2EDE63-56E1-4B83-AB8C-8A7E3C81D7F3}"/>
    <dgm:cxn modelId="{3BD5ADEC-F8E0-484A-AD15-98F135EFB051}" type="presOf" srcId="{EE64C360-30C4-4C03-BCB2-1F6264A66694}" destId="{2FB1727F-4B60-4366-9726-F73167944BCE}" srcOrd="0" destOrd="0" presId="urn:microsoft.com/office/officeart/2005/8/layout/hierarchy1"/>
    <dgm:cxn modelId="{B64AAC0B-721C-4543-9B13-87AA6399B524}" type="presOf" srcId="{608D1A05-6CA1-4F2F-B19B-FD7EC8CAA0F9}" destId="{BCE36999-0852-4CC0-A87E-C78A18558AD3}" srcOrd="0" destOrd="0" presId="urn:microsoft.com/office/officeart/2005/8/layout/hierarchy1"/>
    <dgm:cxn modelId="{AD857205-8429-48C2-BBA8-34302D629AFD}" type="presOf" srcId="{BD22CE78-7389-4382-AA8C-5D1903302FE9}" destId="{EDB3D2FF-D71A-4D4F-B588-FE4DDF3ECC9E}" srcOrd="0" destOrd="0" presId="urn:microsoft.com/office/officeart/2005/8/layout/hierarchy1"/>
    <dgm:cxn modelId="{AFBD47B1-9A11-4AD9-9BD0-1B4F2369A2A6}" srcId="{E6F2AD46-492E-4BC4-8537-625DA186E99D}" destId="{449A8FF9-EE06-4C00-AA92-F8671D86F923}" srcOrd="1" destOrd="0" parTransId="{913B9BAF-2C5E-4E5C-ACCC-8E3D7DC9518D}" sibTransId="{BEE3AF25-7D5E-4153-9AE7-99E68E31A88D}"/>
    <dgm:cxn modelId="{03D47CC0-4007-4EA9-B582-5C68452BD8BE}" srcId="{E6F2AD46-492E-4BC4-8537-625DA186E99D}" destId="{976BA468-FD58-4DAA-847C-AADE4DADE7E2}" srcOrd="0" destOrd="0" parTransId="{4FD8CA93-359A-495C-BDEA-5E6B229B53F8}" sibTransId="{BD8FD252-E8F3-46F8-8A7F-16CCEECED580}"/>
    <dgm:cxn modelId="{245B9167-F88F-43B6-A5F0-126FEF150B00}" type="presOf" srcId="{913B9BAF-2C5E-4E5C-ACCC-8E3D7DC9518D}" destId="{3CE52E07-AD18-46E7-A04F-7C6B939E6530}" srcOrd="0" destOrd="0" presId="urn:microsoft.com/office/officeart/2005/8/layout/hierarchy1"/>
    <dgm:cxn modelId="{FF3EF810-5CEF-4E89-ACC3-E41B893BEFC3}" type="presOf" srcId="{3151D217-070F-4467-ABED-E142EB3FD133}" destId="{742F23D6-2C3F-4D06-B146-65C9ECF95F32}" srcOrd="0" destOrd="0" presId="urn:microsoft.com/office/officeart/2005/8/layout/hierarchy1"/>
    <dgm:cxn modelId="{1246CE5F-E1DA-4BAE-BAF3-936DD7310AF0}" type="presParOf" srcId="{3ECBD04E-78B2-44F0-B8F8-44E1F059A7A3}" destId="{97449344-FCC9-4ED9-81BB-7E0A3B75A0D6}" srcOrd="0" destOrd="0" presId="urn:microsoft.com/office/officeart/2005/8/layout/hierarchy1"/>
    <dgm:cxn modelId="{98CDD644-F7D6-40C5-836A-5F7BAF8A22C3}" type="presParOf" srcId="{97449344-FCC9-4ED9-81BB-7E0A3B75A0D6}" destId="{9DFE9688-BD59-498F-97A3-85429371885C}" srcOrd="0" destOrd="0" presId="urn:microsoft.com/office/officeart/2005/8/layout/hierarchy1"/>
    <dgm:cxn modelId="{26ABCDC1-CD1E-4DCE-B11C-F37C9557352C}" type="presParOf" srcId="{9DFE9688-BD59-498F-97A3-85429371885C}" destId="{7E1C36E9-1742-42EA-9E85-25ED1E593101}" srcOrd="0" destOrd="0" presId="urn:microsoft.com/office/officeart/2005/8/layout/hierarchy1"/>
    <dgm:cxn modelId="{3EE1704A-0303-488E-8A95-0FA7225CE16E}" type="presParOf" srcId="{9DFE9688-BD59-498F-97A3-85429371885C}" destId="{198D70B7-09F6-4BBA-8B8F-8EC0DF59EE9C}" srcOrd="1" destOrd="0" presId="urn:microsoft.com/office/officeart/2005/8/layout/hierarchy1"/>
    <dgm:cxn modelId="{AF065FB9-B893-44BF-8BFD-DE1A0B93E4AC}" type="presParOf" srcId="{97449344-FCC9-4ED9-81BB-7E0A3B75A0D6}" destId="{66FD2A7E-6630-44E2-B1D5-F92F2139ECB8}" srcOrd="1" destOrd="0" presId="urn:microsoft.com/office/officeart/2005/8/layout/hierarchy1"/>
    <dgm:cxn modelId="{23890D37-981E-491B-A545-1DC786E39EEA}" type="presParOf" srcId="{66FD2A7E-6630-44E2-B1D5-F92F2139ECB8}" destId="{A7900C7C-44D3-4917-868D-6C82B50F8FB7}" srcOrd="0" destOrd="0" presId="urn:microsoft.com/office/officeart/2005/8/layout/hierarchy1"/>
    <dgm:cxn modelId="{BFF436CC-CC7E-4D72-B3AC-8F535485E151}" type="presParOf" srcId="{66FD2A7E-6630-44E2-B1D5-F92F2139ECB8}" destId="{8F64A25C-5E30-4359-B60D-B862323C9BD8}" srcOrd="1" destOrd="0" presId="urn:microsoft.com/office/officeart/2005/8/layout/hierarchy1"/>
    <dgm:cxn modelId="{297B5178-1C1F-43A0-8F49-40D741444AF0}" type="presParOf" srcId="{8F64A25C-5E30-4359-B60D-B862323C9BD8}" destId="{2FE5F89E-6D46-4201-A1FE-8DA51BF7CFB5}" srcOrd="0" destOrd="0" presId="urn:microsoft.com/office/officeart/2005/8/layout/hierarchy1"/>
    <dgm:cxn modelId="{A856F479-92A1-4170-AA96-F7B622256C6C}" type="presParOf" srcId="{2FE5F89E-6D46-4201-A1FE-8DA51BF7CFB5}" destId="{00CDE32D-EBAC-4AB6-B593-BD321EE1BEDB}" srcOrd="0" destOrd="0" presId="urn:microsoft.com/office/officeart/2005/8/layout/hierarchy1"/>
    <dgm:cxn modelId="{D09D3119-7CD7-4723-9B04-D128C6152D5B}" type="presParOf" srcId="{2FE5F89E-6D46-4201-A1FE-8DA51BF7CFB5}" destId="{9E3631B8-C1DF-43A4-B356-045D6D02C876}" srcOrd="1" destOrd="0" presId="urn:microsoft.com/office/officeart/2005/8/layout/hierarchy1"/>
    <dgm:cxn modelId="{7BB40AE9-A77D-4DA6-8526-6F883DB18FF9}" type="presParOf" srcId="{8F64A25C-5E30-4359-B60D-B862323C9BD8}" destId="{2DB595AB-1F5A-4285-B3D8-42329FE1141A}" srcOrd="1" destOrd="0" presId="urn:microsoft.com/office/officeart/2005/8/layout/hierarchy1"/>
    <dgm:cxn modelId="{A1E61D20-ECA7-40F0-8982-44C57684ACD0}" type="presParOf" srcId="{2DB595AB-1F5A-4285-B3D8-42329FE1141A}" destId="{0D368BDD-AF3A-49AC-8C3F-FBC0AABCF673}" srcOrd="0" destOrd="0" presId="urn:microsoft.com/office/officeart/2005/8/layout/hierarchy1"/>
    <dgm:cxn modelId="{3372FE68-CB32-4C3F-B284-A93656E12DAF}" type="presParOf" srcId="{2DB595AB-1F5A-4285-B3D8-42329FE1141A}" destId="{CA6B3D8B-70A6-483C-885A-C7B8509ED368}" srcOrd="1" destOrd="0" presId="urn:microsoft.com/office/officeart/2005/8/layout/hierarchy1"/>
    <dgm:cxn modelId="{B9C5227C-DD39-4A42-930B-18524D96D3E7}" type="presParOf" srcId="{CA6B3D8B-70A6-483C-885A-C7B8509ED368}" destId="{0A3D2C06-D3D5-4E08-A91A-04921212D827}" srcOrd="0" destOrd="0" presId="urn:microsoft.com/office/officeart/2005/8/layout/hierarchy1"/>
    <dgm:cxn modelId="{21FBDAA4-3A0E-468C-AFA7-302B12612AB4}" type="presParOf" srcId="{0A3D2C06-D3D5-4E08-A91A-04921212D827}" destId="{4E696019-2717-440E-9266-8F6C20FED641}" srcOrd="0" destOrd="0" presId="urn:microsoft.com/office/officeart/2005/8/layout/hierarchy1"/>
    <dgm:cxn modelId="{8F503EAA-5A31-4465-9633-13C8191A8071}" type="presParOf" srcId="{0A3D2C06-D3D5-4E08-A91A-04921212D827}" destId="{FBD29621-D813-4C34-823F-126E87BC7571}" srcOrd="1" destOrd="0" presId="urn:microsoft.com/office/officeart/2005/8/layout/hierarchy1"/>
    <dgm:cxn modelId="{4823D0C1-D2D3-4794-8864-0DCAA71F5D18}" type="presParOf" srcId="{CA6B3D8B-70A6-483C-885A-C7B8509ED368}" destId="{E0A02755-5F34-49C5-A868-1669AEED745D}" srcOrd="1" destOrd="0" presId="urn:microsoft.com/office/officeart/2005/8/layout/hierarchy1"/>
    <dgm:cxn modelId="{DA30AADA-B17A-4979-82D1-84CBE890A20E}" type="presParOf" srcId="{2DB595AB-1F5A-4285-B3D8-42329FE1141A}" destId="{BCE36999-0852-4CC0-A87E-C78A18558AD3}" srcOrd="2" destOrd="0" presId="urn:microsoft.com/office/officeart/2005/8/layout/hierarchy1"/>
    <dgm:cxn modelId="{7D83E710-B9A5-42D7-B194-325399F2770E}" type="presParOf" srcId="{2DB595AB-1F5A-4285-B3D8-42329FE1141A}" destId="{B457EC4C-A133-4D39-8500-128EE966B108}" srcOrd="3" destOrd="0" presId="urn:microsoft.com/office/officeart/2005/8/layout/hierarchy1"/>
    <dgm:cxn modelId="{B0802C0D-AA00-4974-8D95-11FBFB43176B}" type="presParOf" srcId="{B457EC4C-A133-4D39-8500-128EE966B108}" destId="{A4B2042B-A5C8-43A9-B856-64DD90213017}" srcOrd="0" destOrd="0" presId="urn:microsoft.com/office/officeart/2005/8/layout/hierarchy1"/>
    <dgm:cxn modelId="{0A0DCE0A-2470-486D-A769-1E7B33AF46FD}" type="presParOf" srcId="{A4B2042B-A5C8-43A9-B856-64DD90213017}" destId="{E8FAD10F-20D7-4524-8AB2-F3D7F1CD7362}" srcOrd="0" destOrd="0" presId="urn:microsoft.com/office/officeart/2005/8/layout/hierarchy1"/>
    <dgm:cxn modelId="{11AB22A0-402A-45B5-95E7-6D1BE0348965}" type="presParOf" srcId="{A4B2042B-A5C8-43A9-B856-64DD90213017}" destId="{EDB3D2FF-D71A-4D4F-B588-FE4DDF3ECC9E}" srcOrd="1" destOrd="0" presId="urn:microsoft.com/office/officeart/2005/8/layout/hierarchy1"/>
    <dgm:cxn modelId="{F6D0A6CE-07E3-4F66-9C79-FD97E9A160A1}" type="presParOf" srcId="{B457EC4C-A133-4D39-8500-128EE966B108}" destId="{E175AC5C-35D3-4162-ACFF-7A7D5D56A8FC}" srcOrd="1" destOrd="0" presId="urn:microsoft.com/office/officeart/2005/8/layout/hierarchy1"/>
    <dgm:cxn modelId="{65503624-C48C-4D9A-BCEE-D4CF19A12B51}" type="presParOf" srcId="{2DB595AB-1F5A-4285-B3D8-42329FE1141A}" destId="{401DF5BC-6C85-478C-972C-1363248C81B6}" srcOrd="4" destOrd="0" presId="urn:microsoft.com/office/officeart/2005/8/layout/hierarchy1"/>
    <dgm:cxn modelId="{4D89E578-CF23-4FCE-A238-04C6BA44B19F}" type="presParOf" srcId="{2DB595AB-1F5A-4285-B3D8-42329FE1141A}" destId="{1470B41F-7020-46BC-99EF-3A8CE3E3C3A0}" srcOrd="5" destOrd="0" presId="urn:microsoft.com/office/officeart/2005/8/layout/hierarchy1"/>
    <dgm:cxn modelId="{5D809AD3-2249-4A30-9BB5-FA167D7171F5}" type="presParOf" srcId="{1470B41F-7020-46BC-99EF-3A8CE3E3C3A0}" destId="{8EE8C7BE-A39F-4379-AC53-0E596E468320}" srcOrd="0" destOrd="0" presId="urn:microsoft.com/office/officeart/2005/8/layout/hierarchy1"/>
    <dgm:cxn modelId="{F0673817-B1DC-4738-BF53-A1A71C121C3C}" type="presParOf" srcId="{8EE8C7BE-A39F-4379-AC53-0E596E468320}" destId="{C43D594B-5FC2-44FD-B836-1D41B6C32F59}" srcOrd="0" destOrd="0" presId="urn:microsoft.com/office/officeart/2005/8/layout/hierarchy1"/>
    <dgm:cxn modelId="{4722350E-10A7-4CCD-9700-3A610E0AE40C}" type="presParOf" srcId="{8EE8C7BE-A39F-4379-AC53-0E596E468320}" destId="{4A757273-8EC6-4CD6-BDBB-9B9EBEC32007}" srcOrd="1" destOrd="0" presId="urn:microsoft.com/office/officeart/2005/8/layout/hierarchy1"/>
    <dgm:cxn modelId="{2FEBC9D6-1A46-478E-B1C3-1909CAA21B2A}" type="presParOf" srcId="{1470B41F-7020-46BC-99EF-3A8CE3E3C3A0}" destId="{3421B07E-CDE0-4F1E-96A6-5AF49C63535A}" srcOrd="1" destOrd="0" presId="urn:microsoft.com/office/officeart/2005/8/layout/hierarchy1"/>
    <dgm:cxn modelId="{94DD300C-B04C-4C07-AB74-3018C9199C87}" type="presParOf" srcId="{66FD2A7E-6630-44E2-B1D5-F92F2139ECB8}" destId="{3CE52E07-AD18-46E7-A04F-7C6B939E6530}" srcOrd="2" destOrd="0" presId="urn:microsoft.com/office/officeart/2005/8/layout/hierarchy1"/>
    <dgm:cxn modelId="{2CE7A9A1-3B6E-4639-BE7C-86CD7A929A86}" type="presParOf" srcId="{66FD2A7E-6630-44E2-B1D5-F92F2139ECB8}" destId="{121C7D76-009D-4BCF-9316-753096ABC62A}" srcOrd="3" destOrd="0" presId="urn:microsoft.com/office/officeart/2005/8/layout/hierarchy1"/>
    <dgm:cxn modelId="{647AC794-E21C-4A40-B143-A046FF9B4370}" type="presParOf" srcId="{121C7D76-009D-4BCF-9316-753096ABC62A}" destId="{72D4CCBF-B4EE-4209-B685-0626ACCE28F1}" srcOrd="0" destOrd="0" presId="urn:microsoft.com/office/officeart/2005/8/layout/hierarchy1"/>
    <dgm:cxn modelId="{4C5A9022-E698-4CAE-86AC-5BF2A3F9D9EF}" type="presParOf" srcId="{72D4CCBF-B4EE-4209-B685-0626ACCE28F1}" destId="{AEFAD056-4A08-4810-9CCC-08B4459758C6}" srcOrd="0" destOrd="0" presId="urn:microsoft.com/office/officeart/2005/8/layout/hierarchy1"/>
    <dgm:cxn modelId="{623373A0-09BD-4CC4-B878-641B6FC5C182}" type="presParOf" srcId="{72D4CCBF-B4EE-4209-B685-0626ACCE28F1}" destId="{CA6CDE65-2F42-4A9C-8FA0-F4CF9A4162B3}" srcOrd="1" destOrd="0" presId="urn:microsoft.com/office/officeart/2005/8/layout/hierarchy1"/>
    <dgm:cxn modelId="{B8CAC7FE-7DD6-4096-94FA-C125537A44E3}" type="presParOf" srcId="{121C7D76-009D-4BCF-9316-753096ABC62A}" destId="{CF507EB7-6638-4AA6-9F39-E2F7112E5401}" srcOrd="1" destOrd="0" presId="urn:microsoft.com/office/officeart/2005/8/layout/hierarchy1"/>
    <dgm:cxn modelId="{580CAA20-3C32-4C58-9345-0CDBBA48FC1C}" type="presParOf" srcId="{CF507EB7-6638-4AA6-9F39-E2F7112E5401}" destId="{2FB1727F-4B60-4366-9726-F73167944BCE}" srcOrd="0" destOrd="0" presId="urn:microsoft.com/office/officeart/2005/8/layout/hierarchy1"/>
    <dgm:cxn modelId="{8305E7CE-1273-496C-BC4B-EA26BB94DA6F}" type="presParOf" srcId="{CF507EB7-6638-4AA6-9F39-E2F7112E5401}" destId="{3AF5D3A5-2E3D-4672-9CF8-B9319E538ED9}" srcOrd="1" destOrd="0" presId="urn:microsoft.com/office/officeart/2005/8/layout/hierarchy1"/>
    <dgm:cxn modelId="{2FE773C1-5ABE-4887-81E4-17EEFC66C22E}" type="presParOf" srcId="{3AF5D3A5-2E3D-4672-9CF8-B9319E538ED9}" destId="{FB56069B-9A5A-41A1-B333-0832A3351301}" srcOrd="0" destOrd="0" presId="urn:microsoft.com/office/officeart/2005/8/layout/hierarchy1"/>
    <dgm:cxn modelId="{09CD0FCA-CCB4-4FF6-A3AC-675BE644AF00}" type="presParOf" srcId="{FB56069B-9A5A-41A1-B333-0832A3351301}" destId="{039402EE-EC2B-40F7-B239-43726919EFF8}" srcOrd="0" destOrd="0" presId="urn:microsoft.com/office/officeart/2005/8/layout/hierarchy1"/>
    <dgm:cxn modelId="{A8BD1DC3-C6EB-4365-85A3-B6AB03F461BD}" type="presParOf" srcId="{FB56069B-9A5A-41A1-B333-0832A3351301}" destId="{742F23D6-2C3F-4D06-B146-65C9ECF95F32}" srcOrd="1" destOrd="0" presId="urn:microsoft.com/office/officeart/2005/8/layout/hierarchy1"/>
    <dgm:cxn modelId="{98D79B32-1478-43FB-8F70-C041FEF56D3B}" type="presParOf" srcId="{3AF5D3A5-2E3D-4672-9CF8-B9319E538ED9}" destId="{0D855814-1A8B-4A45-99B8-1B79E9D78FC5}" srcOrd="1" destOrd="0" presId="urn:microsoft.com/office/officeart/2005/8/layout/hierarchy1"/>
    <dgm:cxn modelId="{8AE02A41-A661-4038-B772-C908B4013A67}" type="presParOf" srcId="{66FD2A7E-6630-44E2-B1D5-F92F2139ECB8}" destId="{A1B00FB6-F77B-4D56-966C-DE60632B18F0}" srcOrd="4" destOrd="0" presId="urn:microsoft.com/office/officeart/2005/8/layout/hierarchy1"/>
    <dgm:cxn modelId="{6291F741-EBC5-40A0-88A5-F0C96F910DAA}" type="presParOf" srcId="{66FD2A7E-6630-44E2-B1D5-F92F2139ECB8}" destId="{656D531B-9496-4B5A-8083-E1B7812BCF71}" srcOrd="5" destOrd="0" presId="urn:microsoft.com/office/officeart/2005/8/layout/hierarchy1"/>
    <dgm:cxn modelId="{D8266813-9C2C-4306-90BF-4BA7075157F0}" type="presParOf" srcId="{656D531B-9496-4B5A-8083-E1B7812BCF71}" destId="{0090A438-2565-4A40-A9D9-B08C8FFC13B6}" srcOrd="0" destOrd="0" presId="urn:microsoft.com/office/officeart/2005/8/layout/hierarchy1"/>
    <dgm:cxn modelId="{C2E4ABD9-216A-4370-A066-2BADD4858D9C}" type="presParOf" srcId="{0090A438-2565-4A40-A9D9-B08C8FFC13B6}" destId="{B85C7B63-AD52-4520-8CE0-7C7BC0ACCD7B}" srcOrd="0" destOrd="0" presId="urn:microsoft.com/office/officeart/2005/8/layout/hierarchy1"/>
    <dgm:cxn modelId="{3EDA63CC-BCC9-4A2B-9430-1BA1D1CD512B}" type="presParOf" srcId="{0090A438-2565-4A40-A9D9-B08C8FFC13B6}" destId="{B1E6819D-BB1C-4758-A036-5FB90D0BFE0E}" srcOrd="1" destOrd="0" presId="urn:microsoft.com/office/officeart/2005/8/layout/hierarchy1"/>
    <dgm:cxn modelId="{D0705443-9104-482B-A9E0-FC3D279A4604}" type="presParOf" srcId="{656D531B-9496-4B5A-8083-E1B7812BCF71}" destId="{4484B794-1FAA-420E-AABC-4AEADCDA76C9}" srcOrd="1" destOrd="0" presId="urn:microsoft.com/office/officeart/2005/8/layout/hierarchy1"/>
    <dgm:cxn modelId="{77357541-D10F-432E-9070-37F979213FA6}" type="presParOf" srcId="{4484B794-1FAA-420E-AABC-4AEADCDA76C9}" destId="{1B28D5DD-BE64-44A4-BCBE-75064E5D256A}" srcOrd="0" destOrd="0" presId="urn:microsoft.com/office/officeart/2005/8/layout/hierarchy1"/>
    <dgm:cxn modelId="{BF5CD9D3-F19B-4F9B-AA82-D11AA7C7DAAB}" type="presParOf" srcId="{4484B794-1FAA-420E-AABC-4AEADCDA76C9}" destId="{5EB57281-2B3D-4523-B3B1-F8CD76A02274}" srcOrd="1" destOrd="0" presId="urn:microsoft.com/office/officeart/2005/8/layout/hierarchy1"/>
    <dgm:cxn modelId="{B709450B-2105-4A6B-8D13-79DB0F683665}" type="presParOf" srcId="{5EB57281-2B3D-4523-B3B1-F8CD76A02274}" destId="{74687290-1044-4DB9-AA02-BECB4195E9CC}" srcOrd="0" destOrd="0" presId="urn:microsoft.com/office/officeart/2005/8/layout/hierarchy1"/>
    <dgm:cxn modelId="{5CB921C1-D7BF-4EC3-A302-4AA3A6017137}" type="presParOf" srcId="{74687290-1044-4DB9-AA02-BECB4195E9CC}" destId="{81A08863-1823-4A62-9772-8716C42E9C61}" srcOrd="0" destOrd="0" presId="urn:microsoft.com/office/officeart/2005/8/layout/hierarchy1"/>
    <dgm:cxn modelId="{8DCD2428-7776-44DD-B3FF-4D9441CFD3CD}" type="presParOf" srcId="{74687290-1044-4DB9-AA02-BECB4195E9CC}" destId="{2A0D9534-E2E2-4206-BEA2-B2F02399DE30}" srcOrd="1" destOrd="0" presId="urn:microsoft.com/office/officeart/2005/8/layout/hierarchy1"/>
    <dgm:cxn modelId="{94F34DFC-6AA4-425D-B1F0-1CEB9680362E}" type="presParOf" srcId="{5EB57281-2B3D-4523-B3B1-F8CD76A02274}" destId="{3DA0416F-007E-4A85-BABA-61C1573A903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4781378" y="-732843"/>
          <a:ext cx="5695008" cy="5695008"/>
        </a:xfrm>
        <a:prstGeom prst="blockArc">
          <a:avLst>
            <a:gd name="adj1" fmla="val 18900000"/>
            <a:gd name="adj2" fmla="val 2700000"/>
            <a:gd name="adj3" fmla="val 37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587596" y="413839"/>
          <a:ext cx="10632205" cy="8458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7140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19.1. Общие сведения о бытовых электротехнических товарах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7596" y="413839"/>
        <a:ext cx="10632205" cy="845864"/>
      </dsp:txXfrm>
    </dsp:sp>
    <dsp:sp modelId="{C7628E09-A5D0-43AC-834B-E8990AEC2BF8}">
      <dsp:nvSpPr>
        <dsp:cNvPr id="0" name=""/>
        <dsp:cNvSpPr/>
      </dsp:nvSpPr>
      <dsp:spPr>
        <a:xfrm>
          <a:off x="58931" y="317199"/>
          <a:ext cx="1057330" cy="1057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BCB844-ED37-42B8-90D6-8F82A3E1762E}">
      <dsp:nvSpPr>
        <dsp:cNvPr id="0" name=""/>
        <dsp:cNvSpPr/>
      </dsp:nvSpPr>
      <dsp:spPr>
        <a:xfrm>
          <a:off x="895068" y="1691728"/>
          <a:ext cx="10324733" cy="8458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71405" tIns="60960" rIns="60960" bIns="60960" numCol="1" spcCol="1270" anchor="ctr" anchorCtr="0">
          <a:noAutofit/>
        </a:bodyPr>
        <a:lstStyle/>
        <a:p>
          <a:pPr marL="631825" lvl="0" indent="-631825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19.2. Классификация и характеристика ассортимента проводниковых изделий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5068" y="1691728"/>
        <a:ext cx="10324733" cy="845864"/>
      </dsp:txXfrm>
    </dsp:sp>
    <dsp:sp modelId="{79EB16FC-6596-4D59-90CA-FF21F51DF84F}">
      <dsp:nvSpPr>
        <dsp:cNvPr id="0" name=""/>
        <dsp:cNvSpPr/>
      </dsp:nvSpPr>
      <dsp:spPr>
        <a:xfrm>
          <a:off x="366403" y="1585995"/>
          <a:ext cx="1057330" cy="1057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37C0EB-69F9-4A72-B4F6-AC60D8B056A7}">
      <dsp:nvSpPr>
        <dsp:cNvPr id="0" name=""/>
        <dsp:cNvSpPr/>
      </dsp:nvSpPr>
      <dsp:spPr>
        <a:xfrm>
          <a:off x="587596" y="2960525"/>
          <a:ext cx="10632205" cy="8458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71405" tIns="60960" rIns="60960" bIns="60960" numCol="1" spcCol="1270" anchor="ctr" anchorCtr="0">
          <a:noAutofit/>
        </a:bodyPr>
        <a:lstStyle/>
        <a:p>
          <a:pPr marL="631825" lvl="0" indent="-631825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19.3. Классификация и характеристика ассортимента электроустановочных изделий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7596" y="2960525"/>
        <a:ext cx="10632205" cy="845864"/>
      </dsp:txXfrm>
    </dsp:sp>
    <dsp:sp modelId="{19A2CF4C-449A-4A32-8608-D30053BD7208}">
      <dsp:nvSpPr>
        <dsp:cNvPr id="0" name=""/>
        <dsp:cNvSpPr/>
      </dsp:nvSpPr>
      <dsp:spPr>
        <a:xfrm>
          <a:off x="58931" y="2854792"/>
          <a:ext cx="1057330" cy="1057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28D5DD-BE64-44A4-BCBE-75064E5D256A}">
      <dsp:nvSpPr>
        <dsp:cNvPr id="0" name=""/>
        <dsp:cNvSpPr/>
      </dsp:nvSpPr>
      <dsp:spPr>
        <a:xfrm>
          <a:off x="10460075" y="1570808"/>
          <a:ext cx="91440" cy="704717"/>
        </a:xfrm>
        <a:custGeom>
          <a:avLst/>
          <a:gdLst/>
          <a:ahLst/>
          <a:cxnLst/>
          <a:rect l="0" t="0" r="0" b="0"/>
          <a:pathLst>
            <a:path>
              <a:moveTo>
                <a:pt x="51560" y="0"/>
              </a:moveTo>
              <a:lnTo>
                <a:pt x="51560" y="591298"/>
              </a:lnTo>
              <a:lnTo>
                <a:pt x="45720" y="591298"/>
              </a:lnTo>
              <a:lnTo>
                <a:pt x="45720" y="704717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B00FB6-F77B-4D56-966C-DE60632B18F0}">
      <dsp:nvSpPr>
        <dsp:cNvPr id="0" name=""/>
        <dsp:cNvSpPr/>
      </dsp:nvSpPr>
      <dsp:spPr>
        <a:xfrm>
          <a:off x="6025314" y="426195"/>
          <a:ext cx="4486321" cy="4328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383"/>
              </a:lnTo>
              <a:lnTo>
                <a:pt x="4486321" y="319383"/>
              </a:lnTo>
              <a:lnTo>
                <a:pt x="4486321" y="432801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B1727F-4B60-4366-9726-F73167944BCE}">
      <dsp:nvSpPr>
        <dsp:cNvPr id="0" name=""/>
        <dsp:cNvSpPr/>
      </dsp:nvSpPr>
      <dsp:spPr>
        <a:xfrm>
          <a:off x="6370137" y="1570559"/>
          <a:ext cx="91440" cy="6809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7524"/>
              </a:lnTo>
              <a:lnTo>
                <a:pt x="58820" y="567524"/>
              </a:lnTo>
              <a:lnTo>
                <a:pt x="58820" y="680943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E52E07-AD18-46E7-A04F-7C6B939E6530}">
      <dsp:nvSpPr>
        <dsp:cNvPr id="0" name=""/>
        <dsp:cNvSpPr/>
      </dsp:nvSpPr>
      <dsp:spPr>
        <a:xfrm>
          <a:off x="6025314" y="426195"/>
          <a:ext cx="390542" cy="432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134"/>
              </a:lnTo>
              <a:lnTo>
                <a:pt x="390542" y="319134"/>
              </a:lnTo>
              <a:lnTo>
                <a:pt x="390542" y="432553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1DF5BC-6C85-478C-972C-1363248C81B6}">
      <dsp:nvSpPr>
        <dsp:cNvPr id="0" name=""/>
        <dsp:cNvSpPr/>
      </dsp:nvSpPr>
      <dsp:spPr>
        <a:xfrm>
          <a:off x="2004890" y="1570808"/>
          <a:ext cx="1217042" cy="22426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9211"/>
              </a:lnTo>
              <a:lnTo>
                <a:pt x="1217042" y="2129211"/>
              </a:lnTo>
              <a:lnTo>
                <a:pt x="1217042" y="2242630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E36999-0852-4CC0-A87E-C78A18558AD3}">
      <dsp:nvSpPr>
        <dsp:cNvPr id="0" name=""/>
        <dsp:cNvSpPr/>
      </dsp:nvSpPr>
      <dsp:spPr>
        <a:xfrm>
          <a:off x="2004890" y="1570808"/>
          <a:ext cx="1206455" cy="1397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4381"/>
              </a:lnTo>
              <a:lnTo>
                <a:pt x="1206455" y="1284381"/>
              </a:lnTo>
              <a:lnTo>
                <a:pt x="1206455" y="1397800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368BDD-AF3A-49AC-8C3F-FBC0AABCF673}">
      <dsp:nvSpPr>
        <dsp:cNvPr id="0" name=""/>
        <dsp:cNvSpPr/>
      </dsp:nvSpPr>
      <dsp:spPr>
        <a:xfrm>
          <a:off x="2004890" y="1570808"/>
          <a:ext cx="1194999" cy="5119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534"/>
              </a:lnTo>
              <a:lnTo>
                <a:pt x="1194999" y="398534"/>
              </a:lnTo>
              <a:lnTo>
                <a:pt x="1194999" y="511952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00C7C-44D3-4917-868D-6C82B50F8FB7}">
      <dsp:nvSpPr>
        <dsp:cNvPr id="0" name=""/>
        <dsp:cNvSpPr/>
      </dsp:nvSpPr>
      <dsp:spPr>
        <a:xfrm>
          <a:off x="2004890" y="426195"/>
          <a:ext cx="4020423" cy="432801"/>
        </a:xfrm>
        <a:custGeom>
          <a:avLst/>
          <a:gdLst/>
          <a:ahLst/>
          <a:cxnLst/>
          <a:rect l="0" t="0" r="0" b="0"/>
          <a:pathLst>
            <a:path>
              <a:moveTo>
                <a:pt x="4020423" y="0"/>
              </a:moveTo>
              <a:lnTo>
                <a:pt x="4020423" y="319383"/>
              </a:lnTo>
              <a:lnTo>
                <a:pt x="0" y="319383"/>
              </a:lnTo>
              <a:lnTo>
                <a:pt x="0" y="432801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1C36E9-1742-42EA-9E85-25ED1E593101}">
      <dsp:nvSpPr>
        <dsp:cNvPr id="0" name=""/>
        <dsp:cNvSpPr/>
      </dsp:nvSpPr>
      <dsp:spPr>
        <a:xfrm>
          <a:off x="4667124" y="-81329"/>
          <a:ext cx="2716380" cy="50752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8D70B7-09F6-4BBA-8B8F-8EC0DF59EE9C}">
      <dsp:nvSpPr>
        <dsp:cNvPr id="0" name=""/>
        <dsp:cNvSpPr/>
      </dsp:nvSpPr>
      <dsp:spPr>
        <a:xfrm>
          <a:off x="4803158" y="47903"/>
          <a:ext cx="2716380" cy="507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По назначению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818023" y="62768"/>
        <a:ext cx="2686650" cy="477794"/>
      </dsp:txXfrm>
    </dsp:sp>
    <dsp:sp modelId="{00CDE32D-EBAC-4AB6-B593-BD321EE1BEDB}">
      <dsp:nvSpPr>
        <dsp:cNvPr id="0" name=""/>
        <dsp:cNvSpPr/>
      </dsp:nvSpPr>
      <dsp:spPr>
        <a:xfrm>
          <a:off x="417865" y="858997"/>
          <a:ext cx="3174050" cy="711811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3631B8-C1DF-43A4-B356-045D6D02C876}">
      <dsp:nvSpPr>
        <dsp:cNvPr id="0" name=""/>
        <dsp:cNvSpPr/>
      </dsp:nvSpPr>
      <dsp:spPr>
        <a:xfrm>
          <a:off x="553899" y="988229"/>
          <a:ext cx="3174050" cy="7118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Для подключения к сети приёмников тока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4747" y="1009077"/>
        <a:ext cx="3132354" cy="670115"/>
      </dsp:txXfrm>
    </dsp:sp>
    <dsp:sp modelId="{4E696019-2717-440E-9266-8F6C20FED641}">
      <dsp:nvSpPr>
        <dsp:cNvPr id="0" name=""/>
        <dsp:cNvSpPr/>
      </dsp:nvSpPr>
      <dsp:spPr>
        <a:xfrm>
          <a:off x="2271615" y="2082761"/>
          <a:ext cx="1856550" cy="51678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D29621-D813-4C34-823F-126E87BC7571}">
      <dsp:nvSpPr>
        <dsp:cNvPr id="0" name=""/>
        <dsp:cNvSpPr/>
      </dsp:nvSpPr>
      <dsp:spPr>
        <a:xfrm>
          <a:off x="2407649" y="2211993"/>
          <a:ext cx="1856550" cy="5167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Выключатели и переключатели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2785" y="2227129"/>
        <a:ext cx="1826278" cy="486511"/>
      </dsp:txXfrm>
    </dsp:sp>
    <dsp:sp modelId="{E8FAD10F-20D7-4524-8AB2-F3D7F1CD7362}">
      <dsp:nvSpPr>
        <dsp:cNvPr id="0" name=""/>
        <dsp:cNvSpPr/>
      </dsp:nvSpPr>
      <dsp:spPr>
        <a:xfrm>
          <a:off x="2296899" y="2968608"/>
          <a:ext cx="1828893" cy="51678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B3D2FF-D71A-4D4F-B588-FE4DDF3ECC9E}">
      <dsp:nvSpPr>
        <dsp:cNvPr id="0" name=""/>
        <dsp:cNvSpPr/>
      </dsp:nvSpPr>
      <dsp:spPr>
        <a:xfrm>
          <a:off x="2432933" y="3097841"/>
          <a:ext cx="1828893" cy="5167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Патроны 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48069" y="3112977"/>
        <a:ext cx="1798621" cy="486511"/>
      </dsp:txXfrm>
    </dsp:sp>
    <dsp:sp modelId="{C43D594B-5FC2-44FD-B836-1D41B6C32F59}">
      <dsp:nvSpPr>
        <dsp:cNvPr id="0" name=""/>
        <dsp:cNvSpPr/>
      </dsp:nvSpPr>
      <dsp:spPr>
        <a:xfrm>
          <a:off x="2314202" y="3813439"/>
          <a:ext cx="1815462" cy="51678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757273-8EC6-4CD6-BDBB-9B9EBEC32007}">
      <dsp:nvSpPr>
        <dsp:cNvPr id="0" name=""/>
        <dsp:cNvSpPr/>
      </dsp:nvSpPr>
      <dsp:spPr>
        <a:xfrm>
          <a:off x="2450236" y="3942671"/>
          <a:ext cx="1815462" cy="5167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Штепсельные соединения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65372" y="3957807"/>
        <a:ext cx="1785190" cy="486511"/>
      </dsp:txXfrm>
    </dsp:sp>
    <dsp:sp modelId="{AEFAD056-4A08-4810-9CCC-08B4459758C6}">
      <dsp:nvSpPr>
        <dsp:cNvPr id="0" name=""/>
        <dsp:cNvSpPr/>
      </dsp:nvSpPr>
      <dsp:spPr>
        <a:xfrm>
          <a:off x="4946738" y="858748"/>
          <a:ext cx="2938236" cy="711811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6CDE65-2F42-4A9C-8FA0-F4CF9A4162B3}">
      <dsp:nvSpPr>
        <dsp:cNvPr id="0" name=""/>
        <dsp:cNvSpPr/>
      </dsp:nvSpPr>
      <dsp:spPr>
        <a:xfrm>
          <a:off x="5082772" y="987981"/>
          <a:ext cx="2938236" cy="7118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Для монтажа и ремонта электропроводки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03620" y="1008829"/>
        <a:ext cx="2896540" cy="670115"/>
      </dsp:txXfrm>
    </dsp:sp>
    <dsp:sp modelId="{039402EE-EC2B-40F7-B239-43726919EFF8}">
      <dsp:nvSpPr>
        <dsp:cNvPr id="0" name=""/>
        <dsp:cNvSpPr/>
      </dsp:nvSpPr>
      <dsp:spPr>
        <a:xfrm>
          <a:off x="5167376" y="2251503"/>
          <a:ext cx="2523160" cy="157404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2F23D6-2C3F-4D06-B146-65C9ECF95F32}">
      <dsp:nvSpPr>
        <dsp:cNvPr id="0" name=""/>
        <dsp:cNvSpPr/>
      </dsp:nvSpPr>
      <dsp:spPr>
        <a:xfrm>
          <a:off x="5303410" y="2380735"/>
          <a:ext cx="2523160" cy="1574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Коробки изоляционные,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кабель-каналы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, ролики, втулки, воронки,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изолента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49512" y="2426837"/>
        <a:ext cx="2430956" cy="1481844"/>
      </dsp:txXfrm>
    </dsp:sp>
    <dsp:sp modelId="{B85C7B63-AD52-4520-8CE0-7C7BC0ACCD7B}">
      <dsp:nvSpPr>
        <dsp:cNvPr id="0" name=""/>
        <dsp:cNvSpPr/>
      </dsp:nvSpPr>
      <dsp:spPr>
        <a:xfrm>
          <a:off x="9329256" y="858997"/>
          <a:ext cx="2364759" cy="711811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E6819D-BB1C-4758-A036-5FB90D0BFE0E}">
      <dsp:nvSpPr>
        <dsp:cNvPr id="0" name=""/>
        <dsp:cNvSpPr/>
      </dsp:nvSpPr>
      <dsp:spPr>
        <a:xfrm>
          <a:off x="9465290" y="988229"/>
          <a:ext cx="2364759" cy="7118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Для защиты сети от токовых перегрузок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486138" y="1009077"/>
        <a:ext cx="2323063" cy="670115"/>
      </dsp:txXfrm>
    </dsp:sp>
    <dsp:sp modelId="{81A08863-1823-4A62-9772-8716C42E9C61}">
      <dsp:nvSpPr>
        <dsp:cNvPr id="0" name=""/>
        <dsp:cNvSpPr/>
      </dsp:nvSpPr>
      <dsp:spPr>
        <a:xfrm>
          <a:off x="9522322" y="2275525"/>
          <a:ext cx="1966945" cy="560639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0D9534-E2E2-4206-BEA2-B2F02399DE30}">
      <dsp:nvSpPr>
        <dsp:cNvPr id="0" name=""/>
        <dsp:cNvSpPr/>
      </dsp:nvSpPr>
      <dsp:spPr>
        <a:xfrm>
          <a:off x="9658356" y="2404758"/>
          <a:ext cx="1966945" cy="560639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Предохранители 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674777" y="2421179"/>
        <a:ext cx="1934103" cy="5277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94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649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12" Type="http://schemas.openxmlformats.org/officeDocument/2006/relationships/image" Target="../media/image3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33.gif"/><Relationship Id="rId5" Type="http://schemas.openxmlformats.org/officeDocument/2006/relationships/diagramColors" Target="../diagrams/colors2.xml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3" Type="http://schemas.openxmlformats.org/officeDocument/2006/relationships/image" Target="../media/image38.jpeg"/><Relationship Id="rId21" Type="http://schemas.openxmlformats.org/officeDocument/2006/relationships/image" Target="../media/image55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png"/><Relationship Id="rId25" Type="http://schemas.openxmlformats.org/officeDocument/2006/relationships/image" Target="../media/image59.jpeg"/><Relationship Id="rId2" Type="http://schemas.openxmlformats.org/officeDocument/2006/relationships/image" Target="../media/image1.png"/><Relationship Id="rId16" Type="http://schemas.openxmlformats.org/officeDocument/2006/relationships/image" Target="../media/image50.jpe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24" Type="http://schemas.openxmlformats.org/officeDocument/2006/relationships/image" Target="../media/image58.jpeg"/><Relationship Id="rId5" Type="http://schemas.openxmlformats.org/officeDocument/2006/relationships/image" Target="../media/image30.jpeg"/><Relationship Id="rId15" Type="http://schemas.openxmlformats.org/officeDocument/2006/relationships/image" Target="../media/image49.jpeg"/><Relationship Id="rId23" Type="http://schemas.openxmlformats.org/officeDocument/2006/relationships/image" Target="../media/image57.jpeg"/><Relationship Id="rId10" Type="http://schemas.openxmlformats.org/officeDocument/2006/relationships/image" Target="../media/image44.jpeg"/><Relationship Id="rId19" Type="http://schemas.openxmlformats.org/officeDocument/2006/relationships/image" Target="../media/image53.jpeg"/><Relationship Id="rId4" Type="http://schemas.openxmlformats.org/officeDocument/2006/relationships/image" Target="../media/image39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Relationship Id="rId22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jpeg"/><Relationship Id="rId3" Type="http://schemas.openxmlformats.org/officeDocument/2006/relationships/image" Target="../media/image64.jpeg"/><Relationship Id="rId7" Type="http://schemas.openxmlformats.org/officeDocument/2006/relationships/image" Target="../media/image31.jpeg"/><Relationship Id="rId12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1.jpeg"/><Relationship Id="rId5" Type="http://schemas.openxmlformats.org/officeDocument/2006/relationships/image" Target="../media/image66.jpeg"/><Relationship Id="rId15" Type="http://schemas.openxmlformats.org/officeDocument/2006/relationships/image" Target="../media/image75.jpeg"/><Relationship Id="rId10" Type="http://schemas.openxmlformats.org/officeDocument/2006/relationships/image" Target="../media/image70.jpeg"/><Relationship Id="rId4" Type="http://schemas.openxmlformats.org/officeDocument/2006/relationships/image" Target="../media/image65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18" Type="http://schemas.openxmlformats.org/officeDocument/2006/relationships/image" Target="../media/image90.gif"/><Relationship Id="rId3" Type="http://schemas.openxmlformats.org/officeDocument/2006/relationships/image" Target="../media/image77.jpeg"/><Relationship Id="rId21" Type="http://schemas.openxmlformats.org/officeDocument/2006/relationships/image" Target="../media/image93.jpeg"/><Relationship Id="rId7" Type="http://schemas.openxmlformats.org/officeDocument/2006/relationships/image" Target="../media/image33.gif"/><Relationship Id="rId12" Type="http://schemas.openxmlformats.org/officeDocument/2006/relationships/image" Target="../media/image84.jpeg"/><Relationship Id="rId17" Type="http://schemas.openxmlformats.org/officeDocument/2006/relationships/image" Target="../media/image89.jpeg"/><Relationship Id="rId2" Type="http://schemas.openxmlformats.org/officeDocument/2006/relationships/image" Target="../media/image1.png"/><Relationship Id="rId16" Type="http://schemas.openxmlformats.org/officeDocument/2006/relationships/image" Target="../media/image88.jpeg"/><Relationship Id="rId20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gif"/><Relationship Id="rId11" Type="http://schemas.openxmlformats.org/officeDocument/2006/relationships/image" Target="../media/image83.jpeg"/><Relationship Id="rId5" Type="http://schemas.openxmlformats.org/officeDocument/2006/relationships/hyperlink" Target="javascript:open_window('products_pictures/ST_RP16_021_270.gif',390,300);" TargetMode="External"/><Relationship Id="rId15" Type="http://schemas.openxmlformats.org/officeDocument/2006/relationships/image" Target="../media/image87.jpeg"/><Relationship Id="rId10" Type="http://schemas.openxmlformats.org/officeDocument/2006/relationships/image" Target="../media/image82.jpeg"/><Relationship Id="rId19" Type="http://schemas.openxmlformats.org/officeDocument/2006/relationships/image" Target="../media/image91.jpeg"/><Relationship Id="rId4" Type="http://schemas.openxmlformats.org/officeDocument/2006/relationships/image" Target="../media/image78.jpe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Relationship Id="rId22" Type="http://schemas.openxmlformats.org/officeDocument/2006/relationships/image" Target="../media/image9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3" Type="http://schemas.openxmlformats.org/officeDocument/2006/relationships/image" Target="../media/image34.jpeg"/><Relationship Id="rId21" Type="http://schemas.openxmlformats.org/officeDocument/2006/relationships/image" Target="../media/image112.png"/><Relationship Id="rId7" Type="http://schemas.openxmlformats.org/officeDocument/2006/relationships/image" Target="../media/image98.jpe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" Type="http://schemas.openxmlformats.org/officeDocument/2006/relationships/image" Target="../media/image1.png"/><Relationship Id="rId16" Type="http://schemas.openxmlformats.org/officeDocument/2006/relationships/image" Target="../media/image107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11" Type="http://schemas.openxmlformats.org/officeDocument/2006/relationships/image" Target="../media/image102.png"/><Relationship Id="rId5" Type="http://schemas.openxmlformats.org/officeDocument/2006/relationships/image" Target="../media/image96.jpeg"/><Relationship Id="rId15" Type="http://schemas.openxmlformats.org/officeDocument/2006/relationships/image" Target="../media/image106.png"/><Relationship Id="rId10" Type="http://schemas.openxmlformats.org/officeDocument/2006/relationships/image" Target="../media/image101.jpeg"/><Relationship Id="rId19" Type="http://schemas.openxmlformats.org/officeDocument/2006/relationships/image" Target="../media/image110.pn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Relationship Id="rId14" Type="http://schemas.openxmlformats.org/officeDocument/2006/relationships/image" Target="../media/image105.png"/><Relationship Id="rId22" Type="http://schemas.openxmlformats.org/officeDocument/2006/relationships/image" Target="../media/image1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3" Type="http://schemas.openxmlformats.org/officeDocument/2006/relationships/image" Target="../media/image114.pn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17" Type="http://schemas.openxmlformats.org/officeDocument/2006/relationships/image" Target="../media/image127.jpeg"/><Relationship Id="rId2" Type="http://schemas.openxmlformats.org/officeDocument/2006/relationships/image" Target="../media/image1.png"/><Relationship Id="rId16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5" Type="http://schemas.openxmlformats.org/officeDocument/2006/relationships/image" Target="../media/image125.jpeg"/><Relationship Id="rId10" Type="http://schemas.openxmlformats.org/officeDocument/2006/relationships/image" Target="../media/image120.jpeg"/><Relationship Id="rId4" Type="http://schemas.microsoft.com/office/2007/relationships/hdphoto" Target="../media/hdphoto1.wdp"/><Relationship Id="rId9" Type="http://schemas.openxmlformats.org/officeDocument/2006/relationships/image" Target="../media/image119.jpeg"/><Relationship Id="rId14" Type="http://schemas.openxmlformats.org/officeDocument/2006/relationships/image" Target="../media/image1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13" Type="http://schemas.openxmlformats.org/officeDocument/2006/relationships/image" Target="../media/image137.jpeg"/><Relationship Id="rId18" Type="http://schemas.openxmlformats.org/officeDocument/2006/relationships/image" Target="../media/image142.jpeg"/><Relationship Id="rId26" Type="http://schemas.openxmlformats.org/officeDocument/2006/relationships/image" Target="../media/image149.jpeg"/><Relationship Id="rId3" Type="http://schemas.openxmlformats.org/officeDocument/2006/relationships/image" Target="../media/image35.jpeg"/><Relationship Id="rId21" Type="http://schemas.openxmlformats.org/officeDocument/2006/relationships/image" Target="../media/image144.jpeg"/><Relationship Id="rId7" Type="http://schemas.openxmlformats.org/officeDocument/2006/relationships/image" Target="../media/image131.jpeg"/><Relationship Id="rId12" Type="http://schemas.openxmlformats.org/officeDocument/2006/relationships/image" Target="../media/image136.jpeg"/><Relationship Id="rId17" Type="http://schemas.openxmlformats.org/officeDocument/2006/relationships/image" Target="../media/image141.jpeg"/><Relationship Id="rId25" Type="http://schemas.openxmlformats.org/officeDocument/2006/relationships/image" Target="../media/image148.jpeg"/><Relationship Id="rId2" Type="http://schemas.openxmlformats.org/officeDocument/2006/relationships/image" Target="../media/image1.png"/><Relationship Id="rId16" Type="http://schemas.openxmlformats.org/officeDocument/2006/relationships/image" Target="../media/image140.jpeg"/><Relationship Id="rId20" Type="http://schemas.microsoft.com/office/2007/relationships/hdphoto" Target="../media/hdphoto2.wdp"/><Relationship Id="rId29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11" Type="http://schemas.openxmlformats.org/officeDocument/2006/relationships/image" Target="../media/image135.jpeg"/><Relationship Id="rId24" Type="http://schemas.openxmlformats.org/officeDocument/2006/relationships/image" Target="../media/image147.jpeg"/><Relationship Id="rId5" Type="http://schemas.openxmlformats.org/officeDocument/2006/relationships/image" Target="../media/image129.jpeg"/><Relationship Id="rId15" Type="http://schemas.openxmlformats.org/officeDocument/2006/relationships/image" Target="../media/image139.jpeg"/><Relationship Id="rId23" Type="http://schemas.openxmlformats.org/officeDocument/2006/relationships/image" Target="../media/image146.jpeg"/><Relationship Id="rId28" Type="http://schemas.openxmlformats.org/officeDocument/2006/relationships/image" Target="../media/image151.jpeg"/><Relationship Id="rId10" Type="http://schemas.openxmlformats.org/officeDocument/2006/relationships/image" Target="../media/image134.png"/><Relationship Id="rId19" Type="http://schemas.openxmlformats.org/officeDocument/2006/relationships/image" Target="../media/image143.pn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Relationship Id="rId14" Type="http://schemas.openxmlformats.org/officeDocument/2006/relationships/image" Target="../media/image138.jpeg"/><Relationship Id="rId22" Type="http://schemas.openxmlformats.org/officeDocument/2006/relationships/image" Target="../media/image145.jpeg"/><Relationship Id="rId27" Type="http://schemas.openxmlformats.org/officeDocument/2006/relationships/image" Target="../media/image1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27.jpeg"/><Relationship Id="rId7" Type="http://schemas.openxmlformats.org/officeDocument/2006/relationships/image" Target="../media/image14.jpeg"/><Relationship Id="rId12" Type="http://schemas.openxmlformats.org/officeDocument/2006/relationships/image" Target="../media/image19.gif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1.jpeg"/><Relationship Id="rId23" Type="http://schemas.openxmlformats.org/officeDocument/2006/relationships/image" Target="../media/image29.png"/><Relationship Id="rId10" Type="http://schemas.openxmlformats.org/officeDocument/2006/relationships/image" Target="../media/image17.jpeg"/><Relationship Id="rId19" Type="http://schemas.openxmlformats.org/officeDocument/2006/relationships/image" Target="../media/image25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10.jpeg"/><Relationship Id="rId22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2" y="1847671"/>
            <a:ext cx="10815145" cy="24476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4295275"/>
            <a:ext cx="11898086" cy="66892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19. Проводниковые и электроустановочные изделия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31566701"/>
              </p:ext>
            </p:extLst>
          </p:nvPr>
        </p:nvGraphicFramePr>
        <p:xfrm>
          <a:off x="182880" y="594360"/>
          <a:ext cx="11830050" cy="5783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" name="Picture 4" descr="D:\Мои документы\Работа бук\Лекции и раздаточные\Товароведение\Хозяйственные товары\ЭБТ\новое из нета\УСТАНОВОЧНЫЕ\0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2414514"/>
            <a:ext cx="1440180" cy="14401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Picture 2" descr="D:\Мои документы\Работа бук\Лекции и раздаточные\Товароведение\Хозяйственные товары\ЭБТ\новое из нета\УСТАНОВОЧНЫЕ\Е14.jpg"/>
          <p:cNvPicPr>
            <a:picLocks noChangeAspect="1" noChangeArrowheads="1"/>
          </p:cNvPicPr>
          <p:nvPr/>
        </p:nvPicPr>
        <p:blipFill>
          <a:blip r:embed="rId9" cstate="print"/>
          <a:srcRect t="10589" b="14411"/>
          <a:stretch>
            <a:fillRect/>
          </a:stretch>
        </p:blipFill>
        <p:spPr bwMode="auto">
          <a:xfrm>
            <a:off x="456477" y="3963864"/>
            <a:ext cx="1440855" cy="108064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9" name="Picture 2" descr="D:\Мои документы\Работа бук\Лекции и раздаточные\Товароведение\Хозяйственные товары\ЭБТ\новое из нета\УСТАНОВОЧНЫЕ\d0547user_phot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0767" y="5132068"/>
            <a:ext cx="2515324" cy="129958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 descr="  Розетки VILMA St 150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6477" y="5132069"/>
            <a:ext cx="1440855" cy="129958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1" name="Picture 2" descr="D:\Мои документы\Работа бук\Лекции и раздаточные\Товароведение\Хозяйственные товары\ЭБТ\новое из нета\УСТАНОВОЧНЫЕ\03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49258" y="5132068"/>
            <a:ext cx="1299583" cy="129958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Picture 2" descr="http://www.maxcom.by/uploads/40/de/40de093d3201eadbe8c43327f780b84b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904" y="4743450"/>
            <a:ext cx="1688201" cy="168820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Мои документы\Работа бук\Лекции и раздаточные\Товароведение\Хозяйственные товары\ЭБТ\новое из нета\УСТАНОВОЧНЫЕ\safeline15-10.jpg"/>
          <p:cNvPicPr>
            <a:picLocks noChangeAspect="1" noChangeArrowheads="1"/>
          </p:cNvPicPr>
          <p:nvPr/>
        </p:nvPicPr>
        <p:blipFill rotWithShape="1">
          <a:blip r:embed="rId14" cstate="print"/>
          <a:srcRect l="22304" r="20264"/>
          <a:stretch/>
        </p:blipFill>
        <p:spPr bwMode="auto">
          <a:xfrm>
            <a:off x="7867918" y="4736485"/>
            <a:ext cx="1733281" cy="16951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Picture 2" descr="D:\Мои документы\Работа бук\Лекции и раздаточные\Товароведение\Хозяйственные товары\ЭБТ\новое из нета\УСТАНОВОЧНЫЕ\abb3.jpg"/>
          <p:cNvPicPr>
            <a:picLocks noChangeAspect="1" noChangeArrowheads="1"/>
          </p:cNvPicPr>
          <p:nvPr/>
        </p:nvPicPr>
        <p:blipFill>
          <a:blip r:embed="rId15" cstate="print"/>
          <a:srcRect l="10256" r="10256"/>
          <a:stretch>
            <a:fillRect/>
          </a:stretch>
        </p:blipFill>
        <p:spPr bwMode="auto">
          <a:xfrm>
            <a:off x="9770879" y="3824474"/>
            <a:ext cx="2072371" cy="260717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8131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71450" y="297162"/>
            <a:ext cx="1181862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ИЗДЕЛИЯ ДЛЯ ПОДКЛЮЧЕНИЯ К СЕТИ ПРИЕМНИКОВ ТОКА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465" y="1308649"/>
            <a:ext cx="118480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1.1. ВЫКЛЮЧАТЕЛИ И ПЕРЕКЛЮЧАТЕЛИ</a:t>
            </a:r>
            <a:endParaRPr lang="ru-RU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" y="1893424"/>
            <a:ext cx="1190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Выключатели служат для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включения и отключения от сети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электроприборов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переключатели – для включения и отключения одной или нескольких ветвей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цепи.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730" y="2704856"/>
            <a:ext cx="2937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5730" y="3147233"/>
            <a:ext cx="2937510" cy="3886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способу монтажа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01795" y="2724420"/>
            <a:ext cx="8860665" cy="36878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Для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открытой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установки                              Для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скрытой установки</a:t>
            </a:r>
          </a:p>
          <a:p>
            <a:pPr lvl="0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" t="7853" r="5753" b="1489"/>
          <a:stretch/>
        </p:blipFill>
        <p:spPr bwMode="auto">
          <a:xfrm>
            <a:off x="3463290" y="3280411"/>
            <a:ext cx="4034790" cy="29718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Ð°ÑÑÐ¸Ð½ÐºÐ¸ Ð¿Ð¾ Ð·Ð°Ð¿ÑÐ¾ÑÑ Ð²ÑÐºÐ»ÑÑÐ°ÑÐµÐ»Ñ Ð´Ð»Ñ ÑÐºÑÑÑÐ¾Ð¹ Ð¿ÑÐ¾Ð²Ð¾Ð´ÐºÐ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893" y="3280411"/>
            <a:ext cx="3975652" cy="29718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11885" y="3578120"/>
            <a:ext cx="2937510" cy="6281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виду привода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механизма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переключения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15640" y="2724420"/>
            <a:ext cx="8860665" cy="36878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2563" lvl="0" indent="-182563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клавишные</a:t>
            </a:r>
          </a:p>
          <a:p>
            <a:pPr marL="182563" lvl="0" indent="-182563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кнопочные</a:t>
            </a:r>
          </a:p>
          <a:p>
            <a:pPr marL="182563" lvl="0" indent="-182563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поворотные</a:t>
            </a:r>
          </a:p>
          <a:p>
            <a:pPr marL="182563" lvl="0" indent="-182563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перекидные</a:t>
            </a:r>
          </a:p>
          <a:p>
            <a:pPr marL="182563" lvl="0" indent="-182563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ползунковым механизмом</a:t>
            </a:r>
          </a:p>
          <a:p>
            <a:pPr marL="182563" lvl="0" indent="-182563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тяговым шнурком</a:t>
            </a:r>
          </a:p>
          <a:p>
            <a:pPr marL="182563" lvl="0" indent="-182563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сенсорные </a:t>
            </a:r>
          </a:p>
          <a:p>
            <a:pPr marL="182563" lvl="0" indent="-182563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датчиком на движение или звук</a:t>
            </a:r>
          </a:p>
          <a:p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4" descr="D:\Мои документы\Работа бук\Лекции и раздаточные\Товароведение\Хозяйственные товары\ЭБТ\новое из нета\УСТАНОВОЧНЫЕ\0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98081" y="2919274"/>
            <a:ext cx="1085182" cy="108518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7" name="Picture 5" descr="D:\Мои документы\Работа бук\Лекции и раздаточные\Товароведение\Хозяйственные товары\ЭБТ\новое из нета\УСТАНОВОЧНЫЕ\0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98080" y="4127900"/>
            <a:ext cx="1074398" cy="99919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9" name="Picture 2" descr="D:\Мои документы\Работа бук\Лекции и раздаточные\Товароведение\Хозяйственные товары\ЭБТ\новое из нета\УСТАНОВОЧНЫЕ\1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94975" y="5279375"/>
            <a:ext cx="993829" cy="99382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0" name="Picture 6" descr="плита6"/>
          <p:cNvPicPr>
            <a:picLocks noChangeAspect="1" noChangeArrowheads="1"/>
          </p:cNvPicPr>
          <p:nvPr/>
        </p:nvPicPr>
        <p:blipFill rotWithShape="1">
          <a:blip r:embed="rId8" cstate="print"/>
          <a:srcRect l="75546" t="22962" r="10186" b="31093"/>
          <a:stretch/>
        </p:blipFill>
        <p:spPr bwMode="auto">
          <a:xfrm>
            <a:off x="8694975" y="2904911"/>
            <a:ext cx="1006163" cy="226887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1" name="Содержимое 3" descr="sd71.jpg"/>
          <p:cNvPicPr>
            <a:picLocks noChangeAspect="1"/>
          </p:cNvPicPr>
          <p:nvPr/>
        </p:nvPicPr>
        <p:blipFill rotWithShape="1">
          <a:blip r:embed="rId9" cstate="print"/>
          <a:srcRect t="20513" b="35124"/>
          <a:stretch/>
        </p:blipFill>
        <p:spPr>
          <a:xfrm>
            <a:off x="4829542" y="5279376"/>
            <a:ext cx="2608455" cy="100289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2" name="Picture 5" descr="D:\Мои документы\Работа бук\Лекции и раздаточные\Товароведение\Хозяйственные товары\ЭБТ\новое из нета\УСТАНОВОЧНЫЕ\датчик движения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80363" y="5279376"/>
            <a:ext cx="1002899" cy="100289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3" name="Picture 4" descr="http://ekalustra.ru/published/publicdata/EKALUSTRA/attachments/SC/products_pictures/CL125311_enl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8" r="19386"/>
          <a:stretch/>
        </p:blipFill>
        <p:spPr bwMode="auto">
          <a:xfrm>
            <a:off x="9881719" y="2866856"/>
            <a:ext cx="1965372" cy="340349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111885" y="4254265"/>
            <a:ext cx="2937510" cy="4251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месту установки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208717" y="2724420"/>
            <a:ext cx="8860665" cy="36878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6811963" lvl="0" indent="-6811963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стационарные                   для установки на проводе         для установки   на приборах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80" name="Picture 8" descr="ÐÐ°ÑÑÐ¸Ð½ÐºÐ¸ Ð¿Ð¾ Ð·Ð°Ð¿ÑÐ¾ÑÑ Ð»Ð°Ð¼Ð¿Ð° Ð½Ð°ÑÑÐ¾Ð»ÑÐ½Ð°Ñ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882" y="3372877"/>
            <a:ext cx="1975812" cy="269620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ÐÐ°ÑÑÐ¸Ð½ÐºÐ¸ Ð¿Ð¾ Ð·Ð°Ð¿ÑÐ¾ÑÑ Ð²ÑÐºÐ»ÑÑÐ°ÑÐµÐ»Ñ Ð½Ð° Ð¿ÑÐ¾Ð²Ð¾Ð´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407" y="3372877"/>
            <a:ext cx="3600939" cy="269620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ÐÐ°ÑÑÐ¸Ð½ÐºÐ¸ Ð¿Ð¾ Ð·Ð°Ð¿ÑÐ¾ÑÑ Ð²ÑÐºÐ»ÑÑÐ°ÑÐµÐ»Ñ Ð½Ð° ÑÑÐµÐ½Ðµ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r="19991"/>
          <a:stretch/>
        </p:blipFill>
        <p:spPr bwMode="auto">
          <a:xfrm>
            <a:off x="3330653" y="3372878"/>
            <a:ext cx="2750128" cy="269620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107520" y="4727419"/>
            <a:ext cx="2937510" cy="4251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форме крышки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215639" y="2724421"/>
            <a:ext cx="8860665" cy="36878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форме крышки </a:t>
            </a:r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выключатели и переключатели могут быть прямоугольными, квадратными, круглыми, фигурными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8" name="Picture 16" descr="ÐÐ°ÑÑÐ¸Ð½ÐºÐ¸ Ð¿Ð¾ Ð·Ð°Ð¿ÑÐ¾ÑÑ Ð½ÐµÐ¾Ð±ÑÑÐ½ÑÐµ Ð²ÑÐºÐ»ÑÑÐ°ÑÐµÐ»Ð¸ ÑÐ²ÐµÑÐ°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 r="15365"/>
          <a:stretch/>
        </p:blipFill>
        <p:spPr bwMode="auto">
          <a:xfrm>
            <a:off x="3381007" y="3535853"/>
            <a:ext cx="2526030" cy="256921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ÐÐ°ÑÑÐ¸Ð½ÐºÐ¸ Ð¿Ð¾ Ð·Ð°Ð¿ÑÐ¾ÑÑ ÐºÑÑÐ³Ð»ÑÐµ Ð²ÑÐºÐ»ÑÑÐ°ÑÐµÐ»Ð¸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708" y="3525358"/>
            <a:ext cx="3461267" cy="257971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08"/>
          <a:stretch/>
        </p:blipFill>
        <p:spPr bwMode="auto">
          <a:xfrm>
            <a:off x="9631687" y="3525359"/>
            <a:ext cx="2202272" cy="257971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Скругленный прямоугольник 36"/>
          <p:cNvSpPr/>
          <p:nvPr/>
        </p:nvSpPr>
        <p:spPr>
          <a:xfrm>
            <a:off x="111885" y="5213023"/>
            <a:ext cx="2937510" cy="4251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отделке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208716" y="2731343"/>
            <a:ext cx="8860665" cy="36878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Выключатели и переключатели характеризуются разнообразным дизайном крышки и расцветками , бывают матовые и глянцевые</a:t>
            </a:r>
          </a:p>
        </p:txBody>
      </p:sp>
      <p:pic>
        <p:nvPicPr>
          <p:cNvPr id="3096" name="Picture 2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04" y="3461704"/>
            <a:ext cx="1889076" cy="276095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25271" r="35393" b="4352"/>
          <a:stretch/>
        </p:blipFill>
        <p:spPr bwMode="auto">
          <a:xfrm>
            <a:off x="5574030" y="3461704"/>
            <a:ext cx="3774397" cy="277035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ÐÐ°ÑÑÐ¸Ð½ÐºÐ¸ Ð¿Ð¾ Ð·Ð°Ð¿ÑÐ¾ÑÑ Ð´Ð¸Ð·Ð°Ð¹Ð½ ÑÐ¾Ð·ÐµÑÐ¾Ðº Ð¸ Ð²ÑÐºÐ»ÑÑÐ°ÑÐµÐ»ÐµÐ¹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57"/>
          <a:stretch/>
        </p:blipFill>
        <p:spPr bwMode="auto">
          <a:xfrm>
            <a:off x="3425432" y="3441143"/>
            <a:ext cx="5033524" cy="281106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ÐÐ°ÑÑÐ¸Ð½ÐºÐ¸ Ð¿Ð¾ Ð·Ð°Ð¿ÑÐ¾ÑÑ Ð½ÐµÐ¾Ð±ÑÑÐ½ÑÐµ Ð²ÑÐºÐ»ÑÑÐ°ÑÐµÐ»Ð¸ ÑÐ²ÐµÑÐ°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9" r="23742"/>
          <a:stretch/>
        </p:blipFill>
        <p:spPr bwMode="auto">
          <a:xfrm>
            <a:off x="9618555" y="3471444"/>
            <a:ext cx="2160283" cy="27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956" y="3450451"/>
            <a:ext cx="3380383" cy="280175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3215637" y="2724420"/>
            <a:ext cx="8860665" cy="36878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Разновидностью выключателя является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диммер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(регулятор освещения).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служит для изменения величины светового потока от ламп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накаливания или светодиодных ламп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04" name="Picture 32" descr="ÐÐ°ÑÑÐ¸Ð½ÐºÐ¸ Ð¿Ð¾ Ð·Ð°Ð¿ÑÐ¾ÑÑ Ð´Ð¸Ð¼Ð¼ÐµÑ Ð´Ð»Ñ ÑÐ²ÐµÑÐ¾Ð´Ð¸Ð¾Ð´Ð½ÑÑ Ð»Ð°Ð¼Ð¿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3"/>
          <a:stretch/>
        </p:blipFill>
        <p:spPr bwMode="auto">
          <a:xfrm>
            <a:off x="9402964" y="3796216"/>
            <a:ext cx="2526665" cy="242112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ÐÐ°ÑÑÐ¸Ð½ÐºÐ¸ Ð¿Ð¾ Ð·Ð°Ð¿ÑÐ¾ÑÑ Ð´Ð¸Ð¼Ð¼ÐµÑ Ð´Ð»Ñ ÑÐ²ÐµÑÐ¾Ð´Ð¸Ð¾Ð´Ð½ÑÑ Ð»Ð°Ð¼Ð¿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610" y="3796215"/>
            <a:ext cx="3745106" cy="243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5" r="22298"/>
          <a:stretch/>
        </p:blipFill>
        <p:spPr bwMode="auto">
          <a:xfrm>
            <a:off x="3353553" y="3796215"/>
            <a:ext cx="2132848" cy="243584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38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75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75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75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 animBg="1"/>
      <p:bldP spid="8" grpId="0" animBg="1"/>
      <p:bldP spid="14" grpId="0" animBg="1"/>
      <p:bldP spid="15" grpId="0" animBg="1"/>
      <p:bldP spid="24" grpId="0" animBg="1"/>
      <p:bldP spid="25" grpId="0" animBg="1"/>
      <p:bldP spid="30" grpId="0" animBg="1"/>
      <p:bldP spid="31" grpId="0" animBg="1"/>
      <p:bldP spid="37" grpId="0" animBg="1"/>
      <p:bldP spid="38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71450" y="297162"/>
            <a:ext cx="1181862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ИЗДЕЛИЯ ДЛЯ ПОДКЛЮЧЕНИЯ К СЕТИ ПРИЕМНИКОВ ТОКА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09650" y="137438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1.2. ПАТРОНЫ</a:t>
            </a:r>
            <a:endParaRPr lang="ru-RU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959155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служат для подключения к сети источников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света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12680" y="2594828"/>
            <a:ext cx="3474720" cy="805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ламп накаливания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31267" y="2600732"/>
            <a:ext cx="3218815" cy="805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люминесцентных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ламп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4150" y="3364670"/>
            <a:ext cx="2811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конструкции: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2410" y="3781249"/>
            <a:ext cx="1982870" cy="40573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резьбовые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339340" y="3781249"/>
            <a:ext cx="1982870" cy="40573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штифтовые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7" t="16200" r="9532" b="15101"/>
          <a:stretch/>
        </p:blipFill>
        <p:spPr bwMode="auto">
          <a:xfrm>
            <a:off x="232410" y="4534622"/>
            <a:ext cx="2011681" cy="170702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novocherkassk.neobroker.ru/img-org/tovar-114838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15541" r="25825" b="16206"/>
          <a:stretch/>
        </p:blipFill>
        <p:spPr bwMode="auto">
          <a:xfrm>
            <a:off x="2552003" y="4534621"/>
            <a:ext cx="1760371" cy="170702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8577980" y="2616723"/>
            <a:ext cx="3412090" cy="805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светодиодных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ламп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" t="13400" r="2721" b="14800"/>
          <a:stretch/>
        </p:blipFill>
        <p:spPr bwMode="auto">
          <a:xfrm>
            <a:off x="8577980" y="3638151"/>
            <a:ext cx="3379470" cy="260349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t="20408" r="12667" b="20792"/>
          <a:stretch/>
        </p:blipFill>
        <p:spPr bwMode="auto">
          <a:xfrm>
            <a:off x="4731267" y="3638150"/>
            <a:ext cx="3429753" cy="263965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39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" grpId="0"/>
      <p:bldP spid="3" grpId="0" animBg="1"/>
      <p:bldP spid="10" grpId="0" animBg="1"/>
      <p:bldP spid="11" grpId="0"/>
      <p:bldP spid="12" grpId="0" animBg="1"/>
      <p:bldP spid="13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210" y="308610"/>
            <a:ext cx="10767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резьбовых патронов</a:t>
            </a:r>
            <a:endParaRPr lang="ru-RU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348" y="1116086"/>
            <a:ext cx="2937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1348" y="1677341"/>
            <a:ext cx="2937510" cy="4251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месту установки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1255" y="1677340"/>
            <a:ext cx="8713095" cy="37633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68262" lvl="0"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потолочные                   настенные                     для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светильников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ÐÐ°ÑÑÐ¸Ð½ÐºÐ¸ Ð¿Ð¾ Ð·Ð°Ð¿ÑÐ¾ÑÑ Ð¿Ð°ÑÑÐ¾Ð½Ñ Ð¿Ð¾ÑÐ¾Ð»Ð¾ÑÐ½Ñ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5" y="2307850"/>
            <a:ext cx="2458460" cy="245846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Ð°ÑÑÐ¸Ð½ÐºÐ¸ Ð¿Ð¾ Ð·Ð°Ð¿ÑÐ¾ÑÑ Ð½Ð°ÑÑÐµÐ½Ð½ÑÐµ Ð¿Ð°ÑÑÐ¾Ð½Ñ Ð´Ð»Ñ Ð»Ð°Ð¼Ð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72" y="2307850"/>
            <a:ext cx="2458460" cy="245846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" t="12612" r="1367" b="8746"/>
          <a:stretch/>
        </p:blipFill>
        <p:spPr bwMode="auto">
          <a:xfrm>
            <a:off x="8669129" y="2307850"/>
            <a:ext cx="3015228" cy="245846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141345" y="2261930"/>
            <a:ext cx="2937510" cy="4251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способу крепления</a:t>
            </a:r>
            <a:endParaRPr lang="ru-RU" sz="2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231255" y="1257300"/>
            <a:ext cx="8713095" cy="50749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54013" lvl="0" indent="-176213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креплением резьбовым ниппелем</a:t>
            </a:r>
          </a:p>
          <a:p>
            <a:pPr marL="354013" lvl="0" indent="-176213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отверстием для крепления в донышке</a:t>
            </a:r>
          </a:p>
          <a:p>
            <a:pPr marL="354013" lvl="0" indent="-176213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креплением за ушко</a:t>
            </a:r>
          </a:p>
          <a:p>
            <a:pPr marL="354013" lvl="0" indent="-176213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приспособлением для крепления на тросе</a:t>
            </a:r>
          </a:p>
          <a:p>
            <a:pPr marL="354013" lvl="0" indent="-176213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креплением за наклонный или прямой фланец</a:t>
            </a:r>
          </a:p>
          <a:p>
            <a:pPr marL="354013" lvl="0" indent="-176213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крепления на шнуре</a:t>
            </a:r>
          </a:p>
          <a:p>
            <a:pPr marL="354013" lvl="0" indent="-176213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боковым отверстием для крепления</a:t>
            </a:r>
          </a:p>
          <a:p>
            <a:pPr marL="354013" lvl="0" indent="-176213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кольцом для крепления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рассеивателя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4013" lvl="0" indent="-176213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др.</a:t>
            </a:r>
          </a:p>
        </p:txBody>
      </p:sp>
      <p:pic>
        <p:nvPicPr>
          <p:cNvPr id="6152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3" r="19967"/>
          <a:stretch/>
        </p:blipFill>
        <p:spPr bwMode="auto">
          <a:xfrm>
            <a:off x="3385054" y="3826237"/>
            <a:ext cx="1335535" cy="234304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Мои документы\Работа бук\Лекции и раздаточные\Товароведение\Хозяйственные товары\ЭБТ\новое из нета\УСТАНОВОЧНЫЕ\Е14.jpg"/>
          <p:cNvPicPr>
            <a:picLocks noChangeAspect="1" noChangeArrowheads="1"/>
          </p:cNvPicPr>
          <p:nvPr/>
        </p:nvPicPr>
        <p:blipFill>
          <a:blip r:embed="rId7" cstate="print"/>
          <a:srcRect t="10589" b="14411"/>
          <a:stretch>
            <a:fillRect/>
          </a:stretch>
        </p:blipFill>
        <p:spPr bwMode="auto">
          <a:xfrm>
            <a:off x="9727884" y="1601807"/>
            <a:ext cx="2108870" cy="158165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615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" b="5922"/>
          <a:stretch/>
        </p:blipFill>
        <p:spPr bwMode="auto">
          <a:xfrm>
            <a:off x="9723841" y="3334640"/>
            <a:ext cx="2112913" cy="283464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4829202" y="3826237"/>
            <a:ext cx="2245968" cy="2343043"/>
          </a:xfrm>
          <a:prstGeom prst="roundRect">
            <a:avLst>
              <a:gd name="adj" fmla="val 10000"/>
            </a:avLst>
          </a:prstGeom>
          <a:blipFill rotWithShape="0">
            <a:blip r:embed="rId9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Скругленный прямоугольник 22"/>
          <p:cNvSpPr/>
          <p:nvPr/>
        </p:nvSpPr>
        <p:spPr>
          <a:xfrm>
            <a:off x="7183783" y="3826237"/>
            <a:ext cx="2405987" cy="2343043"/>
          </a:xfrm>
          <a:prstGeom prst="roundRect">
            <a:avLst>
              <a:gd name="adj" fmla="val 10000"/>
            </a:avLst>
          </a:prstGeom>
          <a:blipFill rotWithShape="0">
            <a:blip r:embed="rId10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Скругленный прямоугольник 23"/>
          <p:cNvSpPr/>
          <p:nvPr/>
        </p:nvSpPr>
        <p:spPr>
          <a:xfrm>
            <a:off x="141345" y="2824108"/>
            <a:ext cx="2937510" cy="6086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диаметру резьбы гильзы</a:t>
            </a:r>
            <a:endParaRPr lang="ru-RU" sz="20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231252" y="1257300"/>
            <a:ext cx="8713095" cy="50749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25463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Е10</a:t>
            </a:r>
          </a:p>
          <a:p>
            <a:pPr marL="525463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Е14</a:t>
            </a:r>
          </a:p>
          <a:p>
            <a:pPr marL="525463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Е27</a:t>
            </a:r>
          </a:p>
          <a:p>
            <a:pPr marL="525463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Е40</a:t>
            </a:r>
          </a:p>
        </p:txBody>
      </p:sp>
      <p:pic>
        <p:nvPicPr>
          <p:cNvPr id="6156" name="Picture 12" descr="ÐÐ°ÑÑÐ¸Ð½ÐºÐ¸ Ð¿Ð¾ Ð·Ð°Ð¿ÑÐ¾ÑÑ Ð¿Ð°ÑÑÐ¾Ð½ Ðµ27 Ð´Ð¸Ð°Ð¼ÐµÑÑ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61" y="2114474"/>
            <a:ext cx="3121892" cy="344969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231" y="2114473"/>
            <a:ext cx="3449692" cy="344969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33071" y="5688267"/>
            <a:ext cx="956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4013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Е14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138232" y="5676053"/>
            <a:ext cx="956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4013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Е27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30317" y="3537080"/>
            <a:ext cx="2937510" cy="6086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материалу изготовления</a:t>
            </a:r>
            <a:endParaRPr lang="ru-RU" sz="20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242280" y="1256998"/>
            <a:ext cx="8713095" cy="50752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65113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2913" indent="-1778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керамические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2913" indent="-1778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пластмассовые</a:t>
            </a:r>
          </a:p>
          <a:p>
            <a:pPr marL="442913" indent="-1778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металлические</a:t>
            </a:r>
          </a:p>
        </p:txBody>
      </p:sp>
      <p:pic>
        <p:nvPicPr>
          <p:cNvPr id="32" name="Picture 3" descr="D:\Мои документы\Работа бук\Лекции и раздаточные\Товароведение\Хозяйственные товары\ЭБТ\новое из нета\УСТАНОВОЧНЫЕ\потолочный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25136" y="2794393"/>
            <a:ext cx="2408842" cy="246504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6160" name="Picture 16" descr="ÐÐ°ÑÑÐ¸Ð½ÐºÐ¸ Ð¿Ð¾ Ð·Ð°Ð¿ÑÐ¾ÑÑ Ð¿Ð°ÑÑÐ¾Ð½ Ð´Ð»Ñ Ð»Ð°Ð¼Ð¿Ñ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781" y="2811062"/>
            <a:ext cx="3264505" cy="244837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357" y="2789369"/>
            <a:ext cx="2470071" cy="247007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95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 animBg="1"/>
      <p:bldP spid="13" grpId="0" animBg="1"/>
      <p:bldP spid="17" grpId="0" animBg="1"/>
      <p:bldP spid="18" grpId="0" animBg="1"/>
      <p:bldP spid="24" grpId="0" animBg="1"/>
      <p:bldP spid="25" grpId="0" animBg="1"/>
      <p:bldP spid="6" grpId="0"/>
      <p:bldP spid="10" grpId="0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613" y="337175"/>
            <a:ext cx="75438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Штифтовые патроны </a:t>
            </a:r>
            <a:endParaRPr lang="ru-RU" sz="3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предназначены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подключения ламп со штифтовым цоколем. Они имеют Г-образные прорези в корпусе, в которые входят штифты ламп.</a:t>
            </a: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По числу контактов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одно- 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двухконтактные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По диаметру цоколя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В15 и В22.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По материалу изготовления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пластмассовые и металлические.</a:t>
            </a:r>
          </a:p>
          <a:p>
            <a:pPr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Достоинство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– лампа не выкручивается при сильной вибрации (в поездах, автомобилях и т.п.)</a:t>
            </a:r>
          </a:p>
        </p:txBody>
      </p:sp>
      <p:pic>
        <p:nvPicPr>
          <p:cNvPr id="3074" name="Picture 2" descr="http://novocherkassk.neobroker.ru/img-org/tovar-114838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0" t="22393" r="26313" b="22389"/>
          <a:stretch/>
        </p:blipFill>
        <p:spPr bwMode="auto">
          <a:xfrm>
            <a:off x="7686413" y="523292"/>
            <a:ext cx="3526470" cy="291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.allcorp.ru/userfiles/002/492/images/price_88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4" b="22326"/>
          <a:stretch/>
        </p:blipFill>
        <p:spPr bwMode="auto">
          <a:xfrm>
            <a:off x="7686413" y="3623123"/>
            <a:ext cx="3526470" cy="253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7160" y="297162"/>
            <a:ext cx="119547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ИЗДЕЛИЯ ДЛЯ ПОДКЛЮЧЕНИЯ К СЕТИ ПРИЕМНИКОВ ТОКА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7160" y="1308649"/>
            <a:ext cx="1178331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1.3. ШТЕПСЕЛЬНЫЕ СОЕДИНЕНИЯ</a:t>
            </a:r>
            <a:endParaRPr lang="ru-RU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757829"/>
            <a:ext cx="238887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РОЗЕТКА</a:t>
            </a:r>
            <a:endParaRPr lang="ru-RU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25655" y="1841457"/>
            <a:ext cx="9729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это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чаще всего стационарный гнездовой разъём, к которому подводится электрическая энергия от щитка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2535" y="2574542"/>
            <a:ext cx="2937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7160" y="3016421"/>
            <a:ext cx="3063306" cy="401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способу монтажа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817620" y="2770587"/>
            <a:ext cx="8137755" cy="35616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2563" lvl="0" indent="-176213" algn="just">
              <a:tabLst>
                <a:tab pos="1341438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для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открытой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установки                      для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скрытой установки</a:t>
            </a:r>
          </a:p>
        </p:txBody>
      </p:sp>
      <p:pic>
        <p:nvPicPr>
          <p:cNvPr id="13" name="Picture 2" descr="ÐÐ°ÑÑÐ¸Ð½ÐºÐ¸ Ð¿Ð¾ Ð·Ð°Ð¿ÑÐ¾ÑÑ ÑÐ¾Ð·ÐµÑÐºÐ° Ð´Ð»Ñ ÑÐºÑÑÑÐ¾Ð¹ Ð¿ÑÐ¾Ð²Ð¾Ð´ÐºÐ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r="16842"/>
          <a:stretch/>
        </p:blipFill>
        <p:spPr bwMode="auto">
          <a:xfrm>
            <a:off x="7932420" y="3216996"/>
            <a:ext cx="3877203" cy="300403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ÐÐ°ÑÑÐ¸Ð½ÐºÐ¸ Ð¿Ð¾ Ð·Ð°Ð¿ÑÐ¾ÑÑ ÑÐ¾Ð·ÐµÑÐºÐ° Ð´Ð»Ñ Ð¾ÑÐºÑÑÑÐ¾Ð¹ Ð¿ÑÐ¾Ð²Ð¾Ð´ÐºÐ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 b="3698"/>
          <a:stretch/>
        </p:blipFill>
        <p:spPr bwMode="auto">
          <a:xfrm>
            <a:off x="4036695" y="3216996"/>
            <a:ext cx="3575685" cy="300919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22535" y="3459340"/>
            <a:ext cx="3063306" cy="401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количеству мест</a:t>
            </a:r>
            <a:endParaRPr lang="ru-RU" sz="2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832245" y="2770587"/>
            <a:ext cx="8137755" cy="35616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54012" lvl="0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8650" lvl="0" indent="-274638"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одноместные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8650" lvl="0" indent="-274638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двухместные</a:t>
            </a:r>
          </a:p>
          <a:p>
            <a:pPr marL="628650" lvl="0" indent="-274638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многоместные</a:t>
            </a:r>
          </a:p>
        </p:txBody>
      </p:sp>
      <p:pic>
        <p:nvPicPr>
          <p:cNvPr id="18" name="Рисунок 17" descr="Розетка 2-местная VILMA St 150 с заземление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6114" y="2974652"/>
            <a:ext cx="2136404" cy="157251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9" name="Рисунок 18" descr="  Розетки VILMA St 150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18270" y="2976608"/>
            <a:ext cx="1731816" cy="157252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174" name="Picture 6" descr="ÐÐ°ÑÑÐ¸Ð½ÐºÐ¸ Ð¿Ð¾ Ð·Ð°Ð¿ÑÐ¾ÑÑ ÑÐ¾Ð·ÐµÑÐºÐ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114" y="4729134"/>
            <a:ext cx="4013972" cy="142629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122535" y="3902259"/>
            <a:ext cx="3063306" cy="401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месту установки</a:t>
            </a:r>
            <a:endParaRPr lang="ru-RU" sz="2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817619" y="2766350"/>
            <a:ext cx="8137755" cy="35616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34975" lvl="0" indent="-342900" defTabSz="722313"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стационарные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(установочные,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телевизионные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телефонные, компьютерные и др.)</a:t>
            </a:r>
          </a:p>
          <a:p>
            <a:pPr marL="434975" lvl="0" indent="-342900" defTabSz="722313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приборные</a:t>
            </a:r>
          </a:p>
        </p:txBody>
      </p:sp>
      <p:pic>
        <p:nvPicPr>
          <p:cNvPr id="7176" name="Picture 8" descr="ÐÐ°ÑÑÐ¸Ð½ÐºÐ¸ Ð¿Ð¾ Ð·Ð°Ð¿ÑÐ¾ÑÑ ÑÐ¾Ð·ÐµÑÐºÐ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14" y="4294602"/>
            <a:ext cx="2045028" cy="164877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ÐÐ°ÑÑÐ¸Ð½ÐºÐ¸ Ð¿Ð¾ Ð·Ð°Ð¿ÑÐ¾ÑÑ ÑÐ¾Ð·ÐµÑÐºÐ° ÑÐµÐ»ÐµÐ²Ð¸Ð·Ð¸Ð¾Ð½Ð½Ð°Ñ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482" y="4294602"/>
            <a:ext cx="1648769" cy="164877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0" t="23058" r="37291" b="29908"/>
          <a:stretch/>
        </p:blipFill>
        <p:spPr bwMode="auto">
          <a:xfrm>
            <a:off x="8057676" y="4294602"/>
            <a:ext cx="1587133" cy="164877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ÐÐ°ÑÑÐ¸Ð½ÐºÐ¸ Ð¿Ð¾ Ð·Ð°Ð¿ÑÐ¾ÑÑ Ð¿ÑÐ¸Ð±Ð¾ÑÐ½Ð°Ñ ÑÐ¾Ð·ÐµÑÐºÐ°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2" b="16756"/>
          <a:stretch/>
        </p:blipFill>
        <p:spPr bwMode="auto">
          <a:xfrm>
            <a:off x="9762472" y="4294603"/>
            <a:ext cx="1890830" cy="164877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магнитный диск 4"/>
          <p:cNvSpPr/>
          <p:nvPr/>
        </p:nvSpPr>
        <p:spPr>
          <a:xfrm>
            <a:off x="9276336" y="3311650"/>
            <a:ext cx="2376966" cy="696529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 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USB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-розетка!!!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824932" y="2774824"/>
            <a:ext cx="5295084" cy="35616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92075" lvl="0" algn="just" defTabSz="722313"/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розетка с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USB позволит зарядить смартфон или планшет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высокой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скоростью без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адаптера.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84" name="Picture 16" descr="https://folksland.net/wp-content/uploads/2018/10/zymbo.ru_usb-rozetka-d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150" y="3760909"/>
            <a:ext cx="2224792" cy="222479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s://folksland.net/wp-content/uploads/2018/10/usb-rozetki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t="1808" r="10723" b="549"/>
          <a:stretch/>
        </p:blipFill>
        <p:spPr bwMode="auto">
          <a:xfrm>
            <a:off x="6357690" y="3760909"/>
            <a:ext cx="2521465" cy="222479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Скругленный прямоугольник 33"/>
          <p:cNvSpPr/>
          <p:nvPr/>
        </p:nvSpPr>
        <p:spPr>
          <a:xfrm>
            <a:off x="122535" y="4355065"/>
            <a:ext cx="3063306" cy="401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форме контактов</a:t>
            </a:r>
            <a:endParaRPr lang="ru-RU" sz="2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824931" y="2770587"/>
            <a:ext cx="8137755" cy="35616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54013" lvl="0" indent="-250825">
              <a:buFont typeface="Arial" panose="020B0604020202020204" pitchFamily="34" charset="0"/>
              <a:buChar char="•"/>
              <a:tabLst>
                <a:tab pos="1341438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цилиндрическими контактами</a:t>
            </a:r>
          </a:p>
          <a:p>
            <a:pPr marL="354013" lvl="0" indent="-250825">
              <a:buFont typeface="Arial" panose="020B0604020202020204" pitchFamily="34" charset="0"/>
              <a:buChar char="•"/>
              <a:tabLst>
                <a:tab pos="1341438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плоскими контактами</a:t>
            </a:r>
          </a:p>
          <a:p>
            <a:pPr marL="354013" lvl="0" indent="-250825">
              <a:buFont typeface="Arial" panose="020B0604020202020204" pitchFamily="34" charset="0"/>
              <a:buChar char="•"/>
              <a:tabLst>
                <a:tab pos="1341438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комбинированными контактами</a:t>
            </a:r>
          </a:p>
        </p:txBody>
      </p:sp>
      <p:pic>
        <p:nvPicPr>
          <p:cNvPr id="7188" name="Picture 2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241" y="3787619"/>
            <a:ext cx="2387357" cy="241508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093" y="3769384"/>
            <a:ext cx="2446036" cy="244603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768" y="3767180"/>
            <a:ext cx="2448239" cy="244824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Скругленный прямоугольник 39"/>
          <p:cNvSpPr/>
          <p:nvPr/>
        </p:nvSpPr>
        <p:spPr>
          <a:xfrm>
            <a:off x="122535" y="4790725"/>
            <a:ext cx="3063306" cy="401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конструкции</a:t>
            </a:r>
            <a:endParaRPr lang="ru-RU" sz="20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3817617" y="2762113"/>
            <a:ext cx="8137755" cy="35616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54013" lvl="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защитными шторками</a:t>
            </a:r>
          </a:p>
          <a:p>
            <a:pPr marL="354013" lvl="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защитной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крышкой</a:t>
            </a:r>
          </a:p>
          <a:p>
            <a:pPr marL="354013" lvl="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заземляющим контактом или без</a:t>
            </a:r>
          </a:p>
        </p:txBody>
      </p:sp>
      <p:pic>
        <p:nvPicPr>
          <p:cNvPr id="42" name="Рисунок 41" descr=" Розетка VILMA St 150, без заземления, со шторками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082241" y="3815150"/>
            <a:ext cx="2348113" cy="238534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3" name="Picture 2" descr="D:\Мои документы\Работа бук\Лекции и раздаточные\Товароведение\Хозяйственные товары\ЭБТ\новое из нета\УСТАНОВОЧНЫЕ\trisvietiga-kontaktligzda-ar-sazemejumu-ip44-pelekbalts-hermes_1d2b2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632328" y="3808946"/>
            <a:ext cx="5084095" cy="238952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44" name="Скругленный прямоугольник 43"/>
          <p:cNvSpPr/>
          <p:nvPr/>
        </p:nvSpPr>
        <p:spPr>
          <a:xfrm>
            <a:off x="115719" y="5241707"/>
            <a:ext cx="3063306" cy="6104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материалу изготовления и отделке</a:t>
            </a:r>
            <a:endParaRPr lang="ru-RU" sz="20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3832244" y="2764475"/>
            <a:ext cx="8137755" cy="35616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РОЗЕТКИ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вырабатываются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основном из пластмасс, различной формы и отделки.</a:t>
            </a:r>
          </a:p>
        </p:txBody>
      </p:sp>
      <p:pic>
        <p:nvPicPr>
          <p:cNvPr id="7196" name="Picture 2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203" y="3464426"/>
            <a:ext cx="3992222" cy="259494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0" name="Picture 32" descr="ÑÐ¾Ð·ÐµÑÐºÐ° Ð¼ÑÑÐ¸Ð½ÑÐ¹ Ð´Ð¾Ð¼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891" y="3464425"/>
            <a:ext cx="2232744" cy="259494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2" name="Picture 34" descr="ÐÐ°ÑÑÐ¸Ð½ÐºÐ¸ Ð¿Ð¾ Ð·Ð°Ð¿ÑÐ¾ÑÑ Ð½ÐµÐ¾Ð±ÑÑÐ½ÑÐµ ÑÐ¾Ð·ÐµÑÐºÐ¸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" b="7565"/>
          <a:stretch/>
        </p:blipFill>
        <p:spPr bwMode="auto">
          <a:xfrm>
            <a:off x="4491337" y="3454833"/>
            <a:ext cx="6348511" cy="264409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98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" grpId="0"/>
      <p:bldP spid="10" grpId="0"/>
      <p:bldP spid="11" grpId="0" animBg="1"/>
      <p:bldP spid="12" grpId="0" animBg="1"/>
      <p:bldP spid="16" grpId="0" animBg="1"/>
      <p:bldP spid="17" grpId="0" animBg="1"/>
      <p:bldP spid="21" grpId="0" animBg="1"/>
      <p:bldP spid="22" grpId="0" animBg="1"/>
      <p:bldP spid="5" grpId="0" animBg="1"/>
      <p:bldP spid="29" grpId="0" animBg="1"/>
      <p:bldP spid="34" grpId="0" animBg="1"/>
      <p:bldP spid="35" grpId="0" animBg="1"/>
      <p:bldP spid="40" grpId="0" animBg="1"/>
      <p:bldP spid="41" grpId="0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7160" y="297162"/>
            <a:ext cx="119547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ИЗДЕЛИЯ ДЛЯ ПОДКЛЮЧЕНИЯ К СЕТИ ПРИЕМНИКОВ ТОКА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7160" y="1308649"/>
            <a:ext cx="1178331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1.3. ШТЕПСЕЛЬНЫЕ СОЕДИНЕНИЯ</a:t>
            </a:r>
            <a:endParaRPr lang="ru-RU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757829"/>
            <a:ext cx="19659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ВИЛКА</a:t>
            </a:r>
            <a:endParaRPr lang="ru-RU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70710" y="1893424"/>
            <a:ext cx="102212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штыревой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разъём, парный розетке, соединённый гибким шнуром с прибором, подключаемым с её помощью в электрическую сеть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535" y="2574542"/>
            <a:ext cx="2937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2534" y="3120355"/>
            <a:ext cx="3471311" cy="4115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конструкции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782715" y="2736905"/>
            <a:ext cx="8137755" cy="35616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92075" lvl="0">
              <a:tabLst>
                <a:tab pos="1341438" algn="l"/>
              </a:tabLst>
            </a:pP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3525" lvl="0" indent="-171450">
              <a:buFont typeface="Arial" panose="020B0604020202020204" pitchFamily="34" charset="0"/>
              <a:buChar char="•"/>
              <a:tabLst>
                <a:tab pos="1341438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разборные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неразборные</a:t>
            </a:r>
          </a:p>
          <a:p>
            <a:pPr marL="263525" lvl="0" indent="-171450" algn="just">
              <a:buFont typeface="Arial" panose="020B0604020202020204" pitchFamily="34" charset="0"/>
              <a:buChar char="•"/>
              <a:tabLst>
                <a:tab pos="1341438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фланцем, с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кембриком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3525" lvl="0" indent="-171450">
              <a:buFont typeface="Arial" panose="020B0604020202020204" pitchFamily="34" charset="0"/>
              <a:buChar char="•"/>
              <a:tabLst>
                <a:tab pos="1341438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прямым и боковым вводом проводов и т.д.</a:t>
            </a:r>
          </a:p>
        </p:txBody>
      </p:sp>
      <p:pic>
        <p:nvPicPr>
          <p:cNvPr id="14" name="Picture 2" descr="D:\Мои документы\Работа бук\Лекции и раздаточные\Товароведение\Хозяйственные товары\ЭБТ\новое из нета\УСТАНОВОЧНЫЕ\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1717" y="4314867"/>
            <a:ext cx="1764286" cy="17642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5" name="Picture 3" descr="D:\Мои документы\Работа бук\Лекции и раздаточные\Товароведение\Хозяйственные товары\ЭБТ\новое из нета\УСТАНОВОЧНЫЕ\A_plug.jpg"/>
          <p:cNvPicPr>
            <a:picLocks noChangeAspect="1" noChangeArrowheads="1"/>
          </p:cNvPicPr>
          <p:nvPr/>
        </p:nvPicPr>
        <p:blipFill>
          <a:blip r:embed="rId4" cstate="print"/>
          <a:srcRect t="13941" r="14611" b="14030"/>
          <a:stretch>
            <a:fillRect/>
          </a:stretch>
        </p:blipFill>
        <p:spPr bwMode="auto">
          <a:xfrm>
            <a:off x="9603188" y="2904911"/>
            <a:ext cx="2014113" cy="127423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6" name="Picture 2" descr="D:\Мои документы\Работа бук\Лекции и раздаточные\Товароведение\Хозяйственные товары\ЭБТ\новое из нета\УСТАНОВОЧНЫЕ\с кембриком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4872" y="4314867"/>
            <a:ext cx="1764285" cy="176428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7" name="Picture 3" descr="D:\Мои документы\Работа бук\Лекции и раздаточные\Товароведение\Хозяйственные товары\ЭБТ\новое из нета\УСТАНОВОЧНЫЕ\евр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2726" y="4314867"/>
            <a:ext cx="1760502" cy="176050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8" name="Picture 4" descr="D:\Мои документы\Работа бук\Лекции и раздаточные\Товароведение\Хозяйственные товары\ЭБТ\новое из нета\УСТАНОВОЧНЫЕ\универс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56797" y="4314867"/>
            <a:ext cx="1760504" cy="176050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122534" y="3639400"/>
            <a:ext cx="3471311" cy="4115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форме штырей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782715" y="2736905"/>
            <a:ext cx="8137755" cy="35616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63525" lvl="1" indent="-176213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круглыми штырями</a:t>
            </a:r>
          </a:p>
          <a:p>
            <a:pPr marL="263525" lvl="1" indent="-176213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плоскими штырями</a:t>
            </a:r>
          </a:p>
          <a:p>
            <a:pPr marL="263525" lvl="1" indent="-176213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комбинированными штырями</a:t>
            </a:r>
          </a:p>
        </p:txBody>
      </p:sp>
      <p:pic>
        <p:nvPicPr>
          <p:cNvPr id="4098" name="Picture 2" descr="ÐÐ°ÑÑÐ¸Ð½ÐºÐ¸ Ð¿Ð¾ Ð·Ð°Ð¿ÑÐ¾ÑÑ Ð²Ð¸Ð»ÐºÐ° Ð´Ð»Ñ ÑÐ¾Ð·ÐµÑÐºÐ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59" y="3853985"/>
            <a:ext cx="2336165" cy="233616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7"/>
          <a:stretch/>
        </p:blipFill>
        <p:spPr bwMode="auto">
          <a:xfrm>
            <a:off x="6569497" y="3853983"/>
            <a:ext cx="2359319" cy="233616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ÐÐ°ÑÑÐ¸Ð½ÐºÐ¸ Ð¿Ð¾ Ð·Ð°Ð¿ÑÐ¾ÑÑ Ð²Ð¸Ð»ÐºÐ° Ð´Ð»Ñ ÑÐ¾Ð·ÐµÑÐºÐ¸ Ñ Ð¿Ð»Ð¾ÑÐºÐ¸Ð¼Ð¸ ÑÑÑÑÑÐ¼Ð¸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1" t="3018" r="781" b="5490"/>
          <a:stretch/>
        </p:blipFill>
        <p:spPr bwMode="auto">
          <a:xfrm>
            <a:off x="9078724" y="3853983"/>
            <a:ext cx="2448602" cy="233616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122534" y="4165640"/>
            <a:ext cx="3471311" cy="6692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количеству штырей и расстоянию между ними</a:t>
            </a:r>
            <a:endParaRPr lang="ru-RU" sz="20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782715" y="2736905"/>
            <a:ext cx="8137755" cy="35616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87312" lvl="1" algn="just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ВИЛКИ в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зависимости от стандарта розетки могут иметь различное количество штырей и расстояние между ними</a:t>
            </a:r>
          </a:p>
        </p:txBody>
      </p:sp>
      <p:sp>
        <p:nvSpPr>
          <p:cNvPr id="21" name="24-конечная звезда 20"/>
          <p:cNvSpPr/>
          <p:nvPr/>
        </p:nvSpPr>
        <p:spPr>
          <a:xfrm>
            <a:off x="4823460" y="3531872"/>
            <a:ext cx="5932170" cy="2457448"/>
          </a:xfrm>
          <a:prstGeom prst="star24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типы розеток и вилок: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22534" y="1858583"/>
            <a:ext cx="11969386" cy="44399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87312" lvl="1" algn="just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Рисунок 29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61681" y="2097333"/>
            <a:ext cx="1526949" cy="332614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171900" y="5398853"/>
            <a:ext cx="345619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 </a:t>
            </a:r>
            <a:r>
              <a:rPr lang="en-US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американская розетка без заземления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(США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Япония)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Рисунок 31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16253" y="2177195"/>
            <a:ext cx="3891946" cy="296354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3593845" y="5128649"/>
            <a:ext cx="371380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 </a:t>
            </a:r>
            <a:r>
              <a:rPr lang="en-US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американская 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розетка с 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заземлением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(США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Канада, Центральная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Америка)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Рисунок 33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62713" y="3041118"/>
            <a:ext cx="4209030" cy="209935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7722353" y="5398853"/>
            <a:ext cx="423554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 </a:t>
            </a:r>
            <a:r>
              <a:rPr lang="en-US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Europlug</a:t>
            </a: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евророзетка</a:t>
            </a: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европейская розетка без заземления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37160" y="1858582"/>
            <a:ext cx="11969386" cy="44399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87312" lvl="1" algn="just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Рисунок 36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1473" y="2149813"/>
            <a:ext cx="5500726" cy="240506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363146" y="4580428"/>
            <a:ext cx="559160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 </a:t>
            </a:r>
            <a:r>
              <a:rPr lang="en-US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</a:t>
            </a: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Schuko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европейская розетка с заземлением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50140" y="5288936"/>
            <a:ext cx="57341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/>
              <a:t>Диаметр штырей в европейских вилках 4 или 4,8мм; расстояние между штырями – 19мм. В бывшем СССР применялись штыри диаметром 4мм.</a:t>
            </a:r>
          </a:p>
        </p:txBody>
      </p:sp>
      <p:pic>
        <p:nvPicPr>
          <p:cNvPr id="40" name="Рисунок 39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57755" y="2172354"/>
            <a:ext cx="4779719" cy="241516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7407429" y="4663347"/>
            <a:ext cx="328611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 </a:t>
            </a:r>
            <a:r>
              <a:rPr lang="en-US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(Великобритания)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37780" y="1858581"/>
            <a:ext cx="11969386" cy="44399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87312" lvl="1" algn="just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Рисунок 42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3017" y="1987559"/>
            <a:ext cx="2943299" cy="129353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4" name="Rectangle 2"/>
          <p:cNvSpPr>
            <a:spLocks noChangeArrowheads="1"/>
          </p:cNvSpPr>
          <p:nvPr/>
        </p:nvSpPr>
        <p:spPr bwMode="auto">
          <a:xfrm>
            <a:off x="137160" y="3229469"/>
            <a:ext cx="32861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 </a:t>
            </a:r>
            <a:r>
              <a:rPr lang="en-US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французская 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розетка </a:t>
            </a:r>
          </a:p>
        </p:txBody>
      </p:sp>
      <p:pic>
        <p:nvPicPr>
          <p:cNvPr id="45" name="Рисунок 44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95399" y="3735623"/>
            <a:ext cx="2959494" cy="140386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6" name="Rectangle 1"/>
          <p:cNvSpPr>
            <a:spLocks noChangeArrowheads="1"/>
          </p:cNvSpPr>
          <p:nvPr/>
        </p:nvSpPr>
        <p:spPr bwMode="auto">
          <a:xfrm>
            <a:off x="200392" y="5145586"/>
            <a:ext cx="335755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 </a:t>
            </a:r>
            <a:r>
              <a:rPr lang="en-US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английская 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розетка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(Великобритания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Малайзия, Сингапур,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Израиль)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Рисунок 46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873091" y="2001615"/>
            <a:ext cx="2596019" cy="131485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8" name="Rectangle 2"/>
          <p:cNvSpPr>
            <a:spLocks noChangeArrowheads="1"/>
          </p:cNvSpPr>
          <p:nvPr/>
        </p:nvSpPr>
        <p:spPr bwMode="auto">
          <a:xfrm>
            <a:off x="3314883" y="3254088"/>
            <a:ext cx="358234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 </a:t>
            </a:r>
            <a:r>
              <a:rPr lang="en-US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австралийская 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розетка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(Австралия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Новая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Зеландия)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Рисунок 48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652298" y="4001522"/>
            <a:ext cx="3513381" cy="1737709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0" name="Rectangle 1"/>
          <p:cNvSpPr>
            <a:spLocks noChangeArrowheads="1"/>
          </p:cNvSpPr>
          <p:nvPr/>
        </p:nvSpPr>
        <p:spPr bwMode="auto">
          <a:xfrm>
            <a:off x="3747876" y="5700254"/>
            <a:ext cx="3357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 </a:t>
            </a:r>
            <a:r>
              <a:rPr lang="en-US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швейцарская 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розетка </a:t>
            </a:r>
          </a:p>
        </p:txBody>
      </p:sp>
      <p:pic>
        <p:nvPicPr>
          <p:cNvPr id="51" name="Рисунок 50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897227" y="2021536"/>
            <a:ext cx="2418038" cy="1264987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2" name="Rectangle 2"/>
          <p:cNvSpPr>
            <a:spLocks noChangeArrowheads="1"/>
          </p:cNvSpPr>
          <p:nvPr/>
        </p:nvSpPr>
        <p:spPr bwMode="auto">
          <a:xfrm>
            <a:off x="6661921" y="3262859"/>
            <a:ext cx="29665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 </a:t>
            </a:r>
            <a:r>
              <a:rPr lang="en-US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датская 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розетка </a:t>
            </a:r>
          </a:p>
        </p:txBody>
      </p:sp>
      <p:pic>
        <p:nvPicPr>
          <p:cNvPr id="53" name="Рисунок 52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510097" y="4069333"/>
            <a:ext cx="4496305" cy="153457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4" name="Rectangle 1"/>
          <p:cNvSpPr>
            <a:spLocks noChangeArrowheads="1"/>
          </p:cNvSpPr>
          <p:nvPr/>
        </p:nvSpPr>
        <p:spPr bwMode="auto">
          <a:xfrm>
            <a:off x="7972027" y="5700112"/>
            <a:ext cx="32861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 </a:t>
            </a:r>
            <a:r>
              <a:rPr lang="en-US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итальянская 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розетка </a:t>
            </a:r>
          </a:p>
        </p:txBody>
      </p:sp>
      <p:pic>
        <p:nvPicPr>
          <p:cNvPr id="55" name="Рисунок 54"/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9521570" y="2004320"/>
            <a:ext cx="2534662" cy="12317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6" name="Rectangle 2"/>
          <p:cNvSpPr>
            <a:spLocks noChangeArrowheads="1"/>
          </p:cNvSpPr>
          <p:nvPr/>
        </p:nvSpPr>
        <p:spPr bwMode="auto">
          <a:xfrm>
            <a:off x="9646684" y="3261319"/>
            <a:ext cx="2118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 </a:t>
            </a:r>
            <a:r>
              <a:rPr lang="en-US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ЮАР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24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75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75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75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75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75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75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75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75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75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75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75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75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4" grpId="0"/>
      <p:bldP spid="11" grpId="0"/>
      <p:bldP spid="12" grpId="0" animBg="1"/>
      <p:bldP spid="13" grpId="0" animBg="1"/>
      <p:bldP spid="19" grpId="0" animBg="1"/>
      <p:bldP spid="20" grpId="0" animBg="1"/>
      <p:bldP spid="24" grpId="0" animBg="1"/>
      <p:bldP spid="25" grpId="0" animBg="1"/>
      <p:bldP spid="21" grpId="0" animBg="1"/>
      <p:bldP spid="29" grpId="0" animBg="1"/>
      <p:bldP spid="31" grpId="0"/>
      <p:bldP spid="33" grpId="0"/>
      <p:bldP spid="35" grpId="0"/>
      <p:bldP spid="36" grpId="0" animBg="1"/>
      <p:bldP spid="38" grpId="0"/>
      <p:bldP spid="22" grpId="0"/>
      <p:bldP spid="41" grpId="0"/>
      <p:bldP spid="42" grpId="0" animBg="1"/>
      <p:bldP spid="44" grpId="0"/>
      <p:bldP spid="46" grpId="0"/>
      <p:bldP spid="48" grpId="0"/>
      <p:bldP spid="50" grpId="0"/>
      <p:bldP spid="52" grpId="0"/>
      <p:bldP spid="54" grpId="0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37160" y="297162"/>
            <a:ext cx="119547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ИЗДЕЛИЯ ДЛЯ ПОДКЛЮЧЕНИЯ К СЕТИ ПРИЕМНИКОВ ТОКА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37160" y="1308649"/>
            <a:ext cx="1178331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1.3. ШТЕПСЕЛЬНЫЕ СОЕДИНЕНИЯ</a:t>
            </a:r>
            <a:endParaRPr lang="ru-RU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9554" y="1985757"/>
            <a:ext cx="3084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1249" y="2525739"/>
            <a:ext cx="3216302" cy="4715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электроинсталляция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440431" y="1919163"/>
            <a:ext cx="8544194" cy="44244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Электроинсталляция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блок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розеток и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или выключателей как единое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целое.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195"/>
          <a:stretch/>
        </p:blipFill>
        <p:spPr bwMode="auto">
          <a:xfrm>
            <a:off x="4133214" y="2419768"/>
            <a:ext cx="6851016" cy="373631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41249" y="3137116"/>
            <a:ext cx="3216302" cy="4715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переходник</a:t>
            </a:r>
            <a:endParaRPr lang="ru-RU" sz="2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440431" y="1919163"/>
            <a:ext cx="8544194" cy="44244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Переходник (адаптер)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служит для подключения к розетке вилки другого стандарта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" descr="D:\Мои документы\Работа бук\Лекции и раздаточные\Товароведение\Хозяйственные товары\ЭБТ\новое из нета\УСТАНОВОЧНЫЕ\переходнитк.jpeg"/>
          <p:cNvPicPr>
            <a:picLocks noChangeAspect="1" noChangeArrowheads="1"/>
          </p:cNvPicPr>
          <p:nvPr/>
        </p:nvPicPr>
        <p:blipFill>
          <a:blip r:embed="rId5" cstate="print"/>
          <a:srcRect l="15407" r="15260"/>
          <a:stretch>
            <a:fillRect/>
          </a:stretch>
        </p:blipFill>
        <p:spPr bwMode="auto">
          <a:xfrm>
            <a:off x="7712528" y="2375099"/>
            <a:ext cx="4050695" cy="382565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3" name="Picture 3" descr="D:\Мои документы\Работа бук\Лекции и раздаточные\Товароведение\Хозяйственные товары\ЭБТ\новое из нета\УСТАНОВОЧНЫЕ\переходник (адаптер).jpg"/>
          <p:cNvPicPr>
            <a:picLocks noChangeAspect="1" noChangeArrowheads="1"/>
          </p:cNvPicPr>
          <p:nvPr/>
        </p:nvPicPr>
        <p:blipFill>
          <a:blip r:embed="rId6" cstate="print"/>
          <a:srcRect l="4143" r="8857"/>
          <a:stretch>
            <a:fillRect/>
          </a:stretch>
        </p:blipFill>
        <p:spPr bwMode="auto">
          <a:xfrm>
            <a:off x="3623312" y="2692396"/>
            <a:ext cx="1657348" cy="184148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2294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6" b="9237"/>
          <a:stretch/>
        </p:blipFill>
        <p:spPr bwMode="auto">
          <a:xfrm>
            <a:off x="4444753" y="4663260"/>
            <a:ext cx="2180617" cy="155101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540" y="2692396"/>
            <a:ext cx="1841487" cy="184148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41249" y="3759376"/>
            <a:ext cx="3216302" cy="4715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разветвитель</a:t>
            </a:r>
            <a:endParaRPr lang="ru-RU" sz="20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440431" y="1919162"/>
            <a:ext cx="8544194" cy="44244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Разветвитель –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вилка, объединенная в одном корпусе с многоместной розеткой, служит для подключения к одной розетке нескольких электроприборов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D:\Мои документы\Работа бук\Лекции и раздаточные\Товароведение\Хозяйственные товары\ЭБТ\новое из нета\УСТАНОВОЧНЫЕ\sv-55090_svetoza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29175" y="4415707"/>
            <a:ext cx="1686289" cy="155446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9" name="Picture 3" descr="D:\Мои документы\Работа бук\Лекции и раздаточные\Товароведение\Хозяйственные товары\ЭБТ\новое из нета\УСТАНОВОЧНЫЕ\Mehrfachsteckdose_(smial).jpg"/>
          <p:cNvPicPr>
            <a:picLocks noChangeAspect="1" noChangeArrowheads="1"/>
          </p:cNvPicPr>
          <p:nvPr/>
        </p:nvPicPr>
        <p:blipFill>
          <a:blip r:embed="rId10" cstate="print"/>
          <a:srcRect l="7018"/>
          <a:stretch>
            <a:fillRect/>
          </a:stretch>
        </p:blipFill>
        <p:spPr bwMode="auto">
          <a:xfrm>
            <a:off x="3646284" y="2997244"/>
            <a:ext cx="2085956" cy="297292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0" name="Picture 4" descr="D:\Мои документы\Работа бук\Лекции и раздаточные\Товароведение\Хозяйственные товары\ЭБТ\новое из нета\УСТАНОВОЧНЫЕ\product_thumb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6200000">
            <a:off x="5981375" y="2828275"/>
            <a:ext cx="1351748" cy="168968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2" name="Picture 2" descr="ÑÐ¾Ð·ÐµÑÐºÐ° ÑÑÐ¾Ð¹Ð½Ð¸Ðº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312" y="2997015"/>
            <a:ext cx="4129083" cy="303487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32-конечная звезда 5"/>
          <p:cNvSpPr/>
          <p:nvPr/>
        </p:nvSpPr>
        <p:spPr>
          <a:xfrm>
            <a:off x="8338069" y="3067494"/>
            <a:ext cx="3252006" cy="1526144"/>
          </a:xfrm>
          <a:prstGeom prst="star32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Необычные решения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2" descr="ÐÐ°ÑÑÐ¸Ð½ÐºÐ¸ Ð¿Ð¾ Ð·Ð°Ð¿ÑÐ¾ÑÑ Ð½ÐµÐ¾Ð±ÑÑÐ½ÑÐµ ÑÐ¾Ð·ÐµÑÐºÐ¸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8"/>
          <a:stretch/>
        </p:blipFill>
        <p:spPr bwMode="auto">
          <a:xfrm>
            <a:off x="3623312" y="2997014"/>
            <a:ext cx="2066107" cy="303578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48238" y="4323687"/>
            <a:ext cx="3216302" cy="4715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удлинитель</a:t>
            </a:r>
            <a:endParaRPr lang="ru-RU" sz="20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447420" y="1919162"/>
            <a:ext cx="8544194" cy="44244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Удлинитель –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отрезок шнура с вилкой на одном конце и одноместной розеткой на другом, служит для удлинения электрической цепи.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" descr="D:\Мои документы\Работа бук\Лекции и раздаточные\Товароведение\Хозяйственные товары\ЭБТ\новое из нета\УСТАНОВОЧНЫЕ\20061024015828_img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18840" y="2670018"/>
            <a:ext cx="6104871" cy="357540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8" name="32-конечная звезда 37"/>
          <p:cNvSpPr/>
          <p:nvPr/>
        </p:nvSpPr>
        <p:spPr>
          <a:xfrm>
            <a:off x="8918457" y="2670017"/>
            <a:ext cx="2838171" cy="1526144"/>
          </a:xfrm>
          <a:prstGeom prst="star32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Необычные</a:t>
            </a:r>
            <a:r>
              <a:rPr lang="ru-RU" dirty="0" smtClean="0">
                <a:solidFill>
                  <a:srgbClr val="002060"/>
                </a:solidFill>
              </a:rPr>
              <a:t> решения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9" name="Picture 4" descr="ÑÐ¾Ð·ÐµÑÐºÐ° Ñ ÑÐ´Ð»Ð¸Ð½Ð½Ð¸ÑÐµÐ»ÐµÐ¼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68" y="2637965"/>
            <a:ext cx="4304090" cy="357630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Скругленный прямоугольник 39"/>
          <p:cNvSpPr/>
          <p:nvPr/>
        </p:nvSpPr>
        <p:spPr>
          <a:xfrm>
            <a:off x="51236" y="4887998"/>
            <a:ext cx="3216302" cy="6222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удлинитель-разветвитель</a:t>
            </a:r>
            <a:endParaRPr lang="ru-RU" sz="20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3454409" y="1919162"/>
            <a:ext cx="8544194" cy="44244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Удлинитель-разветвитель –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отрезок шнура с вилкой на одном конце и многоместной розеткой на другом, разновидность – сетевой фильтр.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4" descr="D:\Мои документы\Работа бук\Лекции и раздаточные\Товароведение\Хозяйственные товары\ЭБТ\новое из нета\УСТАНОВОЧНЫЕ\TKR_3R-3_photo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685573" y="2685044"/>
            <a:ext cx="4597499" cy="344812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3" name="Picture 2" descr="D:\Мои документы\Работа бук\Лекции и раздаточные\Товароведение\Хозяйственные товары\ЭБТ\новое из нета\УСТАНОВОЧНЫЕ\VITOK_U6-E_2m.JPG"/>
          <p:cNvPicPr>
            <a:picLocks noChangeAspect="1" noChangeArrowheads="1"/>
          </p:cNvPicPr>
          <p:nvPr/>
        </p:nvPicPr>
        <p:blipFill rotWithShape="1">
          <a:blip r:embed="rId17" cstate="print"/>
          <a:srcRect t="5272"/>
          <a:stretch/>
        </p:blipFill>
        <p:spPr bwMode="auto">
          <a:xfrm>
            <a:off x="8447503" y="2685991"/>
            <a:ext cx="2406459" cy="345393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44" name="32-конечная звезда 43"/>
          <p:cNvSpPr/>
          <p:nvPr/>
        </p:nvSpPr>
        <p:spPr>
          <a:xfrm>
            <a:off x="8662834" y="2637965"/>
            <a:ext cx="3252006" cy="1526144"/>
          </a:xfrm>
          <a:prstGeom prst="star32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Необычные решения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5" name="Picture 2" descr="ÐÐ°ÑÑÐ¸Ð½ÐºÐ¸ Ð¿Ð¾ Ð·Ð°Ð¿ÑÐ¾ÑÑ Ð½ÐµÐ¾Ð±ÑÑÐ½ÑÐµ ÑÐ¾Ð·ÐµÑÐºÐ¸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18"/>
          <a:stretch/>
        </p:blipFill>
        <p:spPr bwMode="auto">
          <a:xfrm>
            <a:off x="3994107" y="2694965"/>
            <a:ext cx="4565524" cy="344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14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6" grpId="0" animBg="1"/>
      <p:bldP spid="27" grpId="0" animBg="1"/>
      <p:bldP spid="6" grpId="0" animBg="1"/>
      <p:bldP spid="35" grpId="0" animBg="1"/>
      <p:bldP spid="36" grpId="0" animBg="1"/>
      <p:bldP spid="38" grpId="0" animBg="1"/>
      <p:bldP spid="40" grpId="0" animBg="1"/>
      <p:bldP spid="41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590" y="354312"/>
            <a:ext cx="118643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ИЗДЕЛИЯ ДЛЯ МОНТАЖА И РЕМОНТА ЭЛЕКТРОПРОВОДКИ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551" y="1006533"/>
            <a:ext cx="3084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0603" y="1429766"/>
            <a:ext cx="3216302" cy="4145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Коробка изоляционная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68736" y="1528697"/>
            <a:ext cx="8544194" cy="48378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Коробки изоляционные применяются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разветвления проводов при открытой и скрытой проводке, при установке выключателей и розеток. Различаются в зависимости от способа и места монтажа.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www.maxcom.by/uploads/40/de/40de093d3201eadbe8c43327f780b84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948" y="2636544"/>
            <a:ext cx="3496752" cy="349675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keo.com.ua/image/cache/600-800/data/s027007_s0270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0" b="10889"/>
          <a:stretch/>
        </p:blipFill>
        <p:spPr bwMode="auto">
          <a:xfrm>
            <a:off x="7952172" y="2644475"/>
            <a:ext cx="3375388" cy="348882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5757" y="1910157"/>
            <a:ext cx="3216302" cy="4145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Кабель-канал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468736" y="1528696"/>
            <a:ext cx="8544194" cy="48378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Кабель-каналы служат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защиты кабелей и проводов от механических повреждений и препятствуют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возгоранию. Изготавливаются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ПВХ, 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различных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размеров.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370" y="2544547"/>
            <a:ext cx="6659144" cy="374109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8"/>
          <a:stretch/>
        </p:blipFill>
        <p:spPr bwMode="auto">
          <a:xfrm>
            <a:off x="3570291" y="4051460"/>
            <a:ext cx="3803927" cy="223418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66562" y="2392749"/>
            <a:ext cx="3216302" cy="4145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Лоток кабельный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468736" y="1528695"/>
            <a:ext cx="8544194" cy="48378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Изготавливают из стали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3986564"/>
            <a:ext cx="5390414" cy="225215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3"/>
          <a:stretch/>
        </p:blipFill>
        <p:spPr bwMode="auto">
          <a:xfrm>
            <a:off x="3588085" y="1940557"/>
            <a:ext cx="5802846" cy="256939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71"/>
          <a:stretch/>
        </p:blipFill>
        <p:spPr bwMode="auto">
          <a:xfrm>
            <a:off x="9578413" y="1944310"/>
            <a:ext cx="2327101" cy="193682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ÐÐ°ÑÑÐ¸Ð½ÐºÐ¸ Ð¿Ð¾ Ð·Ð°Ð¿ÑÐ¾ÑÑ ÐºÐ°Ð±ÐµÐ»ÑÐ½ÑÐ¹ Ð»Ð¾ÑÐ¾Ðº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799" y="4626176"/>
            <a:ext cx="2527829" cy="162334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71857" y="2873140"/>
            <a:ext cx="3216302" cy="4743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Гофротруба</a:t>
            </a:r>
            <a:endParaRPr lang="ru-RU" sz="2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468736" y="1528694"/>
            <a:ext cx="8544194" cy="48378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Гофротруба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ПВХ 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металлорукав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предназначены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скрытой проводки в стенах, в потолках, полах, обеспечивают дополнительную изоляцию  и механическую защиту кабеля, исключают возможность возгорания от короткого замыкания и распространения пламени по трубе, возможность поражения током при повреждении изоляции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кабеля.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6" name="Picture 14" descr="ÐÐ°ÑÑÐ¸Ð½ÐºÐ¸ Ð¿Ð¾ Ð·Ð°Ð¿ÑÐ¾ÑÑ Ð³Ð¾ÑÑÐ¾ÑÑÑÐ±Ð° Ð´Ð»Ñ ÐºÐ°Ð±ÐµÐ»Ñ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0"/>
          <a:stretch/>
        </p:blipFill>
        <p:spPr bwMode="auto">
          <a:xfrm>
            <a:off x="3596799" y="3314699"/>
            <a:ext cx="4762500" cy="290145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0"/>
          <a:stretch/>
        </p:blipFill>
        <p:spPr bwMode="auto">
          <a:xfrm>
            <a:off x="8529182" y="3314699"/>
            <a:ext cx="3300598" cy="290145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71857" y="3421620"/>
            <a:ext cx="3216302" cy="4743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Лента изоляционная</a:t>
            </a:r>
            <a:endParaRPr lang="ru-RU" sz="20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468736" y="1528694"/>
            <a:ext cx="8544194" cy="48378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Изолента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служит для изоляции мест соединения проводов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30" name="Picture 1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t="6930" b="11654"/>
          <a:stretch/>
        </p:blipFill>
        <p:spPr bwMode="auto">
          <a:xfrm>
            <a:off x="3659339" y="2128417"/>
            <a:ext cx="7553495" cy="390786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ÐÐ°ÑÑÐ¸Ð½ÐºÐ¸ Ð¿Ð¾ Ð·Ð°Ð¿ÑÐ¾ÑÑ ÐºÐ°Ðº Ð¿Ð¾Ð»ÑÐ·Ð¾Ð²Ð°ÑÑÑÑ Ð¸Ð·Ð¾Ð»ÐµÐ½ÑÐ¾Ð¹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824" y="2128417"/>
            <a:ext cx="5879430" cy="390786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80830" y="3957649"/>
            <a:ext cx="3216302" cy="4743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Клеммы соединительные</a:t>
            </a:r>
            <a:endParaRPr lang="ru-RU" sz="20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468736" y="1529932"/>
            <a:ext cx="8544194" cy="48378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Клеммы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служат для соединения проводов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2" descr="D:\Мои документы\Работа бук\Лекции и раздаточные\Товароведение\Хозяйственные товары\ЭБТ\новое из нета\УСТАНОВОЧНЫЕ\клеммы для соед проводов.jpg"/>
          <p:cNvPicPr>
            <a:picLocks noChangeAspect="1" noChangeArrowheads="1"/>
          </p:cNvPicPr>
          <p:nvPr/>
        </p:nvPicPr>
        <p:blipFill>
          <a:blip r:embed="rId15" cstate="print"/>
          <a:srcRect t="26958" b="24736"/>
          <a:stretch>
            <a:fillRect/>
          </a:stretch>
        </p:blipFill>
        <p:spPr bwMode="auto">
          <a:xfrm>
            <a:off x="3618360" y="4050225"/>
            <a:ext cx="4443592" cy="214648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32" name="Picture 2" descr="http://www.maxcom.by/uploads/c6/81/c6818cad0548abd3e9bc48ce8c4f7e44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8" b="7897"/>
          <a:stretch/>
        </p:blipFill>
        <p:spPr bwMode="auto">
          <a:xfrm>
            <a:off x="3625185" y="1972314"/>
            <a:ext cx="5389358" cy="202477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www.favorit-el.ru/photos/wago/222413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13815" r="8020" b="19652"/>
          <a:stretch/>
        </p:blipFill>
        <p:spPr bwMode="auto">
          <a:xfrm>
            <a:off x="9142752" y="1971842"/>
            <a:ext cx="2708807" cy="202202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4" name="Picture 22" descr="ÐÐ°ÑÑÐ¸Ð½ÐºÐ¸ Ð¿Ð¾ Ð·Ð°Ð¿ÑÐ¾ÑÑ ÐºÐ°Ðº Ð¿Ð¾Ð»ÑÐ·Ð¾Ð²Ð°ÑÑÑÑ ÐºÐ»ÐµÐ¼Ð¼Ð°Ð¼Ð¸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492" y="4050225"/>
            <a:ext cx="3727068" cy="214927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79461" y="4495350"/>
            <a:ext cx="3216302" cy="4743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Скобы установочные</a:t>
            </a:r>
            <a:endParaRPr lang="ru-RU" sz="20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3468736" y="1528694"/>
            <a:ext cx="8544194" cy="48378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Скобы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служат для крепления проводов при открытой проводке, бывают плоские 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круглые.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36" name="Picture 24" descr="ÐÐ°ÑÑÐ¸Ð½ÐºÐ¸ Ð¿Ð¾ Ð·Ð°Ð¿ÑÐ¾ÑÑ ÑÐºÐ¾Ð±Ñ ÑÑÑÐ°Ð½Ð¾Ð²Ð¾ÑÐ½ÑÐµ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27808" r="14850" b="14140"/>
          <a:stretch/>
        </p:blipFill>
        <p:spPr bwMode="auto">
          <a:xfrm>
            <a:off x="3658346" y="2348915"/>
            <a:ext cx="2894997" cy="207481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lainer.com.ua/upload/iblock/6b0/6b05da531ef0dafa1bc5c7dc744c3f91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0" t="8419" r="17426" b="9257"/>
          <a:stretch/>
        </p:blipFill>
        <p:spPr bwMode="auto">
          <a:xfrm>
            <a:off x="5280347" y="4529157"/>
            <a:ext cx="1261180" cy="169718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shop.greengrp.ru/image/cache/dbpic/60224_preview3-500x500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3" t="19852" r="31192" b="23535"/>
          <a:stretch/>
        </p:blipFill>
        <p:spPr bwMode="auto">
          <a:xfrm>
            <a:off x="3655599" y="4539952"/>
            <a:ext cx="1247257" cy="169718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8" name="Picture 26" descr="ÐÐ°ÑÑÐ¸Ð½ÐºÐ¸ Ð¿Ð¾ Ð·Ð°Ð¿ÑÐ¾ÑÑ ÑÐºÐ¾Ð±Ñ Ð´Ð»Ñ Ð¿ÑÐ¾Ð²Ð¾Ð´ÐºÐ¸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802" y="2343772"/>
            <a:ext cx="5173821" cy="388036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Скругленный прямоугольник 41"/>
          <p:cNvSpPr/>
          <p:nvPr/>
        </p:nvSpPr>
        <p:spPr>
          <a:xfrm>
            <a:off x="77016" y="5032737"/>
            <a:ext cx="3216302" cy="4743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Ролики</a:t>
            </a:r>
            <a:endParaRPr lang="ru-RU" sz="20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474667" y="1528694"/>
            <a:ext cx="8544194" cy="48378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Ролики керамические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служат для крепления проводов при открытой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проводке.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40" name="Picture 28" descr="ÐÐ°ÑÑÐ¸Ð½ÐºÐ¸ Ð¿Ð¾ Ð·Ð°Ð¿ÑÐ¾ÑÑ ÑÐ¾Ð»Ð¸ÐºÐ¸ Ð´Ð»Ñ Ð¿ÑÐ¾Ð²Ð¾Ð´ÐºÐ¸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" b="11630"/>
          <a:stretch/>
        </p:blipFill>
        <p:spPr bwMode="auto">
          <a:xfrm>
            <a:off x="8495114" y="2308861"/>
            <a:ext cx="3416332" cy="393295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2" name="Picture 30" descr="ÐÐ°ÑÑÐ¸Ð½ÐºÐ¸ Ð¿Ð¾ Ð·Ð°Ð¿ÑÐ¾ÑÑ ÑÐ¾Ð»Ð¸ÐºÐ¸ Ð´Ð»Ñ Ð¿ÑÐ¾Ð²Ð¾Ð´ÐºÐ¸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0" t="7077" r="7486" b="5982"/>
          <a:stretch/>
        </p:blipFill>
        <p:spPr bwMode="auto">
          <a:xfrm>
            <a:off x="3561446" y="2321469"/>
            <a:ext cx="1986315" cy="189013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4" name="Picture 32" descr="ÐÐ°ÑÑÐ¸Ð½ÐºÐ¸ Ð¿Ð¾ Ð·Ð°Ð¿ÑÐ¾ÑÑ ÑÐ¾Ð»Ð¸ÐºÐ¸ Ð´Ð»Ñ Ð¿ÑÐ¾Ð²Ð¾Ð´ÐºÐ¸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18" y="4265980"/>
            <a:ext cx="1972743" cy="197274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ÐÐ°ÑÑÐ¸Ð½ÐºÐ¸ Ð¿Ð¾ Ð·Ð°Ð¿ÑÐ¾ÑÑ ÑÐºÐ¾Ð±Ñ Ð´Ð»Ñ Ð¿ÑÐ¾Ð²Ð¾Ð´ÐºÐ¸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4" r="3721"/>
          <a:stretch/>
        </p:blipFill>
        <p:spPr bwMode="auto">
          <a:xfrm>
            <a:off x="5646421" y="2322928"/>
            <a:ext cx="2766718" cy="391579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Скругленный прямоугольник 47"/>
          <p:cNvSpPr/>
          <p:nvPr/>
        </p:nvSpPr>
        <p:spPr>
          <a:xfrm>
            <a:off x="77016" y="5568766"/>
            <a:ext cx="3216302" cy="4743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Втулки и воронки</a:t>
            </a:r>
            <a:endParaRPr lang="ru-RU" sz="20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3475641" y="1527456"/>
            <a:ext cx="8544194" cy="48378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Втулки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применяются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дополнительной изоляции проводов и шнуров при проводке через стены 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перегородки.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Воронки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применяются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дополнительной защиты и изоляции при вводе проводов через наружные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стены.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2" descr="https://xn--80ahhi0afh.kz/upload/iblock/d8f/%D0%92%D1%82%D1%83%D0%BB%D0%BA%D0%B0%20%D0%BD%D0%B5%D0%B9%D1%82%D1%80%D0%B0%D0%BB%D0%B8%D0%B7%D0%B0%D1%82%D0%BE%D1%80%D0%B0.jpeg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5" t="26154" r="12056" b="20775"/>
          <a:stretch/>
        </p:blipFill>
        <p:spPr bwMode="auto">
          <a:xfrm>
            <a:off x="7038187" y="2857620"/>
            <a:ext cx="4725646" cy="252013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Рисунок 50"/>
          <p:cNvPicPr/>
          <p:nvPr/>
        </p:nvPicPr>
        <p:blipFill rotWithShape="1">
          <a:blip r:embed="rId29" cstate="print"/>
          <a:srcRect l="-60" r="-343"/>
          <a:stretch/>
        </p:blipFill>
        <p:spPr bwMode="auto">
          <a:xfrm>
            <a:off x="3740599" y="2858520"/>
            <a:ext cx="3124615" cy="251923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2" name="Rectangle 5"/>
          <p:cNvSpPr>
            <a:spLocks noChangeArrowheads="1"/>
          </p:cNvSpPr>
          <p:nvPr/>
        </p:nvSpPr>
        <p:spPr bwMode="auto">
          <a:xfrm>
            <a:off x="3561446" y="5412693"/>
            <a:ext cx="839771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Прокладка проводов через стену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А - из влажного в сухое помещение; Б - из сухого в сухое помещение; ВП - влажное помещение; СП - сухое помещение; 1 - втулка; 2 - изоляционная трубка; 3 – вводная воронка; 4 – электропроводка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4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  <p:bldP spid="9" grpId="0" animBg="1"/>
      <p:bldP spid="10" grpId="0" animBg="1"/>
      <p:bldP spid="14" grpId="0" animBg="1"/>
      <p:bldP spid="15" grpId="0" animBg="1"/>
      <p:bldP spid="20" grpId="0" animBg="1"/>
      <p:bldP spid="21" grpId="0" animBg="1"/>
      <p:bldP spid="24" grpId="0" animBg="1"/>
      <p:bldP spid="25" grpId="0" animBg="1"/>
      <p:bldP spid="29" grpId="0" animBg="1"/>
      <p:bldP spid="30" grpId="0" animBg="1"/>
      <p:bldP spid="36" grpId="0" animBg="1"/>
      <p:bldP spid="37" grpId="0" animBg="1"/>
      <p:bldP spid="42" grpId="0" animBg="1"/>
      <p:bldP spid="43" grpId="0" animBg="1"/>
      <p:bldP spid="48" grpId="0" animBg="1"/>
      <p:bldP spid="49" grpId="0" animBg="1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54312"/>
            <a:ext cx="1205484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ИЗДЕЛИЯ ДЛЯ ПРЕДОХРАНЕНИЯ СЕТИ ОТ ТОКОВЫХ ПЕРЕГРУЗОК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46250" y="1554641"/>
            <a:ext cx="438531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ПРЕДОХРАНИТЕЛИ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7080" y="2139416"/>
            <a:ext cx="544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конструкции и принципу действия бывают: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0841" y="2685763"/>
            <a:ext cx="2832571" cy="706757"/>
          </a:xfrm>
          <a:prstGeom prst="roundRect">
            <a:avLst>
              <a:gd name="adj" fmla="val 1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Группа 9"/>
          <p:cNvGrpSpPr/>
          <p:nvPr/>
        </p:nvGrpSpPr>
        <p:grpSpPr>
          <a:xfrm>
            <a:off x="474509" y="2803247"/>
            <a:ext cx="2832571" cy="706757"/>
            <a:chOff x="318536" y="1147016"/>
            <a:chExt cx="2832571" cy="706757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18536" y="1147016"/>
              <a:ext cx="2832571" cy="706757"/>
            </a:xfrm>
            <a:prstGeom prst="roundRect">
              <a:avLst>
                <a:gd name="adj" fmla="val 10000"/>
              </a:avLst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5"/>
            <p:cNvSpPr txBox="1"/>
            <p:nvPr/>
          </p:nvSpPr>
          <p:spPr>
            <a:xfrm>
              <a:off x="339236" y="1167716"/>
              <a:ext cx="2791171" cy="6653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Times New Roman" pitchFamily="18" charset="0"/>
                  <a:cs typeface="Times New Roman" pitchFamily="18" charset="0"/>
                </a:rPr>
                <a:t>Однократного действия с плавкой вставкой</a:t>
              </a:r>
              <a:endParaRPr lang="ru-RU" sz="20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Скругленный прямоугольник 12"/>
          <p:cNvSpPr/>
          <p:nvPr/>
        </p:nvSpPr>
        <p:spPr>
          <a:xfrm>
            <a:off x="4137634" y="2687030"/>
            <a:ext cx="3221565" cy="706757"/>
          </a:xfrm>
          <a:prstGeom prst="roundRect">
            <a:avLst>
              <a:gd name="adj" fmla="val 1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Группа 13"/>
          <p:cNvGrpSpPr/>
          <p:nvPr/>
        </p:nvGrpSpPr>
        <p:grpSpPr>
          <a:xfrm>
            <a:off x="4261301" y="2804513"/>
            <a:ext cx="3221565" cy="706757"/>
            <a:chOff x="3609854" y="1150630"/>
            <a:chExt cx="3221565" cy="706757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3609854" y="1150630"/>
              <a:ext cx="3221565" cy="706757"/>
            </a:xfrm>
            <a:prstGeom prst="roundRect">
              <a:avLst>
                <a:gd name="adj" fmla="val 10000"/>
              </a:avLst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Скругленный прямоугольник 5"/>
            <p:cNvSpPr txBox="1"/>
            <p:nvPr/>
          </p:nvSpPr>
          <p:spPr>
            <a:xfrm>
              <a:off x="3630554" y="1171330"/>
              <a:ext cx="3180165" cy="6653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Times New Roman" pitchFamily="18" charset="0"/>
                  <a:cs typeface="Times New Roman" pitchFamily="18" charset="0"/>
                </a:rPr>
                <a:t>Автоматические многократного действия</a:t>
              </a:r>
              <a:endParaRPr lang="ru-RU" sz="20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386" name="Picture 2" descr="ÐÐ°ÑÑÐ¸Ð½ÐºÐ¸ Ð¿Ð¾ Ð·Ð°Ð¿ÑÐ¾ÑÑ Ð¿ÑÐ¾Ð±ÐºÐ¸ Ñ Ð¿Ð»Ð°Ð²ÐºÐ¸Ð¼Ð¸ Ð²ÑÑÐ°Ð²ÐºÐ°Ð¼Ð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2764"/>
          <a:stretch/>
        </p:blipFill>
        <p:spPr bwMode="auto">
          <a:xfrm>
            <a:off x="67356" y="3773725"/>
            <a:ext cx="3897630" cy="222723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Мои документы\Работа бук\Лекции и раздаточные\Товароведение\Хозяйственные товары\ЭБТ\новое из нета\УСТАНОВОЧНЫЕ\предохр автомат.jpg"/>
          <p:cNvPicPr>
            <a:picLocks noChangeAspect="1" noChangeArrowheads="1"/>
          </p:cNvPicPr>
          <p:nvPr/>
        </p:nvPicPr>
        <p:blipFill>
          <a:blip r:embed="rId4" cstate="print"/>
          <a:srcRect t="11875" b="13124"/>
          <a:stretch>
            <a:fillRect/>
          </a:stretch>
        </p:blipFill>
        <p:spPr bwMode="auto">
          <a:xfrm>
            <a:off x="4492544" y="3788132"/>
            <a:ext cx="2969622" cy="22272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20" name="Скругленный прямоугольник 19"/>
          <p:cNvSpPr/>
          <p:nvPr/>
        </p:nvSpPr>
        <p:spPr>
          <a:xfrm>
            <a:off x="8016214" y="2685763"/>
            <a:ext cx="3827329" cy="706757"/>
          </a:xfrm>
          <a:prstGeom prst="roundRect">
            <a:avLst>
              <a:gd name="adj" fmla="val 1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1" name="Группа 20"/>
          <p:cNvGrpSpPr/>
          <p:nvPr/>
        </p:nvGrpSpPr>
        <p:grpSpPr>
          <a:xfrm>
            <a:off x="8139881" y="2803246"/>
            <a:ext cx="3827329" cy="706757"/>
            <a:chOff x="3609854" y="1150630"/>
            <a:chExt cx="3221565" cy="706757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3609854" y="1150630"/>
              <a:ext cx="3221565" cy="706757"/>
            </a:xfrm>
            <a:prstGeom prst="roundRect">
              <a:avLst>
                <a:gd name="adj" fmla="val 10000"/>
              </a:avLst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Скругленный прямоугольник 5"/>
            <p:cNvSpPr txBox="1"/>
            <p:nvPr/>
          </p:nvSpPr>
          <p:spPr>
            <a:xfrm>
              <a:off x="3630554" y="1171330"/>
              <a:ext cx="3180165" cy="6653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Дифференциальные  автоматические выключатели</a:t>
              </a:r>
              <a:endParaRPr lang="ru-RU" sz="20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388" name="Picture 4" descr="ÐÐ°ÑÑÐ¸Ð½ÐºÐ¸ Ð¿Ð¾ Ð·Ð°Ð¿ÑÐ¾ÑÑ ÐÐ¸ÑÑÐµÑÐµÐ½ÑÐ¸Ð°Ð»ÑÐ½ÑÐµ  Ð°Ð²ÑÐ¾Ð¼Ð°ÑÐ¸ÑÐµÑÐºÐ¸Ðµ Ð²ÑÐºÐ»ÑÑÐ°ÑÐµÐ»Ð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048" y="3788131"/>
            <a:ext cx="2301227" cy="222723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8" r="21771"/>
          <a:stretch/>
        </p:blipFill>
        <p:spPr bwMode="auto">
          <a:xfrm>
            <a:off x="10522756" y="3788131"/>
            <a:ext cx="1419861" cy="222723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5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958321747"/>
              </p:ext>
            </p:extLst>
          </p:nvPr>
        </p:nvGraphicFramePr>
        <p:xfrm>
          <a:off x="532023" y="763866"/>
          <a:ext cx="11277600" cy="4229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1506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84" y="5036024"/>
            <a:ext cx="1304286" cy="13042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9928" y="5509313"/>
            <a:ext cx="8629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ведения конспекта можете использовать рабочую тетрадь, которую можно скачать в разделе «Дополнительные материалы»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734111"/>
            <a:ext cx="83976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 отличия между проводом и шнуром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признаки классификации проводниковых изделий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электроустановочных изделий по назначению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изделия для присоединения к сети приемников тока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розеток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такое разветвитель?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изделия для монтажа электропроводки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26" y="1201860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438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408-421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Модулю 19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31" y="2394552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2819" y="2002136"/>
            <a:ext cx="73468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Высказывать обще суждение о бытовых электротехнических товарах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определение проводниковых изделий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Характеризовать ассортимент проводниковых изделий по признакам классификации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и описывать виды электроустановочных изделий по группам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19.1. Общие сведения о бытовых электротехнических товарах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408-415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1256" y="261593"/>
            <a:ext cx="11070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электротоварам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относятся бытовые машины и приборы, эксплуатация которых связана с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электрического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тока.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1256" y="1092590"/>
            <a:ext cx="8207565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 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 следующие группы электротоваров:</a:t>
            </a:r>
            <a:b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71438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проводниковые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71438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электроустановочные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71438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бытовые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светильники, куда входят источники света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осветительная арматура</a:t>
            </a:r>
          </a:p>
          <a:p>
            <a:pPr marL="342900" indent="-71438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электронагревательные приборы</a:t>
            </a:r>
          </a:p>
          <a:p>
            <a:pPr marL="342900" indent="-71438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бытовые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машины и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приборы</a:t>
            </a:r>
          </a:p>
          <a:p>
            <a:pPr marL="342900" indent="-71438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приборы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получения, установления или измерения тока и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напряжения</a:t>
            </a:r>
          </a:p>
          <a:p>
            <a:pPr marL="342900" indent="-71438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электроприборы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личной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гигиены</a:t>
            </a:r>
          </a:p>
          <a:p>
            <a:pPr marL="342900" indent="-71438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машины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приборы для механизации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хозяйственных работ в быту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приусадебных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avatars.mds.yandex.net/get-dialogs/399212/920dc696fe0ac1096390/ori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4" b="31047"/>
          <a:stretch/>
        </p:blipFill>
        <p:spPr bwMode="auto">
          <a:xfrm>
            <a:off x="8468821" y="1907737"/>
            <a:ext cx="3516351" cy="137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amkodor-belvar.by/images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821" y="3446838"/>
            <a:ext cx="3516351" cy="9423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6" descr="/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821" y="4548571"/>
            <a:ext cx="3516351" cy="34305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marL="631825" lvl="0" indent="-631825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19.2. Классификация и характеристика ассортимента проводниковых изделий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415-418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10074" y="3525575"/>
            <a:ext cx="85818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ШНУР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это провод с особо гибкими изолированными жилами, который используется для временного подсоединения к сети приемников тока. Он более гибкий и имеет меньшее сечение жилы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ÐÐ°ÑÑÐ¸Ð½ÐºÐ¸ Ð¿Ð¾ Ð·Ð°Ð¿ÑÐ¾ÑÑ Ð¿ÑÐ¾Ð²Ð¾Ð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880375"/>
            <a:ext cx="5016466" cy="230552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ÑÐ½ÑÑ Ð´Ð»Ñ ÑÑÑÐ³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51" y="3029883"/>
            <a:ext cx="3179762" cy="317447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8352" y="186352"/>
            <a:ext cx="110065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проводниковым изделиям относятся провода и шнуры. </a:t>
            </a: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351" y="693927"/>
            <a:ext cx="66305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ПРОВОД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используется для стационарной проводки, изготовления обмоток трансформаторов,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электродви-гателей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т. д. Он состоит из одной или нескольких скрученных проволочек или одной и более изолированных жил, поверх которых в зависимости от условий прокладки и эксплуатации может иметься легкая неметаллическая оболочка, обмотка или оплетка.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53618" y="4740017"/>
            <a:ext cx="85383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Провода изготовляются с медными, алюминиевыми и др. жилами, а шнуры – только с медными. Провод может иметь 1, 2 и более жил, шнур – 2 или 3. шнур имеет большее количество проволочек в жиле, он более гибкий. Шнуры на концах могут иметь арматуру (вилки, розетки и т. п.).</a:t>
            </a:r>
          </a:p>
        </p:txBody>
      </p:sp>
    </p:spTree>
    <p:extLst>
      <p:ext uri="{BB962C8B-B14F-4D97-AF65-F5344CB8AC3E}">
        <p14:creationId xmlns:p14="http://schemas.microsoft.com/office/powerpoint/2010/main" val="3598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70505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ctr"/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проводниковых изделий классифицируется </a:t>
            </a:r>
            <a:endParaRPr lang="ru-RU" sz="2400" b="1" i="1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 algn="ctr"/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следующим признакам: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5730" y="1360170"/>
            <a:ext cx="4434840" cy="3886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материалу токопроводящей жилы</a:t>
            </a:r>
            <a:endParaRPr lang="ru-RU" sz="200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730" y="901502"/>
            <a:ext cx="2937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23460" y="1360170"/>
            <a:ext cx="7132320" cy="49034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медные, алюминиевые и т. д.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ÐÐ°ÑÑÐ¸Ð½ÐºÐ¸ Ð¿Ð¾ Ð·Ð°Ð¿ÑÐ¾ÑÑ Ð¿ÑÐ¾Ð²Ð¾Ð´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8"/>
          <a:stretch/>
        </p:blipFill>
        <p:spPr bwMode="auto">
          <a:xfrm>
            <a:off x="5074920" y="1885950"/>
            <a:ext cx="2866026" cy="421767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0" r="7000" b="26504"/>
          <a:stretch/>
        </p:blipFill>
        <p:spPr bwMode="auto">
          <a:xfrm>
            <a:off x="8173582" y="1885951"/>
            <a:ext cx="3535001" cy="421767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25730" y="1818838"/>
            <a:ext cx="4434840" cy="3886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числу жил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23460" y="1360170"/>
            <a:ext cx="7132320" cy="49034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одно-, двух- и многожильные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40" y="3935275"/>
            <a:ext cx="2137827" cy="213782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41" y="1818838"/>
            <a:ext cx="2137826" cy="198867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79"/>
          <a:stretch/>
        </p:blipFill>
        <p:spPr bwMode="auto">
          <a:xfrm>
            <a:off x="7487389" y="1818838"/>
            <a:ext cx="4221194" cy="425426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25730" y="2277506"/>
            <a:ext cx="4434840" cy="3886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числу проволок в жиле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23460" y="1360170"/>
            <a:ext cx="7132320" cy="49034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однопроволочные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многопроволочные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2" name="Picture 14" descr="ÐÐ°ÑÑÐ¸Ð½ÐºÐ¸ Ð¿Ð¾ Ð·Ð°Ð¿ÑÐ¾ÑÑ Ð°Ð»ÑÐ¼Ð¸Ð½Ð¸ÐµÐ²ÑÐ¹ Ð¿ÑÐ¾Ð²Ð¾Ð´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9"/>
          <a:stretch/>
        </p:blipFill>
        <p:spPr bwMode="auto">
          <a:xfrm>
            <a:off x="5074920" y="1795986"/>
            <a:ext cx="5559243" cy="301957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ÐÐ°ÑÑÐ¸Ð½ÐºÐ¸ Ð¿Ð¾ Ð·Ð°Ð¿ÑÐ¾ÑÑ Ð¼ÐµÐ´Ð½ÑÐ¹ Ð¿ÑÐ¾Ð²Ð¾Ð´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r="17032"/>
          <a:stretch/>
        </p:blipFill>
        <p:spPr bwMode="auto">
          <a:xfrm>
            <a:off x="8405313" y="3305775"/>
            <a:ext cx="3303270" cy="279812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125730" y="2736174"/>
            <a:ext cx="4434840" cy="3886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степени гибкости жилы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23460" y="1360170"/>
            <a:ext cx="7132320" cy="49034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2563" lvl="0" indent="-182563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81000" algn="l"/>
              </a:tabLs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нормальные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(для неподвижной прокладки);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563" lvl="0" indent="-182563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81000" algn="l"/>
              </a:tabLs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гибкие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Г (для неподвижной прокладки повышенной гибкости);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563" lvl="0" indent="-182563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81000" algn="l"/>
              </a:tabLs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повышенной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гибкости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ПГ (для переносных приборов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</a:p>
          <a:p>
            <a:pPr marL="182563" lvl="0" indent="-182563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81000" algn="l"/>
              </a:tabLs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особо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гибкие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ОГ (для бытовых машин и приборов).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25730" y="3195879"/>
            <a:ext cx="4434840" cy="3886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материалу изоляции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39153" y="1360170"/>
            <a:ext cx="7132320" cy="49034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tabLst>
                <a:tab pos="381000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ПВХ, полиэтиленовой, резиновой и т. д. изоляцией</a:t>
            </a:r>
          </a:p>
        </p:txBody>
      </p:sp>
      <p:pic>
        <p:nvPicPr>
          <p:cNvPr id="2064" name="Picture 16" descr="ÐÐ°ÑÑÐ¸Ð½ÐºÐ¸ Ð¿Ð¾ Ð·Ð°Ð¿ÑÐ¾ÑÑ Ð¿ÑÐ¾Ð²Ð¾Ð´ Ð² Ð¿Ð²Ñ Ð¸Ð·Ð¾Ð»ÑÑÐ¸Ð¸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937" y="1885950"/>
            <a:ext cx="2226128" cy="159009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ÐÐ°ÑÑÐ¸Ð½ÐºÐ¸ Ð¿Ð¾ Ð·Ð°Ð¿ÑÐ¾ÑÑ Ð¿ÑÐ¾Ð²Ð¾Ð´ ÑÐµÐ»ÐµÑÐ¾Ð½Ð½ÑÐ¹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b="17298"/>
          <a:stretch/>
        </p:blipFill>
        <p:spPr bwMode="auto">
          <a:xfrm>
            <a:off x="7382554" y="1874793"/>
            <a:ext cx="2280980" cy="160124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ÐÐ°ÑÑÐ¸Ð½ÐºÐ¸ Ð¿Ð¾ Ð·Ð°Ð¿ÑÐ¾ÑÑ Ð¿ÑÐ¾Ð²Ð¾Ð´ Ñ ÑÐµÐ·Ð¸Ð½Ð¾Ð²Ð¾Ð¹ Ð¸Ð·Ð¾Ð»ÑÑÐ¸ÐµÐ¹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r="16304" b="19142"/>
          <a:stretch/>
        </p:blipFill>
        <p:spPr bwMode="auto">
          <a:xfrm>
            <a:off x="9793129" y="1874793"/>
            <a:ext cx="1971429" cy="160124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24937" y="3584499"/>
            <a:ext cx="6739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может быть дополнительная хлопчатобумажная или шелковая оплетка, оболочка или изоляция из ПВХ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0" name="Picture 2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1" t="41800" r="7277" b="18000"/>
          <a:stretch/>
        </p:blipFill>
        <p:spPr bwMode="auto">
          <a:xfrm>
            <a:off x="5058664" y="4359428"/>
            <a:ext cx="2025032" cy="174691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ÐÐ°ÑÑÐ¸Ð½ÐºÐ¸ Ð¿Ð¾ Ð·Ð°Ð¿ÑÐ¾ÑÑ ÑÐ²Ð²Ð¿ Ð¿ÑÐ¾Ð²Ð¾Ð´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2" t="9117" r="9882" b="4716"/>
          <a:stretch/>
        </p:blipFill>
        <p:spPr bwMode="auto">
          <a:xfrm>
            <a:off x="9311257" y="4347502"/>
            <a:ext cx="2526030" cy="175626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" t="16000" r="24042"/>
          <a:stretch/>
        </p:blipFill>
        <p:spPr bwMode="auto">
          <a:xfrm>
            <a:off x="7196184" y="4358274"/>
            <a:ext cx="1986369" cy="174534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125730" y="3655584"/>
            <a:ext cx="4434840" cy="3886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форме сечения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821296" y="1355778"/>
            <a:ext cx="7132320" cy="49034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tabLst>
                <a:tab pos="381000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круглые и плоские</a:t>
            </a:r>
          </a:p>
        </p:txBody>
      </p:sp>
      <p:pic>
        <p:nvPicPr>
          <p:cNvPr id="2080" name="Picture 32" descr="ÐÐ°ÑÑÐ¸Ð½ÐºÐ¸ Ð¿Ð¾ Ð·Ð°Ð¿ÑÐ¾ÑÑ Ð¿ÑÐ¾Ð²Ð¾Ð´ ÐºÑÑÐ³Ð»ÑÐ¹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" r="10774"/>
          <a:stretch/>
        </p:blipFill>
        <p:spPr bwMode="auto">
          <a:xfrm>
            <a:off x="4938019" y="1872187"/>
            <a:ext cx="3348990" cy="414756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0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50"/>
          <a:stretch/>
        </p:blipFill>
        <p:spPr bwMode="auto">
          <a:xfrm>
            <a:off x="7686641" y="1625387"/>
            <a:ext cx="4070116" cy="3140984"/>
          </a:xfrm>
          <a:prstGeom prst="rect">
            <a:avLst/>
          </a:prstGeom>
          <a:solidFill>
            <a:schemeClr val="lt1"/>
          </a:solidFill>
          <a:ln>
            <a:solidFill>
              <a:srgbClr val="0070C0"/>
            </a:solidFill>
          </a:ln>
        </p:spPr>
      </p:pic>
      <p:sp>
        <p:nvSpPr>
          <p:cNvPr id="36" name="Скругленный прямоугольник 35"/>
          <p:cNvSpPr/>
          <p:nvPr/>
        </p:nvSpPr>
        <p:spPr>
          <a:xfrm>
            <a:off x="125730" y="4115289"/>
            <a:ext cx="4434840" cy="3886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конструкции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836989" y="1364562"/>
            <a:ext cx="7132320" cy="49034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tabLst>
                <a:tab pos="381000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разделительным основанием и без, со смыкающимися жилами, в общей оплетке или с индивидуальной оплеткой каждой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жилы, в дополнительной оболочке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т. д.</a:t>
            </a:r>
          </a:p>
        </p:txBody>
      </p:sp>
      <p:pic>
        <p:nvPicPr>
          <p:cNvPr id="2082" name="Picture 3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28433" b="38258"/>
          <a:stretch/>
        </p:blipFill>
        <p:spPr bwMode="auto">
          <a:xfrm>
            <a:off x="4970191" y="2445513"/>
            <a:ext cx="3403736" cy="127901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ÐÐ°ÑÑÐ¸Ð½ÐºÐ¸ Ð¿Ð¾ Ð·Ð°Ð¿ÑÐ¾ÑÑ Ð¿Ð¿Ð²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4" t="12800" r="26275"/>
          <a:stretch/>
        </p:blipFill>
        <p:spPr bwMode="auto">
          <a:xfrm>
            <a:off x="4971986" y="3830829"/>
            <a:ext cx="1187965" cy="232892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ÐÐ°ÑÑÐ¸Ð½ÐºÐ¸ Ð¿Ð¾ Ð·Ð°Ð¿ÑÐ¾ÑÑ Ð¿ÑÐ¾Ð²Ð¾Ð´ ÐÐ Ð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5"/>
          <a:stretch/>
        </p:blipFill>
        <p:spPr bwMode="auto">
          <a:xfrm>
            <a:off x="6247347" y="3831607"/>
            <a:ext cx="2127916" cy="232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ÐÐ°ÑÑÐ¸Ð½ÐºÐ¸ Ð¿Ð¾ Ð·Ð°Ð¿ÑÐ¾ÑÑ ÑÐ½ÑÑ ÑÑÐ¾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0"/>
          <a:stretch/>
        </p:blipFill>
        <p:spPr bwMode="auto">
          <a:xfrm>
            <a:off x="10272439" y="2432359"/>
            <a:ext cx="1598173" cy="370785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6" t="18848" r="46258" b="2320"/>
          <a:stretch/>
        </p:blipFill>
        <p:spPr bwMode="auto">
          <a:xfrm>
            <a:off x="8505403" y="2445513"/>
            <a:ext cx="1657350" cy="370785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Скругленный прямоугольник 42"/>
          <p:cNvSpPr/>
          <p:nvPr/>
        </p:nvSpPr>
        <p:spPr>
          <a:xfrm>
            <a:off x="125730" y="4572061"/>
            <a:ext cx="4434840" cy="3886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назначению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819132" y="1351386"/>
            <a:ext cx="7132320" cy="49034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Aft>
                <a:spcPts val="0"/>
              </a:spcAft>
            </a:pPr>
            <a:r>
              <a:rPr lang="ru-RU" sz="2000" b="1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назначению провода подразделяются на 4 группы: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63525" indent="-263525" algn="just">
              <a:buFont typeface="+mj-lt"/>
              <a:buAutoNum type="arabicPeriod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Установочные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провода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предназначены для электропроводки внутри помещения (скрытой и открытой) и для наружной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проводки</a:t>
            </a:r>
          </a:p>
          <a:p>
            <a:pPr marL="263525" indent="-263525" algn="just">
              <a:buFont typeface="+mj-lt"/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Арматурные провода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предназначены для проводки в осветительной арматуре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63525" indent="-263525" algn="just">
              <a:buFont typeface="+mj-lt"/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Обмоточные провода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предназначены для изготовления обмоток трансформаторов, электродвигателей и т. д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63525" indent="-263525" algn="just">
              <a:buFont typeface="+mj-lt"/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Монтажные провода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предназначены для монтажа различных установок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2000" b="1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назначению шнуры подразделяются на</a:t>
            </a: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63525" lvl="0" indent="-263525" algn="just"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Соединительные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(поступают в продажу бухтами или мотками длиной 50 м. и более)</a:t>
            </a:r>
          </a:p>
          <a:p>
            <a:pPr marL="263525" lvl="0" indent="-263525" algn="just"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Армированные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(поступают в продажу мерными отрезками, армированными вилкой или приборной розеткой и вилкой).</a:t>
            </a: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25730" y="5028833"/>
            <a:ext cx="4434840" cy="3886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маркам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821536" y="1357974"/>
            <a:ext cx="7132320" cy="49034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маркировке проводниковых изделий указывают материал жилы и изоляции, назначение, конструкцию, число жил. Сечение жилы и другую информацию.</a:t>
            </a: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Марка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проводникового изделия обозначается буквами и цифрами.</a:t>
            </a:r>
          </a:p>
          <a:p>
            <a:pPr algn="just"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Например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7" name="Таблица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396581"/>
              </p:ext>
            </p:extLst>
          </p:nvPr>
        </p:nvGraphicFramePr>
        <p:xfrm>
          <a:off x="5004916" y="3287351"/>
          <a:ext cx="6724520" cy="19202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84293">
                  <a:extLst>
                    <a:ext uri="{9D8B030D-6E8A-4147-A177-3AD203B41FA5}">
                      <a16:colId xmlns:a16="http://schemas.microsoft.com/office/drawing/2014/main" val="1502616867"/>
                    </a:ext>
                  </a:extLst>
                </a:gridCol>
                <a:gridCol w="6040227">
                  <a:extLst>
                    <a:ext uri="{9D8B030D-6E8A-4147-A177-3AD203B41FA5}">
                      <a16:colId xmlns:a16="http://schemas.microsoft.com/office/drawing/2014/main" val="15271129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ПВ</a:t>
                      </a:r>
                      <a:endParaRPr lang="ru-RU" sz="1200" b="1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 (П) с одной медной жилой, ПВХ изоляцией (В) (ПВ-1 - нормальный, ПВ-2 - гибкий, ПВ-3 - повышенной гибкости, ПВ-4 - особо гибкий)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76768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АПВ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 (П) с одной алюминиевой (А) жилой, ПВХ изоляцией (В)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24321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ППВ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 (П) с двумя медными жилами, ПВХ изоляцией (В), плоский (П), с разделительным основанием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5510440"/>
                  </a:ext>
                </a:extLst>
              </a:tr>
            </a:tbl>
          </a:graphicData>
        </a:graphic>
      </p:graphicFrame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893252"/>
              </p:ext>
            </p:extLst>
          </p:nvPr>
        </p:nvGraphicFramePr>
        <p:xfrm>
          <a:off x="4994215" y="5411049"/>
          <a:ext cx="6735221" cy="5486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97925">
                  <a:extLst>
                    <a:ext uri="{9D8B030D-6E8A-4147-A177-3AD203B41FA5}">
                      <a16:colId xmlns:a16="http://schemas.microsoft.com/office/drawing/2014/main" val="1892161726"/>
                    </a:ext>
                  </a:extLst>
                </a:gridCol>
                <a:gridCol w="6037296">
                  <a:extLst>
                    <a:ext uri="{9D8B030D-6E8A-4147-A177-3AD203B41FA5}">
                      <a16:colId xmlns:a16="http://schemas.microsoft.com/office/drawing/2014/main" val="9960066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28600" indent="-228600" algn="just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ШРО</a:t>
                      </a:r>
                      <a:endParaRPr lang="ru-RU" sz="1200" b="1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Шнур со скрученными жилами в резиновой изоляции и общей х/б оплетке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2828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52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25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9" grpId="0" animBg="1"/>
      <p:bldP spid="10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6" grpId="0"/>
      <p:bldP spid="30" grpId="0" animBg="1"/>
      <p:bldP spid="31" grpId="0" animBg="1"/>
      <p:bldP spid="36" grpId="0" animBg="1"/>
      <p:bldP spid="37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 fontScale="90000"/>
          </a:bodyPr>
          <a:lstStyle/>
          <a:p>
            <a:pPr marL="631825" lvl="0" indent="-631825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19.3. Классификация и характеристика ассортимента электроустановочных изделий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418-421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1879</TotalTime>
  <Words>1979</Words>
  <Application>Microsoft Office PowerPoint</Application>
  <PresentationFormat>Широкоэкранный</PresentationFormat>
  <Paragraphs>365</Paragraphs>
  <Slides>22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Book Antiqua</vt:lpstr>
      <vt:lpstr>Calibri</vt:lpstr>
      <vt:lpstr>Courier New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19.1. Общие сведения о бытовых электротехнических товарах</vt:lpstr>
      <vt:lpstr>Презентация PowerPoint</vt:lpstr>
      <vt:lpstr>19.2. Классификация и характеристика ассортимента проводниковых изделий</vt:lpstr>
      <vt:lpstr>Презентация PowerPoint</vt:lpstr>
      <vt:lpstr>Презентация PowerPoint</vt:lpstr>
      <vt:lpstr>19.3. Классификация и характеристика ассортимента электроустановочных изделий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200</cp:revision>
  <dcterms:created xsi:type="dcterms:W3CDTF">2014-06-06T09:13:21Z</dcterms:created>
  <dcterms:modified xsi:type="dcterms:W3CDTF">2019-06-25T21:07:28Z</dcterms:modified>
</cp:coreProperties>
</file>