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64"/>
  </p:notesMasterIdLst>
  <p:sldIdLst>
    <p:sldId id="256" r:id="rId2"/>
    <p:sldId id="258" r:id="rId3"/>
    <p:sldId id="322" r:id="rId4"/>
    <p:sldId id="273" r:id="rId5"/>
    <p:sldId id="331" r:id="rId6"/>
    <p:sldId id="369" r:id="rId7"/>
    <p:sldId id="370" r:id="rId8"/>
    <p:sldId id="371" r:id="rId9"/>
    <p:sldId id="326" r:id="rId10"/>
    <p:sldId id="372" r:id="rId11"/>
    <p:sldId id="373" r:id="rId12"/>
    <p:sldId id="375" r:id="rId13"/>
    <p:sldId id="376" r:id="rId14"/>
    <p:sldId id="377" r:id="rId15"/>
    <p:sldId id="379" r:id="rId16"/>
    <p:sldId id="381" r:id="rId17"/>
    <p:sldId id="382" r:id="rId18"/>
    <p:sldId id="383" r:id="rId19"/>
    <p:sldId id="385" r:id="rId20"/>
    <p:sldId id="327" r:id="rId21"/>
    <p:sldId id="387" r:id="rId22"/>
    <p:sldId id="388" r:id="rId23"/>
    <p:sldId id="391" r:id="rId24"/>
    <p:sldId id="493" r:id="rId25"/>
    <p:sldId id="397" r:id="rId26"/>
    <p:sldId id="399" r:id="rId27"/>
    <p:sldId id="406" r:id="rId28"/>
    <p:sldId id="411" r:id="rId29"/>
    <p:sldId id="414" r:id="rId30"/>
    <p:sldId id="328" r:id="rId31"/>
    <p:sldId id="417" r:id="rId32"/>
    <p:sldId id="494" r:id="rId33"/>
    <p:sldId id="421" r:id="rId34"/>
    <p:sldId id="495" r:id="rId35"/>
    <p:sldId id="425" r:id="rId36"/>
    <p:sldId id="428" r:id="rId37"/>
    <p:sldId id="429" r:id="rId38"/>
    <p:sldId id="431" r:id="rId39"/>
    <p:sldId id="434" r:id="rId40"/>
    <p:sldId id="438" r:id="rId41"/>
    <p:sldId id="496" r:id="rId42"/>
    <p:sldId id="441" r:id="rId43"/>
    <p:sldId id="442" r:id="rId44"/>
    <p:sldId id="448" r:id="rId45"/>
    <p:sldId id="449" r:id="rId46"/>
    <p:sldId id="497" r:id="rId47"/>
    <p:sldId id="466" r:id="rId48"/>
    <p:sldId id="467" r:id="rId49"/>
    <p:sldId id="469" r:id="rId50"/>
    <p:sldId id="472" r:id="rId51"/>
    <p:sldId id="475" r:id="rId52"/>
    <p:sldId id="474" r:id="rId53"/>
    <p:sldId id="478" r:id="rId54"/>
    <p:sldId id="480" r:id="rId55"/>
    <p:sldId id="481" r:id="rId56"/>
    <p:sldId id="484" r:id="rId57"/>
    <p:sldId id="487" r:id="rId58"/>
    <p:sldId id="489" r:id="rId59"/>
    <p:sldId id="329" r:id="rId60"/>
    <p:sldId id="325" r:id="rId61"/>
    <p:sldId id="324" r:id="rId62"/>
    <p:sldId id="323" r:id="rId63"/>
  </p:sldIdLst>
  <p:sldSz cx="12192000" cy="6858000"/>
  <p:notesSz cx="6858000" cy="9144000"/>
  <p:custDataLst>
    <p:tags r:id="rId6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8" d="100"/>
          <a:sy n="88" d="100"/>
        </p:scale>
        <p:origin x="5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image" Target="../media/image174.jpeg"/><Relationship Id="rId1" Type="http://schemas.openxmlformats.org/officeDocument/2006/relationships/image" Target="../media/image173.jpeg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image" Target="../media/image174.jpeg"/><Relationship Id="rId1" Type="http://schemas.openxmlformats.org/officeDocument/2006/relationships/image" Target="../media/image173.jpeg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pPr marL="719138" indent="-719138"/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18.1. Общие сведения о мебельных товарах,  потребительские свойства мебели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065C16-C92D-4789-8D7A-42C956482780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18.2. Факторы, формирующие потребительские свойства мебели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3E6E44-38C3-4194-A5E6-B07EDE7A1AFB}" type="parTrans" cxnId="{80518261-4FBC-4B47-9626-3FC4C37B9E7E}">
      <dgm:prSet/>
      <dgm:spPr/>
      <dgm:t>
        <a:bodyPr/>
        <a:lstStyle/>
        <a:p>
          <a:endParaRPr lang="ru-RU"/>
        </a:p>
      </dgm:t>
    </dgm:pt>
    <dgm:pt modelId="{7628B971-4D1E-4C1B-ADA4-5134C8013348}" type="sibTrans" cxnId="{80518261-4FBC-4B47-9626-3FC4C37B9E7E}">
      <dgm:prSet/>
      <dgm:spPr/>
      <dgm:t>
        <a:bodyPr/>
        <a:lstStyle/>
        <a:p>
          <a:endParaRPr lang="ru-RU"/>
        </a:p>
      </dgm:t>
    </dgm:pt>
    <dgm:pt modelId="{014DE6FA-55EE-4D85-8F92-46D05DE9DC6B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18.3. Классификация ассортимента мебели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3144B0-7F0C-4BFC-8365-4F7910CC0CCF}" type="parTrans" cxnId="{AB4171F6-90BF-418E-B866-04A8A9A1CF86}">
      <dgm:prSet/>
      <dgm:spPr/>
      <dgm:t>
        <a:bodyPr/>
        <a:lstStyle/>
        <a:p>
          <a:endParaRPr lang="ru-RU"/>
        </a:p>
      </dgm:t>
    </dgm:pt>
    <dgm:pt modelId="{49F8D18B-CDD5-41A7-A393-5B844E197ED1}" type="sibTrans" cxnId="{AB4171F6-90BF-418E-B866-04A8A9A1CF86}">
      <dgm:prSet/>
      <dgm:spPr/>
      <dgm:t>
        <a:bodyPr/>
        <a:lstStyle/>
        <a:p>
          <a:endParaRPr lang="ru-RU"/>
        </a:p>
      </dgm:t>
    </dgm:pt>
    <dgm:pt modelId="{2E87F2C6-2CB0-45A8-AB21-24D10AF7187C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18.4. Характеристика ассортимента мебели по группам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37FEB9-346E-43C3-8D11-333A1CE5E11D}" type="parTrans" cxnId="{2C5D1BE6-41AD-4AA7-8812-541D84A02A52}">
      <dgm:prSet/>
      <dgm:spPr/>
      <dgm:t>
        <a:bodyPr/>
        <a:lstStyle/>
        <a:p>
          <a:endParaRPr lang="ru-RU"/>
        </a:p>
      </dgm:t>
    </dgm:pt>
    <dgm:pt modelId="{C884070D-C1D7-41BC-8F8B-23684E7FA120}" type="sibTrans" cxnId="{2C5D1BE6-41AD-4AA7-8812-541D84A02A52}">
      <dgm:prSet/>
      <dgm:spPr/>
      <dgm:t>
        <a:bodyPr/>
        <a:lstStyle/>
        <a:p>
          <a:endParaRPr lang="ru-RU"/>
        </a:p>
      </dgm:t>
    </dgm:pt>
    <dgm:pt modelId="{B3FF8993-3927-42DC-B69B-7A4D416A79AE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18.5. Требования к качеству, маркировка, упаковка, хранение мебели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85A803-E9D0-4A94-B6AB-E1EB8A225FC9}" type="parTrans" cxnId="{617ED712-1789-487D-8C17-9DE028E81E3B}">
      <dgm:prSet/>
      <dgm:spPr/>
      <dgm:t>
        <a:bodyPr/>
        <a:lstStyle/>
        <a:p>
          <a:endParaRPr lang="ru-RU"/>
        </a:p>
      </dgm:t>
    </dgm:pt>
    <dgm:pt modelId="{838A6556-02FA-4E34-A956-E2DECC6355C1}" type="sibTrans" cxnId="{617ED712-1789-487D-8C17-9DE028E81E3B}">
      <dgm:prSet/>
      <dgm:spPr/>
      <dgm:t>
        <a:bodyPr/>
        <a:lstStyle/>
        <a:p>
          <a:endParaRPr lang="ru-RU"/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5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5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5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5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5"/>
      <dgm:spPr/>
      <dgm:t>
        <a:bodyPr/>
        <a:lstStyle/>
        <a:p>
          <a:endParaRPr lang="ru-RU"/>
        </a:p>
      </dgm:t>
    </dgm:pt>
    <dgm:pt modelId="{0B1F3664-3263-41DE-A7E3-DC7D3BC3D86E}" type="pres">
      <dgm:prSet presAssocID="{7F065C16-C92D-4789-8D7A-42C956482780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00212-DD59-4D23-BD65-3D0847A69E2B}" type="pres">
      <dgm:prSet presAssocID="{7F065C16-C92D-4789-8D7A-42C956482780}" presName="accent_2" presStyleCnt="0"/>
      <dgm:spPr/>
    </dgm:pt>
    <dgm:pt modelId="{42B7755E-8622-4D7E-B9BD-E9B8E6B161C3}" type="pres">
      <dgm:prSet presAssocID="{7F065C16-C92D-4789-8D7A-42C956482780}" presName="accentRepeatNode" presStyleLbl="solidFgAcc1" presStyleIdx="1" presStyleCnt="5"/>
      <dgm:spPr/>
    </dgm:pt>
    <dgm:pt modelId="{F8AEB621-D3F6-4DCD-96EA-D080FA990A46}" type="pres">
      <dgm:prSet presAssocID="{014DE6FA-55EE-4D85-8F92-46D05DE9DC6B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9AF3BE-666A-482C-BF42-FAFB90F79812}" type="pres">
      <dgm:prSet presAssocID="{014DE6FA-55EE-4D85-8F92-46D05DE9DC6B}" presName="accent_3" presStyleCnt="0"/>
      <dgm:spPr/>
    </dgm:pt>
    <dgm:pt modelId="{9946435F-8670-4EF3-AF27-22C92CA84A52}" type="pres">
      <dgm:prSet presAssocID="{014DE6FA-55EE-4D85-8F92-46D05DE9DC6B}" presName="accentRepeatNode" presStyleLbl="solidFgAcc1" presStyleIdx="2" presStyleCnt="5"/>
      <dgm:spPr/>
    </dgm:pt>
    <dgm:pt modelId="{FB6164C5-F29E-4E5D-9997-7B6D95CACCB1}" type="pres">
      <dgm:prSet presAssocID="{2E87F2C6-2CB0-45A8-AB21-24D10AF7187C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83CDF7-4338-4E5E-AC6F-F851406396A1}" type="pres">
      <dgm:prSet presAssocID="{2E87F2C6-2CB0-45A8-AB21-24D10AF7187C}" presName="accent_4" presStyleCnt="0"/>
      <dgm:spPr/>
    </dgm:pt>
    <dgm:pt modelId="{A3B5C87E-542A-40EC-98B0-B278B9B25A38}" type="pres">
      <dgm:prSet presAssocID="{2E87F2C6-2CB0-45A8-AB21-24D10AF7187C}" presName="accentRepeatNode" presStyleLbl="solidFgAcc1" presStyleIdx="3" presStyleCnt="5"/>
      <dgm:spPr/>
    </dgm:pt>
    <dgm:pt modelId="{57CB7BB0-BEE8-42BF-8F6A-4479B8FD45B6}" type="pres">
      <dgm:prSet presAssocID="{B3FF8993-3927-42DC-B69B-7A4D416A79AE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380088-CEB8-4597-856F-8281AE0A0648}" type="pres">
      <dgm:prSet presAssocID="{B3FF8993-3927-42DC-B69B-7A4D416A79AE}" presName="accent_5" presStyleCnt="0"/>
      <dgm:spPr/>
    </dgm:pt>
    <dgm:pt modelId="{54B4869A-A473-4F35-BDB0-BE5A023E3894}" type="pres">
      <dgm:prSet presAssocID="{B3FF8993-3927-42DC-B69B-7A4D416A79AE}" presName="accentRepeatNode" presStyleLbl="solidFgAcc1" presStyleIdx="4" presStyleCnt="5"/>
      <dgm:spPr/>
    </dgm:pt>
  </dgm:ptLst>
  <dgm:cxnLst>
    <dgm:cxn modelId="{617ED712-1789-487D-8C17-9DE028E81E3B}" srcId="{CF845803-1717-4F48-B710-F7F1B43013F3}" destId="{B3FF8993-3927-42DC-B69B-7A4D416A79AE}" srcOrd="4" destOrd="0" parTransId="{3285A803-E9D0-4A94-B6AB-E1EB8A225FC9}" sibTransId="{838A6556-02FA-4E34-A956-E2DECC6355C1}"/>
    <dgm:cxn modelId="{4C45B9EF-83EE-4100-A304-F8D4CC40F614}" type="presOf" srcId="{B3FF8993-3927-42DC-B69B-7A4D416A79AE}" destId="{57CB7BB0-BEE8-42BF-8F6A-4479B8FD45B6}" srcOrd="0" destOrd="0" presId="urn:microsoft.com/office/officeart/2008/layout/VerticalCurvedList"/>
    <dgm:cxn modelId="{34C3373A-8FB3-4055-846F-7839DE6E4B45}" type="presOf" srcId="{2E87F2C6-2CB0-45A8-AB21-24D10AF7187C}" destId="{FB6164C5-F29E-4E5D-9997-7B6D95CACCB1}" srcOrd="0" destOrd="0" presId="urn:microsoft.com/office/officeart/2008/layout/VerticalCurvedList"/>
    <dgm:cxn modelId="{609B014D-E8FA-47CB-8AE3-2A9D36A4694A}" type="presOf" srcId="{7F065C16-C92D-4789-8D7A-42C956482780}" destId="{0B1F3664-3263-41DE-A7E3-DC7D3BC3D86E}" srcOrd="0" destOrd="0" presId="urn:microsoft.com/office/officeart/2008/layout/VerticalCurvedList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2C5D1BE6-41AD-4AA7-8812-541D84A02A52}" srcId="{CF845803-1717-4F48-B710-F7F1B43013F3}" destId="{2E87F2C6-2CB0-45A8-AB21-24D10AF7187C}" srcOrd="3" destOrd="0" parTransId="{AB37FEB9-346E-43C3-8D11-333A1CE5E11D}" sibTransId="{C884070D-C1D7-41BC-8F8B-23684E7FA120}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AB4171F6-90BF-418E-B866-04A8A9A1CF86}" srcId="{CF845803-1717-4F48-B710-F7F1B43013F3}" destId="{014DE6FA-55EE-4D85-8F92-46D05DE9DC6B}" srcOrd="2" destOrd="0" parTransId="{3A3144B0-7F0C-4BFC-8365-4F7910CC0CCF}" sibTransId="{49F8D18B-CDD5-41A7-A393-5B844E197ED1}"/>
    <dgm:cxn modelId="{867879B1-19AA-4B5D-902D-3C2E5C9D5904}" type="presOf" srcId="{014DE6FA-55EE-4D85-8F92-46D05DE9DC6B}" destId="{F8AEB621-D3F6-4DCD-96EA-D080FA990A46}" srcOrd="0" destOrd="0" presId="urn:microsoft.com/office/officeart/2008/layout/VerticalCurvedList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80518261-4FBC-4B47-9626-3FC4C37B9E7E}" srcId="{CF845803-1717-4F48-B710-F7F1B43013F3}" destId="{7F065C16-C92D-4789-8D7A-42C956482780}" srcOrd="1" destOrd="0" parTransId="{7D3E6E44-38C3-4194-A5E6-B07EDE7A1AFB}" sibTransId="{7628B971-4D1E-4C1B-ADA4-5134C8013348}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6FD0ED9F-432F-47B5-8A81-2EEF94ECBBAD}" type="presParOf" srcId="{962C2BD0-517B-4E9C-A037-D4A0806612C4}" destId="{0B1F3664-3263-41DE-A7E3-DC7D3BC3D86E}" srcOrd="3" destOrd="0" presId="urn:microsoft.com/office/officeart/2008/layout/VerticalCurvedList"/>
    <dgm:cxn modelId="{2A5F6F6F-7630-46DB-B2FD-8EE9C7C17F3B}" type="presParOf" srcId="{962C2BD0-517B-4E9C-A037-D4A0806612C4}" destId="{AD200212-DD59-4D23-BD65-3D0847A69E2B}" srcOrd="4" destOrd="0" presId="urn:microsoft.com/office/officeart/2008/layout/VerticalCurvedList"/>
    <dgm:cxn modelId="{408BB1E3-04C6-4D53-9C3B-A2DDF82B36E7}" type="presParOf" srcId="{AD200212-DD59-4D23-BD65-3D0847A69E2B}" destId="{42B7755E-8622-4D7E-B9BD-E9B8E6B161C3}" srcOrd="0" destOrd="0" presId="urn:microsoft.com/office/officeart/2008/layout/VerticalCurvedList"/>
    <dgm:cxn modelId="{C412D2D9-868B-432E-AF99-9C799DD371E6}" type="presParOf" srcId="{962C2BD0-517B-4E9C-A037-D4A0806612C4}" destId="{F8AEB621-D3F6-4DCD-96EA-D080FA990A46}" srcOrd="5" destOrd="0" presId="urn:microsoft.com/office/officeart/2008/layout/VerticalCurvedList"/>
    <dgm:cxn modelId="{C92E17D4-F3AD-40BB-A278-4A9E70254387}" type="presParOf" srcId="{962C2BD0-517B-4E9C-A037-D4A0806612C4}" destId="{139AF3BE-666A-482C-BF42-FAFB90F79812}" srcOrd="6" destOrd="0" presId="urn:microsoft.com/office/officeart/2008/layout/VerticalCurvedList"/>
    <dgm:cxn modelId="{FD9D3E67-4C52-4CC4-854B-9BC19FCC99DE}" type="presParOf" srcId="{139AF3BE-666A-482C-BF42-FAFB90F79812}" destId="{9946435F-8670-4EF3-AF27-22C92CA84A52}" srcOrd="0" destOrd="0" presId="urn:microsoft.com/office/officeart/2008/layout/VerticalCurvedList"/>
    <dgm:cxn modelId="{27010503-E1E5-4853-A510-4401F8850411}" type="presParOf" srcId="{962C2BD0-517B-4E9C-A037-D4A0806612C4}" destId="{FB6164C5-F29E-4E5D-9997-7B6D95CACCB1}" srcOrd="7" destOrd="0" presId="urn:microsoft.com/office/officeart/2008/layout/VerticalCurvedList"/>
    <dgm:cxn modelId="{CAA8D6C3-706B-459D-82F4-A7A71C650D27}" type="presParOf" srcId="{962C2BD0-517B-4E9C-A037-D4A0806612C4}" destId="{1F83CDF7-4338-4E5E-AC6F-F851406396A1}" srcOrd="8" destOrd="0" presId="urn:microsoft.com/office/officeart/2008/layout/VerticalCurvedList"/>
    <dgm:cxn modelId="{3E885466-62BB-49AC-8D0A-09FC6662CFAE}" type="presParOf" srcId="{1F83CDF7-4338-4E5E-AC6F-F851406396A1}" destId="{A3B5C87E-542A-40EC-98B0-B278B9B25A38}" srcOrd="0" destOrd="0" presId="urn:microsoft.com/office/officeart/2008/layout/VerticalCurvedList"/>
    <dgm:cxn modelId="{222E01A4-DA21-4FE0-B26E-F5992E3B2071}" type="presParOf" srcId="{962C2BD0-517B-4E9C-A037-D4A0806612C4}" destId="{57CB7BB0-BEE8-42BF-8F6A-4479B8FD45B6}" srcOrd="9" destOrd="0" presId="urn:microsoft.com/office/officeart/2008/layout/VerticalCurvedList"/>
    <dgm:cxn modelId="{2E531F68-E686-4CF9-B542-D6382A525044}" type="presParOf" srcId="{962C2BD0-517B-4E9C-A037-D4A0806612C4}" destId="{7C380088-CEB8-4597-856F-8281AE0A0648}" srcOrd="10" destOrd="0" presId="urn:microsoft.com/office/officeart/2008/layout/VerticalCurvedList"/>
    <dgm:cxn modelId="{C08260BF-78A4-44EE-8CA1-86118DF08101}" type="presParOf" srcId="{7C380088-CEB8-4597-856F-8281AE0A0648}" destId="{54B4869A-A473-4F35-BDB0-BE5A023E389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1A5569-B004-441B-80ED-43A8134D142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F45BA3-7881-4D57-B0A2-72DB5C276F0C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Функци-ональные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DE0EAF6-D13D-4E95-BF0F-6984F05EBD55}" type="parTrans" cxnId="{4FEDBC6E-CD60-4424-9604-DC3683BBC304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6F32D6-EFBE-4AB1-A1CE-F8FD5388EBF0}" type="sibTrans" cxnId="{4FEDBC6E-CD60-4424-9604-DC3683BBC304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7749D0C-B838-4336-B3AE-61600FB91D4A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Совершенство выполнения основной функции</a:t>
          </a:r>
          <a:endParaRPr lang="ru-RU" sz="15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2C82C8-DE14-4C25-8F6B-D7FE404C87DE}" type="parTrans" cxnId="{674B9935-1AAB-4111-910F-CAADA3F2121E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CA32D5D-6629-4546-8E5F-FD367E24351B}" type="sibTrans" cxnId="{674B9935-1AAB-4111-910F-CAADA3F2121E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F932B78-7DAC-4ABC-92DF-6047B5A3DAFF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Универсальность применения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4C2ED5-12A7-4F62-9237-94A6087E0B3A}" type="parTrans" cxnId="{EC1908E1-BDE3-4450-A93D-70F4F2008E91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CA42625-78CB-4BCE-BFAF-7A71CF1863BE}" type="sibTrans" cxnId="{EC1908E1-BDE3-4450-A93D-70F4F2008E91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0C40E04-BAA0-4A87-A942-8DE15D070EF1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Эргономи-ческие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88E2DA-42F0-4235-9104-9AAB4FFB5E27}" type="parTrans" cxnId="{48E0F402-B4B3-4F5A-98BB-0A6B1E80E47B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CFA3D46-3C66-4406-ABD8-634EB160C56C}" type="sibTrans" cxnId="{48E0F402-B4B3-4F5A-98BB-0A6B1E80E47B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D94CD7E-20A3-4127-9E7A-1EDBF7989414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Гигиеничность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732C469-4E38-4540-AF4E-EAF42415F410}" type="parTrans" cxnId="{060ACC1E-BD9C-4886-8451-41A906CE5D1F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6C6DB5-A411-412A-98FE-F34A49686589}" type="sibTrans" cxnId="{060ACC1E-BD9C-4886-8451-41A906CE5D1F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4D0194-860E-48DF-B113-E27A9166FF9C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Эстетические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222F4F0-4389-4124-AC79-D57B3530FEFF}" type="parTrans" cxnId="{D7D192C1-A058-41E2-B5A9-AB5EA481A888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ED54E8-AD0E-4A4A-AF62-05AF0005110E}" type="sibTrans" cxnId="{D7D192C1-A058-41E2-B5A9-AB5EA481A888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81DFDB4-C1D8-4460-AB9B-76E5165EFB90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Надежность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9A7FEFF-A8B0-4666-B5C3-BFF7BEB1992A}" type="parTrans" cxnId="{D6B6BC77-FDFC-4B02-8D80-04A0226CA921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7C442A8-5F7B-4E26-AA83-B68D3F5E59A9}" type="sibTrans" cxnId="{D6B6BC77-FDFC-4B02-8D80-04A0226CA921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A22D6E4-4487-44A3-AF9F-020B6F009E56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Безопасность 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EBC1B41-BD19-49BE-BFD8-5BCF13166DF5}" type="parTrans" cxnId="{FCDF8006-C1B2-4173-ADB1-02A4A75D0C57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94D1CFA-035B-4B33-ABBD-252F390E44E0}" type="sibTrans" cxnId="{FCDF8006-C1B2-4173-ADB1-02A4A75D0C57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AFFD7A0-B3B2-426F-93EB-76A70644E4B3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Информационная выразительность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6D363ED-C149-417C-BDD9-26CD04877F09}" type="parTrans" cxnId="{8A4C84BB-750B-4078-8C00-D3657A192A27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3A65B7-D1E1-4229-ADA0-4B507C018DE3}" type="sibTrans" cxnId="{8A4C84BB-750B-4078-8C00-D3657A192A27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B4D8865-113E-4098-A74B-C2715D510F7C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Долговечность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530A58-2DDB-4263-BA72-15FD6CDC7E22}" type="parTrans" cxnId="{19638FB8-B795-4B2C-8DAF-39CABBC0D006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FE4D7E-E127-4C3C-BDAF-C8867556206B}" type="sibTrans" cxnId="{19638FB8-B795-4B2C-8DAF-39CABBC0D006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B2099D-10E6-4E5A-9ABE-3D844B11A48A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Химическая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21240FE-3AF6-401C-B9D0-EAA4F103295E}" type="parTrans" cxnId="{15786ADD-A3A7-4698-996D-0063819607F1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17469A-DF5B-4900-957D-64A376EF50E4}" type="sibTrans" cxnId="{15786ADD-A3A7-4698-996D-0063819607F1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A179F34-7090-467C-9A4E-92BB18A047D1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Совершенство выполнения вспомогательных операций</a:t>
          </a:r>
          <a:endParaRPr lang="ru-RU" sz="15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54CAD3-FFB8-45A3-91C5-4EE4C8A1D313}" type="parTrans" cxnId="{75687720-CFF9-47FC-802F-8BB9A128F57E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960F65F-64F8-40BA-9707-09C35AD5EB4C}" type="sibTrans" cxnId="{75687720-CFF9-47FC-802F-8BB9A128F57E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EDA127-EE63-43B6-B5EA-884FA787ADBB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Удобство пользования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5F20657-A4DD-4C0B-AC2D-9DC54914F66C}" type="parTrans" cxnId="{FF1DE6C5-8075-4F49-8ACB-FC26078187C2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AAE9B0A4-1D90-45AC-AB4E-3B4237BE8AA6}" type="sibTrans" cxnId="{FF1DE6C5-8075-4F49-8ACB-FC26078187C2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241788A0-A340-4A2D-ABA6-8FF89643F9E3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Рациональность формы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C9EC07A-6DE7-4CAA-8AE6-BC38D1563C1E}" type="parTrans" cxnId="{595FB34E-EA40-4599-9460-4B422202753B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CD58B3F5-6D08-46D9-8BF8-AC3F626E132A}" type="sibTrans" cxnId="{595FB34E-EA40-4599-9460-4B422202753B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259C407A-5803-4C77-992A-187F2A723456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Целостность композиции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78B469-11DD-4616-8020-4BD4914BE26D}" type="parTrans" cxnId="{D1B58B10-6C02-41D6-ABC6-36C35DC20C75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5D42B852-8858-479C-98A1-24AF912A8323}" type="sibTrans" cxnId="{D1B58B10-6C02-41D6-ABC6-36C35DC20C75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B455F3D8-07C9-4C87-A3F8-4C57573B9C06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Совершенство </a:t>
          </a:r>
          <a:r>
            <a:rPr lang="ru-RU" sz="16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производствен-ного</a:t>
          </a:r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spc="-1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исполнения</a:t>
          </a:r>
          <a:endParaRPr lang="ru-RU" sz="1600" spc="-1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A02972F-54F1-4711-B9EB-4E41C5884337}" type="parTrans" cxnId="{24EF9F15-08CC-4741-8FB2-2DD65A11AFF8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BB0E25FF-1344-4751-878A-054E6B8756D3}" type="sibTrans" cxnId="{24EF9F15-08CC-4741-8FB2-2DD65A11AFF8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ED7BD22A-6599-4B05-938A-FBF0402893F0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Безотказность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E39086C-D4C9-421D-B569-16B2AC3DCFF8}" type="parTrans" cxnId="{683228D0-0366-497B-9751-8C604047195B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0361A31D-264F-4E86-93A1-C424CC1CD112}" type="sibTrans" cxnId="{683228D0-0366-497B-9751-8C604047195B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CD773242-42FB-4E1C-BBF1-76EE213C4EB2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Ремонтопригод-ность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5BA4CC1-E485-4C2B-80BA-B4AA32F4AE58}" type="parTrans" cxnId="{734EF351-68AC-4DF7-A567-52768531FEEB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7169FF54-8261-4081-B05A-7E1C98640E47}" type="sibTrans" cxnId="{734EF351-68AC-4DF7-A567-52768531FEEB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3218B093-9D6C-4449-8EF3-C3BB71E21B24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Сохраняемость</a:t>
          </a:r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0619165-A3F4-47AB-A512-941F4C5392E8}" type="parTrans" cxnId="{8275E494-36E1-49D6-AAA2-2E40F0CC493E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91DA34F3-66C0-484B-B265-408AFD6FECF9}" type="sibTrans" cxnId="{8275E494-36E1-49D6-AAA2-2E40F0CC493E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C08C8DF9-BFF7-4878-B7AF-2330244A2C83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Механическая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76682A6-4514-461D-A226-8EE00CEAA6AE}" type="parTrans" cxnId="{6FE5A792-0B7B-4B3B-AAD7-1AD0FF51D58A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04E650B8-988A-49FF-A93B-C9D98135815A}" type="sibTrans" cxnId="{6FE5A792-0B7B-4B3B-AAD7-1AD0FF51D58A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5D71BB67-73D8-44C0-9CC6-04D130617887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Пожарная 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93885E-4E51-4496-B401-18BEB77B46FF}" type="parTrans" cxnId="{141CF984-A6D0-49F5-964D-749C47BB4294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81C7F01F-4D21-4A14-B207-9C251A506F36}" type="sibTrans" cxnId="{141CF984-A6D0-49F5-964D-749C47BB4294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855548C0-65F4-4320-8729-E852A6904CFE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Биологическая и др.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770E0F1-9989-4842-B01F-B4D78AC88DC5}" type="parTrans" cxnId="{8958BE20-BEBD-4274-B75D-650D1C5ABFD6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A6C11E51-F6D5-461D-B506-F25F3A621471}" type="sibTrans" cxnId="{8958BE20-BEBD-4274-B75D-650D1C5ABFD6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406C3258-2F97-44DF-8B81-C7DE31E0D98A}" type="pres">
      <dgm:prSet presAssocID="{801A5569-B004-441B-80ED-43A8134D142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071DB7-5572-4B8C-BE20-6F5B0D3E024F}" type="pres">
      <dgm:prSet presAssocID="{CEF45BA3-7881-4D57-B0A2-72DB5C276F0C}" presName="compNode" presStyleCnt="0"/>
      <dgm:spPr/>
    </dgm:pt>
    <dgm:pt modelId="{36F4908F-7D03-4953-8B20-D78DA15DF123}" type="pres">
      <dgm:prSet presAssocID="{CEF45BA3-7881-4D57-B0A2-72DB5C276F0C}" presName="aNode" presStyleLbl="bgShp" presStyleIdx="0" presStyleCnt="5"/>
      <dgm:spPr/>
      <dgm:t>
        <a:bodyPr/>
        <a:lstStyle/>
        <a:p>
          <a:endParaRPr lang="ru-RU"/>
        </a:p>
      </dgm:t>
    </dgm:pt>
    <dgm:pt modelId="{A8295A82-3E86-4C13-BDDB-D8B0A81CB6BC}" type="pres">
      <dgm:prSet presAssocID="{CEF45BA3-7881-4D57-B0A2-72DB5C276F0C}" presName="textNode" presStyleLbl="bgShp" presStyleIdx="0" presStyleCnt="5"/>
      <dgm:spPr/>
      <dgm:t>
        <a:bodyPr/>
        <a:lstStyle/>
        <a:p>
          <a:endParaRPr lang="ru-RU"/>
        </a:p>
      </dgm:t>
    </dgm:pt>
    <dgm:pt modelId="{5777E706-E9E2-4B34-9151-2F6D6D42C7DE}" type="pres">
      <dgm:prSet presAssocID="{CEF45BA3-7881-4D57-B0A2-72DB5C276F0C}" presName="compChildNode" presStyleCnt="0"/>
      <dgm:spPr/>
    </dgm:pt>
    <dgm:pt modelId="{93AB31C2-2868-4552-9015-A857941C5E50}" type="pres">
      <dgm:prSet presAssocID="{CEF45BA3-7881-4D57-B0A2-72DB5C276F0C}" presName="theInnerList" presStyleCnt="0"/>
      <dgm:spPr/>
    </dgm:pt>
    <dgm:pt modelId="{78B9F371-D936-423C-A79C-C16EF505B24D}" type="pres">
      <dgm:prSet presAssocID="{A7749D0C-B838-4336-B3AE-61600FB91D4A}" presName="childNode" presStyleLbl="node1" presStyleIdx="0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FBEE6D-7231-49FE-BA2D-D594F9BE9516}" type="pres">
      <dgm:prSet presAssocID="{A7749D0C-B838-4336-B3AE-61600FB91D4A}" presName="aSpace2" presStyleCnt="0"/>
      <dgm:spPr/>
    </dgm:pt>
    <dgm:pt modelId="{A7FF5723-BAA3-4115-B8EF-8696EBAFEDCB}" type="pres">
      <dgm:prSet presAssocID="{DF932B78-7DAC-4ABC-92DF-6047B5A3DAFF}" presName="childNode" presStyleLbl="node1" presStyleIdx="1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AC34B4-C788-421A-9CDF-85F1D8430138}" type="pres">
      <dgm:prSet presAssocID="{DF932B78-7DAC-4ABC-92DF-6047B5A3DAFF}" presName="aSpace2" presStyleCnt="0"/>
      <dgm:spPr/>
    </dgm:pt>
    <dgm:pt modelId="{50FAFC8D-3585-4E4D-BDA6-C17039E6C0CC}" type="pres">
      <dgm:prSet presAssocID="{BA179F34-7090-467C-9A4E-92BB18A047D1}" presName="childNode" presStyleLbl="node1" presStyleIdx="2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EA9537-A677-4015-B32D-45928882EBE3}" type="pres">
      <dgm:prSet presAssocID="{CEF45BA3-7881-4D57-B0A2-72DB5C276F0C}" presName="aSpace" presStyleCnt="0"/>
      <dgm:spPr/>
    </dgm:pt>
    <dgm:pt modelId="{872F5973-B857-4FC2-8FA4-24161AF5EAFB}" type="pres">
      <dgm:prSet presAssocID="{50C40E04-BAA0-4A87-A942-8DE15D070EF1}" presName="compNode" presStyleCnt="0"/>
      <dgm:spPr/>
    </dgm:pt>
    <dgm:pt modelId="{A1C28AF0-0E49-4DAD-B1C0-6CD83FB877C5}" type="pres">
      <dgm:prSet presAssocID="{50C40E04-BAA0-4A87-A942-8DE15D070EF1}" presName="aNode" presStyleLbl="bgShp" presStyleIdx="1" presStyleCnt="5"/>
      <dgm:spPr/>
      <dgm:t>
        <a:bodyPr/>
        <a:lstStyle/>
        <a:p>
          <a:endParaRPr lang="ru-RU"/>
        </a:p>
      </dgm:t>
    </dgm:pt>
    <dgm:pt modelId="{85F3CC40-3346-4DB4-9D6E-A08021D1E05F}" type="pres">
      <dgm:prSet presAssocID="{50C40E04-BAA0-4A87-A942-8DE15D070EF1}" presName="textNode" presStyleLbl="bgShp" presStyleIdx="1" presStyleCnt="5"/>
      <dgm:spPr/>
      <dgm:t>
        <a:bodyPr/>
        <a:lstStyle/>
        <a:p>
          <a:endParaRPr lang="ru-RU"/>
        </a:p>
      </dgm:t>
    </dgm:pt>
    <dgm:pt modelId="{2FCCE192-ED55-465C-BA1A-82694B968EB8}" type="pres">
      <dgm:prSet presAssocID="{50C40E04-BAA0-4A87-A942-8DE15D070EF1}" presName="compChildNode" presStyleCnt="0"/>
      <dgm:spPr/>
    </dgm:pt>
    <dgm:pt modelId="{16C4E396-5188-4A26-B6E6-8599CD95F867}" type="pres">
      <dgm:prSet presAssocID="{50C40E04-BAA0-4A87-A942-8DE15D070EF1}" presName="theInnerList" presStyleCnt="0"/>
      <dgm:spPr/>
    </dgm:pt>
    <dgm:pt modelId="{6174AABC-E2A8-432D-ABE7-2FE340ED329D}" type="pres">
      <dgm:prSet presAssocID="{8D94CD7E-20A3-4127-9E7A-1EDBF7989414}" presName="childNode" presStyleLbl="node1" presStyleIdx="3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B9F67D-FD59-422B-9347-C19907E3A3F8}" type="pres">
      <dgm:prSet presAssocID="{8D94CD7E-20A3-4127-9E7A-1EDBF7989414}" presName="aSpace2" presStyleCnt="0"/>
      <dgm:spPr/>
    </dgm:pt>
    <dgm:pt modelId="{7C1D5AAB-6DA8-42B5-9BFE-11D7E20CE805}" type="pres">
      <dgm:prSet presAssocID="{2CEDA127-EE63-43B6-B5EA-884FA787ADBB}" presName="childNode" presStyleLbl="node1" presStyleIdx="4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71437D-B8A9-47C6-85EC-D8E318380E93}" type="pres">
      <dgm:prSet presAssocID="{50C40E04-BAA0-4A87-A942-8DE15D070EF1}" presName="aSpace" presStyleCnt="0"/>
      <dgm:spPr/>
    </dgm:pt>
    <dgm:pt modelId="{8703F8F8-9C09-40B9-BEB2-B5C2291F9951}" type="pres">
      <dgm:prSet presAssocID="{0A4D0194-860E-48DF-B113-E27A9166FF9C}" presName="compNode" presStyleCnt="0"/>
      <dgm:spPr/>
    </dgm:pt>
    <dgm:pt modelId="{6454638A-C592-4AA9-893E-487433B8ACF3}" type="pres">
      <dgm:prSet presAssocID="{0A4D0194-860E-48DF-B113-E27A9166FF9C}" presName="aNode" presStyleLbl="bgShp" presStyleIdx="2" presStyleCnt="5"/>
      <dgm:spPr/>
      <dgm:t>
        <a:bodyPr/>
        <a:lstStyle/>
        <a:p>
          <a:endParaRPr lang="ru-RU"/>
        </a:p>
      </dgm:t>
    </dgm:pt>
    <dgm:pt modelId="{036368E8-31F7-41DE-8A4F-31ACA7D8AA00}" type="pres">
      <dgm:prSet presAssocID="{0A4D0194-860E-48DF-B113-E27A9166FF9C}" presName="textNode" presStyleLbl="bgShp" presStyleIdx="2" presStyleCnt="5"/>
      <dgm:spPr/>
      <dgm:t>
        <a:bodyPr/>
        <a:lstStyle/>
        <a:p>
          <a:endParaRPr lang="ru-RU"/>
        </a:p>
      </dgm:t>
    </dgm:pt>
    <dgm:pt modelId="{711C05FB-568B-474B-ACCF-7D5F6DD78D9E}" type="pres">
      <dgm:prSet presAssocID="{0A4D0194-860E-48DF-B113-E27A9166FF9C}" presName="compChildNode" presStyleCnt="0"/>
      <dgm:spPr/>
    </dgm:pt>
    <dgm:pt modelId="{CE161C09-87DB-4814-B62A-0C7C76ED6A02}" type="pres">
      <dgm:prSet presAssocID="{0A4D0194-860E-48DF-B113-E27A9166FF9C}" presName="theInnerList" presStyleCnt="0"/>
      <dgm:spPr/>
    </dgm:pt>
    <dgm:pt modelId="{EC384C32-F887-4AEB-AE54-63CD8B140468}" type="pres">
      <dgm:prSet presAssocID="{3AFFD7A0-B3B2-426F-93EB-76A70644E4B3}" presName="childNode" presStyleLbl="node1" presStyleIdx="5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61B1DE-60AF-42EB-BF93-C7AA35FD123C}" type="pres">
      <dgm:prSet presAssocID="{3AFFD7A0-B3B2-426F-93EB-76A70644E4B3}" presName="aSpace2" presStyleCnt="0"/>
      <dgm:spPr/>
    </dgm:pt>
    <dgm:pt modelId="{00300331-5BF5-4B38-A9C4-8D10FE967B8A}" type="pres">
      <dgm:prSet presAssocID="{241788A0-A340-4A2D-ABA6-8FF89643F9E3}" presName="childNode" presStyleLbl="node1" presStyleIdx="6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8D8EB1-0941-4559-AF3F-41C25BAABC48}" type="pres">
      <dgm:prSet presAssocID="{241788A0-A340-4A2D-ABA6-8FF89643F9E3}" presName="aSpace2" presStyleCnt="0"/>
      <dgm:spPr/>
    </dgm:pt>
    <dgm:pt modelId="{7DADC0DD-5C07-4B69-B0F9-FB78DD7D20FC}" type="pres">
      <dgm:prSet presAssocID="{259C407A-5803-4C77-992A-187F2A723456}" presName="childNode" presStyleLbl="node1" presStyleIdx="7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1E6F00-23C4-4E2A-9CC8-356B1233DE54}" type="pres">
      <dgm:prSet presAssocID="{259C407A-5803-4C77-992A-187F2A723456}" presName="aSpace2" presStyleCnt="0"/>
      <dgm:spPr/>
    </dgm:pt>
    <dgm:pt modelId="{B6715FE2-3661-4A7D-83A6-5DDF1991DA05}" type="pres">
      <dgm:prSet presAssocID="{B455F3D8-07C9-4C87-A3F8-4C57573B9C06}" presName="childNode" presStyleLbl="node1" presStyleIdx="8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F8AA6-D62D-415E-8485-3FD288FC3DDE}" type="pres">
      <dgm:prSet presAssocID="{0A4D0194-860E-48DF-B113-E27A9166FF9C}" presName="aSpace" presStyleCnt="0"/>
      <dgm:spPr/>
    </dgm:pt>
    <dgm:pt modelId="{14363240-5F5C-4A77-8E5B-A32A97E75BE4}" type="pres">
      <dgm:prSet presAssocID="{F81DFDB4-C1D8-4460-AB9B-76E5165EFB90}" presName="compNode" presStyleCnt="0"/>
      <dgm:spPr/>
    </dgm:pt>
    <dgm:pt modelId="{F7359F30-ED4D-4D17-B91C-03E91621AD7D}" type="pres">
      <dgm:prSet presAssocID="{F81DFDB4-C1D8-4460-AB9B-76E5165EFB90}" presName="aNode" presStyleLbl="bgShp" presStyleIdx="3" presStyleCnt="5"/>
      <dgm:spPr/>
      <dgm:t>
        <a:bodyPr/>
        <a:lstStyle/>
        <a:p>
          <a:endParaRPr lang="ru-RU"/>
        </a:p>
      </dgm:t>
    </dgm:pt>
    <dgm:pt modelId="{27DBA34C-1E9E-42D0-BCD4-621C44E7425E}" type="pres">
      <dgm:prSet presAssocID="{F81DFDB4-C1D8-4460-AB9B-76E5165EFB90}" presName="textNode" presStyleLbl="bgShp" presStyleIdx="3" presStyleCnt="5"/>
      <dgm:spPr/>
      <dgm:t>
        <a:bodyPr/>
        <a:lstStyle/>
        <a:p>
          <a:endParaRPr lang="ru-RU"/>
        </a:p>
      </dgm:t>
    </dgm:pt>
    <dgm:pt modelId="{E18E50BA-1383-4C3F-AAE8-E397B00DA5E3}" type="pres">
      <dgm:prSet presAssocID="{F81DFDB4-C1D8-4460-AB9B-76E5165EFB90}" presName="compChildNode" presStyleCnt="0"/>
      <dgm:spPr/>
    </dgm:pt>
    <dgm:pt modelId="{17CE4C55-AC49-4BC6-8E30-B1F1DC98E6AE}" type="pres">
      <dgm:prSet presAssocID="{F81DFDB4-C1D8-4460-AB9B-76E5165EFB90}" presName="theInnerList" presStyleCnt="0"/>
      <dgm:spPr/>
    </dgm:pt>
    <dgm:pt modelId="{84BF923B-AB94-41CF-A6D5-10CD1258E835}" type="pres">
      <dgm:prSet presAssocID="{CB4D8865-113E-4098-A74B-C2715D510F7C}" presName="childNode" presStyleLbl="node1" presStyleIdx="9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78377-B931-44BC-9A28-EDDD9627F013}" type="pres">
      <dgm:prSet presAssocID="{CB4D8865-113E-4098-A74B-C2715D510F7C}" presName="aSpace2" presStyleCnt="0"/>
      <dgm:spPr/>
    </dgm:pt>
    <dgm:pt modelId="{67E0F45C-C635-4C4B-AEC1-B08075D0CA96}" type="pres">
      <dgm:prSet presAssocID="{ED7BD22A-6599-4B05-938A-FBF0402893F0}" presName="childNode" presStyleLbl="node1" presStyleIdx="10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F51ED6-C242-49A7-8229-44E8DAC45108}" type="pres">
      <dgm:prSet presAssocID="{ED7BD22A-6599-4B05-938A-FBF0402893F0}" presName="aSpace2" presStyleCnt="0"/>
      <dgm:spPr/>
    </dgm:pt>
    <dgm:pt modelId="{67DAFFE5-31BB-4431-A65F-46A87ADF72A9}" type="pres">
      <dgm:prSet presAssocID="{CD773242-42FB-4E1C-BBF1-76EE213C4EB2}" presName="childNode" presStyleLbl="node1" presStyleIdx="11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019CA-23C0-410E-BA84-75808123F5F6}" type="pres">
      <dgm:prSet presAssocID="{CD773242-42FB-4E1C-BBF1-76EE213C4EB2}" presName="aSpace2" presStyleCnt="0"/>
      <dgm:spPr/>
    </dgm:pt>
    <dgm:pt modelId="{AF62FFAC-5571-4520-A399-2AA88C78E389}" type="pres">
      <dgm:prSet presAssocID="{3218B093-9D6C-4449-8EF3-C3BB71E21B24}" presName="childNode" presStyleLbl="node1" presStyleIdx="12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E52349-98D4-49BD-A277-04A7F1AA6C11}" type="pres">
      <dgm:prSet presAssocID="{F81DFDB4-C1D8-4460-AB9B-76E5165EFB90}" presName="aSpace" presStyleCnt="0"/>
      <dgm:spPr/>
    </dgm:pt>
    <dgm:pt modelId="{DEDBF33A-50A6-40D5-9870-2ED88E3BDFA5}" type="pres">
      <dgm:prSet presAssocID="{4A22D6E4-4487-44A3-AF9F-020B6F009E56}" presName="compNode" presStyleCnt="0"/>
      <dgm:spPr/>
    </dgm:pt>
    <dgm:pt modelId="{8A8E2AA2-DBBD-48BD-A858-391A21DEB89D}" type="pres">
      <dgm:prSet presAssocID="{4A22D6E4-4487-44A3-AF9F-020B6F009E56}" presName="aNode" presStyleLbl="bgShp" presStyleIdx="4" presStyleCnt="5"/>
      <dgm:spPr/>
      <dgm:t>
        <a:bodyPr/>
        <a:lstStyle/>
        <a:p>
          <a:endParaRPr lang="ru-RU"/>
        </a:p>
      </dgm:t>
    </dgm:pt>
    <dgm:pt modelId="{9575E94C-FD9D-4D63-976E-2651C8CA4291}" type="pres">
      <dgm:prSet presAssocID="{4A22D6E4-4487-44A3-AF9F-020B6F009E56}" presName="textNode" presStyleLbl="bgShp" presStyleIdx="4" presStyleCnt="5"/>
      <dgm:spPr/>
      <dgm:t>
        <a:bodyPr/>
        <a:lstStyle/>
        <a:p>
          <a:endParaRPr lang="ru-RU"/>
        </a:p>
      </dgm:t>
    </dgm:pt>
    <dgm:pt modelId="{941E3C5A-B878-4473-9DA8-5EDC9A9B725B}" type="pres">
      <dgm:prSet presAssocID="{4A22D6E4-4487-44A3-AF9F-020B6F009E56}" presName="compChildNode" presStyleCnt="0"/>
      <dgm:spPr/>
    </dgm:pt>
    <dgm:pt modelId="{0ABD694D-4D05-4066-8109-687858DD59E1}" type="pres">
      <dgm:prSet presAssocID="{4A22D6E4-4487-44A3-AF9F-020B6F009E56}" presName="theInnerList" presStyleCnt="0"/>
      <dgm:spPr/>
    </dgm:pt>
    <dgm:pt modelId="{71B31278-3EB3-429C-A237-B0C25A676B9B}" type="pres">
      <dgm:prSet presAssocID="{ACB2099D-10E6-4E5A-9ABE-3D844B11A48A}" presName="childNode" presStyleLbl="node1" presStyleIdx="13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6B9084-6F41-46E5-BE5D-7E8A7A0DAFE3}" type="pres">
      <dgm:prSet presAssocID="{ACB2099D-10E6-4E5A-9ABE-3D844B11A48A}" presName="aSpace2" presStyleCnt="0"/>
      <dgm:spPr/>
    </dgm:pt>
    <dgm:pt modelId="{9F076E6F-2111-4246-B1FE-ED107633FE09}" type="pres">
      <dgm:prSet presAssocID="{C08C8DF9-BFF7-4878-B7AF-2330244A2C83}" presName="childNode" presStyleLbl="node1" presStyleIdx="14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A376E6-6AA3-42ED-B87B-1A6DFF8CB1DD}" type="pres">
      <dgm:prSet presAssocID="{C08C8DF9-BFF7-4878-B7AF-2330244A2C83}" presName="aSpace2" presStyleCnt="0"/>
      <dgm:spPr/>
    </dgm:pt>
    <dgm:pt modelId="{1F8C28CC-1C02-46C5-93A7-EB86466E87E5}" type="pres">
      <dgm:prSet presAssocID="{5D71BB67-73D8-44C0-9CC6-04D130617887}" presName="childNode" presStyleLbl="node1" presStyleIdx="15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FECA10-982B-4820-8CCE-16D539D47469}" type="pres">
      <dgm:prSet presAssocID="{5D71BB67-73D8-44C0-9CC6-04D130617887}" presName="aSpace2" presStyleCnt="0"/>
      <dgm:spPr/>
    </dgm:pt>
    <dgm:pt modelId="{1B5B42C4-D060-4835-9816-1015F21C8537}" type="pres">
      <dgm:prSet presAssocID="{855548C0-65F4-4320-8729-E852A6904CFE}" presName="childNode" presStyleLbl="node1" presStyleIdx="16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F642FF-3169-4488-A1DB-3B56F7655C9B}" type="presOf" srcId="{A7749D0C-B838-4336-B3AE-61600FB91D4A}" destId="{78B9F371-D936-423C-A79C-C16EF505B24D}" srcOrd="0" destOrd="0" presId="urn:microsoft.com/office/officeart/2005/8/layout/lProcess2"/>
    <dgm:cxn modelId="{595FB34E-EA40-4599-9460-4B422202753B}" srcId="{0A4D0194-860E-48DF-B113-E27A9166FF9C}" destId="{241788A0-A340-4A2D-ABA6-8FF89643F9E3}" srcOrd="1" destOrd="0" parTransId="{4C9EC07A-6DE7-4CAA-8AE6-BC38D1563C1E}" sibTransId="{CD58B3F5-6D08-46D9-8BF8-AC3F626E132A}"/>
    <dgm:cxn modelId="{8958BE20-BEBD-4274-B75D-650D1C5ABFD6}" srcId="{4A22D6E4-4487-44A3-AF9F-020B6F009E56}" destId="{855548C0-65F4-4320-8729-E852A6904CFE}" srcOrd="3" destOrd="0" parTransId="{6770E0F1-9989-4842-B01F-B4D78AC88DC5}" sibTransId="{A6C11E51-F6D5-461D-B506-F25F3A621471}"/>
    <dgm:cxn modelId="{75687720-CFF9-47FC-802F-8BB9A128F57E}" srcId="{CEF45BA3-7881-4D57-B0A2-72DB5C276F0C}" destId="{BA179F34-7090-467C-9A4E-92BB18A047D1}" srcOrd="2" destOrd="0" parTransId="{C354CAD3-FFB8-45A3-91C5-4EE4C8A1D313}" sibTransId="{7960F65F-64F8-40BA-9707-09C35AD5EB4C}"/>
    <dgm:cxn modelId="{5B6C54FC-92A3-4086-A8ED-2F666E9CF4DD}" type="presOf" srcId="{4A22D6E4-4487-44A3-AF9F-020B6F009E56}" destId="{9575E94C-FD9D-4D63-976E-2651C8CA4291}" srcOrd="1" destOrd="0" presId="urn:microsoft.com/office/officeart/2005/8/layout/lProcess2"/>
    <dgm:cxn modelId="{B314B18A-B6DD-450A-957D-FAF261EF13F3}" type="presOf" srcId="{2CEDA127-EE63-43B6-B5EA-884FA787ADBB}" destId="{7C1D5AAB-6DA8-42B5-9BFE-11D7E20CE805}" srcOrd="0" destOrd="0" presId="urn:microsoft.com/office/officeart/2005/8/layout/lProcess2"/>
    <dgm:cxn modelId="{53340D07-A986-4F4D-A1B9-49C6FB900D27}" type="presOf" srcId="{855548C0-65F4-4320-8729-E852A6904CFE}" destId="{1B5B42C4-D060-4835-9816-1015F21C8537}" srcOrd="0" destOrd="0" presId="urn:microsoft.com/office/officeart/2005/8/layout/lProcess2"/>
    <dgm:cxn modelId="{141CF984-A6D0-49F5-964D-749C47BB4294}" srcId="{4A22D6E4-4487-44A3-AF9F-020B6F009E56}" destId="{5D71BB67-73D8-44C0-9CC6-04D130617887}" srcOrd="2" destOrd="0" parTransId="{3D93885E-4E51-4496-B401-18BEB77B46FF}" sibTransId="{81C7F01F-4D21-4A14-B207-9C251A506F36}"/>
    <dgm:cxn modelId="{D38C84AB-4049-47AF-8FB3-2FCFCBD90F11}" type="presOf" srcId="{241788A0-A340-4A2D-ABA6-8FF89643F9E3}" destId="{00300331-5BF5-4B38-A9C4-8D10FE967B8A}" srcOrd="0" destOrd="0" presId="urn:microsoft.com/office/officeart/2005/8/layout/lProcess2"/>
    <dgm:cxn modelId="{16A26819-4C56-4574-81C8-32851AA1A482}" type="presOf" srcId="{ACB2099D-10E6-4E5A-9ABE-3D844B11A48A}" destId="{71B31278-3EB3-429C-A237-B0C25A676B9B}" srcOrd="0" destOrd="0" presId="urn:microsoft.com/office/officeart/2005/8/layout/lProcess2"/>
    <dgm:cxn modelId="{FF1DE6C5-8075-4F49-8ACB-FC26078187C2}" srcId="{50C40E04-BAA0-4A87-A942-8DE15D070EF1}" destId="{2CEDA127-EE63-43B6-B5EA-884FA787ADBB}" srcOrd="1" destOrd="0" parTransId="{D5F20657-A4DD-4C0B-AC2D-9DC54914F66C}" sibTransId="{AAE9B0A4-1D90-45AC-AB4E-3B4237BE8AA6}"/>
    <dgm:cxn modelId="{2B0D8EF0-BEBE-4C15-A3B4-825310259498}" type="presOf" srcId="{50C40E04-BAA0-4A87-A942-8DE15D070EF1}" destId="{A1C28AF0-0E49-4DAD-B1C0-6CD83FB877C5}" srcOrd="0" destOrd="0" presId="urn:microsoft.com/office/officeart/2005/8/layout/lProcess2"/>
    <dgm:cxn modelId="{4C7E60BA-A124-463B-981F-FD1D73466C70}" type="presOf" srcId="{4A22D6E4-4487-44A3-AF9F-020B6F009E56}" destId="{8A8E2AA2-DBBD-48BD-A858-391A21DEB89D}" srcOrd="0" destOrd="0" presId="urn:microsoft.com/office/officeart/2005/8/layout/lProcess2"/>
    <dgm:cxn modelId="{7CA9C72F-1FF9-4940-9159-A4880D78327B}" type="presOf" srcId="{F81DFDB4-C1D8-4460-AB9B-76E5165EFB90}" destId="{F7359F30-ED4D-4D17-B91C-03E91621AD7D}" srcOrd="0" destOrd="0" presId="urn:microsoft.com/office/officeart/2005/8/layout/lProcess2"/>
    <dgm:cxn modelId="{3B534496-F87F-46F9-ACC7-288835D30089}" type="presOf" srcId="{50C40E04-BAA0-4A87-A942-8DE15D070EF1}" destId="{85F3CC40-3346-4DB4-9D6E-A08021D1E05F}" srcOrd="1" destOrd="0" presId="urn:microsoft.com/office/officeart/2005/8/layout/lProcess2"/>
    <dgm:cxn modelId="{0A0ADD6C-F158-4DF9-B3AD-26C593ADC789}" type="presOf" srcId="{CEF45BA3-7881-4D57-B0A2-72DB5C276F0C}" destId="{36F4908F-7D03-4953-8B20-D78DA15DF123}" srcOrd="0" destOrd="0" presId="urn:microsoft.com/office/officeart/2005/8/layout/lProcess2"/>
    <dgm:cxn modelId="{FCDF8006-C1B2-4173-ADB1-02A4A75D0C57}" srcId="{801A5569-B004-441B-80ED-43A8134D142E}" destId="{4A22D6E4-4487-44A3-AF9F-020B6F009E56}" srcOrd="4" destOrd="0" parTransId="{2EBC1B41-BD19-49BE-BFD8-5BCF13166DF5}" sibTransId="{D94D1CFA-035B-4B33-ABBD-252F390E44E0}"/>
    <dgm:cxn modelId="{4FEDBC6E-CD60-4424-9604-DC3683BBC304}" srcId="{801A5569-B004-441B-80ED-43A8134D142E}" destId="{CEF45BA3-7881-4D57-B0A2-72DB5C276F0C}" srcOrd="0" destOrd="0" parTransId="{4DE0EAF6-D13D-4E95-BF0F-6984F05EBD55}" sibTransId="{C16F32D6-EFBE-4AB1-A1CE-F8FD5388EBF0}"/>
    <dgm:cxn modelId="{46856AF9-0CAC-4001-B122-0903C9BC1C20}" type="presOf" srcId="{CEF45BA3-7881-4D57-B0A2-72DB5C276F0C}" destId="{A8295A82-3E86-4C13-BDDB-D8B0A81CB6BC}" srcOrd="1" destOrd="0" presId="urn:microsoft.com/office/officeart/2005/8/layout/lProcess2"/>
    <dgm:cxn modelId="{734EF351-68AC-4DF7-A567-52768531FEEB}" srcId="{F81DFDB4-C1D8-4460-AB9B-76E5165EFB90}" destId="{CD773242-42FB-4E1C-BBF1-76EE213C4EB2}" srcOrd="2" destOrd="0" parTransId="{E5BA4CC1-E485-4C2B-80BA-B4AA32F4AE58}" sibTransId="{7169FF54-8261-4081-B05A-7E1C98640E47}"/>
    <dgm:cxn modelId="{683228D0-0366-497B-9751-8C604047195B}" srcId="{F81DFDB4-C1D8-4460-AB9B-76E5165EFB90}" destId="{ED7BD22A-6599-4B05-938A-FBF0402893F0}" srcOrd="1" destOrd="0" parTransId="{DE39086C-D4C9-421D-B569-16B2AC3DCFF8}" sibTransId="{0361A31D-264F-4E86-93A1-C424CC1CD112}"/>
    <dgm:cxn modelId="{6FE5A792-0B7B-4B3B-AAD7-1AD0FF51D58A}" srcId="{4A22D6E4-4487-44A3-AF9F-020B6F009E56}" destId="{C08C8DF9-BFF7-4878-B7AF-2330244A2C83}" srcOrd="1" destOrd="0" parTransId="{776682A6-4514-461D-A226-8EE00CEAA6AE}" sibTransId="{04E650B8-988A-49FF-A93B-C9D98135815A}"/>
    <dgm:cxn modelId="{060ACC1E-BD9C-4886-8451-41A906CE5D1F}" srcId="{50C40E04-BAA0-4A87-A942-8DE15D070EF1}" destId="{8D94CD7E-20A3-4127-9E7A-1EDBF7989414}" srcOrd="0" destOrd="0" parTransId="{0732C469-4E38-4540-AF4E-EAF42415F410}" sibTransId="{2F6C6DB5-A411-412A-98FE-F34A49686589}"/>
    <dgm:cxn modelId="{2FBF344A-9DB7-4C4B-9A21-0041AE477851}" type="presOf" srcId="{0A4D0194-860E-48DF-B113-E27A9166FF9C}" destId="{036368E8-31F7-41DE-8A4F-31ACA7D8AA00}" srcOrd="1" destOrd="0" presId="urn:microsoft.com/office/officeart/2005/8/layout/lProcess2"/>
    <dgm:cxn modelId="{D6B6BC77-FDFC-4B02-8D80-04A0226CA921}" srcId="{801A5569-B004-441B-80ED-43A8134D142E}" destId="{F81DFDB4-C1D8-4460-AB9B-76E5165EFB90}" srcOrd="3" destOrd="0" parTransId="{49A7FEFF-A8B0-4666-B5C3-BFF7BEB1992A}" sibTransId="{17C442A8-5F7B-4E26-AA83-B68D3F5E59A9}"/>
    <dgm:cxn modelId="{D7D192C1-A058-41E2-B5A9-AB5EA481A888}" srcId="{801A5569-B004-441B-80ED-43A8134D142E}" destId="{0A4D0194-860E-48DF-B113-E27A9166FF9C}" srcOrd="2" destOrd="0" parTransId="{5222F4F0-4389-4124-AC79-D57B3530FEFF}" sibTransId="{59ED54E8-AD0E-4A4A-AF62-05AF0005110E}"/>
    <dgm:cxn modelId="{EC1908E1-BDE3-4450-A93D-70F4F2008E91}" srcId="{CEF45BA3-7881-4D57-B0A2-72DB5C276F0C}" destId="{DF932B78-7DAC-4ABC-92DF-6047B5A3DAFF}" srcOrd="1" destOrd="0" parTransId="{634C2ED5-12A7-4F62-9237-94A6087E0B3A}" sibTransId="{7CA42625-78CB-4BCE-BFAF-7A71CF1863BE}"/>
    <dgm:cxn modelId="{BEE2DD6B-69AC-4DAB-99A1-942F6D01A09F}" type="presOf" srcId="{259C407A-5803-4C77-992A-187F2A723456}" destId="{7DADC0DD-5C07-4B69-B0F9-FB78DD7D20FC}" srcOrd="0" destOrd="0" presId="urn:microsoft.com/office/officeart/2005/8/layout/lProcess2"/>
    <dgm:cxn modelId="{16AD081A-A06C-4AFF-B30D-281624CB192E}" type="presOf" srcId="{CB4D8865-113E-4098-A74B-C2715D510F7C}" destId="{84BF923B-AB94-41CF-A6D5-10CD1258E835}" srcOrd="0" destOrd="0" presId="urn:microsoft.com/office/officeart/2005/8/layout/lProcess2"/>
    <dgm:cxn modelId="{679C1A25-CB83-4F19-94AB-ACCAE1442B41}" type="presOf" srcId="{0A4D0194-860E-48DF-B113-E27A9166FF9C}" destId="{6454638A-C592-4AA9-893E-487433B8ACF3}" srcOrd="0" destOrd="0" presId="urn:microsoft.com/office/officeart/2005/8/layout/lProcess2"/>
    <dgm:cxn modelId="{8E916FA6-C553-4C9B-B22D-6F28F10350E7}" type="presOf" srcId="{BA179F34-7090-467C-9A4E-92BB18A047D1}" destId="{50FAFC8D-3585-4E4D-BDA6-C17039E6C0CC}" srcOrd="0" destOrd="0" presId="urn:microsoft.com/office/officeart/2005/8/layout/lProcess2"/>
    <dgm:cxn modelId="{D1C772AB-0A48-4836-8AD9-9096A9EEB96D}" type="presOf" srcId="{C08C8DF9-BFF7-4878-B7AF-2330244A2C83}" destId="{9F076E6F-2111-4246-B1FE-ED107633FE09}" srcOrd="0" destOrd="0" presId="urn:microsoft.com/office/officeart/2005/8/layout/lProcess2"/>
    <dgm:cxn modelId="{2E2AC810-B553-4FF0-B852-584C76E65568}" type="presOf" srcId="{DF932B78-7DAC-4ABC-92DF-6047B5A3DAFF}" destId="{A7FF5723-BAA3-4115-B8EF-8696EBAFEDCB}" srcOrd="0" destOrd="0" presId="urn:microsoft.com/office/officeart/2005/8/layout/lProcess2"/>
    <dgm:cxn modelId="{339ADD0D-C421-4ECA-ACF6-121E4C8E51BC}" type="presOf" srcId="{801A5569-B004-441B-80ED-43A8134D142E}" destId="{406C3258-2F97-44DF-8B81-C7DE31E0D98A}" srcOrd="0" destOrd="0" presId="urn:microsoft.com/office/officeart/2005/8/layout/lProcess2"/>
    <dgm:cxn modelId="{19638FB8-B795-4B2C-8DAF-39CABBC0D006}" srcId="{F81DFDB4-C1D8-4460-AB9B-76E5165EFB90}" destId="{CB4D8865-113E-4098-A74B-C2715D510F7C}" srcOrd="0" destOrd="0" parTransId="{EE530A58-2DDB-4263-BA72-15FD6CDC7E22}" sibTransId="{E0FE4D7E-E127-4C3C-BDAF-C8867556206B}"/>
    <dgm:cxn modelId="{7C33DA06-3DA5-4504-B9EB-2BF3E36E488A}" type="presOf" srcId="{B455F3D8-07C9-4C87-A3F8-4C57573B9C06}" destId="{B6715FE2-3661-4A7D-83A6-5DDF1991DA05}" srcOrd="0" destOrd="0" presId="urn:microsoft.com/office/officeart/2005/8/layout/lProcess2"/>
    <dgm:cxn modelId="{73AE72BF-1251-4570-9076-D3B6ACAD40A8}" type="presOf" srcId="{3AFFD7A0-B3B2-426F-93EB-76A70644E4B3}" destId="{EC384C32-F887-4AEB-AE54-63CD8B140468}" srcOrd="0" destOrd="0" presId="urn:microsoft.com/office/officeart/2005/8/layout/lProcess2"/>
    <dgm:cxn modelId="{48E0F402-B4B3-4F5A-98BB-0A6B1E80E47B}" srcId="{801A5569-B004-441B-80ED-43A8134D142E}" destId="{50C40E04-BAA0-4A87-A942-8DE15D070EF1}" srcOrd="1" destOrd="0" parTransId="{C288E2DA-42F0-4235-9104-9AAB4FFB5E27}" sibTransId="{3CFA3D46-3C66-4406-ABD8-634EB160C56C}"/>
    <dgm:cxn modelId="{5F21B82F-A7BB-4872-8707-D98FD16848F6}" type="presOf" srcId="{8D94CD7E-20A3-4127-9E7A-1EDBF7989414}" destId="{6174AABC-E2A8-432D-ABE7-2FE340ED329D}" srcOrd="0" destOrd="0" presId="urn:microsoft.com/office/officeart/2005/8/layout/lProcess2"/>
    <dgm:cxn modelId="{D1B58B10-6C02-41D6-ABC6-36C35DC20C75}" srcId="{0A4D0194-860E-48DF-B113-E27A9166FF9C}" destId="{259C407A-5803-4C77-992A-187F2A723456}" srcOrd="2" destOrd="0" parTransId="{F678B469-11DD-4616-8020-4BD4914BE26D}" sibTransId="{5D42B852-8858-479C-98A1-24AF912A8323}"/>
    <dgm:cxn modelId="{BF66C164-6932-4D95-8757-D01FA4015781}" type="presOf" srcId="{F81DFDB4-C1D8-4460-AB9B-76E5165EFB90}" destId="{27DBA34C-1E9E-42D0-BCD4-621C44E7425E}" srcOrd="1" destOrd="0" presId="urn:microsoft.com/office/officeart/2005/8/layout/lProcess2"/>
    <dgm:cxn modelId="{8275E494-36E1-49D6-AAA2-2E40F0CC493E}" srcId="{F81DFDB4-C1D8-4460-AB9B-76E5165EFB90}" destId="{3218B093-9D6C-4449-8EF3-C3BB71E21B24}" srcOrd="3" destOrd="0" parTransId="{10619165-A3F4-47AB-A512-941F4C5392E8}" sibTransId="{91DA34F3-66C0-484B-B265-408AFD6FECF9}"/>
    <dgm:cxn modelId="{E41A9A39-2F07-460B-8DD4-DD0F862AF6CA}" type="presOf" srcId="{5D71BB67-73D8-44C0-9CC6-04D130617887}" destId="{1F8C28CC-1C02-46C5-93A7-EB86466E87E5}" srcOrd="0" destOrd="0" presId="urn:microsoft.com/office/officeart/2005/8/layout/lProcess2"/>
    <dgm:cxn modelId="{24EF9F15-08CC-4741-8FB2-2DD65A11AFF8}" srcId="{0A4D0194-860E-48DF-B113-E27A9166FF9C}" destId="{B455F3D8-07C9-4C87-A3F8-4C57573B9C06}" srcOrd="3" destOrd="0" parTransId="{EA02972F-54F1-4711-B9EB-4E41C5884337}" sibTransId="{BB0E25FF-1344-4751-878A-054E6B8756D3}"/>
    <dgm:cxn modelId="{8A4C84BB-750B-4078-8C00-D3657A192A27}" srcId="{0A4D0194-860E-48DF-B113-E27A9166FF9C}" destId="{3AFFD7A0-B3B2-426F-93EB-76A70644E4B3}" srcOrd="0" destOrd="0" parTransId="{D6D363ED-C149-417C-BDD9-26CD04877F09}" sibTransId="{443A65B7-D1E1-4229-ADA0-4B507C018DE3}"/>
    <dgm:cxn modelId="{5D97C5F7-DC3B-436F-A1E9-85BB57301FDC}" type="presOf" srcId="{3218B093-9D6C-4449-8EF3-C3BB71E21B24}" destId="{AF62FFAC-5571-4520-A399-2AA88C78E389}" srcOrd="0" destOrd="0" presId="urn:microsoft.com/office/officeart/2005/8/layout/lProcess2"/>
    <dgm:cxn modelId="{15786ADD-A3A7-4698-996D-0063819607F1}" srcId="{4A22D6E4-4487-44A3-AF9F-020B6F009E56}" destId="{ACB2099D-10E6-4E5A-9ABE-3D844B11A48A}" srcOrd="0" destOrd="0" parTransId="{021240FE-3AF6-401C-B9D0-EAA4F103295E}" sibTransId="{7A17469A-DF5B-4900-957D-64A376EF50E4}"/>
    <dgm:cxn modelId="{4207B77F-CEF6-4671-8C69-7A9E28D0A712}" type="presOf" srcId="{ED7BD22A-6599-4B05-938A-FBF0402893F0}" destId="{67E0F45C-C635-4C4B-AEC1-B08075D0CA96}" srcOrd="0" destOrd="0" presId="urn:microsoft.com/office/officeart/2005/8/layout/lProcess2"/>
    <dgm:cxn modelId="{674B9935-1AAB-4111-910F-CAADA3F2121E}" srcId="{CEF45BA3-7881-4D57-B0A2-72DB5C276F0C}" destId="{A7749D0C-B838-4336-B3AE-61600FB91D4A}" srcOrd="0" destOrd="0" parTransId="{632C82C8-DE14-4C25-8F6B-D7FE404C87DE}" sibTransId="{7CA32D5D-6629-4546-8E5F-FD367E24351B}"/>
    <dgm:cxn modelId="{99E64228-58A8-4AD4-ADC2-D2325E75E8DE}" type="presOf" srcId="{CD773242-42FB-4E1C-BBF1-76EE213C4EB2}" destId="{67DAFFE5-31BB-4431-A65F-46A87ADF72A9}" srcOrd="0" destOrd="0" presId="urn:microsoft.com/office/officeart/2005/8/layout/lProcess2"/>
    <dgm:cxn modelId="{5DC445E8-A31A-4B96-B6E9-6C7949D63B74}" type="presParOf" srcId="{406C3258-2F97-44DF-8B81-C7DE31E0D98A}" destId="{D2071DB7-5572-4B8C-BE20-6F5B0D3E024F}" srcOrd="0" destOrd="0" presId="urn:microsoft.com/office/officeart/2005/8/layout/lProcess2"/>
    <dgm:cxn modelId="{7D0ED652-10A2-4983-BF88-F1BA2273FC09}" type="presParOf" srcId="{D2071DB7-5572-4B8C-BE20-6F5B0D3E024F}" destId="{36F4908F-7D03-4953-8B20-D78DA15DF123}" srcOrd="0" destOrd="0" presId="urn:microsoft.com/office/officeart/2005/8/layout/lProcess2"/>
    <dgm:cxn modelId="{DEC65F7C-584C-492C-B4C2-7A049EFF323B}" type="presParOf" srcId="{D2071DB7-5572-4B8C-BE20-6F5B0D3E024F}" destId="{A8295A82-3E86-4C13-BDDB-D8B0A81CB6BC}" srcOrd="1" destOrd="0" presId="urn:microsoft.com/office/officeart/2005/8/layout/lProcess2"/>
    <dgm:cxn modelId="{F6A3EC04-E875-46AC-A3B6-3A5F6AB0A1AC}" type="presParOf" srcId="{D2071DB7-5572-4B8C-BE20-6F5B0D3E024F}" destId="{5777E706-E9E2-4B34-9151-2F6D6D42C7DE}" srcOrd="2" destOrd="0" presId="urn:microsoft.com/office/officeart/2005/8/layout/lProcess2"/>
    <dgm:cxn modelId="{553BFF3E-FFC0-431F-8D4D-E8007FDB0220}" type="presParOf" srcId="{5777E706-E9E2-4B34-9151-2F6D6D42C7DE}" destId="{93AB31C2-2868-4552-9015-A857941C5E50}" srcOrd="0" destOrd="0" presId="urn:microsoft.com/office/officeart/2005/8/layout/lProcess2"/>
    <dgm:cxn modelId="{E550ED8C-5C6F-4F44-87C6-77E70D5D865D}" type="presParOf" srcId="{93AB31C2-2868-4552-9015-A857941C5E50}" destId="{78B9F371-D936-423C-A79C-C16EF505B24D}" srcOrd="0" destOrd="0" presId="urn:microsoft.com/office/officeart/2005/8/layout/lProcess2"/>
    <dgm:cxn modelId="{FE398690-8109-4F26-ADD0-2BA5EA05D00F}" type="presParOf" srcId="{93AB31C2-2868-4552-9015-A857941C5E50}" destId="{39FBEE6D-7231-49FE-BA2D-D594F9BE9516}" srcOrd="1" destOrd="0" presId="urn:microsoft.com/office/officeart/2005/8/layout/lProcess2"/>
    <dgm:cxn modelId="{317C3B0D-F4B6-42CB-BD79-4FCFA1172DB0}" type="presParOf" srcId="{93AB31C2-2868-4552-9015-A857941C5E50}" destId="{A7FF5723-BAA3-4115-B8EF-8696EBAFEDCB}" srcOrd="2" destOrd="0" presId="urn:microsoft.com/office/officeart/2005/8/layout/lProcess2"/>
    <dgm:cxn modelId="{CB86EE02-04E2-4060-959B-F03B0580DF59}" type="presParOf" srcId="{93AB31C2-2868-4552-9015-A857941C5E50}" destId="{DAAC34B4-C788-421A-9CDF-85F1D8430138}" srcOrd="3" destOrd="0" presId="urn:microsoft.com/office/officeart/2005/8/layout/lProcess2"/>
    <dgm:cxn modelId="{211312DE-E202-42F4-82DA-5288045A535A}" type="presParOf" srcId="{93AB31C2-2868-4552-9015-A857941C5E50}" destId="{50FAFC8D-3585-4E4D-BDA6-C17039E6C0CC}" srcOrd="4" destOrd="0" presId="urn:microsoft.com/office/officeart/2005/8/layout/lProcess2"/>
    <dgm:cxn modelId="{81265303-5176-4445-8F82-87271EFB6D27}" type="presParOf" srcId="{406C3258-2F97-44DF-8B81-C7DE31E0D98A}" destId="{12EA9537-A677-4015-B32D-45928882EBE3}" srcOrd="1" destOrd="0" presId="urn:microsoft.com/office/officeart/2005/8/layout/lProcess2"/>
    <dgm:cxn modelId="{28664912-BF0D-4EC0-AF86-0336EEEE0C78}" type="presParOf" srcId="{406C3258-2F97-44DF-8B81-C7DE31E0D98A}" destId="{872F5973-B857-4FC2-8FA4-24161AF5EAFB}" srcOrd="2" destOrd="0" presId="urn:microsoft.com/office/officeart/2005/8/layout/lProcess2"/>
    <dgm:cxn modelId="{7FA746C5-E8F0-4593-8752-9DBBEBF518F6}" type="presParOf" srcId="{872F5973-B857-4FC2-8FA4-24161AF5EAFB}" destId="{A1C28AF0-0E49-4DAD-B1C0-6CD83FB877C5}" srcOrd="0" destOrd="0" presId="urn:microsoft.com/office/officeart/2005/8/layout/lProcess2"/>
    <dgm:cxn modelId="{3B4B0D9C-1FB1-4C57-B647-968B9AF61DDD}" type="presParOf" srcId="{872F5973-B857-4FC2-8FA4-24161AF5EAFB}" destId="{85F3CC40-3346-4DB4-9D6E-A08021D1E05F}" srcOrd="1" destOrd="0" presId="urn:microsoft.com/office/officeart/2005/8/layout/lProcess2"/>
    <dgm:cxn modelId="{45BCAAF4-2439-4989-8B78-19B0B907C8C2}" type="presParOf" srcId="{872F5973-B857-4FC2-8FA4-24161AF5EAFB}" destId="{2FCCE192-ED55-465C-BA1A-82694B968EB8}" srcOrd="2" destOrd="0" presId="urn:microsoft.com/office/officeart/2005/8/layout/lProcess2"/>
    <dgm:cxn modelId="{88BDFCB7-54D5-4EA9-BFB6-9BC90B1D6E01}" type="presParOf" srcId="{2FCCE192-ED55-465C-BA1A-82694B968EB8}" destId="{16C4E396-5188-4A26-B6E6-8599CD95F867}" srcOrd="0" destOrd="0" presId="urn:microsoft.com/office/officeart/2005/8/layout/lProcess2"/>
    <dgm:cxn modelId="{6BACCB45-6550-4683-9813-9309988C3649}" type="presParOf" srcId="{16C4E396-5188-4A26-B6E6-8599CD95F867}" destId="{6174AABC-E2A8-432D-ABE7-2FE340ED329D}" srcOrd="0" destOrd="0" presId="urn:microsoft.com/office/officeart/2005/8/layout/lProcess2"/>
    <dgm:cxn modelId="{F8C97EC3-5F83-49DC-9706-5D904F7F9B40}" type="presParOf" srcId="{16C4E396-5188-4A26-B6E6-8599CD95F867}" destId="{FBB9F67D-FD59-422B-9347-C19907E3A3F8}" srcOrd="1" destOrd="0" presId="urn:microsoft.com/office/officeart/2005/8/layout/lProcess2"/>
    <dgm:cxn modelId="{3CD286B8-6F6A-453D-AF79-618A5F00EAC0}" type="presParOf" srcId="{16C4E396-5188-4A26-B6E6-8599CD95F867}" destId="{7C1D5AAB-6DA8-42B5-9BFE-11D7E20CE805}" srcOrd="2" destOrd="0" presId="urn:microsoft.com/office/officeart/2005/8/layout/lProcess2"/>
    <dgm:cxn modelId="{A609342D-3180-4381-A377-A3886C33737E}" type="presParOf" srcId="{406C3258-2F97-44DF-8B81-C7DE31E0D98A}" destId="{8371437D-B8A9-47C6-85EC-D8E318380E93}" srcOrd="3" destOrd="0" presId="urn:microsoft.com/office/officeart/2005/8/layout/lProcess2"/>
    <dgm:cxn modelId="{4A7F555B-B66F-43ED-8217-23647B746004}" type="presParOf" srcId="{406C3258-2F97-44DF-8B81-C7DE31E0D98A}" destId="{8703F8F8-9C09-40B9-BEB2-B5C2291F9951}" srcOrd="4" destOrd="0" presId="urn:microsoft.com/office/officeart/2005/8/layout/lProcess2"/>
    <dgm:cxn modelId="{C55328E1-44E6-476F-83E2-B831B8A083D9}" type="presParOf" srcId="{8703F8F8-9C09-40B9-BEB2-B5C2291F9951}" destId="{6454638A-C592-4AA9-893E-487433B8ACF3}" srcOrd="0" destOrd="0" presId="urn:microsoft.com/office/officeart/2005/8/layout/lProcess2"/>
    <dgm:cxn modelId="{F33FBA0C-3D24-4B51-88C7-B79E02946FFE}" type="presParOf" srcId="{8703F8F8-9C09-40B9-BEB2-B5C2291F9951}" destId="{036368E8-31F7-41DE-8A4F-31ACA7D8AA00}" srcOrd="1" destOrd="0" presId="urn:microsoft.com/office/officeart/2005/8/layout/lProcess2"/>
    <dgm:cxn modelId="{3CCE2E42-6A5D-46B0-ACF9-256D7065DCB6}" type="presParOf" srcId="{8703F8F8-9C09-40B9-BEB2-B5C2291F9951}" destId="{711C05FB-568B-474B-ACCF-7D5F6DD78D9E}" srcOrd="2" destOrd="0" presId="urn:microsoft.com/office/officeart/2005/8/layout/lProcess2"/>
    <dgm:cxn modelId="{C5E403F8-0124-4F6E-BCCD-559C3E2CD450}" type="presParOf" srcId="{711C05FB-568B-474B-ACCF-7D5F6DD78D9E}" destId="{CE161C09-87DB-4814-B62A-0C7C76ED6A02}" srcOrd="0" destOrd="0" presId="urn:microsoft.com/office/officeart/2005/8/layout/lProcess2"/>
    <dgm:cxn modelId="{34D97A77-F7D1-4719-B165-228FFB8159A8}" type="presParOf" srcId="{CE161C09-87DB-4814-B62A-0C7C76ED6A02}" destId="{EC384C32-F887-4AEB-AE54-63CD8B140468}" srcOrd="0" destOrd="0" presId="urn:microsoft.com/office/officeart/2005/8/layout/lProcess2"/>
    <dgm:cxn modelId="{6E6BCD47-D5A3-4D07-89D5-F0A128C30FDD}" type="presParOf" srcId="{CE161C09-87DB-4814-B62A-0C7C76ED6A02}" destId="{FB61B1DE-60AF-42EB-BF93-C7AA35FD123C}" srcOrd="1" destOrd="0" presId="urn:microsoft.com/office/officeart/2005/8/layout/lProcess2"/>
    <dgm:cxn modelId="{46A72B3E-12B7-48E1-9B19-96363CB1CBAD}" type="presParOf" srcId="{CE161C09-87DB-4814-B62A-0C7C76ED6A02}" destId="{00300331-5BF5-4B38-A9C4-8D10FE967B8A}" srcOrd="2" destOrd="0" presId="urn:microsoft.com/office/officeart/2005/8/layout/lProcess2"/>
    <dgm:cxn modelId="{279A2215-0F07-4806-9437-7DCCCA67D0A7}" type="presParOf" srcId="{CE161C09-87DB-4814-B62A-0C7C76ED6A02}" destId="{538D8EB1-0941-4559-AF3F-41C25BAABC48}" srcOrd="3" destOrd="0" presId="urn:microsoft.com/office/officeart/2005/8/layout/lProcess2"/>
    <dgm:cxn modelId="{DC69F9D9-96F8-4ECC-8976-EED32EA31E43}" type="presParOf" srcId="{CE161C09-87DB-4814-B62A-0C7C76ED6A02}" destId="{7DADC0DD-5C07-4B69-B0F9-FB78DD7D20FC}" srcOrd="4" destOrd="0" presId="urn:microsoft.com/office/officeart/2005/8/layout/lProcess2"/>
    <dgm:cxn modelId="{5ECD5EEA-01B5-495A-9BEF-10E0CD9562A7}" type="presParOf" srcId="{CE161C09-87DB-4814-B62A-0C7C76ED6A02}" destId="{B21E6F00-23C4-4E2A-9CC8-356B1233DE54}" srcOrd="5" destOrd="0" presId="urn:microsoft.com/office/officeart/2005/8/layout/lProcess2"/>
    <dgm:cxn modelId="{EC4A5382-BAB1-4839-980E-1583453ADF8B}" type="presParOf" srcId="{CE161C09-87DB-4814-B62A-0C7C76ED6A02}" destId="{B6715FE2-3661-4A7D-83A6-5DDF1991DA05}" srcOrd="6" destOrd="0" presId="urn:microsoft.com/office/officeart/2005/8/layout/lProcess2"/>
    <dgm:cxn modelId="{637E6740-BEB5-41D4-85B9-6E7D5876688D}" type="presParOf" srcId="{406C3258-2F97-44DF-8B81-C7DE31E0D98A}" destId="{58DF8AA6-D62D-415E-8485-3FD288FC3DDE}" srcOrd="5" destOrd="0" presId="urn:microsoft.com/office/officeart/2005/8/layout/lProcess2"/>
    <dgm:cxn modelId="{18FD6828-4CE4-44C5-B754-0B0A048CAE21}" type="presParOf" srcId="{406C3258-2F97-44DF-8B81-C7DE31E0D98A}" destId="{14363240-5F5C-4A77-8E5B-A32A97E75BE4}" srcOrd="6" destOrd="0" presId="urn:microsoft.com/office/officeart/2005/8/layout/lProcess2"/>
    <dgm:cxn modelId="{76F8C5CD-FA2E-45E5-A96E-D14FB626DB68}" type="presParOf" srcId="{14363240-5F5C-4A77-8E5B-A32A97E75BE4}" destId="{F7359F30-ED4D-4D17-B91C-03E91621AD7D}" srcOrd="0" destOrd="0" presId="urn:microsoft.com/office/officeart/2005/8/layout/lProcess2"/>
    <dgm:cxn modelId="{633DBAA6-EC5E-4EB4-8F52-966110B9ACEE}" type="presParOf" srcId="{14363240-5F5C-4A77-8E5B-A32A97E75BE4}" destId="{27DBA34C-1E9E-42D0-BCD4-621C44E7425E}" srcOrd="1" destOrd="0" presId="urn:microsoft.com/office/officeart/2005/8/layout/lProcess2"/>
    <dgm:cxn modelId="{86E4B56F-3854-44A7-B876-8DC22AA1C28E}" type="presParOf" srcId="{14363240-5F5C-4A77-8E5B-A32A97E75BE4}" destId="{E18E50BA-1383-4C3F-AAE8-E397B00DA5E3}" srcOrd="2" destOrd="0" presId="urn:microsoft.com/office/officeart/2005/8/layout/lProcess2"/>
    <dgm:cxn modelId="{7EC8DDF1-AB40-4C8A-B190-B278D8E8150A}" type="presParOf" srcId="{E18E50BA-1383-4C3F-AAE8-E397B00DA5E3}" destId="{17CE4C55-AC49-4BC6-8E30-B1F1DC98E6AE}" srcOrd="0" destOrd="0" presId="urn:microsoft.com/office/officeart/2005/8/layout/lProcess2"/>
    <dgm:cxn modelId="{8B8D5537-19D1-4D80-BE86-0F6FDD23E35A}" type="presParOf" srcId="{17CE4C55-AC49-4BC6-8E30-B1F1DC98E6AE}" destId="{84BF923B-AB94-41CF-A6D5-10CD1258E835}" srcOrd="0" destOrd="0" presId="urn:microsoft.com/office/officeart/2005/8/layout/lProcess2"/>
    <dgm:cxn modelId="{AE2C2680-63F5-4ED0-8F21-E19FB264E858}" type="presParOf" srcId="{17CE4C55-AC49-4BC6-8E30-B1F1DC98E6AE}" destId="{63E78377-B931-44BC-9A28-EDDD9627F013}" srcOrd="1" destOrd="0" presId="urn:microsoft.com/office/officeart/2005/8/layout/lProcess2"/>
    <dgm:cxn modelId="{E2027D38-F8EA-4BC7-889D-87E14399BE11}" type="presParOf" srcId="{17CE4C55-AC49-4BC6-8E30-B1F1DC98E6AE}" destId="{67E0F45C-C635-4C4B-AEC1-B08075D0CA96}" srcOrd="2" destOrd="0" presId="urn:microsoft.com/office/officeart/2005/8/layout/lProcess2"/>
    <dgm:cxn modelId="{4C1D55C2-786B-4A7B-9721-2419263B579B}" type="presParOf" srcId="{17CE4C55-AC49-4BC6-8E30-B1F1DC98E6AE}" destId="{32F51ED6-C242-49A7-8229-44E8DAC45108}" srcOrd="3" destOrd="0" presId="urn:microsoft.com/office/officeart/2005/8/layout/lProcess2"/>
    <dgm:cxn modelId="{B1968B00-B298-4D96-B33B-2E585B44C108}" type="presParOf" srcId="{17CE4C55-AC49-4BC6-8E30-B1F1DC98E6AE}" destId="{67DAFFE5-31BB-4431-A65F-46A87ADF72A9}" srcOrd="4" destOrd="0" presId="urn:microsoft.com/office/officeart/2005/8/layout/lProcess2"/>
    <dgm:cxn modelId="{1281CDF0-CCF4-4227-B32F-95F20F0770CA}" type="presParOf" srcId="{17CE4C55-AC49-4BC6-8E30-B1F1DC98E6AE}" destId="{DCA019CA-23C0-410E-BA84-75808123F5F6}" srcOrd="5" destOrd="0" presId="urn:microsoft.com/office/officeart/2005/8/layout/lProcess2"/>
    <dgm:cxn modelId="{2E7D1EDB-3D44-4713-A2AD-83B6819B723F}" type="presParOf" srcId="{17CE4C55-AC49-4BC6-8E30-B1F1DC98E6AE}" destId="{AF62FFAC-5571-4520-A399-2AA88C78E389}" srcOrd="6" destOrd="0" presId="urn:microsoft.com/office/officeart/2005/8/layout/lProcess2"/>
    <dgm:cxn modelId="{33A0DF88-71FD-4975-8ED0-D0270982579B}" type="presParOf" srcId="{406C3258-2F97-44DF-8B81-C7DE31E0D98A}" destId="{74E52349-98D4-49BD-A277-04A7F1AA6C11}" srcOrd="7" destOrd="0" presId="urn:microsoft.com/office/officeart/2005/8/layout/lProcess2"/>
    <dgm:cxn modelId="{BB77944E-50B0-4F25-A07B-D15248C50046}" type="presParOf" srcId="{406C3258-2F97-44DF-8B81-C7DE31E0D98A}" destId="{DEDBF33A-50A6-40D5-9870-2ED88E3BDFA5}" srcOrd="8" destOrd="0" presId="urn:microsoft.com/office/officeart/2005/8/layout/lProcess2"/>
    <dgm:cxn modelId="{9DA849A7-E6CB-4C99-9BB2-35C87D988D94}" type="presParOf" srcId="{DEDBF33A-50A6-40D5-9870-2ED88E3BDFA5}" destId="{8A8E2AA2-DBBD-48BD-A858-391A21DEB89D}" srcOrd="0" destOrd="0" presId="urn:microsoft.com/office/officeart/2005/8/layout/lProcess2"/>
    <dgm:cxn modelId="{0BC383E7-33B1-44D9-A540-A6372AC9A318}" type="presParOf" srcId="{DEDBF33A-50A6-40D5-9870-2ED88E3BDFA5}" destId="{9575E94C-FD9D-4D63-976E-2651C8CA4291}" srcOrd="1" destOrd="0" presId="urn:microsoft.com/office/officeart/2005/8/layout/lProcess2"/>
    <dgm:cxn modelId="{4E742999-E62D-473D-8710-BC4E9C3201AC}" type="presParOf" srcId="{DEDBF33A-50A6-40D5-9870-2ED88E3BDFA5}" destId="{941E3C5A-B878-4473-9DA8-5EDC9A9B725B}" srcOrd="2" destOrd="0" presId="urn:microsoft.com/office/officeart/2005/8/layout/lProcess2"/>
    <dgm:cxn modelId="{DB8A0268-3461-4C9A-BADA-CB3FE33B3A9D}" type="presParOf" srcId="{941E3C5A-B878-4473-9DA8-5EDC9A9B725B}" destId="{0ABD694D-4D05-4066-8109-687858DD59E1}" srcOrd="0" destOrd="0" presId="urn:microsoft.com/office/officeart/2005/8/layout/lProcess2"/>
    <dgm:cxn modelId="{18FD7284-25A9-496A-BD3F-6EFB7C392982}" type="presParOf" srcId="{0ABD694D-4D05-4066-8109-687858DD59E1}" destId="{71B31278-3EB3-429C-A237-B0C25A676B9B}" srcOrd="0" destOrd="0" presId="urn:microsoft.com/office/officeart/2005/8/layout/lProcess2"/>
    <dgm:cxn modelId="{65282339-397E-4AC6-9DF9-788D6DD43561}" type="presParOf" srcId="{0ABD694D-4D05-4066-8109-687858DD59E1}" destId="{3B6B9084-6F41-46E5-BE5D-7E8A7A0DAFE3}" srcOrd="1" destOrd="0" presId="urn:microsoft.com/office/officeart/2005/8/layout/lProcess2"/>
    <dgm:cxn modelId="{E5BA6322-60CB-425C-AE77-66C297D41217}" type="presParOf" srcId="{0ABD694D-4D05-4066-8109-687858DD59E1}" destId="{9F076E6F-2111-4246-B1FE-ED107633FE09}" srcOrd="2" destOrd="0" presId="urn:microsoft.com/office/officeart/2005/8/layout/lProcess2"/>
    <dgm:cxn modelId="{C4622D5D-D62C-47EB-A5F5-90077B96557A}" type="presParOf" srcId="{0ABD694D-4D05-4066-8109-687858DD59E1}" destId="{6BA376E6-6AA3-42ED-B87B-1A6DFF8CB1DD}" srcOrd="3" destOrd="0" presId="urn:microsoft.com/office/officeart/2005/8/layout/lProcess2"/>
    <dgm:cxn modelId="{4E8C2997-A881-4F91-B69C-C677333FF4DD}" type="presParOf" srcId="{0ABD694D-4D05-4066-8109-687858DD59E1}" destId="{1F8C28CC-1C02-46C5-93A7-EB86466E87E5}" srcOrd="4" destOrd="0" presId="urn:microsoft.com/office/officeart/2005/8/layout/lProcess2"/>
    <dgm:cxn modelId="{71758040-A2E2-4F88-9E0E-B20E37B72676}" type="presParOf" srcId="{0ABD694D-4D05-4066-8109-687858DD59E1}" destId="{9BFECA10-982B-4820-8CCE-16D539D47469}" srcOrd="5" destOrd="0" presId="urn:microsoft.com/office/officeart/2005/8/layout/lProcess2"/>
    <dgm:cxn modelId="{FD315B71-2CD3-4CF8-9EE1-D28F4FEC55DD}" type="presParOf" srcId="{0ABD694D-4D05-4066-8109-687858DD59E1}" destId="{1B5B42C4-D060-4835-9816-1015F21C8537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9250FD-A1F3-4990-BD97-2F302CD075A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197792-2B13-43E0-BE46-C74802007EBF}">
      <dgm:prSet phldrT="[Текст]" custT="1"/>
      <dgm:spPr>
        <a:ln>
          <a:solidFill>
            <a:srgbClr val="7030A0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Факторы, формирующие потребительские свойства мебели</a:t>
          </a:r>
          <a:endParaRPr lang="ru-RU" sz="24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4D6F78-2820-445C-AB1D-E1DB5A76B80A}" type="parTrans" cxnId="{CA8A7F4F-7A5F-4ECF-A7CB-6DA525E7B0D5}">
      <dgm:prSet/>
      <dgm:spPr/>
      <dgm:t>
        <a:bodyPr/>
        <a:lstStyle/>
        <a:p>
          <a:endParaRPr lang="ru-RU"/>
        </a:p>
      </dgm:t>
    </dgm:pt>
    <dgm:pt modelId="{4141F5AA-BF65-477D-93A7-30B2A7D9B192}" type="sibTrans" cxnId="{CA8A7F4F-7A5F-4ECF-A7CB-6DA525E7B0D5}">
      <dgm:prSet/>
      <dgm:spPr/>
      <dgm:t>
        <a:bodyPr/>
        <a:lstStyle/>
        <a:p>
          <a:endParaRPr lang="ru-RU"/>
        </a:p>
      </dgm:t>
    </dgm:pt>
    <dgm:pt modelId="{6AF2EFF9-1548-44A9-B72E-F53101C50834}">
      <dgm:prSet phldrT="[Текст]" custT="1"/>
      <dgm:spPr>
        <a:ln>
          <a:solidFill>
            <a:schemeClr val="accent6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Применяемые материалы, сырье 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 комплектующие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4C9710D-AA83-4E77-A600-432CD746FB23}" type="parTrans" cxnId="{A15B19B3-B876-44B3-B7E5-7487961DC625}">
      <dgm:prSet/>
      <dgm:spPr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53B6F61D-A366-4810-8A34-F8ADF2FC8CCA}" type="sibTrans" cxnId="{A15B19B3-B876-44B3-B7E5-7487961DC625}">
      <dgm:prSet/>
      <dgm:spPr/>
      <dgm:t>
        <a:bodyPr/>
        <a:lstStyle/>
        <a:p>
          <a:endParaRPr lang="ru-RU"/>
        </a:p>
      </dgm:t>
    </dgm:pt>
    <dgm:pt modelId="{76FC7B8C-3776-41B7-BE8B-85FD44FA71B8}">
      <dgm:prSet phldrT="[Текст]" custT="1"/>
      <dgm:spPr>
        <a:ln>
          <a:solidFill>
            <a:schemeClr val="accent6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Особенности производства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F2E8479-9DF9-4ED1-9933-C74C7E2C488F}" type="parTrans" cxnId="{BE79C358-92C7-4E2F-A21A-855B444A489E}">
      <dgm:prSet/>
      <dgm:spPr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6BA4DFEB-5F56-4221-BE29-A778FF7248C0}" type="sibTrans" cxnId="{BE79C358-92C7-4E2F-A21A-855B444A489E}">
      <dgm:prSet/>
      <dgm:spPr/>
      <dgm:t>
        <a:bodyPr/>
        <a:lstStyle/>
        <a:p>
          <a:endParaRPr lang="ru-RU"/>
        </a:p>
      </dgm:t>
    </dgm:pt>
    <dgm:pt modelId="{61432820-5F54-48E5-9534-23A4190B4B2D}" type="pres">
      <dgm:prSet presAssocID="{A49250FD-A1F3-4990-BD97-2F302CD075A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15C4506-BEDD-4023-97D4-F635DB3D54B4}" type="pres">
      <dgm:prSet presAssocID="{96197792-2B13-43E0-BE46-C74802007EBF}" presName="hierRoot1" presStyleCnt="0"/>
      <dgm:spPr/>
    </dgm:pt>
    <dgm:pt modelId="{BC8C9A10-AAE0-4B04-A41B-69A11F2AA08B}" type="pres">
      <dgm:prSet presAssocID="{96197792-2B13-43E0-BE46-C74802007EBF}" presName="composite" presStyleCnt="0"/>
      <dgm:spPr/>
    </dgm:pt>
    <dgm:pt modelId="{168A2958-7133-4458-87CD-8935624087DE}" type="pres">
      <dgm:prSet presAssocID="{96197792-2B13-43E0-BE46-C74802007EBF}" presName="background" presStyleLbl="node0" presStyleIdx="0" presStyleCnt="1"/>
      <dgm:spPr>
        <a:solidFill>
          <a:schemeClr val="accent6">
            <a:lumMod val="40000"/>
            <a:lumOff val="60000"/>
          </a:schemeClr>
        </a:solidFill>
      </dgm:spPr>
    </dgm:pt>
    <dgm:pt modelId="{42972696-B735-42D3-B8B4-5626CD7A837B}" type="pres">
      <dgm:prSet presAssocID="{96197792-2B13-43E0-BE46-C74802007EBF}" presName="text" presStyleLbl="fgAcc0" presStyleIdx="0" presStyleCnt="1" custScaleX="4733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08A7AA-769A-4724-ADF2-9EB849D4251D}" type="pres">
      <dgm:prSet presAssocID="{96197792-2B13-43E0-BE46-C74802007EBF}" presName="hierChild2" presStyleCnt="0"/>
      <dgm:spPr/>
    </dgm:pt>
    <dgm:pt modelId="{722F3250-BB2F-4FD4-B69D-F5D48C273B34}" type="pres">
      <dgm:prSet presAssocID="{74C9710D-AA83-4E77-A600-432CD746FB23}" presName="Name10" presStyleLbl="parChTrans1D2" presStyleIdx="0" presStyleCnt="2"/>
      <dgm:spPr/>
      <dgm:t>
        <a:bodyPr/>
        <a:lstStyle/>
        <a:p>
          <a:endParaRPr lang="ru-RU"/>
        </a:p>
      </dgm:t>
    </dgm:pt>
    <dgm:pt modelId="{0F3EEA60-7AC3-4191-9C59-4C9BFC69A5D0}" type="pres">
      <dgm:prSet presAssocID="{6AF2EFF9-1548-44A9-B72E-F53101C50834}" presName="hierRoot2" presStyleCnt="0"/>
      <dgm:spPr/>
    </dgm:pt>
    <dgm:pt modelId="{C5FAEC56-2B47-41AE-9544-2FCCB5B86C2F}" type="pres">
      <dgm:prSet presAssocID="{6AF2EFF9-1548-44A9-B72E-F53101C50834}" presName="composite2" presStyleCnt="0"/>
      <dgm:spPr/>
    </dgm:pt>
    <dgm:pt modelId="{3869252A-561D-4157-9923-F530AD7AE560}" type="pres">
      <dgm:prSet presAssocID="{6AF2EFF9-1548-44A9-B72E-F53101C50834}" presName="background2" presStyleLbl="node2" presStyleIdx="0" presStyleCnt="2"/>
      <dgm:spPr>
        <a:solidFill>
          <a:schemeClr val="accent6">
            <a:lumMod val="20000"/>
            <a:lumOff val="80000"/>
          </a:schemeClr>
        </a:solidFill>
      </dgm:spPr>
    </dgm:pt>
    <dgm:pt modelId="{ED4E696D-E2C5-42D7-A1FF-F45BB815892F}" type="pres">
      <dgm:prSet presAssocID="{6AF2EFF9-1548-44A9-B72E-F53101C50834}" presName="text2" presStyleLbl="fgAcc2" presStyleIdx="0" presStyleCnt="2" custScaleX="436752" custLinFactNeighborX="-1435" custLinFactNeighborY="82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078320-A880-4BF6-9A76-5C05E0A066C7}" type="pres">
      <dgm:prSet presAssocID="{6AF2EFF9-1548-44A9-B72E-F53101C50834}" presName="hierChild3" presStyleCnt="0"/>
      <dgm:spPr/>
    </dgm:pt>
    <dgm:pt modelId="{48011230-2F6E-412E-BCC4-49CAA266A1B1}" type="pres">
      <dgm:prSet presAssocID="{1F2E8479-9DF9-4ED1-9933-C74C7E2C488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5FB30088-AC96-4C31-AFE3-3B6C4C4F9B7A}" type="pres">
      <dgm:prSet presAssocID="{76FC7B8C-3776-41B7-BE8B-85FD44FA71B8}" presName="hierRoot2" presStyleCnt="0"/>
      <dgm:spPr/>
    </dgm:pt>
    <dgm:pt modelId="{437E9132-B564-4764-99FC-9D573E2BA553}" type="pres">
      <dgm:prSet presAssocID="{76FC7B8C-3776-41B7-BE8B-85FD44FA71B8}" presName="composite2" presStyleCnt="0"/>
      <dgm:spPr/>
    </dgm:pt>
    <dgm:pt modelId="{57C5B190-F290-4FF3-B95B-E6D3A134FCDC}" type="pres">
      <dgm:prSet presAssocID="{76FC7B8C-3776-41B7-BE8B-85FD44FA71B8}" presName="background2" presStyleLbl="node2" presStyleIdx="1" presStyleCnt="2"/>
      <dgm:spPr>
        <a:solidFill>
          <a:schemeClr val="accent6">
            <a:lumMod val="20000"/>
            <a:lumOff val="80000"/>
          </a:schemeClr>
        </a:solidFill>
      </dgm:spPr>
    </dgm:pt>
    <dgm:pt modelId="{E77B4474-1F0F-4844-A62D-3E4028E0EE4B}" type="pres">
      <dgm:prSet presAssocID="{76FC7B8C-3776-41B7-BE8B-85FD44FA71B8}" presName="text2" presStyleLbl="fgAcc2" presStyleIdx="1" presStyleCnt="2" custScaleX="377434" custLinFactNeighborX="2377" custLinFactNeighborY="82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679B72E-2BC4-4AF6-B18B-C3D3528066F6}" type="pres">
      <dgm:prSet presAssocID="{76FC7B8C-3776-41B7-BE8B-85FD44FA71B8}" presName="hierChild3" presStyleCnt="0"/>
      <dgm:spPr/>
    </dgm:pt>
  </dgm:ptLst>
  <dgm:cxnLst>
    <dgm:cxn modelId="{C9D12E5A-7D10-4278-B298-23CE7E2490F2}" type="presOf" srcId="{1F2E8479-9DF9-4ED1-9933-C74C7E2C488F}" destId="{48011230-2F6E-412E-BCC4-49CAA266A1B1}" srcOrd="0" destOrd="0" presId="urn:microsoft.com/office/officeart/2005/8/layout/hierarchy1"/>
    <dgm:cxn modelId="{CA8A7F4F-7A5F-4ECF-A7CB-6DA525E7B0D5}" srcId="{A49250FD-A1F3-4990-BD97-2F302CD075AA}" destId="{96197792-2B13-43E0-BE46-C74802007EBF}" srcOrd="0" destOrd="0" parTransId="{874D6F78-2820-445C-AB1D-E1DB5A76B80A}" sibTransId="{4141F5AA-BF65-477D-93A7-30B2A7D9B192}"/>
    <dgm:cxn modelId="{C7F95F9A-7F09-4EEE-A1CB-05692351C1A4}" type="presOf" srcId="{74C9710D-AA83-4E77-A600-432CD746FB23}" destId="{722F3250-BB2F-4FD4-B69D-F5D48C273B34}" srcOrd="0" destOrd="0" presId="urn:microsoft.com/office/officeart/2005/8/layout/hierarchy1"/>
    <dgm:cxn modelId="{1691A9FD-692D-4051-86D5-882F0E09C53D}" type="presOf" srcId="{A49250FD-A1F3-4990-BD97-2F302CD075AA}" destId="{61432820-5F54-48E5-9534-23A4190B4B2D}" srcOrd="0" destOrd="0" presId="urn:microsoft.com/office/officeart/2005/8/layout/hierarchy1"/>
    <dgm:cxn modelId="{A15B19B3-B876-44B3-B7E5-7487961DC625}" srcId="{96197792-2B13-43E0-BE46-C74802007EBF}" destId="{6AF2EFF9-1548-44A9-B72E-F53101C50834}" srcOrd="0" destOrd="0" parTransId="{74C9710D-AA83-4E77-A600-432CD746FB23}" sibTransId="{53B6F61D-A366-4810-8A34-F8ADF2FC8CCA}"/>
    <dgm:cxn modelId="{45EC58F0-EA78-436F-BBAC-17F3A251A56F}" type="presOf" srcId="{76FC7B8C-3776-41B7-BE8B-85FD44FA71B8}" destId="{E77B4474-1F0F-4844-A62D-3E4028E0EE4B}" srcOrd="0" destOrd="0" presId="urn:microsoft.com/office/officeart/2005/8/layout/hierarchy1"/>
    <dgm:cxn modelId="{520292A0-E247-47A8-9428-37049AB469AB}" type="presOf" srcId="{6AF2EFF9-1548-44A9-B72E-F53101C50834}" destId="{ED4E696D-E2C5-42D7-A1FF-F45BB815892F}" srcOrd="0" destOrd="0" presId="urn:microsoft.com/office/officeart/2005/8/layout/hierarchy1"/>
    <dgm:cxn modelId="{BE79C358-92C7-4E2F-A21A-855B444A489E}" srcId="{96197792-2B13-43E0-BE46-C74802007EBF}" destId="{76FC7B8C-3776-41B7-BE8B-85FD44FA71B8}" srcOrd="1" destOrd="0" parTransId="{1F2E8479-9DF9-4ED1-9933-C74C7E2C488F}" sibTransId="{6BA4DFEB-5F56-4221-BE29-A778FF7248C0}"/>
    <dgm:cxn modelId="{1F2066EC-2E7A-4B62-8EA5-60C9678F6A9F}" type="presOf" srcId="{96197792-2B13-43E0-BE46-C74802007EBF}" destId="{42972696-B735-42D3-B8B4-5626CD7A837B}" srcOrd="0" destOrd="0" presId="urn:microsoft.com/office/officeart/2005/8/layout/hierarchy1"/>
    <dgm:cxn modelId="{B68BDA13-4298-42FF-A586-9FBAE939F9FE}" type="presParOf" srcId="{61432820-5F54-48E5-9534-23A4190B4B2D}" destId="{015C4506-BEDD-4023-97D4-F635DB3D54B4}" srcOrd="0" destOrd="0" presId="urn:microsoft.com/office/officeart/2005/8/layout/hierarchy1"/>
    <dgm:cxn modelId="{A2BA3B46-6521-46C4-83E0-404045928302}" type="presParOf" srcId="{015C4506-BEDD-4023-97D4-F635DB3D54B4}" destId="{BC8C9A10-AAE0-4B04-A41B-69A11F2AA08B}" srcOrd="0" destOrd="0" presId="urn:microsoft.com/office/officeart/2005/8/layout/hierarchy1"/>
    <dgm:cxn modelId="{C31E8481-6FC3-4780-B419-291A7A562816}" type="presParOf" srcId="{BC8C9A10-AAE0-4B04-A41B-69A11F2AA08B}" destId="{168A2958-7133-4458-87CD-8935624087DE}" srcOrd="0" destOrd="0" presId="urn:microsoft.com/office/officeart/2005/8/layout/hierarchy1"/>
    <dgm:cxn modelId="{4B8E9688-3329-4B46-939D-CD5BDA9C3BB6}" type="presParOf" srcId="{BC8C9A10-AAE0-4B04-A41B-69A11F2AA08B}" destId="{42972696-B735-42D3-B8B4-5626CD7A837B}" srcOrd="1" destOrd="0" presId="urn:microsoft.com/office/officeart/2005/8/layout/hierarchy1"/>
    <dgm:cxn modelId="{6BA63527-0D5D-4F47-8D35-C429C4865A8F}" type="presParOf" srcId="{015C4506-BEDD-4023-97D4-F635DB3D54B4}" destId="{7308A7AA-769A-4724-ADF2-9EB849D4251D}" srcOrd="1" destOrd="0" presId="urn:microsoft.com/office/officeart/2005/8/layout/hierarchy1"/>
    <dgm:cxn modelId="{BEC1CE36-57D7-4FF3-87BA-0ACB01172A44}" type="presParOf" srcId="{7308A7AA-769A-4724-ADF2-9EB849D4251D}" destId="{722F3250-BB2F-4FD4-B69D-F5D48C273B34}" srcOrd="0" destOrd="0" presId="urn:microsoft.com/office/officeart/2005/8/layout/hierarchy1"/>
    <dgm:cxn modelId="{3C169F1F-430E-472D-B996-7928CAA31314}" type="presParOf" srcId="{7308A7AA-769A-4724-ADF2-9EB849D4251D}" destId="{0F3EEA60-7AC3-4191-9C59-4C9BFC69A5D0}" srcOrd="1" destOrd="0" presId="urn:microsoft.com/office/officeart/2005/8/layout/hierarchy1"/>
    <dgm:cxn modelId="{5A6AB422-338A-4D48-BFE0-C0055EF85E4E}" type="presParOf" srcId="{0F3EEA60-7AC3-4191-9C59-4C9BFC69A5D0}" destId="{C5FAEC56-2B47-41AE-9544-2FCCB5B86C2F}" srcOrd="0" destOrd="0" presId="urn:microsoft.com/office/officeart/2005/8/layout/hierarchy1"/>
    <dgm:cxn modelId="{8B45C8E8-3E51-45A6-B4F5-72EEC74A2BA9}" type="presParOf" srcId="{C5FAEC56-2B47-41AE-9544-2FCCB5B86C2F}" destId="{3869252A-561D-4157-9923-F530AD7AE560}" srcOrd="0" destOrd="0" presId="urn:microsoft.com/office/officeart/2005/8/layout/hierarchy1"/>
    <dgm:cxn modelId="{E080565D-7B5F-4557-9320-9680A92BA0D5}" type="presParOf" srcId="{C5FAEC56-2B47-41AE-9544-2FCCB5B86C2F}" destId="{ED4E696D-E2C5-42D7-A1FF-F45BB815892F}" srcOrd="1" destOrd="0" presId="urn:microsoft.com/office/officeart/2005/8/layout/hierarchy1"/>
    <dgm:cxn modelId="{0F5DDB62-33C4-4F8C-928C-144986BDFE7A}" type="presParOf" srcId="{0F3EEA60-7AC3-4191-9C59-4C9BFC69A5D0}" destId="{38078320-A880-4BF6-9A76-5C05E0A066C7}" srcOrd="1" destOrd="0" presId="urn:microsoft.com/office/officeart/2005/8/layout/hierarchy1"/>
    <dgm:cxn modelId="{85107456-33E5-4954-AD6C-630F51352CB7}" type="presParOf" srcId="{7308A7AA-769A-4724-ADF2-9EB849D4251D}" destId="{48011230-2F6E-412E-BCC4-49CAA266A1B1}" srcOrd="2" destOrd="0" presId="urn:microsoft.com/office/officeart/2005/8/layout/hierarchy1"/>
    <dgm:cxn modelId="{EB768BA4-6DAD-4DFF-A83E-6F613A9CD1A9}" type="presParOf" srcId="{7308A7AA-769A-4724-ADF2-9EB849D4251D}" destId="{5FB30088-AC96-4C31-AFE3-3B6C4C4F9B7A}" srcOrd="3" destOrd="0" presId="urn:microsoft.com/office/officeart/2005/8/layout/hierarchy1"/>
    <dgm:cxn modelId="{478BD494-6F02-40F9-A7E6-635D11FDCC98}" type="presParOf" srcId="{5FB30088-AC96-4C31-AFE3-3B6C4C4F9B7A}" destId="{437E9132-B564-4764-99FC-9D573E2BA553}" srcOrd="0" destOrd="0" presId="urn:microsoft.com/office/officeart/2005/8/layout/hierarchy1"/>
    <dgm:cxn modelId="{8A66926E-DFF3-40F5-8182-1762685C7733}" type="presParOf" srcId="{437E9132-B564-4764-99FC-9D573E2BA553}" destId="{57C5B190-F290-4FF3-B95B-E6D3A134FCDC}" srcOrd="0" destOrd="0" presId="urn:microsoft.com/office/officeart/2005/8/layout/hierarchy1"/>
    <dgm:cxn modelId="{6DCCD875-6434-413E-8316-5E669D36F9F6}" type="presParOf" srcId="{437E9132-B564-4764-99FC-9D573E2BA553}" destId="{E77B4474-1F0F-4844-A62D-3E4028E0EE4B}" srcOrd="1" destOrd="0" presId="urn:microsoft.com/office/officeart/2005/8/layout/hierarchy1"/>
    <dgm:cxn modelId="{CF4A0222-9908-43DA-AC6C-33EE7D395416}" type="presParOf" srcId="{5FB30088-AC96-4C31-AFE3-3B6C4C4F9B7A}" destId="{9679B72E-2BC4-4AF6-B18B-C3D3528066F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8B4BEA-ECA5-4D5B-8AE3-798C2C2AA70B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826017-9783-4A3C-8331-2DEE7A0497B3}">
      <dgm:prSet phldrT="[Текст]"/>
      <dgm:spPr>
        <a:solidFill>
          <a:schemeClr val="accent1">
            <a:lumMod val="60000"/>
            <a:lumOff val="40000"/>
          </a:schemeClr>
        </a:solidFill>
        <a:ln>
          <a:solidFill>
            <a:srgbClr val="0070C0"/>
          </a:solidFill>
        </a:ln>
      </dgm:spPr>
      <dgm:t>
        <a:bodyPr/>
        <a:lstStyle/>
        <a:p>
          <a:pPr algn="ctr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назначению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1C3C90-1A96-4A4D-BB2E-D1C4D5E1EAC0}" type="parTrans" cxnId="{A506A1F7-8F29-47F1-B859-E028777CC2EF}">
      <dgm:prSet/>
      <dgm:spPr/>
      <dgm:t>
        <a:bodyPr/>
        <a:lstStyle/>
        <a:p>
          <a:pPr algn="l"/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0F084B-029B-4243-B726-332DC3A4FBC3}" type="sibTrans" cxnId="{A506A1F7-8F29-47F1-B859-E028777CC2EF}">
      <dgm:prSet/>
      <dgm:spPr/>
      <dgm:t>
        <a:bodyPr/>
        <a:lstStyle/>
        <a:p>
          <a:pPr algn="l"/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2D7A4E-39A1-4E45-B29A-D81114A5C50B}">
      <dgm:prSet phldrT="[Текст]" custT="1"/>
      <dgm:spPr>
        <a:solidFill>
          <a:schemeClr val="accent1">
            <a:lumMod val="60000"/>
            <a:lumOff val="40000"/>
          </a:schemeClr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Кухонные 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D670B3-06AE-425F-AC58-3CDB977EA297}" type="parTrans" cxnId="{598784A0-E0A6-40DA-A1C8-95A56AEF8689}">
      <dgm:prSet/>
      <dgm:spPr/>
      <dgm:t>
        <a:bodyPr/>
        <a:lstStyle/>
        <a:p>
          <a:pPr algn="l"/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D198B9-98B9-488F-B7D2-782272DFF572}" type="sibTrans" cxnId="{598784A0-E0A6-40DA-A1C8-95A56AEF8689}">
      <dgm:prSet/>
      <dgm:spPr/>
      <dgm:t>
        <a:bodyPr/>
        <a:lstStyle/>
        <a:p>
          <a:pPr algn="l"/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7B01ED-A298-4F5E-92DE-115353683BE5}">
      <dgm:prSet phldrT="[Текст]" custT="1"/>
      <dgm:spPr>
        <a:solidFill>
          <a:schemeClr val="accent1">
            <a:lumMod val="60000"/>
            <a:lumOff val="40000"/>
          </a:schemeClr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Обеденные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56CBE8-A1C5-43C1-8496-D7E3258A3D01}" type="parTrans" cxnId="{AC3B7E88-3A97-4C6F-91FF-8219A9E77341}">
      <dgm:prSet/>
      <dgm:spPr/>
      <dgm:t>
        <a:bodyPr/>
        <a:lstStyle/>
        <a:p>
          <a:pPr algn="l"/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A98112-111F-4E8C-B710-09A06A5D8EF6}" type="sibTrans" cxnId="{AC3B7E88-3A97-4C6F-91FF-8219A9E77341}">
      <dgm:prSet/>
      <dgm:spPr/>
      <dgm:t>
        <a:bodyPr/>
        <a:lstStyle/>
        <a:p>
          <a:pPr algn="l"/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CA48D1-09A9-46B8-9066-7F42F886AD5E}">
      <dgm:prSet phldrT="[Текст]" custT="1"/>
      <dgm:spPr>
        <a:solidFill>
          <a:schemeClr val="accent1">
            <a:lumMod val="60000"/>
            <a:lumOff val="40000"/>
          </a:schemeClr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Письменные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5C7CF8-4F3D-44DF-93F7-1441F86AE7E0}" type="parTrans" cxnId="{EE3FEEE2-D874-47CC-98ED-0E06377181B1}">
      <dgm:prSet/>
      <dgm:spPr/>
      <dgm:t>
        <a:bodyPr/>
        <a:lstStyle/>
        <a:p>
          <a:pPr algn="l"/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DD0C66-78D5-4C80-A09D-34A23558D6C9}" type="sibTrans" cxnId="{EE3FEEE2-D874-47CC-98ED-0E06377181B1}">
      <dgm:prSet/>
      <dgm:spPr/>
      <dgm:t>
        <a:bodyPr/>
        <a:lstStyle/>
        <a:p>
          <a:pPr algn="l"/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293FED-C0E3-491A-BFC4-C893B5FF8A3C}">
      <dgm:prSet phldrT="[Текст]" custT="1"/>
      <dgm:spPr>
        <a:solidFill>
          <a:schemeClr val="accent1">
            <a:lumMod val="60000"/>
            <a:lumOff val="40000"/>
          </a:schemeClr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Сервировочные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1898C2-43A3-41CF-8506-9E9FFB92A11E}" type="parTrans" cxnId="{C6D39907-97AB-4333-9206-CB98E544C50B}">
      <dgm:prSet/>
      <dgm:spPr/>
      <dgm:t>
        <a:bodyPr/>
        <a:lstStyle/>
        <a:p>
          <a:pPr algn="l"/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A9C42D-3506-45C8-B2BB-9C25F721936B}" type="sibTrans" cxnId="{C6D39907-97AB-4333-9206-CB98E544C50B}">
      <dgm:prSet/>
      <dgm:spPr/>
      <dgm:t>
        <a:bodyPr/>
        <a:lstStyle/>
        <a:p>
          <a:pPr algn="l"/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654761-7138-42DB-9E4C-768CD8BF54DF}">
      <dgm:prSet phldrT="[Текст]" custT="1"/>
      <dgm:spPr>
        <a:solidFill>
          <a:schemeClr val="accent1">
            <a:lumMod val="60000"/>
            <a:lumOff val="40000"/>
          </a:schemeClr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Журнальные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A1EFF2-55A4-4E5C-95A5-85250D612B03}" type="parTrans" cxnId="{193E4941-E8BD-4613-897F-744AC17589FC}">
      <dgm:prSet/>
      <dgm:spPr/>
      <dgm:t>
        <a:bodyPr/>
        <a:lstStyle/>
        <a:p>
          <a:pPr algn="l"/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BF4881-9DDB-43AF-96E4-3D9AAE01A7CA}" type="sibTrans" cxnId="{193E4941-E8BD-4613-897F-744AC17589FC}">
      <dgm:prSet/>
      <dgm:spPr/>
      <dgm:t>
        <a:bodyPr/>
        <a:lstStyle/>
        <a:p>
          <a:pPr algn="l"/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88F948-EF48-47AC-A6CF-723AEDA40A4A}">
      <dgm:prSet phldrT="[Текст]" custT="1"/>
      <dgm:spPr>
        <a:solidFill>
          <a:schemeClr val="accent1">
            <a:lumMod val="60000"/>
            <a:lumOff val="40000"/>
          </a:schemeClr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Компьютерные 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D1A8A5-0CF4-4E52-A943-A6F2D0DEA70F}" type="parTrans" cxnId="{40D68E73-09D6-49DA-8CC6-D37BE7063FB8}">
      <dgm:prSet/>
      <dgm:spPr/>
      <dgm:t>
        <a:bodyPr/>
        <a:lstStyle/>
        <a:p>
          <a:pPr algn="l"/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F1DB3-3E7F-47BA-9558-805D38D6BECE}" type="sibTrans" cxnId="{40D68E73-09D6-49DA-8CC6-D37BE7063FB8}">
      <dgm:prSet/>
      <dgm:spPr/>
      <dgm:t>
        <a:bodyPr/>
        <a:lstStyle/>
        <a:p>
          <a:pPr algn="l"/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471B28-2991-4E46-B3DF-817A5065DDC5}">
      <dgm:prSet phldrT="[Текст]" custT="1"/>
      <dgm:spPr>
        <a:solidFill>
          <a:schemeClr val="accent1">
            <a:lumMod val="60000"/>
            <a:lumOff val="40000"/>
          </a:schemeClr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др.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CC5C66-CDB5-4818-B0C0-47D95087A9BC}" type="parTrans" cxnId="{16254018-D704-4EDA-9B77-74BA7C173C53}">
      <dgm:prSet/>
      <dgm:spPr/>
      <dgm:t>
        <a:bodyPr/>
        <a:lstStyle/>
        <a:p>
          <a:pPr algn="l"/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551578-989C-4298-993C-636F1CD51F64}" type="sibTrans" cxnId="{16254018-D704-4EDA-9B77-74BA7C173C53}">
      <dgm:prSet/>
      <dgm:spPr/>
      <dgm:t>
        <a:bodyPr/>
        <a:lstStyle/>
        <a:p>
          <a:pPr algn="l"/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61A08D-4BDD-475C-B03A-346034224248}" type="pres">
      <dgm:prSet presAssocID="{A48B4BEA-ECA5-4D5B-8AE3-798C2C2AA70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6C73816-C631-4547-9F45-2277B2AC5092}" type="pres">
      <dgm:prSet presAssocID="{D9826017-9783-4A3C-8331-2DEE7A0497B3}" presName="root" presStyleCnt="0">
        <dgm:presLayoutVars>
          <dgm:chMax/>
          <dgm:chPref val="4"/>
        </dgm:presLayoutVars>
      </dgm:prSet>
      <dgm:spPr/>
    </dgm:pt>
    <dgm:pt modelId="{87652AD5-BBCC-4C59-84C5-3DCB881FDBDF}" type="pres">
      <dgm:prSet presAssocID="{D9826017-9783-4A3C-8331-2DEE7A0497B3}" presName="rootComposite" presStyleCnt="0">
        <dgm:presLayoutVars/>
      </dgm:prSet>
      <dgm:spPr/>
    </dgm:pt>
    <dgm:pt modelId="{A919A0D9-29E2-42E3-BE9C-E4B81D2EC58C}" type="pres">
      <dgm:prSet presAssocID="{D9826017-9783-4A3C-8331-2DEE7A0497B3}" presName="rootText" presStyleLbl="node0" presStyleIdx="0" presStyleCnt="1" custLinFactNeighborX="-58042" custLinFactNeighborY="-217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D6523B9B-3387-49AF-B6E4-6E4A1E290291}" type="pres">
      <dgm:prSet presAssocID="{D9826017-9783-4A3C-8331-2DEE7A0497B3}" presName="childShape" presStyleCnt="0">
        <dgm:presLayoutVars>
          <dgm:chMax val="0"/>
          <dgm:chPref val="0"/>
        </dgm:presLayoutVars>
      </dgm:prSet>
      <dgm:spPr/>
    </dgm:pt>
    <dgm:pt modelId="{E3F3BD84-8A00-4635-A41A-A9718D4237CA}" type="pres">
      <dgm:prSet presAssocID="{5A2D7A4E-39A1-4E45-B29A-D81114A5C50B}" presName="childComposite" presStyleCnt="0">
        <dgm:presLayoutVars>
          <dgm:chMax val="0"/>
          <dgm:chPref val="0"/>
        </dgm:presLayoutVars>
      </dgm:prSet>
      <dgm:spPr/>
    </dgm:pt>
    <dgm:pt modelId="{559B9BA4-4E88-4893-8A39-560DC3EF7CD2}" type="pres">
      <dgm:prSet presAssocID="{5A2D7A4E-39A1-4E45-B29A-D81114A5C50B}" presName="Image" presStyleLbl="node1" presStyleIdx="0" presStyleCnt="7" custLinFactX="-200000" custLinFactNeighborX="-269617" custLinFactNeighborY="-1740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BC06635C-3D7B-4140-B949-66019F2C8395}" type="pres">
      <dgm:prSet presAssocID="{5A2D7A4E-39A1-4E45-B29A-D81114A5C50B}" presName="childText" presStyleLbl="lnNode1" presStyleIdx="0" presStyleCnt="7" custLinFactNeighborX="-66792" custLinFactNeighborY="-174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2377BF-C3C2-41B8-8678-49961A59EBA2}" type="pres">
      <dgm:prSet presAssocID="{D07B01ED-A298-4F5E-92DE-115353683BE5}" presName="childComposite" presStyleCnt="0">
        <dgm:presLayoutVars>
          <dgm:chMax val="0"/>
          <dgm:chPref val="0"/>
        </dgm:presLayoutVars>
      </dgm:prSet>
      <dgm:spPr/>
    </dgm:pt>
    <dgm:pt modelId="{86626510-9583-40B1-B0E5-E5B79B23C5E6}" type="pres">
      <dgm:prSet presAssocID="{D07B01ED-A298-4F5E-92DE-115353683BE5}" presName="Image" presStyleLbl="node1" presStyleIdx="1" presStyleCnt="7" custLinFactX="-200000" custLinFactNeighborX="-269617" custLinFactNeighborY="-1740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64F7255D-6BA8-409A-A816-8302F0DE21D7}" type="pres">
      <dgm:prSet presAssocID="{D07B01ED-A298-4F5E-92DE-115353683BE5}" presName="childText" presStyleLbl="lnNode1" presStyleIdx="1" presStyleCnt="7" custLinFactNeighborX="-66792" custLinFactNeighborY="-174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74B52A-5CAA-49BD-B30A-29F50CA80BFC}" type="pres">
      <dgm:prSet presAssocID="{87CA48D1-09A9-46B8-9066-7F42F886AD5E}" presName="childComposite" presStyleCnt="0">
        <dgm:presLayoutVars>
          <dgm:chMax val="0"/>
          <dgm:chPref val="0"/>
        </dgm:presLayoutVars>
      </dgm:prSet>
      <dgm:spPr/>
    </dgm:pt>
    <dgm:pt modelId="{4607817C-C01B-4DF8-A9A7-02E1821885F6}" type="pres">
      <dgm:prSet presAssocID="{87CA48D1-09A9-46B8-9066-7F42F886AD5E}" presName="Image" presStyleLbl="node1" presStyleIdx="2" presStyleCnt="7" custLinFactX="-200000" custLinFactNeighborX="-269617" custLinFactNeighborY="-1740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412D442D-AB5C-446A-B27D-E106F32FB8EB}" type="pres">
      <dgm:prSet presAssocID="{87CA48D1-09A9-46B8-9066-7F42F886AD5E}" presName="childText" presStyleLbl="lnNode1" presStyleIdx="2" presStyleCnt="7" custLinFactNeighborX="-66792" custLinFactNeighborY="-174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26AB45-EDC2-48C0-B7B7-2AE18D4CF942}" type="pres">
      <dgm:prSet presAssocID="{73293FED-C0E3-491A-BFC4-C893B5FF8A3C}" presName="childComposite" presStyleCnt="0">
        <dgm:presLayoutVars>
          <dgm:chMax val="0"/>
          <dgm:chPref val="0"/>
        </dgm:presLayoutVars>
      </dgm:prSet>
      <dgm:spPr/>
    </dgm:pt>
    <dgm:pt modelId="{7922F3A2-FB1A-4CE9-97CC-92B2EFC4E4A4}" type="pres">
      <dgm:prSet presAssocID="{73293FED-C0E3-491A-BFC4-C893B5FF8A3C}" presName="Image" presStyleLbl="node1" presStyleIdx="3" presStyleCnt="7" custLinFactX="-200000" custLinFactNeighborX="-269617" custLinFactNeighborY="-17402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E039B5E8-9A34-478F-953D-3718C2BE2C1A}" type="pres">
      <dgm:prSet presAssocID="{73293FED-C0E3-491A-BFC4-C893B5FF8A3C}" presName="childText" presStyleLbl="lnNode1" presStyleIdx="3" presStyleCnt="7" custLinFactNeighborX="-66792" custLinFactNeighborY="-174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BF9674-4BA9-4ACA-8E99-6298C5A7A4EA}" type="pres">
      <dgm:prSet presAssocID="{D4654761-7138-42DB-9E4C-768CD8BF54DF}" presName="childComposite" presStyleCnt="0">
        <dgm:presLayoutVars>
          <dgm:chMax val="0"/>
          <dgm:chPref val="0"/>
        </dgm:presLayoutVars>
      </dgm:prSet>
      <dgm:spPr/>
    </dgm:pt>
    <dgm:pt modelId="{9AD0FC6E-DEAE-4A05-A888-FD8AE28288D8}" type="pres">
      <dgm:prSet presAssocID="{D4654761-7138-42DB-9E4C-768CD8BF54DF}" presName="Image" presStyleLbl="node1" presStyleIdx="4" presStyleCnt="7" custLinFactX="-200000" custLinFactNeighborX="-269617" custLinFactNeighborY="-17402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30752912-98AB-479A-9AAB-28268A02DB0D}" type="pres">
      <dgm:prSet presAssocID="{D4654761-7138-42DB-9E4C-768CD8BF54DF}" presName="childText" presStyleLbl="lnNode1" presStyleIdx="4" presStyleCnt="7" custLinFactNeighborX="-66792" custLinFactNeighborY="-174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C2BD44-0658-414B-AEB2-B59DBB6831FC}" type="pres">
      <dgm:prSet presAssocID="{1E88F948-EF48-47AC-A6CF-723AEDA40A4A}" presName="childComposite" presStyleCnt="0">
        <dgm:presLayoutVars>
          <dgm:chMax val="0"/>
          <dgm:chPref val="0"/>
        </dgm:presLayoutVars>
      </dgm:prSet>
      <dgm:spPr/>
    </dgm:pt>
    <dgm:pt modelId="{67A1E837-2B4A-42BA-A36A-C963E9B6BCD8}" type="pres">
      <dgm:prSet presAssocID="{1E88F948-EF48-47AC-A6CF-723AEDA40A4A}" presName="Image" presStyleLbl="node1" presStyleIdx="5" presStyleCnt="7" custLinFactX="-200000" custLinFactNeighborX="-269617" custLinFactNeighborY="-17402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54286C24-D832-4A2D-86A7-E10202312746}" type="pres">
      <dgm:prSet presAssocID="{1E88F948-EF48-47AC-A6CF-723AEDA40A4A}" presName="childText" presStyleLbl="lnNode1" presStyleIdx="5" presStyleCnt="7" custLinFactNeighborX="-66792" custLinFactNeighborY="-174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6A1483-5593-4FAB-A2F8-C55DA6C1E23A}" type="pres">
      <dgm:prSet presAssocID="{7D471B28-2991-4E46-B3DF-817A5065DDC5}" presName="childComposite" presStyleCnt="0">
        <dgm:presLayoutVars>
          <dgm:chMax val="0"/>
          <dgm:chPref val="0"/>
        </dgm:presLayoutVars>
      </dgm:prSet>
      <dgm:spPr/>
    </dgm:pt>
    <dgm:pt modelId="{521EE548-C65B-4B4B-8113-5EBFE296D6BA}" type="pres">
      <dgm:prSet presAssocID="{7D471B28-2991-4E46-B3DF-817A5065DDC5}" presName="Image" presStyleLbl="node1" presStyleIdx="6" presStyleCnt="7" custLinFactX="-200000" custLinFactNeighborX="-269617" custLinFactNeighborY="-17402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0684C83C-749B-4103-8DC4-AFB329EB5B63}" type="pres">
      <dgm:prSet presAssocID="{7D471B28-2991-4E46-B3DF-817A5065DDC5}" presName="childText" presStyleLbl="lnNode1" presStyleIdx="6" presStyleCnt="7" custLinFactNeighborX="-66792" custLinFactNeighborY="-174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DEABD2-213E-4A98-9342-5C912F2D5E67}" type="presOf" srcId="{D9826017-9783-4A3C-8331-2DEE7A0497B3}" destId="{A919A0D9-29E2-42E3-BE9C-E4B81D2EC58C}" srcOrd="0" destOrd="0" presId="urn:microsoft.com/office/officeart/2008/layout/PictureAccentList"/>
    <dgm:cxn modelId="{40D68E73-09D6-49DA-8CC6-D37BE7063FB8}" srcId="{D9826017-9783-4A3C-8331-2DEE7A0497B3}" destId="{1E88F948-EF48-47AC-A6CF-723AEDA40A4A}" srcOrd="5" destOrd="0" parTransId="{87D1A8A5-0CF4-4E52-A943-A6F2D0DEA70F}" sibTransId="{CDDF1DB3-3E7F-47BA-9558-805D38D6BECE}"/>
    <dgm:cxn modelId="{3775484E-EDDA-40F3-9971-80550E65E920}" type="presOf" srcId="{87CA48D1-09A9-46B8-9066-7F42F886AD5E}" destId="{412D442D-AB5C-446A-B27D-E106F32FB8EB}" srcOrd="0" destOrd="0" presId="urn:microsoft.com/office/officeart/2008/layout/PictureAccentList"/>
    <dgm:cxn modelId="{A506A1F7-8F29-47F1-B859-E028777CC2EF}" srcId="{A48B4BEA-ECA5-4D5B-8AE3-798C2C2AA70B}" destId="{D9826017-9783-4A3C-8331-2DEE7A0497B3}" srcOrd="0" destOrd="0" parTransId="{C01C3C90-1A96-4A4D-BB2E-D1C4D5E1EAC0}" sibTransId="{6E0F084B-029B-4243-B726-332DC3A4FBC3}"/>
    <dgm:cxn modelId="{FAE326E6-B819-43C0-AFCE-64DB91B6E3AB}" type="presOf" srcId="{A48B4BEA-ECA5-4D5B-8AE3-798C2C2AA70B}" destId="{7061A08D-4BDD-475C-B03A-346034224248}" srcOrd="0" destOrd="0" presId="urn:microsoft.com/office/officeart/2008/layout/PictureAccentList"/>
    <dgm:cxn modelId="{9054C8C0-44B0-49ED-BF7F-01D65D4CCE64}" type="presOf" srcId="{D4654761-7138-42DB-9E4C-768CD8BF54DF}" destId="{30752912-98AB-479A-9AAB-28268A02DB0D}" srcOrd="0" destOrd="0" presId="urn:microsoft.com/office/officeart/2008/layout/PictureAccentList"/>
    <dgm:cxn modelId="{8D0B3BB2-4C79-4FDE-A563-75FA46983A6C}" type="presOf" srcId="{73293FED-C0E3-491A-BFC4-C893B5FF8A3C}" destId="{E039B5E8-9A34-478F-953D-3718C2BE2C1A}" srcOrd="0" destOrd="0" presId="urn:microsoft.com/office/officeart/2008/layout/PictureAccentList"/>
    <dgm:cxn modelId="{193E4941-E8BD-4613-897F-744AC17589FC}" srcId="{D9826017-9783-4A3C-8331-2DEE7A0497B3}" destId="{D4654761-7138-42DB-9E4C-768CD8BF54DF}" srcOrd="4" destOrd="0" parTransId="{DAA1EFF2-55A4-4E5C-95A5-85250D612B03}" sibTransId="{D2BF4881-9DDB-43AF-96E4-3D9AAE01A7CA}"/>
    <dgm:cxn modelId="{2B1B5BB0-1553-4F88-AEB6-78D54EFA84F6}" type="presOf" srcId="{7D471B28-2991-4E46-B3DF-817A5065DDC5}" destId="{0684C83C-749B-4103-8DC4-AFB329EB5B63}" srcOrd="0" destOrd="0" presId="urn:microsoft.com/office/officeart/2008/layout/PictureAccentList"/>
    <dgm:cxn modelId="{E9CC9D02-0CAC-449E-BB66-F12F028AAFD4}" type="presOf" srcId="{D07B01ED-A298-4F5E-92DE-115353683BE5}" destId="{64F7255D-6BA8-409A-A816-8302F0DE21D7}" srcOrd="0" destOrd="0" presId="urn:microsoft.com/office/officeart/2008/layout/PictureAccentList"/>
    <dgm:cxn modelId="{598784A0-E0A6-40DA-A1C8-95A56AEF8689}" srcId="{D9826017-9783-4A3C-8331-2DEE7A0497B3}" destId="{5A2D7A4E-39A1-4E45-B29A-D81114A5C50B}" srcOrd="0" destOrd="0" parTransId="{43D670B3-06AE-425F-AC58-3CDB977EA297}" sibTransId="{2ED198B9-98B9-488F-B7D2-782272DFF572}"/>
    <dgm:cxn modelId="{1ECB07CA-2ECF-4E4F-A624-E20E46594E47}" type="presOf" srcId="{1E88F948-EF48-47AC-A6CF-723AEDA40A4A}" destId="{54286C24-D832-4A2D-86A7-E10202312746}" srcOrd="0" destOrd="0" presId="urn:microsoft.com/office/officeart/2008/layout/PictureAccentList"/>
    <dgm:cxn modelId="{42970406-6D54-469A-B963-EF73345427BB}" type="presOf" srcId="{5A2D7A4E-39A1-4E45-B29A-D81114A5C50B}" destId="{BC06635C-3D7B-4140-B949-66019F2C8395}" srcOrd="0" destOrd="0" presId="urn:microsoft.com/office/officeart/2008/layout/PictureAccentList"/>
    <dgm:cxn modelId="{EE3FEEE2-D874-47CC-98ED-0E06377181B1}" srcId="{D9826017-9783-4A3C-8331-2DEE7A0497B3}" destId="{87CA48D1-09A9-46B8-9066-7F42F886AD5E}" srcOrd="2" destOrd="0" parTransId="{C45C7CF8-4F3D-44DF-93F7-1441F86AE7E0}" sibTransId="{C1DD0C66-78D5-4C80-A09D-34A23558D6C9}"/>
    <dgm:cxn modelId="{AC3B7E88-3A97-4C6F-91FF-8219A9E77341}" srcId="{D9826017-9783-4A3C-8331-2DEE7A0497B3}" destId="{D07B01ED-A298-4F5E-92DE-115353683BE5}" srcOrd="1" destOrd="0" parTransId="{B156CBE8-A1C5-43C1-8496-D7E3258A3D01}" sibTransId="{95A98112-111F-4E8C-B710-09A06A5D8EF6}"/>
    <dgm:cxn modelId="{C6D39907-97AB-4333-9206-CB98E544C50B}" srcId="{D9826017-9783-4A3C-8331-2DEE7A0497B3}" destId="{73293FED-C0E3-491A-BFC4-C893B5FF8A3C}" srcOrd="3" destOrd="0" parTransId="{821898C2-43A3-41CF-8506-9E9FFB92A11E}" sibTransId="{2FA9C42D-3506-45C8-B2BB-9C25F721936B}"/>
    <dgm:cxn modelId="{16254018-D704-4EDA-9B77-74BA7C173C53}" srcId="{D9826017-9783-4A3C-8331-2DEE7A0497B3}" destId="{7D471B28-2991-4E46-B3DF-817A5065DDC5}" srcOrd="6" destOrd="0" parTransId="{29CC5C66-CDB5-4818-B0C0-47D95087A9BC}" sibTransId="{50551578-989C-4298-993C-636F1CD51F64}"/>
    <dgm:cxn modelId="{8B8F8B47-B4BA-42DF-8540-8BD8649621AB}" type="presParOf" srcId="{7061A08D-4BDD-475C-B03A-346034224248}" destId="{16C73816-C631-4547-9F45-2277B2AC5092}" srcOrd="0" destOrd="0" presId="urn:microsoft.com/office/officeart/2008/layout/PictureAccentList"/>
    <dgm:cxn modelId="{929AD258-B9A5-4829-BD31-7381AE1337FF}" type="presParOf" srcId="{16C73816-C631-4547-9F45-2277B2AC5092}" destId="{87652AD5-BBCC-4C59-84C5-3DCB881FDBDF}" srcOrd="0" destOrd="0" presId="urn:microsoft.com/office/officeart/2008/layout/PictureAccentList"/>
    <dgm:cxn modelId="{E69B267F-D0D2-4F30-AA14-E96DE5EF4341}" type="presParOf" srcId="{87652AD5-BBCC-4C59-84C5-3DCB881FDBDF}" destId="{A919A0D9-29E2-42E3-BE9C-E4B81D2EC58C}" srcOrd="0" destOrd="0" presId="urn:microsoft.com/office/officeart/2008/layout/PictureAccentList"/>
    <dgm:cxn modelId="{98F08213-53FD-476E-9B82-D0E564A306E7}" type="presParOf" srcId="{16C73816-C631-4547-9F45-2277B2AC5092}" destId="{D6523B9B-3387-49AF-B6E4-6E4A1E290291}" srcOrd="1" destOrd="0" presId="urn:microsoft.com/office/officeart/2008/layout/PictureAccentList"/>
    <dgm:cxn modelId="{8315F4D1-2834-4D34-8E11-A92AD0540C57}" type="presParOf" srcId="{D6523B9B-3387-49AF-B6E4-6E4A1E290291}" destId="{E3F3BD84-8A00-4635-A41A-A9718D4237CA}" srcOrd="0" destOrd="0" presId="urn:microsoft.com/office/officeart/2008/layout/PictureAccentList"/>
    <dgm:cxn modelId="{36381668-EF35-48F0-8E34-69C8B5A96901}" type="presParOf" srcId="{E3F3BD84-8A00-4635-A41A-A9718D4237CA}" destId="{559B9BA4-4E88-4893-8A39-560DC3EF7CD2}" srcOrd="0" destOrd="0" presId="urn:microsoft.com/office/officeart/2008/layout/PictureAccentList"/>
    <dgm:cxn modelId="{406A9A8A-DD75-4E20-8E5E-D5A4A8E2EAB6}" type="presParOf" srcId="{E3F3BD84-8A00-4635-A41A-A9718D4237CA}" destId="{BC06635C-3D7B-4140-B949-66019F2C8395}" srcOrd="1" destOrd="0" presId="urn:microsoft.com/office/officeart/2008/layout/PictureAccentList"/>
    <dgm:cxn modelId="{769B6427-0B90-410A-930D-87B89FC0EDDA}" type="presParOf" srcId="{D6523B9B-3387-49AF-B6E4-6E4A1E290291}" destId="{B62377BF-C3C2-41B8-8678-49961A59EBA2}" srcOrd="1" destOrd="0" presId="urn:microsoft.com/office/officeart/2008/layout/PictureAccentList"/>
    <dgm:cxn modelId="{F9B40F22-C610-47E5-8D8C-496CAB046EBE}" type="presParOf" srcId="{B62377BF-C3C2-41B8-8678-49961A59EBA2}" destId="{86626510-9583-40B1-B0E5-E5B79B23C5E6}" srcOrd="0" destOrd="0" presId="urn:microsoft.com/office/officeart/2008/layout/PictureAccentList"/>
    <dgm:cxn modelId="{886C0674-FB66-4C91-A3D0-0920AF80FD64}" type="presParOf" srcId="{B62377BF-C3C2-41B8-8678-49961A59EBA2}" destId="{64F7255D-6BA8-409A-A816-8302F0DE21D7}" srcOrd="1" destOrd="0" presId="urn:microsoft.com/office/officeart/2008/layout/PictureAccentList"/>
    <dgm:cxn modelId="{C47D9066-8F32-48F9-B58B-447F4531A6A8}" type="presParOf" srcId="{D6523B9B-3387-49AF-B6E4-6E4A1E290291}" destId="{4174B52A-5CAA-49BD-B30A-29F50CA80BFC}" srcOrd="2" destOrd="0" presId="urn:microsoft.com/office/officeart/2008/layout/PictureAccentList"/>
    <dgm:cxn modelId="{B3213A9A-2B61-4F38-8955-3996ADD0E95C}" type="presParOf" srcId="{4174B52A-5CAA-49BD-B30A-29F50CA80BFC}" destId="{4607817C-C01B-4DF8-A9A7-02E1821885F6}" srcOrd="0" destOrd="0" presId="urn:microsoft.com/office/officeart/2008/layout/PictureAccentList"/>
    <dgm:cxn modelId="{3B7CBE39-4705-4708-9E82-8E8AF8DD4B4A}" type="presParOf" srcId="{4174B52A-5CAA-49BD-B30A-29F50CA80BFC}" destId="{412D442D-AB5C-446A-B27D-E106F32FB8EB}" srcOrd="1" destOrd="0" presId="urn:microsoft.com/office/officeart/2008/layout/PictureAccentList"/>
    <dgm:cxn modelId="{CFDCAF16-D93F-4D32-8C2A-C0984D7DC1B2}" type="presParOf" srcId="{D6523B9B-3387-49AF-B6E4-6E4A1E290291}" destId="{B726AB45-EDC2-48C0-B7B7-2AE18D4CF942}" srcOrd="3" destOrd="0" presId="urn:microsoft.com/office/officeart/2008/layout/PictureAccentList"/>
    <dgm:cxn modelId="{F8B49F2D-B318-407F-AA02-DFBDEE5F36C6}" type="presParOf" srcId="{B726AB45-EDC2-48C0-B7B7-2AE18D4CF942}" destId="{7922F3A2-FB1A-4CE9-97CC-92B2EFC4E4A4}" srcOrd="0" destOrd="0" presId="urn:microsoft.com/office/officeart/2008/layout/PictureAccentList"/>
    <dgm:cxn modelId="{CDEEE7CD-B54A-4C7D-B8EA-96BB6CDBA162}" type="presParOf" srcId="{B726AB45-EDC2-48C0-B7B7-2AE18D4CF942}" destId="{E039B5E8-9A34-478F-953D-3718C2BE2C1A}" srcOrd="1" destOrd="0" presId="urn:microsoft.com/office/officeart/2008/layout/PictureAccentList"/>
    <dgm:cxn modelId="{F4CEE322-D56B-4A1A-A216-6809CDAB5641}" type="presParOf" srcId="{D6523B9B-3387-49AF-B6E4-6E4A1E290291}" destId="{BCBF9674-4BA9-4ACA-8E99-6298C5A7A4EA}" srcOrd="4" destOrd="0" presId="urn:microsoft.com/office/officeart/2008/layout/PictureAccentList"/>
    <dgm:cxn modelId="{9AB4D9AF-777A-497B-8D93-2E0CA3C83F03}" type="presParOf" srcId="{BCBF9674-4BA9-4ACA-8E99-6298C5A7A4EA}" destId="{9AD0FC6E-DEAE-4A05-A888-FD8AE28288D8}" srcOrd="0" destOrd="0" presId="urn:microsoft.com/office/officeart/2008/layout/PictureAccentList"/>
    <dgm:cxn modelId="{0A65C7A8-ABC9-41F3-8BB2-DD13B0338693}" type="presParOf" srcId="{BCBF9674-4BA9-4ACA-8E99-6298C5A7A4EA}" destId="{30752912-98AB-479A-9AAB-28268A02DB0D}" srcOrd="1" destOrd="0" presId="urn:microsoft.com/office/officeart/2008/layout/PictureAccentList"/>
    <dgm:cxn modelId="{AC9DA0EE-AE53-4307-A128-17346113ED47}" type="presParOf" srcId="{D6523B9B-3387-49AF-B6E4-6E4A1E290291}" destId="{B6C2BD44-0658-414B-AEB2-B59DBB6831FC}" srcOrd="5" destOrd="0" presId="urn:microsoft.com/office/officeart/2008/layout/PictureAccentList"/>
    <dgm:cxn modelId="{663C6132-3EBB-431F-BC51-EF8CC71ABAFE}" type="presParOf" srcId="{B6C2BD44-0658-414B-AEB2-B59DBB6831FC}" destId="{67A1E837-2B4A-42BA-A36A-C963E9B6BCD8}" srcOrd="0" destOrd="0" presId="urn:microsoft.com/office/officeart/2008/layout/PictureAccentList"/>
    <dgm:cxn modelId="{BE5392BA-7291-4CF1-A7EF-B82319FA9C1E}" type="presParOf" srcId="{B6C2BD44-0658-414B-AEB2-B59DBB6831FC}" destId="{54286C24-D832-4A2D-86A7-E10202312746}" srcOrd="1" destOrd="0" presId="urn:microsoft.com/office/officeart/2008/layout/PictureAccentList"/>
    <dgm:cxn modelId="{25AD57D1-7341-45BA-8F30-C15AABE9088C}" type="presParOf" srcId="{D6523B9B-3387-49AF-B6E4-6E4A1E290291}" destId="{116A1483-5593-4FAB-A2F8-C55DA6C1E23A}" srcOrd="6" destOrd="0" presId="urn:microsoft.com/office/officeart/2008/layout/PictureAccentList"/>
    <dgm:cxn modelId="{A0C9838B-CF83-4FD6-95DE-1F0860B0A093}" type="presParOf" srcId="{116A1483-5593-4FAB-A2F8-C55DA6C1E23A}" destId="{521EE548-C65B-4B4B-8113-5EBFE296D6BA}" srcOrd="0" destOrd="0" presId="urn:microsoft.com/office/officeart/2008/layout/PictureAccentList"/>
    <dgm:cxn modelId="{60255EFD-FE55-4C8D-BEC9-7B60A1584741}" type="presParOf" srcId="{116A1483-5593-4FAB-A2F8-C55DA6C1E23A}" destId="{0684C83C-749B-4103-8DC4-AFB329EB5B6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6164554" y="-943122"/>
          <a:ext cx="7338122" cy="7338122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512786" y="333304"/>
          <a:ext cx="10687706" cy="68170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41102" tIns="60960" rIns="60960" bIns="60960" numCol="1" spcCol="1270" anchor="ctr" anchorCtr="0">
          <a:noAutofit/>
        </a:bodyPr>
        <a:lstStyle/>
        <a:p>
          <a:pPr marL="719138" lvl="0" indent="-719138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18.1. Общие сведения о мебельных товарах,  потребительские свойства мебели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2786" y="333304"/>
        <a:ext cx="10687706" cy="681702"/>
      </dsp:txXfrm>
    </dsp:sp>
    <dsp:sp modelId="{C7628E09-A5D0-43AC-834B-E8990AEC2BF8}">
      <dsp:nvSpPr>
        <dsp:cNvPr id="0" name=""/>
        <dsp:cNvSpPr/>
      </dsp:nvSpPr>
      <dsp:spPr>
        <a:xfrm>
          <a:off x="86722" y="255420"/>
          <a:ext cx="852128" cy="8521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B1F3664-3263-41DE-A7E3-DC7D3BC3D86E}">
      <dsp:nvSpPr>
        <dsp:cNvPr id="0" name=""/>
        <dsp:cNvSpPr/>
      </dsp:nvSpPr>
      <dsp:spPr>
        <a:xfrm>
          <a:off x="1001274" y="1362860"/>
          <a:ext cx="10199218" cy="68170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4110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18.2. Факторы, формирующие потребительские свойства мебели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1274" y="1362860"/>
        <a:ext cx="10199218" cy="681702"/>
      </dsp:txXfrm>
    </dsp:sp>
    <dsp:sp modelId="{42B7755E-8622-4D7E-B9BD-E9B8E6B161C3}">
      <dsp:nvSpPr>
        <dsp:cNvPr id="0" name=""/>
        <dsp:cNvSpPr/>
      </dsp:nvSpPr>
      <dsp:spPr>
        <a:xfrm>
          <a:off x="575210" y="1277647"/>
          <a:ext cx="852128" cy="8521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8AEB621-D3F6-4DCD-96EA-D080FA990A46}">
      <dsp:nvSpPr>
        <dsp:cNvPr id="0" name=""/>
        <dsp:cNvSpPr/>
      </dsp:nvSpPr>
      <dsp:spPr>
        <a:xfrm>
          <a:off x="1151201" y="2385087"/>
          <a:ext cx="10049292" cy="68170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4110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18.3. Классификация ассортимента мебели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1201" y="2385087"/>
        <a:ext cx="10049292" cy="681702"/>
      </dsp:txXfrm>
    </dsp:sp>
    <dsp:sp modelId="{9946435F-8670-4EF3-AF27-22C92CA84A52}">
      <dsp:nvSpPr>
        <dsp:cNvPr id="0" name=""/>
        <dsp:cNvSpPr/>
      </dsp:nvSpPr>
      <dsp:spPr>
        <a:xfrm>
          <a:off x="725137" y="2299874"/>
          <a:ext cx="852128" cy="8521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B6164C5-F29E-4E5D-9997-7B6D95CACCB1}">
      <dsp:nvSpPr>
        <dsp:cNvPr id="0" name=""/>
        <dsp:cNvSpPr/>
      </dsp:nvSpPr>
      <dsp:spPr>
        <a:xfrm>
          <a:off x="1001274" y="3407314"/>
          <a:ext cx="10199218" cy="68170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4110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18.4. Характеристика ассортимента мебели по группам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1274" y="3407314"/>
        <a:ext cx="10199218" cy="681702"/>
      </dsp:txXfrm>
    </dsp:sp>
    <dsp:sp modelId="{A3B5C87E-542A-40EC-98B0-B278B9B25A38}">
      <dsp:nvSpPr>
        <dsp:cNvPr id="0" name=""/>
        <dsp:cNvSpPr/>
      </dsp:nvSpPr>
      <dsp:spPr>
        <a:xfrm>
          <a:off x="575210" y="3322101"/>
          <a:ext cx="852128" cy="8521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CB7BB0-BEE8-42BF-8F6A-4479B8FD45B6}">
      <dsp:nvSpPr>
        <dsp:cNvPr id="0" name=""/>
        <dsp:cNvSpPr/>
      </dsp:nvSpPr>
      <dsp:spPr>
        <a:xfrm>
          <a:off x="512786" y="4429541"/>
          <a:ext cx="10687706" cy="68170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4110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18.5. Требования к качеству, маркировка, упаковка, хранение мебели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2786" y="4429541"/>
        <a:ext cx="10687706" cy="681702"/>
      </dsp:txXfrm>
    </dsp:sp>
    <dsp:sp modelId="{54B4869A-A473-4F35-BDB0-BE5A023E3894}">
      <dsp:nvSpPr>
        <dsp:cNvPr id="0" name=""/>
        <dsp:cNvSpPr/>
      </dsp:nvSpPr>
      <dsp:spPr>
        <a:xfrm>
          <a:off x="86722" y="4344328"/>
          <a:ext cx="852128" cy="8521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4908F-7D03-4953-8B20-D78DA15DF123}">
      <dsp:nvSpPr>
        <dsp:cNvPr id="0" name=""/>
        <dsp:cNvSpPr/>
      </dsp:nvSpPr>
      <dsp:spPr>
        <a:xfrm>
          <a:off x="6232" y="0"/>
          <a:ext cx="2187114" cy="3860101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Функци-ональные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232" y="0"/>
        <a:ext cx="2187114" cy="1158030"/>
      </dsp:txXfrm>
    </dsp:sp>
    <dsp:sp modelId="{78B9F371-D936-423C-A79C-C16EF505B24D}">
      <dsp:nvSpPr>
        <dsp:cNvPr id="0" name=""/>
        <dsp:cNvSpPr/>
      </dsp:nvSpPr>
      <dsp:spPr>
        <a:xfrm>
          <a:off x="224944" y="1158360"/>
          <a:ext cx="1749691" cy="758355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Совершенство выполнения основной функции</a:t>
          </a:r>
          <a:endParaRPr lang="ru-RU" sz="15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7155" y="1180571"/>
        <a:ext cx="1705269" cy="713933"/>
      </dsp:txXfrm>
    </dsp:sp>
    <dsp:sp modelId="{A7FF5723-BAA3-4115-B8EF-8696EBAFEDCB}">
      <dsp:nvSpPr>
        <dsp:cNvPr id="0" name=""/>
        <dsp:cNvSpPr/>
      </dsp:nvSpPr>
      <dsp:spPr>
        <a:xfrm>
          <a:off x="224944" y="2033385"/>
          <a:ext cx="1749691" cy="758355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Универсальность применения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7155" y="2055596"/>
        <a:ext cx="1705269" cy="713933"/>
      </dsp:txXfrm>
    </dsp:sp>
    <dsp:sp modelId="{50FAFC8D-3585-4E4D-BDA6-C17039E6C0CC}">
      <dsp:nvSpPr>
        <dsp:cNvPr id="0" name=""/>
        <dsp:cNvSpPr/>
      </dsp:nvSpPr>
      <dsp:spPr>
        <a:xfrm>
          <a:off x="224944" y="2908410"/>
          <a:ext cx="1749691" cy="758355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Совершенство выполнения вспомогательных операций</a:t>
          </a:r>
          <a:endParaRPr lang="ru-RU" sz="15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7155" y="2930621"/>
        <a:ext cx="1705269" cy="713933"/>
      </dsp:txXfrm>
    </dsp:sp>
    <dsp:sp modelId="{A1C28AF0-0E49-4DAD-B1C0-6CD83FB877C5}">
      <dsp:nvSpPr>
        <dsp:cNvPr id="0" name=""/>
        <dsp:cNvSpPr/>
      </dsp:nvSpPr>
      <dsp:spPr>
        <a:xfrm>
          <a:off x="2357380" y="0"/>
          <a:ext cx="2187114" cy="3860101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Эргономи-ческие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57380" y="0"/>
        <a:ext cx="2187114" cy="1158030"/>
      </dsp:txXfrm>
    </dsp:sp>
    <dsp:sp modelId="{6174AABC-E2A8-432D-ABE7-2FE340ED329D}">
      <dsp:nvSpPr>
        <dsp:cNvPr id="0" name=""/>
        <dsp:cNvSpPr/>
      </dsp:nvSpPr>
      <dsp:spPr>
        <a:xfrm>
          <a:off x="2576091" y="1159161"/>
          <a:ext cx="1749691" cy="116387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Гигиеничность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10180" y="1193250"/>
        <a:ext cx="1681513" cy="1095695"/>
      </dsp:txXfrm>
    </dsp:sp>
    <dsp:sp modelId="{7C1D5AAB-6DA8-42B5-9BFE-11D7E20CE805}">
      <dsp:nvSpPr>
        <dsp:cNvPr id="0" name=""/>
        <dsp:cNvSpPr/>
      </dsp:nvSpPr>
      <dsp:spPr>
        <a:xfrm>
          <a:off x="2576091" y="2502091"/>
          <a:ext cx="1749691" cy="116387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Удобство пользования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10180" y="2536180"/>
        <a:ext cx="1681513" cy="1095695"/>
      </dsp:txXfrm>
    </dsp:sp>
    <dsp:sp modelId="{6454638A-C592-4AA9-893E-487433B8ACF3}">
      <dsp:nvSpPr>
        <dsp:cNvPr id="0" name=""/>
        <dsp:cNvSpPr/>
      </dsp:nvSpPr>
      <dsp:spPr>
        <a:xfrm>
          <a:off x="4708528" y="0"/>
          <a:ext cx="2187114" cy="3860101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Эстетические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08528" y="0"/>
        <a:ext cx="2187114" cy="1158030"/>
      </dsp:txXfrm>
    </dsp:sp>
    <dsp:sp modelId="{EC384C32-F887-4AEB-AE54-63CD8B140468}">
      <dsp:nvSpPr>
        <dsp:cNvPr id="0" name=""/>
        <dsp:cNvSpPr/>
      </dsp:nvSpPr>
      <dsp:spPr>
        <a:xfrm>
          <a:off x="4927239" y="1158124"/>
          <a:ext cx="1749691" cy="56233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Информационная выразительность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43709" y="1174594"/>
        <a:ext cx="1716751" cy="529394"/>
      </dsp:txXfrm>
    </dsp:sp>
    <dsp:sp modelId="{00300331-5BF5-4B38-A9C4-8D10FE967B8A}">
      <dsp:nvSpPr>
        <dsp:cNvPr id="0" name=""/>
        <dsp:cNvSpPr/>
      </dsp:nvSpPr>
      <dsp:spPr>
        <a:xfrm>
          <a:off x="4927239" y="1806972"/>
          <a:ext cx="1749691" cy="56233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Рациональность формы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43709" y="1823442"/>
        <a:ext cx="1716751" cy="529394"/>
      </dsp:txXfrm>
    </dsp:sp>
    <dsp:sp modelId="{7DADC0DD-5C07-4B69-B0F9-FB78DD7D20FC}">
      <dsp:nvSpPr>
        <dsp:cNvPr id="0" name=""/>
        <dsp:cNvSpPr/>
      </dsp:nvSpPr>
      <dsp:spPr>
        <a:xfrm>
          <a:off x="4927239" y="2455819"/>
          <a:ext cx="1749691" cy="56233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Целостность композиции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43709" y="2472289"/>
        <a:ext cx="1716751" cy="529394"/>
      </dsp:txXfrm>
    </dsp:sp>
    <dsp:sp modelId="{B6715FE2-3661-4A7D-83A6-5DDF1991DA05}">
      <dsp:nvSpPr>
        <dsp:cNvPr id="0" name=""/>
        <dsp:cNvSpPr/>
      </dsp:nvSpPr>
      <dsp:spPr>
        <a:xfrm>
          <a:off x="4927239" y="3104667"/>
          <a:ext cx="1749691" cy="56233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Совершенство </a:t>
          </a:r>
          <a:r>
            <a:rPr lang="ru-RU" sz="16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производствен-ного</a:t>
          </a: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spc="-1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исполнения</a:t>
          </a:r>
          <a:endParaRPr lang="ru-RU" sz="1600" kern="1200" spc="-1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43709" y="3121137"/>
        <a:ext cx="1716751" cy="529394"/>
      </dsp:txXfrm>
    </dsp:sp>
    <dsp:sp modelId="{F7359F30-ED4D-4D17-B91C-03E91621AD7D}">
      <dsp:nvSpPr>
        <dsp:cNvPr id="0" name=""/>
        <dsp:cNvSpPr/>
      </dsp:nvSpPr>
      <dsp:spPr>
        <a:xfrm>
          <a:off x="7059676" y="0"/>
          <a:ext cx="2187114" cy="3860101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Надежность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059676" y="0"/>
        <a:ext cx="2187114" cy="1158030"/>
      </dsp:txXfrm>
    </dsp:sp>
    <dsp:sp modelId="{84BF923B-AB94-41CF-A6D5-10CD1258E835}">
      <dsp:nvSpPr>
        <dsp:cNvPr id="0" name=""/>
        <dsp:cNvSpPr/>
      </dsp:nvSpPr>
      <dsp:spPr>
        <a:xfrm>
          <a:off x="7278387" y="1158124"/>
          <a:ext cx="1749691" cy="56233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Долговечность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94857" y="1174594"/>
        <a:ext cx="1716751" cy="529394"/>
      </dsp:txXfrm>
    </dsp:sp>
    <dsp:sp modelId="{67E0F45C-C635-4C4B-AEC1-B08075D0CA96}">
      <dsp:nvSpPr>
        <dsp:cNvPr id="0" name=""/>
        <dsp:cNvSpPr/>
      </dsp:nvSpPr>
      <dsp:spPr>
        <a:xfrm>
          <a:off x="7278387" y="1806972"/>
          <a:ext cx="1749691" cy="56233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Безотказность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94857" y="1823442"/>
        <a:ext cx="1716751" cy="529394"/>
      </dsp:txXfrm>
    </dsp:sp>
    <dsp:sp modelId="{67DAFFE5-31BB-4431-A65F-46A87ADF72A9}">
      <dsp:nvSpPr>
        <dsp:cNvPr id="0" name=""/>
        <dsp:cNvSpPr/>
      </dsp:nvSpPr>
      <dsp:spPr>
        <a:xfrm>
          <a:off x="7278387" y="2455819"/>
          <a:ext cx="1749691" cy="56233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Ремонтопригод-ность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94857" y="2472289"/>
        <a:ext cx="1716751" cy="529394"/>
      </dsp:txXfrm>
    </dsp:sp>
    <dsp:sp modelId="{AF62FFAC-5571-4520-A399-2AA88C78E389}">
      <dsp:nvSpPr>
        <dsp:cNvPr id="0" name=""/>
        <dsp:cNvSpPr/>
      </dsp:nvSpPr>
      <dsp:spPr>
        <a:xfrm>
          <a:off x="7278387" y="3104667"/>
          <a:ext cx="1749691" cy="56233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Сохраняемость</a:t>
          </a: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94857" y="3121137"/>
        <a:ext cx="1716751" cy="529394"/>
      </dsp:txXfrm>
    </dsp:sp>
    <dsp:sp modelId="{8A8E2AA2-DBBD-48BD-A858-391A21DEB89D}">
      <dsp:nvSpPr>
        <dsp:cNvPr id="0" name=""/>
        <dsp:cNvSpPr/>
      </dsp:nvSpPr>
      <dsp:spPr>
        <a:xfrm>
          <a:off x="9410824" y="0"/>
          <a:ext cx="2187114" cy="3860101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Безопасность 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410824" y="0"/>
        <a:ext cx="2187114" cy="1158030"/>
      </dsp:txXfrm>
    </dsp:sp>
    <dsp:sp modelId="{71B31278-3EB3-429C-A237-B0C25A676B9B}">
      <dsp:nvSpPr>
        <dsp:cNvPr id="0" name=""/>
        <dsp:cNvSpPr/>
      </dsp:nvSpPr>
      <dsp:spPr>
        <a:xfrm>
          <a:off x="9629535" y="1158124"/>
          <a:ext cx="1749691" cy="56233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Химическая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646005" y="1174594"/>
        <a:ext cx="1716751" cy="529394"/>
      </dsp:txXfrm>
    </dsp:sp>
    <dsp:sp modelId="{9F076E6F-2111-4246-B1FE-ED107633FE09}">
      <dsp:nvSpPr>
        <dsp:cNvPr id="0" name=""/>
        <dsp:cNvSpPr/>
      </dsp:nvSpPr>
      <dsp:spPr>
        <a:xfrm>
          <a:off x="9629535" y="1806972"/>
          <a:ext cx="1749691" cy="56233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Механическая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646005" y="1823442"/>
        <a:ext cx="1716751" cy="529394"/>
      </dsp:txXfrm>
    </dsp:sp>
    <dsp:sp modelId="{1F8C28CC-1C02-46C5-93A7-EB86466E87E5}">
      <dsp:nvSpPr>
        <dsp:cNvPr id="0" name=""/>
        <dsp:cNvSpPr/>
      </dsp:nvSpPr>
      <dsp:spPr>
        <a:xfrm>
          <a:off x="9629535" y="2455819"/>
          <a:ext cx="1749691" cy="56233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Пожарная 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646005" y="2472289"/>
        <a:ext cx="1716751" cy="529394"/>
      </dsp:txXfrm>
    </dsp:sp>
    <dsp:sp modelId="{1B5B42C4-D060-4835-9816-1015F21C8537}">
      <dsp:nvSpPr>
        <dsp:cNvPr id="0" name=""/>
        <dsp:cNvSpPr/>
      </dsp:nvSpPr>
      <dsp:spPr>
        <a:xfrm>
          <a:off x="9629535" y="3104667"/>
          <a:ext cx="1749691" cy="56233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Биологическая и др.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646005" y="3121137"/>
        <a:ext cx="1716751" cy="5293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011230-2F6E-412E-BCC4-49CAA266A1B1}">
      <dsp:nvSpPr>
        <dsp:cNvPr id="0" name=""/>
        <dsp:cNvSpPr/>
      </dsp:nvSpPr>
      <dsp:spPr>
        <a:xfrm>
          <a:off x="5852648" y="790996"/>
          <a:ext cx="2887246" cy="3624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072"/>
              </a:lnTo>
              <a:lnTo>
                <a:pt x="2887246" y="247072"/>
              </a:lnTo>
              <a:lnTo>
                <a:pt x="2887246" y="362429"/>
              </a:lnTo>
            </a:path>
          </a:pathLst>
        </a:custGeom>
        <a:noFill/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2F3250-BB2F-4FD4-B69D-F5D48C273B34}">
      <dsp:nvSpPr>
        <dsp:cNvPr id="0" name=""/>
        <dsp:cNvSpPr/>
      </dsp:nvSpPr>
      <dsp:spPr>
        <a:xfrm>
          <a:off x="3346455" y="790996"/>
          <a:ext cx="2506192" cy="362429"/>
        </a:xfrm>
        <a:custGeom>
          <a:avLst/>
          <a:gdLst/>
          <a:ahLst/>
          <a:cxnLst/>
          <a:rect l="0" t="0" r="0" b="0"/>
          <a:pathLst>
            <a:path>
              <a:moveTo>
                <a:pt x="2506192" y="0"/>
              </a:moveTo>
              <a:lnTo>
                <a:pt x="2506192" y="247072"/>
              </a:lnTo>
              <a:lnTo>
                <a:pt x="0" y="247072"/>
              </a:lnTo>
              <a:lnTo>
                <a:pt x="0" y="362429"/>
              </a:lnTo>
            </a:path>
          </a:pathLst>
        </a:custGeom>
        <a:noFill/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A2958-7133-4458-87CD-8935624087DE}">
      <dsp:nvSpPr>
        <dsp:cNvPr id="0" name=""/>
        <dsp:cNvSpPr/>
      </dsp:nvSpPr>
      <dsp:spPr>
        <a:xfrm>
          <a:off x="2905439" y="273"/>
          <a:ext cx="5894418" cy="790722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72696-B735-42D3-B8B4-5626CD7A837B}">
      <dsp:nvSpPr>
        <dsp:cNvPr id="0" name=""/>
        <dsp:cNvSpPr/>
      </dsp:nvSpPr>
      <dsp:spPr>
        <a:xfrm>
          <a:off x="3043798" y="131715"/>
          <a:ext cx="5894418" cy="7907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Факторы, формирующие потребительские свойства мебели</a:t>
          </a:r>
          <a:endParaRPr lang="ru-RU" sz="24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66957" y="154874"/>
        <a:ext cx="5848100" cy="744404"/>
      </dsp:txXfrm>
    </dsp:sp>
    <dsp:sp modelId="{3869252A-561D-4157-9923-F530AD7AE560}">
      <dsp:nvSpPr>
        <dsp:cNvPr id="0" name=""/>
        <dsp:cNvSpPr/>
      </dsp:nvSpPr>
      <dsp:spPr>
        <a:xfrm>
          <a:off x="627167" y="1153425"/>
          <a:ext cx="5438576" cy="790722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E696D-E2C5-42D7-A1FF-F45BB815892F}">
      <dsp:nvSpPr>
        <dsp:cNvPr id="0" name=""/>
        <dsp:cNvSpPr/>
      </dsp:nvSpPr>
      <dsp:spPr>
        <a:xfrm>
          <a:off x="765526" y="1284866"/>
          <a:ext cx="5438576" cy="7907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Применяемые материалы, сырье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 комплектующие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88685" y="1308025"/>
        <a:ext cx="5392258" cy="744404"/>
      </dsp:txXfrm>
    </dsp:sp>
    <dsp:sp modelId="{57C5B190-F290-4FF3-B95B-E6D3A134FCDC}">
      <dsp:nvSpPr>
        <dsp:cNvPr id="0" name=""/>
        <dsp:cNvSpPr/>
      </dsp:nvSpPr>
      <dsp:spPr>
        <a:xfrm>
          <a:off x="6389930" y="1153425"/>
          <a:ext cx="4699929" cy="790722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7B4474-1F0F-4844-A62D-3E4028E0EE4B}">
      <dsp:nvSpPr>
        <dsp:cNvPr id="0" name=""/>
        <dsp:cNvSpPr/>
      </dsp:nvSpPr>
      <dsp:spPr>
        <a:xfrm>
          <a:off x="6528289" y="1284866"/>
          <a:ext cx="4699929" cy="7907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Особенности производства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551448" y="1308025"/>
        <a:ext cx="4653611" cy="7444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9A0D9-29E2-42E3-BE9C-E4B81D2EC58C}">
      <dsp:nvSpPr>
        <dsp:cNvPr id="0" name=""/>
        <dsp:cNvSpPr/>
      </dsp:nvSpPr>
      <dsp:spPr>
        <a:xfrm>
          <a:off x="131548" y="1"/>
          <a:ext cx="4032331" cy="49837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назначению</a:t>
          </a:r>
          <a:endParaRPr lang="ru-RU" sz="29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6145" y="14598"/>
        <a:ext cx="4003137" cy="469176"/>
      </dsp:txXfrm>
    </dsp:sp>
    <dsp:sp modelId="{559B9BA4-4E88-4893-8A39-560DC3EF7CD2}">
      <dsp:nvSpPr>
        <dsp:cNvPr id="0" name=""/>
        <dsp:cNvSpPr/>
      </dsp:nvSpPr>
      <dsp:spPr>
        <a:xfrm>
          <a:off x="131563" y="502433"/>
          <a:ext cx="498370" cy="49837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06635C-3D7B-4140-B949-66019F2C8395}">
      <dsp:nvSpPr>
        <dsp:cNvPr id="0" name=""/>
        <dsp:cNvSpPr/>
      </dsp:nvSpPr>
      <dsp:spPr>
        <a:xfrm>
          <a:off x="659835" y="502433"/>
          <a:ext cx="3504058" cy="498370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Кухонные 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4168" y="526766"/>
        <a:ext cx="3455392" cy="449704"/>
      </dsp:txXfrm>
    </dsp:sp>
    <dsp:sp modelId="{86626510-9583-40B1-B0E5-E5B79B23C5E6}">
      <dsp:nvSpPr>
        <dsp:cNvPr id="0" name=""/>
        <dsp:cNvSpPr/>
      </dsp:nvSpPr>
      <dsp:spPr>
        <a:xfrm>
          <a:off x="131563" y="1060608"/>
          <a:ext cx="498370" cy="49837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F7255D-6BA8-409A-A816-8302F0DE21D7}">
      <dsp:nvSpPr>
        <dsp:cNvPr id="0" name=""/>
        <dsp:cNvSpPr/>
      </dsp:nvSpPr>
      <dsp:spPr>
        <a:xfrm>
          <a:off x="659835" y="1060608"/>
          <a:ext cx="3504058" cy="498370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Обеденные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4168" y="1084941"/>
        <a:ext cx="3455392" cy="449704"/>
      </dsp:txXfrm>
    </dsp:sp>
    <dsp:sp modelId="{4607817C-C01B-4DF8-A9A7-02E1821885F6}">
      <dsp:nvSpPr>
        <dsp:cNvPr id="0" name=""/>
        <dsp:cNvSpPr/>
      </dsp:nvSpPr>
      <dsp:spPr>
        <a:xfrm>
          <a:off x="131563" y="1618782"/>
          <a:ext cx="498370" cy="49837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D442D-AB5C-446A-B27D-E106F32FB8EB}">
      <dsp:nvSpPr>
        <dsp:cNvPr id="0" name=""/>
        <dsp:cNvSpPr/>
      </dsp:nvSpPr>
      <dsp:spPr>
        <a:xfrm>
          <a:off x="659835" y="1618782"/>
          <a:ext cx="3504058" cy="498370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Письменные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4168" y="1643115"/>
        <a:ext cx="3455392" cy="449704"/>
      </dsp:txXfrm>
    </dsp:sp>
    <dsp:sp modelId="{7922F3A2-FB1A-4CE9-97CC-92B2EFC4E4A4}">
      <dsp:nvSpPr>
        <dsp:cNvPr id="0" name=""/>
        <dsp:cNvSpPr/>
      </dsp:nvSpPr>
      <dsp:spPr>
        <a:xfrm>
          <a:off x="131563" y="2176957"/>
          <a:ext cx="498370" cy="49837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39B5E8-9A34-478F-953D-3718C2BE2C1A}">
      <dsp:nvSpPr>
        <dsp:cNvPr id="0" name=""/>
        <dsp:cNvSpPr/>
      </dsp:nvSpPr>
      <dsp:spPr>
        <a:xfrm>
          <a:off x="659835" y="2176957"/>
          <a:ext cx="3504058" cy="498370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Сервировочные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4168" y="2201290"/>
        <a:ext cx="3455392" cy="449704"/>
      </dsp:txXfrm>
    </dsp:sp>
    <dsp:sp modelId="{9AD0FC6E-DEAE-4A05-A888-FD8AE28288D8}">
      <dsp:nvSpPr>
        <dsp:cNvPr id="0" name=""/>
        <dsp:cNvSpPr/>
      </dsp:nvSpPr>
      <dsp:spPr>
        <a:xfrm>
          <a:off x="131563" y="2735131"/>
          <a:ext cx="498370" cy="49837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752912-98AB-479A-9AAB-28268A02DB0D}">
      <dsp:nvSpPr>
        <dsp:cNvPr id="0" name=""/>
        <dsp:cNvSpPr/>
      </dsp:nvSpPr>
      <dsp:spPr>
        <a:xfrm>
          <a:off x="659835" y="2735131"/>
          <a:ext cx="3504058" cy="498370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Журнальные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4168" y="2759464"/>
        <a:ext cx="3455392" cy="449704"/>
      </dsp:txXfrm>
    </dsp:sp>
    <dsp:sp modelId="{67A1E837-2B4A-42BA-A36A-C963E9B6BCD8}">
      <dsp:nvSpPr>
        <dsp:cNvPr id="0" name=""/>
        <dsp:cNvSpPr/>
      </dsp:nvSpPr>
      <dsp:spPr>
        <a:xfrm>
          <a:off x="131563" y="3293306"/>
          <a:ext cx="498370" cy="49837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286C24-D832-4A2D-86A7-E10202312746}">
      <dsp:nvSpPr>
        <dsp:cNvPr id="0" name=""/>
        <dsp:cNvSpPr/>
      </dsp:nvSpPr>
      <dsp:spPr>
        <a:xfrm>
          <a:off x="659835" y="3293306"/>
          <a:ext cx="3504058" cy="498370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Компьютерные 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4168" y="3317639"/>
        <a:ext cx="3455392" cy="449704"/>
      </dsp:txXfrm>
    </dsp:sp>
    <dsp:sp modelId="{521EE548-C65B-4B4B-8113-5EBFE296D6BA}">
      <dsp:nvSpPr>
        <dsp:cNvPr id="0" name=""/>
        <dsp:cNvSpPr/>
      </dsp:nvSpPr>
      <dsp:spPr>
        <a:xfrm>
          <a:off x="131563" y="3851481"/>
          <a:ext cx="498370" cy="49837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84C83C-749B-4103-8DC4-AFB329EB5B63}">
      <dsp:nvSpPr>
        <dsp:cNvPr id="0" name=""/>
        <dsp:cNvSpPr/>
      </dsp:nvSpPr>
      <dsp:spPr>
        <a:xfrm>
          <a:off x="659835" y="3851481"/>
          <a:ext cx="3504058" cy="498370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др.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4168" y="3875814"/>
        <a:ext cx="3455392" cy="449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4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37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B4D0F56-0FCA-456B-B575-83822FD9EB4D}" type="slidenum">
              <a:rPr lang="ru-RU" altLang="ru-RU"/>
              <a:pPr eaLnBrk="1" hangingPunct="1"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7295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703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00.jpeg"/><Relationship Id="rId7" Type="http://schemas.openxmlformats.org/officeDocument/2006/relationships/image" Target="../media/image103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48.jpeg"/><Relationship Id="rId10" Type="http://schemas.openxmlformats.org/officeDocument/2006/relationships/image" Target="../media/image106.jpeg"/><Relationship Id="rId4" Type="http://schemas.openxmlformats.org/officeDocument/2006/relationships/image" Target="../media/image101.jpeg"/><Relationship Id="rId9" Type="http://schemas.openxmlformats.org/officeDocument/2006/relationships/image" Target="../media/image10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gif"/><Relationship Id="rId7" Type="http://schemas.openxmlformats.org/officeDocument/2006/relationships/image" Target="../media/image160.gif"/><Relationship Id="rId2" Type="http://schemas.openxmlformats.org/officeDocument/2006/relationships/image" Target="../media/image15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gif"/><Relationship Id="rId5" Type="http://schemas.openxmlformats.org/officeDocument/2006/relationships/image" Target="../media/image158.gif"/><Relationship Id="rId4" Type="http://schemas.openxmlformats.org/officeDocument/2006/relationships/image" Target="../media/image157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gif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jpeg"/><Relationship Id="rId4" Type="http://schemas.openxmlformats.org/officeDocument/2006/relationships/image" Target="../media/image10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8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8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jpeg"/><Relationship Id="rId3" Type="http://schemas.openxmlformats.org/officeDocument/2006/relationships/image" Target="../media/image201.jpeg"/><Relationship Id="rId7" Type="http://schemas.openxmlformats.org/officeDocument/2006/relationships/image" Target="../media/image205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10" Type="http://schemas.openxmlformats.org/officeDocument/2006/relationships/image" Target="../media/image208.jpeg"/><Relationship Id="rId4" Type="http://schemas.openxmlformats.org/officeDocument/2006/relationships/image" Target="../media/image202.jpeg"/><Relationship Id="rId9" Type="http://schemas.openxmlformats.org/officeDocument/2006/relationships/image" Target="../media/image207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3" Type="http://schemas.openxmlformats.org/officeDocument/2006/relationships/image" Target="../media/image210.jpeg"/><Relationship Id="rId7" Type="http://schemas.openxmlformats.org/officeDocument/2006/relationships/image" Target="../media/image214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10" Type="http://schemas.openxmlformats.org/officeDocument/2006/relationships/image" Target="../media/image217.jpeg"/><Relationship Id="rId4" Type="http://schemas.openxmlformats.org/officeDocument/2006/relationships/image" Target="../media/image211.jpeg"/><Relationship Id="rId9" Type="http://schemas.openxmlformats.org/officeDocument/2006/relationships/image" Target="../media/image21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2" y="1847671"/>
            <a:ext cx="10815145" cy="24476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4295275"/>
            <a:ext cx="11898086" cy="668921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18. Мебельные товары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44409208"/>
              </p:ext>
            </p:extLst>
          </p:nvPr>
        </p:nvGraphicFramePr>
        <p:xfrm>
          <a:off x="206829" y="526097"/>
          <a:ext cx="11843657" cy="2075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9" name="Picture 4" descr="http://4.bp.blogspot.com/-quILLWq9kPM/T_K_F9qAB-I/AAAAAAAAAUY/Yzy0Yb9jmk4/s1600/furni-factor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807" y="2948895"/>
            <a:ext cx="4952914" cy="30164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2" descr="http://teambureau.com/images/55fc72e6b16b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" y="2948895"/>
            <a:ext cx="6008259" cy="30164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11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dvp-sklad.ucoz.ru/_ph/1/4226073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71" y="4425950"/>
            <a:ext cx="2525709" cy="168276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243" name="TextBox 10"/>
          <p:cNvSpPr txBox="1">
            <a:spLocks noChangeArrowheads="1"/>
          </p:cNvSpPr>
          <p:nvPr/>
        </p:nvSpPr>
        <p:spPr bwMode="auto">
          <a:xfrm>
            <a:off x="5069371" y="5631089"/>
            <a:ext cx="10994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МДФ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0983" y="934086"/>
            <a:ext cx="116803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ctr">
              <a:buFontTx/>
              <a:buAutoNum type="arabicPeriod"/>
              <a:defRPr/>
            </a:pPr>
            <a:r>
              <a:rPr lang="ru-RU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остова мебели</a:t>
            </a:r>
          </a:p>
          <a:p>
            <a:pPr>
              <a:defRPr/>
            </a:pPr>
            <a:r>
              <a:rPr lang="ru-RU" sz="2000" spc="4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На основе древесины:</a:t>
            </a:r>
          </a:p>
        </p:txBody>
      </p:sp>
      <p:pic>
        <p:nvPicPr>
          <p:cNvPr id="10245" name="Picture 2" descr="http://test.33030.ru/images/image?id=1371566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9"/>
          <a:stretch/>
        </p:blipFill>
        <p:spPr bwMode="auto">
          <a:xfrm>
            <a:off x="274414" y="2069704"/>
            <a:ext cx="1799092" cy="21097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4" descr="http://agrotorg.net/imgs/board/6/77156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7" t="7510" r="45347" b="13348"/>
          <a:stretch/>
        </p:blipFill>
        <p:spPr bwMode="auto">
          <a:xfrm>
            <a:off x="288430" y="4425950"/>
            <a:ext cx="2243138" cy="1670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TextBox 2"/>
          <p:cNvSpPr txBox="1">
            <a:spLocks noChangeArrowheads="1"/>
          </p:cNvSpPr>
          <p:nvPr/>
        </p:nvSpPr>
        <p:spPr bwMode="auto">
          <a:xfrm>
            <a:off x="666187" y="3670995"/>
            <a:ext cx="14073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бруски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8" name="Picture 6" descr="https://im0-tub-by.yandex.net/i?id=b1e138c22b3ab79aec35cdd27add3724&amp;n=33&amp;h=190&amp;w=41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16"/>
          <a:stretch/>
        </p:blipFill>
        <p:spPr bwMode="auto">
          <a:xfrm>
            <a:off x="2185986" y="2066416"/>
            <a:ext cx="2160587" cy="2113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TextBox 6"/>
          <p:cNvSpPr txBox="1">
            <a:spLocks noChangeArrowheads="1"/>
          </p:cNvSpPr>
          <p:nvPr/>
        </p:nvSpPr>
        <p:spPr bwMode="auto">
          <a:xfrm>
            <a:off x="2152253" y="2066416"/>
            <a:ext cx="10475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ДСП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0" name="Picture 8" descr="http://st9.stpulscen.ru/images/product/066/535/954_bi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" t="17146" r="43661" b="29"/>
          <a:stretch/>
        </p:blipFill>
        <p:spPr bwMode="auto">
          <a:xfrm>
            <a:off x="2720176" y="4425950"/>
            <a:ext cx="2160587" cy="16827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1" name="TextBox 8"/>
          <p:cNvSpPr txBox="1">
            <a:spLocks noChangeArrowheads="1"/>
          </p:cNvSpPr>
          <p:nvPr/>
        </p:nvSpPr>
        <p:spPr bwMode="auto">
          <a:xfrm>
            <a:off x="2686444" y="4425950"/>
            <a:ext cx="9432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ДВП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2" name="TextBox 11"/>
          <p:cNvSpPr txBox="1">
            <a:spLocks noChangeArrowheads="1"/>
          </p:cNvSpPr>
          <p:nvPr/>
        </p:nvSpPr>
        <p:spPr bwMode="auto">
          <a:xfrm>
            <a:off x="1592355" y="415015"/>
            <a:ext cx="8937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ПРОИЗВОДСТВА МЕБЕЛИ:</a:t>
            </a: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220983" y="4290474"/>
            <a:ext cx="10286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доски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http://xn----8sbarbqpsc5aeux.xn--p1ai/wp-content/gallery/fanera_osb/%D0%BE%D1%81%D0%B1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8" r="22134" b="30115"/>
          <a:stretch/>
        </p:blipFill>
        <p:spPr bwMode="auto">
          <a:xfrm>
            <a:off x="4455485" y="2066415"/>
            <a:ext cx="2147547" cy="2113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302629" y="2096020"/>
            <a:ext cx="11877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ОСП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6" descr="http://www.crophouse.ru/wp-content/uploads/2011/11/fanera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44" b="31131"/>
          <a:stretch/>
        </p:blipFill>
        <p:spPr bwMode="auto">
          <a:xfrm>
            <a:off x="6728551" y="2085196"/>
            <a:ext cx="2485537" cy="20942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7691762" y="2120746"/>
            <a:ext cx="12932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фанера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8" descr="http://mebel-mas.ru/images/mebelniy_shchit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2"/>
          <a:stretch/>
        </p:blipFill>
        <p:spPr bwMode="auto">
          <a:xfrm>
            <a:off x="9394370" y="2096020"/>
            <a:ext cx="2651005" cy="20834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9315728" y="2066415"/>
            <a:ext cx="28082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плита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столярная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2" descr="http://static.wixstatic.com/media/729b51_7ae5cdedc41541a281988f1334d30ae1.jpeg_srz_749_364_85_22_0.50_1.20_0.00_jpeg_srz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0"/>
          <a:stretch>
            <a:fillRect/>
          </a:stretch>
        </p:blipFill>
        <p:spPr bwMode="auto">
          <a:xfrm>
            <a:off x="7764238" y="4401030"/>
            <a:ext cx="1941461" cy="173038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2"/>
          <p:cNvSpPr txBox="1">
            <a:spLocks noChangeArrowheads="1"/>
          </p:cNvSpPr>
          <p:nvPr/>
        </p:nvSpPr>
        <p:spPr bwMode="auto">
          <a:xfrm>
            <a:off x="7831504" y="4539271"/>
            <a:ext cx="177249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клееные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мебельные щиты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0" descr="http://www.ua.all.biz/img/ua/catalog/1794525.jpe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789" y="4413237"/>
            <a:ext cx="2253397" cy="16954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9736086" y="5300422"/>
            <a:ext cx="22724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гнуто-клееные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детали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98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6030" y="403227"/>
            <a:ext cx="636161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spc="4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На основе металлических сплавов:</a:t>
            </a:r>
          </a:p>
        </p:txBody>
      </p:sp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182399" y="988914"/>
            <a:ext cx="118692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изготовления металлических каркасов мебели применяют стальные и дюралюминиевые трубы, прутковую и уголковую сталь</a:t>
            </a:r>
          </a:p>
        </p:txBody>
      </p:sp>
      <p:pic>
        <p:nvPicPr>
          <p:cNvPr id="12292" name="Picture 4" descr="http://nlnk.ru/metal/img/setka-rabitsa-kuznetsk-55315-sm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93"/>
          <a:stretch/>
        </p:blipFill>
        <p:spPr bwMode="auto">
          <a:xfrm>
            <a:off x="250827" y="1887142"/>
            <a:ext cx="3417660" cy="443295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6" descr="http://www.funlib.ru/cimg/2014/102211/281424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r="10278"/>
          <a:stretch/>
        </p:blipFill>
        <p:spPr bwMode="auto">
          <a:xfrm>
            <a:off x="3839586" y="1891905"/>
            <a:ext cx="5138057" cy="44281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10" descr="http://orjinalpaslanmaz.com/upload/550x400/53299277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787" y="4210448"/>
            <a:ext cx="2901041" cy="21096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14" descr="http://samarametall.ru/wp-content/uploads/2015/07/%D0%A3%D0%B3%D0%BE%D0%BB%D0%BE%D0%B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788" y="1887141"/>
            <a:ext cx="2909664" cy="21732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00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3101" y="391766"/>
            <a:ext cx="427072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spc="4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 На основе пластмасс:</a:t>
            </a:r>
          </a:p>
        </p:txBody>
      </p:sp>
      <p:pic>
        <p:nvPicPr>
          <p:cNvPr id="13316" name="Picture 2" descr="http://www.lbsmobiliario.com/fotos/lbs_lifestyle/13_kartell_cadeirao_lcp_28-03-12s2837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76" y="1599177"/>
            <a:ext cx="5062085" cy="29793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4" descr="http://plastiksandalyekiralama.com/kiralikmasasandaly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811" y="1599177"/>
            <a:ext cx="6349477" cy="47678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.shop.stroistil.net/images/product_images/popup_images/1116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850" y="3048000"/>
            <a:ext cx="2403611" cy="33190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8" descr="http://plastoptom.narod.ru/1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76" y="4761819"/>
            <a:ext cx="2141767" cy="16052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0" name="TextBox 2"/>
          <p:cNvSpPr txBox="1">
            <a:spLocks noChangeArrowheads="1"/>
          </p:cNvSpPr>
          <p:nvPr/>
        </p:nvSpPr>
        <p:spPr bwMode="auto">
          <a:xfrm>
            <a:off x="163058" y="735664"/>
            <a:ext cx="119307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изготовления пластмассой мебели применяют ударопрочный полистирол, полипропилен, слоистые пластики и др.</a:t>
            </a:r>
          </a:p>
        </p:txBody>
      </p:sp>
    </p:spTree>
    <p:extLst>
      <p:ext uri="{BB962C8B-B14F-4D97-AF65-F5344CB8AC3E}">
        <p14:creationId xmlns:p14="http://schemas.microsoft.com/office/powerpoint/2010/main" val="22778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010" y="402899"/>
            <a:ext cx="118545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Настилочные и </a:t>
            </a: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набивочные материалы</a:t>
            </a:r>
            <a:endParaRPr lang="ru-RU" sz="3600" spc="4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Прямоугольник 2"/>
          <p:cNvSpPr>
            <a:spLocks noChangeArrowheads="1"/>
          </p:cNvSpPr>
          <p:nvPr/>
        </p:nvSpPr>
        <p:spPr bwMode="auto">
          <a:xfrm>
            <a:off x="133011" y="1049230"/>
            <a:ext cx="581059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Наполнители – класс материалов, применяемых в качестве прокладки между обивкой и пружинами. Они придают мягкой мебели завершенную форму, обеспечивают комфортабельность сидений и спинок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качестве наполнителей применяются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поролон, синтепон, </a:t>
            </a:r>
            <a:r>
              <a:rPr lang="ru-RU" alt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холофайбер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латекс, конский волос, морские водоросли, кокосовая </a:t>
            </a:r>
            <a:r>
              <a:rPr lang="ru-RU" alt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койра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  <a:endParaRPr lang="ru-RU" alt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2" descr="http://www.wikinoticia.com/images2/espaciohogar.com/wp-content/uploads/2012/11/foam_group-e135427548046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" b="6181"/>
          <a:stretch/>
        </p:blipFill>
        <p:spPr bwMode="auto">
          <a:xfrm>
            <a:off x="498021" y="3366259"/>
            <a:ext cx="4857750" cy="29474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6255772" y="1085985"/>
            <a:ext cx="57317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эластичных оснований мебели применяют пружины, пружинные блоки, металлические ленты, деревянные ламели и т.п.</a:t>
            </a:r>
          </a:p>
        </p:txBody>
      </p:sp>
      <p:pic>
        <p:nvPicPr>
          <p:cNvPr id="7" name="Picture 2" descr="http://shock.com.ua/uploads/files/blok%20na%20matr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771" y="2151311"/>
            <a:ext cx="2933765" cy="18437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mdata.yandex.net/i?path=b0830204039_img_id816544415697512432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077" y="2151311"/>
            <a:ext cx="2710476" cy="15299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www.local.stroimdom.com.ua/images/products/original/109237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4" r="9705"/>
          <a:stretch>
            <a:fillRect/>
          </a:stretch>
        </p:blipFill>
        <p:spPr bwMode="auto">
          <a:xfrm>
            <a:off x="8434293" y="3836987"/>
            <a:ext cx="3553260" cy="23749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fayni-mebli.com/content/dictionary/81_pic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399" y="4225327"/>
            <a:ext cx="3491787" cy="175280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68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057" y="285505"/>
            <a:ext cx="120069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Материалы для обивки </a:t>
            </a: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облицовки </a:t>
            </a:r>
            <a:r>
              <a:rPr lang="ru-RU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мебели</a:t>
            </a:r>
            <a:endParaRPr lang="ru-RU" sz="3600" spc="4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0639" y="931836"/>
            <a:ext cx="447577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spc="4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3.1. Обивочные материалы:</a:t>
            </a:r>
          </a:p>
        </p:txBody>
      </p:sp>
      <p:pic>
        <p:nvPicPr>
          <p:cNvPr id="16388" name="Picture 2" descr="http://aihal-mebel.ru/_bl/0/713645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46" y="1455738"/>
            <a:ext cx="3565297" cy="28513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Box 3"/>
          <p:cNvSpPr txBox="1">
            <a:spLocks noChangeArrowheads="1"/>
          </p:cNvSpPr>
          <p:nvPr/>
        </p:nvSpPr>
        <p:spPr bwMode="auto">
          <a:xfrm>
            <a:off x="185057" y="6037232"/>
            <a:ext cx="3960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Ткани для обивки мебели</a:t>
            </a:r>
          </a:p>
        </p:txBody>
      </p:sp>
      <p:pic>
        <p:nvPicPr>
          <p:cNvPr id="16391" name="Picture 6" descr="http://www.remmeb.ru/tkani/hin_jak/d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3" y="4387951"/>
            <a:ext cx="3536950" cy="17684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tr.all.biz/img/tr/catalog/3587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080" y="1456941"/>
            <a:ext cx="3526064" cy="181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pogovorim.by/uploads/posts/2014-11/1415782662_1251635863_anilovaj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079" y="3512788"/>
            <a:ext cx="3526065" cy="264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http://www.1stroitelny.kz/img/show/type/good/size/500x500/id/561cc868426afbb90f8b457a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1" r="21397" b="4289"/>
          <a:stretch/>
        </p:blipFill>
        <p:spPr bwMode="auto">
          <a:xfrm>
            <a:off x="7642680" y="1455738"/>
            <a:ext cx="4381291" cy="391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7631112" y="5537340"/>
            <a:ext cx="456088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Натуральная и искусственная кожа </a:t>
            </a:r>
          </a:p>
          <a:p>
            <a:pPr algn="ctr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обивки мебели</a:t>
            </a:r>
          </a:p>
        </p:txBody>
      </p:sp>
    </p:spTree>
    <p:extLst>
      <p:ext uri="{BB962C8B-B14F-4D97-AF65-F5344CB8AC3E}">
        <p14:creationId xmlns:p14="http://schemas.microsoft.com/office/powerpoint/2010/main" val="170802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2327" y="379239"/>
            <a:ext cx="501759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spc="4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3.2. Облицовочные материалы:</a:t>
            </a:r>
          </a:p>
        </p:txBody>
      </p:sp>
      <p:pic>
        <p:nvPicPr>
          <p:cNvPr id="18435" name="Picture 2" descr="http://www.14-19nw.org.uk/file.php?file=%2F40/coed/lluniau/vene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17" y="905175"/>
            <a:ext cx="3559174" cy="23722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cs618725.vk.me/v618725621/124de/v1nbwct0fS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5" b="3304"/>
          <a:stretch>
            <a:fillRect/>
          </a:stretch>
        </p:blipFill>
        <p:spPr bwMode="auto">
          <a:xfrm>
            <a:off x="229055" y="3403300"/>
            <a:ext cx="4876498" cy="28863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TextBox 2"/>
          <p:cNvSpPr txBox="1">
            <a:spLocks noChangeArrowheads="1"/>
          </p:cNvSpPr>
          <p:nvPr/>
        </p:nvSpPr>
        <p:spPr bwMode="auto">
          <a:xfrm>
            <a:off x="3478363" y="905175"/>
            <a:ext cx="11207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Шпон </a:t>
            </a:r>
          </a:p>
        </p:txBody>
      </p:sp>
      <p:pic>
        <p:nvPicPr>
          <p:cNvPr id="18440" name="Picture 8" descr="https://images.zakupka.com/i/firms/27/136/136834/plastiki-hpl-gentas-resopal-formica_f2bfc6e1e009427_800x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" r="19395" b="15163"/>
          <a:stretch>
            <a:fillRect/>
          </a:stretch>
        </p:blipFill>
        <p:spPr bwMode="auto">
          <a:xfrm>
            <a:off x="5257800" y="836614"/>
            <a:ext cx="6711349" cy="49795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www.kredo-m.ru/upload/medialibrary/025/q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952" y="3693113"/>
            <a:ext cx="4679950" cy="18716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Box 6"/>
          <p:cNvSpPr txBox="1">
            <a:spLocks noChangeArrowheads="1"/>
          </p:cNvSpPr>
          <p:nvPr/>
        </p:nvSpPr>
        <p:spPr bwMode="auto">
          <a:xfrm>
            <a:off x="6712407" y="5985273"/>
            <a:ext cx="44454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Декоративно-слоистые пластики</a:t>
            </a:r>
          </a:p>
        </p:txBody>
      </p:sp>
    </p:spTree>
    <p:extLst>
      <p:ext uri="{BB962C8B-B14F-4D97-AF65-F5344CB8AC3E}">
        <p14:creationId xmlns:p14="http://schemas.microsoft.com/office/powerpoint/2010/main" val="170076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39247" y="221307"/>
            <a:ext cx="11941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Отделочные материалы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0371" y="936791"/>
            <a:ext cx="119416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spc="4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4.1. Материалы для подготовки поверхности </a:t>
            </a:r>
            <a:r>
              <a:rPr lang="ru-RU" sz="2000" spc="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отделке</a:t>
            </a:r>
            <a:r>
              <a:rPr lang="ru-RU" sz="2000" spc="4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9460" name="Picture 2" descr="http://www.plasetas.ru/images/product_images/popup_images/507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14085" r="-2" b="8775"/>
          <a:stretch>
            <a:fillRect/>
          </a:stretch>
        </p:blipFill>
        <p:spPr bwMode="auto">
          <a:xfrm>
            <a:off x="200159" y="1493174"/>
            <a:ext cx="4582980" cy="24266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4" descr="http://tayloredwoodproducts.com/wp-content/uploads/2013/04/lcreateasupersmoot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8" b="23059"/>
          <a:stretch/>
        </p:blipFill>
        <p:spPr bwMode="auto">
          <a:xfrm>
            <a:off x="200159" y="3644900"/>
            <a:ext cx="4575176" cy="26125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TextBox 3"/>
          <p:cNvSpPr txBox="1">
            <a:spLocks noChangeArrowheads="1"/>
          </p:cNvSpPr>
          <p:nvPr/>
        </p:nvSpPr>
        <p:spPr bwMode="auto">
          <a:xfrm>
            <a:off x="1986189" y="1493174"/>
            <a:ext cx="3384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Шпатлевки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3" name="Picture 6" descr="http://fk-mebelshik.ru/images/items/dop/normal/18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" t="3957" r="57684" b="5154"/>
          <a:stretch>
            <a:fillRect/>
          </a:stretch>
        </p:blipFill>
        <p:spPr bwMode="auto">
          <a:xfrm rot="16200000">
            <a:off x="5448695" y="928992"/>
            <a:ext cx="2157868" cy="32739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4" name="TextBox 7"/>
          <p:cNvSpPr txBox="1">
            <a:spLocks noChangeArrowheads="1"/>
          </p:cNvSpPr>
          <p:nvPr/>
        </p:nvSpPr>
        <p:spPr bwMode="auto">
          <a:xfrm>
            <a:off x="5968656" y="2718594"/>
            <a:ext cx="2303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Мебельный воск</a:t>
            </a:r>
          </a:p>
        </p:txBody>
      </p:sp>
      <p:pic>
        <p:nvPicPr>
          <p:cNvPr id="19465" name="Picture 8" descr="http://images.bizorg.su/goods/445/792/44579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11314" r="11011" b="20207"/>
          <a:stretch>
            <a:fillRect/>
          </a:stretch>
        </p:blipFill>
        <p:spPr bwMode="auto">
          <a:xfrm>
            <a:off x="8294914" y="1453819"/>
            <a:ext cx="3676199" cy="239538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9836738" y="1426657"/>
            <a:ext cx="2305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Порозаполнители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467" name="Picture 10" descr="http://tehnostroy-mos.ru/wp-content/uploads/2015/04/gr_vodnodisper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3" b="17574"/>
          <a:stretch>
            <a:fillRect/>
          </a:stretch>
        </p:blipFill>
        <p:spPr bwMode="auto">
          <a:xfrm>
            <a:off x="4905649" y="3728594"/>
            <a:ext cx="3298332" cy="25288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8" name="TextBox 11"/>
          <p:cNvSpPr txBox="1">
            <a:spLocks noChangeArrowheads="1"/>
          </p:cNvSpPr>
          <p:nvPr/>
        </p:nvSpPr>
        <p:spPr bwMode="auto">
          <a:xfrm>
            <a:off x="5504997" y="3919858"/>
            <a:ext cx="2303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Грунтовки</a:t>
            </a:r>
          </a:p>
        </p:txBody>
      </p:sp>
      <p:pic>
        <p:nvPicPr>
          <p:cNvPr id="19469" name="Picture 12" descr="http://www.deltapolymers.com/ProductImages/112287/lg_8a187e_Epoxy%20For%20Woo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2"/>
          <a:stretch/>
        </p:blipFill>
        <p:spPr bwMode="auto">
          <a:xfrm>
            <a:off x="8294914" y="4000274"/>
            <a:ext cx="3676200" cy="22942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70" name="TextBox 13"/>
          <p:cNvSpPr txBox="1">
            <a:spLocks noChangeArrowheads="1"/>
          </p:cNvSpPr>
          <p:nvPr/>
        </p:nvSpPr>
        <p:spPr bwMode="auto">
          <a:xfrm>
            <a:off x="8948057" y="5745867"/>
            <a:ext cx="2854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Морилки и протравы</a:t>
            </a:r>
          </a:p>
        </p:txBody>
      </p:sp>
    </p:spTree>
    <p:extLst>
      <p:ext uri="{BB962C8B-B14F-4D97-AF65-F5344CB8AC3E}">
        <p14:creationId xmlns:p14="http://schemas.microsoft.com/office/powerpoint/2010/main" val="327882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514" y="368441"/>
            <a:ext cx="61939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spc="4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4.2. Материалы для непрозрачной (малярной) </a:t>
            </a:r>
            <a:r>
              <a:rPr lang="ru-RU" sz="2000" spc="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отделки</a:t>
            </a:r>
            <a:r>
              <a:rPr lang="ru-RU" sz="2000" spc="4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0483" name="Picture 2" descr="http://milliard.lv/images/restauracija/0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8" y="1076327"/>
            <a:ext cx="3367087" cy="22431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bloomhuff.com/uploads/posts/2013-02/1360559539_krasdoska-3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8" y="3517901"/>
            <a:ext cx="3367087" cy="25257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TextBox 2"/>
          <p:cNvSpPr txBox="1">
            <a:spLocks noChangeArrowheads="1"/>
          </p:cNvSpPr>
          <p:nvPr/>
        </p:nvSpPr>
        <p:spPr bwMode="auto">
          <a:xfrm>
            <a:off x="1739221" y="6043613"/>
            <a:ext cx="3367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Мебельные краски</a:t>
            </a:r>
          </a:p>
        </p:txBody>
      </p:sp>
      <p:pic>
        <p:nvPicPr>
          <p:cNvPr id="20486" name="Picture 6" descr="http://newsgreat.ru/wp-content/uploads/2014/06/%D1%81%D0%BC%D0%B5%D0%BB%D1%8B%D0%B9-%D0%B8%D0%BD%D1%82%D0%B5%D1%80%D1%8C%D0%B5%D1%80-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0" t="213" r="24624" b="-213"/>
          <a:stretch/>
        </p:blipFill>
        <p:spPr bwMode="auto">
          <a:xfrm>
            <a:off x="3722916" y="1076327"/>
            <a:ext cx="2541104" cy="496728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76914" y="368441"/>
            <a:ext cx="56164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spc="4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4.3. Материалы для прозрачной (</a:t>
            </a:r>
            <a:r>
              <a:rPr lang="ru-RU" sz="2000" spc="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столярной)отделки</a:t>
            </a:r>
            <a:r>
              <a:rPr lang="ru-RU" sz="2000" spc="4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264021" y="1076327"/>
            <a:ext cx="59279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Прозрачная отделка производится лаками (лакирование) и прозрачными полимерными пленками (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панелирование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0" name="Picture 4" descr="http://forum.sdelaimebel.ru/uploads/monthly_10_2013/post-4324-0-29527100-13809761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741" y="1890714"/>
            <a:ext cx="5537782" cy="41528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lakra.ru/files/NC2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114" y="3282784"/>
            <a:ext cx="2260177" cy="30280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50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http://cdn.stpulscen.ru/system/images/product/008/640/401_b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1" r="18790"/>
          <a:stretch/>
        </p:blipFill>
        <p:spPr bwMode="auto">
          <a:xfrm>
            <a:off x="223056" y="3701142"/>
            <a:ext cx="3031773" cy="23952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3056" y="285752"/>
            <a:ext cx="842502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Скрепляющие материалы</a:t>
            </a:r>
          </a:p>
        </p:txBody>
      </p:sp>
      <p:pic>
        <p:nvPicPr>
          <p:cNvPr id="22532" name="Picture 2" descr="http://kotlerov.ru/uploads/posts/2015-09/1443176972_2e9f6062ba5a5e0b70a9a9afbc4cf3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5" r="3918"/>
          <a:stretch/>
        </p:blipFill>
        <p:spPr bwMode="auto">
          <a:xfrm>
            <a:off x="223057" y="1036638"/>
            <a:ext cx="3010000" cy="23606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TextBox 2"/>
          <p:cNvSpPr txBox="1">
            <a:spLocks noChangeArrowheads="1"/>
          </p:cNvSpPr>
          <p:nvPr/>
        </p:nvSpPr>
        <p:spPr bwMode="auto">
          <a:xfrm>
            <a:off x="334798" y="3311977"/>
            <a:ext cx="2808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Мебельные клеи</a:t>
            </a:r>
          </a:p>
        </p:txBody>
      </p:sp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334798" y="6012695"/>
            <a:ext cx="2808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Мебельные нитки</a:t>
            </a:r>
          </a:p>
        </p:txBody>
      </p:sp>
      <p:pic>
        <p:nvPicPr>
          <p:cNvPr id="22535" name="Picture 6" descr="http://xn--80adxhks.xn--90acjmnnc1hybf.su/media/advert_images/gvozd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" t="18660" r="9330" b="12006"/>
          <a:stretch/>
        </p:blipFill>
        <p:spPr bwMode="auto">
          <a:xfrm>
            <a:off x="3344798" y="1022011"/>
            <a:ext cx="2849173" cy="23752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3344798" y="3311977"/>
            <a:ext cx="2808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Мебельные гвозди</a:t>
            </a:r>
          </a:p>
        </p:txBody>
      </p:sp>
      <p:pic>
        <p:nvPicPr>
          <p:cNvPr id="22537" name="Picture 8" descr="http://bosch.vseinstrumenti.ru/images/goods/ruchnoy_instrument/spetsializirovannyj/50900/source/80003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0" t="17188" r="27951" b="19437"/>
          <a:stretch/>
        </p:blipFill>
        <p:spPr bwMode="auto">
          <a:xfrm>
            <a:off x="3366571" y="3712027"/>
            <a:ext cx="2827400" cy="238434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8" name="TextBox 9"/>
          <p:cNvSpPr txBox="1">
            <a:spLocks noChangeArrowheads="1"/>
          </p:cNvSpPr>
          <p:nvPr/>
        </p:nvSpPr>
        <p:spPr bwMode="auto">
          <a:xfrm>
            <a:off x="3385684" y="6001993"/>
            <a:ext cx="2808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Мебельные скобы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82344" y="285752"/>
            <a:ext cx="57967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Мебельная фурнитура</a:t>
            </a:r>
          </a:p>
        </p:txBody>
      </p:sp>
      <p:pic>
        <p:nvPicPr>
          <p:cNvPr id="12" name="Picture 2" descr="http://rtstl.ru/upload/iblock/313/313b04a87a958df297ef14ae00c5f38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7" b="18367"/>
          <a:stretch>
            <a:fillRect/>
          </a:stretch>
        </p:blipFill>
        <p:spPr bwMode="auto">
          <a:xfrm>
            <a:off x="6409886" y="1022011"/>
            <a:ext cx="2217739" cy="14599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sofuoglu.com/icerik/katalog/galeri/menteseler/400/4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432" y="2696474"/>
            <a:ext cx="2238193" cy="16776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runa-nw.com/images/article/clip%20top%20dlya%20profilnyh%20dverej_332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0" b="15562"/>
          <a:stretch>
            <a:fillRect/>
          </a:stretch>
        </p:blipFill>
        <p:spPr bwMode="auto">
          <a:xfrm>
            <a:off x="6409886" y="4588623"/>
            <a:ext cx="2217739" cy="161339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h-a.d-cd.net/2798dd4s-96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0" b="11168"/>
          <a:stretch>
            <a:fillRect/>
          </a:stretch>
        </p:blipFill>
        <p:spPr bwMode="auto">
          <a:xfrm>
            <a:off x="4441825" y="1329711"/>
            <a:ext cx="1545318" cy="99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http://gasan-ru.com/wp-content/uploads/2015/02/gaz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" b="19501"/>
          <a:stretch>
            <a:fillRect/>
          </a:stretch>
        </p:blipFill>
        <p:spPr bwMode="auto">
          <a:xfrm>
            <a:off x="8843540" y="1022011"/>
            <a:ext cx="3217831" cy="23877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http://www.kuhnionline.ru/assets/images/catalog/accessories/cf5325813da6b4fa3e773f6513e23f3e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6" b="12577"/>
          <a:stretch/>
        </p:blipFill>
        <p:spPr bwMode="auto">
          <a:xfrm>
            <a:off x="8843540" y="3499687"/>
            <a:ext cx="3192444" cy="258542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124322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35517051"/>
              </p:ext>
            </p:extLst>
          </p:nvPr>
        </p:nvGraphicFramePr>
        <p:xfrm>
          <a:off x="532023" y="763865"/>
          <a:ext cx="11277600" cy="5451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18.3. Классификация ассортимента мебели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398-400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1524001" y="38758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1. По </a:t>
            </a:r>
            <a:r>
              <a:rPr lang="ru-RU" altLang="ru-RU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виду материала</a:t>
            </a:r>
          </a:p>
        </p:txBody>
      </p:sp>
      <p:pic>
        <p:nvPicPr>
          <p:cNvPr id="25603" name="Picture 6" descr="Спальня - Кровати - Прикроватные тумб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r="22900"/>
          <a:stretch>
            <a:fillRect/>
          </a:stretch>
        </p:blipFill>
        <p:spPr bwMode="auto">
          <a:xfrm>
            <a:off x="1098552" y="1257529"/>
            <a:ext cx="2504620" cy="447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1155247" y="5808891"/>
            <a:ext cx="244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 dirty="0">
                <a:latin typeface="Times New Roman" panose="02020603050405020304" pitchFamily="18" charset="0"/>
              </a:rPr>
              <a:t>Деревянная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pic>
        <p:nvPicPr>
          <p:cNvPr id="25605" name="Picture 11" descr="Отзывы о Пластиковое кресло Gamma антрацит со вставкой Trama Antracite 40273.02.1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756" y="1257529"/>
            <a:ext cx="3579224" cy="447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12"/>
          <p:cNvSpPr txBox="1">
            <a:spLocks noChangeArrowheads="1"/>
          </p:cNvSpPr>
          <p:nvPr/>
        </p:nvSpPr>
        <p:spPr bwMode="auto">
          <a:xfrm>
            <a:off x="4596947" y="5790522"/>
            <a:ext cx="244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 dirty="0">
                <a:latin typeface="Times New Roman" panose="02020603050405020304" pitchFamily="18" charset="0"/>
              </a:rPr>
              <a:t>Пластмассовая 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pic>
        <p:nvPicPr>
          <p:cNvPr id="25607" name="Picture 14" descr="СТУЛЬЯ НА МЕТАЛЛОКАРКАСЕ-СТУЛЬЯ-mebel-zo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564" y="1257529"/>
            <a:ext cx="2943816" cy="447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 Box 15"/>
          <p:cNvSpPr txBox="1">
            <a:spLocks noChangeArrowheads="1"/>
          </p:cNvSpPr>
          <p:nvPr/>
        </p:nvSpPr>
        <p:spPr bwMode="auto">
          <a:xfrm>
            <a:off x="8277226" y="5815696"/>
            <a:ext cx="244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 dirty="0">
                <a:latin typeface="Times New Roman" panose="02020603050405020304" pitchFamily="18" charset="0"/>
              </a:rPr>
              <a:t>Металлическая  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06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1524000" y="242888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2. По </a:t>
            </a:r>
            <a:r>
              <a:rPr lang="ru-RU" altLang="ru-RU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способу производства</a:t>
            </a:r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0" y="85407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 dirty="0">
                <a:latin typeface="Times New Roman" panose="02020603050405020304" pitchFamily="18" charset="0"/>
              </a:rPr>
              <a:t>Деревянная – столярная, гнутая, гнуто-клееная, плетеная  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pic>
        <p:nvPicPr>
          <p:cNvPr id="7" name="Picture 7" descr="Плетеная мебель в моде всегда - Мебельный сайт progressdon.c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942" y="1490209"/>
            <a:ext cx="7374506" cy="48565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Ð°ÑÑÐ¸Ð½ÐºÐ¸ Ð¿Ð¾ Ð·Ð°Ð¿ÑÐ¾ÑÑ ÑÑÐ¾Ð»ÑÑÐ½Ð°Ñ Ð¼ÐµÐ±ÐµÐ»Ñ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6" b="5818"/>
          <a:stretch/>
        </p:blipFill>
        <p:spPr bwMode="auto">
          <a:xfrm>
            <a:off x="321222" y="1490209"/>
            <a:ext cx="3858892" cy="24927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Легенды : Венский сту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r="60641"/>
          <a:stretch>
            <a:fillRect/>
          </a:stretch>
        </p:blipFill>
        <p:spPr bwMode="auto">
          <a:xfrm>
            <a:off x="321222" y="3859762"/>
            <a:ext cx="1649092" cy="24870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kreslo-kachalka-dubovyi-shpon-korndal-temno-seryi-poeng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12" y="3859762"/>
            <a:ext cx="2487032" cy="24870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29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0" y="770733"/>
            <a:ext cx="5671457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300" b="1" dirty="0">
                <a:latin typeface="Times New Roman" panose="02020603050405020304" pitchFamily="18" charset="0"/>
              </a:rPr>
              <a:t>Металлическая – литая, штампованная, гнутая, сварная, кованая</a:t>
            </a:r>
            <a:endParaRPr lang="ru-RU" altLang="ru-RU" sz="2300" dirty="0">
              <a:latin typeface="Times New Roman" panose="02020603050405020304" pitchFamily="18" charset="0"/>
            </a:endParaRPr>
          </a:p>
        </p:txBody>
      </p:sp>
      <p:pic>
        <p:nvPicPr>
          <p:cNvPr id="29700" name="Picture 8" descr="Хоббика : Мебель на металлическом каркасе : Комплект садовой мебели &quot;Гефест&quot; :: 1md.ru - Информация и пози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025" y="1673570"/>
            <a:ext cx="2857851" cy="165746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12" descr="Низкие цены на Офисный стул Фабрикант хром. Купить за 870 р. / ShopTop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892295"/>
            <a:ext cx="2326144" cy="4073078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524000" y="242888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2. По </a:t>
            </a:r>
            <a:r>
              <a:rPr lang="ru-RU" altLang="ru-RU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способу производства</a:t>
            </a:r>
          </a:p>
        </p:txBody>
      </p:sp>
      <p:pic>
        <p:nvPicPr>
          <p:cNvPr id="9" name="Picture 6" descr="Металлическая мебель, цена - 8 грн, Запорожье, 8 авг 2009 14…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0" r="10669"/>
          <a:stretch/>
        </p:blipFill>
        <p:spPr bwMode="auto">
          <a:xfrm>
            <a:off x="2635025" y="3433647"/>
            <a:ext cx="2857851" cy="26709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585857" y="787352"/>
            <a:ext cx="549728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300" b="1" dirty="0">
                <a:latin typeface="Times New Roman" panose="02020603050405020304" pitchFamily="18" charset="0"/>
              </a:rPr>
              <a:t>Пластмассовая – литая, формованная, клееная</a:t>
            </a:r>
            <a:endParaRPr lang="ru-RU" altLang="ru-RU" sz="2300" dirty="0">
              <a:latin typeface="Times New Roman" panose="02020603050405020304" pitchFamily="18" charset="0"/>
            </a:endParaRPr>
          </a:p>
        </p:txBody>
      </p:sp>
      <p:pic>
        <p:nvPicPr>
          <p:cNvPr id="11" name="Picture 6" descr="Пластиковая мебель: преимущества и недостатки Мебель для дома и офиса на heaven-house.r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r="7618" b="6962"/>
          <a:stretch/>
        </p:blipFill>
        <p:spPr bwMode="auto">
          <a:xfrm>
            <a:off x="5995308" y="1673570"/>
            <a:ext cx="5968092" cy="4431006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86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87488" y="277813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3. По </a:t>
            </a:r>
            <a:r>
              <a:rPr lang="ru-RU" altLang="ru-RU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конструкции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25686" y="1534887"/>
            <a:ext cx="7739743" cy="4757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ct val="50000"/>
              </a:spcBef>
            </a:pPr>
            <a:r>
              <a:rPr lang="ru-RU" alt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Неразборная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мебель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—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изделия, соединения которых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неразъемны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59229" y="1534887"/>
            <a:ext cx="3264917" cy="533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НЕРАЗБОРНАЯ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Все публикации пользователя admin &quot; MebelLiniya Всё о мебел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55" y="2148069"/>
            <a:ext cx="3918403" cy="380460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25686" y="1534887"/>
            <a:ext cx="7739743" cy="4757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ct val="50000"/>
              </a:spcBef>
            </a:pPr>
            <a:r>
              <a:rPr lang="ru-RU" alt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Встроенная мебель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— изделия, встраиваемые в помещения зданий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9229" y="2169842"/>
            <a:ext cx="3264917" cy="533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ВСТРОЕННАЯ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 descr="Современный интерьер Строительный портал RE-HOUSE.NE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8"/>
          <a:stretch/>
        </p:blipFill>
        <p:spPr bwMode="auto">
          <a:xfrm>
            <a:off x="6183087" y="2052126"/>
            <a:ext cx="3431606" cy="407018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125686" y="1534887"/>
            <a:ext cx="7739743" cy="4757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ct val="50000"/>
              </a:spcBef>
            </a:pPr>
            <a:r>
              <a:rPr lang="ru-RU" alt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Сборно-разборная мебель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изделия, конструкция которых позволяет осуществлять их неоднократную сборку и разборку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59228" y="2804797"/>
            <a:ext cx="3264917" cy="533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СБОРНО-РАЗБОРНАЯ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6" descr="Кроватки-люльки - цены - купить кроватка-люлька в Киеве и Украине - Интернет-магазин Notus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55" y="2374285"/>
            <a:ext cx="3848433" cy="37480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125686" y="1534887"/>
            <a:ext cx="7739743" cy="4757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ct val="50000"/>
              </a:spcBef>
            </a:pPr>
            <a:r>
              <a:rPr lang="ru-RU" alt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Универсально-сборная мебель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— изделия из унифицированных деталей, позволяющих осуществлять формирование мебели различного функционального назначения и размеров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59228" y="3439751"/>
            <a:ext cx="3264917" cy="634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УНИВЕРСАЛЬНО-СБОРНАЯ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0" descr="Наборы мебели Мебель для детских Магазин УЮТ - продажа мягкой и корпусной мебели в Кытмановском районе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012" y="2620537"/>
            <a:ext cx="5030622" cy="35464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125686" y="1526215"/>
            <a:ext cx="7739743" cy="4757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ct val="50000"/>
              </a:spcBef>
            </a:pPr>
            <a:r>
              <a:rPr lang="ru-RU" alt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Трансформируемая мебель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— мебель, позволяющая изменять ее функциональное назначение перемещением элементов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43752" y="4176260"/>
            <a:ext cx="3264917" cy="634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ТРАНСФОРМИРУЕМАЯ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 descr="Диван Треви Милан 2 купить с доставкой в Минске: описание характеристик, фото, сравнение цен интернет-магазинов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0" b="6416"/>
          <a:stretch>
            <a:fillRect/>
          </a:stretch>
        </p:blipFill>
        <p:spPr bwMode="auto">
          <a:xfrm>
            <a:off x="5025746" y="2302177"/>
            <a:ext cx="5969355" cy="378884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121921" y="1526215"/>
            <a:ext cx="7739743" cy="4757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ct val="50000"/>
              </a:spcBef>
            </a:pPr>
            <a:r>
              <a:rPr lang="ru-RU" alt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Секционная мебель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—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изделия, состоящие из нескольких мебельных секций, которые можно блокировать в разных сочетаниях (устанавливать одна на другую или рядом друг с другом).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55464" y="4912769"/>
            <a:ext cx="3264917" cy="634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СЕКЦИОННАЯ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6" descr="54281_10oreh_kompozitsiya3_mo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7"/>
          <a:stretch>
            <a:fillRect/>
          </a:stretch>
        </p:blipFill>
        <p:spPr bwMode="auto">
          <a:xfrm>
            <a:off x="5021981" y="2614476"/>
            <a:ext cx="5761248" cy="34988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0498" y="1012320"/>
            <a:ext cx="5680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11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7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1774825" y="345688"/>
            <a:ext cx="8569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4. По </a:t>
            </a:r>
            <a:r>
              <a:rPr lang="ru-RU" altLang="ru-RU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назначению</a:t>
            </a:r>
            <a:r>
              <a:rPr lang="ru-RU" altLang="ru-RU" sz="36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 </a:t>
            </a:r>
          </a:p>
        </p:txBody>
      </p:sp>
      <p:pic>
        <p:nvPicPr>
          <p:cNvPr id="35843" name="Picture 6" descr="МебельДомодел - строительный онлайн-журнал Домодел - строительный онлайн-журна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" r="3101"/>
          <a:stretch/>
        </p:blipFill>
        <p:spPr bwMode="auto">
          <a:xfrm>
            <a:off x="189571" y="1817648"/>
            <a:ext cx="5548482" cy="43642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Text Box 7"/>
          <p:cNvSpPr txBox="1">
            <a:spLocks noChangeArrowheads="1"/>
          </p:cNvSpPr>
          <p:nvPr/>
        </p:nvSpPr>
        <p:spPr bwMode="auto">
          <a:xfrm>
            <a:off x="1461328" y="1173743"/>
            <a:ext cx="2952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 dirty="0">
                <a:latin typeface="Times New Roman" panose="02020603050405020304" pitchFamily="18" charset="0"/>
              </a:rPr>
              <a:t>Бытовая мебель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pic>
        <p:nvPicPr>
          <p:cNvPr id="6" name="Picture 7" descr="Новая мебель помогла школьникам Ярковского района поправить своё здоровь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383" y="1817648"/>
            <a:ext cx="5622615" cy="4215162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Медицина :.: Раздел 200 :.: Товары :.: InfoCompany.bi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7" y="1826750"/>
            <a:ext cx="5874310" cy="4216648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914327" y="1173743"/>
            <a:ext cx="600872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 dirty="0">
                <a:latin typeface="Times New Roman" panose="02020603050405020304" pitchFamily="18" charset="0"/>
              </a:rPr>
              <a:t>Мебель для общественных помещений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pic>
        <p:nvPicPr>
          <p:cNvPr id="8" name="Picture 11" descr="K-Del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7" y="1807060"/>
            <a:ext cx="5874310" cy="4406417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Мебель для ресторанов и каф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4"/>
          <a:stretch/>
        </p:blipFill>
        <p:spPr bwMode="auto">
          <a:xfrm>
            <a:off x="6059487" y="1807060"/>
            <a:ext cx="5918024" cy="4406417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Офисная мебель для персонала серии Стандарт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7" y="1807059"/>
            <a:ext cx="5918024" cy="4440399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70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1524000" y="226243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По специализации помещений квартиры</a:t>
            </a:r>
            <a:r>
              <a:rPr lang="ru-RU" altLang="ru-RU" sz="2800" b="1" dirty="0">
                <a:latin typeface="Times New Roman" panose="02020603050405020304" pitchFamily="18" charset="0"/>
              </a:rPr>
              <a:t> бытовая мебель подразделяется на:</a:t>
            </a:r>
            <a:r>
              <a:rPr lang="ru-RU" altLang="ru-RU" sz="36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 </a:t>
            </a:r>
          </a:p>
        </p:txBody>
      </p:sp>
      <p:pic>
        <p:nvPicPr>
          <p:cNvPr id="37891" name="Picture 6" descr="Мебель для столовой GS-3138 (Китай) - купить по специальным ценам в Краснодаре в интернет-магазине мебели &quot;Эксперт-Мебель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536" y="1828135"/>
            <a:ext cx="5700833" cy="427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54904" y="1995402"/>
            <a:ext cx="3414569" cy="4492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Мебель для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столовой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Мебель для спальни шкаф-купе фото 24сп. - 27 Декабря 2013 - Blog - Bunt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719196"/>
            <a:ext cx="6292230" cy="438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54902" y="2640243"/>
            <a:ext cx="3414569" cy="4492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Мебель для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спальни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 descr="Мебель для гостиной Домашний рай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/>
          <a:stretch/>
        </p:blipFill>
        <p:spPr bwMode="auto">
          <a:xfrm>
            <a:off x="5486399" y="1683833"/>
            <a:ext cx="6292231" cy="441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54902" y="3251705"/>
            <a:ext cx="3414569" cy="4492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Мебель для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гостиной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мебель для кухни днепропетровск - Кухня - Интересные фотографии - Ваш доми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696" y="1683832"/>
            <a:ext cx="6503934" cy="44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54901" y="3848864"/>
            <a:ext cx="3414569" cy="4492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Мебель для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кухни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5" descr="Каталоги мебели: Купить мебель для прихожей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t="8533" r="3283" b="8007"/>
          <a:stretch/>
        </p:blipFill>
        <p:spPr bwMode="auto">
          <a:xfrm>
            <a:off x="5274692" y="1674603"/>
            <a:ext cx="6503937" cy="450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454900" y="4446023"/>
            <a:ext cx="3414569" cy="4492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Мебель для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прихожей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 descr="Студия мебели Lime : Мебель для ванной комнаты : Мебель для ванн 31 :: 1md.ru - Информация и позици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285" y="1683832"/>
            <a:ext cx="3590503" cy="44919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Мебель для ванной Aquanet Нота 90 лайт белая в рубрике Другие аксессуары, цены, купить, продать товары и услуги - &quot;Мастер Строй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r="12254"/>
          <a:stretch>
            <a:fillRect/>
          </a:stretch>
        </p:blipFill>
        <p:spPr bwMode="auto">
          <a:xfrm>
            <a:off x="8586789" y="1683832"/>
            <a:ext cx="3191840" cy="44919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454899" y="5043182"/>
            <a:ext cx="3414569" cy="4492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Мебель для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ванной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5" descr="Как обустроить детскую комнату? dom.conky.ru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8" b="8522"/>
          <a:stretch/>
        </p:blipFill>
        <p:spPr bwMode="auto">
          <a:xfrm>
            <a:off x="4668050" y="1683831"/>
            <a:ext cx="7110579" cy="45011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454899" y="5640341"/>
            <a:ext cx="3414569" cy="6591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Мебель для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детской комнаты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1270114"/>
            <a:ext cx="5680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6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6" grpId="0" animBg="1"/>
      <p:bldP spid="18" grpId="0" animBg="1"/>
      <p:bldP spid="21" grpId="0" animBg="1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1524001" y="289931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По функциональному использованию</a:t>
            </a:r>
          </a:p>
        </p:txBody>
      </p:sp>
      <p:pic>
        <p:nvPicPr>
          <p:cNvPr id="45059" name="Picture 6" descr="Описание и цены на Шкаф в ассортименте, ОмскМебель - Россия - Шкаф в ассортименте - www.gm55.ru - ОмскМебель - Россия , Шкаф в 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730" y="1544731"/>
            <a:ext cx="3498271" cy="454288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12" descr="Мебельный салон &quot;Пёрышк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6" r="16733"/>
          <a:stretch>
            <a:fillRect/>
          </a:stretch>
        </p:blipFill>
        <p:spPr bwMode="auto">
          <a:xfrm>
            <a:off x="6824546" y="1547594"/>
            <a:ext cx="3843455" cy="45400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98784" y="931281"/>
            <a:ext cx="4315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dirty="0">
                <a:latin typeface="Times New Roman" panose="02020603050405020304" pitchFamily="18" charset="0"/>
              </a:rPr>
              <a:t>бытовая мебель подразделяется на:</a:t>
            </a: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1650" y="1544731"/>
            <a:ext cx="4492585" cy="4492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Мебель для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хранения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1649" y="2060170"/>
            <a:ext cx="4492585" cy="4492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Мебель для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сидения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1649" y="2607382"/>
            <a:ext cx="4492585" cy="4492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Мебель для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сна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мебель для спальни тахта - интерьер спальни - Фото - Мебель в дизайн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" r="34"/>
          <a:stretch/>
        </p:blipFill>
        <p:spPr bwMode="auto">
          <a:xfrm>
            <a:off x="5575610" y="1544731"/>
            <a:ext cx="5687122" cy="454288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84215" y="3154594"/>
            <a:ext cx="4492585" cy="4492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Мебель для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работы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 descr="The Ch3modan Clan NL25 ZooM FR BSS Stars No-Limit Fast poker…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" t="7135" r="6302"/>
          <a:stretch>
            <a:fillRect/>
          </a:stretch>
        </p:blipFill>
        <p:spPr bwMode="auto">
          <a:xfrm>
            <a:off x="5575610" y="1376709"/>
            <a:ext cx="5950144" cy="478062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391649" y="3701806"/>
            <a:ext cx="4492585" cy="7586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Мебель для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приготовления и приема пищи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 descr="Mebel-Land - СТОЛ КУХОННЫЙ РАЗДВИЖНОЙ ERNEST II, Беларусь Ми…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" t="16605" r="2744"/>
          <a:stretch>
            <a:fillRect/>
          </a:stretch>
        </p:blipFill>
        <p:spPr bwMode="auto">
          <a:xfrm>
            <a:off x="5132327" y="1376709"/>
            <a:ext cx="6832931" cy="47968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376720" y="4558499"/>
            <a:ext cx="4492585" cy="7586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Мебель для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культурно-бытовых нужд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8" descr="Будуарный столик Domini Будуарный столик Жизель Hotline.u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t="6525" r="13879" b="5873"/>
          <a:stretch/>
        </p:blipFill>
        <p:spPr bwMode="auto">
          <a:xfrm>
            <a:off x="5129560" y="1368590"/>
            <a:ext cx="3153835" cy="478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Трюмо, трельяж, туалетный столик . Мебель на заказ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t="3389" r="10945" b="3389"/>
          <a:stretch>
            <a:fillRect/>
          </a:stretch>
        </p:blipFill>
        <p:spPr bwMode="auto">
          <a:xfrm>
            <a:off x="8276023" y="1376709"/>
            <a:ext cx="3689235" cy="478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0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1524000" y="356839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5. По наличию отделки</a:t>
            </a:r>
            <a:endParaRPr lang="ru-RU" altLang="ru-RU" sz="3600" b="1" dirty="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0180" name="Picture 7" descr="Мебель дерево. Эксклюзивная мебель из массива. Элитная мебель из натурального дерева. Эксклюзивные решения в изготовлении мебел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549" y="1541508"/>
            <a:ext cx="5231518" cy="47955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3" name="Text Box 11"/>
          <p:cNvSpPr txBox="1">
            <a:spLocks noChangeArrowheads="1"/>
          </p:cNvSpPr>
          <p:nvPr/>
        </p:nvSpPr>
        <p:spPr bwMode="auto">
          <a:xfrm>
            <a:off x="7084660" y="1843588"/>
            <a:ext cx="2590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лакирование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6756" y="1544731"/>
            <a:ext cx="5418666" cy="4492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с прозрачной (столярной)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отделкой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96874" y="900159"/>
            <a:ext cx="33774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b="1" dirty="0">
                <a:latin typeface="Times New Roman" panose="02020603050405020304" pitchFamily="18" charset="0"/>
              </a:rPr>
              <a:t>деревянная мебель бывает:</a:t>
            </a:r>
          </a:p>
        </p:txBody>
      </p:sp>
      <p:pic>
        <p:nvPicPr>
          <p:cNvPr id="50181" name="Picture 9" descr="Работа с дерев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1"/>
          <a:stretch/>
        </p:blipFill>
        <p:spPr bwMode="auto">
          <a:xfrm>
            <a:off x="5980825" y="1541507"/>
            <a:ext cx="5793487" cy="479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10"/>
          <p:cNvSpPr txBox="1">
            <a:spLocks noChangeArrowheads="1"/>
          </p:cNvSpPr>
          <p:nvPr/>
        </p:nvSpPr>
        <p:spPr bwMode="auto">
          <a:xfrm>
            <a:off x="7874338" y="1492137"/>
            <a:ext cx="2590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полирование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6756" y="2150911"/>
            <a:ext cx="5418666" cy="4492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с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непрозрачной (малярной) отделкой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Тренд 2013 года - КРАШЕНАЯ МЕБЕЛЬ В ИНТЕРЬЕРЕ. - ArtOfArt :blo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 r="5140"/>
          <a:stretch/>
        </p:blipFill>
        <p:spPr bwMode="auto">
          <a:xfrm>
            <a:off x="8551610" y="1488468"/>
            <a:ext cx="3222702" cy="484859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newsgreat.ru/wp-content/uploads/2014/06/%D1%81%D0%BC%D0%B5%D0%BB%D1%8B%D0%B9-%D0%B8%D0%BD%D1%82%D0%B5%D1%80%D1%8C%D0%B5%D1%80-0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4" t="213" r="24625" b="-213"/>
          <a:stretch/>
        </p:blipFill>
        <p:spPr bwMode="auto">
          <a:xfrm>
            <a:off x="5999356" y="1516821"/>
            <a:ext cx="2575153" cy="48449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9473060" y="4560732"/>
            <a:ext cx="23898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Лакокрасочное покрытие</a:t>
            </a:r>
          </a:p>
        </p:txBody>
      </p:sp>
      <p:pic>
        <p:nvPicPr>
          <p:cNvPr id="14" name="Picture 9" descr="Мебель из ДСП, Харьков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" r="5396"/>
          <a:stretch/>
        </p:blipFill>
        <p:spPr bwMode="auto">
          <a:xfrm>
            <a:off x="5999356" y="1463784"/>
            <a:ext cx="5820937" cy="48898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7580883" y="5773925"/>
            <a:ext cx="2590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ламинирование</a:t>
            </a:r>
          </a:p>
        </p:txBody>
      </p:sp>
      <p:pic>
        <p:nvPicPr>
          <p:cNvPr id="16" name="Picture 7" descr="Творцы:О выборе деревянной мебели. Часть 1. Статьи пользователей-Архитектура/Интерьер Библиотека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2"/>
          <a:stretch/>
        </p:blipFill>
        <p:spPr bwMode="auto">
          <a:xfrm>
            <a:off x="5988204" y="1463783"/>
            <a:ext cx="5832089" cy="48898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9285361" y="5836872"/>
            <a:ext cx="23595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шпонирование</a:t>
            </a:r>
            <a:endParaRPr lang="ru-RU" alt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1" descr="Мебель - Барная стойка и аэрография на мебели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/>
          <a:stretch/>
        </p:blipFill>
        <p:spPr bwMode="auto">
          <a:xfrm>
            <a:off x="5954750" y="1475370"/>
            <a:ext cx="5853155" cy="48863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9347012" y="1471888"/>
            <a:ext cx="22049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аэрография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67321" y="2757091"/>
            <a:ext cx="5418666" cy="4492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со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специальными видами отделки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 descr="Кухонная мебель с инкрустацией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85" y="1445328"/>
            <a:ext cx="6155789" cy="49341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5876760" y="5898427"/>
            <a:ext cx="18416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инкрустация</a:t>
            </a:r>
          </a:p>
        </p:txBody>
      </p:sp>
      <p:pic>
        <p:nvPicPr>
          <p:cNvPr id="23" name="Picture 9" descr="Маркетри в интерьере / маркетри фото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810" y="1413879"/>
            <a:ext cx="6152764" cy="496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9800048" y="1435151"/>
            <a:ext cx="15113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маркетри</a:t>
            </a:r>
          </a:p>
        </p:txBody>
      </p:sp>
    </p:spTree>
    <p:extLst>
      <p:ext uri="{BB962C8B-B14F-4D97-AF65-F5344CB8AC3E}">
        <p14:creationId xmlns:p14="http://schemas.microsoft.com/office/powerpoint/2010/main" val="54322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/>
      <p:bldP spid="8" grpId="0" animBg="1"/>
      <p:bldP spid="2" grpId="0"/>
      <p:bldP spid="50182" grpId="0"/>
      <p:bldP spid="10" grpId="0" animBg="1"/>
      <p:bldP spid="12" grpId="0"/>
      <p:bldP spid="15" grpId="0"/>
      <p:bldP spid="17" grpId="0"/>
      <p:bldP spid="19" grpId="0"/>
      <p:bldP spid="20" grpId="0" animBg="1"/>
      <p:bldP spid="22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891777" y="1048215"/>
            <a:ext cx="7969888" cy="5235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0" name="Text Box 5"/>
          <p:cNvSpPr txBox="1">
            <a:spLocks noChangeArrowheads="1"/>
          </p:cNvSpPr>
          <p:nvPr/>
        </p:nvSpPr>
        <p:spPr bwMode="auto">
          <a:xfrm>
            <a:off x="1847850" y="266700"/>
            <a:ext cx="8569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6. По </a:t>
            </a:r>
            <a:r>
              <a:rPr lang="ru-RU" altLang="ru-RU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комплектности: </a:t>
            </a:r>
          </a:p>
        </p:txBody>
      </p:sp>
      <p:pic>
        <p:nvPicPr>
          <p:cNvPr id="53252" name="Picture 11" descr="Стул деревянный (буковый) Юлия пр-ва СКМ (Украина). Обеденные стулья Киев Бронт-Киев Мебельная компания продажа, купить, цена 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632" y="1532725"/>
            <a:ext cx="3142818" cy="43460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Picture 13" descr="Шкаф-витрина, серо-коричневый &quot;ХЕМНЭС&quot; ИКЕА купить, cерванты, мебель для гостиной, мебель для хранения IKEA в Киеве, Одессе, Д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7" r="19867"/>
          <a:stretch>
            <a:fillRect/>
          </a:stretch>
        </p:blipFill>
        <p:spPr bwMode="auto">
          <a:xfrm>
            <a:off x="4786026" y="1549090"/>
            <a:ext cx="2488137" cy="432970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51011" y="1819838"/>
            <a:ext cx="3264917" cy="634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Мебельное изделие (единичное)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51" name="Picture 7" descr="Диван Офисный Элегант. 500x340 - 800x600www.office-i.ru - Офисная мебель - Офисная мебель - Персональный сайт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8"/>
          <a:stretch>
            <a:fillRect/>
          </a:stretch>
        </p:blipFill>
        <p:spPr bwMode="auto">
          <a:xfrm>
            <a:off x="4541170" y="1410601"/>
            <a:ext cx="6827220" cy="4590315"/>
          </a:xfrm>
          <a:prstGeom prst="rect">
            <a:avLst/>
          </a:prstGeom>
          <a:solidFill>
            <a:schemeClr val="lt1"/>
          </a:solidFill>
          <a:ln>
            <a:solidFill>
              <a:schemeClr val="accent1"/>
            </a:solidFill>
          </a:ln>
          <a:extLst/>
        </p:spPr>
      </p:pic>
      <p:sp>
        <p:nvSpPr>
          <p:cNvPr id="10" name="Прямоугольник 9"/>
          <p:cNvSpPr/>
          <p:nvPr/>
        </p:nvSpPr>
        <p:spPr>
          <a:xfrm>
            <a:off x="3891777" y="1048215"/>
            <a:ext cx="7969888" cy="5235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ct val="50000"/>
              </a:spcBef>
            </a:pPr>
            <a:r>
              <a:rPr lang="ru-RU" altLang="ru-RU" sz="2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 мебели — </a:t>
            </a:r>
            <a:r>
              <a:rPr lang="ru-RU" alt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группа изделий, связанных между собой общей архитектурно-художественной задачей обстановки помещений, с широкой вариабельностью по составу и назначению. Из изделий одного набора можно образовывать различные варианты комплектов мебели, например, набор для кухни, спальни, детской комнаты</a:t>
            </a:r>
            <a:r>
              <a:rPr lang="ru-RU" alt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ru-RU" alt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1011" y="2596707"/>
            <a:ext cx="3264917" cy="634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 мебели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Легко Купить Мебель. - Набор мебели для спальни Николь - Модульные системы - Мебель для спальн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0"/>
          <a:stretch>
            <a:fillRect/>
          </a:stretch>
        </p:blipFill>
        <p:spPr bwMode="auto">
          <a:xfrm>
            <a:off x="5678236" y="3073142"/>
            <a:ext cx="4396970" cy="304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888714" y="1048215"/>
            <a:ext cx="7969888" cy="5235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ct val="50000"/>
              </a:spcBef>
            </a:pPr>
            <a:r>
              <a:rPr lang="ru-RU" altLang="ru-RU" sz="21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Гарнитур мебели</a:t>
            </a:r>
            <a:r>
              <a:rPr lang="ru-RU" altLang="ru-RU" sz="21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 </a:t>
            </a:r>
            <a:r>
              <a:rPr lang="ru-RU" altLang="ru-RU" sz="2100" dirty="0">
                <a:solidFill>
                  <a:schemeClr val="tx1"/>
                </a:solidFill>
                <a:latin typeface="Times New Roman" panose="02020603050405020304" pitchFamily="18" charset="0"/>
              </a:rPr>
              <a:t>—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группа изделий, связанных между собой по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архитектурно-художественному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и конструктивному признакам, предназначенных для обстановки определенной функциональной зоны помещения (например, гарнитур мягкой мебели из дивана и кресел; гарнитур для столовой,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включающий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шкаф для посуды, стол обеденный и стулья и т.д.</a:t>
            </a:r>
          </a:p>
          <a:p>
            <a:pPr algn="just">
              <a:spcBef>
                <a:spcPct val="50000"/>
              </a:spcBef>
            </a:pPr>
            <a:r>
              <a:rPr lang="ru-RU" alt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47948" y="3388280"/>
            <a:ext cx="3264917" cy="634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Гарнитур мебели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5" descr="Столовая Regallis, Регалис, мебель для столовой, витрина, буфет, обеденный стол, стул, комод, журнальный столик, мебельный гарн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683" y="3018148"/>
            <a:ext cx="5065950" cy="315988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60117" y="1057779"/>
            <a:ext cx="3627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8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0" y="23836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2819" y="1991250"/>
            <a:ext cx="73468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производителей мебели в Республике Беларусь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Характеризовать факторы, формирующие потребительские свойства мебели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Излагать классификацию ассортимента мебели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и описывать виды мебели по группам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Сравнивать отдельные виды мебели между собой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6830" y="547172"/>
            <a:ext cx="11985170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18.4. Характеристика ассортимента мебели по группам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400-404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9433" y="333376"/>
            <a:ext cx="76460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Мебель для хранения</a:t>
            </a:r>
            <a:endParaRPr lang="ru-RU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4966" y="1359288"/>
            <a:ext cx="1184259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5738" indent="-185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160463" indent="-1160463" eaLnBrk="1" hangingPunct="1">
              <a:spcBef>
                <a:spcPct val="50000"/>
              </a:spcBef>
            </a:pPr>
            <a:r>
              <a:rPr lang="ru-RU" altLang="ru-RU" sz="2400" b="1" u="sng" dirty="0" smtClean="0">
                <a:latin typeface="Times New Roman" panose="02020603050405020304" pitchFamily="18" charset="0"/>
              </a:rPr>
              <a:t>ШКАФ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- </a:t>
            </a:r>
            <a:r>
              <a:rPr lang="ru-RU" altLang="ru-RU" sz="2000" dirty="0">
                <a:latin typeface="Times New Roman" panose="02020603050405020304" pitchFamily="18" charset="0"/>
              </a:rPr>
              <a:t>изделие, преимущественно с дверьми, для хранения предметов различного функционального назначения</a:t>
            </a:r>
          </a:p>
        </p:txBody>
      </p:sp>
      <p:pic>
        <p:nvPicPr>
          <p:cNvPr id="5" name="Picture 7" descr="Шкаф Поло ШГ-212.3 шкафы-купе, книжные, гардеробы Мебель для дома Каталог Woodman - интернет-магазин отличной офисной мебели п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r="20561"/>
          <a:stretch>
            <a:fillRect/>
          </a:stretch>
        </p:blipFill>
        <p:spPr bwMode="auto">
          <a:xfrm>
            <a:off x="2311439" y="2231311"/>
            <a:ext cx="2256465" cy="361924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Шкаф для одежды одностворчаты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r="24399"/>
          <a:stretch>
            <a:fillRect/>
          </a:stretch>
        </p:blipFill>
        <p:spPr bwMode="auto">
          <a:xfrm>
            <a:off x="309022" y="2231311"/>
            <a:ext cx="1672122" cy="361924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018529" y="5850558"/>
            <a:ext cx="28422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одежды двухстворчатый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07739" y="5850729"/>
            <a:ext cx="20024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одежды одностворчатый</a:t>
            </a:r>
          </a:p>
        </p:txBody>
      </p:sp>
      <p:pic>
        <p:nvPicPr>
          <p:cNvPr id="9" name="Picture 5" descr="Где купить шкафы для одежды недорого в СПБ, цены, фото - интернет магазин &quot;Мебельный в Санкт-Петербурге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187" y="2231311"/>
            <a:ext cx="3473562" cy="36190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611199" y="5861538"/>
            <a:ext cx="37895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одежды трехстворчатый</a:t>
            </a:r>
          </a:p>
        </p:txBody>
      </p:sp>
      <p:pic>
        <p:nvPicPr>
          <p:cNvPr id="11" name="Picture 7" descr="Шкаф для платья и белья с ящиками С 399 М покупка в Санкт-Петерурге не дорого, производства Волхова мебель в мебельном интерне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t="5028" r="14473" b="6778"/>
          <a:stretch>
            <a:fillRect/>
          </a:stretch>
        </p:blipFill>
        <p:spPr bwMode="auto">
          <a:xfrm>
            <a:off x="8444032" y="2231311"/>
            <a:ext cx="2895064" cy="36190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8400735" y="5872517"/>
            <a:ext cx="302926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одежды угловой</a:t>
            </a:r>
          </a:p>
        </p:txBody>
      </p:sp>
    </p:spTree>
    <p:extLst>
      <p:ext uri="{BB962C8B-B14F-4D97-AF65-F5344CB8AC3E}">
        <p14:creationId xmlns:p14="http://schemas.microsoft.com/office/powerpoint/2010/main" val="195139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9433" y="333376"/>
            <a:ext cx="76460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Мебель для хранения</a:t>
            </a:r>
            <a:endParaRPr lang="ru-RU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4966" y="1359288"/>
            <a:ext cx="1184259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5738" indent="-185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160463" indent="-1160463" eaLnBrk="1" hangingPunct="1">
              <a:spcBef>
                <a:spcPct val="50000"/>
              </a:spcBef>
            </a:pPr>
            <a:r>
              <a:rPr lang="ru-RU" altLang="ru-RU" sz="2400" b="1" u="sng" dirty="0" smtClean="0">
                <a:latin typeface="Times New Roman" panose="02020603050405020304" pitchFamily="18" charset="0"/>
              </a:rPr>
              <a:t>ШКАФ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- </a:t>
            </a:r>
            <a:r>
              <a:rPr lang="ru-RU" altLang="ru-RU" sz="2000" dirty="0">
                <a:latin typeface="Times New Roman" panose="02020603050405020304" pitchFamily="18" charset="0"/>
              </a:rPr>
              <a:t>изделие, преимущественно с дверьми, для хранения предметов различного функционального назначения</a:t>
            </a:r>
          </a:p>
        </p:txBody>
      </p:sp>
      <p:pic>
        <p:nvPicPr>
          <p:cNvPr id="2050" name="Picture 2" descr="ÐÐ°ÑÑÐ¸Ð½ÐºÐ¸ Ð¿Ð¾ Ð·Ð°Ð¿ÑÐ¾ÑÑ ÑÐºÐ°Ñ-ÐºÑÐ¿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71"/>
          <a:stretch/>
        </p:blipFill>
        <p:spPr bwMode="auto">
          <a:xfrm>
            <a:off x="3322253" y="1892475"/>
            <a:ext cx="4080269" cy="40176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ÑÐºÐ°Ñ-ÐºÑÐ¿Ðµ ÑÐ³Ð»Ð¾Ð²Ð¾Ð¹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5"/>
          <a:stretch/>
        </p:blipFill>
        <p:spPr bwMode="auto">
          <a:xfrm>
            <a:off x="7616282" y="1892476"/>
            <a:ext cx="4371277" cy="40176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Ð°ÑÑÐ¸Ð½ÐºÐ¸ Ð¿Ð¾ Ð·Ð°Ð¿ÑÐ¾ÑÑ ÐºÐ°Ñ Ð´Ð»Ñ Ð¾Ð´ÐµÐ¶Ð´Ñ Ñ Ð°Ð½ÑÑÐµÑÐ¾Ð»ÑÐ¼Ð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1" t="3679" r="21553" b="9017"/>
          <a:stretch/>
        </p:blipFill>
        <p:spPr bwMode="auto">
          <a:xfrm>
            <a:off x="245327" y="1892477"/>
            <a:ext cx="2863167" cy="40176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107739" y="5850729"/>
            <a:ext cx="30007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одежды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антресолями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3246082" y="5880436"/>
            <a:ext cx="41564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Шкаф-купе прямой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7540110" y="5910144"/>
            <a:ext cx="41564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Шкаф-купе </a:t>
            </a:r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гловой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80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&quot;НОКТЮРН&quot; Пинскдрев - Салон элитной белоруской мебел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7" r="23716"/>
          <a:stretch/>
        </p:blipFill>
        <p:spPr bwMode="auto">
          <a:xfrm>
            <a:off x="244156" y="2180020"/>
            <a:ext cx="2950269" cy="376265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7" descr="УХОД ЗА ПОСУДОЙ ИЗ ФАРФОРА Шкаф для посуды Чешская посуда Посуда из чехии Элитный фарфоровый сервиз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226" y="2180019"/>
            <a:ext cx="2785096" cy="37643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4" name="Text Box 8"/>
          <p:cNvSpPr txBox="1">
            <a:spLocks noChangeArrowheads="1"/>
          </p:cNvSpPr>
          <p:nvPr/>
        </p:nvSpPr>
        <p:spPr bwMode="auto">
          <a:xfrm>
            <a:off x="322848" y="5996581"/>
            <a:ext cx="5821474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посуды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49433" y="333376"/>
            <a:ext cx="76460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Мебель для хранения</a:t>
            </a:r>
            <a:endParaRPr lang="ru-RU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4966" y="1359288"/>
            <a:ext cx="1184259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5738" indent="-185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160463" indent="-1160463" eaLnBrk="1" hangingPunct="1">
              <a:spcBef>
                <a:spcPct val="50000"/>
              </a:spcBef>
            </a:pPr>
            <a:r>
              <a:rPr lang="ru-RU" altLang="ru-RU" sz="2400" b="1" u="sng" dirty="0" smtClean="0">
                <a:latin typeface="Times New Roman" panose="02020603050405020304" pitchFamily="18" charset="0"/>
              </a:rPr>
              <a:t>ШКАФ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- </a:t>
            </a:r>
            <a:r>
              <a:rPr lang="ru-RU" altLang="ru-RU" sz="2000" dirty="0">
                <a:latin typeface="Times New Roman" panose="02020603050405020304" pitchFamily="18" charset="0"/>
              </a:rPr>
              <a:t>изделие, преимущественно с дверьми, для хранения предметов различного функционального назначения</a:t>
            </a:r>
          </a:p>
        </p:txBody>
      </p:sp>
      <p:pic>
        <p:nvPicPr>
          <p:cNvPr id="8" name="Picture 7" descr="Мебель для офиса KUHAR&amp;K Шкаф для книг ШН-1 1200 Lamelio, Кие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467" y="2180018"/>
            <a:ext cx="3274863" cy="37626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272467" y="5993962"/>
            <a:ext cx="31989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книг</a:t>
            </a:r>
          </a:p>
        </p:txBody>
      </p:sp>
      <p:pic>
        <p:nvPicPr>
          <p:cNvPr id="10" name="Picture 5" descr="Коллекция &quot;Маэстро&quot;, студия &quot;К-мебель&quot; - в продаже коллекция…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r="10963"/>
          <a:stretch>
            <a:fillRect/>
          </a:stretch>
        </p:blipFill>
        <p:spPr bwMode="auto">
          <a:xfrm>
            <a:off x="9753601" y="2180018"/>
            <a:ext cx="1990838" cy="376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9471379" y="5993962"/>
            <a:ext cx="24195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Шкаф-витрина</a:t>
            </a:r>
          </a:p>
        </p:txBody>
      </p:sp>
    </p:spTree>
    <p:extLst>
      <p:ext uri="{BB962C8B-B14F-4D97-AF65-F5344CB8AC3E}">
        <p14:creationId xmlns:p14="http://schemas.microsoft.com/office/powerpoint/2010/main" val="363616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49433" y="333376"/>
            <a:ext cx="76460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Мебель для хранения</a:t>
            </a:r>
            <a:endParaRPr lang="ru-RU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4966" y="1359288"/>
            <a:ext cx="1184259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5738" indent="-185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160463" indent="-1160463" eaLnBrk="1" hangingPunct="1">
              <a:spcBef>
                <a:spcPct val="50000"/>
              </a:spcBef>
            </a:pPr>
            <a:r>
              <a:rPr lang="ru-RU" altLang="ru-RU" sz="2400" b="1" u="sng" dirty="0" smtClean="0">
                <a:latin typeface="Times New Roman" panose="02020603050405020304" pitchFamily="18" charset="0"/>
              </a:rPr>
              <a:t>ШКАФ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- </a:t>
            </a:r>
            <a:r>
              <a:rPr lang="ru-RU" altLang="ru-RU" sz="2000" dirty="0">
                <a:latin typeface="Times New Roman" panose="02020603050405020304" pitchFamily="18" charset="0"/>
              </a:rPr>
              <a:t>изделие, преимущественно с дверьми, для хранения предметов различного функционального назначения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47041" y="6077415"/>
            <a:ext cx="10704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Кухонный шкаф, шкаф-стол, шкаф под мойку</a:t>
            </a:r>
          </a:p>
        </p:txBody>
      </p:sp>
      <p:pic>
        <p:nvPicPr>
          <p:cNvPr id="13" name="Picture 10" descr="мебель для кухни днепропетровск - Кухня - Интересные фотографии - Ваш доми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62" y="2231311"/>
            <a:ext cx="5661649" cy="384610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ÐÐ°ÑÑÐ¸Ð½ÐºÐ¸ Ð¿Ð¾ Ð·Ð°Ð¿ÑÐ¾ÑÑ ÐºÑÑÐ¾Ð½Ð½ÑÐµ ÑÐºÐ°ÑÑ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4"/>
          <a:stretch/>
        </p:blipFill>
        <p:spPr bwMode="auto">
          <a:xfrm>
            <a:off x="6066264" y="1911637"/>
            <a:ext cx="5832088" cy="41657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19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Text Box 7"/>
          <p:cNvSpPr txBox="1">
            <a:spLocks noChangeArrowheads="1"/>
          </p:cNvSpPr>
          <p:nvPr/>
        </p:nvSpPr>
        <p:spPr bwMode="auto">
          <a:xfrm>
            <a:off x="209009" y="1143000"/>
            <a:ext cx="64801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5738" indent="-185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 u="sng" dirty="0" smtClean="0">
                <a:latin typeface="Times New Roman" panose="02020603050405020304" pitchFamily="18" charset="0"/>
              </a:rPr>
              <a:t>КОМОД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- </a:t>
            </a:r>
            <a:r>
              <a:rPr lang="ru-RU" altLang="ru-RU" sz="2000" dirty="0">
                <a:latin typeface="Times New Roman" panose="02020603050405020304" pitchFamily="18" charset="0"/>
              </a:rPr>
              <a:t>изделие с ящиками для хранения белья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47328" y="273646"/>
            <a:ext cx="76460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Мебель для хранения</a:t>
            </a:r>
            <a:endParaRPr lang="ru-RU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Gandylyan Комод с пеленальным столиком ИРИШКА вишня Gandylyan / Шкафы, Комоды, Тумбы детские / Детские товары / Бути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9" r="10461"/>
          <a:stretch/>
        </p:blipFill>
        <p:spPr bwMode="auto">
          <a:xfrm>
            <a:off x="4177021" y="1604665"/>
            <a:ext cx="2023058" cy="216508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506244" y="6053912"/>
            <a:ext cx="33646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Комод с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пеленальным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столиком</a:t>
            </a:r>
          </a:p>
        </p:txBody>
      </p:sp>
      <p:pic>
        <p:nvPicPr>
          <p:cNvPr id="6146" name="Picture 2" descr="ÐÐ°ÑÑÐ¸Ð½ÐºÐ¸ Ð¿Ð¾ Ð·Ð°Ð¿ÑÐ¾ÑÑ ÐºÐ¾Ð¼Ð¾Ð´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r="10040"/>
          <a:stretch/>
        </p:blipFill>
        <p:spPr bwMode="auto">
          <a:xfrm>
            <a:off x="209009" y="1895142"/>
            <a:ext cx="3792284" cy="39873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Комод с пеленальным столиком ЛДСП, 60/4 - Интернет-магазин детских товаров Зайка моя Екатеринбур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3" r="5267"/>
          <a:stretch>
            <a:fillRect/>
          </a:stretch>
        </p:blipFill>
        <p:spPr bwMode="auto">
          <a:xfrm>
            <a:off x="4177020" y="3706977"/>
            <a:ext cx="2023058" cy="23469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438610" y="1196976"/>
            <a:ext cx="562701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5738" indent="-185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ct val="50000"/>
              </a:spcBef>
            </a:pPr>
            <a:r>
              <a:rPr lang="ru-RU" altLang="ru-RU" sz="2400" b="1" dirty="0" smtClean="0">
                <a:latin typeface="Times New Roman" panose="02020603050405020304" pitchFamily="18" charset="0"/>
              </a:rPr>
              <a:t>ШИФОНЬЕР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- </a:t>
            </a:r>
            <a:r>
              <a:rPr lang="ru-RU" altLang="ru-RU" sz="2000" dirty="0">
                <a:latin typeface="Times New Roman" panose="02020603050405020304" pitchFamily="18" charset="0"/>
              </a:rPr>
              <a:t>шкаф для хранения белья и мелких предметов одежды и туалета; оборудуется ящиками, полками, </a:t>
            </a:r>
            <a:r>
              <a:rPr lang="ru-RU" altLang="ru-RU" sz="2000" dirty="0" err="1">
                <a:latin typeface="Times New Roman" panose="02020603050405020304" pitchFamily="18" charset="0"/>
              </a:rPr>
              <a:t>полуящиками</a:t>
            </a:r>
            <a:r>
              <a:rPr lang="ru-RU" altLang="ru-RU" sz="2000" dirty="0">
                <a:latin typeface="Times New Roman" panose="02020603050405020304" pitchFamily="18" charset="0"/>
              </a:rPr>
              <a:t>; двери глухие; имеет высоту несколько большую, чем комод</a:t>
            </a:r>
          </a:p>
        </p:txBody>
      </p:sp>
      <p:pic>
        <p:nvPicPr>
          <p:cNvPr id="12" name="Picture 7" descr="VICENT MONTORO : спальни Висент Монторо фабрика Vicent Montoro S.L., Испания модель 05, 09, 21, 24, 29 лакадо дорадо, 39, 45, 5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8"/>
          <a:stretch/>
        </p:blipFill>
        <p:spPr bwMode="auto">
          <a:xfrm>
            <a:off x="7046580" y="2615780"/>
            <a:ext cx="2639880" cy="36462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Мебель для спальни - Спальня 3 РАИС - Шифоньер РАИС 6 ящиков - Дан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7" r="11050"/>
          <a:stretch/>
        </p:blipFill>
        <p:spPr bwMode="auto">
          <a:xfrm>
            <a:off x="9954980" y="2598945"/>
            <a:ext cx="2029522" cy="36292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28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4"/>
          <p:cNvSpPr txBox="1">
            <a:spLocks noChangeArrowheads="1"/>
          </p:cNvSpPr>
          <p:nvPr/>
        </p:nvSpPr>
        <p:spPr bwMode="auto">
          <a:xfrm>
            <a:off x="169575" y="1196976"/>
            <a:ext cx="52787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5113" indent="-2651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000" dirty="0">
                <a:latin typeface="Times New Roman" panose="02020603050405020304" pitchFamily="18" charset="0"/>
              </a:rPr>
              <a:t> </a:t>
            </a:r>
            <a:r>
              <a:rPr lang="ru-RU" altLang="ru-RU" sz="2400" b="1" u="sng" dirty="0" smtClean="0">
                <a:latin typeface="Times New Roman" panose="02020603050405020304" pitchFamily="18" charset="0"/>
              </a:rPr>
              <a:t>СЕКРЕТЕР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— </a:t>
            </a:r>
            <a:r>
              <a:rPr lang="ru-RU" altLang="ru-RU" sz="2000" dirty="0">
                <a:latin typeface="Times New Roman" panose="02020603050405020304" pitchFamily="18" charset="0"/>
              </a:rPr>
              <a:t>изделие с откидной дверью или выдвижной доской, предназначенной для выполнения письменных работ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47328" y="273646"/>
            <a:ext cx="76460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Мебель для хранения</a:t>
            </a:r>
            <a:endParaRPr lang="ru-RU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msde10071965a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84" y="2274194"/>
            <a:ext cx="3960813" cy="39608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914809" y="1196976"/>
            <a:ext cx="609505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 u="sng" dirty="0" smtClean="0">
                <a:latin typeface="Times New Roman" panose="02020603050405020304" pitchFamily="18" charset="0"/>
              </a:rPr>
              <a:t>СУНДУК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— </a:t>
            </a:r>
            <a:r>
              <a:rPr lang="ru-RU" altLang="ru-RU" sz="2000" dirty="0">
                <a:latin typeface="Times New Roman" panose="02020603050405020304" pitchFamily="18" charset="0"/>
              </a:rPr>
              <a:t>изделие корпусной мебели с откидной или съемной верхней крышкой, предназначенное для хранения различных вещей</a:t>
            </a:r>
          </a:p>
        </p:txBody>
      </p:sp>
      <p:pic>
        <p:nvPicPr>
          <p:cNvPr id="9" name="Picture 7" descr="Сундук &quot;Викинг&quot; - в продаже по выгодной цене сундук &quot;викинг&quot; с доставкой от производителя по Москве, сундук &quot;викинг&quot; - заказа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4722"/>
          <a:stretch>
            <a:fillRect/>
          </a:stretch>
        </p:blipFill>
        <p:spPr bwMode="auto">
          <a:xfrm>
            <a:off x="5914809" y="2274193"/>
            <a:ext cx="5932139" cy="39608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01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0" y="1054448"/>
            <a:ext cx="1202101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5738" indent="-185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260475" indent="-1260475" algn="just" eaLnBrk="1" hangingPunct="1">
              <a:spcBef>
                <a:spcPct val="50000"/>
              </a:spcBef>
            </a:pPr>
            <a:r>
              <a:rPr lang="ru-RU" altLang="ru-RU" sz="2400" b="1" u="sng" dirty="0" smtClean="0">
                <a:latin typeface="Times New Roman" panose="02020603050405020304" pitchFamily="18" charset="0"/>
              </a:rPr>
              <a:t>БУФЕТ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- </a:t>
            </a:r>
            <a:r>
              <a:rPr lang="ru-RU" altLang="ru-RU" sz="2000" dirty="0">
                <a:latin typeface="Times New Roman" panose="02020603050405020304" pitchFamily="18" charset="0"/>
              </a:rPr>
              <a:t>шкаф для посуды, столовых приборов и столового белья; с глухой нижней частью и преимущественно остекленной верхней, в средней зоне часто встроена ниша для 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декоративных </a:t>
            </a:r>
            <a:r>
              <a:rPr lang="ru-RU" altLang="ru-RU" sz="2000" dirty="0">
                <a:latin typeface="Times New Roman" panose="02020603050405020304" pitchFamily="18" charset="0"/>
              </a:rPr>
              <a:t>изделий; под нишей — наружные ящики, иногда — выдвижная разделочная доска</a:t>
            </a:r>
          </a:p>
        </p:txBody>
      </p:sp>
      <p:pic>
        <p:nvPicPr>
          <p:cNvPr id="69636" name="Picture 7" descr="Викинг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r="15973"/>
          <a:stretch>
            <a:fillRect/>
          </a:stretch>
        </p:blipFill>
        <p:spPr bwMode="auto">
          <a:xfrm>
            <a:off x="520392" y="2276475"/>
            <a:ext cx="2949575" cy="4105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8" name="Picture 11" descr="Мебельная фабрика Бояры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1" r="29646"/>
          <a:stretch>
            <a:fillRect/>
          </a:stretch>
        </p:blipFill>
        <p:spPr bwMode="auto">
          <a:xfrm>
            <a:off x="3653303" y="2276475"/>
            <a:ext cx="2635264" cy="4105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47328" y="273646"/>
            <a:ext cx="76460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Мебель для хранения</a:t>
            </a:r>
            <a:endParaRPr lang="ru-RU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RT-MI сервант Витрины JAFRA Секции Витрины Полки ART-M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 r="14722"/>
          <a:stretch>
            <a:fillRect/>
          </a:stretch>
        </p:blipFill>
        <p:spPr bwMode="auto">
          <a:xfrm>
            <a:off x="9534291" y="2276475"/>
            <a:ext cx="2406405" cy="34106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Сервант KAS 204 A Польша 141000.00 р ИП Буньков, тел: 8-918-565-82-57 Гостиные Корпусная мебел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3" r="13699"/>
          <a:stretch>
            <a:fillRect/>
          </a:stretch>
        </p:blipFill>
        <p:spPr bwMode="auto">
          <a:xfrm>
            <a:off x="7013827" y="2276475"/>
            <a:ext cx="2423811" cy="34106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913756" y="5680075"/>
            <a:ext cx="527824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ru-RU" altLang="ru-RU" sz="2000" dirty="0">
                <a:latin typeface="Times New Roman" panose="02020603050405020304" pitchFamily="18" charset="0"/>
              </a:rPr>
              <a:t> </a:t>
            </a:r>
            <a:r>
              <a:rPr lang="ru-RU" altLang="ru-RU" sz="2400" b="1" u="sng" dirty="0" smtClean="0">
                <a:latin typeface="Times New Roman" panose="02020603050405020304" pitchFamily="18" charset="0"/>
              </a:rPr>
              <a:t>СЕРВАНТ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— </a:t>
            </a:r>
            <a:r>
              <a:rPr lang="ru-RU" altLang="ru-RU" sz="2000" dirty="0">
                <a:latin typeface="Times New Roman" panose="02020603050405020304" pitchFamily="18" charset="0"/>
              </a:rPr>
              <a:t>шкаф для хранения посуды и столового белья, без ниши</a:t>
            </a:r>
          </a:p>
        </p:txBody>
      </p:sp>
    </p:spTree>
    <p:extLst>
      <p:ext uri="{BB962C8B-B14F-4D97-AF65-F5344CB8AC3E}">
        <p14:creationId xmlns:p14="http://schemas.microsoft.com/office/powerpoint/2010/main" val="23533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4"/>
          <p:cNvSpPr txBox="1">
            <a:spLocks noChangeArrowheads="1"/>
          </p:cNvSpPr>
          <p:nvPr/>
        </p:nvSpPr>
        <p:spPr bwMode="auto">
          <a:xfrm>
            <a:off x="233474" y="1071296"/>
            <a:ext cx="533098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400" b="1" u="sng" dirty="0" smtClean="0">
                <a:latin typeface="Times New Roman" panose="02020603050405020304" pitchFamily="18" charset="0"/>
              </a:rPr>
              <a:t>ПОЛКА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— </a:t>
            </a:r>
            <a:r>
              <a:rPr lang="ru-RU" altLang="ru-RU" sz="2000" dirty="0">
                <a:latin typeface="Times New Roman" panose="02020603050405020304" pitchFamily="18" charset="0"/>
              </a:rPr>
              <a:t>изделие без передней стенки, с задней стенкой или без нее, предназначенное для размещения книг или других предметов</a:t>
            </a:r>
          </a:p>
        </p:txBody>
      </p:sp>
      <p:pic>
        <p:nvPicPr>
          <p:cNvPr id="71684" name="Picture 7" descr="Цены Дрим мебель (Екатеринбург) (стр. 11, список, по цене вверх) - Цены в Екатеринбурге 2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98" y="2148513"/>
            <a:ext cx="3850782" cy="23419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6" name="Picture 11" descr="Цены Дрим мебель (Екатеринбург) (стр. 11, список, по цене вверх) - Цены в Екатеринбурге 2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98" y="4592462"/>
            <a:ext cx="3850782" cy="16670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47328" y="273646"/>
            <a:ext cx="76460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Мебель для хранения</a:t>
            </a:r>
            <a:endParaRPr lang="ru-RU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1" descr="стеллаж горка т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8" r="36484"/>
          <a:stretch>
            <a:fillRect/>
          </a:stretch>
        </p:blipFill>
        <p:spPr bwMode="auto">
          <a:xfrm>
            <a:off x="5990180" y="2335049"/>
            <a:ext cx="1806497" cy="420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924783" y="1071296"/>
            <a:ext cx="606277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400" b="1" u="sng" dirty="0" smtClean="0">
                <a:latin typeface="Times New Roman" panose="02020603050405020304" pitchFamily="18" charset="0"/>
              </a:rPr>
              <a:t>СТЕЛЛАЖ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— </a:t>
            </a:r>
            <a:r>
              <a:rPr lang="ru-RU" altLang="ru-RU" sz="2000" dirty="0">
                <a:latin typeface="Times New Roman" panose="02020603050405020304" pitchFamily="18" charset="0"/>
              </a:rPr>
              <a:t>тип мебели, представляющий собой 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многоярусную </a:t>
            </a:r>
            <a:r>
              <a:rPr lang="ru-RU" altLang="ru-RU" sz="2000" dirty="0">
                <a:latin typeface="Times New Roman" panose="02020603050405020304" pitchFamily="18" charset="0"/>
              </a:rPr>
              <a:t>систему из опор и полок; стеллаж шириной в один пролет при высоте 1200—1500 мм называется этажеркой</a:t>
            </a:r>
          </a:p>
        </p:txBody>
      </p:sp>
      <p:pic>
        <p:nvPicPr>
          <p:cNvPr id="10" name="Picture 5" descr="ЭКСПЕДИТ Стеллаж, черно-коричневый 602.086.48, фото 2 - Мебель IKEA (ИКЕА, ИКЕЯ) доставка по всей Украине: детская, офисная и м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839" y="2616742"/>
            <a:ext cx="3642732" cy="36427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86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Обувницы и банкет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5" t="10274" r="32042"/>
          <a:stretch>
            <a:fillRect/>
          </a:stretch>
        </p:blipFill>
        <p:spPr bwMode="auto">
          <a:xfrm>
            <a:off x="361408" y="533575"/>
            <a:ext cx="1813080" cy="30712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6" name="Text Box 7"/>
          <p:cNvSpPr txBox="1">
            <a:spLocks noChangeArrowheads="1"/>
          </p:cNvSpPr>
          <p:nvPr/>
        </p:nvSpPr>
        <p:spPr bwMode="auto">
          <a:xfrm>
            <a:off x="439601" y="6019662"/>
            <a:ext cx="23034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ТУМБА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обуви</a:t>
            </a:r>
          </a:p>
        </p:txBody>
      </p:sp>
      <p:pic>
        <p:nvPicPr>
          <p:cNvPr id="74757" name="Picture 9" descr="Бит и Байт Тумба для обуви КН БН 11.11-02 цвет яблоня локар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0" r="11119"/>
          <a:stretch>
            <a:fillRect/>
          </a:stretch>
        </p:blipFill>
        <p:spPr bwMode="auto">
          <a:xfrm>
            <a:off x="361408" y="3666670"/>
            <a:ext cx="2459851" cy="22911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27240" y="273646"/>
            <a:ext cx="8286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</a:rPr>
              <a:t>1. </a:t>
            </a:r>
            <a:r>
              <a:rPr lang="ru-RU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Мебель</a:t>
            </a:r>
            <a:r>
              <a:rPr lang="ru-RU" sz="5400" b="1" dirty="0" smtClean="0">
                <a:ln/>
                <a:solidFill>
                  <a:schemeClr val="accent4"/>
                </a:solidFill>
              </a:rPr>
              <a:t> для хранения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7" name="Picture 5" descr="Аквариум Juwel RIO 125. Животные. Аквариумные. Южно-Сахалинск. Объявления Сахали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59" y="1196976"/>
            <a:ext cx="3467100" cy="47513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642195" y="5948364"/>
            <a:ext cx="33127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ТУМБА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 аквариум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9" descr="Тумба под телевизор ТВ-03 - Мебельный салон Престиж г. Новосибирс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059" y="1521789"/>
            <a:ext cx="5093000" cy="38037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921010" y="5650330"/>
            <a:ext cx="33127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ТУМБА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 телевизор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6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marL="719138" lvl="0" indent="-719138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18.1. Общие сведения о мебельных товарах,  потребительские свойства мебели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389-393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4"/>
          <p:cNvSpPr txBox="1">
            <a:spLocks noChangeArrowheads="1"/>
          </p:cNvSpPr>
          <p:nvPr/>
        </p:nvSpPr>
        <p:spPr bwMode="auto">
          <a:xfrm>
            <a:off x="249237" y="1136234"/>
            <a:ext cx="113368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 u="sng" dirty="0" smtClean="0">
                <a:latin typeface="Times New Roman" panose="02020603050405020304" pitchFamily="18" charset="0"/>
              </a:rPr>
              <a:t>КРОВАТЬ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— </a:t>
            </a:r>
            <a:r>
              <a:rPr lang="ru-RU" altLang="ru-RU" sz="2000" dirty="0">
                <a:latin typeface="Times New Roman" panose="02020603050405020304" pitchFamily="18" charset="0"/>
              </a:rPr>
              <a:t>изделие, предназначенное для сна, с матрацем, с одной или двумя спинками</a:t>
            </a:r>
          </a:p>
        </p:txBody>
      </p:sp>
      <p:pic>
        <p:nvPicPr>
          <p:cNvPr id="78852" name="Picture 7" descr="Односпальные кровати - 90 см. Кровать Onder Metal Wood B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3"/>
          <a:stretch>
            <a:fillRect/>
          </a:stretch>
        </p:blipFill>
        <p:spPr bwMode="auto">
          <a:xfrm>
            <a:off x="208756" y="1930231"/>
            <a:ext cx="5522971" cy="40022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6" name="Text Box 14"/>
          <p:cNvSpPr txBox="1">
            <a:spLocks noChangeArrowheads="1"/>
          </p:cNvSpPr>
          <p:nvPr/>
        </p:nvSpPr>
        <p:spPr bwMode="auto">
          <a:xfrm>
            <a:off x="1237784" y="5982096"/>
            <a:ext cx="41371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Односпальная кровать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88736" y="273646"/>
            <a:ext cx="9563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</a:rPr>
              <a:t>2. </a:t>
            </a:r>
            <a:r>
              <a:rPr lang="ru-RU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Мебель</a:t>
            </a:r>
            <a:r>
              <a:rPr lang="ru-RU" sz="5400" b="1" dirty="0" smtClean="0">
                <a:ln/>
                <a:solidFill>
                  <a:schemeClr val="accent4"/>
                </a:solidFill>
              </a:rPr>
              <a:t> для сидения и сна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0" name="Picture 5" descr="Кровать двуспальная 193х203. Фото крупно и цены. По цене. 23 предложен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 b="6793"/>
          <a:stretch>
            <a:fillRect/>
          </a:stretch>
        </p:blipFill>
        <p:spPr bwMode="auto">
          <a:xfrm>
            <a:off x="5896247" y="1930231"/>
            <a:ext cx="5975882" cy="40022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6815636" y="5982096"/>
            <a:ext cx="41371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Двухспальная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кровать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43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4"/>
          <p:cNvSpPr txBox="1">
            <a:spLocks noChangeArrowheads="1"/>
          </p:cNvSpPr>
          <p:nvPr/>
        </p:nvSpPr>
        <p:spPr bwMode="auto">
          <a:xfrm>
            <a:off x="249237" y="1136234"/>
            <a:ext cx="113368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 u="sng" dirty="0" smtClean="0">
                <a:latin typeface="Times New Roman" panose="02020603050405020304" pitchFamily="18" charset="0"/>
              </a:rPr>
              <a:t>КРОВАТЬ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— </a:t>
            </a:r>
            <a:r>
              <a:rPr lang="ru-RU" altLang="ru-RU" sz="2000" dirty="0">
                <a:latin typeface="Times New Roman" panose="02020603050405020304" pitchFamily="18" charset="0"/>
              </a:rPr>
              <a:t>изделие, предназначенное для сна, с матрацем, с одной или двумя спинками</a:t>
            </a:r>
          </a:p>
        </p:txBody>
      </p:sp>
      <p:sp>
        <p:nvSpPr>
          <p:cNvPr id="78856" name="Text Box 14"/>
          <p:cNvSpPr txBox="1">
            <a:spLocks noChangeArrowheads="1"/>
          </p:cNvSpPr>
          <p:nvPr/>
        </p:nvSpPr>
        <p:spPr bwMode="auto">
          <a:xfrm>
            <a:off x="249237" y="5903886"/>
            <a:ext cx="33531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Двухярусная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кровать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88736" y="273646"/>
            <a:ext cx="9563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</a:rPr>
              <a:t>2. </a:t>
            </a:r>
            <a:r>
              <a:rPr lang="ru-RU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Мебель</a:t>
            </a:r>
            <a:r>
              <a:rPr lang="ru-RU" sz="5400" b="1" dirty="0" smtClean="0">
                <a:ln/>
                <a:solidFill>
                  <a:schemeClr val="accent4"/>
                </a:solidFill>
              </a:rPr>
              <a:t> для сидения и сна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148376" y="5903886"/>
            <a:ext cx="41371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Кровать-чердак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9" descr="Двухъярусные кровати в купить Киеве, Днепропетровске, Харькове, Донецке, Одессе, цены, стоимость, фото - интернет-магазин &quot;Meb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r="4509"/>
          <a:stretch>
            <a:fillRect/>
          </a:stretch>
        </p:blipFill>
        <p:spPr bwMode="auto">
          <a:xfrm>
            <a:off x="249237" y="2059564"/>
            <a:ext cx="3353192" cy="37827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Детские кровати чердаки Планета Луна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611" y="2059564"/>
            <a:ext cx="5064634" cy="37827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ÐÐ°ÑÑÐ¸Ð½ÐºÐ¸ Ð¿Ð¾ Ð·Ð°Ð¿ÑÐ¾ÑÑ Ð´ÐµÑÑÐºÐ°Ñ ÐºÑÐ¾Ð²Ð°ÑÐºÐ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" r="7881"/>
          <a:stretch/>
        </p:blipFill>
        <p:spPr bwMode="auto">
          <a:xfrm>
            <a:off x="8846686" y="2059563"/>
            <a:ext cx="3134706" cy="37827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8831426" y="5890937"/>
            <a:ext cx="31499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кроватка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87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Встроенные кровати. Или дизайн однокомнатной квартиры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5" r="3093"/>
          <a:stretch>
            <a:fillRect/>
          </a:stretch>
        </p:blipFill>
        <p:spPr bwMode="auto">
          <a:xfrm>
            <a:off x="351720" y="1196976"/>
            <a:ext cx="5040313" cy="47021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072444" y="5900739"/>
            <a:ext cx="35334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Встроенная в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кровать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ÐÐ°ÑÑÐ¸Ð½ÐºÐ¸ Ð¿Ð¾ Ð·Ð°Ð¿ÑÐ¾ÑÑ Ð¿Ð¾Ð´Ð²ÐµÑÐ½Ð°Ñ  ÐºÑÐ¾Ð²Ð°ÑÑ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/>
          <a:stretch/>
        </p:blipFill>
        <p:spPr bwMode="auto">
          <a:xfrm>
            <a:off x="5750088" y="1196975"/>
            <a:ext cx="6179298" cy="470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88736" y="273646"/>
            <a:ext cx="9563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</a:rPr>
              <a:t>2. </a:t>
            </a:r>
            <a:r>
              <a:rPr lang="ru-RU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Мебель</a:t>
            </a:r>
            <a:r>
              <a:rPr lang="ru-RU" sz="5400" b="1" dirty="0" smtClean="0">
                <a:ln/>
                <a:solidFill>
                  <a:schemeClr val="accent4"/>
                </a:solidFill>
              </a:rPr>
              <a:t> для сидения и сна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279957" y="5899151"/>
            <a:ext cx="35334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Подвесная кровать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50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4"/>
          <p:cNvSpPr txBox="1">
            <a:spLocks noChangeArrowheads="1"/>
          </p:cNvSpPr>
          <p:nvPr/>
        </p:nvSpPr>
        <p:spPr bwMode="auto">
          <a:xfrm>
            <a:off x="188699" y="1261339"/>
            <a:ext cx="608276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400" b="1" u="sng" dirty="0" smtClean="0">
                <a:latin typeface="Times New Roman" panose="02020603050405020304" pitchFamily="18" charset="0"/>
              </a:rPr>
              <a:t>ДИВАН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— </a:t>
            </a:r>
            <a:r>
              <a:rPr lang="ru-RU" altLang="ru-RU" sz="2000" dirty="0">
                <a:latin typeface="Times New Roman" panose="02020603050405020304" pitchFamily="18" charset="0"/>
              </a:rPr>
              <a:t>комбинированное изделие со спинкой, 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предназначенное </a:t>
            </a:r>
            <a:r>
              <a:rPr lang="ru-RU" altLang="ru-RU" sz="2000" dirty="0">
                <a:latin typeface="Times New Roman" panose="02020603050405020304" pitchFamily="18" charset="0"/>
              </a:rPr>
              <a:t>для сидения нескольких человек</a:t>
            </a:r>
            <a:endParaRPr lang="ru-RU" altLang="ru-RU" dirty="0"/>
          </a:p>
        </p:txBody>
      </p:sp>
      <p:pic>
        <p:nvPicPr>
          <p:cNvPr id="82948" name="Picture 7" descr="Мег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1" b="12187"/>
          <a:stretch>
            <a:fillRect/>
          </a:stretch>
        </p:blipFill>
        <p:spPr bwMode="auto">
          <a:xfrm>
            <a:off x="269412" y="2924473"/>
            <a:ext cx="6002054" cy="33090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9" name="Rectangle 8"/>
          <p:cNvSpPr>
            <a:spLocks noChangeArrowheads="1"/>
          </p:cNvSpPr>
          <p:nvPr/>
        </p:nvSpPr>
        <p:spPr bwMode="auto">
          <a:xfrm>
            <a:off x="188699" y="2095144"/>
            <a:ext cx="608276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Д</a:t>
            </a:r>
            <a:r>
              <a:rPr lang="ru-RU" altLang="ru-RU" sz="24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иван-кровать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altLang="ru-RU" sz="2000" dirty="0">
                <a:latin typeface="Times New Roman" panose="02020603050405020304" pitchFamily="18" charset="0"/>
              </a:rPr>
              <a:t>— диван, трансформируемый в 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кровать</a:t>
            </a:r>
            <a:endParaRPr lang="ru-RU" altLang="ru-RU" sz="2000" dirty="0">
              <a:latin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88736" y="273646"/>
            <a:ext cx="9563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</a:rPr>
              <a:t>2. </a:t>
            </a:r>
            <a:r>
              <a:rPr lang="ru-RU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Мебель</a:t>
            </a:r>
            <a:r>
              <a:rPr lang="ru-RU" sz="5400" b="1" dirty="0" smtClean="0">
                <a:ln/>
                <a:solidFill>
                  <a:schemeClr val="accent4"/>
                </a:solidFill>
              </a:rPr>
              <a:t> для сидения и сна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568067" y="1329105"/>
            <a:ext cx="544331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ct val="50000"/>
              </a:spcBef>
            </a:pPr>
            <a:r>
              <a:rPr lang="ru-RU" altLang="ru-RU" sz="2400" b="1" u="sng" dirty="0" smtClean="0">
                <a:latin typeface="Times New Roman" panose="02020603050405020304" pitchFamily="18" charset="0"/>
              </a:rPr>
              <a:t>ТАХТА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— </a:t>
            </a:r>
            <a:r>
              <a:rPr lang="ru-RU" altLang="ru-RU" sz="2000" dirty="0">
                <a:latin typeface="Times New Roman" panose="02020603050405020304" pitchFamily="18" charset="0"/>
              </a:rPr>
              <a:t>широкая кушетка с продольной спинкой или без нее, предназначенная для лежания</a:t>
            </a:r>
          </a:p>
        </p:txBody>
      </p:sp>
      <p:pic>
        <p:nvPicPr>
          <p:cNvPr id="8" name="Picture 5" descr="Продаю тахту Рубин: 3 500 000 руб. - Мебель для гостиной в Минске на Slan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r="2538"/>
          <a:stretch>
            <a:fillRect/>
          </a:stretch>
        </p:blipFill>
        <p:spPr bwMode="auto">
          <a:xfrm>
            <a:off x="6470365" y="2538452"/>
            <a:ext cx="5534812" cy="36950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1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http://img.goldenplaza.com.ua/myagkayame/kresla/dyhovki/kreslo-boston-neraskladnoe-vika-phot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19" y="2357631"/>
            <a:ext cx="3751158" cy="37532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Прямоугольник 1"/>
          <p:cNvSpPr>
            <a:spLocks noChangeArrowheads="1"/>
          </p:cNvSpPr>
          <p:nvPr/>
        </p:nvSpPr>
        <p:spPr bwMode="auto">
          <a:xfrm>
            <a:off x="128240" y="1013626"/>
            <a:ext cx="116139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КРЕСЛО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комфортабельное мебельное изделие для сидения одного человека, со спинкой, с подлокотниками или без них</a:t>
            </a:r>
          </a:p>
        </p:txBody>
      </p:sp>
      <p:pic>
        <p:nvPicPr>
          <p:cNvPr id="89093" name="Picture 2" descr="https://upload.wikimedia.org/wikipedia/commons/9/95/VOLTAIRE_Se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78" y="2357630"/>
            <a:ext cx="2229069" cy="37532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4" name="Rectangle 8"/>
          <p:cNvSpPr>
            <a:spLocks noChangeArrowheads="1"/>
          </p:cNvSpPr>
          <p:nvPr/>
        </p:nvSpPr>
        <p:spPr bwMode="auto">
          <a:xfrm>
            <a:off x="196427" y="1743861"/>
            <a:ext cx="69310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Кресло-кровать </a:t>
            </a:r>
            <a:r>
              <a:rPr lang="ru-RU" altLang="ru-RU" sz="2000" dirty="0">
                <a:latin typeface="Times New Roman" panose="02020603050405020304" pitchFamily="18" charset="0"/>
              </a:rPr>
              <a:t>— кресло, трансформируемое в кровать</a:t>
            </a:r>
          </a:p>
        </p:txBody>
      </p:sp>
      <p:pic>
        <p:nvPicPr>
          <p:cNvPr id="89095" name="Picture 6" descr="http://allmebel-shop.ru/components/com_virtuemart/shop_image/product/ren_4c03b1abda33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t="7446" r="4752" b="7445"/>
          <a:stretch>
            <a:fillRect/>
          </a:stretch>
        </p:blipFill>
        <p:spPr bwMode="auto">
          <a:xfrm>
            <a:off x="6655814" y="2357630"/>
            <a:ext cx="5201591" cy="37532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688736" y="273646"/>
            <a:ext cx="9563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</a:rPr>
              <a:t>2. </a:t>
            </a:r>
            <a:r>
              <a:rPr lang="ru-RU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Мебель</a:t>
            </a:r>
            <a:r>
              <a:rPr lang="ru-RU" sz="5400" b="1" dirty="0" smtClean="0">
                <a:ln/>
                <a:solidFill>
                  <a:schemeClr val="accent4"/>
                </a:solidFill>
              </a:rPr>
              <a:t> для сидения и сна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7943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deshevomebel.ru/uploads/image/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60" y="961915"/>
            <a:ext cx="3390763" cy="25548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5" name="TextBox 1"/>
          <p:cNvSpPr txBox="1">
            <a:spLocks noChangeArrowheads="1"/>
          </p:cNvSpPr>
          <p:nvPr/>
        </p:nvSpPr>
        <p:spPr bwMode="auto">
          <a:xfrm>
            <a:off x="200723" y="344141"/>
            <a:ext cx="118202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 </a:t>
            </a: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трансформации диван-кровати, тахты и кресла-кровати:</a:t>
            </a:r>
            <a:endParaRPr lang="ru-RU" alt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559" y="3140748"/>
            <a:ext cx="339076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Еврокнижка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http://deshevomebel.ru/uploads/image/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59" y="3703790"/>
            <a:ext cx="3390764" cy="25520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8001" y="5882509"/>
            <a:ext cx="337616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Книжка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http://deshevomebel.ru/uploads/image/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096" y="961914"/>
            <a:ext cx="3395570" cy="25548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431096" y="3122090"/>
            <a:ext cx="339557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Выкатной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http://deshevomebel.ru/uploads/image/8%281%2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968" y="3702205"/>
            <a:ext cx="3392697" cy="248984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435463" y="5855749"/>
            <a:ext cx="339120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Пума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http://deshevomebel.ru/uploads/image/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439" y="961915"/>
            <a:ext cx="3351105" cy="25246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586439" y="3116640"/>
            <a:ext cx="335110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Дельфин (кенгуру)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 descr="http://deshevomebel.ru/uploads/image/1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276" y="3702204"/>
            <a:ext cx="3391011" cy="25536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574276" y="5882509"/>
            <a:ext cx="339101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Французская раскладушка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52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favoritmd.com/Content/images/products/variants/tikt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0" r="12149" b="4530"/>
          <a:stretch>
            <a:fillRect/>
          </a:stretch>
        </p:blipFill>
        <p:spPr bwMode="auto">
          <a:xfrm>
            <a:off x="3730286" y="1125087"/>
            <a:ext cx="2993899" cy="24334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54893" y="1198365"/>
            <a:ext cx="11692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Тик-так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deshevomebel.ru/uploads/image/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7" y="1125087"/>
            <a:ext cx="3186844" cy="239950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9144" y="3162359"/>
            <a:ext cx="316691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Аккордеон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00723" y="344141"/>
            <a:ext cx="118202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 </a:t>
            </a: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трансформации диван-кровати, тахты и кресла-кровати:</a:t>
            </a:r>
            <a:endParaRPr lang="ru-RU" alt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deshevomebel.ru/uploads/image/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6" y="3806437"/>
            <a:ext cx="3166911" cy="238668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9176" y="5857468"/>
            <a:ext cx="316691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Клик-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кляк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(танго)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://img.perestroika.com/images/detail/3164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286" y="3816273"/>
            <a:ext cx="3492887" cy="24434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07619" y="3816273"/>
            <a:ext cx="1926343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Реклайнер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5" descr="https://www.leathershowroom.com/sites/default/files/images/omnia-leather-fairmont-reclining-sofa-ful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372" y="3522975"/>
            <a:ext cx="4613643" cy="273460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133962" y="1355344"/>
            <a:ext cx="49622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«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Реклайнер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  <a:p>
            <a:pPr algn="just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спинка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откидывается в положение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полулёжа в 2-3 положения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выдвигается подставка под ноги.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управления может быть электрический (с пульта) или механический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4682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2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8" grpId="0" animBg="1"/>
      <p:bldP spid="10" grpId="0" animBg="1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4"/>
          <p:cNvSpPr txBox="1">
            <a:spLocks noChangeArrowheads="1"/>
          </p:cNvSpPr>
          <p:nvPr/>
        </p:nvSpPr>
        <p:spPr bwMode="auto">
          <a:xfrm>
            <a:off x="172481" y="1196976"/>
            <a:ext cx="56165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400" b="1" u="sng" dirty="0" smtClean="0">
                <a:latin typeface="Times New Roman" panose="02020603050405020304" pitchFamily="18" charset="0"/>
              </a:rPr>
              <a:t>КУШЕТКА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— </a:t>
            </a:r>
            <a:r>
              <a:rPr lang="ru-RU" altLang="ru-RU" sz="2000" dirty="0">
                <a:latin typeface="Times New Roman" panose="02020603050405020304" pitchFamily="18" charset="0"/>
              </a:rPr>
              <a:t>изделие с головной спинкой и подголовником или без них, предназначенное для лежания</a:t>
            </a:r>
          </a:p>
        </p:txBody>
      </p:sp>
      <p:pic>
        <p:nvPicPr>
          <p:cNvPr id="107525" name="Picture 9" descr="Классическая мебель для гостиной - большой выбор, разные модели, известные производител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87" y="2422662"/>
            <a:ext cx="5434564" cy="37216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88736" y="273646"/>
            <a:ext cx="9563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</a:rPr>
              <a:t>2. </a:t>
            </a:r>
            <a:r>
              <a:rPr lang="ru-RU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Мебель</a:t>
            </a:r>
            <a:r>
              <a:rPr lang="ru-RU" sz="5400" b="1" dirty="0" smtClean="0">
                <a:ln/>
                <a:solidFill>
                  <a:schemeClr val="accent4"/>
                </a:solidFill>
              </a:rPr>
              <a:t> для сидения и сна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6202672" y="1196976"/>
            <a:ext cx="56955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СОФА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широкий диван, в котором спинка и подлокотники обычно имеют одну высоту, без возможности раскладывать</a:t>
            </a:r>
          </a:p>
        </p:txBody>
      </p:sp>
      <p:pic>
        <p:nvPicPr>
          <p:cNvPr id="11" name="Picture 4" descr="http://www.stroy-mart.ru/i/prod/2906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0" t="8630" r="11626" b="11858"/>
          <a:stretch>
            <a:fillRect/>
          </a:stretch>
        </p:blipFill>
        <p:spPr bwMode="auto">
          <a:xfrm>
            <a:off x="6202672" y="2422662"/>
            <a:ext cx="5566622" cy="37216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25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Мебель из Тика-Мебель для Дома и Сад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8" b="7167"/>
          <a:stretch>
            <a:fillRect/>
          </a:stretch>
        </p:blipFill>
        <p:spPr bwMode="auto">
          <a:xfrm>
            <a:off x="5352585" y="2399633"/>
            <a:ext cx="6200078" cy="404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Прямоугольник 3"/>
          <p:cNvSpPr>
            <a:spLocks noChangeArrowheads="1"/>
          </p:cNvSpPr>
          <p:nvPr/>
        </p:nvSpPr>
        <p:spPr bwMode="auto">
          <a:xfrm>
            <a:off x="229470" y="1403601"/>
            <a:ext cx="47371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Оттоманка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широкий мягкий диван с подушками, заменяющими спинку, и валиками</a:t>
            </a:r>
          </a:p>
        </p:txBody>
      </p:sp>
      <p:pic>
        <p:nvPicPr>
          <p:cNvPr id="108552" name="Picture 8" descr="http://iledebeaute.ru/files/images/pub/part_2/48330/src/%D0%BE%206.jpg?500_3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1" y="2687445"/>
            <a:ext cx="4737112" cy="34677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88736" y="273646"/>
            <a:ext cx="9563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</a:rPr>
              <a:t>2. </a:t>
            </a:r>
            <a:r>
              <a:rPr lang="ru-RU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Мебель</a:t>
            </a:r>
            <a:r>
              <a:rPr lang="ru-RU" sz="5400" b="1" dirty="0" smtClean="0">
                <a:ln/>
                <a:solidFill>
                  <a:schemeClr val="accent4"/>
                </a:solidFill>
              </a:rPr>
              <a:t> для сидения и сна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352585" y="1403601"/>
            <a:ext cx="664612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400" b="1" u="sng" dirty="0" smtClean="0">
                <a:latin typeface="Times New Roman" panose="02020603050405020304" pitchFamily="18" charset="0"/>
              </a:rPr>
              <a:t>СКАМЬЯ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— </a:t>
            </a:r>
            <a:r>
              <a:rPr lang="ru-RU" altLang="ru-RU" sz="2000" dirty="0">
                <a:latin typeface="Times New Roman" panose="02020603050405020304" pitchFamily="18" charset="0"/>
              </a:rPr>
              <a:t>изделие со спинкой и подлокотниками или без них, с высотой сиденья, равной его глубине или 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превышающей </a:t>
            </a:r>
            <a:r>
              <a:rPr lang="ru-RU" altLang="ru-RU" sz="2000" dirty="0">
                <a:latin typeface="Times New Roman" panose="02020603050405020304" pitchFamily="18" charset="0"/>
              </a:rPr>
              <a:t>ее, предназначенное для размещения 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нескольких </a:t>
            </a:r>
            <a:r>
              <a:rPr lang="ru-RU" altLang="ru-RU" sz="2000" dirty="0">
                <a:latin typeface="Times New Roman" panose="02020603050405020304" pitchFamily="18" charset="0"/>
              </a:rPr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359928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200722" y="1172618"/>
            <a:ext cx="481732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400" b="1" u="sng" dirty="0" smtClean="0">
                <a:latin typeface="Times New Roman" panose="02020603050405020304" pitchFamily="18" charset="0"/>
              </a:rPr>
              <a:t>ТАБУРЕТ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— </a:t>
            </a:r>
            <a:r>
              <a:rPr lang="ru-RU" altLang="ru-RU" sz="2000" dirty="0">
                <a:latin typeface="Times New Roman" panose="02020603050405020304" pitchFamily="18" charset="0"/>
              </a:rPr>
              <a:t>изделие без спинки и подлокотников, с жестким сиденьем (или настилом), предназначенное для размещения одного человека</a:t>
            </a:r>
          </a:p>
        </p:txBody>
      </p:sp>
      <p:pic>
        <p:nvPicPr>
          <p:cNvPr id="110596" name="Picture 7" descr="в долг поиск объявлений во всех категория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07" y="2557613"/>
            <a:ext cx="2619257" cy="370174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88736" y="273646"/>
            <a:ext cx="9563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</a:rPr>
              <a:t>2. </a:t>
            </a:r>
            <a:r>
              <a:rPr lang="ru-RU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Мебель</a:t>
            </a:r>
            <a:r>
              <a:rPr lang="ru-RU" sz="5400" b="1" dirty="0" smtClean="0">
                <a:ln/>
                <a:solidFill>
                  <a:schemeClr val="accent4"/>
                </a:solidFill>
              </a:rPr>
              <a:t> для сидения и сна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65715" y="4969601"/>
            <a:ext cx="462642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400" b="1" u="sng" dirty="0" err="1" smtClean="0">
                <a:latin typeface="Times New Roman" panose="02020603050405020304" pitchFamily="18" charset="0"/>
              </a:rPr>
              <a:t>Банкетка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— </a:t>
            </a:r>
            <a:r>
              <a:rPr lang="ru-RU" altLang="ru-RU" sz="2000" dirty="0">
                <a:latin typeface="Times New Roman" panose="02020603050405020304" pitchFamily="18" charset="0"/>
              </a:rPr>
              <a:t>изделие без спинки, с обитой поверхностью для сидения, предназначенное для одного или нескольких человек</a:t>
            </a:r>
          </a:p>
        </p:txBody>
      </p:sp>
      <p:pic>
        <p:nvPicPr>
          <p:cNvPr id="8" name="Picture 7" descr="Банкетка Cибарит 19 Торговая компания Столбург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t="25325" b="2986"/>
          <a:stretch/>
        </p:blipFill>
        <p:spPr bwMode="auto">
          <a:xfrm>
            <a:off x="3416885" y="2581971"/>
            <a:ext cx="3127166" cy="2375604"/>
          </a:xfrm>
          <a:prstGeom prst="rect">
            <a:avLst/>
          </a:prstGeom>
          <a:solidFill>
            <a:schemeClr val="lt1"/>
          </a:solidFill>
          <a:ln>
            <a:solidFill>
              <a:schemeClr val="accent1"/>
            </a:solidFill>
          </a:ln>
          <a:extLst/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707335" y="1196976"/>
            <a:ext cx="623394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400" b="1" u="sng" dirty="0" smtClean="0">
                <a:latin typeface="Times New Roman" panose="02020603050405020304" pitchFamily="18" charset="0"/>
              </a:rPr>
              <a:t>СТУЛ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— </a:t>
            </a:r>
            <a:r>
              <a:rPr lang="ru-RU" altLang="ru-RU" sz="2000" dirty="0">
                <a:latin typeface="Times New Roman" panose="02020603050405020304" pitchFamily="18" charset="0"/>
              </a:rPr>
              <a:t>изделие со спинкой, подлокотниками или без них, с высотой сиденья, функционально удобной при соотношении его с 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высотой стола, </a:t>
            </a:r>
            <a:r>
              <a:rPr lang="ru-RU" altLang="ru-RU" sz="2000" dirty="0">
                <a:latin typeface="Times New Roman" panose="02020603050405020304" pitchFamily="18" charset="0"/>
              </a:rPr>
              <a:t>предназначенное для сидения одного человека</a:t>
            </a:r>
          </a:p>
        </p:txBody>
      </p:sp>
      <p:pic>
        <p:nvPicPr>
          <p:cNvPr id="10" name="Picture 7" descr="Стул деревянный (буковый) Юлия пр-ва СКМ (Украина). Обеденны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021" y="2543568"/>
            <a:ext cx="2688259" cy="371578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Игра в слова с картинками - Страница 334 - Другой Форум - Антивирусы, Файерволы, Программы, Norton, Касперский, ESET, Windows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62"/>
          <a:stretch>
            <a:fillRect/>
          </a:stretch>
        </p:blipFill>
        <p:spPr bwMode="auto">
          <a:xfrm>
            <a:off x="7543800" y="2593997"/>
            <a:ext cx="1527168" cy="2413863"/>
          </a:xfrm>
          <a:prstGeom prst="rect">
            <a:avLst/>
          </a:prstGeom>
          <a:solidFill>
            <a:schemeClr val="lt1"/>
          </a:solidFill>
          <a:ln>
            <a:solidFill>
              <a:schemeClr val="accent1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20777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50371" y="256660"/>
            <a:ext cx="111143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63638" indent="-11636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Мебель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(от франц.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meuble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 латинского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mobilis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подвижный, легко двигающийся), один из основных видов оборудования помещений, а также садов, парков и улиц.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7163" y="1726746"/>
            <a:ext cx="11934757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Производители мебели в Республике Беларусь:</a:t>
            </a:r>
          </a:p>
          <a:p>
            <a:pPr algn="ctr">
              <a:defRPr/>
            </a:pPr>
            <a:endParaRPr lang="ru-RU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ОАО «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Могилевдрев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(мебель из массива);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ОАО «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Гомельдрев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(спальни, гостиные, прихожие, шкафы и витрины, тумбы, столы и стулья, мебель для гостиниц; багет, рамы багетные и изделия из него; мебель под заказ и деревянные дома каркасного типа);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ЗАО «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Молодечномебель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(наборы мебели для спален, наборы корпусной мебели, столовые, шкафы, витрины, прихожие, тумбы, комоды, наборы мягкой мебели из натуральной кожи);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Вилейская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мебельная фабрика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дочернее предприятие ЗАО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Молодечномебель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(мебель в классическом стиле из твердых пород дерева);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ЗАО «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Пинскдрев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лидер производства и продаж мягкой и корпусной мебели;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674" y="330091"/>
            <a:ext cx="12181326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8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Мебель для работы, приготовления и приема пищи</a:t>
            </a:r>
            <a:endParaRPr lang="ru-RU" sz="38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69333" y="1095728"/>
            <a:ext cx="117178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мебели в виде укреплённой на ножках или иных опорах плиты или пластины с горизонтальной поверхностью для размещения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крышки,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царги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ножек.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99892057"/>
              </p:ext>
            </p:extLst>
          </p:nvPr>
        </p:nvGraphicFramePr>
        <p:xfrm>
          <a:off x="169333" y="1953698"/>
          <a:ext cx="8976320" cy="4437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8" descr="http://new.uhouse.ru/uploads/gallery/main/3342/dsc_008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10"/>
          <a:stretch>
            <a:fillRect/>
          </a:stretch>
        </p:blipFill>
        <p:spPr bwMode="auto">
          <a:xfrm>
            <a:off x="4870403" y="2573055"/>
            <a:ext cx="4667136" cy="372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super-mebelspb.ru/d/670576/d/13_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9299" r="18073" b="3651"/>
          <a:stretch>
            <a:fillRect/>
          </a:stretch>
        </p:blipFill>
        <p:spPr bwMode="auto">
          <a:xfrm>
            <a:off x="9786884" y="2049614"/>
            <a:ext cx="2100315" cy="2108728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novostroyka.by/graphics/vip/mogilevdrev/e943fdaf3924a1092f629207d2d03c7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t="20378" r="19119" b="4227"/>
          <a:stretch>
            <a:fillRect/>
          </a:stretch>
        </p:blipFill>
        <p:spPr bwMode="auto">
          <a:xfrm>
            <a:off x="9786885" y="4272010"/>
            <a:ext cx="2100315" cy="2028098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789714" y="1865169"/>
            <a:ext cx="487249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 кухонный (стол-шкаф рабочий, стол-шкаф с мойкой)</a:t>
            </a:r>
          </a:p>
        </p:txBody>
      </p:sp>
    </p:spTree>
    <p:extLst>
      <p:ext uri="{BB962C8B-B14F-4D97-AF65-F5344CB8AC3E}">
        <p14:creationId xmlns:p14="http://schemas.microsoft.com/office/powerpoint/2010/main" val="35485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TextBox 2"/>
          <p:cNvSpPr txBox="1">
            <a:spLocks noChangeArrowheads="1"/>
          </p:cNvSpPr>
          <p:nvPr/>
        </p:nvSpPr>
        <p:spPr bwMode="auto">
          <a:xfrm>
            <a:off x="146957" y="1350450"/>
            <a:ext cx="609055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Столы обеденные могут быть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нетрансформируемые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раздвижные, откидные, раскладные, столы-тумбы. Столешница может быть круглой, овальной, квадратной, прямоугольной формы, фигурная. Обеденный стол может иметь 1, 2, 3, 4 и более ножек.</a:t>
            </a:r>
          </a:p>
        </p:txBody>
      </p:sp>
      <p:sp>
        <p:nvSpPr>
          <p:cNvPr id="116738" name="TextBox 1"/>
          <p:cNvSpPr txBox="1">
            <a:spLocks noChangeArrowheads="1"/>
          </p:cNvSpPr>
          <p:nvPr/>
        </p:nvSpPr>
        <p:spPr bwMode="auto">
          <a:xfrm>
            <a:off x="146957" y="994737"/>
            <a:ext cx="693147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 обеденный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 для приема пищи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6741" name="Picture 4" descr="http://mebelkitay.umi.ru/images/cms/data/r12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7" y="3105384"/>
            <a:ext cx="5398100" cy="318677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2" name="Picture 6" descr="http://10.img.avito.st/1280x960/12272613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7" r="13445" b="7347"/>
          <a:stretch>
            <a:fillRect/>
          </a:stretch>
        </p:blipFill>
        <p:spPr bwMode="auto">
          <a:xfrm>
            <a:off x="6237514" y="1007199"/>
            <a:ext cx="2836813" cy="2738312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3" name="Picture 8" descr="https://im0-tub-by.yandex.net/i?id=77969610dbed1e4a67bf787076372e9c&amp;n=33&amp;h=190&amp;w=2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14" y="3936303"/>
            <a:ext cx="3052536" cy="235765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4" name="Picture 10" descr="http://spb-mebelshop.ru/img/big/4473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231" y="3936303"/>
            <a:ext cx="3141662" cy="235585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5" name="Picture 12" descr="http://39595.ru/uploadedFiles/eshopimages/big/stol-tumba_pryam_dub_s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r="13509"/>
          <a:stretch>
            <a:fillRect/>
          </a:stretch>
        </p:blipFill>
        <p:spPr bwMode="auto">
          <a:xfrm>
            <a:off x="9209314" y="1007199"/>
            <a:ext cx="2767579" cy="2747292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674" y="330091"/>
            <a:ext cx="12181326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8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Мебель для работы, приготовления и приема пищи</a:t>
            </a:r>
            <a:endParaRPr lang="ru-RU" sz="38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6739" name="Picture 2" descr="http://kuhni-global.ru/zhitelyam/upload/elis-stol11108514011-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r="15610"/>
          <a:stretch>
            <a:fillRect/>
          </a:stretch>
        </p:blipFill>
        <p:spPr bwMode="auto">
          <a:xfrm>
            <a:off x="3735999" y="4789714"/>
            <a:ext cx="1615028" cy="1351331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14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674" y="330091"/>
            <a:ext cx="12181326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8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Мебель для работы, приготовления и приема пищи</a:t>
            </a:r>
            <a:endParaRPr lang="ru-RU" sz="38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62379" y="924380"/>
            <a:ext cx="8928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 письменный –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 для занятий и выполнения письменных работ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62379" y="1386343"/>
            <a:ext cx="11855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Столы письменные бывают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безтумбовые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однотумбовые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двухтумбовые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надколенными ящиками под крышкой или без них.</a:t>
            </a:r>
          </a:p>
        </p:txBody>
      </p:sp>
      <p:pic>
        <p:nvPicPr>
          <p:cNvPr id="12" name="Picture 2" descr="http://www.rokos.ru/netcat_files/135/108/1st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" t="7454" r="3659" b="14133"/>
          <a:stretch>
            <a:fillRect/>
          </a:stretch>
        </p:blipFill>
        <p:spPr bwMode="auto">
          <a:xfrm>
            <a:off x="3077682" y="4371976"/>
            <a:ext cx="3286273" cy="189366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kemerovo.nadommebel.com/upload/resize_cache/iblock/b13/1000_645_170e5d0c743693b172370f98f449b3c98/b13bbbab5e1d9e9120f91463bc248e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3" t="13579" r="17714" b="6396"/>
          <a:stretch>
            <a:fillRect/>
          </a:stretch>
        </p:blipFill>
        <p:spPr bwMode="auto">
          <a:xfrm>
            <a:off x="251279" y="2094368"/>
            <a:ext cx="2670993" cy="214242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pskov.mdmebel.com/Components/Inventory/Images/origImage_3596_1433840474_origImage_2119_1351515900_%D1%81%D1%82%D0%BE%D0%BB%20%D0%BF%D0%B8%D1%81%D1%8C%D0%BC%201%20%D0%B2%D0%B8%D1%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 t="19876" r="5132" b="14159"/>
          <a:stretch>
            <a:fillRect/>
          </a:stretch>
        </p:blipFill>
        <p:spPr bwMode="auto">
          <a:xfrm>
            <a:off x="3077682" y="2094368"/>
            <a:ext cx="3286273" cy="214242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mebel-voronezh.ru/wp-content/uploads/2011/07/MIG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80" y="4371976"/>
            <a:ext cx="2670993" cy="189366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mebel-aleks.ru/app/webroot/uf/TS-02A%20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" b="3881"/>
          <a:stretch/>
        </p:blipFill>
        <p:spPr bwMode="auto">
          <a:xfrm>
            <a:off x="6986083" y="2094368"/>
            <a:ext cx="4744864" cy="4171268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6808058" y="5803673"/>
            <a:ext cx="3473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 компьютерный</a:t>
            </a:r>
          </a:p>
        </p:txBody>
      </p:sp>
    </p:spTree>
    <p:extLst>
      <p:ext uri="{BB962C8B-B14F-4D97-AF65-F5344CB8AC3E}">
        <p14:creationId xmlns:p14="http://schemas.microsoft.com/office/powerpoint/2010/main" val="221057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Box 1"/>
          <p:cNvSpPr txBox="1">
            <a:spLocks noChangeArrowheads="1"/>
          </p:cNvSpPr>
          <p:nvPr/>
        </p:nvSpPr>
        <p:spPr bwMode="auto">
          <a:xfrm>
            <a:off x="97971" y="1014412"/>
            <a:ext cx="55299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90913" indent="-3490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/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 сервировочный –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передвижной стол-поднос для подачи пищи и уборки посуды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9811" name="Picture 2" descr="http://stolmart.ru/components/com_jshopping/files/img_products/16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0" t="10464" r="22556" b="5925"/>
          <a:stretch>
            <a:fillRect/>
          </a:stretch>
        </p:blipFill>
        <p:spPr bwMode="auto">
          <a:xfrm>
            <a:off x="226333" y="1783852"/>
            <a:ext cx="2495096" cy="2386803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2" name="Picture 4" descr="http://stolmag.ru/2067-large_default/servirovochnyy-stol-409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9" r="6172"/>
          <a:stretch/>
        </p:blipFill>
        <p:spPr bwMode="auto">
          <a:xfrm>
            <a:off x="226333" y="4330021"/>
            <a:ext cx="1698171" cy="1939924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4" name="Picture 8" descr="http://www.mebel-royal.ru/components/com_virtuemart/shop_image/product/_________________555079d5c1f3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r="15759"/>
          <a:stretch>
            <a:fillRect/>
          </a:stretch>
        </p:blipFill>
        <p:spPr bwMode="auto">
          <a:xfrm>
            <a:off x="2117122" y="4322869"/>
            <a:ext cx="1208613" cy="194707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5" name="Picture 10" descr="http://www.plusmebel.ru/meb/products/01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717" y="1783851"/>
            <a:ext cx="2331450" cy="2386803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6" name="Picture 12" descr="http://tainik.com/image/cache/data/stoliki-journalnie/1387211136__%D0%A7%D0%B5%D1%80%D0%BDN-980x98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7177"/>
          <a:stretch/>
        </p:blipFill>
        <p:spPr bwMode="auto">
          <a:xfrm>
            <a:off x="3552766" y="4330021"/>
            <a:ext cx="1676401" cy="1947075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674" y="330091"/>
            <a:ext cx="12181326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8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Мебель для работы, приготовления и приема пищи</a:t>
            </a:r>
            <a:endParaRPr lang="ru-RU" sz="38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5756276" y="1014412"/>
            <a:ext cx="61819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90913" indent="-3490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/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 журнальный – </a:t>
            </a:r>
            <a:r>
              <a:rPr lang="ru-RU" altLang="ru-RU" sz="2000" dirty="0"/>
              <a:t> 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стол для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формиро-вания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отдыха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http://www.s333.com.ua/files/products/7/79654/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175" y="1948316"/>
            <a:ext cx="6417023" cy="432878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14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9" name="Picture 2" descr="http://85.img.avito.st/1280x960/15940583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5" y="1007199"/>
            <a:ext cx="2327841" cy="2327841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0" name="TextBox 2"/>
          <p:cNvSpPr txBox="1">
            <a:spLocks noChangeArrowheads="1"/>
          </p:cNvSpPr>
          <p:nvPr/>
        </p:nvSpPr>
        <p:spPr bwMode="auto">
          <a:xfrm>
            <a:off x="117474" y="3253582"/>
            <a:ext cx="2665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 для телевизора</a:t>
            </a:r>
          </a:p>
        </p:txBody>
      </p:sp>
      <p:pic>
        <p:nvPicPr>
          <p:cNvPr id="121861" name="Picture 4" descr="http://www.interiorskolkata.com/wp-content/uploads/2014/01/Conferrence-table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1025738"/>
            <a:ext cx="4573795" cy="2309302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2" name="TextBox 3"/>
          <p:cNvSpPr txBox="1">
            <a:spLocks noChangeArrowheads="1"/>
          </p:cNvSpPr>
          <p:nvPr/>
        </p:nvSpPr>
        <p:spPr bwMode="auto">
          <a:xfrm>
            <a:off x="2854325" y="3253581"/>
            <a:ext cx="3962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 для заседаний</a:t>
            </a:r>
          </a:p>
        </p:txBody>
      </p:sp>
      <p:pic>
        <p:nvPicPr>
          <p:cNvPr id="121863" name="Picture 6" descr="http://kievmebel.com.ua/sites/default/files/styles/large/public/-2%20%28%D0%BC%D0%BE%D0%BB%D0%BE%D1%87%D0%BD%D1%8B%D0%B9-%D0%B2%D0%B5%D0%BD%D0%B3%D0%B5%29_5.jpg?itok=Mjbh2RW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4" r="21577"/>
          <a:stretch>
            <a:fillRect/>
          </a:stretch>
        </p:blipFill>
        <p:spPr bwMode="auto">
          <a:xfrm>
            <a:off x="4794887" y="3622144"/>
            <a:ext cx="1759245" cy="2455117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4" name="TextBox 4"/>
          <p:cNvSpPr txBox="1">
            <a:spLocks noChangeArrowheads="1"/>
          </p:cNvSpPr>
          <p:nvPr/>
        </p:nvSpPr>
        <p:spPr bwMode="auto">
          <a:xfrm>
            <a:off x="4746433" y="6077261"/>
            <a:ext cx="2124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Приставной стол</a:t>
            </a:r>
          </a:p>
        </p:txBody>
      </p:sp>
      <p:pic>
        <p:nvPicPr>
          <p:cNvPr id="121865" name="Picture 8" descr="http://tahta.com.ua/media/catalog/product/cache/1/image/1200x1200/9df78eab33525d08d6e5fb8d27136e95/s/t/stolik-kofejnyj-sr-07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9073" r="16623" b="8095"/>
          <a:stretch>
            <a:fillRect/>
          </a:stretch>
        </p:blipFill>
        <p:spPr bwMode="auto">
          <a:xfrm>
            <a:off x="282917" y="3623469"/>
            <a:ext cx="1915998" cy="2454247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6" name="TextBox 5"/>
          <p:cNvSpPr txBox="1">
            <a:spLocks noChangeArrowheads="1"/>
          </p:cNvSpPr>
          <p:nvPr/>
        </p:nvSpPr>
        <p:spPr bwMode="auto">
          <a:xfrm>
            <a:off x="76484" y="6077716"/>
            <a:ext cx="2328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Кофейный столик</a:t>
            </a:r>
          </a:p>
        </p:txBody>
      </p:sp>
      <p:pic>
        <p:nvPicPr>
          <p:cNvPr id="121867" name="Picture 10" descr="https://www.ofismobilya.com.tr/documents/product/4AD8B594-95BC-F4DA-C87E23298C97C6A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2" r="17969"/>
          <a:stretch>
            <a:fillRect/>
          </a:stretch>
        </p:blipFill>
        <p:spPr bwMode="auto">
          <a:xfrm>
            <a:off x="2341790" y="3623468"/>
            <a:ext cx="2310222" cy="2454247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8" name="TextBox 6"/>
          <p:cNvSpPr txBox="1">
            <a:spLocks noChangeArrowheads="1"/>
          </p:cNvSpPr>
          <p:nvPr/>
        </p:nvSpPr>
        <p:spPr bwMode="auto">
          <a:xfrm>
            <a:off x="2499768" y="6077261"/>
            <a:ext cx="183129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Барный стол</a:t>
            </a:r>
          </a:p>
        </p:txBody>
      </p:sp>
      <p:pic>
        <p:nvPicPr>
          <p:cNvPr id="121869" name="Picture 12" descr="http://www.turistka.ru/im2/mir_vremeni_1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224" y="3614738"/>
            <a:ext cx="2936701" cy="2462523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70" name="TextBox 7"/>
          <p:cNvSpPr txBox="1">
            <a:spLocks noChangeArrowheads="1"/>
          </p:cNvSpPr>
          <p:nvPr/>
        </p:nvSpPr>
        <p:spPr bwMode="auto">
          <a:xfrm>
            <a:off x="6469645" y="6077261"/>
            <a:ext cx="32838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Карточный (ломберный) стол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674" y="330091"/>
            <a:ext cx="12181326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8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Мебель для работы, приготовления и приема пищи</a:t>
            </a:r>
            <a:endParaRPr lang="ru-RU" sz="38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://vamdivan.com.ua/img/art-biz/chess/stol_chess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088" y="3614738"/>
            <a:ext cx="2350934" cy="2462523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9745442" y="6077261"/>
            <a:ext cx="24465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 шахматный</a:t>
            </a:r>
          </a:p>
        </p:txBody>
      </p:sp>
      <p:pic>
        <p:nvPicPr>
          <p:cNvPr id="18" name="Picture 6" descr="http://static.diary.ru/userdir/3/0/9/7/3097272/8027132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901" y="1007198"/>
            <a:ext cx="1636472" cy="2327841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6958013" y="3253581"/>
            <a:ext cx="2376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Туалетный столик</a:t>
            </a:r>
          </a:p>
        </p:txBody>
      </p:sp>
      <p:pic>
        <p:nvPicPr>
          <p:cNvPr id="22" name="Picture 4" descr="http://57.img.avito.st/640x480/48219485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9" r="4036" b="4288"/>
          <a:stretch>
            <a:fillRect/>
          </a:stretch>
        </p:blipFill>
        <p:spPr bwMode="auto">
          <a:xfrm>
            <a:off x="9094788" y="1007197"/>
            <a:ext cx="2973234" cy="2327841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9043835" y="3253581"/>
            <a:ext cx="3024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Интерактивный стол</a:t>
            </a:r>
          </a:p>
        </p:txBody>
      </p:sp>
    </p:spTree>
    <p:extLst>
      <p:ext uri="{BB962C8B-B14F-4D97-AF65-F5344CB8AC3E}">
        <p14:creationId xmlns:p14="http://schemas.microsoft.com/office/powerpoint/2010/main" val="193489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8" name="Picture 8" descr="http://4linee.ru/sites/default/files/542_big_1333185528_44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4" r="16431"/>
          <a:stretch>
            <a:fillRect/>
          </a:stretch>
        </p:blipFill>
        <p:spPr bwMode="auto">
          <a:xfrm>
            <a:off x="514857" y="3795753"/>
            <a:ext cx="1922461" cy="2291675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9" name="TextBox 4"/>
          <p:cNvSpPr txBox="1">
            <a:spLocks noChangeArrowheads="1"/>
          </p:cNvSpPr>
          <p:nvPr/>
        </p:nvSpPr>
        <p:spPr bwMode="auto">
          <a:xfrm>
            <a:off x="443532" y="6087428"/>
            <a:ext cx="2106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Жардиньерка </a:t>
            </a:r>
          </a:p>
        </p:txBody>
      </p:sp>
      <p:pic>
        <p:nvPicPr>
          <p:cNvPr id="14" name="Picture 10" descr="http://stoliki-banketki.ru/data/big/53426100ca8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680" y="1019898"/>
            <a:ext cx="3338539" cy="2409101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2742482" y="3428999"/>
            <a:ext cx="221093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Консоль </a:t>
            </a:r>
          </a:p>
        </p:txBody>
      </p:sp>
      <p:pic>
        <p:nvPicPr>
          <p:cNvPr id="16" name="Picture 12" descr="http://pioner48.ru/image/cache/data-pioner48-school-mebel-stoly-i-stulya-uchenicheskie-kontorka-kruglaya-600x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5" r="15363"/>
          <a:stretch>
            <a:fillRect/>
          </a:stretch>
        </p:blipFill>
        <p:spPr bwMode="auto">
          <a:xfrm>
            <a:off x="222025" y="1007199"/>
            <a:ext cx="1717152" cy="2421801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170023" y="3429000"/>
            <a:ext cx="176915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Конторка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0674" y="330091"/>
            <a:ext cx="12181326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8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Мебель для работы, приготовления и приема пищи</a:t>
            </a:r>
            <a:endParaRPr lang="ru-RU" sz="38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http://www.parta-transformer.ru/img_tovar/91_origin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342" y="3796785"/>
            <a:ext cx="2820306" cy="2308575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3193486" y="6087428"/>
            <a:ext cx="21640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Парта </a:t>
            </a:r>
          </a:p>
        </p:txBody>
      </p:sp>
      <p:pic>
        <p:nvPicPr>
          <p:cNvPr id="21" name="Picture 6" descr="http://www.ruantique.com/resources/catalog/images/54fd643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832" y="1019898"/>
            <a:ext cx="2752548" cy="2409101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5870832" y="3427968"/>
            <a:ext cx="2693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Стол-бобик</a:t>
            </a:r>
          </a:p>
        </p:txBody>
      </p:sp>
      <p:pic>
        <p:nvPicPr>
          <p:cNvPr id="23" name="Picture 10" descr="http://www.svisloch.by/sites/default/files/AL50099%20%D1%81%D1%82%D0%BE%D0%BB%20%D0%B1%D0%BE%D0%B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0" t="19022" r="17410" b="6943"/>
          <a:stretch>
            <a:fillRect/>
          </a:stretch>
        </p:blipFill>
        <p:spPr bwMode="auto">
          <a:xfrm>
            <a:off x="8976993" y="1020414"/>
            <a:ext cx="1424358" cy="2420769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8710982" y="3440668"/>
            <a:ext cx="1865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Геридон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5" name="Picture 4" descr="http://musicconnection.com/wp-content/uploads/2012/11/On-Stag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44" y="1007200"/>
            <a:ext cx="1285952" cy="2420254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10492840" y="3427453"/>
            <a:ext cx="16991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Пюпитр </a:t>
            </a:r>
          </a:p>
        </p:txBody>
      </p:sp>
      <p:pic>
        <p:nvPicPr>
          <p:cNvPr id="27" name="Picture 8" descr="http://diva-mebelspb.ru/upload/iblock/4c6/4c641e1ed6a8441030b1194e4a01acf0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389" y="3803737"/>
            <a:ext cx="2578280" cy="232179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6616640" y="6125527"/>
            <a:ext cx="17537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Бюро </a:t>
            </a:r>
          </a:p>
        </p:txBody>
      </p:sp>
      <p:pic>
        <p:nvPicPr>
          <p:cNvPr id="29" name="Picture 12" descr="http://art-finders.ru/sites/default/files/styles/item-image/public/products/trans_1_0.jpg?itok=zrHzT43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9" r="14572"/>
          <a:stretch>
            <a:fillRect/>
          </a:stretch>
        </p:blipFill>
        <p:spPr bwMode="auto">
          <a:xfrm>
            <a:off x="9208846" y="3823215"/>
            <a:ext cx="2385009" cy="2303858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6"/>
          <p:cNvSpPr txBox="1">
            <a:spLocks noChangeArrowheads="1"/>
          </p:cNvSpPr>
          <p:nvPr/>
        </p:nvSpPr>
        <p:spPr bwMode="auto">
          <a:xfrm>
            <a:off x="9381492" y="6125527"/>
            <a:ext cx="21745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Бюро-цилиндр</a:t>
            </a:r>
          </a:p>
        </p:txBody>
      </p:sp>
    </p:spTree>
    <p:extLst>
      <p:ext uri="{BB962C8B-B14F-4D97-AF65-F5344CB8AC3E}">
        <p14:creationId xmlns:p14="http://schemas.microsoft.com/office/powerpoint/2010/main" val="11942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Text Box 4"/>
          <p:cNvSpPr txBox="1">
            <a:spLocks noChangeArrowheads="1"/>
          </p:cNvSpPr>
          <p:nvPr/>
        </p:nvSpPr>
        <p:spPr bwMode="auto">
          <a:xfrm>
            <a:off x="124401" y="976314"/>
            <a:ext cx="413480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ТРЕЛЬЯЖ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— </a:t>
            </a:r>
            <a:r>
              <a:rPr lang="ru-RU" altLang="ru-RU" sz="2000" dirty="0">
                <a:latin typeface="Times New Roman" panose="02020603050405020304" pitchFamily="18" charset="0"/>
              </a:rPr>
              <a:t>изделие, состоящее из тумбы и трех зеркал, из которых среднее – неподвижное, а два боковых – вращающиеся.</a:t>
            </a:r>
          </a:p>
        </p:txBody>
      </p:sp>
      <p:pic>
        <p:nvPicPr>
          <p:cNvPr id="125957" name="Picture 4" descr="http://img2.mebel.ua/img/img/repo/company/55324a8f917e8b67028fa929/prj/50c092bd869052d212000006/3aa9d9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3" y="2361309"/>
            <a:ext cx="3472543" cy="390432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674" y="330091"/>
            <a:ext cx="12181326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8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Мебель для культурно-бытовых нужд</a:t>
            </a:r>
            <a:endParaRPr lang="ru-RU" sz="38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484914" y="1007199"/>
            <a:ext cx="347254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000" b="1" dirty="0" smtClean="0">
                <a:latin typeface="Times New Roman" panose="02020603050405020304" pitchFamily="18" charset="0"/>
              </a:rPr>
              <a:t>ТРЮМО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— </a:t>
            </a:r>
            <a:r>
              <a:rPr lang="ru-RU" altLang="ru-RU" sz="2000" dirty="0">
                <a:latin typeface="Times New Roman" panose="02020603050405020304" pitchFamily="18" charset="0"/>
              </a:rPr>
              <a:t>низкая тумба, на которой укреплено зеркало в рост человека.</a:t>
            </a:r>
          </a:p>
        </p:txBody>
      </p:sp>
      <p:pic>
        <p:nvPicPr>
          <p:cNvPr id="8" name="Picture 2" descr="http://artantik.by/images/products/ce_cache/_mirror111_378_567_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77" y="2035922"/>
            <a:ext cx="2819809" cy="4229713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183166" y="1007199"/>
            <a:ext cx="393263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000" b="1" dirty="0" smtClean="0">
                <a:latin typeface="Times New Roman" panose="02020603050405020304" pitchFamily="18" charset="0"/>
              </a:rPr>
              <a:t>ТУАЛЕТНЫЙ СТОЛИК 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— </a:t>
            </a:r>
            <a:r>
              <a:rPr lang="ru-RU" altLang="ru-RU" sz="2000" dirty="0">
                <a:latin typeface="Times New Roman" panose="02020603050405020304" pitchFamily="18" charset="0"/>
              </a:rPr>
              <a:t>изделие, состоящее из тумбы с ящиками для хранения туалетных принадлежностей и зеркала.</a:t>
            </a:r>
          </a:p>
        </p:txBody>
      </p:sp>
      <p:pic>
        <p:nvPicPr>
          <p:cNvPr id="10" name="Picture 4" descr="http://lib.znaimo.com.ua/tw_files2/urls_43/7/d-6625/6625_html_575d498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438" y="2361310"/>
            <a:ext cx="3823799" cy="390432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2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4"/>
          <p:cNvSpPr txBox="1">
            <a:spLocks noChangeArrowheads="1"/>
          </p:cNvSpPr>
          <p:nvPr/>
        </p:nvSpPr>
        <p:spPr bwMode="auto">
          <a:xfrm>
            <a:off x="362178" y="1305379"/>
            <a:ext cx="61061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000" b="1" dirty="0" smtClean="0">
                <a:latin typeface="Times New Roman" panose="02020603050405020304" pitchFamily="18" charset="0"/>
              </a:rPr>
              <a:t>СТОЛ ЖУРНАЛЬНЫЙ 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—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стол для формирования зоны отдыха</a:t>
            </a:r>
            <a:r>
              <a:rPr lang="ru-RU" altLang="ru-RU" sz="20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29028" name="Picture 2" descr="http://www.dunboro.com/images/2015/02/luxury-modern-living-room-with-coffee-table-design-ideas-white-l-shaped-sofa-white-cushion-gray-rug-floor-brown-fur-rug-brown-laminated-wooden-table-coffee-tables-interior-furniture-wonderful-coff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79" y="2488593"/>
            <a:ext cx="6258580" cy="3541867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674" y="330091"/>
            <a:ext cx="12181326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8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Мебель для культурно-бытовых нужд</a:t>
            </a:r>
            <a:endParaRPr lang="ru-RU" sz="38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www.dreams4home.de/images/produkte/i31/3144-Poldi-Zwetsch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" t="5779" r="6149" b="2408"/>
          <a:stretch>
            <a:fillRect/>
          </a:stretch>
        </p:blipFill>
        <p:spPr bwMode="auto">
          <a:xfrm>
            <a:off x="6693768" y="2013265"/>
            <a:ext cx="5348102" cy="4017195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795636" y="1305379"/>
            <a:ext cx="51677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dirty="0" smtClean="0">
                <a:latin typeface="Times New Roman" panose="02020603050405020304" pitchFamily="18" charset="0"/>
              </a:rPr>
              <a:t>ТУМБА ДЛЯ ТЕЛЕВИЗОРА</a:t>
            </a:r>
            <a:endParaRPr lang="ru-RU" altLang="ru-RU" sz="2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1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://71.img.avito.st/1280x960/14555233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1" b="9181"/>
          <a:stretch>
            <a:fillRect/>
          </a:stretch>
        </p:blipFill>
        <p:spPr bwMode="auto">
          <a:xfrm>
            <a:off x="166234" y="1124257"/>
            <a:ext cx="3153909" cy="257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674" y="330091"/>
            <a:ext cx="12181326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8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Мебель прочая</a:t>
            </a:r>
            <a:endParaRPr lang="ru-RU" sz="38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http://static.ozone.ru/multimedia/audio_cd_covers/10103995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3" b="10822"/>
          <a:stretch>
            <a:fillRect/>
          </a:stretch>
        </p:blipFill>
        <p:spPr bwMode="auto">
          <a:xfrm>
            <a:off x="166234" y="3805350"/>
            <a:ext cx="3153909" cy="25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283506" y="1007199"/>
            <a:ext cx="29552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dirty="0" smtClean="0">
                <a:latin typeface="Times New Roman" panose="02020603050405020304" pitchFamily="18" charset="0"/>
              </a:rPr>
              <a:t>ВЕШАЛКА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magmebel.ru/foto/big_13503803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0" r="26691"/>
          <a:stretch>
            <a:fillRect/>
          </a:stretch>
        </p:blipFill>
        <p:spPr bwMode="auto">
          <a:xfrm>
            <a:off x="3646930" y="1442892"/>
            <a:ext cx="2231355" cy="4889872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://izhevsk.ru/forums/icons/forum_pictures/009627/96275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9" r="32098"/>
          <a:stretch>
            <a:fillRect/>
          </a:stretch>
        </p:blipFill>
        <p:spPr bwMode="auto">
          <a:xfrm>
            <a:off x="6041570" y="1442892"/>
            <a:ext cx="1660025" cy="4889871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289227" y="1406249"/>
            <a:ext cx="35770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dirty="0" smtClean="0">
                <a:latin typeface="Times New Roman" panose="02020603050405020304" pitchFamily="18" charset="0"/>
              </a:rPr>
              <a:t>ШИРМА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http://pro100stroy.com/wa-data/public/blog/img/Dekorativnye%20shirmy%20v%20komnatah%20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098" y="1845500"/>
            <a:ext cx="4131178" cy="4487263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6234" y="724147"/>
            <a:ext cx="32845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dirty="0" smtClean="0">
                <a:latin typeface="Times New Roman" panose="02020603050405020304" pitchFamily="18" charset="0"/>
              </a:rPr>
              <a:t>МАНЕЖ ДЕТСКИЙ</a:t>
            </a:r>
            <a:endParaRPr lang="ru-RU" altLang="ru-RU" sz="2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51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18.5. Требования к качеству, маркировка, упаковка, хранение мебели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613" y="2149327"/>
            <a:ext cx="1873330" cy="20252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2234" y="4622148"/>
            <a:ext cx="9459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данный вопрос самостоятельно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используя материал учебника: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Товароведение непродовольственных товаров: /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М.И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405-407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98874" y="4622148"/>
            <a:ext cx="2054742" cy="16697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257" y="607333"/>
            <a:ext cx="1171302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Производители мебели в Республике Беларусь:</a:t>
            </a:r>
          </a:p>
          <a:p>
            <a:pPr algn="ctr">
              <a:spcAft>
                <a:spcPts val="600"/>
              </a:spcAft>
              <a:defRPr/>
            </a:pPr>
            <a:endParaRPr lang="ru-RU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ООО «Слонимская фабрика мягкой мебели»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Soft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city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»);</a:t>
            </a:r>
          </a:p>
          <a:p>
            <a:pPr marL="342900" indent="-342900"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СООО «ЗОВ-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ЛенЕвромебель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(г. Гродно);</a:t>
            </a:r>
          </a:p>
          <a:p>
            <a:pPr marL="342900" indent="-342900"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КУП «Лидская мебельная фабрика»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(эксклюзивная мебель из массива березы и сосны, ламинированной ДСП, мебель в историческом стиле);</a:t>
            </a:r>
          </a:p>
          <a:p>
            <a:pPr marL="342900" indent="-342900"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ЗАО «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Бобруйскмебель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(корпусная и мягкая мебель, сосновая мебель);</a:t>
            </a:r>
          </a:p>
          <a:p>
            <a:pPr marL="342900" indent="-342900"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УП «Торговый дом "Лагуна"»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это сеть магазинов «АМИ Мебель» в Беларуси, России и Казахстане (мягкая и корпусная мебель, предметы интерьера);</a:t>
            </a:r>
          </a:p>
          <a:p>
            <a:pPr marL="342900" indent="-342900"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ОАО «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Мозырьдрев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;</a:t>
            </a:r>
          </a:p>
          <a:p>
            <a:pPr marL="342900" indent="-342900"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ОАО «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Минскпроектмебель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(тумбы, комоды, шкафы, столы, кровати);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58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3581" y="1594026"/>
            <a:ext cx="92084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основные предприятия-изготовители мебели в Республике Беларусь</a:t>
            </a:r>
          </a:p>
          <a:p>
            <a:pPr marL="271463" indent="-271463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классификацию материалов, применяемых в производстве мебели</a:t>
            </a:r>
          </a:p>
          <a:p>
            <a:pPr marL="271463" indent="-271463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отделочные и облицовочные материалы</a:t>
            </a:r>
          </a:p>
          <a:p>
            <a:pPr marL="271463" indent="-271463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признаки классификации мебели</a:t>
            </a:r>
          </a:p>
          <a:p>
            <a:pPr marL="271463" indent="-271463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подразделяется мебель по материалу и способу изготовления?</a:t>
            </a:r>
          </a:p>
          <a:p>
            <a:pPr marL="271463" indent="-271463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мебели для хранения</a:t>
            </a:r>
          </a:p>
          <a:p>
            <a:pPr marL="271463" indent="-271463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виды столов</a:t>
            </a:r>
          </a:p>
          <a:p>
            <a:pPr marL="271463" indent="-271463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чем отличие между тахтой и диваном?</a:t>
            </a:r>
          </a:p>
          <a:p>
            <a:pPr marL="271463" indent="-271463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Опишите особенности хранения и транспортирования мебели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3" y="1989461"/>
            <a:ext cx="2547930" cy="27240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41718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103096"/>
            <a:ext cx="7438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389-407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ЭУМК ТОТ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7" y="3846159"/>
            <a:ext cx="2493147" cy="243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221" y="5609230"/>
            <a:ext cx="69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Выполните задания теста по </a:t>
            </a:r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Модулю 18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515" y="543379"/>
            <a:ext cx="118110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Производители мебели в Республике Беларусь:</a:t>
            </a:r>
          </a:p>
          <a:p>
            <a:pPr algn="ctr">
              <a:spcAft>
                <a:spcPts val="600"/>
              </a:spcAft>
              <a:defRPr/>
            </a:pPr>
            <a:endParaRPr lang="ru-RU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КУП «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Калинковичский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мебельный комбинат»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(мебель для детских комнат, гостиных, спален и прихожих);</a:t>
            </a:r>
          </a:p>
          <a:p>
            <a:pPr marL="342900" indent="-342900"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ЧУП «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Ружанская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мебельная фабрика»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(мебель для спален, кухонь и детских, корпусная и мягкая мебель, театральные кресла, мебель для учебных заведений и детских садов);</a:t>
            </a:r>
          </a:p>
          <a:p>
            <a:pPr marL="342900" indent="-342900"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ОАО «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Поставымебель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(мебель для учебных учреждений, корпусная мебель, шкафы-купе и мебель для офисов);</a:t>
            </a:r>
          </a:p>
          <a:p>
            <a:pPr marL="342900" indent="-342900"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ОАО «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Слониммебель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Мебельная фабрика «Мебель-Неман»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(г. Гродно) – белорусский производитель мебели для дома (мебель для спален и гостиных, кухни и фасады);</a:t>
            </a:r>
          </a:p>
          <a:p>
            <a:pPr marL="342900" indent="-342900"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ОАО «Гомельская мебельная фабрика «Прогресс»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(мягкая мебель);</a:t>
            </a:r>
          </a:p>
          <a:p>
            <a:pPr marL="342900" indent="-342900"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другие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0474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86531054"/>
              </p:ext>
            </p:extLst>
          </p:nvPr>
        </p:nvGraphicFramePr>
        <p:xfrm>
          <a:off x="283028" y="1125556"/>
          <a:ext cx="11604171" cy="3860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1611087" y="434523"/>
            <a:ext cx="85686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ПОТРЕБИТЕЛЬСКИЕ СВОЙСТВА МЕБЕЛИ</a:t>
            </a:r>
          </a:p>
        </p:txBody>
      </p:sp>
      <p:pic>
        <p:nvPicPr>
          <p:cNvPr id="4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1363865" y="5153470"/>
            <a:ext cx="1357564" cy="11032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28257" y="5705085"/>
            <a:ext cx="906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Изучите потребительские свойства мебели, используя материал учебника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82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18.2. Факторы, формирующие потребительские свойства мебели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394-398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1844</TotalTime>
  <Words>2396</Words>
  <Application>Microsoft Office PowerPoint</Application>
  <PresentationFormat>Широкоэкранный</PresentationFormat>
  <Paragraphs>364</Paragraphs>
  <Slides>62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8" baseType="lpstr">
      <vt:lpstr>Arial</vt:lpstr>
      <vt:lpstr>Book Antiqua</vt:lpstr>
      <vt:lpstr>Calibri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18.1. Общие сведения о мебельных товарах,  потребительские свойства мебели</vt:lpstr>
      <vt:lpstr>Презентация PowerPoint</vt:lpstr>
      <vt:lpstr>Презентация PowerPoint</vt:lpstr>
      <vt:lpstr>Презентация PowerPoint</vt:lpstr>
      <vt:lpstr>Презентация PowerPoint</vt:lpstr>
      <vt:lpstr>18.2. Факторы, формирующие потребительские свойства мебели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18.3. Классификация ассортимента мебели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18.4. Характеристика ассортимента мебели по группам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18.5. Требования к качеству, маркировка, упаковка, хранение мебели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193</cp:revision>
  <dcterms:created xsi:type="dcterms:W3CDTF">2014-06-06T09:13:21Z</dcterms:created>
  <dcterms:modified xsi:type="dcterms:W3CDTF">2019-06-25T21:15:44Z</dcterms:modified>
</cp:coreProperties>
</file>