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105"/>
  </p:notesMasterIdLst>
  <p:sldIdLst>
    <p:sldId id="256" r:id="rId2"/>
    <p:sldId id="258" r:id="rId3"/>
    <p:sldId id="331" r:id="rId4"/>
    <p:sldId id="322" r:id="rId5"/>
    <p:sldId id="273" r:id="rId6"/>
    <p:sldId id="418" r:id="rId7"/>
    <p:sldId id="420" r:id="rId8"/>
    <p:sldId id="421" r:id="rId9"/>
    <p:sldId id="326" r:id="rId10"/>
    <p:sldId id="422" r:id="rId11"/>
    <p:sldId id="423" r:id="rId12"/>
    <p:sldId id="861" r:id="rId13"/>
    <p:sldId id="327" r:id="rId14"/>
    <p:sldId id="862" r:id="rId15"/>
    <p:sldId id="863" r:id="rId16"/>
    <p:sldId id="432" r:id="rId17"/>
    <p:sldId id="441" r:id="rId18"/>
    <p:sldId id="446" r:id="rId19"/>
    <p:sldId id="864" r:id="rId20"/>
    <p:sldId id="457" r:id="rId21"/>
    <p:sldId id="459" r:id="rId22"/>
    <p:sldId id="328" r:id="rId23"/>
    <p:sldId id="865" r:id="rId24"/>
    <p:sldId id="478" r:id="rId25"/>
    <p:sldId id="479" r:id="rId26"/>
    <p:sldId id="492" r:id="rId27"/>
    <p:sldId id="495" r:id="rId28"/>
    <p:sldId id="504" r:id="rId29"/>
    <p:sldId id="513" r:id="rId30"/>
    <p:sldId id="519" r:id="rId31"/>
    <p:sldId id="521" r:id="rId32"/>
    <p:sldId id="527" r:id="rId33"/>
    <p:sldId id="531" r:id="rId34"/>
    <p:sldId id="533" r:id="rId35"/>
    <p:sldId id="329" r:id="rId36"/>
    <p:sldId id="866" r:id="rId37"/>
    <p:sldId id="535" r:id="rId38"/>
    <p:sldId id="536" r:id="rId39"/>
    <p:sldId id="540" r:id="rId40"/>
    <p:sldId id="543" r:id="rId41"/>
    <p:sldId id="549" r:id="rId42"/>
    <p:sldId id="552" r:id="rId43"/>
    <p:sldId id="554" r:id="rId44"/>
    <p:sldId id="867" r:id="rId45"/>
    <p:sldId id="563" r:id="rId46"/>
    <p:sldId id="566" r:id="rId47"/>
    <p:sldId id="573" r:id="rId48"/>
    <p:sldId id="578" r:id="rId49"/>
    <p:sldId id="581" r:id="rId50"/>
    <p:sldId id="868" r:id="rId51"/>
    <p:sldId id="869" r:id="rId52"/>
    <p:sldId id="584" r:id="rId53"/>
    <p:sldId id="587" r:id="rId54"/>
    <p:sldId id="870" r:id="rId55"/>
    <p:sldId id="871" r:id="rId56"/>
    <p:sldId id="588" r:id="rId57"/>
    <p:sldId id="591" r:id="rId58"/>
    <p:sldId id="369" r:id="rId59"/>
    <p:sldId id="594" r:id="rId60"/>
    <p:sldId id="872" r:id="rId61"/>
    <p:sldId id="873" r:id="rId62"/>
    <p:sldId id="376" r:id="rId63"/>
    <p:sldId id="643" r:id="rId64"/>
    <p:sldId id="874" r:id="rId65"/>
    <p:sldId id="383" r:id="rId66"/>
    <p:sldId id="692" r:id="rId67"/>
    <p:sldId id="875" r:id="rId68"/>
    <p:sldId id="717" r:id="rId69"/>
    <p:sldId id="716" r:id="rId70"/>
    <p:sldId id="390" r:id="rId71"/>
    <p:sldId id="727" r:id="rId72"/>
    <p:sldId id="728" r:id="rId73"/>
    <p:sldId id="738" r:id="rId74"/>
    <p:sldId id="877" r:id="rId75"/>
    <p:sldId id="745" r:id="rId76"/>
    <p:sldId id="747" r:id="rId77"/>
    <p:sldId id="749" r:id="rId78"/>
    <p:sldId id="752" r:id="rId79"/>
    <p:sldId id="758" r:id="rId80"/>
    <p:sldId id="753" r:id="rId81"/>
    <p:sldId id="760" r:id="rId82"/>
    <p:sldId id="761" r:id="rId83"/>
    <p:sldId id="397" r:id="rId84"/>
    <p:sldId id="879" r:id="rId85"/>
    <p:sldId id="878" r:id="rId86"/>
    <p:sldId id="774" r:id="rId87"/>
    <p:sldId id="777" r:id="rId88"/>
    <p:sldId id="778" r:id="rId89"/>
    <p:sldId id="781" r:id="rId90"/>
    <p:sldId id="782" r:id="rId91"/>
    <p:sldId id="783" r:id="rId92"/>
    <p:sldId id="784" r:id="rId93"/>
    <p:sldId id="794" r:id="rId94"/>
    <p:sldId id="880" r:id="rId95"/>
    <p:sldId id="801" r:id="rId96"/>
    <p:sldId id="806" r:id="rId97"/>
    <p:sldId id="809" r:id="rId98"/>
    <p:sldId id="815" r:id="rId99"/>
    <p:sldId id="404" r:id="rId100"/>
    <p:sldId id="411" r:id="rId101"/>
    <p:sldId id="325" r:id="rId102"/>
    <p:sldId id="324" r:id="rId103"/>
    <p:sldId id="323" r:id="rId104"/>
  </p:sldIdLst>
  <p:sldSz cx="12192000" cy="6858000"/>
  <p:notesSz cx="6858000" cy="9144000"/>
  <p:custDataLst>
    <p:tags r:id="rId10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DDF4"/>
    <a:srgbClr val="D2EFFA"/>
    <a:srgbClr val="DD4527"/>
    <a:srgbClr val="E4391C"/>
    <a:srgbClr val="B5D96D"/>
    <a:srgbClr val="96C733"/>
    <a:srgbClr val="B3D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8" autoAdjust="0"/>
    <p:restoredTop sz="94660"/>
  </p:normalViewPr>
  <p:slideViewPr>
    <p:cSldViewPr snapToGrid="0">
      <p:cViewPr varScale="1">
        <p:scale>
          <a:sx n="88" d="100"/>
          <a:sy n="88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marL="533400" indent="-53340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17.1. Общие сведения о строительных товарах, классификация и потребительские свойства строительных товаров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7C5BAB-3C06-4D27-B825-89F59F62201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17.2. Классификация и характеристика ассортимента минеральных вяжущих веществ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3684AF-7EEE-4D43-AC13-04B5558D2730}" type="parTrans" cxnId="{2F39E313-6354-4716-A95C-AD6C88539B28}">
      <dgm:prSet/>
      <dgm:spPr/>
      <dgm:t>
        <a:bodyPr/>
        <a:lstStyle/>
        <a:p>
          <a:endParaRPr lang="ru-RU" sz="2000"/>
        </a:p>
      </dgm:t>
    </dgm:pt>
    <dgm:pt modelId="{BDA919F9-ACB6-4B62-9A8D-C6A6BF93EBD0}" type="sibTrans" cxnId="{2F39E313-6354-4716-A95C-AD6C88539B28}">
      <dgm:prSet/>
      <dgm:spPr/>
      <dgm:t>
        <a:bodyPr/>
        <a:lstStyle/>
        <a:p>
          <a:endParaRPr lang="ru-RU" sz="2000"/>
        </a:p>
      </dgm:t>
    </dgm:pt>
    <dgm:pt modelId="{A7168231-956B-4515-BAE7-288B26F7608B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17.3. Классификация и характеристика ассортимента материалов для стен и перегородок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FF9780-9650-4740-91A5-80258E363A73}" type="parTrans" cxnId="{FC170A01-56C1-4B35-9398-9BAEDFB4EA65}">
      <dgm:prSet/>
      <dgm:spPr/>
      <dgm:t>
        <a:bodyPr/>
        <a:lstStyle/>
        <a:p>
          <a:endParaRPr lang="ru-RU" sz="2000"/>
        </a:p>
      </dgm:t>
    </dgm:pt>
    <dgm:pt modelId="{C22D9D47-CE10-4F20-8157-AE50614E401B}" type="sibTrans" cxnId="{FC170A01-56C1-4B35-9398-9BAEDFB4EA65}">
      <dgm:prSet/>
      <dgm:spPr/>
      <dgm:t>
        <a:bodyPr/>
        <a:lstStyle/>
        <a:p>
          <a:endParaRPr lang="ru-RU" sz="2000"/>
        </a:p>
      </dgm:t>
    </dgm:pt>
    <dgm:pt modelId="{5BF0EBE9-4E14-4921-A6A6-47CD697E9BB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17.4. Классификация и характеристика ассортимента материалов для полов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4CE4E-5D51-44D4-B7EA-BF2675451AB8}" type="parTrans" cxnId="{6F86238B-3DAF-4613-AC1E-4E59FDCECD6E}">
      <dgm:prSet/>
      <dgm:spPr/>
      <dgm:t>
        <a:bodyPr/>
        <a:lstStyle/>
        <a:p>
          <a:endParaRPr lang="ru-RU" sz="2000"/>
        </a:p>
      </dgm:t>
    </dgm:pt>
    <dgm:pt modelId="{A79A4053-63D9-4A52-B63A-E96F323D420C}" type="sibTrans" cxnId="{6F86238B-3DAF-4613-AC1E-4E59FDCECD6E}">
      <dgm:prSet/>
      <dgm:spPr/>
      <dgm:t>
        <a:bodyPr/>
        <a:lstStyle/>
        <a:p>
          <a:endParaRPr lang="ru-RU" sz="2000"/>
        </a:p>
      </dgm:t>
    </dgm:pt>
    <dgm:pt modelId="{A73084D5-F228-4C11-93A8-284E430BBAF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17.5. Классификация и характеристика ассортимента кровельных материалов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6D528-D8D4-4F69-B033-F2EDA1EE2485}" type="parTrans" cxnId="{4256D3FC-9B22-4954-8BED-A67304EBF4CA}">
      <dgm:prSet/>
      <dgm:spPr/>
      <dgm:t>
        <a:bodyPr/>
        <a:lstStyle/>
        <a:p>
          <a:endParaRPr lang="ru-RU" sz="2000"/>
        </a:p>
      </dgm:t>
    </dgm:pt>
    <dgm:pt modelId="{DF73411E-E8EF-4B61-B178-8C27E248755C}" type="sibTrans" cxnId="{4256D3FC-9B22-4954-8BED-A67304EBF4CA}">
      <dgm:prSet/>
      <dgm:spPr/>
      <dgm:t>
        <a:bodyPr/>
        <a:lstStyle/>
        <a:p>
          <a:endParaRPr lang="ru-RU" sz="2000"/>
        </a:p>
      </dgm:t>
    </dgm:pt>
    <dgm:pt modelId="{4EFE1B8C-AB46-4D8A-84E9-5EB3C450DA5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17.6. Классификация и характеристика ассортимента материалов для остекления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59DB6-7554-4E50-AA0F-7C617E23975D}" type="parTrans" cxnId="{DD06E0E6-B37D-44D6-82A5-661354514E76}">
      <dgm:prSet/>
      <dgm:spPr/>
      <dgm:t>
        <a:bodyPr/>
        <a:lstStyle/>
        <a:p>
          <a:endParaRPr lang="ru-RU" sz="2000"/>
        </a:p>
      </dgm:t>
    </dgm:pt>
    <dgm:pt modelId="{337D9A2B-33FC-479C-9929-ACF9117BC343}" type="sibTrans" cxnId="{DD06E0E6-B37D-44D6-82A5-661354514E76}">
      <dgm:prSet/>
      <dgm:spPr/>
      <dgm:t>
        <a:bodyPr/>
        <a:lstStyle/>
        <a:p>
          <a:endParaRPr lang="ru-RU" sz="2000"/>
        </a:p>
      </dgm:t>
    </dgm:pt>
    <dgm:pt modelId="{C563EC4B-06CB-4C34-AF40-F01752E8C247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17.7. Классификация и характеристика ассортимента облицовочных материалов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7DD2C-925E-49E3-B3A1-6A4D72F58E12}" type="parTrans" cxnId="{24C6A6ED-C7FF-44F5-A02A-28031540E1E7}">
      <dgm:prSet/>
      <dgm:spPr/>
      <dgm:t>
        <a:bodyPr/>
        <a:lstStyle/>
        <a:p>
          <a:endParaRPr lang="ru-RU" sz="2000"/>
        </a:p>
      </dgm:t>
    </dgm:pt>
    <dgm:pt modelId="{33D7FBA3-B192-4845-AB93-31F47E767D17}" type="sibTrans" cxnId="{24C6A6ED-C7FF-44F5-A02A-28031540E1E7}">
      <dgm:prSet/>
      <dgm:spPr/>
      <dgm:t>
        <a:bodyPr/>
        <a:lstStyle/>
        <a:p>
          <a:endParaRPr lang="ru-RU" sz="2000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7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7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7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7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78BA6CB0-12BD-4704-9F33-36841D5E1092}" type="pres">
      <dgm:prSet presAssocID="{1C7C5BAB-3C06-4D27-B825-89F59F62201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8E199-8044-4E1E-B2BB-952DC66CEF0F}" type="pres">
      <dgm:prSet presAssocID="{1C7C5BAB-3C06-4D27-B825-89F59F622010}" presName="accent_2" presStyleCnt="0"/>
      <dgm:spPr/>
    </dgm:pt>
    <dgm:pt modelId="{910C159F-EC84-46AA-8B34-B1D5ECD6209C}" type="pres">
      <dgm:prSet presAssocID="{1C7C5BAB-3C06-4D27-B825-89F59F622010}" presName="accentRepeatNode" presStyleLbl="solidFgAcc1" presStyleIdx="1" presStyleCnt="7"/>
      <dgm:spPr/>
    </dgm:pt>
    <dgm:pt modelId="{33460F96-A38B-4156-9D94-EE85CE2294CB}" type="pres">
      <dgm:prSet presAssocID="{A7168231-956B-4515-BAE7-288B26F7608B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34297-CBB8-464E-A75D-FA7D874D1E02}" type="pres">
      <dgm:prSet presAssocID="{A7168231-956B-4515-BAE7-288B26F7608B}" presName="accent_3" presStyleCnt="0"/>
      <dgm:spPr/>
    </dgm:pt>
    <dgm:pt modelId="{A7830E1E-BFD1-4D21-9659-CA78DBE33DAF}" type="pres">
      <dgm:prSet presAssocID="{A7168231-956B-4515-BAE7-288B26F7608B}" presName="accentRepeatNode" presStyleLbl="solidFgAcc1" presStyleIdx="2" presStyleCnt="7"/>
      <dgm:spPr/>
    </dgm:pt>
    <dgm:pt modelId="{C0A3224B-2A47-43BA-B75B-5DD97C89B929}" type="pres">
      <dgm:prSet presAssocID="{5BF0EBE9-4E14-4921-A6A6-47CD697E9BB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3310C-FF2A-4C5F-B494-DC2F26918F90}" type="pres">
      <dgm:prSet presAssocID="{5BF0EBE9-4E14-4921-A6A6-47CD697E9BB0}" presName="accent_4" presStyleCnt="0"/>
      <dgm:spPr/>
    </dgm:pt>
    <dgm:pt modelId="{9F08E115-382A-4937-9CC5-DA1283C5AAC2}" type="pres">
      <dgm:prSet presAssocID="{5BF0EBE9-4E14-4921-A6A6-47CD697E9BB0}" presName="accentRepeatNode" presStyleLbl="solidFgAcc1" presStyleIdx="3" presStyleCnt="7"/>
      <dgm:spPr/>
    </dgm:pt>
    <dgm:pt modelId="{F3060A08-A1C9-4B67-BE75-6673E4B8D016}" type="pres">
      <dgm:prSet presAssocID="{A73084D5-F228-4C11-93A8-284E430BBAF0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3937E-1DBA-4A25-96CE-1A787B738B3C}" type="pres">
      <dgm:prSet presAssocID="{A73084D5-F228-4C11-93A8-284E430BBAF0}" presName="accent_5" presStyleCnt="0"/>
      <dgm:spPr/>
    </dgm:pt>
    <dgm:pt modelId="{0F1FC3B9-49DF-4D07-B1DB-78F3481FFB2A}" type="pres">
      <dgm:prSet presAssocID="{A73084D5-F228-4C11-93A8-284E430BBAF0}" presName="accentRepeatNode" presStyleLbl="solidFgAcc1" presStyleIdx="4" presStyleCnt="7"/>
      <dgm:spPr/>
    </dgm:pt>
    <dgm:pt modelId="{71B21180-FC57-4D52-A679-4BB162841912}" type="pres">
      <dgm:prSet presAssocID="{4EFE1B8C-AB46-4D8A-84E9-5EB3C450DA5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1B41C1-F3E2-469D-A793-EEECC0A4D7A3}" type="pres">
      <dgm:prSet presAssocID="{4EFE1B8C-AB46-4D8A-84E9-5EB3C450DA56}" presName="accent_6" presStyleCnt="0"/>
      <dgm:spPr/>
    </dgm:pt>
    <dgm:pt modelId="{BFAC83BA-2B0A-49E2-B533-17419D9A0DBF}" type="pres">
      <dgm:prSet presAssocID="{4EFE1B8C-AB46-4D8A-84E9-5EB3C450DA56}" presName="accentRepeatNode" presStyleLbl="solidFgAcc1" presStyleIdx="5" presStyleCnt="7"/>
      <dgm:spPr/>
    </dgm:pt>
    <dgm:pt modelId="{7C470C7A-A256-47A7-A0A5-D90608A629D2}" type="pres">
      <dgm:prSet presAssocID="{C563EC4B-06CB-4C34-AF40-F01752E8C24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FBC53-7BE8-4013-8883-7BFE64972BE8}" type="pres">
      <dgm:prSet presAssocID="{C563EC4B-06CB-4C34-AF40-F01752E8C247}" presName="accent_7" presStyleCnt="0"/>
      <dgm:spPr/>
    </dgm:pt>
    <dgm:pt modelId="{42A0C4A5-311D-4E12-A2AD-A1DF673990D4}" type="pres">
      <dgm:prSet presAssocID="{C563EC4B-06CB-4C34-AF40-F01752E8C247}" presName="accentRepeatNode" presStyleLbl="solidFgAcc1" presStyleIdx="6" presStyleCnt="7"/>
      <dgm:spPr/>
    </dgm:pt>
  </dgm:ptLst>
  <dgm:cxnLst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54A45D9D-7D59-4800-BBFC-76659544CF32}" type="presOf" srcId="{A7168231-956B-4515-BAE7-288B26F7608B}" destId="{33460F96-A38B-4156-9D94-EE85CE2294CB}" srcOrd="0" destOrd="0" presId="urn:microsoft.com/office/officeart/2008/layout/VerticalCurvedList"/>
    <dgm:cxn modelId="{A3C84847-0597-4707-BC65-CB44C2664D8D}" type="presOf" srcId="{C563EC4B-06CB-4C34-AF40-F01752E8C247}" destId="{7C470C7A-A256-47A7-A0A5-D90608A629D2}" srcOrd="0" destOrd="0" presId="urn:microsoft.com/office/officeart/2008/layout/VerticalCurvedList"/>
    <dgm:cxn modelId="{0F83AEE4-7A05-457E-9B32-5D424C8C3CC7}" type="presOf" srcId="{A73084D5-F228-4C11-93A8-284E430BBAF0}" destId="{F3060A08-A1C9-4B67-BE75-6673E4B8D016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562F3599-DA46-4CE5-8E9F-B3E0B5B52D9A}" type="presOf" srcId="{1C7C5BAB-3C06-4D27-B825-89F59F622010}" destId="{78BA6CB0-12BD-4704-9F33-36841D5E1092}" srcOrd="0" destOrd="0" presId="urn:microsoft.com/office/officeart/2008/layout/VerticalCurvedList"/>
    <dgm:cxn modelId="{6F86238B-3DAF-4613-AC1E-4E59FDCECD6E}" srcId="{CF845803-1717-4F48-B710-F7F1B43013F3}" destId="{5BF0EBE9-4E14-4921-A6A6-47CD697E9BB0}" srcOrd="3" destOrd="0" parTransId="{AE74CE4E-5D51-44D4-B7EA-BF2675451AB8}" sibTransId="{A79A4053-63D9-4A52-B63A-E96F323D420C}"/>
    <dgm:cxn modelId="{2F39E313-6354-4716-A95C-AD6C88539B28}" srcId="{CF845803-1717-4F48-B710-F7F1B43013F3}" destId="{1C7C5BAB-3C06-4D27-B825-89F59F622010}" srcOrd="1" destOrd="0" parTransId="{7C3684AF-7EEE-4D43-AC13-04B5558D2730}" sibTransId="{BDA919F9-ACB6-4B62-9A8D-C6A6BF93EBD0}"/>
    <dgm:cxn modelId="{24C6A6ED-C7FF-44F5-A02A-28031540E1E7}" srcId="{CF845803-1717-4F48-B710-F7F1B43013F3}" destId="{C563EC4B-06CB-4C34-AF40-F01752E8C247}" srcOrd="6" destOrd="0" parTransId="{F8C7DD2C-925E-49E3-B3A1-6A4D72F58E12}" sibTransId="{33D7FBA3-B192-4845-AB93-31F47E767D17}"/>
    <dgm:cxn modelId="{DD06E0E6-B37D-44D6-82A5-661354514E76}" srcId="{CF845803-1717-4F48-B710-F7F1B43013F3}" destId="{4EFE1B8C-AB46-4D8A-84E9-5EB3C450DA56}" srcOrd="5" destOrd="0" parTransId="{F7A59DB6-7554-4E50-AA0F-7C617E23975D}" sibTransId="{337D9A2B-33FC-479C-9929-ACF9117BC343}"/>
    <dgm:cxn modelId="{3BDDCBEA-1EF6-4753-A0B6-676BA09C5972}" type="presOf" srcId="{4EFE1B8C-AB46-4D8A-84E9-5EB3C450DA56}" destId="{71B21180-FC57-4D52-A679-4BB162841912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4256D3FC-9B22-4954-8BED-A67304EBF4CA}" srcId="{CF845803-1717-4F48-B710-F7F1B43013F3}" destId="{A73084D5-F228-4C11-93A8-284E430BBAF0}" srcOrd="4" destOrd="0" parTransId="{85A6D528-D8D4-4F69-B033-F2EDA1EE2485}" sibTransId="{DF73411E-E8EF-4B61-B178-8C27E248755C}"/>
    <dgm:cxn modelId="{FC170A01-56C1-4B35-9398-9BAEDFB4EA65}" srcId="{CF845803-1717-4F48-B710-F7F1B43013F3}" destId="{A7168231-956B-4515-BAE7-288B26F7608B}" srcOrd="2" destOrd="0" parTransId="{85FF9780-9650-4740-91A5-80258E363A73}" sibTransId="{C22D9D47-CE10-4F20-8157-AE50614E401B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78AEF175-1317-4D70-8A9A-EDD912F448E9}" type="presOf" srcId="{5BF0EBE9-4E14-4921-A6A6-47CD697E9BB0}" destId="{C0A3224B-2A47-43BA-B75B-5DD97C89B929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B62F766D-3FBF-4081-8B9E-CEDFF92F7CDD}" type="presParOf" srcId="{962C2BD0-517B-4E9C-A037-D4A0806612C4}" destId="{78BA6CB0-12BD-4704-9F33-36841D5E1092}" srcOrd="3" destOrd="0" presId="urn:microsoft.com/office/officeart/2008/layout/VerticalCurvedList"/>
    <dgm:cxn modelId="{DBDE3003-53E6-41A4-969E-1DAB7A2A04D8}" type="presParOf" srcId="{962C2BD0-517B-4E9C-A037-D4A0806612C4}" destId="{B9E8E199-8044-4E1E-B2BB-952DC66CEF0F}" srcOrd="4" destOrd="0" presId="urn:microsoft.com/office/officeart/2008/layout/VerticalCurvedList"/>
    <dgm:cxn modelId="{4BA619DD-90F6-431F-8A17-28517FC1E955}" type="presParOf" srcId="{B9E8E199-8044-4E1E-B2BB-952DC66CEF0F}" destId="{910C159F-EC84-46AA-8B34-B1D5ECD6209C}" srcOrd="0" destOrd="0" presId="urn:microsoft.com/office/officeart/2008/layout/VerticalCurvedList"/>
    <dgm:cxn modelId="{FC8A2B3F-C979-4A3B-BE35-86954819C0EC}" type="presParOf" srcId="{962C2BD0-517B-4E9C-A037-D4A0806612C4}" destId="{33460F96-A38B-4156-9D94-EE85CE2294CB}" srcOrd="5" destOrd="0" presId="urn:microsoft.com/office/officeart/2008/layout/VerticalCurvedList"/>
    <dgm:cxn modelId="{8525E4C8-39A6-4F5F-B25F-805AE8C41620}" type="presParOf" srcId="{962C2BD0-517B-4E9C-A037-D4A0806612C4}" destId="{B1C34297-CBB8-464E-A75D-FA7D874D1E02}" srcOrd="6" destOrd="0" presId="urn:microsoft.com/office/officeart/2008/layout/VerticalCurvedList"/>
    <dgm:cxn modelId="{F30BD8EB-7DF6-4B8D-8FE7-31D5514070CF}" type="presParOf" srcId="{B1C34297-CBB8-464E-A75D-FA7D874D1E02}" destId="{A7830E1E-BFD1-4D21-9659-CA78DBE33DAF}" srcOrd="0" destOrd="0" presId="urn:microsoft.com/office/officeart/2008/layout/VerticalCurvedList"/>
    <dgm:cxn modelId="{103EBA4B-B5C5-43C2-AE10-06DE54998873}" type="presParOf" srcId="{962C2BD0-517B-4E9C-A037-D4A0806612C4}" destId="{C0A3224B-2A47-43BA-B75B-5DD97C89B929}" srcOrd="7" destOrd="0" presId="urn:microsoft.com/office/officeart/2008/layout/VerticalCurvedList"/>
    <dgm:cxn modelId="{49EFF499-68AD-4A96-B648-656BBA690CD9}" type="presParOf" srcId="{962C2BD0-517B-4E9C-A037-D4A0806612C4}" destId="{05B3310C-FF2A-4C5F-B494-DC2F26918F90}" srcOrd="8" destOrd="0" presId="urn:microsoft.com/office/officeart/2008/layout/VerticalCurvedList"/>
    <dgm:cxn modelId="{5645618D-7DEE-4D1D-A742-2E10062CD18B}" type="presParOf" srcId="{05B3310C-FF2A-4C5F-B494-DC2F26918F90}" destId="{9F08E115-382A-4937-9CC5-DA1283C5AAC2}" srcOrd="0" destOrd="0" presId="urn:microsoft.com/office/officeart/2008/layout/VerticalCurvedList"/>
    <dgm:cxn modelId="{6DEE6D03-568E-4689-AB3B-F7F1944967B5}" type="presParOf" srcId="{962C2BD0-517B-4E9C-A037-D4A0806612C4}" destId="{F3060A08-A1C9-4B67-BE75-6673E4B8D016}" srcOrd="9" destOrd="0" presId="urn:microsoft.com/office/officeart/2008/layout/VerticalCurvedList"/>
    <dgm:cxn modelId="{CE84A4EC-3D66-44D1-8C5B-E53392654B50}" type="presParOf" srcId="{962C2BD0-517B-4E9C-A037-D4A0806612C4}" destId="{BDC3937E-1DBA-4A25-96CE-1A787B738B3C}" srcOrd="10" destOrd="0" presId="urn:microsoft.com/office/officeart/2008/layout/VerticalCurvedList"/>
    <dgm:cxn modelId="{7CE3C0AC-4E43-42DD-B6B5-CC214265984F}" type="presParOf" srcId="{BDC3937E-1DBA-4A25-96CE-1A787B738B3C}" destId="{0F1FC3B9-49DF-4D07-B1DB-78F3481FFB2A}" srcOrd="0" destOrd="0" presId="urn:microsoft.com/office/officeart/2008/layout/VerticalCurvedList"/>
    <dgm:cxn modelId="{B4AB1104-A11A-44C4-A6AA-41ADC31B09B4}" type="presParOf" srcId="{962C2BD0-517B-4E9C-A037-D4A0806612C4}" destId="{71B21180-FC57-4D52-A679-4BB162841912}" srcOrd="11" destOrd="0" presId="urn:microsoft.com/office/officeart/2008/layout/VerticalCurvedList"/>
    <dgm:cxn modelId="{4D99596D-64B2-4F34-9CB0-AD2EEE29C318}" type="presParOf" srcId="{962C2BD0-517B-4E9C-A037-D4A0806612C4}" destId="{811B41C1-F3E2-469D-A793-EEECC0A4D7A3}" srcOrd="12" destOrd="0" presId="urn:microsoft.com/office/officeart/2008/layout/VerticalCurvedList"/>
    <dgm:cxn modelId="{EA2ED227-2089-4DAB-ADBD-B95F9440666E}" type="presParOf" srcId="{811B41C1-F3E2-469D-A793-EEECC0A4D7A3}" destId="{BFAC83BA-2B0A-49E2-B533-17419D9A0DBF}" srcOrd="0" destOrd="0" presId="urn:microsoft.com/office/officeart/2008/layout/VerticalCurvedList"/>
    <dgm:cxn modelId="{26B1770A-D32D-4B78-9A37-81D85F6EFB32}" type="presParOf" srcId="{962C2BD0-517B-4E9C-A037-D4A0806612C4}" destId="{7C470C7A-A256-47A7-A0A5-D90608A629D2}" srcOrd="13" destOrd="0" presId="urn:microsoft.com/office/officeart/2008/layout/VerticalCurvedList"/>
    <dgm:cxn modelId="{EE8FD4A5-5398-4033-9867-A2B3F39DC50E}" type="presParOf" srcId="{962C2BD0-517B-4E9C-A037-D4A0806612C4}" destId="{D57FBC53-7BE8-4013-8883-7BFE64972BE8}" srcOrd="14" destOrd="0" presId="urn:microsoft.com/office/officeart/2008/layout/VerticalCurvedList"/>
    <dgm:cxn modelId="{9798387B-6F27-4A9F-8BE4-E2F742CF07FD}" type="presParOf" srcId="{D57FBC53-7BE8-4013-8883-7BFE64972BE8}" destId="{42A0C4A5-311D-4E12-A2AD-A1DF673990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marL="533400" indent="-53340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17.8. Классификация и характеристика ассортимента отделочных материалов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767D4D-D05D-47A4-87D1-6D4BAE41B9B0}">
      <dgm:prSet phldrT="[Текст]" custT="1"/>
      <dgm:spPr/>
      <dgm:t>
        <a:bodyPr/>
        <a:lstStyle/>
        <a:p>
          <a:pPr marL="533400" indent="-53340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17.9. Классификация и характеристика ассортимента крепежных материалов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685DD6-0E89-43C9-9F04-1268F9951FA5}" type="parTrans" cxnId="{19333223-1FA8-4253-82E3-9D1D2DBFB488}">
      <dgm:prSet/>
      <dgm:spPr/>
      <dgm:t>
        <a:bodyPr/>
        <a:lstStyle/>
        <a:p>
          <a:endParaRPr lang="ru-RU"/>
        </a:p>
      </dgm:t>
    </dgm:pt>
    <dgm:pt modelId="{594D507B-2597-42B3-A40E-CBF307D85FFD}" type="sibTrans" cxnId="{19333223-1FA8-4253-82E3-9D1D2DBFB488}">
      <dgm:prSet/>
      <dgm:spPr/>
      <dgm:t>
        <a:bodyPr/>
        <a:lstStyle/>
        <a:p>
          <a:endParaRPr lang="ru-RU"/>
        </a:p>
      </dgm:t>
    </dgm:pt>
    <dgm:pt modelId="{FB6CFBBF-BFCF-47F5-8A96-2DD6FD5D3BA0}">
      <dgm:prSet phldrT="[Текст]" custT="1"/>
      <dgm:spPr/>
      <dgm:t>
        <a:bodyPr/>
        <a:lstStyle/>
        <a:p>
          <a:pPr marL="533400" indent="-53340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17.10. Классификация и характеристика ассортимента санитарно-технического оборудования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156FA2-26DB-4746-85BB-81DB0AB9F6BF}" type="parTrans" cxnId="{02BE4EF4-D334-4283-ABBB-49AA9EDDD505}">
      <dgm:prSet/>
      <dgm:spPr/>
      <dgm:t>
        <a:bodyPr/>
        <a:lstStyle/>
        <a:p>
          <a:endParaRPr lang="ru-RU"/>
        </a:p>
      </dgm:t>
    </dgm:pt>
    <dgm:pt modelId="{6CBAB0CE-550F-4869-AD79-0068B9F9854F}" type="sibTrans" cxnId="{02BE4EF4-D334-4283-ABBB-49AA9EDDD505}">
      <dgm:prSet/>
      <dgm:spPr/>
      <dgm:t>
        <a:bodyPr/>
        <a:lstStyle/>
        <a:p>
          <a:endParaRPr lang="ru-RU"/>
        </a:p>
      </dgm:t>
    </dgm:pt>
    <dgm:pt modelId="{FC5C2A8E-0A54-4B9A-BDC3-2FB7F4822720}">
      <dgm:prSet phldrT="[Текст]" custT="1"/>
      <dgm:spPr/>
      <dgm:t>
        <a:bodyPr/>
        <a:lstStyle/>
        <a:p>
          <a:pPr marL="533400" indent="-53340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17.11. Классификация и характеристика ассортимента конструкционных профильных, тепло- и звукоизоляционных материалов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5B99A7-3DAE-4F18-9679-F753CB3906F8}" type="parTrans" cxnId="{9D8C427F-A08A-4E04-9764-825F9EBBC6C0}">
      <dgm:prSet/>
      <dgm:spPr/>
      <dgm:t>
        <a:bodyPr/>
        <a:lstStyle/>
        <a:p>
          <a:endParaRPr lang="ru-RU"/>
        </a:p>
      </dgm:t>
    </dgm:pt>
    <dgm:pt modelId="{DDDB21D3-7720-4862-AFA2-11DFDF4C120D}" type="sibTrans" cxnId="{9D8C427F-A08A-4E04-9764-825F9EBBC6C0}">
      <dgm:prSet/>
      <dgm:spPr/>
      <dgm:t>
        <a:bodyPr/>
        <a:lstStyle/>
        <a:p>
          <a:endParaRPr lang="ru-RU"/>
        </a:p>
      </dgm:t>
    </dgm:pt>
    <dgm:pt modelId="{2B464832-27F3-4254-A2D6-6B3E4E1FC690}">
      <dgm:prSet phldrT="[Текст]" custT="1"/>
      <dgm:spPr/>
      <dgm:t>
        <a:bodyPr/>
        <a:lstStyle/>
        <a:p>
          <a:pPr marL="533400" indent="-53340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17.12. Требования к качеству, маркировка, упаковка, хранение строительных товаров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4C58E9-A24D-4A28-BD54-AF16A4E8B626}" type="parTrans" cxnId="{7DED5CDA-E0EF-42C3-8053-F4EA8BF48C3A}">
      <dgm:prSet/>
      <dgm:spPr/>
      <dgm:t>
        <a:bodyPr/>
        <a:lstStyle/>
        <a:p>
          <a:endParaRPr lang="ru-RU"/>
        </a:p>
      </dgm:t>
    </dgm:pt>
    <dgm:pt modelId="{D910BB4D-A7CB-4D7D-95E9-A585FD687B6A}" type="sibTrans" cxnId="{7DED5CDA-E0EF-42C3-8053-F4EA8BF48C3A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5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5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5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5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58C120AC-FF77-4C46-B0D0-F0A2B5A042F6}" type="pres">
      <dgm:prSet presAssocID="{BD767D4D-D05D-47A4-87D1-6D4BAE41B9B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82808-5359-45B7-8377-6386D79A6899}" type="pres">
      <dgm:prSet presAssocID="{BD767D4D-D05D-47A4-87D1-6D4BAE41B9B0}" presName="accent_2" presStyleCnt="0"/>
      <dgm:spPr/>
    </dgm:pt>
    <dgm:pt modelId="{86786CBC-D28C-4C1C-BED6-45B97A918D62}" type="pres">
      <dgm:prSet presAssocID="{BD767D4D-D05D-47A4-87D1-6D4BAE41B9B0}" presName="accentRepeatNode" presStyleLbl="solidFgAcc1" presStyleIdx="1" presStyleCnt="5"/>
      <dgm:spPr/>
    </dgm:pt>
    <dgm:pt modelId="{A8131563-4E4E-40BA-91EC-405E9C655446}" type="pres">
      <dgm:prSet presAssocID="{FB6CFBBF-BFCF-47F5-8A96-2DD6FD5D3B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2E3C1-2A57-4FEB-9545-1C7197E85709}" type="pres">
      <dgm:prSet presAssocID="{FB6CFBBF-BFCF-47F5-8A96-2DD6FD5D3BA0}" presName="accent_3" presStyleCnt="0"/>
      <dgm:spPr/>
    </dgm:pt>
    <dgm:pt modelId="{2B1343F2-2FFA-48FB-B379-60DF4373436E}" type="pres">
      <dgm:prSet presAssocID="{FB6CFBBF-BFCF-47F5-8A96-2DD6FD5D3BA0}" presName="accentRepeatNode" presStyleLbl="solidFgAcc1" presStyleIdx="2" presStyleCnt="5"/>
      <dgm:spPr/>
    </dgm:pt>
    <dgm:pt modelId="{38AC1A2D-455D-4E58-BF3E-35AF13D2A4EE}" type="pres">
      <dgm:prSet presAssocID="{FC5C2A8E-0A54-4B9A-BDC3-2FB7F482272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2D893E-4637-46DE-8C4F-406651032822}" type="pres">
      <dgm:prSet presAssocID="{FC5C2A8E-0A54-4B9A-BDC3-2FB7F4822720}" presName="accent_4" presStyleCnt="0"/>
      <dgm:spPr/>
    </dgm:pt>
    <dgm:pt modelId="{75CFE856-29C3-4BF6-A34C-129F2F3BA16E}" type="pres">
      <dgm:prSet presAssocID="{FC5C2A8E-0A54-4B9A-BDC3-2FB7F4822720}" presName="accentRepeatNode" presStyleLbl="solidFgAcc1" presStyleIdx="3" presStyleCnt="5"/>
      <dgm:spPr/>
    </dgm:pt>
    <dgm:pt modelId="{D40D7E40-5BA5-4C29-94F2-79E9CC9D6F02}" type="pres">
      <dgm:prSet presAssocID="{2B464832-27F3-4254-A2D6-6B3E4E1FC69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8D8C4-87ED-4EAA-9DB0-93611F499C84}" type="pres">
      <dgm:prSet presAssocID="{2B464832-27F3-4254-A2D6-6B3E4E1FC690}" presName="accent_5" presStyleCnt="0"/>
      <dgm:spPr/>
    </dgm:pt>
    <dgm:pt modelId="{A15A529C-EA1F-4763-BBCD-82DB7D0A0439}" type="pres">
      <dgm:prSet presAssocID="{2B464832-27F3-4254-A2D6-6B3E4E1FC690}" presName="accentRepeatNode" presStyleLbl="solidFgAcc1" presStyleIdx="4" presStyleCnt="5"/>
      <dgm:spPr/>
    </dgm:pt>
  </dgm:ptLst>
  <dgm:cxnLst>
    <dgm:cxn modelId="{E1770427-FDC4-406D-AE85-56181AC50DC7}" type="presOf" srcId="{FC5C2A8E-0A54-4B9A-BDC3-2FB7F4822720}" destId="{38AC1A2D-455D-4E58-BF3E-35AF13D2A4EE}" srcOrd="0" destOrd="0" presId="urn:microsoft.com/office/officeart/2008/layout/VerticalCurvedList"/>
    <dgm:cxn modelId="{02BE4EF4-D334-4283-ABBB-49AA9EDDD505}" srcId="{CF845803-1717-4F48-B710-F7F1B43013F3}" destId="{FB6CFBBF-BFCF-47F5-8A96-2DD6FD5D3BA0}" srcOrd="2" destOrd="0" parTransId="{57156FA2-26DB-4746-85BB-81DB0AB9F6BF}" sibTransId="{6CBAB0CE-550F-4869-AD79-0068B9F9854F}"/>
    <dgm:cxn modelId="{19333223-1FA8-4253-82E3-9D1D2DBFB488}" srcId="{CF845803-1717-4F48-B710-F7F1B43013F3}" destId="{BD767D4D-D05D-47A4-87D1-6D4BAE41B9B0}" srcOrd="1" destOrd="0" parTransId="{43685DD6-0E89-43C9-9F04-1268F9951FA5}" sibTransId="{594D507B-2597-42B3-A40E-CBF307D85FFD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7DED5CDA-E0EF-42C3-8053-F4EA8BF48C3A}" srcId="{CF845803-1717-4F48-B710-F7F1B43013F3}" destId="{2B464832-27F3-4254-A2D6-6B3E4E1FC690}" srcOrd="4" destOrd="0" parTransId="{774C58E9-A24D-4A28-BD54-AF16A4E8B626}" sibTransId="{D910BB4D-A7CB-4D7D-95E9-A585FD687B6A}"/>
    <dgm:cxn modelId="{F3804F8C-D2B0-4311-A718-E1987CC69E1D}" type="presOf" srcId="{2B464832-27F3-4254-A2D6-6B3E4E1FC690}" destId="{D40D7E40-5BA5-4C29-94F2-79E9CC9D6F02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45D879A3-A98C-4409-8EA8-247006C326A1}" type="presOf" srcId="{FB6CFBBF-BFCF-47F5-8A96-2DD6FD5D3BA0}" destId="{A8131563-4E4E-40BA-91EC-405E9C655446}" srcOrd="0" destOrd="0" presId="urn:microsoft.com/office/officeart/2008/layout/VerticalCurvedList"/>
    <dgm:cxn modelId="{9D8C427F-A08A-4E04-9764-825F9EBBC6C0}" srcId="{CF845803-1717-4F48-B710-F7F1B43013F3}" destId="{FC5C2A8E-0A54-4B9A-BDC3-2FB7F4822720}" srcOrd="3" destOrd="0" parTransId="{2F5B99A7-3DAE-4F18-9679-F753CB3906F8}" sibTransId="{DDDB21D3-7720-4862-AFA2-11DFDF4C120D}"/>
    <dgm:cxn modelId="{DF2EC71D-62DC-457D-B6FE-E765A33CF912}" type="presOf" srcId="{BD767D4D-D05D-47A4-87D1-6D4BAE41B9B0}" destId="{58C120AC-FF77-4C46-B0D0-F0A2B5A042F6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E9939F7F-E7A5-4EEA-B541-C6ABE5E18DBB}" type="presParOf" srcId="{962C2BD0-517B-4E9C-A037-D4A0806612C4}" destId="{58C120AC-FF77-4C46-B0D0-F0A2B5A042F6}" srcOrd="3" destOrd="0" presId="urn:microsoft.com/office/officeart/2008/layout/VerticalCurvedList"/>
    <dgm:cxn modelId="{A3008266-CA02-4036-98C6-69DCFBCE5584}" type="presParOf" srcId="{962C2BD0-517B-4E9C-A037-D4A0806612C4}" destId="{F7E82808-5359-45B7-8377-6386D79A6899}" srcOrd="4" destOrd="0" presId="urn:microsoft.com/office/officeart/2008/layout/VerticalCurvedList"/>
    <dgm:cxn modelId="{CDF1489A-C63B-4B17-BCC1-CBD227F6F5F2}" type="presParOf" srcId="{F7E82808-5359-45B7-8377-6386D79A6899}" destId="{86786CBC-D28C-4C1C-BED6-45B97A918D62}" srcOrd="0" destOrd="0" presId="urn:microsoft.com/office/officeart/2008/layout/VerticalCurvedList"/>
    <dgm:cxn modelId="{371D1263-E884-45E9-AE05-40A31AEF3715}" type="presParOf" srcId="{962C2BD0-517B-4E9C-A037-D4A0806612C4}" destId="{A8131563-4E4E-40BA-91EC-405E9C655446}" srcOrd="5" destOrd="0" presId="urn:microsoft.com/office/officeart/2008/layout/VerticalCurvedList"/>
    <dgm:cxn modelId="{BD795FC2-075F-4783-8F6D-DEADBE3FE871}" type="presParOf" srcId="{962C2BD0-517B-4E9C-A037-D4A0806612C4}" destId="{5682E3C1-2A57-4FEB-9545-1C7197E85709}" srcOrd="6" destOrd="0" presId="urn:microsoft.com/office/officeart/2008/layout/VerticalCurvedList"/>
    <dgm:cxn modelId="{279680BF-4587-483A-B9D1-8E4E572143D5}" type="presParOf" srcId="{5682E3C1-2A57-4FEB-9545-1C7197E85709}" destId="{2B1343F2-2FFA-48FB-B379-60DF4373436E}" srcOrd="0" destOrd="0" presId="urn:microsoft.com/office/officeart/2008/layout/VerticalCurvedList"/>
    <dgm:cxn modelId="{056AA26B-6678-4F3B-922C-01286DF413DE}" type="presParOf" srcId="{962C2BD0-517B-4E9C-A037-D4A0806612C4}" destId="{38AC1A2D-455D-4E58-BF3E-35AF13D2A4EE}" srcOrd="7" destOrd="0" presId="urn:microsoft.com/office/officeart/2008/layout/VerticalCurvedList"/>
    <dgm:cxn modelId="{671EBD0B-FF81-4659-B90D-44C6DCFAB7EA}" type="presParOf" srcId="{962C2BD0-517B-4E9C-A037-D4A0806612C4}" destId="{302D893E-4637-46DE-8C4F-406651032822}" srcOrd="8" destOrd="0" presId="urn:microsoft.com/office/officeart/2008/layout/VerticalCurvedList"/>
    <dgm:cxn modelId="{0B46D6BB-864B-4021-9453-987403B86F6B}" type="presParOf" srcId="{302D893E-4637-46DE-8C4F-406651032822}" destId="{75CFE856-29C3-4BF6-A34C-129F2F3BA16E}" srcOrd="0" destOrd="0" presId="urn:microsoft.com/office/officeart/2008/layout/VerticalCurvedList"/>
    <dgm:cxn modelId="{1AC8D42A-F9E4-4F48-A397-BAD24204DF42}" type="presParOf" srcId="{962C2BD0-517B-4E9C-A037-D4A0806612C4}" destId="{D40D7E40-5BA5-4C29-94F2-79E9CC9D6F02}" srcOrd="9" destOrd="0" presId="urn:microsoft.com/office/officeart/2008/layout/VerticalCurvedList"/>
    <dgm:cxn modelId="{C2A09C9E-4978-4AAE-8D3E-999400765739}" type="presParOf" srcId="{962C2BD0-517B-4E9C-A037-D4A0806612C4}" destId="{C2A8D8C4-87ED-4EAA-9DB0-93611F499C84}" srcOrd="10" destOrd="0" presId="urn:microsoft.com/office/officeart/2008/layout/VerticalCurvedList"/>
    <dgm:cxn modelId="{6427B22D-45AF-42CA-9859-9854E9E8C97E}" type="presParOf" srcId="{C2A8D8C4-87ED-4EAA-9DB0-93611F499C84}" destId="{A15A529C-EA1F-4763-BBCD-82DB7D0A04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D68C75-70D4-428A-92CD-5C4DF501C1D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F0FB3F-FE48-4F43-8705-4098DBEBB64E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происхождению:</a:t>
          </a:r>
          <a:endParaRPr lang="ru-RU" sz="15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7DA90F-6342-4B6F-A593-420C49476651}" type="parTrans" cxnId="{C06BAB67-ECC8-4019-87EB-95087B5A2263}">
      <dgm:prSet/>
      <dgm:spPr/>
      <dgm:t>
        <a:bodyPr/>
        <a:lstStyle/>
        <a:p>
          <a:endParaRPr lang="ru-RU"/>
        </a:p>
      </dgm:t>
    </dgm:pt>
    <dgm:pt modelId="{1B0BA2FB-FB94-4172-8F57-A9667F46F4F2}" type="sibTrans" cxnId="{C06BAB67-ECC8-4019-87EB-95087B5A2263}">
      <dgm:prSet/>
      <dgm:spPr/>
      <dgm:t>
        <a:bodyPr/>
        <a:lstStyle/>
        <a:p>
          <a:endParaRPr lang="ru-RU"/>
        </a:p>
      </dgm:t>
    </dgm:pt>
    <dgm:pt modelId="{EC1455D6-A9FD-4F90-8850-26DFAF976162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природные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D7FCE9-3D51-4868-9628-8DC7521D2701}" type="parTrans" cxnId="{A6AC6A8A-AF57-4E73-990B-EFD10F85AC0B}">
      <dgm:prSet/>
      <dgm:spPr/>
      <dgm:t>
        <a:bodyPr/>
        <a:lstStyle/>
        <a:p>
          <a:endParaRPr lang="ru-RU"/>
        </a:p>
      </dgm:t>
    </dgm:pt>
    <dgm:pt modelId="{6BEFE409-860D-4F74-8629-E71F2CF714AA}" type="sibTrans" cxnId="{A6AC6A8A-AF57-4E73-990B-EFD10F85AC0B}">
      <dgm:prSet/>
      <dgm:spPr/>
      <dgm:t>
        <a:bodyPr/>
        <a:lstStyle/>
        <a:p>
          <a:endParaRPr lang="ru-RU"/>
        </a:p>
      </dgm:t>
    </dgm:pt>
    <dgm:pt modelId="{87337C67-0A53-44FA-8FB9-7F7328BCC9B1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искусственные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891AE6-4E2A-41AA-A75B-E16145B1C392}" type="parTrans" cxnId="{1DF33AD6-02BE-4CA8-87BD-308E18087708}">
      <dgm:prSet/>
      <dgm:spPr/>
      <dgm:t>
        <a:bodyPr/>
        <a:lstStyle/>
        <a:p>
          <a:endParaRPr lang="ru-RU"/>
        </a:p>
      </dgm:t>
    </dgm:pt>
    <dgm:pt modelId="{F3706090-5DC2-4234-919B-1015FB5635C7}" type="sibTrans" cxnId="{1DF33AD6-02BE-4CA8-87BD-308E18087708}">
      <dgm:prSet/>
      <dgm:spPr/>
      <dgm:t>
        <a:bodyPr/>
        <a:lstStyle/>
        <a:p>
          <a:endParaRPr lang="ru-RU"/>
        </a:p>
      </dgm:t>
    </dgm:pt>
    <dgm:pt modelId="{BF3E8739-6ACA-4832-A743-5EF26420AB5A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составу:</a:t>
          </a:r>
          <a:endParaRPr lang="ru-RU" sz="15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BAB698-CEF4-4D39-A224-05357BCA2DCD}" type="parTrans" cxnId="{1F851A49-10E7-43DC-B0FD-40D3CF89CD10}">
      <dgm:prSet/>
      <dgm:spPr/>
      <dgm:t>
        <a:bodyPr/>
        <a:lstStyle/>
        <a:p>
          <a:endParaRPr lang="ru-RU"/>
        </a:p>
      </dgm:t>
    </dgm:pt>
    <dgm:pt modelId="{C052A830-2157-463F-A8D0-224A83038FE9}" type="sibTrans" cxnId="{1F851A49-10E7-43DC-B0FD-40D3CF89CD10}">
      <dgm:prSet/>
      <dgm:spPr/>
      <dgm:t>
        <a:bodyPr/>
        <a:lstStyle/>
        <a:p>
          <a:endParaRPr lang="ru-RU"/>
        </a:p>
      </dgm:t>
    </dgm:pt>
    <dgm:pt modelId="{86917115-D028-4E59-9BAA-DAAC9E49AE91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минеральные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29E1AF-6FDD-40A5-A750-48F313CC4A4A}" type="parTrans" cxnId="{E593FC3E-618D-48FA-978D-18F37E68BAB1}">
      <dgm:prSet/>
      <dgm:spPr/>
      <dgm:t>
        <a:bodyPr/>
        <a:lstStyle/>
        <a:p>
          <a:endParaRPr lang="ru-RU"/>
        </a:p>
      </dgm:t>
    </dgm:pt>
    <dgm:pt modelId="{774732A8-4A04-4C6B-8DA4-03646D4D9E4F}" type="sibTrans" cxnId="{E593FC3E-618D-48FA-978D-18F37E68BAB1}">
      <dgm:prSet/>
      <dgm:spPr/>
      <dgm:t>
        <a:bodyPr/>
        <a:lstStyle/>
        <a:p>
          <a:endParaRPr lang="ru-RU"/>
        </a:p>
      </dgm:t>
    </dgm:pt>
    <dgm:pt modelId="{BF32AC97-8A7B-4828-8C9B-6F8B14D15E7E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органические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B202A5-5DA0-434B-A4E5-E54259C6FDE5}" type="parTrans" cxnId="{C389E824-E54B-415A-B5AC-A15C966B2CAC}">
      <dgm:prSet/>
      <dgm:spPr/>
      <dgm:t>
        <a:bodyPr/>
        <a:lstStyle/>
        <a:p>
          <a:endParaRPr lang="ru-RU"/>
        </a:p>
      </dgm:t>
    </dgm:pt>
    <dgm:pt modelId="{D008E9EE-F33E-4AED-B509-D72BCC9E3629}" type="sibTrans" cxnId="{C389E824-E54B-415A-B5AC-A15C966B2CAC}">
      <dgm:prSet/>
      <dgm:spPr/>
      <dgm:t>
        <a:bodyPr/>
        <a:lstStyle/>
        <a:p>
          <a:endParaRPr lang="ru-RU"/>
        </a:p>
      </dgm:t>
    </dgm:pt>
    <dgm:pt modelId="{193A8516-3BFA-4608-A64C-A06E2B159BA9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виду исходного сырья:</a:t>
          </a:r>
          <a:endParaRPr lang="ru-RU" sz="15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220544-A297-454F-815D-C07886BBC2E2}" type="parTrans" cxnId="{465A0C3C-8038-4528-BBC3-C65C22D61613}">
      <dgm:prSet/>
      <dgm:spPr/>
      <dgm:t>
        <a:bodyPr/>
        <a:lstStyle/>
        <a:p>
          <a:endParaRPr lang="ru-RU"/>
        </a:p>
      </dgm:t>
    </dgm:pt>
    <dgm:pt modelId="{58A525B9-C938-47CB-9750-B023F3EF86DA}" type="sibTrans" cxnId="{465A0C3C-8038-4528-BBC3-C65C22D61613}">
      <dgm:prSet/>
      <dgm:spPr/>
      <dgm:t>
        <a:bodyPr/>
        <a:lstStyle/>
        <a:p>
          <a:endParaRPr lang="ru-RU"/>
        </a:p>
      </dgm:t>
    </dgm:pt>
    <dgm:pt modelId="{7151FAE6-20A2-4B49-9043-20DD9538FA9E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каменные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F65CF7-8A0A-4BE7-95AC-E38847BAF776}" type="parTrans" cxnId="{4A1243D1-D66A-4686-8C41-520BB2D449BC}">
      <dgm:prSet/>
      <dgm:spPr/>
      <dgm:t>
        <a:bodyPr/>
        <a:lstStyle/>
        <a:p>
          <a:endParaRPr lang="ru-RU"/>
        </a:p>
      </dgm:t>
    </dgm:pt>
    <dgm:pt modelId="{90BEAFD1-BD61-4456-B82D-371974A80753}" type="sibTrans" cxnId="{4A1243D1-D66A-4686-8C41-520BB2D449BC}">
      <dgm:prSet/>
      <dgm:spPr/>
      <dgm:t>
        <a:bodyPr/>
        <a:lstStyle/>
        <a:p>
          <a:endParaRPr lang="ru-RU"/>
        </a:p>
      </dgm:t>
    </dgm:pt>
    <dgm:pt modelId="{42D45E7F-FC4C-4C0A-A357-A3FE5EDD2429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металлические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B98D0B-4FE8-4C2D-BC10-162676EC75A3}" type="parTrans" cxnId="{5E1ED91A-A06F-4CD9-9D3D-CCBE481363AA}">
      <dgm:prSet/>
      <dgm:spPr/>
      <dgm:t>
        <a:bodyPr/>
        <a:lstStyle/>
        <a:p>
          <a:endParaRPr lang="ru-RU"/>
        </a:p>
      </dgm:t>
    </dgm:pt>
    <dgm:pt modelId="{26C5E316-B303-44E0-A605-CF22A4EF761B}" type="sibTrans" cxnId="{5E1ED91A-A06F-4CD9-9D3D-CCBE481363AA}">
      <dgm:prSet/>
      <dgm:spPr/>
      <dgm:t>
        <a:bodyPr/>
        <a:lstStyle/>
        <a:p>
          <a:endParaRPr lang="ru-RU"/>
        </a:p>
      </dgm:t>
    </dgm:pt>
    <dgm:pt modelId="{EF81991D-7B98-4722-B750-5FEA032CAD2A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стеклянные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A5FF78-5E07-4468-9F51-91D46B4AE4F9}" type="parTrans" cxnId="{5911348F-F015-4A39-B56A-BD26822145B3}">
      <dgm:prSet/>
      <dgm:spPr/>
      <dgm:t>
        <a:bodyPr/>
        <a:lstStyle/>
        <a:p>
          <a:endParaRPr lang="ru-RU"/>
        </a:p>
      </dgm:t>
    </dgm:pt>
    <dgm:pt modelId="{62549629-4C06-43C5-AB97-899321063F07}" type="sibTrans" cxnId="{5911348F-F015-4A39-B56A-BD26822145B3}">
      <dgm:prSet/>
      <dgm:spPr/>
      <dgm:t>
        <a:bodyPr/>
        <a:lstStyle/>
        <a:p>
          <a:endParaRPr lang="ru-RU"/>
        </a:p>
      </dgm:t>
    </dgm:pt>
    <dgm:pt modelId="{E2036FFF-C4EC-4620-9B23-CED2D5CD8D5F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древесные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8574ED-E742-44AE-98BB-B8F2024C7BE0}" type="parTrans" cxnId="{8FA2E798-CD5E-43AE-A884-C7445393D72C}">
      <dgm:prSet/>
      <dgm:spPr/>
      <dgm:t>
        <a:bodyPr/>
        <a:lstStyle/>
        <a:p>
          <a:endParaRPr lang="ru-RU"/>
        </a:p>
      </dgm:t>
    </dgm:pt>
    <dgm:pt modelId="{2BEEA800-4F27-459E-9B02-EF559A696A21}" type="sibTrans" cxnId="{8FA2E798-CD5E-43AE-A884-C7445393D72C}">
      <dgm:prSet/>
      <dgm:spPr/>
      <dgm:t>
        <a:bodyPr/>
        <a:lstStyle/>
        <a:p>
          <a:endParaRPr lang="ru-RU"/>
        </a:p>
      </dgm:t>
    </dgm:pt>
    <dgm:pt modelId="{481E2A28-CA09-4113-BEA7-C3AE7F4D23CB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полимерные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C61419-C1D2-4F30-AE4A-505611199F9B}" type="parTrans" cxnId="{12E59F62-D726-4D60-AD3F-D9345698F0BB}">
      <dgm:prSet/>
      <dgm:spPr/>
      <dgm:t>
        <a:bodyPr/>
        <a:lstStyle/>
        <a:p>
          <a:endParaRPr lang="ru-RU"/>
        </a:p>
      </dgm:t>
    </dgm:pt>
    <dgm:pt modelId="{F10248CA-4199-427D-B599-6C53EF0C45E4}" type="sibTrans" cxnId="{12E59F62-D726-4D60-AD3F-D9345698F0BB}">
      <dgm:prSet/>
      <dgm:spPr/>
      <dgm:t>
        <a:bodyPr/>
        <a:lstStyle/>
        <a:p>
          <a:endParaRPr lang="ru-RU"/>
        </a:p>
      </dgm:t>
    </dgm:pt>
    <dgm:pt modelId="{094504AD-3C65-490C-BC6E-751D55DD940C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основе волокнистых веществ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DA5F9D-1A3D-438E-A2B6-A4B18697B92D}" type="parTrans" cxnId="{1768BD89-86C5-49F0-91C0-8C9F198597C7}">
      <dgm:prSet/>
      <dgm:spPr/>
      <dgm:t>
        <a:bodyPr/>
        <a:lstStyle/>
        <a:p>
          <a:endParaRPr lang="ru-RU"/>
        </a:p>
      </dgm:t>
    </dgm:pt>
    <dgm:pt modelId="{3A57AE16-E98C-4938-8186-7CD07EEFFBE9}" type="sibTrans" cxnId="{1768BD89-86C5-49F0-91C0-8C9F198597C7}">
      <dgm:prSet/>
      <dgm:spPr/>
      <dgm:t>
        <a:bodyPr/>
        <a:lstStyle/>
        <a:p>
          <a:endParaRPr lang="ru-RU"/>
        </a:p>
      </dgm:t>
    </dgm:pt>
    <dgm:pt modelId="{23BFC20C-375B-4424-BA30-6E79D8BA29AC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основе битума и др.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F431B6-FD3A-4C40-B2AF-EA3DC7DBA4F5}" type="parTrans" cxnId="{C54E46B6-1BF2-441B-9969-0AE35583B2E7}">
      <dgm:prSet/>
      <dgm:spPr/>
      <dgm:t>
        <a:bodyPr/>
        <a:lstStyle/>
        <a:p>
          <a:endParaRPr lang="ru-RU"/>
        </a:p>
      </dgm:t>
    </dgm:pt>
    <dgm:pt modelId="{7AAD4CCC-17F9-40F5-8981-F40B472D6503}" type="sibTrans" cxnId="{C54E46B6-1BF2-441B-9969-0AE35583B2E7}">
      <dgm:prSet/>
      <dgm:spPr/>
      <dgm:t>
        <a:bodyPr/>
        <a:lstStyle/>
        <a:p>
          <a:endParaRPr lang="ru-RU"/>
        </a:p>
      </dgm:t>
    </dgm:pt>
    <dgm:pt modelId="{7E108AF1-C4E2-4B4A-B12E-AFEE50962BEB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назначению:</a:t>
          </a:r>
          <a:endParaRPr lang="ru-RU" sz="16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C3D767-2A6D-4801-9E43-D0D13CEA81AA}" type="parTrans" cxnId="{834C31E9-1E35-4D3F-B93B-7B3C7786A766}">
      <dgm:prSet/>
      <dgm:spPr/>
      <dgm:t>
        <a:bodyPr/>
        <a:lstStyle/>
        <a:p>
          <a:endParaRPr lang="ru-RU"/>
        </a:p>
      </dgm:t>
    </dgm:pt>
    <dgm:pt modelId="{7FF82B3E-7985-43C3-BDDF-39BB5FAB4349}" type="sibTrans" cxnId="{834C31E9-1E35-4D3F-B93B-7B3C7786A766}">
      <dgm:prSet/>
      <dgm:spPr/>
      <dgm:t>
        <a:bodyPr/>
        <a:lstStyle/>
        <a:p>
          <a:endParaRPr lang="ru-RU"/>
        </a:p>
      </dgm:t>
    </dgm:pt>
    <dgm:pt modelId="{6C555B60-8054-4E44-96C6-B34CAD1B1B1C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МВВ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EB2850-46AA-4E3A-BF74-C5354EF1E471}" type="parTrans" cxnId="{027AE92A-1A67-4696-9CA2-56C7333F90F0}">
      <dgm:prSet/>
      <dgm:spPr/>
      <dgm:t>
        <a:bodyPr/>
        <a:lstStyle/>
        <a:p>
          <a:endParaRPr lang="ru-RU"/>
        </a:p>
      </dgm:t>
    </dgm:pt>
    <dgm:pt modelId="{A2775AAB-0767-4EC9-81C5-764ADF34B89A}" type="sibTrans" cxnId="{027AE92A-1A67-4696-9CA2-56C7333F90F0}">
      <dgm:prSet/>
      <dgm:spPr/>
      <dgm:t>
        <a:bodyPr/>
        <a:lstStyle/>
        <a:p>
          <a:endParaRPr lang="ru-RU"/>
        </a:p>
      </dgm:t>
    </dgm:pt>
    <dgm:pt modelId="{E4B7F157-FA58-4476-B22A-02122A2AF711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стеновые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38222F-D95C-45E0-B489-979B6FA8F81B}" type="parTrans" cxnId="{A3E5D89C-F34D-4E4C-94FB-B61DA7BE52D6}">
      <dgm:prSet/>
      <dgm:spPr/>
      <dgm:t>
        <a:bodyPr/>
        <a:lstStyle/>
        <a:p>
          <a:endParaRPr lang="ru-RU"/>
        </a:p>
      </dgm:t>
    </dgm:pt>
    <dgm:pt modelId="{1B1D13ED-88F3-4B1F-A9D2-7F4B9716BF9A}" type="sibTrans" cxnId="{A3E5D89C-F34D-4E4C-94FB-B61DA7BE52D6}">
      <dgm:prSet/>
      <dgm:spPr/>
      <dgm:t>
        <a:bodyPr/>
        <a:lstStyle/>
        <a:p>
          <a:endParaRPr lang="ru-RU"/>
        </a:p>
      </dgm:t>
    </dgm:pt>
    <dgm:pt modelId="{2ADC07F4-1C51-40A3-BE1A-30255250DF04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кровельные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FEB220-C06F-4D8C-AC6B-6CCB48B672F1}" type="parTrans" cxnId="{2D7C92F9-0F1E-4C02-BA5D-16979DE7D1F9}">
      <dgm:prSet/>
      <dgm:spPr/>
      <dgm:t>
        <a:bodyPr/>
        <a:lstStyle/>
        <a:p>
          <a:endParaRPr lang="ru-RU"/>
        </a:p>
      </dgm:t>
    </dgm:pt>
    <dgm:pt modelId="{691171CB-6004-44C4-B9BA-062EB2998DAA}" type="sibTrans" cxnId="{2D7C92F9-0F1E-4C02-BA5D-16979DE7D1F9}">
      <dgm:prSet/>
      <dgm:spPr/>
      <dgm:t>
        <a:bodyPr/>
        <a:lstStyle/>
        <a:p>
          <a:endParaRPr lang="ru-RU"/>
        </a:p>
      </dgm:t>
    </dgm:pt>
    <dgm:pt modelId="{58B1F931-F61C-487E-8216-9CEAA48182DE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полов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C3E11B-4F00-401A-9949-DA9BF0AD1401}" type="parTrans" cxnId="{29A51B16-1579-4996-8CEB-4B81AEB46227}">
      <dgm:prSet/>
      <dgm:spPr/>
      <dgm:t>
        <a:bodyPr/>
        <a:lstStyle/>
        <a:p>
          <a:endParaRPr lang="ru-RU"/>
        </a:p>
      </dgm:t>
    </dgm:pt>
    <dgm:pt modelId="{620D488B-63A6-4647-BF86-CD7CDDE31A48}" type="sibTrans" cxnId="{29A51B16-1579-4996-8CEB-4B81AEB46227}">
      <dgm:prSet/>
      <dgm:spPr/>
      <dgm:t>
        <a:bodyPr/>
        <a:lstStyle/>
        <a:p>
          <a:endParaRPr lang="ru-RU"/>
        </a:p>
      </dgm:t>
    </dgm:pt>
    <dgm:pt modelId="{3D4F92A5-20BD-453A-B389-3AE17DDD61D4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остекления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0F1A64-EB69-4981-8EB0-6E5B0B9A1A98}" type="parTrans" cxnId="{63363505-AD86-4A7F-AE82-7179877E9D0A}">
      <dgm:prSet/>
      <dgm:spPr/>
      <dgm:t>
        <a:bodyPr/>
        <a:lstStyle/>
        <a:p>
          <a:endParaRPr lang="ru-RU"/>
        </a:p>
      </dgm:t>
    </dgm:pt>
    <dgm:pt modelId="{A56F9E97-BDC6-449B-B106-254EDA094F4D}" type="sibTrans" cxnId="{63363505-AD86-4A7F-AE82-7179877E9D0A}">
      <dgm:prSet/>
      <dgm:spPr/>
      <dgm:t>
        <a:bodyPr/>
        <a:lstStyle/>
        <a:p>
          <a:endParaRPr lang="ru-RU"/>
        </a:p>
      </dgm:t>
    </dgm:pt>
    <dgm:pt modelId="{7C035998-44ED-4ABF-B4F1-5EDD07CC53D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облицовочные и отделочные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61E813-A323-45A8-8E35-9FB5A16B311C}" type="parTrans" cxnId="{5C534322-046E-44BE-B59A-682C683B9414}">
      <dgm:prSet/>
      <dgm:spPr/>
      <dgm:t>
        <a:bodyPr/>
        <a:lstStyle/>
        <a:p>
          <a:endParaRPr lang="ru-RU"/>
        </a:p>
      </dgm:t>
    </dgm:pt>
    <dgm:pt modelId="{95A89AF2-C870-4AAE-8231-9C5038BBF3F6}" type="sibTrans" cxnId="{5C534322-046E-44BE-B59A-682C683B9414}">
      <dgm:prSet/>
      <dgm:spPr/>
      <dgm:t>
        <a:bodyPr/>
        <a:lstStyle/>
        <a:p>
          <a:endParaRPr lang="ru-RU"/>
        </a:p>
      </dgm:t>
    </dgm:pt>
    <dgm:pt modelId="{7CD77A5B-C161-4C6D-9D65-D497FC982AC8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spc="-1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тепло- и гидроизоляционные</a:t>
          </a:r>
          <a:endParaRPr lang="ru-RU" sz="1600" spc="-1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099A5D-0545-4B14-971F-BB449EDAAD48}" type="parTrans" cxnId="{D4C5FBCF-263B-4D21-8C81-7B016E4F2364}">
      <dgm:prSet/>
      <dgm:spPr/>
      <dgm:t>
        <a:bodyPr/>
        <a:lstStyle/>
        <a:p>
          <a:endParaRPr lang="ru-RU"/>
        </a:p>
      </dgm:t>
    </dgm:pt>
    <dgm:pt modelId="{CEDD607C-BD7C-459E-965B-02AAACFA4672}" type="sibTrans" cxnId="{D4C5FBCF-263B-4D21-8C81-7B016E4F2364}">
      <dgm:prSet/>
      <dgm:spPr/>
      <dgm:t>
        <a:bodyPr/>
        <a:lstStyle/>
        <a:p>
          <a:endParaRPr lang="ru-RU"/>
        </a:p>
      </dgm:t>
    </dgm:pt>
    <dgm:pt modelId="{734E6BB5-09BA-468B-8093-DAD49117F90A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крепежные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7BC930F-743E-47C5-B528-73C85CD6ABE3}" type="parTrans" cxnId="{0C7FAE38-0488-44FB-819E-73C22428F01C}">
      <dgm:prSet/>
      <dgm:spPr/>
      <dgm:t>
        <a:bodyPr/>
        <a:lstStyle/>
        <a:p>
          <a:endParaRPr lang="ru-RU"/>
        </a:p>
      </dgm:t>
    </dgm:pt>
    <dgm:pt modelId="{14D8D839-A1C7-4F74-A71E-6A4500D2AF14}" type="sibTrans" cxnId="{0C7FAE38-0488-44FB-819E-73C22428F01C}">
      <dgm:prSet/>
      <dgm:spPr/>
      <dgm:t>
        <a:bodyPr/>
        <a:lstStyle/>
        <a:p>
          <a:endParaRPr lang="ru-RU"/>
        </a:p>
      </dgm:t>
    </dgm:pt>
    <dgm:pt modelId="{7C11C423-A578-45CB-A402-D78A967FDE9F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санитарно-технические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61B182-162D-480A-9F04-6A5EEBFF06C6}" type="parTrans" cxnId="{806AE6C7-BBAA-451B-A7AF-DB3DBD8F6E51}">
      <dgm:prSet/>
      <dgm:spPr/>
      <dgm:t>
        <a:bodyPr/>
        <a:lstStyle/>
        <a:p>
          <a:endParaRPr lang="ru-RU"/>
        </a:p>
      </dgm:t>
    </dgm:pt>
    <dgm:pt modelId="{40D6F3B6-F0D6-4B45-8BB4-428BE80571C1}" type="sibTrans" cxnId="{806AE6C7-BBAA-451B-A7AF-DB3DBD8F6E51}">
      <dgm:prSet/>
      <dgm:spPr/>
      <dgm:t>
        <a:bodyPr/>
        <a:lstStyle/>
        <a:p>
          <a:endParaRPr lang="ru-RU"/>
        </a:p>
      </dgm:t>
    </dgm:pt>
    <dgm:pt modelId="{45BB86CC-49CA-4596-A8CD-9882D3063C65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конструкционные профильные и др.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A30D53-7224-49DE-9371-4971898C1A92}" type="parTrans" cxnId="{4CC596D3-1BF1-4BF9-A0F4-39461217098D}">
      <dgm:prSet/>
      <dgm:spPr/>
      <dgm:t>
        <a:bodyPr/>
        <a:lstStyle/>
        <a:p>
          <a:endParaRPr lang="ru-RU"/>
        </a:p>
      </dgm:t>
    </dgm:pt>
    <dgm:pt modelId="{756B1570-8ED4-422B-8153-4DA36E319734}" type="sibTrans" cxnId="{4CC596D3-1BF1-4BF9-A0F4-39461217098D}">
      <dgm:prSet/>
      <dgm:spPr/>
      <dgm:t>
        <a:bodyPr/>
        <a:lstStyle/>
        <a:p>
          <a:endParaRPr lang="ru-RU"/>
        </a:p>
      </dgm:t>
    </dgm:pt>
    <dgm:pt modelId="{9799BFA0-70EE-407C-9AA9-B77A38AB68D1}" type="pres">
      <dgm:prSet presAssocID="{9AD68C75-70D4-428A-92CD-5C4DF501C1D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49BEBD-BB85-4C32-9536-8141655EE9FE}" type="pres">
      <dgm:prSet presAssocID="{9AD68C75-70D4-428A-92CD-5C4DF501C1DC}" presName="fgShape" presStyleLbl="fgShp" presStyleIdx="0" presStyleCnt="1" custScaleX="8091" custScaleY="46620" custLinFactY="-260023" custLinFactNeighborX="-7439" custLinFactNeighborY="-300000"/>
      <dgm:spPr/>
    </dgm:pt>
    <dgm:pt modelId="{04628591-1D51-42E7-B4AF-99F57F8D9C80}" type="pres">
      <dgm:prSet presAssocID="{9AD68C75-70D4-428A-92CD-5C4DF501C1DC}" presName="linComp" presStyleCnt="0"/>
      <dgm:spPr/>
    </dgm:pt>
    <dgm:pt modelId="{9FB48772-BB2F-4494-879C-ADC22DE662D9}" type="pres">
      <dgm:prSet presAssocID="{38F0FB3F-FE48-4F43-8705-4098DBEBB64E}" presName="compNode" presStyleCnt="0"/>
      <dgm:spPr/>
    </dgm:pt>
    <dgm:pt modelId="{99F8610A-A34A-4D51-95C0-1429FF570FF7}" type="pres">
      <dgm:prSet presAssocID="{38F0FB3F-FE48-4F43-8705-4098DBEBB64E}" presName="bkgdShape" presStyleLbl="node1" presStyleIdx="0" presStyleCnt="4" custScaleX="70487" custLinFactNeighborX="-11886" custLinFactNeighborY="-13"/>
      <dgm:spPr/>
      <dgm:t>
        <a:bodyPr/>
        <a:lstStyle/>
        <a:p>
          <a:endParaRPr lang="ru-RU"/>
        </a:p>
      </dgm:t>
    </dgm:pt>
    <dgm:pt modelId="{76955582-468A-4504-85B4-8B38D8688A4B}" type="pres">
      <dgm:prSet presAssocID="{38F0FB3F-FE48-4F43-8705-4098DBEBB64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BF246-36EF-45A4-BFE3-05B5B7D9F04E}" type="pres">
      <dgm:prSet presAssocID="{38F0FB3F-FE48-4F43-8705-4098DBEBB64E}" presName="invisiNode" presStyleLbl="node1" presStyleIdx="0" presStyleCnt="4"/>
      <dgm:spPr/>
    </dgm:pt>
    <dgm:pt modelId="{B8C9F22B-B3D6-44BF-8D29-4B0FAC84C535}" type="pres">
      <dgm:prSet presAssocID="{38F0FB3F-FE48-4F43-8705-4098DBEBB64E}" presName="imagNode" presStyleLbl="fgImgPlace1" presStyleIdx="0" presStyleCnt="4" custLinFactNeighborX="-11250" custLinFactNeighborY="-1062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ru-RU"/>
        </a:p>
      </dgm:t>
    </dgm:pt>
    <dgm:pt modelId="{E0CCD04F-BF9D-4376-8640-EBC5C6681840}" type="pres">
      <dgm:prSet presAssocID="{1B0BA2FB-FB94-4172-8F57-A9667F46F4F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8073285-0BE9-4112-BB1E-8349A38BBE04}" type="pres">
      <dgm:prSet presAssocID="{BF3E8739-6ACA-4832-A743-5EF26420AB5A}" presName="compNode" presStyleCnt="0"/>
      <dgm:spPr/>
    </dgm:pt>
    <dgm:pt modelId="{C0816560-1D44-4F3A-8AF9-9C5D5268C188}" type="pres">
      <dgm:prSet presAssocID="{BF3E8739-6ACA-4832-A743-5EF26420AB5A}" presName="bkgdShape" presStyleLbl="node1" presStyleIdx="1" presStyleCnt="4" custScaleX="63909" custLinFactNeighborX="-4294"/>
      <dgm:spPr/>
      <dgm:t>
        <a:bodyPr/>
        <a:lstStyle/>
        <a:p>
          <a:endParaRPr lang="ru-RU"/>
        </a:p>
      </dgm:t>
    </dgm:pt>
    <dgm:pt modelId="{BCDCE7CF-EE16-4890-A3F3-E4EA4A1A05D3}" type="pres">
      <dgm:prSet presAssocID="{BF3E8739-6ACA-4832-A743-5EF26420AB5A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61843-49D5-4D40-BCD9-CA22991BC627}" type="pres">
      <dgm:prSet presAssocID="{BF3E8739-6ACA-4832-A743-5EF26420AB5A}" presName="invisiNode" presStyleLbl="node1" presStyleIdx="1" presStyleCnt="4"/>
      <dgm:spPr/>
    </dgm:pt>
    <dgm:pt modelId="{EB63AF52-DA3C-4439-A1E9-0A5D091A3DF7}" type="pres">
      <dgm:prSet presAssocID="{BF3E8739-6ACA-4832-A743-5EF26420AB5A}" presName="imagNode" presStyleLbl="fgImgPlace1" presStyleIdx="1" presStyleCnt="4" custLinFactNeighborX="-9375" custLinFactNeighborY="-875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ru-RU"/>
        </a:p>
      </dgm:t>
    </dgm:pt>
    <dgm:pt modelId="{7BC6E084-DD77-454F-A88A-2A3CC0CEBB09}" type="pres">
      <dgm:prSet presAssocID="{C052A830-2157-463F-A8D0-224A83038FE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019A88-3281-4103-A071-545D332CC459}" type="pres">
      <dgm:prSet presAssocID="{193A8516-3BFA-4608-A64C-A06E2B159BA9}" presName="compNode" presStyleCnt="0"/>
      <dgm:spPr/>
    </dgm:pt>
    <dgm:pt modelId="{AE08C994-649B-4C0C-9145-2B25F46E1296}" type="pres">
      <dgm:prSet presAssocID="{193A8516-3BFA-4608-A64C-A06E2B159BA9}" presName="bkgdShape" presStyleLbl="node1" presStyleIdx="2" presStyleCnt="4" custScaleX="70996" custLinFactNeighborX="-2147"/>
      <dgm:spPr/>
      <dgm:t>
        <a:bodyPr/>
        <a:lstStyle/>
        <a:p>
          <a:endParaRPr lang="ru-RU"/>
        </a:p>
      </dgm:t>
    </dgm:pt>
    <dgm:pt modelId="{751CB255-E5B1-49F7-AD2D-637030F40985}" type="pres">
      <dgm:prSet presAssocID="{193A8516-3BFA-4608-A64C-A06E2B159B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A2353-3892-4F3C-BB41-0A44A5261C5E}" type="pres">
      <dgm:prSet presAssocID="{193A8516-3BFA-4608-A64C-A06E2B159BA9}" presName="invisiNode" presStyleLbl="node1" presStyleIdx="2" presStyleCnt="4"/>
      <dgm:spPr/>
    </dgm:pt>
    <dgm:pt modelId="{B2DAB6B0-81DB-4576-9DB9-BB4EDCEDBAD3}" type="pres">
      <dgm:prSet presAssocID="{193A8516-3BFA-4608-A64C-A06E2B159BA9}" presName="imagNode" presStyleLbl="fgImgPlace1" presStyleIdx="2" presStyleCnt="4" custLinFactNeighborX="-1875" custLinFactNeighborY="-937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ru-RU"/>
        </a:p>
      </dgm:t>
    </dgm:pt>
    <dgm:pt modelId="{A0C2A5A4-0B9A-45D2-B158-0C87B3C75FE1}" type="pres">
      <dgm:prSet presAssocID="{58A525B9-C938-47CB-9750-B023F3EF86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7091864-2BAE-4571-A55E-435290551A0F}" type="pres">
      <dgm:prSet presAssocID="{7E108AF1-C4E2-4B4A-B12E-AFEE50962BEB}" presName="compNode" presStyleCnt="0"/>
      <dgm:spPr/>
    </dgm:pt>
    <dgm:pt modelId="{B3B5705D-E743-41B1-B1A5-15A2F703AB21}" type="pres">
      <dgm:prSet presAssocID="{7E108AF1-C4E2-4B4A-B12E-AFEE50962BEB}" presName="bkgdShape" presStyleLbl="node1" presStyleIdx="3" presStyleCnt="4"/>
      <dgm:spPr/>
      <dgm:t>
        <a:bodyPr/>
        <a:lstStyle/>
        <a:p>
          <a:endParaRPr lang="ru-RU"/>
        </a:p>
      </dgm:t>
    </dgm:pt>
    <dgm:pt modelId="{F031A131-D30F-430E-AD1B-0FFF43468BF1}" type="pres">
      <dgm:prSet presAssocID="{7E108AF1-C4E2-4B4A-B12E-AFEE50962BE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7D120-52D0-4654-9DE8-C989AF44C208}" type="pres">
      <dgm:prSet presAssocID="{7E108AF1-C4E2-4B4A-B12E-AFEE50962BEB}" presName="invisiNode" presStyleLbl="node1" presStyleIdx="3" presStyleCnt="4"/>
      <dgm:spPr/>
    </dgm:pt>
    <dgm:pt modelId="{73A86576-0B0B-44BB-A1E7-FF7B167D245C}" type="pres">
      <dgm:prSet presAssocID="{7E108AF1-C4E2-4B4A-B12E-AFEE50962BEB}" presName="imagNode" presStyleLbl="fgImgPlace1" presStyleIdx="3" presStyleCnt="4" custLinFactNeighborX="1875" custLinFactNeighborY="-1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</dgm:ptLst>
  <dgm:cxnLst>
    <dgm:cxn modelId="{02B4B3CF-207E-4131-A1D8-FE5B9E07D647}" type="presOf" srcId="{1B0BA2FB-FB94-4172-8F57-A9667F46F4F2}" destId="{E0CCD04F-BF9D-4376-8640-EBC5C6681840}" srcOrd="0" destOrd="0" presId="urn:microsoft.com/office/officeart/2005/8/layout/hList7"/>
    <dgm:cxn modelId="{4CC596D3-1BF1-4BF9-A0F4-39461217098D}" srcId="{7E108AF1-C4E2-4B4A-B12E-AFEE50962BEB}" destId="{45BB86CC-49CA-4596-A8CD-9882D3063C65}" srcOrd="9" destOrd="0" parTransId="{C6A30D53-7224-49DE-9371-4971898C1A92}" sibTransId="{756B1570-8ED4-422B-8153-4DA36E319734}"/>
    <dgm:cxn modelId="{C06BAB67-ECC8-4019-87EB-95087B5A2263}" srcId="{9AD68C75-70D4-428A-92CD-5C4DF501C1DC}" destId="{38F0FB3F-FE48-4F43-8705-4098DBEBB64E}" srcOrd="0" destOrd="0" parTransId="{487DA90F-6342-4B6F-A593-420C49476651}" sibTransId="{1B0BA2FB-FB94-4172-8F57-A9667F46F4F2}"/>
    <dgm:cxn modelId="{53673B21-3E7E-426A-94DA-4329F8F9E876}" type="presOf" srcId="{EC1455D6-A9FD-4F90-8850-26DFAF976162}" destId="{99F8610A-A34A-4D51-95C0-1429FF570FF7}" srcOrd="0" destOrd="1" presId="urn:microsoft.com/office/officeart/2005/8/layout/hList7"/>
    <dgm:cxn modelId="{58ADC667-4358-425A-B2E9-C7DE4AE364D8}" type="presOf" srcId="{E4B7F157-FA58-4476-B22A-02122A2AF711}" destId="{B3B5705D-E743-41B1-B1A5-15A2F703AB21}" srcOrd="0" destOrd="2" presId="urn:microsoft.com/office/officeart/2005/8/layout/hList7"/>
    <dgm:cxn modelId="{6527701B-A842-475C-9957-160802775524}" type="presOf" srcId="{734E6BB5-09BA-468B-8093-DAD49117F90A}" destId="{F031A131-D30F-430E-AD1B-0FFF43468BF1}" srcOrd="1" destOrd="8" presId="urn:microsoft.com/office/officeart/2005/8/layout/hList7"/>
    <dgm:cxn modelId="{3512C511-81D1-4631-B558-85083604017F}" type="presOf" srcId="{EC1455D6-A9FD-4F90-8850-26DFAF976162}" destId="{76955582-468A-4504-85B4-8B38D8688A4B}" srcOrd="1" destOrd="1" presId="urn:microsoft.com/office/officeart/2005/8/layout/hList7"/>
    <dgm:cxn modelId="{A8E90909-8B69-4C06-A164-E8716A28F722}" type="presOf" srcId="{094504AD-3C65-490C-BC6E-751D55DD940C}" destId="{AE08C994-649B-4C0C-9145-2B25F46E1296}" srcOrd="0" destOrd="6" presId="urn:microsoft.com/office/officeart/2005/8/layout/hList7"/>
    <dgm:cxn modelId="{30257D88-E03B-4A81-B460-35DAF1D61CED}" type="presOf" srcId="{193A8516-3BFA-4608-A64C-A06E2B159BA9}" destId="{751CB255-E5B1-49F7-AD2D-637030F40985}" srcOrd="1" destOrd="0" presId="urn:microsoft.com/office/officeart/2005/8/layout/hList7"/>
    <dgm:cxn modelId="{E593FC3E-618D-48FA-978D-18F37E68BAB1}" srcId="{BF3E8739-6ACA-4832-A743-5EF26420AB5A}" destId="{86917115-D028-4E59-9BAA-DAAC9E49AE91}" srcOrd="0" destOrd="0" parTransId="{9629E1AF-6FDD-40A5-A750-48F313CC4A4A}" sibTransId="{774732A8-4A04-4C6B-8DA4-03646D4D9E4F}"/>
    <dgm:cxn modelId="{D970E5EC-2991-4AB7-BEAC-B4B76B643127}" type="presOf" srcId="{7E108AF1-C4E2-4B4A-B12E-AFEE50962BEB}" destId="{F031A131-D30F-430E-AD1B-0FFF43468BF1}" srcOrd="1" destOrd="0" presId="urn:microsoft.com/office/officeart/2005/8/layout/hList7"/>
    <dgm:cxn modelId="{F434B0FE-CF6B-4EEB-BD77-FCA03811B923}" type="presOf" srcId="{481E2A28-CA09-4113-BEA7-C3AE7F4D23CB}" destId="{751CB255-E5B1-49F7-AD2D-637030F40985}" srcOrd="1" destOrd="5" presId="urn:microsoft.com/office/officeart/2005/8/layout/hList7"/>
    <dgm:cxn modelId="{ED2DA061-68DF-4CEB-8A53-048D9D1847EA}" type="presOf" srcId="{7C11C423-A578-45CB-A402-D78A967FDE9F}" destId="{F031A131-D30F-430E-AD1B-0FFF43468BF1}" srcOrd="1" destOrd="9" presId="urn:microsoft.com/office/officeart/2005/8/layout/hList7"/>
    <dgm:cxn modelId="{5911348F-F015-4A39-B56A-BD26822145B3}" srcId="{193A8516-3BFA-4608-A64C-A06E2B159BA9}" destId="{EF81991D-7B98-4722-B750-5FEA032CAD2A}" srcOrd="2" destOrd="0" parTransId="{B0A5FF78-5E07-4468-9F51-91D46B4AE4F9}" sibTransId="{62549629-4C06-43C5-AB97-899321063F07}"/>
    <dgm:cxn modelId="{439ACE62-61E5-455C-A752-CFD8B9191096}" type="presOf" srcId="{58B1F931-F61C-487E-8216-9CEAA48182DE}" destId="{F031A131-D30F-430E-AD1B-0FFF43468BF1}" srcOrd="1" destOrd="4" presId="urn:microsoft.com/office/officeart/2005/8/layout/hList7"/>
    <dgm:cxn modelId="{F832B72D-D0B4-4684-83E0-B21C86115A58}" type="presOf" srcId="{23BFC20C-375B-4424-BA30-6E79D8BA29AC}" destId="{751CB255-E5B1-49F7-AD2D-637030F40985}" srcOrd="1" destOrd="7" presId="urn:microsoft.com/office/officeart/2005/8/layout/hList7"/>
    <dgm:cxn modelId="{E02985EC-F915-4DF6-AA93-E180BA93BEAB}" type="presOf" srcId="{45BB86CC-49CA-4596-A8CD-9882D3063C65}" destId="{B3B5705D-E743-41B1-B1A5-15A2F703AB21}" srcOrd="0" destOrd="10" presId="urn:microsoft.com/office/officeart/2005/8/layout/hList7"/>
    <dgm:cxn modelId="{C16CACFD-28B8-4565-9B67-031920BC4CD0}" type="presOf" srcId="{7E108AF1-C4E2-4B4A-B12E-AFEE50962BEB}" destId="{B3B5705D-E743-41B1-B1A5-15A2F703AB21}" srcOrd="0" destOrd="0" presId="urn:microsoft.com/office/officeart/2005/8/layout/hList7"/>
    <dgm:cxn modelId="{4A1243D1-D66A-4686-8C41-520BB2D449BC}" srcId="{193A8516-3BFA-4608-A64C-A06E2B159BA9}" destId="{7151FAE6-20A2-4B49-9043-20DD9538FA9E}" srcOrd="0" destOrd="0" parTransId="{7EF65CF7-8A0A-4BE7-95AC-E38847BAF776}" sibTransId="{90BEAFD1-BD61-4456-B82D-371974A80753}"/>
    <dgm:cxn modelId="{29A51B16-1579-4996-8CEB-4B81AEB46227}" srcId="{7E108AF1-C4E2-4B4A-B12E-AFEE50962BEB}" destId="{58B1F931-F61C-487E-8216-9CEAA48182DE}" srcOrd="3" destOrd="0" parTransId="{D3C3E11B-4F00-401A-9949-DA9BF0AD1401}" sibTransId="{620D488B-63A6-4647-BF86-CD7CDDE31A48}"/>
    <dgm:cxn modelId="{30645A48-2502-4D2B-A6D9-0613AE1BE20F}" type="presOf" srcId="{7C035998-44ED-4ABF-B4F1-5EDD07CC53DD}" destId="{B3B5705D-E743-41B1-B1A5-15A2F703AB21}" srcOrd="0" destOrd="6" presId="urn:microsoft.com/office/officeart/2005/8/layout/hList7"/>
    <dgm:cxn modelId="{A2FF7AF7-BB4C-4C26-A9AF-A002EE98C150}" type="presOf" srcId="{58B1F931-F61C-487E-8216-9CEAA48182DE}" destId="{B3B5705D-E743-41B1-B1A5-15A2F703AB21}" srcOrd="0" destOrd="4" presId="urn:microsoft.com/office/officeart/2005/8/layout/hList7"/>
    <dgm:cxn modelId="{3F876B35-5472-42A3-855D-4D9C9EDC57EE}" type="presOf" srcId="{BF32AC97-8A7B-4828-8C9B-6F8B14D15E7E}" destId="{BCDCE7CF-EE16-4890-A3F3-E4EA4A1A05D3}" srcOrd="1" destOrd="2" presId="urn:microsoft.com/office/officeart/2005/8/layout/hList7"/>
    <dgm:cxn modelId="{5E1ED91A-A06F-4CD9-9D3D-CCBE481363AA}" srcId="{193A8516-3BFA-4608-A64C-A06E2B159BA9}" destId="{42D45E7F-FC4C-4C0A-A357-A3FE5EDD2429}" srcOrd="1" destOrd="0" parTransId="{1BB98D0B-4FE8-4C2D-BC10-162676EC75A3}" sibTransId="{26C5E316-B303-44E0-A605-CF22A4EF761B}"/>
    <dgm:cxn modelId="{48B24738-4A42-433A-8387-20CC12287908}" type="presOf" srcId="{E2036FFF-C4EC-4620-9B23-CED2D5CD8D5F}" destId="{751CB255-E5B1-49F7-AD2D-637030F40985}" srcOrd="1" destOrd="4" presId="urn:microsoft.com/office/officeart/2005/8/layout/hList7"/>
    <dgm:cxn modelId="{12E59F62-D726-4D60-AD3F-D9345698F0BB}" srcId="{193A8516-3BFA-4608-A64C-A06E2B159BA9}" destId="{481E2A28-CA09-4113-BEA7-C3AE7F4D23CB}" srcOrd="4" destOrd="0" parTransId="{06C61419-C1D2-4F30-AE4A-505611199F9B}" sibTransId="{F10248CA-4199-427D-B599-6C53EF0C45E4}"/>
    <dgm:cxn modelId="{465A0C3C-8038-4528-BBC3-C65C22D61613}" srcId="{9AD68C75-70D4-428A-92CD-5C4DF501C1DC}" destId="{193A8516-3BFA-4608-A64C-A06E2B159BA9}" srcOrd="2" destOrd="0" parTransId="{9C220544-A297-454F-815D-C07886BBC2E2}" sibTransId="{58A525B9-C938-47CB-9750-B023F3EF86DA}"/>
    <dgm:cxn modelId="{63363505-AD86-4A7F-AE82-7179877E9D0A}" srcId="{7E108AF1-C4E2-4B4A-B12E-AFEE50962BEB}" destId="{3D4F92A5-20BD-453A-B389-3AE17DDD61D4}" srcOrd="4" destOrd="0" parTransId="{6D0F1A64-EB69-4981-8EB0-6E5B0B9A1A98}" sibTransId="{A56F9E97-BDC6-449B-B106-254EDA094F4D}"/>
    <dgm:cxn modelId="{81C4BEB2-6EE5-408E-B5F4-66FC13874E2E}" type="presOf" srcId="{3D4F92A5-20BD-453A-B389-3AE17DDD61D4}" destId="{F031A131-D30F-430E-AD1B-0FFF43468BF1}" srcOrd="1" destOrd="5" presId="urn:microsoft.com/office/officeart/2005/8/layout/hList7"/>
    <dgm:cxn modelId="{1DF33AD6-02BE-4CA8-87BD-308E18087708}" srcId="{38F0FB3F-FE48-4F43-8705-4098DBEBB64E}" destId="{87337C67-0A53-44FA-8FB9-7F7328BCC9B1}" srcOrd="1" destOrd="0" parTransId="{CF891AE6-4E2A-41AA-A75B-E16145B1C392}" sibTransId="{F3706090-5DC2-4234-919B-1015FB5635C7}"/>
    <dgm:cxn modelId="{04C21A0E-4656-4641-A04D-2683F4AA1064}" type="presOf" srcId="{6C555B60-8054-4E44-96C6-B34CAD1B1B1C}" destId="{B3B5705D-E743-41B1-B1A5-15A2F703AB21}" srcOrd="0" destOrd="1" presId="urn:microsoft.com/office/officeart/2005/8/layout/hList7"/>
    <dgm:cxn modelId="{D4C5FBCF-263B-4D21-8C81-7B016E4F2364}" srcId="{7E108AF1-C4E2-4B4A-B12E-AFEE50962BEB}" destId="{7CD77A5B-C161-4C6D-9D65-D497FC982AC8}" srcOrd="6" destOrd="0" parTransId="{24099A5D-0545-4B14-971F-BB449EDAAD48}" sibTransId="{CEDD607C-BD7C-459E-965B-02AAACFA4672}"/>
    <dgm:cxn modelId="{E2A9B207-2BBE-417F-B747-9DE3EFE41E83}" type="presOf" srcId="{58A525B9-C938-47CB-9750-B023F3EF86DA}" destId="{A0C2A5A4-0B9A-45D2-B158-0C87B3C75FE1}" srcOrd="0" destOrd="0" presId="urn:microsoft.com/office/officeart/2005/8/layout/hList7"/>
    <dgm:cxn modelId="{64390219-14AC-401A-B5E0-0D0ACCBB3C1B}" type="presOf" srcId="{7CD77A5B-C161-4C6D-9D65-D497FC982AC8}" destId="{B3B5705D-E743-41B1-B1A5-15A2F703AB21}" srcOrd="0" destOrd="7" presId="urn:microsoft.com/office/officeart/2005/8/layout/hList7"/>
    <dgm:cxn modelId="{2D7C92F9-0F1E-4C02-BA5D-16979DE7D1F9}" srcId="{7E108AF1-C4E2-4B4A-B12E-AFEE50962BEB}" destId="{2ADC07F4-1C51-40A3-BE1A-30255250DF04}" srcOrd="2" destOrd="0" parTransId="{0DFEB220-C06F-4D8C-AC6B-6CCB48B672F1}" sibTransId="{691171CB-6004-44C4-B9BA-062EB2998DAA}"/>
    <dgm:cxn modelId="{1A275980-5343-456C-8D7B-E03CB8939846}" type="presOf" srcId="{734E6BB5-09BA-468B-8093-DAD49117F90A}" destId="{B3B5705D-E743-41B1-B1A5-15A2F703AB21}" srcOrd="0" destOrd="8" presId="urn:microsoft.com/office/officeart/2005/8/layout/hList7"/>
    <dgm:cxn modelId="{38F4A4C1-FCF7-4867-ADAF-9E46FD5D366B}" type="presOf" srcId="{7C11C423-A578-45CB-A402-D78A967FDE9F}" destId="{B3B5705D-E743-41B1-B1A5-15A2F703AB21}" srcOrd="0" destOrd="9" presId="urn:microsoft.com/office/officeart/2005/8/layout/hList7"/>
    <dgm:cxn modelId="{1F851A49-10E7-43DC-B0FD-40D3CF89CD10}" srcId="{9AD68C75-70D4-428A-92CD-5C4DF501C1DC}" destId="{BF3E8739-6ACA-4832-A743-5EF26420AB5A}" srcOrd="1" destOrd="0" parTransId="{B1BAB698-CEF4-4D39-A224-05357BCA2DCD}" sibTransId="{C052A830-2157-463F-A8D0-224A83038FE9}"/>
    <dgm:cxn modelId="{EA0FFFE4-293A-4952-AE8F-7141B7DAC506}" type="presOf" srcId="{87337C67-0A53-44FA-8FB9-7F7328BCC9B1}" destId="{99F8610A-A34A-4D51-95C0-1429FF570FF7}" srcOrd="0" destOrd="2" presId="urn:microsoft.com/office/officeart/2005/8/layout/hList7"/>
    <dgm:cxn modelId="{A0707188-711A-45EF-A3B5-D1E7007C972E}" type="presOf" srcId="{86917115-D028-4E59-9BAA-DAAC9E49AE91}" destId="{BCDCE7CF-EE16-4890-A3F3-E4EA4A1A05D3}" srcOrd="1" destOrd="1" presId="urn:microsoft.com/office/officeart/2005/8/layout/hList7"/>
    <dgm:cxn modelId="{F999A08A-BCF2-41F4-B59A-B94D52156F8A}" type="presOf" srcId="{2ADC07F4-1C51-40A3-BE1A-30255250DF04}" destId="{B3B5705D-E743-41B1-B1A5-15A2F703AB21}" srcOrd="0" destOrd="3" presId="urn:microsoft.com/office/officeart/2005/8/layout/hList7"/>
    <dgm:cxn modelId="{9D120E20-EF4F-4EA7-A0E8-23B5F4676D01}" type="presOf" srcId="{EF81991D-7B98-4722-B750-5FEA032CAD2A}" destId="{751CB255-E5B1-49F7-AD2D-637030F40985}" srcOrd="1" destOrd="3" presId="urn:microsoft.com/office/officeart/2005/8/layout/hList7"/>
    <dgm:cxn modelId="{ABF8B1CF-8631-4E71-A911-3A884B15207F}" type="presOf" srcId="{BF3E8739-6ACA-4832-A743-5EF26420AB5A}" destId="{BCDCE7CF-EE16-4890-A3F3-E4EA4A1A05D3}" srcOrd="1" destOrd="0" presId="urn:microsoft.com/office/officeart/2005/8/layout/hList7"/>
    <dgm:cxn modelId="{0315CE83-EB8B-49DC-8222-3E68E03ABFD4}" type="presOf" srcId="{BF3E8739-6ACA-4832-A743-5EF26420AB5A}" destId="{C0816560-1D44-4F3A-8AF9-9C5D5268C188}" srcOrd="0" destOrd="0" presId="urn:microsoft.com/office/officeart/2005/8/layout/hList7"/>
    <dgm:cxn modelId="{8F2587C8-1D37-4301-BB39-E081598DEE08}" type="presOf" srcId="{7CD77A5B-C161-4C6D-9D65-D497FC982AC8}" destId="{F031A131-D30F-430E-AD1B-0FFF43468BF1}" srcOrd="1" destOrd="7" presId="urn:microsoft.com/office/officeart/2005/8/layout/hList7"/>
    <dgm:cxn modelId="{C389E824-E54B-415A-B5AC-A15C966B2CAC}" srcId="{BF3E8739-6ACA-4832-A743-5EF26420AB5A}" destId="{BF32AC97-8A7B-4828-8C9B-6F8B14D15E7E}" srcOrd="1" destOrd="0" parTransId="{1FB202A5-5DA0-434B-A4E5-E54259C6FDE5}" sibTransId="{D008E9EE-F33E-4AED-B509-D72BCC9E3629}"/>
    <dgm:cxn modelId="{DBD69EC6-A7C7-4CEA-BB87-39A8971CEA68}" type="presOf" srcId="{EF81991D-7B98-4722-B750-5FEA032CAD2A}" destId="{AE08C994-649B-4C0C-9145-2B25F46E1296}" srcOrd="0" destOrd="3" presId="urn:microsoft.com/office/officeart/2005/8/layout/hList7"/>
    <dgm:cxn modelId="{1647265F-AE64-4941-BAC0-6A4FE2B319A9}" type="presOf" srcId="{E4B7F157-FA58-4476-B22A-02122A2AF711}" destId="{F031A131-D30F-430E-AD1B-0FFF43468BF1}" srcOrd="1" destOrd="2" presId="urn:microsoft.com/office/officeart/2005/8/layout/hList7"/>
    <dgm:cxn modelId="{D4CF124E-0152-4427-B74D-F44F1085E836}" type="presOf" srcId="{42D45E7F-FC4C-4C0A-A357-A3FE5EDD2429}" destId="{AE08C994-649B-4C0C-9145-2B25F46E1296}" srcOrd="0" destOrd="2" presId="urn:microsoft.com/office/officeart/2005/8/layout/hList7"/>
    <dgm:cxn modelId="{205A0384-FEAA-4A42-A1E2-0C68CCFE5B8E}" type="presOf" srcId="{7C035998-44ED-4ABF-B4F1-5EDD07CC53DD}" destId="{F031A131-D30F-430E-AD1B-0FFF43468BF1}" srcOrd="1" destOrd="6" presId="urn:microsoft.com/office/officeart/2005/8/layout/hList7"/>
    <dgm:cxn modelId="{8FA2E798-CD5E-43AE-A884-C7445393D72C}" srcId="{193A8516-3BFA-4608-A64C-A06E2B159BA9}" destId="{E2036FFF-C4EC-4620-9B23-CED2D5CD8D5F}" srcOrd="3" destOrd="0" parTransId="{BD8574ED-E742-44AE-98BB-B8F2024C7BE0}" sibTransId="{2BEEA800-4F27-459E-9B02-EF559A696A21}"/>
    <dgm:cxn modelId="{A84421B1-8149-4C0F-8B1E-6E7BE8EFFEFB}" type="presOf" srcId="{193A8516-3BFA-4608-A64C-A06E2B159BA9}" destId="{AE08C994-649B-4C0C-9145-2B25F46E1296}" srcOrd="0" destOrd="0" presId="urn:microsoft.com/office/officeart/2005/8/layout/hList7"/>
    <dgm:cxn modelId="{806AE6C7-BBAA-451B-A7AF-DB3DBD8F6E51}" srcId="{7E108AF1-C4E2-4B4A-B12E-AFEE50962BEB}" destId="{7C11C423-A578-45CB-A402-D78A967FDE9F}" srcOrd="8" destOrd="0" parTransId="{1961B182-162D-480A-9F04-6A5EEBFF06C6}" sibTransId="{40D6F3B6-F0D6-4B45-8BB4-428BE80571C1}"/>
    <dgm:cxn modelId="{1768BD89-86C5-49F0-91C0-8C9F198597C7}" srcId="{193A8516-3BFA-4608-A64C-A06E2B159BA9}" destId="{094504AD-3C65-490C-BC6E-751D55DD940C}" srcOrd="5" destOrd="0" parTransId="{32DA5F9D-1A3D-438E-A2B6-A4B18697B92D}" sibTransId="{3A57AE16-E98C-4938-8186-7CD07EEFFBE9}"/>
    <dgm:cxn modelId="{027AE92A-1A67-4696-9CA2-56C7333F90F0}" srcId="{7E108AF1-C4E2-4B4A-B12E-AFEE50962BEB}" destId="{6C555B60-8054-4E44-96C6-B34CAD1B1B1C}" srcOrd="0" destOrd="0" parTransId="{E7EB2850-46AA-4E3A-BF74-C5354EF1E471}" sibTransId="{A2775AAB-0767-4EC9-81C5-764ADF34B89A}"/>
    <dgm:cxn modelId="{A289649E-F26E-4A8F-87B5-48CC07467269}" type="presOf" srcId="{38F0FB3F-FE48-4F43-8705-4098DBEBB64E}" destId="{99F8610A-A34A-4D51-95C0-1429FF570FF7}" srcOrd="0" destOrd="0" presId="urn:microsoft.com/office/officeart/2005/8/layout/hList7"/>
    <dgm:cxn modelId="{45DE6556-984B-4B97-97D4-C88C38240674}" type="presOf" srcId="{86917115-D028-4E59-9BAA-DAAC9E49AE91}" destId="{C0816560-1D44-4F3A-8AF9-9C5D5268C188}" srcOrd="0" destOrd="1" presId="urn:microsoft.com/office/officeart/2005/8/layout/hList7"/>
    <dgm:cxn modelId="{B4D9595D-8F81-4516-99EF-F1B8D8AD2114}" type="presOf" srcId="{BF32AC97-8A7B-4828-8C9B-6F8B14D15E7E}" destId="{C0816560-1D44-4F3A-8AF9-9C5D5268C188}" srcOrd="0" destOrd="2" presId="urn:microsoft.com/office/officeart/2005/8/layout/hList7"/>
    <dgm:cxn modelId="{4A8707AE-0C62-4917-8944-5EA491EA3575}" type="presOf" srcId="{9AD68C75-70D4-428A-92CD-5C4DF501C1DC}" destId="{9799BFA0-70EE-407C-9AA9-B77A38AB68D1}" srcOrd="0" destOrd="0" presId="urn:microsoft.com/office/officeart/2005/8/layout/hList7"/>
    <dgm:cxn modelId="{0C7FAE38-0488-44FB-819E-73C22428F01C}" srcId="{7E108AF1-C4E2-4B4A-B12E-AFEE50962BEB}" destId="{734E6BB5-09BA-468B-8093-DAD49117F90A}" srcOrd="7" destOrd="0" parTransId="{B7BC930F-743E-47C5-B528-73C85CD6ABE3}" sibTransId="{14D8D839-A1C7-4F74-A71E-6A4500D2AF14}"/>
    <dgm:cxn modelId="{8F9A613C-11BF-4548-92F1-F1D2BF119C1A}" type="presOf" srcId="{45BB86CC-49CA-4596-A8CD-9882D3063C65}" destId="{F031A131-D30F-430E-AD1B-0FFF43468BF1}" srcOrd="1" destOrd="10" presId="urn:microsoft.com/office/officeart/2005/8/layout/hList7"/>
    <dgm:cxn modelId="{A6AC6A8A-AF57-4E73-990B-EFD10F85AC0B}" srcId="{38F0FB3F-FE48-4F43-8705-4098DBEBB64E}" destId="{EC1455D6-A9FD-4F90-8850-26DFAF976162}" srcOrd="0" destOrd="0" parTransId="{BDD7FCE9-3D51-4868-9628-8DC7521D2701}" sibTransId="{6BEFE409-860D-4F74-8629-E71F2CF714AA}"/>
    <dgm:cxn modelId="{9ABC2667-72BF-4954-A765-6C8013D96840}" type="presOf" srcId="{6C555B60-8054-4E44-96C6-B34CAD1B1B1C}" destId="{F031A131-D30F-430E-AD1B-0FFF43468BF1}" srcOrd="1" destOrd="1" presId="urn:microsoft.com/office/officeart/2005/8/layout/hList7"/>
    <dgm:cxn modelId="{BE9012A8-2B9F-4111-B3C4-A3FE16C8E87A}" type="presOf" srcId="{38F0FB3F-FE48-4F43-8705-4098DBEBB64E}" destId="{76955582-468A-4504-85B4-8B38D8688A4B}" srcOrd="1" destOrd="0" presId="urn:microsoft.com/office/officeart/2005/8/layout/hList7"/>
    <dgm:cxn modelId="{53D1CB42-0F84-483C-87A0-E22A06983DE9}" type="presOf" srcId="{87337C67-0A53-44FA-8FB9-7F7328BCC9B1}" destId="{76955582-468A-4504-85B4-8B38D8688A4B}" srcOrd="1" destOrd="2" presId="urn:microsoft.com/office/officeart/2005/8/layout/hList7"/>
    <dgm:cxn modelId="{CC3269D5-1F09-45F6-A679-30A72B17EFC0}" type="presOf" srcId="{23BFC20C-375B-4424-BA30-6E79D8BA29AC}" destId="{AE08C994-649B-4C0C-9145-2B25F46E1296}" srcOrd="0" destOrd="7" presId="urn:microsoft.com/office/officeart/2005/8/layout/hList7"/>
    <dgm:cxn modelId="{834C31E9-1E35-4D3F-B93B-7B3C7786A766}" srcId="{9AD68C75-70D4-428A-92CD-5C4DF501C1DC}" destId="{7E108AF1-C4E2-4B4A-B12E-AFEE50962BEB}" srcOrd="3" destOrd="0" parTransId="{BEC3D767-2A6D-4801-9E43-D0D13CEA81AA}" sibTransId="{7FF82B3E-7985-43C3-BDDF-39BB5FAB4349}"/>
    <dgm:cxn modelId="{20799AF4-0B22-40BC-B40A-363B6D0E52DC}" type="presOf" srcId="{481E2A28-CA09-4113-BEA7-C3AE7F4D23CB}" destId="{AE08C994-649B-4C0C-9145-2B25F46E1296}" srcOrd="0" destOrd="5" presId="urn:microsoft.com/office/officeart/2005/8/layout/hList7"/>
    <dgm:cxn modelId="{7B9E5687-7251-471D-BEB2-ABE88AA6E7A3}" type="presOf" srcId="{7151FAE6-20A2-4B49-9043-20DD9538FA9E}" destId="{751CB255-E5B1-49F7-AD2D-637030F40985}" srcOrd="1" destOrd="1" presId="urn:microsoft.com/office/officeart/2005/8/layout/hList7"/>
    <dgm:cxn modelId="{EF96C710-5BBF-4A05-A8F4-188BDD69DC7D}" type="presOf" srcId="{2ADC07F4-1C51-40A3-BE1A-30255250DF04}" destId="{F031A131-D30F-430E-AD1B-0FFF43468BF1}" srcOrd="1" destOrd="3" presId="urn:microsoft.com/office/officeart/2005/8/layout/hList7"/>
    <dgm:cxn modelId="{75F60D7F-8938-471D-B1A0-761B2C25A5DC}" type="presOf" srcId="{42D45E7F-FC4C-4C0A-A357-A3FE5EDD2429}" destId="{751CB255-E5B1-49F7-AD2D-637030F40985}" srcOrd="1" destOrd="2" presId="urn:microsoft.com/office/officeart/2005/8/layout/hList7"/>
    <dgm:cxn modelId="{5C534322-046E-44BE-B59A-682C683B9414}" srcId="{7E108AF1-C4E2-4B4A-B12E-AFEE50962BEB}" destId="{7C035998-44ED-4ABF-B4F1-5EDD07CC53DD}" srcOrd="5" destOrd="0" parTransId="{8E61E813-A323-45A8-8E35-9FB5A16B311C}" sibTransId="{95A89AF2-C870-4AAE-8231-9C5038BBF3F6}"/>
    <dgm:cxn modelId="{C54E46B6-1BF2-441B-9969-0AE35583B2E7}" srcId="{193A8516-3BFA-4608-A64C-A06E2B159BA9}" destId="{23BFC20C-375B-4424-BA30-6E79D8BA29AC}" srcOrd="6" destOrd="0" parTransId="{C7F431B6-FD3A-4C40-B2AF-EA3DC7DBA4F5}" sibTransId="{7AAD4CCC-17F9-40F5-8981-F40B472D6503}"/>
    <dgm:cxn modelId="{5F97B3C5-AD8B-4002-9C9B-21C01A877C02}" type="presOf" srcId="{3D4F92A5-20BD-453A-B389-3AE17DDD61D4}" destId="{B3B5705D-E743-41B1-B1A5-15A2F703AB21}" srcOrd="0" destOrd="5" presId="urn:microsoft.com/office/officeart/2005/8/layout/hList7"/>
    <dgm:cxn modelId="{0CF0BB98-D64F-4DE9-A3C6-9428ACA1F33F}" type="presOf" srcId="{E2036FFF-C4EC-4620-9B23-CED2D5CD8D5F}" destId="{AE08C994-649B-4C0C-9145-2B25F46E1296}" srcOrd="0" destOrd="4" presId="urn:microsoft.com/office/officeart/2005/8/layout/hList7"/>
    <dgm:cxn modelId="{991C4DBB-6252-4197-AFCE-B1E53E06D731}" type="presOf" srcId="{7151FAE6-20A2-4B49-9043-20DD9538FA9E}" destId="{AE08C994-649B-4C0C-9145-2B25F46E1296}" srcOrd="0" destOrd="1" presId="urn:microsoft.com/office/officeart/2005/8/layout/hList7"/>
    <dgm:cxn modelId="{A3E5D89C-F34D-4E4C-94FB-B61DA7BE52D6}" srcId="{7E108AF1-C4E2-4B4A-B12E-AFEE50962BEB}" destId="{E4B7F157-FA58-4476-B22A-02122A2AF711}" srcOrd="1" destOrd="0" parTransId="{8C38222F-D95C-45E0-B489-979B6FA8F81B}" sibTransId="{1B1D13ED-88F3-4B1F-A9D2-7F4B9716BF9A}"/>
    <dgm:cxn modelId="{55FEC832-7344-4CC9-BB73-265262B5F84F}" type="presOf" srcId="{C052A830-2157-463F-A8D0-224A83038FE9}" destId="{7BC6E084-DD77-454F-A88A-2A3CC0CEBB09}" srcOrd="0" destOrd="0" presId="urn:microsoft.com/office/officeart/2005/8/layout/hList7"/>
    <dgm:cxn modelId="{B5E8197B-E112-423B-84BB-ABC0C5151C70}" type="presOf" srcId="{094504AD-3C65-490C-BC6E-751D55DD940C}" destId="{751CB255-E5B1-49F7-AD2D-637030F40985}" srcOrd="1" destOrd="6" presId="urn:microsoft.com/office/officeart/2005/8/layout/hList7"/>
    <dgm:cxn modelId="{2840A8E5-EB71-4BCC-B053-4F35D5186303}" type="presParOf" srcId="{9799BFA0-70EE-407C-9AA9-B77A38AB68D1}" destId="{7349BEBD-BB85-4C32-9536-8141655EE9FE}" srcOrd="0" destOrd="0" presId="urn:microsoft.com/office/officeart/2005/8/layout/hList7"/>
    <dgm:cxn modelId="{4E5801C3-8959-4DBE-B98F-8791F19FC796}" type="presParOf" srcId="{9799BFA0-70EE-407C-9AA9-B77A38AB68D1}" destId="{04628591-1D51-42E7-B4AF-99F57F8D9C80}" srcOrd="1" destOrd="0" presId="urn:microsoft.com/office/officeart/2005/8/layout/hList7"/>
    <dgm:cxn modelId="{5261F949-5344-4485-AC21-D52697138788}" type="presParOf" srcId="{04628591-1D51-42E7-B4AF-99F57F8D9C80}" destId="{9FB48772-BB2F-4494-879C-ADC22DE662D9}" srcOrd="0" destOrd="0" presId="urn:microsoft.com/office/officeart/2005/8/layout/hList7"/>
    <dgm:cxn modelId="{96535FC3-A714-408F-821D-85033004FC0C}" type="presParOf" srcId="{9FB48772-BB2F-4494-879C-ADC22DE662D9}" destId="{99F8610A-A34A-4D51-95C0-1429FF570FF7}" srcOrd="0" destOrd="0" presId="urn:microsoft.com/office/officeart/2005/8/layout/hList7"/>
    <dgm:cxn modelId="{2E92DF14-94D6-4C31-86D5-EA3803621FB1}" type="presParOf" srcId="{9FB48772-BB2F-4494-879C-ADC22DE662D9}" destId="{76955582-468A-4504-85B4-8B38D8688A4B}" srcOrd="1" destOrd="0" presId="urn:microsoft.com/office/officeart/2005/8/layout/hList7"/>
    <dgm:cxn modelId="{19388C71-4D6E-4971-9501-3440493CC95B}" type="presParOf" srcId="{9FB48772-BB2F-4494-879C-ADC22DE662D9}" destId="{F56BF246-36EF-45A4-BFE3-05B5B7D9F04E}" srcOrd="2" destOrd="0" presId="urn:microsoft.com/office/officeart/2005/8/layout/hList7"/>
    <dgm:cxn modelId="{23D912B1-9DA8-4A17-85BD-54BD91A3B6FC}" type="presParOf" srcId="{9FB48772-BB2F-4494-879C-ADC22DE662D9}" destId="{B8C9F22B-B3D6-44BF-8D29-4B0FAC84C535}" srcOrd="3" destOrd="0" presId="urn:microsoft.com/office/officeart/2005/8/layout/hList7"/>
    <dgm:cxn modelId="{E187996E-08D4-4F16-8011-DBC5BDD56701}" type="presParOf" srcId="{04628591-1D51-42E7-B4AF-99F57F8D9C80}" destId="{E0CCD04F-BF9D-4376-8640-EBC5C6681840}" srcOrd="1" destOrd="0" presId="urn:microsoft.com/office/officeart/2005/8/layout/hList7"/>
    <dgm:cxn modelId="{925124D1-2B4D-402F-9D5C-483645BFC905}" type="presParOf" srcId="{04628591-1D51-42E7-B4AF-99F57F8D9C80}" destId="{58073285-0BE9-4112-BB1E-8349A38BBE04}" srcOrd="2" destOrd="0" presId="urn:microsoft.com/office/officeart/2005/8/layout/hList7"/>
    <dgm:cxn modelId="{AFD48774-2DCF-4D04-9116-61285A45CF21}" type="presParOf" srcId="{58073285-0BE9-4112-BB1E-8349A38BBE04}" destId="{C0816560-1D44-4F3A-8AF9-9C5D5268C188}" srcOrd="0" destOrd="0" presId="urn:microsoft.com/office/officeart/2005/8/layout/hList7"/>
    <dgm:cxn modelId="{E0ACDFE5-122A-4BF5-AA08-6749CBA19061}" type="presParOf" srcId="{58073285-0BE9-4112-BB1E-8349A38BBE04}" destId="{BCDCE7CF-EE16-4890-A3F3-E4EA4A1A05D3}" srcOrd="1" destOrd="0" presId="urn:microsoft.com/office/officeart/2005/8/layout/hList7"/>
    <dgm:cxn modelId="{3C93F9BA-BFEE-4178-9D4F-75C5AA6A4B25}" type="presParOf" srcId="{58073285-0BE9-4112-BB1E-8349A38BBE04}" destId="{0BC61843-49D5-4D40-BCD9-CA22991BC627}" srcOrd="2" destOrd="0" presId="urn:microsoft.com/office/officeart/2005/8/layout/hList7"/>
    <dgm:cxn modelId="{5FEDF59E-705A-465F-B969-4682AD560AD8}" type="presParOf" srcId="{58073285-0BE9-4112-BB1E-8349A38BBE04}" destId="{EB63AF52-DA3C-4439-A1E9-0A5D091A3DF7}" srcOrd="3" destOrd="0" presId="urn:microsoft.com/office/officeart/2005/8/layout/hList7"/>
    <dgm:cxn modelId="{8AF3F588-7E94-4A8B-BDE1-68676B3E5CD9}" type="presParOf" srcId="{04628591-1D51-42E7-B4AF-99F57F8D9C80}" destId="{7BC6E084-DD77-454F-A88A-2A3CC0CEBB09}" srcOrd="3" destOrd="0" presId="urn:microsoft.com/office/officeart/2005/8/layout/hList7"/>
    <dgm:cxn modelId="{34092D47-F9AF-48DD-8EF8-B8686F592221}" type="presParOf" srcId="{04628591-1D51-42E7-B4AF-99F57F8D9C80}" destId="{AC019A88-3281-4103-A071-545D332CC459}" srcOrd="4" destOrd="0" presId="urn:microsoft.com/office/officeart/2005/8/layout/hList7"/>
    <dgm:cxn modelId="{711E0B47-0C17-436A-B859-BD28DACD86D6}" type="presParOf" srcId="{AC019A88-3281-4103-A071-545D332CC459}" destId="{AE08C994-649B-4C0C-9145-2B25F46E1296}" srcOrd="0" destOrd="0" presId="urn:microsoft.com/office/officeart/2005/8/layout/hList7"/>
    <dgm:cxn modelId="{D52EA4A5-BB32-4C63-9B63-5C1A908BF313}" type="presParOf" srcId="{AC019A88-3281-4103-A071-545D332CC459}" destId="{751CB255-E5B1-49F7-AD2D-637030F40985}" srcOrd="1" destOrd="0" presId="urn:microsoft.com/office/officeart/2005/8/layout/hList7"/>
    <dgm:cxn modelId="{44B87F40-A973-42F2-B13C-9D9B4092461E}" type="presParOf" srcId="{AC019A88-3281-4103-A071-545D332CC459}" destId="{89BA2353-3892-4F3C-BB41-0A44A5261C5E}" srcOrd="2" destOrd="0" presId="urn:microsoft.com/office/officeart/2005/8/layout/hList7"/>
    <dgm:cxn modelId="{91216298-5A32-45B7-9865-A8A7C6FDC4B6}" type="presParOf" srcId="{AC019A88-3281-4103-A071-545D332CC459}" destId="{B2DAB6B0-81DB-4576-9DB9-BB4EDCEDBAD3}" srcOrd="3" destOrd="0" presId="urn:microsoft.com/office/officeart/2005/8/layout/hList7"/>
    <dgm:cxn modelId="{1AA05DD7-D8A3-4A95-A914-49991E4E89F5}" type="presParOf" srcId="{04628591-1D51-42E7-B4AF-99F57F8D9C80}" destId="{A0C2A5A4-0B9A-45D2-B158-0C87B3C75FE1}" srcOrd="5" destOrd="0" presId="urn:microsoft.com/office/officeart/2005/8/layout/hList7"/>
    <dgm:cxn modelId="{8E544871-832D-46F3-90FF-8211EFB4BB10}" type="presParOf" srcId="{04628591-1D51-42E7-B4AF-99F57F8D9C80}" destId="{D7091864-2BAE-4571-A55E-435290551A0F}" srcOrd="6" destOrd="0" presId="urn:microsoft.com/office/officeart/2005/8/layout/hList7"/>
    <dgm:cxn modelId="{26B4AEEF-C5A5-4913-8FA5-DD1D3B4F61A4}" type="presParOf" srcId="{D7091864-2BAE-4571-A55E-435290551A0F}" destId="{B3B5705D-E743-41B1-B1A5-15A2F703AB21}" srcOrd="0" destOrd="0" presId="urn:microsoft.com/office/officeart/2005/8/layout/hList7"/>
    <dgm:cxn modelId="{44DFEA8E-9607-4540-9926-D559C5059352}" type="presParOf" srcId="{D7091864-2BAE-4571-A55E-435290551A0F}" destId="{F031A131-D30F-430E-AD1B-0FFF43468BF1}" srcOrd="1" destOrd="0" presId="urn:microsoft.com/office/officeart/2005/8/layout/hList7"/>
    <dgm:cxn modelId="{8C49B23B-7635-4BE4-A65B-D776EA08D678}" type="presParOf" srcId="{D7091864-2BAE-4571-A55E-435290551A0F}" destId="{86C7D120-52D0-4654-9DE8-C989AF44C208}" srcOrd="2" destOrd="0" presId="urn:microsoft.com/office/officeart/2005/8/layout/hList7"/>
    <dgm:cxn modelId="{EE0C57DA-3B2C-46B6-9637-C925B5DED6B8}" type="presParOf" srcId="{D7091864-2BAE-4571-A55E-435290551A0F}" destId="{73A86576-0B0B-44BB-A1E7-FF7B167D245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C266AB-5FAC-4919-97A2-1F11BF9BD41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7F8EF0-363A-4383-A843-1F5D2D72834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зависимости от условий затвердевания: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BAD354-C6D6-43D5-9D9D-33148EB67F14}" type="parTrans" cxnId="{25457FC8-39F2-4A73-A67E-0B8B5FDC9C1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A4C239-FA5D-4EE2-A9B1-B8B2D2CEF3F5}" type="sibTrans" cxnId="{25457FC8-39F2-4A73-A67E-0B8B5FDC9C1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F6A0B6-8CC3-49CE-A48C-9788A990DDE6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воздушные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7622A5-1ECF-438C-B6E1-930970B9450D}" type="parTrans" cxnId="{A613E4F7-C293-443D-B173-E9CAEC12A6E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1CDC92-13E5-4AF0-87C9-6654E8917BFE}" type="sibTrans" cxnId="{A613E4F7-C293-443D-B173-E9CAEC12A6E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CA08DD-E2AE-47F0-9BED-2825724A87BB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известковые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3EFE58-288A-41FF-8047-29D9A7CF4B27}" type="parTrans" cxnId="{EDCD245A-22AB-436D-9004-24F272D81A5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C7F1C3-DE6C-470C-8948-62F6AF9C669E}" type="sibTrans" cxnId="{EDCD245A-22AB-436D-9004-24F272D81A5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39EE6F-C8C8-428E-A0A2-2F89960A767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гипсовые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46470-85A7-42BE-85D1-F0C910CAF2A3}" type="parTrans" cxnId="{8E60A8FB-755E-4BE3-9093-23A5A4A27B4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8D73C-8273-4259-90E6-71F5DA47601B}" type="sibTrans" cxnId="{8E60A8FB-755E-4BE3-9093-23A5A4A27B4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ACF0AA-A509-432D-AE6C-08925CF3C162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гидравлические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37ED53-CC97-4D9D-B056-89067755A4A2}" type="parTrans" cxnId="{0E58DE3C-9A5B-4C16-AAD2-7D759F2E00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FB4A9-423D-4149-ACFF-A7236717386D}" type="sibTrans" cxnId="{0E58DE3C-9A5B-4C16-AAD2-7D759F2E00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6F051-A7BB-486B-8571-D51B9664A150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магнезиальные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C3A5D6-DB29-421E-8ACE-7F6325E04303}" type="parTrans" cxnId="{0353A6C8-56AF-4C14-9A22-2117C950F7D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7C7F9-1272-43AB-B3E4-78A9326BAC03}" type="sibTrans" cxnId="{0353A6C8-56AF-4C14-9A22-2117C950F7D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C04BC-12D2-4FDB-B8E0-04480C665355}" type="pres">
      <dgm:prSet presAssocID="{D5C266AB-5FAC-4919-97A2-1F11BF9BD4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05782DD-B5E6-41CD-B6A5-4BCD6032950C}" type="pres">
      <dgm:prSet presAssocID="{F97F8EF0-363A-4383-A843-1F5D2D728340}" presName="hierRoot1" presStyleCnt="0"/>
      <dgm:spPr/>
    </dgm:pt>
    <dgm:pt modelId="{764DF4E3-3BCD-41EF-A90B-9E1EABC11D84}" type="pres">
      <dgm:prSet presAssocID="{F97F8EF0-363A-4383-A843-1F5D2D728340}" presName="composite" presStyleCnt="0"/>
      <dgm:spPr/>
    </dgm:pt>
    <dgm:pt modelId="{B96FF44C-7311-4ADA-AB7F-A05CFCCDEEAA}" type="pres">
      <dgm:prSet presAssocID="{F97F8EF0-363A-4383-A843-1F5D2D728340}" presName="background" presStyleLbl="node0" presStyleIdx="0" presStyleCnt="1"/>
      <dgm:spPr/>
    </dgm:pt>
    <dgm:pt modelId="{2061867B-DC68-46DC-BE77-24CBED5EE63E}" type="pres">
      <dgm:prSet presAssocID="{F97F8EF0-363A-4383-A843-1F5D2D728340}" presName="text" presStyleLbl="fgAcc0" presStyleIdx="0" presStyleCnt="1" custScaleX="522018" custScaleY="54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55AE53-8073-49A9-95CC-9E4152992414}" type="pres">
      <dgm:prSet presAssocID="{F97F8EF0-363A-4383-A843-1F5D2D728340}" presName="hierChild2" presStyleCnt="0"/>
      <dgm:spPr/>
    </dgm:pt>
    <dgm:pt modelId="{CCBB62DC-E434-4263-88CE-9B77C959EB00}" type="pres">
      <dgm:prSet presAssocID="{F27622A5-1ECF-438C-B6E1-930970B9450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E5AA081-B34C-4CD9-85D5-940E9CBA9C52}" type="pres">
      <dgm:prSet presAssocID="{7AF6A0B6-8CC3-49CE-A48C-9788A990DDE6}" presName="hierRoot2" presStyleCnt="0"/>
      <dgm:spPr/>
    </dgm:pt>
    <dgm:pt modelId="{3E68A555-3D72-48F5-B44C-2BB98A2BBF55}" type="pres">
      <dgm:prSet presAssocID="{7AF6A0B6-8CC3-49CE-A48C-9788A990DDE6}" presName="composite2" presStyleCnt="0"/>
      <dgm:spPr/>
    </dgm:pt>
    <dgm:pt modelId="{14A4B026-3F3B-4388-BB10-6702F567EDD9}" type="pres">
      <dgm:prSet presAssocID="{7AF6A0B6-8CC3-49CE-A48C-9788A990DDE6}" presName="background2" presStyleLbl="node2" presStyleIdx="0" presStyleCnt="2"/>
      <dgm:spPr/>
    </dgm:pt>
    <dgm:pt modelId="{F9CAEDDD-21C9-48B1-9E18-A63230501620}" type="pres">
      <dgm:prSet presAssocID="{7AF6A0B6-8CC3-49CE-A48C-9788A990DDE6}" presName="text2" presStyleLbl="fgAcc2" presStyleIdx="0" presStyleCnt="2" custScaleX="180020" custScaleY="56596" custLinFactX="-4949" custLinFactNeighborX="-100000" custLinFactNeighborY="39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218098-3297-4CC9-B347-69858F6F247A}" type="pres">
      <dgm:prSet presAssocID="{7AF6A0B6-8CC3-49CE-A48C-9788A990DDE6}" presName="hierChild3" presStyleCnt="0"/>
      <dgm:spPr/>
    </dgm:pt>
    <dgm:pt modelId="{C1D76582-6428-4E63-9E3C-D6A952C2D1ED}" type="pres">
      <dgm:prSet presAssocID="{183EFE58-288A-41FF-8047-29D9A7CF4B27}" presName="Name17" presStyleLbl="parChTrans1D3" presStyleIdx="0" presStyleCnt="3"/>
      <dgm:spPr/>
      <dgm:t>
        <a:bodyPr/>
        <a:lstStyle/>
        <a:p>
          <a:endParaRPr lang="ru-RU"/>
        </a:p>
      </dgm:t>
    </dgm:pt>
    <dgm:pt modelId="{CBB5A5C2-3F44-4FF5-9F48-2779389E2B09}" type="pres">
      <dgm:prSet presAssocID="{DFCA08DD-E2AE-47F0-9BED-2825724A87BB}" presName="hierRoot3" presStyleCnt="0"/>
      <dgm:spPr/>
    </dgm:pt>
    <dgm:pt modelId="{58137CF9-47A1-41A7-BEA4-5E5EF8977B03}" type="pres">
      <dgm:prSet presAssocID="{DFCA08DD-E2AE-47F0-9BED-2825724A87BB}" presName="composite3" presStyleCnt="0"/>
      <dgm:spPr/>
    </dgm:pt>
    <dgm:pt modelId="{0D3B75A4-BF37-446B-B476-A142ADCD6E16}" type="pres">
      <dgm:prSet presAssocID="{DFCA08DD-E2AE-47F0-9BED-2825724A87BB}" presName="background3" presStyleLbl="node3" presStyleIdx="0" presStyleCnt="3"/>
      <dgm:spPr/>
    </dgm:pt>
    <dgm:pt modelId="{23EC6E79-B50D-4587-AC02-C5194F81C6EF}" type="pres">
      <dgm:prSet presAssocID="{DFCA08DD-E2AE-47F0-9BED-2825724A87BB}" presName="text3" presStyleLbl="fgAcc3" presStyleIdx="0" presStyleCnt="3" custScaleX="170121" custScaleY="53571" custLinFactX="-4732" custLinFactNeighborX="-100000" custLinFactNeighborY="36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01844A-51B2-407B-9745-AB2D97F78A39}" type="pres">
      <dgm:prSet presAssocID="{DFCA08DD-E2AE-47F0-9BED-2825724A87BB}" presName="hierChild4" presStyleCnt="0"/>
      <dgm:spPr/>
    </dgm:pt>
    <dgm:pt modelId="{23D1D097-1F4C-47C3-B834-A624EA5FE74E}" type="pres">
      <dgm:prSet presAssocID="{D6F46470-85A7-42BE-85D1-F0C910CAF2A3}" presName="Name17" presStyleLbl="parChTrans1D3" presStyleIdx="1" presStyleCnt="3"/>
      <dgm:spPr/>
      <dgm:t>
        <a:bodyPr/>
        <a:lstStyle/>
        <a:p>
          <a:endParaRPr lang="ru-RU"/>
        </a:p>
      </dgm:t>
    </dgm:pt>
    <dgm:pt modelId="{6F664D79-4EB2-46B6-BD65-F3ED8BC82971}" type="pres">
      <dgm:prSet presAssocID="{A639EE6F-C8C8-428E-A0A2-2F89960A7672}" presName="hierRoot3" presStyleCnt="0"/>
      <dgm:spPr/>
    </dgm:pt>
    <dgm:pt modelId="{18B2B0CA-196A-4AB0-A7B2-7A7619816228}" type="pres">
      <dgm:prSet presAssocID="{A639EE6F-C8C8-428E-A0A2-2F89960A7672}" presName="composite3" presStyleCnt="0"/>
      <dgm:spPr/>
    </dgm:pt>
    <dgm:pt modelId="{248D64A8-8CB9-4CE1-99F9-9F03E13CF5F2}" type="pres">
      <dgm:prSet presAssocID="{A639EE6F-C8C8-428E-A0A2-2F89960A7672}" presName="background3" presStyleLbl="node3" presStyleIdx="1" presStyleCnt="3"/>
      <dgm:spPr/>
    </dgm:pt>
    <dgm:pt modelId="{784C53FF-A24B-4FFB-89D4-DE6D53578674}" type="pres">
      <dgm:prSet presAssocID="{A639EE6F-C8C8-428E-A0A2-2F89960A7672}" presName="text3" presStyleLbl="fgAcc3" presStyleIdx="1" presStyleCnt="3" custScaleX="170121" custScaleY="53571" custLinFactX="-4732" custLinFactNeighborX="-100000" custLinFactNeighborY="36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3F340A-7270-414D-A07E-995E3B65ED12}" type="pres">
      <dgm:prSet presAssocID="{A639EE6F-C8C8-428E-A0A2-2F89960A7672}" presName="hierChild4" presStyleCnt="0"/>
      <dgm:spPr/>
    </dgm:pt>
    <dgm:pt modelId="{C076C74D-AA3E-4595-BE1A-DA9B3795C059}" type="pres">
      <dgm:prSet presAssocID="{47C3A5D6-DB29-421E-8ACE-7F6325E04303}" presName="Name17" presStyleLbl="parChTrans1D3" presStyleIdx="2" presStyleCnt="3"/>
      <dgm:spPr/>
      <dgm:t>
        <a:bodyPr/>
        <a:lstStyle/>
        <a:p>
          <a:endParaRPr lang="ru-RU"/>
        </a:p>
      </dgm:t>
    </dgm:pt>
    <dgm:pt modelId="{B4ABE3AC-B9A6-4923-A5FA-8218511F593F}" type="pres">
      <dgm:prSet presAssocID="{01A6F051-A7BB-486B-8571-D51B9664A150}" presName="hierRoot3" presStyleCnt="0"/>
      <dgm:spPr/>
    </dgm:pt>
    <dgm:pt modelId="{FA866E6E-024F-44D1-B773-83C88B3AAF34}" type="pres">
      <dgm:prSet presAssocID="{01A6F051-A7BB-486B-8571-D51B9664A150}" presName="composite3" presStyleCnt="0"/>
      <dgm:spPr/>
    </dgm:pt>
    <dgm:pt modelId="{0A7696C7-248F-4344-A211-0B8A9F9A7429}" type="pres">
      <dgm:prSet presAssocID="{01A6F051-A7BB-486B-8571-D51B9664A150}" presName="background3" presStyleLbl="node3" presStyleIdx="2" presStyleCnt="3"/>
      <dgm:spPr/>
    </dgm:pt>
    <dgm:pt modelId="{4575D30F-6DE4-433D-A536-3BE1C1EB5F74}" type="pres">
      <dgm:prSet presAssocID="{01A6F051-A7BB-486B-8571-D51B9664A150}" presName="text3" presStyleLbl="fgAcc3" presStyleIdx="2" presStyleCnt="3" custScaleX="170121" custScaleY="53571" custLinFactX="-4732" custLinFactNeighborX="-100000" custLinFactNeighborY="36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6BD729-2654-4613-A47D-4A10052FD3E0}" type="pres">
      <dgm:prSet presAssocID="{01A6F051-A7BB-486B-8571-D51B9664A150}" presName="hierChild4" presStyleCnt="0"/>
      <dgm:spPr/>
    </dgm:pt>
    <dgm:pt modelId="{042CCB23-ABFA-42D5-A107-80C573EB0E41}" type="pres">
      <dgm:prSet presAssocID="{0A37ED53-CC97-4D9D-B056-89067755A4A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62580A8-3D82-4531-B4FE-7DD0916778F3}" type="pres">
      <dgm:prSet presAssocID="{CAACF0AA-A509-432D-AE6C-08925CF3C162}" presName="hierRoot2" presStyleCnt="0"/>
      <dgm:spPr/>
    </dgm:pt>
    <dgm:pt modelId="{F548FE7D-72BC-45DE-A2E8-C4B3D3449D19}" type="pres">
      <dgm:prSet presAssocID="{CAACF0AA-A509-432D-AE6C-08925CF3C162}" presName="composite2" presStyleCnt="0"/>
      <dgm:spPr/>
    </dgm:pt>
    <dgm:pt modelId="{13681DC8-899C-45E1-8AA5-1B16274B2F02}" type="pres">
      <dgm:prSet presAssocID="{CAACF0AA-A509-432D-AE6C-08925CF3C162}" presName="background2" presStyleLbl="node2" presStyleIdx="1" presStyleCnt="2"/>
      <dgm:spPr/>
    </dgm:pt>
    <dgm:pt modelId="{5AFCC75E-E216-4012-A7D5-0B768F7F169A}" type="pres">
      <dgm:prSet presAssocID="{CAACF0AA-A509-432D-AE6C-08925CF3C162}" presName="text2" presStyleLbl="fgAcc2" presStyleIdx="1" presStyleCnt="2" custScaleX="221691" custScaleY="53360" custLinFactNeighborX="30380" custLinFactNeighborY="5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5F3702-B95B-4404-9CEE-7AB1A15D0DC2}" type="pres">
      <dgm:prSet presAssocID="{CAACF0AA-A509-432D-AE6C-08925CF3C162}" presName="hierChild3" presStyleCnt="0"/>
      <dgm:spPr/>
    </dgm:pt>
  </dgm:ptLst>
  <dgm:cxnLst>
    <dgm:cxn modelId="{0A42E0AB-4DB9-4FFC-8A24-054023CBA31B}" type="presOf" srcId="{F97F8EF0-363A-4383-A843-1F5D2D728340}" destId="{2061867B-DC68-46DC-BE77-24CBED5EE63E}" srcOrd="0" destOrd="0" presId="urn:microsoft.com/office/officeart/2005/8/layout/hierarchy1"/>
    <dgm:cxn modelId="{76A6B2CE-8403-47E6-88ED-C02359095255}" type="presOf" srcId="{D5C266AB-5FAC-4919-97A2-1F11BF9BD414}" destId="{8D7C04BC-12D2-4FDB-B8E0-04480C665355}" srcOrd="0" destOrd="0" presId="urn:microsoft.com/office/officeart/2005/8/layout/hierarchy1"/>
    <dgm:cxn modelId="{300DF9B6-2661-40AD-B0ED-36487030ADA3}" type="presOf" srcId="{D6F46470-85A7-42BE-85D1-F0C910CAF2A3}" destId="{23D1D097-1F4C-47C3-B834-A624EA5FE74E}" srcOrd="0" destOrd="0" presId="urn:microsoft.com/office/officeart/2005/8/layout/hierarchy1"/>
    <dgm:cxn modelId="{0353A6C8-56AF-4C14-9A22-2117C950F7DB}" srcId="{7AF6A0B6-8CC3-49CE-A48C-9788A990DDE6}" destId="{01A6F051-A7BB-486B-8571-D51B9664A150}" srcOrd="2" destOrd="0" parTransId="{47C3A5D6-DB29-421E-8ACE-7F6325E04303}" sibTransId="{91E7C7F9-1272-43AB-B3E4-78A9326BAC03}"/>
    <dgm:cxn modelId="{8E60A8FB-755E-4BE3-9093-23A5A4A27B41}" srcId="{7AF6A0B6-8CC3-49CE-A48C-9788A990DDE6}" destId="{A639EE6F-C8C8-428E-A0A2-2F89960A7672}" srcOrd="1" destOrd="0" parTransId="{D6F46470-85A7-42BE-85D1-F0C910CAF2A3}" sibTransId="{73C8D73C-8273-4259-90E6-71F5DA47601B}"/>
    <dgm:cxn modelId="{EDCD245A-22AB-436D-9004-24F272D81A56}" srcId="{7AF6A0B6-8CC3-49CE-A48C-9788A990DDE6}" destId="{DFCA08DD-E2AE-47F0-9BED-2825724A87BB}" srcOrd="0" destOrd="0" parTransId="{183EFE58-288A-41FF-8047-29D9A7CF4B27}" sibTransId="{48C7F1C3-DE6C-470C-8948-62F6AF9C669E}"/>
    <dgm:cxn modelId="{1B1AFB55-2411-4908-86D6-64B61817D18E}" type="presOf" srcId="{01A6F051-A7BB-486B-8571-D51B9664A150}" destId="{4575D30F-6DE4-433D-A536-3BE1C1EB5F74}" srcOrd="0" destOrd="0" presId="urn:microsoft.com/office/officeart/2005/8/layout/hierarchy1"/>
    <dgm:cxn modelId="{0E58DE3C-9A5B-4C16-AAD2-7D759F2E0054}" srcId="{F97F8EF0-363A-4383-A843-1F5D2D728340}" destId="{CAACF0AA-A509-432D-AE6C-08925CF3C162}" srcOrd="1" destOrd="0" parTransId="{0A37ED53-CC97-4D9D-B056-89067755A4A2}" sibTransId="{38CFB4A9-423D-4149-ACFF-A7236717386D}"/>
    <dgm:cxn modelId="{7E35560E-C8B4-40A1-90AC-67E3664D29A9}" type="presOf" srcId="{F27622A5-1ECF-438C-B6E1-930970B9450D}" destId="{CCBB62DC-E434-4263-88CE-9B77C959EB00}" srcOrd="0" destOrd="0" presId="urn:microsoft.com/office/officeart/2005/8/layout/hierarchy1"/>
    <dgm:cxn modelId="{CE79A0A1-7DE7-45E3-88D1-902AD1EA0755}" type="presOf" srcId="{7AF6A0B6-8CC3-49CE-A48C-9788A990DDE6}" destId="{F9CAEDDD-21C9-48B1-9E18-A63230501620}" srcOrd="0" destOrd="0" presId="urn:microsoft.com/office/officeart/2005/8/layout/hierarchy1"/>
    <dgm:cxn modelId="{40A0FEC4-ED32-4034-9056-AFF7918C713C}" type="presOf" srcId="{DFCA08DD-E2AE-47F0-9BED-2825724A87BB}" destId="{23EC6E79-B50D-4587-AC02-C5194F81C6EF}" srcOrd="0" destOrd="0" presId="urn:microsoft.com/office/officeart/2005/8/layout/hierarchy1"/>
    <dgm:cxn modelId="{0DB4F35A-5E0A-4209-90E2-649FBC41BDBD}" type="presOf" srcId="{47C3A5D6-DB29-421E-8ACE-7F6325E04303}" destId="{C076C74D-AA3E-4595-BE1A-DA9B3795C059}" srcOrd="0" destOrd="0" presId="urn:microsoft.com/office/officeart/2005/8/layout/hierarchy1"/>
    <dgm:cxn modelId="{5472E49B-4EE9-4CF2-BBC4-344D404C6152}" type="presOf" srcId="{0A37ED53-CC97-4D9D-B056-89067755A4A2}" destId="{042CCB23-ABFA-42D5-A107-80C573EB0E41}" srcOrd="0" destOrd="0" presId="urn:microsoft.com/office/officeart/2005/8/layout/hierarchy1"/>
    <dgm:cxn modelId="{59AFAB0A-37C9-4334-9306-9931B151ADDA}" type="presOf" srcId="{183EFE58-288A-41FF-8047-29D9A7CF4B27}" destId="{C1D76582-6428-4E63-9E3C-D6A952C2D1ED}" srcOrd="0" destOrd="0" presId="urn:microsoft.com/office/officeart/2005/8/layout/hierarchy1"/>
    <dgm:cxn modelId="{25457FC8-39F2-4A73-A67E-0B8B5FDC9C16}" srcId="{D5C266AB-5FAC-4919-97A2-1F11BF9BD414}" destId="{F97F8EF0-363A-4383-A843-1F5D2D728340}" srcOrd="0" destOrd="0" parTransId="{D8BAD354-C6D6-43D5-9D9D-33148EB67F14}" sibTransId="{7DA4C239-FA5D-4EE2-A9B1-B8B2D2CEF3F5}"/>
    <dgm:cxn modelId="{31225897-95DB-4FF5-B320-C0E10B3072A9}" type="presOf" srcId="{A639EE6F-C8C8-428E-A0A2-2F89960A7672}" destId="{784C53FF-A24B-4FFB-89D4-DE6D53578674}" srcOrd="0" destOrd="0" presId="urn:microsoft.com/office/officeart/2005/8/layout/hierarchy1"/>
    <dgm:cxn modelId="{D8FAE3AC-C41C-4087-A223-2F4F5403282E}" type="presOf" srcId="{CAACF0AA-A509-432D-AE6C-08925CF3C162}" destId="{5AFCC75E-E216-4012-A7D5-0B768F7F169A}" srcOrd="0" destOrd="0" presId="urn:microsoft.com/office/officeart/2005/8/layout/hierarchy1"/>
    <dgm:cxn modelId="{A613E4F7-C293-443D-B173-E9CAEC12A6EE}" srcId="{F97F8EF0-363A-4383-A843-1F5D2D728340}" destId="{7AF6A0B6-8CC3-49CE-A48C-9788A990DDE6}" srcOrd="0" destOrd="0" parTransId="{F27622A5-1ECF-438C-B6E1-930970B9450D}" sibTransId="{2D1CDC92-13E5-4AF0-87C9-6654E8917BFE}"/>
    <dgm:cxn modelId="{A3774D22-750D-41A4-BA39-8C07C853D0FA}" type="presParOf" srcId="{8D7C04BC-12D2-4FDB-B8E0-04480C665355}" destId="{D05782DD-B5E6-41CD-B6A5-4BCD6032950C}" srcOrd="0" destOrd="0" presId="urn:microsoft.com/office/officeart/2005/8/layout/hierarchy1"/>
    <dgm:cxn modelId="{8B208116-67F1-497A-AC64-C38F60D1D4EE}" type="presParOf" srcId="{D05782DD-B5E6-41CD-B6A5-4BCD6032950C}" destId="{764DF4E3-3BCD-41EF-A90B-9E1EABC11D84}" srcOrd="0" destOrd="0" presId="urn:microsoft.com/office/officeart/2005/8/layout/hierarchy1"/>
    <dgm:cxn modelId="{123FE427-1920-459C-8301-9EF2357874DF}" type="presParOf" srcId="{764DF4E3-3BCD-41EF-A90B-9E1EABC11D84}" destId="{B96FF44C-7311-4ADA-AB7F-A05CFCCDEEAA}" srcOrd="0" destOrd="0" presId="urn:microsoft.com/office/officeart/2005/8/layout/hierarchy1"/>
    <dgm:cxn modelId="{2100BA62-851E-488D-AF23-B698C8399AB3}" type="presParOf" srcId="{764DF4E3-3BCD-41EF-A90B-9E1EABC11D84}" destId="{2061867B-DC68-46DC-BE77-24CBED5EE63E}" srcOrd="1" destOrd="0" presId="urn:microsoft.com/office/officeart/2005/8/layout/hierarchy1"/>
    <dgm:cxn modelId="{7500B95A-AB53-41E2-94BF-CCA22460D714}" type="presParOf" srcId="{D05782DD-B5E6-41CD-B6A5-4BCD6032950C}" destId="{F355AE53-8073-49A9-95CC-9E4152992414}" srcOrd="1" destOrd="0" presId="urn:microsoft.com/office/officeart/2005/8/layout/hierarchy1"/>
    <dgm:cxn modelId="{C9820A09-7A91-4C1D-9276-F2DE5DC59035}" type="presParOf" srcId="{F355AE53-8073-49A9-95CC-9E4152992414}" destId="{CCBB62DC-E434-4263-88CE-9B77C959EB00}" srcOrd="0" destOrd="0" presId="urn:microsoft.com/office/officeart/2005/8/layout/hierarchy1"/>
    <dgm:cxn modelId="{CFC0061F-FF91-4BB7-8DA9-6762B9F52585}" type="presParOf" srcId="{F355AE53-8073-49A9-95CC-9E4152992414}" destId="{BE5AA081-B34C-4CD9-85D5-940E9CBA9C52}" srcOrd="1" destOrd="0" presId="urn:microsoft.com/office/officeart/2005/8/layout/hierarchy1"/>
    <dgm:cxn modelId="{17DE66D9-B3EA-4DB6-A3DF-8D679EB90041}" type="presParOf" srcId="{BE5AA081-B34C-4CD9-85D5-940E9CBA9C52}" destId="{3E68A555-3D72-48F5-B44C-2BB98A2BBF55}" srcOrd="0" destOrd="0" presId="urn:microsoft.com/office/officeart/2005/8/layout/hierarchy1"/>
    <dgm:cxn modelId="{5D6BFEEE-1A4A-4672-8A29-6F2EB4EB1098}" type="presParOf" srcId="{3E68A555-3D72-48F5-B44C-2BB98A2BBF55}" destId="{14A4B026-3F3B-4388-BB10-6702F567EDD9}" srcOrd="0" destOrd="0" presId="urn:microsoft.com/office/officeart/2005/8/layout/hierarchy1"/>
    <dgm:cxn modelId="{AA646BD0-5E2B-49E2-AF8F-68A8EA20A052}" type="presParOf" srcId="{3E68A555-3D72-48F5-B44C-2BB98A2BBF55}" destId="{F9CAEDDD-21C9-48B1-9E18-A63230501620}" srcOrd="1" destOrd="0" presId="urn:microsoft.com/office/officeart/2005/8/layout/hierarchy1"/>
    <dgm:cxn modelId="{11D5D87D-2DA0-4A93-B255-98A9733AE809}" type="presParOf" srcId="{BE5AA081-B34C-4CD9-85D5-940E9CBA9C52}" destId="{7F218098-3297-4CC9-B347-69858F6F247A}" srcOrd="1" destOrd="0" presId="urn:microsoft.com/office/officeart/2005/8/layout/hierarchy1"/>
    <dgm:cxn modelId="{AEF67E11-8176-4EA1-8269-DCF208A2C35B}" type="presParOf" srcId="{7F218098-3297-4CC9-B347-69858F6F247A}" destId="{C1D76582-6428-4E63-9E3C-D6A952C2D1ED}" srcOrd="0" destOrd="0" presId="urn:microsoft.com/office/officeart/2005/8/layout/hierarchy1"/>
    <dgm:cxn modelId="{2856C2D9-ED94-4423-A166-F60FA9BC1F79}" type="presParOf" srcId="{7F218098-3297-4CC9-B347-69858F6F247A}" destId="{CBB5A5C2-3F44-4FF5-9F48-2779389E2B09}" srcOrd="1" destOrd="0" presId="urn:microsoft.com/office/officeart/2005/8/layout/hierarchy1"/>
    <dgm:cxn modelId="{BDCBC66C-5D60-4A32-AF21-8D5AB3695962}" type="presParOf" srcId="{CBB5A5C2-3F44-4FF5-9F48-2779389E2B09}" destId="{58137CF9-47A1-41A7-BEA4-5E5EF8977B03}" srcOrd="0" destOrd="0" presId="urn:microsoft.com/office/officeart/2005/8/layout/hierarchy1"/>
    <dgm:cxn modelId="{3621E146-7693-409F-97B7-4ECEEC210832}" type="presParOf" srcId="{58137CF9-47A1-41A7-BEA4-5E5EF8977B03}" destId="{0D3B75A4-BF37-446B-B476-A142ADCD6E16}" srcOrd="0" destOrd="0" presId="urn:microsoft.com/office/officeart/2005/8/layout/hierarchy1"/>
    <dgm:cxn modelId="{25F17FB8-AC26-4FDE-A25B-0EBBBD536A34}" type="presParOf" srcId="{58137CF9-47A1-41A7-BEA4-5E5EF8977B03}" destId="{23EC6E79-B50D-4587-AC02-C5194F81C6EF}" srcOrd="1" destOrd="0" presId="urn:microsoft.com/office/officeart/2005/8/layout/hierarchy1"/>
    <dgm:cxn modelId="{F984683C-3005-46B3-84E1-4910477D5CC5}" type="presParOf" srcId="{CBB5A5C2-3F44-4FF5-9F48-2779389E2B09}" destId="{8601844A-51B2-407B-9745-AB2D97F78A39}" srcOrd="1" destOrd="0" presId="urn:microsoft.com/office/officeart/2005/8/layout/hierarchy1"/>
    <dgm:cxn modelId="{34726E42-CE00-441F-A162-093C41C548EE}" type="presParOf" srcId="{7F218098-3297-4CC9-B347-69858F6F247A}" destId="{23D1D097-1F4C-47C3-B834-A624EA5FE74E}" srcOrd="2" destOrd="0" presId="urn:microsoft.com/office/officeart/2005/8/layout/hierarchy1"/>
    <dgm:cxn modelId="{1FA84D16-D5F8-4844-858C-68FE3FE11418}" type="presParOf" srcId="{7F218098-3297-4CC9-B347-69858F6F247A}" destId="{6F664D79-4EB2-46B6-BD65-F3ED8BC82971}" srcOrd="3" destOrd="0" presId="urn:microsoft.com/office/officeart/2005/8/layout/hierarchy1"/>
    <dgm:cxn modelId="{F760F2BE-AC26-4FF6-8733-0FC7887D9179}" type="presParOf" srcId="{6F664D79-4EB2-46B6-BD65-F3ED8BC82971}" destId="{18B2B0CA-196A-4AB0-A7B2-7A7619816228}" srcOrd="0" destOrd="0" presId="urn:microsoft.com/office/officeart/2005/8/layout/hierarchy1"/>
    <dgm:cxn modelId="{EA979EDD-E1C5-4718-9C4D-8D7853C8DDB8}" type="presParOf" srcId="{18B2B0CA-196A-4AB0-A7B2-7A7619816228}" destId="{248D64A8-8CB9-4CE1-99F9-9F03E13CF5F2}" srcOrd="0" destOrd="0" presId="urn:microsoft.com/office/officeart/2005/8/layout/hierarchy1"/>
    <dgm:cxn modelId="{BDE63226-32E3-4277-B9B4-6319F7EA75CB}" type="presParOf" srcId="{18B2B0CA-196A-4AB0-A7B2-7A7619816228}" destId="{784C53FF-A24B-4FFB-89D4-DE6D53578674}" srcOrd="1" destOrd="0" presId="urn:microsoft.com/office/officeart/2005/8/layout/hierarchy1"/>
    <dgm:cxn modelId="{89EB68B6-004E-4855-9810-BC85946F479B}" type="presParOf" srcId="{6F664D79-4EB2-46B6-BD65-F3ED8BC82971}" destId="{A53F340A-7270-414D-A07E-995E3B65ED12}" srcOrd="1" destOrd="0" presId="urn:microsoft.com/office/officeart/2005/8/layout/hierarchy1"/>
    <dgm:cxn modelId="{85BF01D3-B3EB-4221-BD5F-2B50A5FE4474}" type="presParOf" srcId="{7F218098-3297-4CC9-B347-69858F6F247A}" destId="{C076C74D-AA3E-4595-BE1A-DA9B3795C059}" srcOrd="4" destOrd="0" presId="urn:microsoft.com/office/officeart/2005/8/layout/hierarchy1"/>
    <dgm:cxn modelId="{AEF7D49E-FA1B-4967-AE69-7956F1BFA19D}" type="presParOf" srcId="{7F218098-3297-4CC9-B347-69858F6F247A}" destId="{B4ABE3AC-B9A6-4923-A5FA-8218511F593F}" srcOrd="5" destOrd="0" presId="urn:microsoft.com/office/officeart/2005/8/layout/hierarchy1"/>
    <dgm:cxn modelId="{E83C701B-C21D-4860-974A-0C2A3CA19587}" type="presParOf" srcId="{B4ABE3AC-B9A6-4923-A5FA-8218511F593F}" destId="{FA866E6E-024F-44D1-B773-83C88B3AAF34}" srcOrd="0" destOrd="0" presId="urn:microsoft.com/office/officeart/2005/8/layout/hierarchy1"/>
    <dgm:cxn modelId="{4A0F6DBD-A810-43A1-9249-8F2711BE7E58}" type="presParOf" srcId="{FA866E6E-024F-44D1-B773-83C88B3AAF34}" destId="{0A7696C7-248F-4344-A211-0B8A9F9A7429}" srcOrd="0" destOrd="0" presId="urn:microsoft.com/office/officeart/2005/8/layout/hierarchy1"/>
    <dgm:cxn modelId="{3A76D6E2-6438-4E39-A2BC-FF6520399BB5}" type="presParOf" srcId="{FA866E6E-024F-44D1-B773-83C88B3AAF34}" destId="{4575D30F-6DE4-433D-A536-3BE1C1EB5F74}" srcOrd="1" destOrd="0" presId="urn:microsoft.com/office/officeart/2005/8/layout/hierarchy1"/>
    <dgm:cxn modelId="{918717D2-5B5C-480D-B8E9-9E506A8DDE58}" type="presParOf" srcId="{B4ABE3AC-B9A6-4923-A5FA-8218511F593F}" destId="{936BD729-2654-4613-A47D-4A10052FD3E0}" srcOrd="1" destOrd="0" presId="urn:microsoft.com/office/officeart/2005/8/layout/hierarchy1"/>
    <dgm:cxn modelId="{6BC3F388-9611-4E86-B76D-5D781543375F}" type="presParOf" srcId="{F355AE53-8073-49A9-95CC-9E4152992414}" destId="{042CCB23-ABFA-42D5-A107-80C573EB0E41}" srcOrd="2" destOrd="0" presId="urn:microsoft.com/office/officeart/2005/8/layout/hierarchy1"/>
    <dgm:cxn modelId="{BECECF1D-709A-467C-986E-31531E5ABC06}" type="presParOf" srcId="{F355AE53-8073-49A9-95CC-9E4152992414}" destId="{A62580A8-3D82-4531-B4FE-7DD0916778F3}" srcOrd="3" destOrd="0" presId="urn:microsoft.com/office/officeart/2005/8/layout/hierarchy1"/>
    <dgm:cxn modelId="{F8AEFF2E-06CD-40AE-8C95-239A3460F128}" type="presParOf" srcId="{A62580A8-3D82-4531-B4FE-7DD0916778F3}" destId="{F548FE7D-72BC-45DE-A2E8-C4B3D3449D19}" srcOrd="0" destOrd="0" presId="urn:microsoft.com/office/officeart/2005/8/layout/hierarchy1"/>
    <dgm:cxn modelId="{98D4B56C-73A0-4ED0-B081-04A9189D96BF}" type="presParOf" srcId="{F548FE7D-72BC-45DE-A2E8-C4B3D3449D19}" destId="{13681DC8-899C-45E1-8AA5-1B16274B2F02}" srcOrd="0" destOrd="0" presId="urn:microsoft.com/office/officeart/2005/8/layout/hierarchy1"/>
    <dgm:cxn modelId="{695F8D9D-DB47-43CC-AAD7-EAAE720F6C38}" type="presParOf" srcId="{F548FE7D-72BC-45DE-A2E8-C4B3D3449D19}" destId="{5AFCC75E-E216-4012-A7D5-0B768F7F169A}" srcOrd="1" destOrd="0" presId="urn:microsoft.com/office/officeart/2005/8/layout/hierarchy1"/>
    <dgm:cxn modelId="{627E53B3-C0A0-4040-851A-DE4F9EFA9C20}" type="presParOf" srcId="{A62580A8-3D82-4531-B4FE-7DD0916778F3}" destId="{D25F3702-B95B-4404-9CEE-7AB1A15D0DC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60F0AB-161A-42DD-87BC-B3B2A31FB5D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24820C-FBA5-4A36-81C6-2CC3CF94F23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Листовые стекла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4593B6-4977-4CBE-84E3-A23D2B49FFAE}" type="parTrans" cxnId="{8FBD0351-33EE-47E3-8C65-7419C659EEA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9DF8A2-FB6F-4BC8-9265-CE72C5335F21}" type="sibTrans" cxnId="{8FBD0351-33EE-47E3-8C65-7419C659EEA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55F7F4-AE18-471C-9FE7-5D3E138C421C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оконное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E8354-6529-4251-B2B1-BB95C93FCDC8}" type="parTrans" cxnId="{851518C3-4625-41DF-A1F5-243E1C94ED78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EDEE6-D751-41FD-9B46-634A0DF01A9F}" type="sibTrans" cxnId="{851518C3-4625-41DF-A1F5-243E1C94ED7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365B6-1F51-4175-A305-BC901AA8F6FD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витринное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94256-59F5-4BC8-AB02-DE2CF62C9126}" type="parTrans" cxnId="{D0908182-6F34-4D85-9CC9-217EA53860C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352080-5232-4AA8-B5CA-AB804BBBF5FB}" type="sibTrans" cxnId="{D0908182-6F34-4D85-9CC9-217EA53860C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557AEE-B85A-46A1-A7CB-220993C96AE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Конструкционные материалы</a:t>
          </a:r>
          <a:endParaRPr lang="ru-RU" sz="2800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6F158A-F610-47BC-AA37-D284A7BF48DD}" type="parTrans" cxnId="{E13B7C52-2F95-41CF-B643-0EB34CAC63C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D54130-AD6C-473B-B1B3-FE23F0136C80}" type="sibTrans" cxnId="{E13B7C52-2F95-41CF-B643-0EB34CAC63C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B0007-8CE9-4603-A919-A0EE860FC496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стеклянный блок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3BFD0-3166-49FD-9DAB-379CD0BCB54D}" type="parTrans" cxnId="{EB1C9AB6-2B7B-4ADE-A23A-917C7281E6AD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0D07EE-396D-4DEF-86D9-84E2A9AE53C5}" type="sibTrans" cxnId="{EB1C9AB6-2B7B-4ADE-A23A-917C7281E6A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35A6B-C2EB-4F8F-B24B-1A52227D7A49}">
      <dgm:prSet phldrT="[Текст]" custT="1"/>
      <dgm:spPr/>
      <dgm:t>
        <a:bodyPr/>
        <a:lstStyle/>
        <a:p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стеклопрофилит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4757BF-F68C-4D84-B964-B2F8416DC6D3}" type="parTrans" cxnId="{07D8F967-025C-4E64-BD76-EC680F031D4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F4798-AE5C-4B62-91FF-688EACDB9245}" type="sibTrans" cxnId="{07D8F967-025C-4E64-BD76-EC680F031D4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7DB9A9-29D0-4A3A-98DD-15AD075EB937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закаленное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F00386-DFA5-46E1-ACA9-891CAFFA660E}" type="parTrans" cxnId="{B03303E4-12B1-42A5-A6AF-3841F3A981E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B86E6-FB46-48F3-804D-225CCDBD828E}" type="sibTrans" cxnId="{B03303E4-12B1-42A5-A6AF-3841F3A981E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C62540-A74E-4E51-A320-4A94636220B8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узорчатое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6938CE-D605-4FA4-89C9-5990F8B2EB8E}" type="parTrans" cxnId="{2EFBE548-A3C4-40AA-B41C-AC8356CEB26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CF121-FB76-4C57-A3EC-3BDFE9217DB5}" type="sibTrans" cxnId="{2EFBE548-A3C4-40AA-B41C-AC8356CEB26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C7EF4A-AE1D-400D-8FD6-6195D303513B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армированное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0A5791-38CD-4705-9ED6-0C62B7968530}" type="parTrans" cxnId="{F6A8207F-B796-4918-8787-CBCE292F83B4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BA646B-885D-46A7-B450-2EE0A19B13E0}" type="sibTrans" cxnId="{F6A8207F-B796-4918-8787-CBCE292F83B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CAB22-B8FB-496B-833C-BAD5C8D24293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трехслойное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A91281-8767-4731-9AC6-AD911B992B37}" type="parTrans" cxnId="{27B6DFE6-B055-4931-85D7-4D6594A831D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50B3C0-1EA9-49FA-8A3E-4F7E1E853009}" type="sibTrans" cxnId="{27B6DFE6-B055-4931-85D7-4D6594A831D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BF301-6D01-4173-AAFF-B465DD636742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теплопоглощающее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959A9E-3C5D-4BBB-B3D0-46A58BDFAA90}" type="parTrans" cxnId="{C68125FC-291B-49D6-972D-93648C34E012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0CDE45-DBD8-4B6E-8CE7-BDA01D345983}" type="sibTrans" cxnId="{C68125FC-291B-49D6-972D-93648C34E01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E2A116-5E83-4D34-9374-83793BA373DB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увиолевое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8B9C36-8DEF-4E12-BA78-3F3B6BB52F5D}" type="parTrans" cxnId="{D51A7F3C-2F96-4CFD-A6EB-9FCD0A97AAD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40287D-B570-42EA-8F49-9FA3F4202444}" type="sibTrans" cxnId="{D51A7F3C-2F96-4CFD-A6EB-9FCD0A97AAD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7D2499-0826-41C9-ABD1-674CAA3BE7CF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стеклопакет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BA221E-1874-410B-9061-2834DB94ED41}" type="parTrans" cxnId="{0F1B055C-A8AD-4F72-850A-0C0A3F7FA95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AF6FFA-6BB1-42E0-8B34-EAD2F06473A1}" type="sibTrans" cxnId="{0F1B055C-A8AD-4F72-850A-0C0A3F7FA95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EAD4B-D990-4AAA-948B-1BBF9EEA31FB}" type="pres">
      <dgm:prSet presAssocID="{9260F0AB-161A-42DD-87BC-B3B2A31FB5D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5712BA6-B038-4725-A79B-BEE9F146E9D6}" type="pres">
      <dgm:prSet presAssocID="{2924820C-FBA5-4A36-81C6-2CC3CF94F23C}" presName="root" presStyleCnt="0"/>
      <dgm:spPr/>
    </dgm:pt>
    <dgm:pt modelId="{490A0E91-600C-45D7-BDEB-6C766793FA09}" type="pres">
      <dgm:prSet presAssocID="{2924820C-FBA5-4A36-81C6-2CC3CF94F23C}" presName="rootComposite" presStyleCnt="0"/>
      <dgm:spPr/>
    </dgm:pt>
    <dgm:pt modelId="{4FE7A0D1-8CF1-46C3-B91A-479A83833419}" type="pres">
      <dgm:prSet presAssocID="{2924820C-FBA5-4A36-81C6-2CC3CF94F23C}" presName="rootText" presStyleLbl="node1" presStyleIdx="0" presStyleCnt="2" custScaleX="457124" custScaleY="153521" custLinFactNeighborX="8410" custLinFactNeighborY="-28642"/>
      <dgm:spPr/>
      <dgm:t>
        <a:bodyPr/>
        <a:lstStyle/>
        <a:p>
          <a:endParaRPr lang="ru-RU"/>
        </a:p>
      </dgm:t>
    </dgm:pt>
    <dgm:pt modelId="{6AC114FB-B3EF-4973-8DB3-C0952513966C}" type="pres">
      <dgm:prSet presAssocID="{2924820C-FBA5-4A36-81C6-2CC3CF94F23C}" presName="rootConnector" presStyleLbl="node1" presStyleIdx="0" presStyleCnt="2"/>
      <dgm:spPr/>
      <dgm:t>
        <a:bodyPr/>
        <a:lstStyle/>
        <a:p>
          <a:endParaRPr lang="ru-RU"/>
        </a:p>
      </dgm:t>
    </dgm:pt>
    <dgm:pt modelId="{91E96E57-D6D9-4B02-B936-A32AA3D085E1}" type="pres">
      <dgm:prSet presAssocID="{2924820C-FBA5-4A36-81C6-2CC3CF94F23C}" presName="childShape" presStyleCnt="0"/>
      <dgm:spPr/>
    </dgm:pt>
    <dgm:pt modelId="{58FDB977-3458-418F-A571-55CF1E380EF7}" type="pres">
      <dgm:prSet presAssocID="{101E8354-6529-4251-B2B1-BB95C93FCDC8}" presName="Name13" presStyleLbl="parChTrans1D2" presStyleIdx="0" presStyleCnt="11"/>
      <dgm:spPr/>
      <dgm:t>
        <a:bodyPr/>
        <a:lstStyle/>
        <a:p>
          <a:endParaRPr lang="ru-RU"/>
        </a:p>
      </dgm:t>
    </dgm:pt>
    <dgm:pt modelId="{F6DBD278-C467-4D25-A1A2-BCCB8BBFF196}" type="pres">
      <dgm:prSet presAssocID="{5755F7F4-AE18-471C-9FE7-5D3E138C421C}" presName="childText" presStyleLbl="bgAcc1" presStyleIdx="0" presStyleCnt="11" custScaleX="523175" custScaleY="112178" custLinFactNeighborX="34268" custLinFactNeighborY="8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2F04B-DA65-4302-AB86-C54251783485}" type="pres">
      <dgm:prSet presAssocID="{23894256-59F5-4BC8-AB02-DE2CF62C9126}" presName="Name13" presStyleLbl="parChTrans1D2" presStyleIdx="1" presStyleCnt="11"/>
      <dgm:spPr/>
      <dgm:t>
        <a:bodyPr/>
        <a:lstStyle/>
        <a:p>
          <a:endParaRPr lang="ru-RU"/>
        </a:p>
      </dgm:t>
    </dgm:pt>
    <dgm:pt modelId="{00CB1B12-B080-435D-B58C-1F7DEB53B0F5}" type="pres">
      <dgm:prSet presAssocID="{950365B6-1F51-4175-A305-BC901AA8F6FD}" presName="childText" presStyleLbl="bgAcc1" presStyleIdx="1" presStyleCnt="11" custScaleX="523175" custScaleY="112178" custLinFactNeighborX="34268" custLinFactNeighborY="8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99756-53AB-4D8B-AFD0-95762B98EAC6}" type="pres">
      <dgm:prSet presAssocID="{C7F00386-DFA5-46E1-ACA9-891CAFFA660E}" presName="Name13" presStyleLbl="parChTrans1D2" presStyleIdx="2" presStyleCnt="11"/>
      <dgm:spPr/>
      <dgm:t>
        <a:bodyPr/>
        <a:lstStyle/>
        <a:p>
          <a:endParaRPr lang="ru-RU"/>
        </a:p>
      </dgm:t>
    </dgm:pt>
    <dgm:pt modelId="{1D874772-87A5-430D-AAA9-19EDA42162AE}" type="pres">
      <dgm:prSet presAssocID="{B37DB9A9-29D0-4A3A-98DD-15AD075EB937}" presName="childText" presStyleLbl="bgAcc1" presStyleIdx="2" presStyleCnt="11" custScaleX="523175" custScaleY="112178" custLinFactNeighborX="34268" custLinFactNeighborY="8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9840B-F0AD-4475-A574-9AE315F6D5E9}" type="pres">
      <dgm:prSet presAssocID="{3EA91281-8767-4731-9AC6-AD911B992B37}" presName="Name13" presStyleLbl="parChTrans1D2" presStyleIdx="3" presStyleCnt="11"/>
      <dgm:spPr/>
      <dgm:t>
        <a:bodyPr/>
        <a:lstStyle/>
        <a:p>
          <a:endParaRPr lang="ru-RU"/>
        </a:p>
      </dgm:t>
    </dgm:pt>
    <dgm:pt modelId="{8552F2BC-76FD-4018-9897-67839C48E9AA}" type="pres">
      <dgm:prSet presAssocID="{AB6CAB22-B8FB-496B-833C-BAD5C8D24293}" presName="childText" presStyleLbl="bgAcc1" presStyleIdx="3" presStyleCnt="11" custScaleX="523175" custScaleY="112178" custLinFactNeighborX="34268" custLinFactNeighborY="8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51854-1252-4E9B-82C6-022656375226}" type="pres">
      <dgm:prSet presAssocID="{A56938CE-D605-4FA4-89C9-5990F8B2EB8E}" presName="Name13" presStyleLbl="parChTrans1D2" presStyleIdx="4" presStyleCnt="11"/>
      <dgm:spPr/>
      <dgm:t>
        <a:bodyPr/>
        <a:lstStyle/>
        <a:p>
          <a:endParaRPr lang="ru-RU"/>
        </a:p>
      </dgm:t>
    </dgm:pt>
    <dgm:pt modelId="{4E4C05F6-5C5A-4BE9-9734-3B15FD3EBF8F}" type="pres">
      <dgm:prSet presAssocID="{C5C62540-A74E-4E51-A320-4A94636220B8}" presName="childText" presStyleLbl="bgAcc1" presStyleIdx="4" presStyleCnt="11" custScaleX="523175" custScaleY="112178" custLinFactNeighborX="34268" custLinFactNeighborY="8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D42DA-CDC1-4633-AD23-0E2E175E375F}" type="pres">
      <dgm:prSet presAssocID="{820A5791-38CD-4705-9ED6-0C62B7968530}" presName="Name13" presStyleLbl="parChTrans1D2" presStyleIdx="5" presStyleCnt="11"/>
      <dgm:spPr/>
      <dgm:t>
        <a:bodyPr/>
        <a:lstStyle/>
        <a:p>
          <a:endParaRPr lang="ru-RU"/>
        </a:p>
      </dgm:t>
    </dgm:pt>
    <dgm:pt modelId="{C5BEEABD-E5F3-4D30-8A6D-D83306F6DED5}" type="pres">
      <dgm:prSet presAssocID="{5CC7EF4A-AE1D-400D-8FD6-6195D303513B}" presName="childText" presStyleLbl="bgAcc1" presStyleIdx="5" presStyleCnt="11" custScaleX="523175" custScaleY="112178" custLinFactNeighborX="34268" custLinFactNeighborY="8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DF922-4B59-440D-909A-32EA5FF6281E}" type="pres">
      <dgm:prSet presAssocID="{61959A9E-3C5D-4BBB-B3D0-46A58BDFAA90}" presName="Name13" presStyleLbl="parChTrans1D2" presStyleIdx="6" presStyleCnt="11"/>
      <dgm:spPr/>
      <dgm:t>
        <a:bodyPr/>
        <a:lstStyle/>
        <a:p>
          <a:endParaRPr lang="ru-RU"/>
        </a:p>
      </dgm:t>
    </dgm:pt>
    <dgm:pt modelId="{45713B75-AACE-46E1-BAA6-20369EA30F29}" type="pres">
      <dgm:prSet presAssocID="{CFDBF301-6D01-4173-AAFF-B465DD636742}" presName="childText" presStyleLbl="bgAcc1" presStyleIdx="6" presStyleCnt="11" custScaleX="523175" custScaleY="112178" custLinFactNeighborX="34268" custLinFactNeighborY="8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BCB8A-4BBD-49EB-8EAC-6C4D874765C3}" type="pres">
      <dgm:prSet presAssocID="{1D8B9C36-8DEF-4E12-BA78-3F3B6BB52F5D}" presName="Name13" presStyleLbl="parChTrans1D2" presStyleIdx="7" presStyleCnt="11"/>
      <dgm:spPr/>
      <dgm:t>
        <a:bodyPr/>
        <a:lstStyle/>
        <a:p>
          <a:endParaRPr lang="ru-RU"/>
        </a:p>
      </dgm:t>
    </dgm:pt>
    <dgm:pt modelId="{3A917E76-9541-4A66-8A65-628CB7BF9A2C}" type="pres">
      <dgm:prSet presAssocID="{73E2A116-5E83-4D34-9374-83793BA373DB}" presName="childText" presStyleLbl="bgAcc1" presStyleIdx="7" presStyleCnt="11" custScaleX="523175" custScaleY="112178" custLinFactNeighborX="34268" custLinFactNeighborY="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F3AA0-1461-4E9F-99ED-0B81A030ECF6}" type="pres">
      <dgm:prSet presAssocID="{29557AEE-B85A-46A1-A7CB-220993C96AEA}" presName="root" presStyleCnt="0"/>
      <dgm:spPr/>
    </dgm:pt>
    <dgm:pt modelId="{1133DCC4-54A9-4E44-A397-F89AF6F419B8}" type="pres">
      <dgm:prSet presAssocID="{29557AEE-B85A-46A1-A7CB-220993C96AEA}" presName="rootComposite" presStyleCnt="0"/>
      <dgm:spPr/>
    </dgm:pt>
    <dgm:pt modelId="{6D800CB6-285A-4BCA-A9F7-87C5FA4CA374}" type="pres">
      <dgm:prSet presAssocID="{29557AEE-B85A-46A1-A7CB-220993C96AEA}" presName="rootText" presStyleLbl="node1" presStyleIdx="1" presStyleCnt="2" custScaleX="457124" custScaleY="189736" custLinFactNeighborX="31626" custLinFactNeighborY="-28642"/>
      <dgm:spPr/>
      <dgm:t>
        <a:bodyPr/>
        <a:lstStyle/>
        <a:p>
          <a:endParaRPr lang="ru-RU"/>
        </a:p>
      </dgm:t>
    </dgm:pt>
    <dgm:pt modelId="{5D671953-1BFE-4285-8FC6-FFD2E2DA4870}" type="pres">
      <dgm:prSet presAssocID="{29557AEE-B85A-46A1-A7CB-220993C96AE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2F94FC0-9A41-4EAE-B6AD-F535E586E1F3}" type="pres">
      <dgm:prSet presAssocID="{29557AEE-B85A-46A1-A7CB-220993C96AEA}" presName="childShape" presStyleCnt="0"/>
      <dgm:spPr/>
    </dgm:pt>
    <dgm:pt modelId="{93582CF1-AC7A-4E1B-83DE-B6BED84B31B5}" type="pres">
      <dgm:prSet presAssocID="{E863BFD0-3166-49FD-9DAB-379CD0BCB54D}" presName="Name13" presStyleLbl="parChTrans1D2" presStyleIdx="8" presStyleCnt="11"/>
      <dgm:spPr/>
      <dgm:t>
        <a:bodyPr/>
        <a:lstStyle/>
        <a:p>
          <a:endParaRPr lang="ru-RU"/>
        </a:p>
      </dgm:t>
    </dgm:pt>
    <dgm:pt modelId="{5CEE0432-4DC1-4903-B591-75190EFEE2EA}" type="pres">
      <dgm:prSet presAssocID="{090B0007-8CE9-4603-A919-A0EE860FC496}" presName="childText" presStyleLbl="bgAcc1" presStyleIdx="8" presStyleCnt="11" custScaleX="502665" custScaleY="128520" custLinFactX="33919" custLinFactNeighborX="100000" custLinFactNeighborY="31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C11BA-22FA-4CBB-8F0A-CA8BD130DDA5}" type="pres">
      <dgm:prSet presAssocID="{E2BA221E-1874-410B-9061-2834DB94ED41}" presName="Name13" presStyleLbl="parChTrans1D2" presStyleIdx="9" presStyleCnt="11"/>
      <dgm:spPr/>
      <dgm:t>
        <a:bodyPr/>
        <a:lstStyle/>
        <a:p>
          <a:endParaRPr lang="ru-RU"/>
        </a:p>
      </dgm:t>
    </dgm:pt>
    <dgm:pt modelId="{677A5590-4C90-4077-A453-BB3C360E1C8C}" type="pres">
      <dgm:prSet presAssocID="{BE7D2499-0826-41C9-ABD1-674CAA3BE7CF}" presName="childText" presStyleLbl="bgAcc1" presStyleIdx="9" presStyleCnt="11" custScaleX="502665" custScaleY="128520" custLinFactX="33919" custLinFactNeighborX="100000" custLinFactNeighborY="31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6DFA0-1596-47C5-AC53-A418E611D89E}" type="pres">
      <dgm:prSet presAssocID="{104757BF-F68C-4D84-B964-B2F8416DC6D3}" presName="Name13" presStyleLbl="parChTrans1D2" presStyleIdx="10" presStyleCnt="11"/>
      <dgm:spPr/>
      <dgm:t>
        <a:bodyPr/>
        <a:lstStyle/>
        <a:p>
          <a:endParaRPr lang="ru-RU"/>
        </a:p>
      </dgm:t>
    </dgm:pt>
    <dgm:pt modelId="{700466F8-C62E-47F9-9F15-9A7E26A5002B}" type="pres">
      <dgm:prSet presAssocID="{B9C35A6B-C2EB-4F8F-B24B-1A52227D7A49}" presName="childText" presStyleLbl="bgAcc1" presStyleIdx="10" presStyleCnt="11" custScaleX="502665" custScaleY="128520" custLinFactX="33919" custLinFactNeighborX="100000" custLinFactNeighborY="31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A7DFCA-CD58-4BB3-BFFB-C5E1FECBAAA0}" type="presOf" srcId="{5CC7EF4A-AE1D-400D-8FD6-6195D303513B}" destId="{C5BEEABD-E5F3-4D30-8A6D-D83306F6DED5}" srcOrd="0" destOrd="0" presId="urn:microsoft.com/office/officeart/2005/8/layout/hierarchy3"/>
    <dgm:cxn modelId="{6A6E0644-2E2E-4902-A089-73919C194EB4}" type="presOf" srcId="{E2BA221E-1874-410B-9061-2834DB94ED41}" destId="{E95C11BA-22FA-4CBB-8F0A-CA8BD130DDA5}" srcOrd="0" destOrd="0" presId="urn:microsoft.com/office/officeart/2005/8/layout/hierarchy3"/>
    <dgm:cxn modelId="{059E0157-DEB2-463F-BA20-B88435283A8E}" type="presOf" srcId="{B37DB9A9-29D0-4A3A-98DD-15AD075EB937}" destId="{1D874772-87A5-430D-AAA9-19EDA42162AE}" srcOrd="0" destOrd="0" presId="urn:microsoft.com/office/officeart/2005/8/layout/hierarchy3"/>
    <dgm:cxn modelId="{E0A0EBCF-8F48-4E59-BC6F-2ACA6A2C62DE}" type="presOf" srcId="{3EA91281-8767-4731-9AC6-AD911B992B37}" destId="{63F9840B-F0AD-4475-A574-9AE315F6D5E9}" srcOrd="0" destOrd="0" presId="urn:microsoft.com/office/officeart/2005/8/layout/hierarchy3"/>
    <dgm:cxn modelId="{7372C788-838B-4211-BB13-CEF34F309C51}" type="presOf" srcId="{B9C35A6B-C2EB-4F8F-B24B-1A52227D7A49}" destId="{700466F8-C62E-47F9-9F15-9A7E26A5002B}" srcOrd="0" destOrd="0" presId="urn:microsoft.com/office/officeart/2005/8/layout/hierarchy3"/>
    <dgm:cxn modelId="{7CED97B0-3D7C-4BA2-A235-0A84F46997A9}" type="presOf" srcId="{C5C62540-A74E-4E51-A320-4A94636220B8}" destId="{4E4C05F6-5C5A-4BE9-9734-3B15FD3EBF8F}" srcOrd="0" destOrd="0" presId="urn:microsoft.com/office/officeart/2005/8/layout/hierarchy3"/>
    <dgm:cxn modelId="{0F1B055C-A8AD-4F72-850A-0C0A3F7FA95A}" srcId="{29557AEE-B85A-46A1-A7CB-220993C96AEA}" destId="{BE7D2499-0826-41C9-ABD1-674CAA3BE7CF}" srcOrd="1" destOrd="0" parTransId="{E2BA221E-1874-410B-9061-2834DB94ED41}" sibTransId="{BCAF6FFA-6BB1-42E0-8B34-EAD2F06473A1}"/>
    <dgm:cxn modelId="{851518C3-4625-41DF-A1F5-243E1C94ED78}" srcId="{2924820C-FBA5-4A36-81C6-2CC3CF94F23C}" destId="{5755F7F4-AE18-471C-9FE7-5D3E138C421C}" srcOrd="0" destOrd="0" parTransId="{101E8354-6529-4251-B2B1-BB95C93FCDC8}" sibTransId="{5ECEDEE6-D751-41FD-9B46-634A0DF01A9F}"/>
    <dgm:cxn modelId="{72B9C645-68E7-4A87-A872-222A96AA4531}" type="presOf" srcId="{101E8354-6529-4251-B2B1-BB95C93FCDC8}" destId="{58FDB977-3458-418F-A571-55CF1E380EF7}" srcOrd="0" destOrd="0" presId="urn:microsoft.com/office/officeart/2005/8/layout/hierarchy3"/>
    <dgm:cxn modelId="{87E86F23-8386-495E-97B5-57C6DE508EDF}" type="presOf" srcId="{61959A9E-3C5D-4BBB-B3D0-46A58BDFAA90}" destId="{624DF922-4B59-440D-909A-32EA5FF6281E}" srcOrd="0" destOrd="0" presId="urn:microsoft.com/office/officeart/2005/8/layout/hierarchy3"/>
    <dgm:cxn modelId="{27B6DFE6-B055-4931-85D7-4D6594A831D5}" srcId="{2924820C-FBA5-4A36-81C6-2CC3CF94F23C}" destId="{AB6CAB22-B8FB-496B-833C-BAD5C8D24293}" srcOrd="3" destOrd="0" parTransId="{3EA91281-8767-4731-9AC6-AD911B992B37}" sibTransId="{4450B3C0-1EA9-49FA-8A3E-4F7E1E853009}"/>
    <dgm:cxn modelId="{AADD6EBA-76CA-435C-8BED-AE7EB3818D13}" type="presOf" srcId="{950365B6-1F51-4175-A305-BC901AA8F6FD}" destId="{00CB1B12-B080-435D-B58C-1F7DEB53B0F5}" srcOrd="0" destOrd="0" presId="urn:microsoft.com/office/officeart/2005/8/layout/hierarchy3"/>
    <dgm:cxn modelId="{ACDFCE8C-06E6-4B24-8F00-B32826E0A80B}" type="presOf" srcId="{1D8B9C36-8DEF-4E12-BA78-3F3B6BB52F5D}" destId="{0C2BCB8A-4BBD-49EB-8EAC-6C4D874765C3}" srcOrd="0" destOrd="0" presId="urn:microsoft.com/office/officeart/2005/8/layout/hierarchy3"/>
    <dgm:cxn modelId="{F20EBC7C-A641-4A54-BBFD-1BFAEF3508D9}" type="presOf" srcId="{A56938CE-D605-4FA4-89C9-5990F8B2EB8E}" destId="{82B51854-1252-4E9B-82C6-022656375226}" srcOrd="0" destOrd="0" presId="urn:microsoft.com/office/officeart/2005/8/layout/hierarchy3"/>
    <dgm:cxn modelId="{D0908182-6F34-4D85-9CC9-217EA53860C5}" srcId="{2924820C-FBA5-4A36-81C6-2CC3CF94F23C}" destId="{950365B6-1F51-4175-A305-BC901AA8F6FD}" srcOrd="1" destOrd="0" parTransId="{23894256-59F5-4BC8-AB02-DE2CF62C9126}" sibTransId="{F8352080-5232-4AA8-B5CA-AB804BBBF5FB}"/>
    <dgm:cxn modelId="{0D7080FD-D24F-4F72-9938-A7F3F8A0AA13}" type="presOf" srcId="{5755F7F4-AE18-471C-9FE7-5D3E138C421C}" destId="{F6DBD278-C467-4D25-A1A2-BCCB8BBFF196}" srcOrd="0" destOrd="0" presId="urn:microsoft.com/office/officeart/2005/8/layout/hierarchy3"/>
    <dgm:cxn modelId="{212F4B3A-181D-4065-8D88-7AFF27010666}" type="presOf" srcId="{820A5791-38CD-4705-9ED6-0C62B7968530}" destId="{0B3D42DA-CDC1-4633-AD23-0E2E175E375F}" srcOrd="0" destOrd="0" presId="urn:microsoft.com/office/officeart/2005/8/layout/hierarchy3"/>
    <dgm:cxn modelId="{EB1C9AB6-2B7B-4ADE-A23A-917C7281E6AD}" srcId="{29557AEE-B85A-46A1-A7CB-220993C96AEA}" destId="{090B0007-8CE9-4603-A919-A0EE860FC496}" srcOrd="0" destOrd="0" parTransId="{E863BFD0-3166-49FD-9DAB-379CD0BCB54D}" sibTransId="{020D07EE-396D-4DEF-86D9-84E2A9AE53C5}"/>
    <dgm:cxn modelId="{A32D488B-A576-417E-95F6-56C46B953E09}" type="presOf" srcId="{E863BFD0-3166-49FD-9DAB-379CD0BCB54D}" destId="{93582CF1-AC7A-4E1B-83DE-B6BED84B31B5}" srcOrd="0" destOrd="0" presId="urn:microsoft.com/office/officeart/2005/8/layout/hierarchy3"/>
    <dgm:cxn modelId="{2EFBE548-A3C4-40AA-B41C-AC8356CEB263}" srcId="{2924820C-FBA5-4A36-81C6-2CC3CF94F23C}" destId="{C5C62540-A74E-4E51-A320-4A94636220B8}" srcOrd="4" destOrd="0" parTransId="{A56938CE-D605-4FA4-89C9-5990F8B2EB8E}" sibTransId="{256CF121-FB76-4C57-A3EC-3BDFE9217DB5}"/>
    <dgm:cxn modelId="{B03303E4-12B1-42A5-A6AF-3841F3A981E5}" srcId="{2924820C-FBA5-4A36-81C6-2CC3CF94F23C}" destId="{B37DB9A9-29D0-4A3A-98DD-15AD075EB937}" srcOrd="2" destOrd="0" parTransId="{C7F00386-DFA5-46E1-ACA9-891CAFFA660E}" sibTransId="{A11B86E6-FB46-48F3-804D-225CCDBD828E}"/>
    <dgm:cxn modelId="{69FC2F95-193A-44CE-82A8-6B06C897B34A}" type="presOf" srcId="{C7F00386-DFA5-46E1-ACA9-891CAFFA660E}" destId="{2F099756-53AB-4D8B-AFD0-95762B98EAC6}" srcOrd="0" destOrd="0" presId="urn:microsoft.com/office/officeart/2005/8/layout/hierarchy3"/>
    <dgm:cxn modelId="{469898E9-1039-47E0-A082-4FAF942964F0}" type="presOf" srcId="{AB6CAB22-B8FB-496B-833C-BAD5C8D24293}" destId="{8552F2BC-76FD-4018-9897-67839C48E9AA}" srcOrd="0" destOrd="0" presId="urn:microsoft.com/office/officeart/2005/8/layout/hierarchy3"/>
    <dgm:cxn modelId="{4F7D7A97-F5D3-460E-AAD0-7C58C2832C22}" type="presOf" srcId="{23894256-59F5-4BC8-AB02-DE2CF62C9126}" destId="{AD82F04B-DA65-4302-AB86-C54251783485}" srcOrd="0" destOrd="0" presId="urn:microsoft.com/office/officeart/2005/8/layout/hierarchy3"/>
    <dgm:cxn modelId="{07D8F967-025C-4E64-BD76-EC680F031D40}" srcId="{29557AEE-B85A-46A1-A7CB-220993C96AEA}" destId="{B9C35A6B-C2EB-4F8F-B24B-1A52227D7A49}" srcOrd="2" destOrd="0" parTransId="{104757BF-F68C-4D84-B964-B2F8416DC6D3}" sibTransId="{220F4798-AE5C-4B62-91FF-688EACDB9245}"/>
    <dgm:cxn modelId="{F6A8207F-B796-4918-8787-CBCE292F83B4}" srcId="{2924820C-FBA5-4A36-81C6-2CC3CF94F23C}" destId="{5CC7EF4A-AE1D-400D-8FD6-6195D303513B}" srcOrd="5" destOrd="0" parTransId="{820A5791-38CD-4705-9ED6-0C62B7968530}" sibTransId="{0BBA646B-885D-46A7-B450-2EE0A19B13E0}"/>
    <dgm:cxn modelId="{6F7F20B0-667C-44DE-A510-F5BDEEB43DC8}" type="presOf" srcId="{9260F0AB-161A-42DD-87BC-B3B2A31FB5D4}" destId="{102EAD4B-D990-4AAA-948B-1BBF9EEA31FB}" srcOrd="0" destOrd="0" presId="urn:microsoft.com/office/officeart/2005/8/layout/hierarchy3"/>
    <dgm:cxn modelId="{8FBD0351-33EE-47E3-8C65-7419C659EEA0}" srcId="{9260F0AB-161A-42DD-87BC-B3B2A31FB5D4}" destId="{2924820C-FBA5-4A36-81C6-2CC3CF94F23C}" srcOrd="0" destOrd="0" parTransId="{554593B6-4977-4CBE-84E3-A23D2B49FFAE}" sibTransId="{FB9DF8A2-FB6F-4BC8-9265-CE72C5335F21}"/>
    <dgm:cxn modelId="{E13B7C52-2F95-41CF-B643-0EB34CAC63C0}" srcId="{9260F0AB-161A-42DD-87BC-B3B2A31FB5D4}" destId="{29557AEE-B85A-46A1-A7CB-220993C96AEA}" srcOrd="1" destOrd="0" parTransId="{0F6F158A-F610-47BC-AA37-D284A7BF48DD}" sibTransId="{1DD54130-AD6C-473B-B1B3-FE23F0136C80}"/>
    <dgm:cxn modelId="{D51A7F3C-2F96-4CFD-A6EB-9FCD0A97AADA}" srcId="{2924820C-FBA5-4A36-81C6-2CC3CF94F23C}" destId="{73E2A116-5E83-4D34-9374-83793BA373DB}" srcOrd="7" destOrd="0" parTransId="{1D8B9C36-8DEF-4E12-BA78-3F3B6BB52F5D}" sibTransId="{FD40287D-B570-42EA-8F49-9FA3F4202444}"/>
    <dgm:cxn modelId="{9C2AD2B3-519C-4F2B-A3A3-D9D52B56B712}" type="presOf" srcId="{73E2A116-5E83-4D34-9374-83793BA373DB}" destId="{3A917E76-9541-4A66-8A65-628CB7BF9A2C}" srcOrd="0" destOrd="0" presId="urn:microsoft.com/office/officeart/2005/8/layout/hierarchy3"/>
    <dgm:cxn modelId="{D148ABAE-D0FC-4C0D-9CAE-CF81AE3E25AC}" type="presOf" srcId="{104757BF-F68C-4D84-B964-B2F8416DC6D3}" destId="{3E56DFA0-1596-47C5-AC53-A418E611D89E}" srcOrd="0" destOrd="0" presId="urn:microsoft.com/office/officeart/2005/8/layout/hierarchy3"/>
    <dgm:cxn modelId="{2A2AD3EA-FB4B-4D76-916F-FD74C1D4E0CC}" type="presOf" srcId="{2924820C-FBA5-4A36-81C6-2CC3CF94F23C}" destId="{6AC114FB-B3EF-4973-8DB3-C0952513966C}" srcOrd="1" destOrd="0" presId="urn:microsoft.com/office/officeart/2005/8/layout/hierarchy3"/>
    <dgm:cxn modelId="{CB9CEBED-C0D4-4C2C-ABA1-4DD60DE1C590}" type="presOf" srcId="{29557AEE-B85A-46A1-A7CB-220993C96AEA}" destId="{5D671953-1BFE-4285-8FC6-FFD2E2DA4870}" srcOrd="1" destOrd="0" presId="urn:microsoft.com/office/officeart/2005/8/layout/hierarchy3"/>
    <dgm:cxn modelId="{7043E65C-E3BF-4512-8CF9-6DE0B0131FDE}" type="presOf" srcId="{29557AEE-B85A-46A1-A7CB-220993C96AEA}" destId="{6D800CB6-285A-4BCA-A9F7-87C5FA4CA374}" srcOrd="0" destOrd="0" presId="urn:microsoft.com/office/officeart/2005/8/layout/hierarchy3"/>
    <dgm:cxn modelId="{54EDEA83-1F95-40C9-AFC7-19E2CB6F2FC3}" type="presOf" srcId="{2924820C-FBA5-4A36-81C6-2CC3CF94F23C}" destId="{4FE7A0D1-8CF1-46C3-B91A-479A83833419}" srcOrd="0" destOrd="0" presId="urn:microsoft.com/office/officeart/2005/8/layout/hierarchy3"/>
    <dgm:cxn modelId="{563FBE1F-3F22-449F-B7CC-AB5729D3C376}" type="presOf" srcId="{BE7D2499-0826-41C9-ABD1-674CAA3BE7CF}" destId="{677A5590-4C90-4077-A453-BB3C360E1C8C}" srcOrd="0" destOrd="0" presId="urn:microsoft.com/office/officeart/2005/8/layout/hierarchy3"/>
    <dgm:cxn modelId="{A2622B52-85F5-4505-80F9-70437A5543D2}" type="presOf" srcId="{090B0007-8CE9-4603-A919-A0EE860FC496}" destId="{5CEE0432-4DC1-4903-B591-75190EFEE2EA}" srcOrd="0" destOrd="0" presId="urn:microsoft.com/office/officeart/2005/8/layout/hierarchy3"/>
    <dgm:cxn modelId="{5BD93301-A171-4D11-B46D-BD88FEF1C92D}" type="presOf" srcId="{CFDBF301-6D01-4173-AAFF-B465DD636742}" destId="{45713B75-AACE-46E1-BAA6-20369EA30F29}" srcOrd="0" destOrd="0" presId="urn:microsoft.com/office/officeart/2005/8/layout/hierarchy3"/>
    <dgm:cxn modelId="{C68125FC-291B-49D6-972D-93648C34E012}" srcId="{2924820C-FBA5-4A36-81C6-2CC3CF94F23C}" destId="{CFDBF301-6D01-4173-AAFF-B465DD636742}" srcOrd="6" destOrd="0" parTransId="{61959A9E-3C5D-4BBB-B3D0-46A58BDFAA90}" sibTransId="{C90CDE45-DBD8-4B6E-8CE7-BDA01D345983}"/>
    <dgm:cxn modelId="{473CF5D4-AAED-4757-8E61-7E1B2EDA3D29}" type="presParOf" srcId="{102EAD4B-D990-4AAA-948B-1BBF9EEA31FB}" destId="{05712BA6-B038-4725-A79B-BEE9F146E9D6}" srcOrd="0" destOrd="0" presId="urn:microsoft.com/office/officeart/2005/8/layout/hierarchy3"/>
    <dgm:cxn modelId="{D30C2DBF-7B06-40C0-9EBA-1ACDB9D7DB5E}" type="presParOf" srcId="{05712BA6-B038-4725-A79B-BEE9F146E9D6}" destId="{490A0E91-600C-45D7-BDEB-6C766793FA09}" srcOrd="0" destOrd="0" presId="urn:microsoft.com/office/officeart/2005/8/layout/hierarchy3"/>
    <dgm:cxn modelId="{39D20342-49C0-4AB3-BD75-AD37631C4B41}" type="presParOf" srcId="{490A0E91-600C-45D7-BDEB-6C766793FA09}" destId="{4FE7A0D1-8CF1-46C3-B91A-479A83833419}" srcOrd="0" destOrd="0" presId="urn:microsoft.com/office/officeart/2005/8/layout/hierarchy3"/>
    <dgm:cxn modelId="{53626604-D080-4535-98C2-1E10BB9DDC90}" type="presParOf" srcId="{490A0E91-600C-45D7-BDEB-6C766793FA09}" destId="{6AC114FB-B3EF-4973-8DB3-C0952513966C}" srcOrd="1" destOrd="0" presId="urn:microsoft.com/office/officeart/2005/8/layout/hierarchy3"/>
    <dgm:cxn modelId="{38087590-3607-4A42-853D-0F74300629E5}" type="presParOf" srcId="{05712BA6-B038-4725-A79B-BEE9F146E9D6}" destId="{91E96E57-D6D9-4B02-B936-A32AA3D085E1}" srcOrd="1" destOrd="0" presId="urn:microsoft.com/office/officeart/2005/8/layout/hierarchy3"/>
    <dgm:cxn modelId="{2A3450AF-3CAF-436B-91FB-6C3276E9A27F}" type="presParOf" srcId="{91E96E57-D6D9-4B02-B936-A32AA3D085E1}" destId="{58FDB977-3458-418F-A571-55CF1E380EF7}" srcOrd="0" destOrd="0" presId="urn:microsoft.com/office/officeart/2005/8/layout/hierarchy3"/>
    <dgm:cxn modelId="{FE9E8D82-B2D4-4416-85A0-C221726F3B49}" type="presParOf" srcId="{91E96E57-D6D9-4B02-B936-A32AA3D085E1}" destId="{F6DBD278-C467-4D25-A1A2-BCCB8BBFF196}" srcOrd="1" destOrd="0" presId="urn:microsoft.com/office/officeart/2005/8/layout/hierarchy3"/>
    <dgm:cxn modelId="{C09273BB-66EA-4B99-B105-BAC3AF9A7507}" type="presParOf" srcId="{91E96E57-D6D9-4B02-B936-A32AA3D085E1}" destId="{AD82F04B-DA65-4302-AB86-C54251783485}" srcOrd="2" destOrd="0" presId="urn:microsoft.com/office/officeart/2005/8/layout/hierarchy3"/>
    <dgm:cxn modelId="{9BA6BD21-646B-4C4B-A6F9-8827D76EDD15}" type="presParOf" srcId="{91E96E57-D6D9-4B02-B936-A32AA3D085E1}" destId="{00CB1B12-B080-435D-B58C-1F7DEB53B0F5}" srcOrd="3" destOrd="0" presId="urn:microsoft.com/office/officeart/2005/8/layout/hierarchy3"/>
    <dgm:cxn modelId="{E452B381-FDA5-44A3-9096-8A59716DB4D1}" type="presParOf" srcId="{91E96E57-D6D9-4B02-B936-A32AA3D085E1}" destId="{2F099756-53AB-4D8B-AFD0-95762B98EAC6}" srcOrd="4" destOrd="0" presId="urn:microsoft.com/office/officeart/2005/8/layout/hierarchy3"/>
    <dgm:cxn modelId="{34B11E01-B3C8-4424-97EE-35757BACE25F}" type="presParOf" srcId="{91E96E57-D6D9-4B02-B936-A32AA3D085E1}" destId="{1D874772-87A5-430D-AAA9-19EDA42162AE}" srcOrd="5" destOrd="0" presId="urn:microsoft.com/office/officeart/2005/8/layout/hierarchy3"/>
    <dgm:cxn modelId="{A9B0A6BF-88C3-4C69-B86B-4B36E34AEA49}" type="presParOf" srcId="{91E96E57-D6D9-4B02-B936-A32AA3D085E1}" destId="{63F9840B-F0AD-4475-A574-9AE315F6D5E9}" srcOrd="6" destOrd="0" presId="urn:microsoft.com/office/officeart/2005/8/layout/hierarchy3"/>
    <dgm:cxn modelId="{B04FACE7-EB18-40FF-A3A1-8D6AAB3AC6F4}" type="presParOf" srcId="{91E96E57-D6D9-4B02-B936-A32AA3D085E1}" destId="{8552F2BC-76FD-4018-9897-67839C48E9AA}" srcOrd="7" destOrd="0" presId="urn:microsoft.com/office/officeart/2005/8/layout/hierarchy3"/>
    <dgm:cxn modelId="{65F46D59-0C22-4885-ACD1-0CF226E5050F}" type="presParOf" srcId="{91E96E57-D6D9-4B02-B936-A32AA3D085E1}" destId="{82B51854-1252-4E9B-82C6-022656375226}" srcOrd="8" destOrd="0" presId="urn:microsoft.com/office/officeart/2005/8/layout/hierarchy3"/>
    <dgm:cxn modelId="{9F814DDE-A586-4E0B-BC45-68F18652D33E}" type="presParOf" srcId="{91E96E57-D6D9-4B02-B936-A32AA3D085E1}" destId="{4E4C05F6-5C5A-4BE9-9734-3B15FD3EBF8F}" srcOrd="9" destOrd="0" presId="urn:microsoft.com/office/officeart/2005/8/layout/hierarchy3"/>
    <dgm:cxn modelId="{9340EA95-D798-4549-9569-821C97A7BAE9}" type="presParOf" srcId="{91E96E57-D6D9-4B02-B936-A32AA3D085E1}" destId="{0B3D42DA-CDC1-4633-AD23-0E2E175E375F}" srcOrd="10" destOrd="0" presId="urn:microsoft.com/office/officeart/2005/8/layout/hierarchy3"/>
    <dgm:cxn modelId="{5E62849B-4836-453E-B5CD-B57123764138}" type="presParOf" srcId="{91E96E57-D6D9-4B02-B936-A32AA3D085E1}" destId="{C5BEEABD-E5F3-4D30-8A6D-D83306F6DED5}" srcOrd="11" destOrd="0" presId="urn:microsoft.com/office/officeart/2005/8/layout/hierarchy3"/>
    <dgm:cxn modelId="{4140B6C4-2046-4954-A8DD-28D9699BCF3A}" type="presParOf" srcId="{91E96E57-D6D9-4B02-B936-A32AA3D085E1}" destId="{624DF922-4B59-440D-909A-32EA5FF6281E}" srcOrd="12" destOrd="0" presId="urn:microsoft.com/office/officeart/2005/8/layout/hierarchy3"/>
    <dgm:cxn modelId="{3B7231C7-CF03-4E03-AB77-B2902EBA761C}" type="presParOf" srcId="{91E96E57-D6D9-4B02-B936-A32AA3D085E1}" destId="{45713B75-AACE-46E1-BAA6-20369EA30F29}" srcOrd="13" destOrd="0" presId="urn:microsoft.com/office/officeart/2005/8/layout/hierarchy3"/>
    <dgm:cxn modelId="{E1914A35-B938-4A6D-A6EE-CAF7D4025532}" type="presParOf" srcId="{91E96E57-D6D9-4B02-B936-A32AA3D085E1}" destId="{0C2BCB8A-4BBD-49EB-8EAC-6C4D874765C3}" srcOrd="14" destOrd="0" presId="urn:microsoft.com/office/officeart/2005/8/layout/hierarchy3"/>
    <dgm:cxn modelId="{71F68420-A4B9-47B1-B16A-8261E1F60E79}" type="presParOf" srcId="{91E96E57-D6D9-4B02-B936-A32AA3D085E1}" destId="{3A917E76-9541-4A66-8A65-628CB7BF9A2C}" srcOrd="15" destOrd="0" presId="urn:microsoft.com/office/officeart/2005/8/layout/hierarchy3"/>
    <dgm:cxn modelId="{8850B7F4-3114-4934-BB1F-2423C4AB0D8F}" type="presParOf" srcId="{102EAD4B-D990-4AAA-948B-1BBF9EEA31FB}" destId="{747F3AA0-1461-4E9F-99ED-0B81A030ECF6}" srcOrd="1" destOrd="0" presId="urn:microsoft.com/office/officeart/2005/8/layout/hierarchy3"/>
    <dgm:cxn modelId="{D91C341A-3322-4DDD-B730-5B3ED02DC683}" type="presParOf" srcId="{747F3AA0-1461-4E9F-99ED-0B81A030ECF6}" destId="{1133DCC4-54A9-4E44-A397-F89AF6F419B8}" srcOrd="0" destOrd="0" presId="urn:microsoft.com/office/officeart/2005/8/layout/hierarchy3"/>
    <dgm:cxn modelId="{0691ED93-B1A7-4EED-8BCB-64F6B08BD5BB}" type="presParOf" srcId="{1133DCC4-54A9-4E44-A397-F89AF6F419B8}" destId="{6D800CB6-285A-4BCA-A9F7-87C5FA4CA374}" srcOrd="0" destOrd="0" presId="urn:microsoft.com/office/officeart/2005/8/layout/hierarchy3"/>
    <dgm:cxn modelId="{795C479E-75DF-47D6-AE9A-E71CB4BD902B}" type="presParOf" srcId="{1133DCC4-54A9-4E44-A397-F89AF6F419B8}" destId="{5D671953-1BFE-4285-8FC6-FFD2E2DA4870}" srcOrd="1" destOrd="0" presId="urn:microsoft.com/office/officeart/2005/8/layout/hierarchy3"/>
    <dgm:cxn modelId="{C41AB862-2FCA-4CFF-9D97-25A34CB886D4}" type="presParOf" srcId="{747F3AA0-1461-4E9F-99ED-0B81A030ECF6}" destId="{12F94FC0-9A41-4EAE-B6AD-F535E586E1F3}" srcOrd="1" destOrd="0" presId="urn:microsoft.com/office/officeart/2005/8/layout/hierarchy3"/>
    <dgm:cxn modelId="{8075A44D-3C27-4879-92E9-560E2F8E68DB}" type="presParOf" srcId="{12F94FC0-9A41-4EAE-B6AD-F535E586E1F3}" destId="{93582CF1-AC7A-4E1B-83DE-B6BED84B31B5}" srcOrd="0" destOrd="0" presId="urn:microsoft.com/office/officeart/2005/8/layout/hierarchy3"/>
    <dgm:cxn modelId="{99024A9B-BC99-4F81-954B-74A172B6C5EA}" type="presParOf" srcId="{12F94FC0-9A41-4EAE-B6AD-F535E586E1F3}" destId="{5CEE0432-4DC1-4903-B591-75190EFEE2EA}" srcOrd="1" destOrd="0" presId="urn:microsoft.com/office/officeart/2005/8/layout/hierarchy3"/>
    <dgm:cxn modelId="{23F82591-57B7-4492-B545-3BFDEDBCEB98}" type="presParOf" srcId="{12F94FC0-9A41-4EAE-B6AD-F535E586E1F3}" destId="{E95C11BA-22FA-4CBB-8F0A-CA8BD130DDA5}" srcOrd="2" destOrd="0" presId="urn:microsoft.com/office/officeart/2005/8/layout/hierarchy3"/>
    <dgm:cxn modelId="{7FD4AE28-A0A1-4404-BA86-F837B26E2315}" type="presParOf" srcId="{12F94FC0-9A41-4EAE-B6AD-F535E586E1F3}" destId="{677A5590-4C90-4077-A453-BB3C360E1C8C}" srcOrd="3" destOrd="0" presId="urn:microsoft.com/office/officeart/2005/8/layout/hierarchy3"/>
    <dgm:cxn modelId="{6EFEBA6E-2E4D-416C-8558-99DC5B60A621}" type="presParOf" srcId="{12F94FC0-9A41-4EAE-B6AD-F535E586E1F3}" destId="{3E56DFA0-1596-47C5-AC53-A418E611D89E}" srcOrd="4" destOrd="0" presId="urn:microsoft.com/office/officeart/2005/8/layout/hierarchy3"/>
    <dgm:cxn modelId="{3C327CA3-0D32-4F4C-B4A4-AE8156571B57}" type="presParOf" srcId="{12F94FC0-9A41-4EAE-B6AD-F535E586E1F3}" destId="{700466F8-C62E-47F9-9F15-9A7E26A5002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3F4C70-FF4D-4820-BBB4-39BB606E71F1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491C8E-14AB-4A06-8845-D0C7EF996829}">
      <dgm:prSet phldrT="[Текст]" custT="1"/>
      <dgm:spPr/>
      <dgm:t>
        <a:bodyPr/>
        <a:lstStyle/>
        <a:p>
          <a:r>
            <a: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отделке:</a:t>
          </a:r>
          <a:endParaRPr lang="ru-RU" sz="24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490743-D91D-40AB-9174-06A533A7C5C7}" type="parTrans" cxnId="{99AC42A1-B87D-4891-952D-24925454F2A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E7A1D4-2C3B-4588-B104-F13B21BEA77A}" type="sibTrans" cxnId="{99AC42A1-B87D-4891-952D-24925454F2A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958615-9389-4941-88E7-B699466D591A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Термически необработанная и обработанная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C9890B-A288-461B-8CBD-85BB59FE4022}" type="parTrans" cxnId="{7475F7E3-5034-44AB-A3D8-6AB1C7105E3A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DB5A0-2392-49FD-B2AE-C9E58468BC00}" type="sibTrans" cxnId="{7475F7E3-5034-44AB-A3D8-6AB1C7105E3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B6C043-2196-4F24-A3CE-E56ADC823193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Черная и оцинкованная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77700B-FFDC-4FFF-B864-658C3FCD5019}" type="parTrans" cxnId="{CE5225C6-55D6-4BED-8D45-11A3668DB852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320E2E-BD53-4801-A1AE-499B8EF834FC}" type="sibTrans" cxnId="{CE5225C6-55D6-4BED-8D45-11A3668DB852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F38E0-524F-42A8-88A8-9A73541A1A06}" type="pres">
      <dgm:prSet presAssocID="{5D3F4C70-FF4D-4820-BBB4-39BB606E71F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CCAB386-1065-4A95-B9C2-2557BB40E4EC}" type="pres">
      <dgm:prSet presAssocID="{70491C8E-14AB-4A06-8845-D0C7EF996829}" presName="hierRoot1" presStyleCnt="0"/>
      <dgm:spPr/>
    </dgm:pt>
    <dgm:pt modelId="{91138A38-161F-4E9C-893E-A5236CE658CD}" type="pres">
      <dgm:prSet presAssocID="{70491C8E-14AB-4A06-8845-D0C7EF996829}" presName="composite" presStyleCnt="0"/>
      <dgm:spPr/>
    </dgm:pt>
    <dgm:pt modelId="{1F8DA1E7-D9F1-4685-9796-277C3F195CF3}" type="pres">
      <dgm:prSet presAssocID="{70491C8E-14AB-4A06-8845-D0C7EF996829}" presName="background" presStyleLbl="node0" presStyleIdx="0" presStyleCnt="1"/>
      <dgm:spPr>
        <a:solidFill>
          <a:srgbClr val="F0ACE1"/>
        </a:solidFill>
      </dgm:spPr>
    </dgm:pt>
    <dgm:pt modelId="{B00F4D52-E6EA-4FDB-842B-58175BD16074}" type="pres">
      <dgm:prSet presAssocID="{70491C8E-14AB-4A06-8845-D0C7EF996829}" presName="text" presStyleLbl="fgAcc0" presStyleIdx="0" presStyleCnt="1" custScaleX="141841" custScaleY="717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ECBECE-687E-41EC-B1E2-3009C2594369}" type="pres">
      <dgm:prSet presAssocID="{70491C8E-14AB-4A06-8845-D0C7EF996829}" presName="hierChild2" presStyleCnt="0"/>
      <dgm:spPr/>
    </dgm:pt>
    <dgm:pt modelId="{1E9875B8-7EB4-4A5B-BCDA-C703E0D5A32F}" type="pres">
      <dgm:prSet presAssocID="{23C9890B-A288-461B-8CBD-85BB59FE402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2BD98A9D-B65F-455A-834E-08D6FAE8A3E6}" type="pres">
      <dgm:prSet presAssocID="{86958615-9389-4941-88E7-B699466D591A}" presName="hierRoot2" presStyleCnt="0"/>
      <dgm:spPr/>
    </dgm:pt>
    <dgm:pt modelId="{16E07DDA-4430-4322-8FBD-4BB601AC3AEE}" type="pres">
      <dgm:prSet presAssocID="{86958615-9389-4941-88E7-B699466D591A}" presName="composite2" presStyleCnt="0"/>
      <dgm:spPr/>
    </dgm:pt>
    <dgm:pt modelId="{5091B66B-8B3F-493A-8D52-D414D314FF31}" type="pres">
      <dgm:prSet presAssocID="{86958615-9389-4941-88E7-B699466D591A}" presName="background2" presStyleLbl="node2" presStyleIdx="0" presStyleCnt="2"/>
      <dgm:spPr>
        <a:solidFill>
          <a:srgbClr val="F0ACE1"/>
        </a:solidFill>
      </dgm:spPr>
    </dgm:pt>
    <dgm:pt modelId="{EFAE441D-EE13-403D-87E9-5B5240150E2B}" type="pres">
      <dgm:prSet presAssocID="{86958615-9389-4941-88E7-B699466D591A}" presName="text2" presStyleLbl="fgAcc2" presStyleIdx="0" presStyleCnt="2" custScaleX="1434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8BD752-52FD-4030-986F-6AFAE073F45D}" type="pres">
      <dgm:prSet presAssocID="{86958615-9389-4941-88E7-B699466D591A}" presName="hierChild3" presStyleCnt="0"/>
      <dgm:spPr/>
    </dgm:pt>
    <dgm:pt modelId="{A5908939-39E0-4C87-8EED-4202FC40DD00}" type="pres">
      <dgm:prSet presAssocID="{7777700B-FFDC-4FFF-B864-658C3FCD501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E6DFC83-D923-4C47-B88B-B20799D9CC04}" type="pres">
      <dgm:prSet presAssocID="{46B6C043-2196-4F24-A3CE-E56ADC823193}" presName="hierRoot2" presStyleCnt="0"/>
      <dgm:spPr/>
    </dgm:pt>
    <dgm:pt modelId="{BFA69B58-259C-42BC-9A76-32FAD13408D7}" type="pres">
      <dgm:prSet presAssocID="{46B6C043-2196-4F24-A3CE-E56ADC823193}" presName="composite2" presStyleCnt="0"/>
      <dgm:spPr/>
    </dgm:pt>
    <dgm:pt modelId="{185B1886-1F09-4232-A35C-B44D7A880705}" type="pres">
      <dgm:prSet presAssocID="{46B6C043-2196-4F24-A3CE-E56ADC823193}" presName="background2" presStyleLbl="node2" presStyleIdx="1" presStyleCnt="2"/>
      <dgm:spPr>
        <a:solidFill>
          <a:srgbClr val="F0ACE1"/>
        </a:solidFill>
      </dgm:spPr>
    </dgm:pt>
    <dgm:pt modelId="{EF598E2F-0EA6-463A-9803-EDC386992E66}" type="pres">
      <dgm:prSet presAssocID="{46B6C043-2196-4F24-A3CE-E56ADC823193}" presName="text2" presStyleLbl="fgAcc2" presStyleIdx="1" presStyleCnt="2" custScaleX="1613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C179B6-F605-46E9-AC09-290E9CC59ACA}" type="pres">
      <dgm:prSet presAssocID="{46B6C043-2196-4F24-A3CE-E56ADC823193}" presName="hierChild3" presStyleCnt="0"/>
      <dgm:spPr/>
    </dgm:pt>
  </dgm:ptLst>
  <dgm:cxnLst>
    <dgm:cxn modelId="{7475F7E3-5034-44AB-A3D8-6AB1C7105E3A}" srcId="{70491C8E-14AB-4A06-8845-D0C7EF996829}" destId="{86958615-9389-4941-88E7-B699466D591A}" srcOrd="0" destOrd="0" parTransId="{23C9890B-A288-461B-8CBD-85BB59FE4022}" sibTransId="{844DB5A0-2392-49FD-B2AE-C9E58468BC00}"/>
    <dgm:cxn modelId="{3B3368DE-9A02-4B3E-8B59-BA800C0D2831}" type="presOf" srcId="{7777700B-FFDC-4FFF-B864-658C3FCD5019}" destId="{A5908939-39E0-4C87-8EED-4202FC40DD00}" srcOrd="0" destOrd="0" presId="urn:microsoft.com/office/officeart/2005/8/layout/hierarchy1"/>
    <dgm:cxn modelId="{B1246B9F-7000-4655-9030-7441B343D906}" type="presOf" srcId="{23C9890B-A288-461B-8CBD-85BB59FE4022}" destId="{1E9875B8-7EB4-4A5B-BCDA-C703E0D5A32F}" srcOrd="0" destOrd="0" presId="urn:microsoft.com/office/officeart/2005/8/layout/hierarchy1"/>
    <dgm:cxn modelId="{CE5225C6-55D6-4BED-8D45-11A3668DB852}" srcId="{70491C8E-14AB-4A06-8845-D0C7EF996829}" destId="{46B6C043-2196-4F24-A3CE-E56ADC823193}" srcOrd="1" destOrd="0" parTransId="{7777700B-FFDC-4FFF-B864-658C3FCD5019}" sibTransId="{61320E2E-BD53-4801-A1AE-499B8EF834FC}"/>
    <dgm:cxn modelId="{99AC42A1-B87D-4891-952D-24925454F2A9}" srcId="{5D3F4C70-FF4D-4820-BBB4-39BB606E71F1}" destId="{70491C8E-14AB-4A06-8845-D0C7EF996829}" srcOrd="0" destOrd="0" parTransId="{BE490743-D91D-40AB-9174-06A533A7C5C7}" sibTransId="{E0E7A1D4-2C3B-4588-B104-F13B21BEA77A}"/>
    <dgm:cxn modelId="{3C1B8A3D-67CC-4793-A922-E263466F8143}" type="presOf" srcId="{70491C8E-14AB-4A06-8845-D0C7EF996829}" destId="{B00F4D52-E6EA-4FDB-842B-58175BD16074}" srcOrd="0" destOrd="0" presId="urn:microsoft.com/office/officeart/2005/8/layout/hierarchy1"/>
    <dgm:cxn modelId="{F41FE8AA-D53A-4B2C-9D26-61235CC3614D}" type="presOf" srcId="{86958615-9389-4941-88E7-B699466D591A}" destId="{EFAE441D-EE13-403D-87E9-5B5240150E2B}" srcOrd="0" destOrd="0" presId="urn:microsoft.com/office/officeart/2005/8/layout/hierarchy1"/>
    <dgm:cxn modelId="{30590EDA-5C64-4170-A980-F16C50E5AD9C}" type="presOf" srcId="{46B6C043-2196-4F24-A3CE-E56ADC823193}" destId="{EF598E2F-0EA6-463A-9803-EDC386992E66}" srcOrd="0" destOrd="0" presId="urn:microsoft.com/office/officeart/2005/8/layout/hierarchy1"/>
    <dgm:cxn modelId="{AE397940-65C5-4734-A090-01EB974C4F08}" type="presOf" srcId="{5D3F4C70-FF4D-4820-BBB4-39BB606E71F1}" destId="{40FF38E0-524F-42A8-88A8-9A73541A1A06}" srcOrd="0" destOrd="0" presId="urn:microsoft.com/office/officeart/2005/8/layout/hierarchy1"/>
    <dgm:cxn modelId="{AC55F6D0-E990-4A71-A97F-156DC05F0DC6}" type="presParOf" srcId="{40FF38E0-524F-42A8-88A8-9A73541A1A06}" destId="{7CCAB386-1065-4A95-B9C2-2557BB40E4EC}" srcOrd="0" destOrd="0" presId="urn:microsoft.com/office/officeart/2005/8/layout/hierarchy1"/>
    <dgm:cxn modelId="{5B909315-4047-4C83-8878-C4121B6C2FC7}" type="presParOf" srcId="{7CCAB386-1065-4A95-B9C2-2557BB40E4EC}" destId="{91138A38-161F-4E9C-893E-A5236CE658CD}" srcOrd="0" destOrd="0" presId="urn:microsoft.com/office/officeart/2005/8/layout/hierarchy1"/>
    <dgm:cxn modelId="{D87558F9-0EE8-4C48-BADF-E4F91D56FD25}" type="presParOf" srcId="{91138A38-161F-4E9C-893E-A5236CE658CD}" destId="{1F8DA1E7-D9F1-4685-9796-277C3F195CF3}" srcOrd="0" destOrd="0" presId="urn:microsoft.com/office/officeart/2005/8/layout/hierarchy1"/>
    <dgm:cxn modelId="{0105B5C8-12C4-4724-9DC8-0C6D55EC0A62}" type="presParOf" srcId="{91138A38-161F-4E9C-893E-A5236CE658CD}" destId="{B00F4D52-E6EA-4FDB-842B-58175BD16074}" srcOrd="1" destOrd="0" presId="urn:microsoft.com/office/officeart/2005/8/layout/hierarchy1"/>
    <dgm:cxn modelId="{844AFE9F-EB2D-48E6-8607-722FA9CA7DA2}" type="presParOf" srcId="{7CCAB386-1065-4A95-B9C2-2557BB40E4EC}" destId="{1EECBECE-687E-41EC-B1E2-3009C2594369}" srcOrd="1" destOrd="0" presId="urn:microsoft.com/office/officeart/2005/8/layout/hierarchy1"/>
    <dgm:cxn modelId="{BD7A5B86-8C67-4C1D-820E-213303208C69}" type="presParOf" srcId="{1EECBECE-687E-41EC-B1E2-3009C2594369}" destId="{1E9875B8-7EB4-4A5B-BCDA-C703E0D5A32F}" srcOrd="0" destOrd="0" presId="urn:microsoft.com/office/officeart/2005/8/layout/hierarchy1"/>
    <dgm:cxn modelId="{51C5577E-8244-4E44-A401-F1FB5925A5E7}" type="presParOf" srcId="{1EECBECE-687E-41EC-B1E2-3009C2594369}" destId="{2BD98A9D-B65F-455A-834E-08D6FAE8A3E6}" srcOrd="1" destOrd="0" presId="urn:microsoft.com/office/officeart/2005/8/layout/hierarchy1"/>
    <dgm:cxn modelId="{D986520E-2B33-4840-80AB-D4F3EEA45CE4}" type="presParOf" srcId="{2BD98A9D-B65F-455A-834E-08D6FAE8A3E6}" destId="{16E07DDA-4430-4322-8FBD-4BB601AC3AEE}" srcOrd="0" destOrd="0" presId="urn:microsoft.com/office/officeart/2005/8/layout/hierarchy1"/>
    <dgm:cxn modelId="{C6D929FD-3428-4835-9E7D-AC129D89A385}" type="presParOf" srcId="{16E07DDA-4430-4322-8FBD-4BB601AC3AEE}" destId="{5091B66B-8B3F-493A-8D52-D414D314FF31}" srcOrd="0" destOrd="0" presId="urn:microsoft.com/office/officeart/2005/8/layout/hierarchy1"/>
    <dgm:cxn modelId="{C9790685-7273-4A92-B029-D66F94652AEB}" type="presParOf" srcId="{16E07DDA-4430-4322-8FBD-4BB601AC3AEE}" destId="{EFAE441D-EE13-403D-87E9-5B5240150E2B}" srcOrd="1" destOrd="0" presId="urn:microsoft.com/office/officeart/2005/8/layout/hierarchy1"/>
    <dgm:cxn modelId="{61009348-DC6C-404D-90B9-086DEE87B4F0}" type="presParOf" srcId="{2BD98A9D-B65F-455A-834E-08D6FAE8A3E6}" destId="{6A8BD752-52FD-4030-986F-6AFAE073F45D}" srcOrd="1" destOrd="0" presId="urn:microsoft.com/office/officeart/2005/8/layout/hierarchy1"/>
    <dgm:cxn modelId="{2471C36A-0E07-4803-A781-D60B84F323B5}" type="presParOf" srcId="{1EECBECE-687E-41EC-B1E2-3009C2594369}" destId="{A5908939-39E0-4C87-8EED-4202FC40DD00}" srcOrd="2" destOrd="0" presId="urn:microsoft.com/office/officeart/2005/8/layout/hierarchy1"/>
    <dgm:cxn modelId="{ABC9E18B-D6D6-4391-BFA9-043D0BF8A675}" type="presParOf" srcId="{1EECBECE-687E-41EC-B1E2-3009C2594369}" destId="{1E6DFC83-D923-4C47-B88B-B20799D9CC04}" srcOrd="3" destOrd="0" presId="urn:microsoft.com/office/officeart/2005/8/layout/hierarchy1"/>
    <dgm:cxn modelId="{0D8D7180-FC76-4A7F-AA2D-CC8EF19F244C}" type="presParOf" srcId="{1E6DFC83-D923-4C47-B88B-B20799D9CC04}" destId="{BFA69B58-259C-42BC-9A76-32FAD13408D7}" srcOrd="0" destOrd="0" presId="urn:microsoft.com/office/officeart/2005/8/layout/hierarchy1"/>
    <dgm:cxn modelId="{408412D1-CFF6-4793-ABBB-46374EAD1B10}" type="presParOf" srcId="{BFA69B58-259C-42BC-9A76-32FAD13408D7}" destId="{185B1886-1F09-4232-A35C-B44D7A880705}" srcOrd="0" destOrd="0" presId="urn:microsoft.com/office/officeart/2005/8/layout/hierarchy1"/>
    <dgm:cxn modelId="{2F83A824-3B7B-46F8-B822-6628932D143B}" type="presParOf" srcId="{BFA69B58-259C-42BC-9A76-32FAD13408D7}" destId="{EF598E2F-0EA6-463A-9803-EDC386992E66}" srcOrd="1" destOrd="0" presId="urn:microsoft.com/office/officeart/2005/8/layout/hierarchy1"/>
    <dgm:cxn modelId="{E6B0DC47-8CAD-49FD-9CA3-6D3DD0173475}" type="presParOf" srcId="{1E6DFC83-D923-4C47-B88B-B20799D9CC04}" destId="{21C179B6-F605-46E9-AC09-290E9CC59AC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393726" y="-978697"/>
          <a:ext cx="7616099" cy="7616099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396958" y="251716"/>
          <a:ext cx="10805098" cy="514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8196" tIns="50800" rIns="50800" bIns="50800" numCol="1" spcCol="1270" anchor="ctr" anchorCtr="0">
          <a:noAutofit/>
        </a:bodyPr>
        <a:lstStyle/>
        <a:p>
          <a:pPr marL="533400" lvl="0" indent="-5334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17.1. Общие сведения о строительных товарах, классификация и потребительские свойства строительных товаров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958" y="251716"/>
        <a:ext cx="10805098" cy="514263"/>
      </dsp:txXfrm>
    </dsp:sp>
    <dsp:sp modelId="{C7628E09-A5D0-43AC-834B-E8990AEC2BF8}">
      <dsp:nvSpPr>
        <dsp:cNvPr id="0" name=""/>
        <dsp:cNvSpPr/>
      </dsp:nvSpPr>
      <dsp:spPr>
        <a:xfrm>
          <a:off x="75543" y="192961"/>
          <a:ext cx="642828" cy="642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BA6CB0-12BD-4704-9F33-36841D5E1092}">
      <dsp:nvSpPr>
        <dsp:cNvPr id="0" name=""/>
        <dsp:cNvSpPr/>
      </dsp:nvSpPr>
      <dsp:spPr>
        <a:xfrm>
          <a:off x="862669" y="1029092"/>
          <a:ext cx="10339386" cy="514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819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17.2. Классификация и характеристика ассортимента минеральных вяжущих веществ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2669" y="1029092"/>
        <a:ext cx="10339386" cy="514263"/>
      </dsp:txXfrm>
    </dsp:sp>
    <dsp:sp modelId="{910C159F-EC84-46AA-8B34-B1D5ECD6209C}">
      <dsp:nvSpPr>
        <dsp:cNvPr id="0" name=""/>
        <dsp:cNvSpPr/>
      </dsp:nvSpPr>
      <dsp:spPr>
        <a:xfrm>
          <a:off x="541255" y="964809"/>
          <a:ext cx="642828" cy="642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460F96-A38B-4156-9D94-EE85CE2294CB}">
      <dsp:nvSpPr>
        <dsp:cNvPr id="0" name=""/>
        <dsp:cNvSpPr/>
      </dsp:nvSpPr>
      <dsp:spPr>
        <a:xfrm>
          <a:off x="1117877" y="1800373"/>
          <a:ext cx="10084179" cy="514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819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17.3. Классификация и характеристика ассортимента материалов для стен и перегородок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7877" y="1800373"/>
        <a:ext cx="10084179" cy="514263"/>
      </dsp:txXfrm>
    </dsp:sp>
    <dsp:sp modelId="{A7830E1E-BFD1-4D21-9659-CA78DBE33DAF}">
      <dsp:nvSpPr>
        <dsp:cNvPr id="0" name=""/>
        <dsp:cNvSpPr/>
      </dsp:nvSpPr>
      <dsp:spPr>
        <a:xfrm>
          <a:off x="796462" y="1736090"/>
          <a:ext cx="642828" cy="642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A3224B-2A47-43BA-B75B-5DD97C89B929}">
      <dsp:nvSpPr>
        <dsp:cNvPr id="0" name=""/>
        <dsp:cNvSpPr/>
      </dsp:nvSpPr>
      <dsp:spPr>
        <a:xfrm>
          <a:off x="1199362" y="2572220"/>
          <a:ext cx="10002693" cy="514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819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17.4. Классификация и характеристика ассортимента материалов для полов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9362" y="2572220"/>
        <a:ext cx="10002693" cy="514263"/>
      </dsp:txXfrm>
    </dsp:sp>
    <dsp:sp modelId="{9F08E115-382A-4937-9CC5-DA1283C5AAC2}">
      <dsp:nvSpPr>
        <dsp:cNvPr id="0" name=""/>
        <dsp:cNvSpPr/>
      </dsp:nvSpPr>
      <dsp:spPr>
        <a:xfrm>
          <a:off x="877948" y="2507938"/>
          <a:ext cx="642828" cy="642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060A08-A1C9-4B67-BE75-6673E4B8D016}">
      <dsp:nvSpPr>
        <dsp:cNvPr id="0" name=""/>
        <dsp:cNvSpPr/>
      </dsp:nvSpPr>
      <dsp:spPr>
        <a:xfrm>
          <a:off x="1117877" y="3344068"/>
          <a:ext cx="10084179" cy="514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819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17.5. Классификация и характеристика ассортимента кровельных материалов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7877" y="3344068"/>
        <a:ext cx="10084179" cy="514263"/>
      </dsp:txXfrm>
    </dsp:sp>
    <dsp:sp modelId="{0F1FC3B9-49DF-4D07-B1DB-78F3481FFB2A}">
      <dsp:nvSpPr>
        <dsp:cNvPr id="0" name=""/>
        <dsp:cNvSpPr/>
      </dsp:nvSpPr>
      <dsp:spPr>
        <a:xfrm>
          <a:off x="796462" y="3279785"/>
          <a:ext cx="642828" cy="642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B21180-FC57-4D52-A679-4BB162841912}">
      <dsp:nvSpPr>
        <dsp:cNvPr id="0" name=""/>
        <dsp:cNvSpPr/>
      </dsp:nvSpPr>
      <dsp:spPr>
        <a:xfrm>
          <a:off x="862669" y="4115349"/>
          <a:ext cx="10339386" cy="514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819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17.6. Классификация и характеристика ассортимента материалов для остекления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2669" y="4115349"/>
        <a:ext cx="10339386" cy="514263"/>
      </dsp:txXfrm>
    </dsp:sp>
    <dsp:sp modelId="{BFAC83BA-2B0A-49E2-B533-17419D9A0DBF}">
      <dsp:nvSpPr>
        <dsp:cNvPr id="0" name=""/>
        <dsp:cNvSpPr/>
      </dsp:nvSpPr>
      <dsp:spPr>
        <a:xfrm>
          <a:off x="541255" y="4051066"/>
          <a:ext cx="642828" cy="642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470C7A-A256-47A7-A0A5-D90608A629D2}">
      <dsp:nvSpPr>
        <dsp:cNvPr id="0" name=""/>
        <dsp:cNvSpPr/>
      </dsp:nvSpPr>
      <dsp:spPr>
        <a:xfrm>
          <a:off x="396958" y="4887197"/>
          <a:ext cx="10805098" cy="5142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819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17.7. Классификация и характеристика ассортимента облицовочных материалов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958" y="4887197"/>
        <a:ext cx="10805098" cy="514263"/>
      </dsp:txXfrm>
    </dsp:sp>
    <dsp:sp modelId="{42A0C4A5-311D-4E12-A2AD-A1DF673990D4}">
      <dsp:nvSpPr>
        <dsp:cNvPr id="0" name=""/>
        <dsp:cNvSpPr/>
      </dsp:nvSpPr>
      <dsp:spPr>
        <a:xfrm>
          <a:off x="75543" y="4822914"/>
          <a:ext cx="642828" cy="6428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5614297" y="-859469"/>
          <a:ext cx="6684457" cy="6684457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467844" y="303571"/>
          <a:ext cx="10371593" cy="620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2830" tIns="50800" rIns="50800" bIns="50800" numCol="1" spcCol="1270" anchor="ctr" anchorCtr="0">
          <a:noAutofit/>
        </a:bodyPr>
        <a:lstStyle/>
        <a:p>
          <a:pPr marL="533400" lvl="0" indent="-5334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17.8. Классификация и характеристика ассортимента отделочных материалов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844" y="303571"/>
        <a:ext cx="10371593" cy="620888"/>
      </dsp:txXfrm>
    </dsp:sp>
    <dsp:sp modelId="{C7628E09-A5D0-43AC-834B-E8990AEC2BF8}">
      <dsp:nvSpPr>
        <dsp:cNvPr id="0" name=""/>
        <dsp:cNvSpPr/>
      </dsp:nvSpPr>
      <dsp:spPr>
        <a:xfrm>
          <a:off x="79788" y="232634"/>
          <a:ext cx="776110" cy="776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C120AC-FF77-4C46-B0D0-F0A2B5A042F6}">
      <dsp:nvSpPr>
        <dsp:cNvPr id="0" name=""/>
        <dsp:cNvSpPr/>
      </dsp:nvSpPr>
      <dsp:spPr>
        <a:xfrm>
          <a:off x="912754" y="1241280"/>
          <a:ext cx="9926683" cy="620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2830" tIns="50800" rIns="50800" bIns="50800" numCol="1" spcCol="1270" anchor="ctr" anchorCtr="0">
          <a:noAutofit/>
        </a:bodyPr>
        <a:lstStyle/>
        <a:p>
          <a:pPr marL="533400" lvl="0" indent="-5334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17.9. Классификация и характеристика ассортимента крепежных материалов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2754" y="1241280"/>
        <a:ext cx="9926683" cy="620888"/>
      </dsp:txXfrm>
    </dsp:sp>
    <dsp:sp modelId="{86786CBC-D28C-4C1C-BED6-45B97A918D62}">
      <dsp:nvSpPr>
        <dsp:cNvPr id="0" name=""/>
        <dsp:cNvSpPr/>
      </dsp:nvSpPr>
      <dsp:spPr>
        <a:xfrm>
          <a:off x="524699" y="1163669"/>
          <a:ext cx="776110" cy="776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131563-4E4E-40BA-91EC-405E9C655446}">
      <dsp:nvSpPr>
        <dsp:cNvPr id="0" name=""/>
        <dsp:cNvSpPr/>
      </dsp:nvSpPr>
      <dsp:spPr>
        <a:xfrm>
          <a:off x="1049306" y="2172315"/>
          <a:ext cx="9790131" cy="620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2830" tIns="50800" rIns="50800" bIns="50800" numCol="1" spcCol="1270" anchor="ctr" anchorCtr="0">
          <a:noAutofit/>
        </a:bodyPr>
        <a:lstStyle/>
        <a:p>
          <a:pPr marL="533400" lvl="0" indent="-5334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17.10. Классификация и характеристика ассортимента санитарно-технического оборудования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9306" y="2172315"/>
        <a:ext cx="9790131" cy="620888"/>
      </dsp:txXfrm>
    </dsp:sp>
    <dsp:sp modelId="{2B1343F2-2FFA-48FB-B379-60DF4373436E}">
      <dsp:nvSpPr>
        <dsp:cNvPr id="0" name=""/>
        <dsp:cNvSpPr/>
      </dsp:nvSpPr>
      <dsp:spPr>
        <a:xfrm>
          <a:off x="661251" y="2094704"/>
          <a:ext cx="776110" cy="776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AC1A2D-455D-4E58-BF3E-35AF13D2A4EE}">
      <dsp:nvSpPr>
        <dsp:cNvPr id="0" name=""/>
        <dsp:cNvSpPr/>
      </dsp:nvSpPr>
      <dsp:spPr>
        <a:xfrm>
          <a:off x="912754" y="3103350"/>
          <a:ext cx="9926683" cy="620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2830" tIns="50800" rIns="50800" bIns="50800" numCol="1" spcCol="1270" anchor="ctr" anchorCtr="0">
          <a:noAutofit/>
        </a:bodyPr>
        <a:lstStyle/>
        <a:p>
          <a:pPr marL="533400" lvl="0" indent="-5334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17.11. Классификация и характеристика ассортимента конструкционных профильных, тепло- и звукоизоляционных материалов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2754" y="3103350"/>
        <a:ext cx="9926683" cy="620888"/>
      </dsp:txXfrm>
    </dsp:sp>
    <dsp:sp modelId="{75CFE856-29C3-4BF6-A34C-129F2F3BA16E}">
      <dsp:nvSpPr>
        <dsp:cNvPr id="0" name=""/>
        <dsp:cNvSpPr/>
      </dsp:nvSpPr>
      <dsp:spPr>
        <a:xfrm>
          <a:off x="524699" y="3025739"/>
          <a:ext cx="776110" cy="776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0D7E40-5BA5-4C29-94F2-79E9CC9D6F02}">
      <dsp:nvSpPr>
        <dsp:cNvPr id="0" name=""/>
        <dsp:cNvSpPr/>
      </dsp:nvSpPr>
      <dsp:spPr>
        <a:xfrm>
          <a:off x="467844" y="4034384"/>
          <a:ext cx="10371593" cy="6208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2830" tIns="50800" rIns="50800" bIns="50800" numCol="1" spcCol="1270" anchor="ctr" anchorCtr="0">
          <a:noAutofit/>
        </a:bodyPr>
        <a:lstStyle/>
        <a:p>
          <a:pPr marL="533400" lvl="0" indent="-5334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17.12. Требования к качеству, маркировка, упаковка, хранение строительных товаров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844" y="4034384"/>
        <a:ext cx="10371593" cy="620888"/>
      </dsp:txXfrm>
    </dsp:sp>
    <dsp:sp modelId="{A15A529C-EA1F-4763-BBCD-82DB7D0A0439}">
      <dsp:nvSpPr>
        <dsp:cNvPr id="0" name=""/>
        <dsp:cNvSpPr/>
      </dsp:nvSpPr>
      <dsp:spPr>
        <a:xfrm>
          <a:off x="79788" y="3956773"/>
          <a:ext cx="776110" cy="7761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8610A-A34A-4D51-95C0-1429FF570FF7}">
      <dsp:nvSpPr>
        <dsp:cNvPr id="0" name=""/>
        <dsp:cNvSpPr/>
      </dsp:nvSpPr>
      <dsp:spPr>
        <a:xfrm>
          <a:off x="0" y="0"/>
          <a:ext cx="2449172" cy="5491737"/>
        </a:xfrm>
        <a:prstGeom prst="roundRect">
          <a:avLst>
            <a:gd name="adj" fmla="val 10000"/>
          </a:avLst>
        </a:prstGeom>
        <a:solidFill>
          <a:srgbClr val="CC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происхождению:</a:t>
          </a:r>
          <a:endParaRPr lang="ru-RU" sz="1500" b="1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природные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искусственные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196694"/>
        <a:ext cx="2449172" cy="2196694"/>
      </dsp:txXfrm>
    </dsp:sp>
    <dsp:sp modelId="{B8C9F22B-B3D6-44BF-8D29-4B0FAC84C535}">
      <dsp:nvSpPr>
        <dsp:cNvPr id="0" name=""/>
        <dsp:cNvSpPr/>
      </dsp:nvSpPr>
      <dsp:spPr>
        <a:xfrm>
          <a:off x="359191" y="135199"/>
          <a:ext cx="1828748" cy="182874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16560-1D44-4F3A-8AF9-9C5D5268C188}">
      <dsp:nvSpPr>
        <dsp:cNvPr id="0" name=""/>
        <dsp:cNvSpPr/>
      </dsp:nvSpPr>
      <dsp:spPr>
        <a:xfrm>
          <a:off x="2658924" y="0"/>
          <a:ext cx="2220610" cy="5491737"/>
        </a:xfrm>
        <a:prstGeom prst="roundRect">
          <a:avLst>
            <a:gd name="adj" fmla="val 10000"/>
          </a:avLst>
        </a:prstGeom>
        <a:solidFill>
          <a:srgbClr val="CC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составу:</a:t>
          </a:r>
          <a:endParaRPr lang="ru-RU" sz="1500" b="1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минеральные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органические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58924" y="2196694"/>
        <a:ext cx="2220610" cy="2196694"/>
      </dsp:txXfrm>
    </dsp:sp>
    <dsp:sp modelId="{EB63AF52-DA3C-4439-A1E9-0A5D091A3DF7}">
      <dsp:nvSpPr>
        <dsp:cNvPr id="0" name=""/>
        <dsp:cNvSpPr/>
      </dsp:nvSpPr>
      <dsp:spPr>
        <a:xfrm>
          <a:off x="2832611" y="169488"/>
          <a:ext cx="1828748" cy="182874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8C994-649B-4C0C-9145-2B25F46E1296}">
      <dsp:nvSpPr>
        <dsp:cNvPr id="0" name=""/>
        <dsp:cNvSpPr/>
      </dsp:nvSpPr>
      <dsp:spPr>
        <a:xfrm>
          <a:off x="5058375" y="0"/>
          <a:ext cx="2466858" cy="5491737"/>
        </a:xfrm>
        <a:prstGeom prst="roundRect">
          <a:avLst>
            <a:gd name="adj" fmla="val 10000"/>
          </a:avLst>
        </a:prstGeom>
        <a:solidFill>
          <a:srgbClr val="CC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виду исходного сырья:</a:t>
          </a:r>
          <a:endParaRPr lang="ru-RU" sz="1500" b="1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каменные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металлические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стеклянные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древесные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полимерные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основе волокнистых веществ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основе битума и др.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58375" y="2196694"/>
        <a:ext cx="2466858" cy="2196694"/>
      </dsp:txXfrm>
    </dsp:sp>
    <dsp:sp modelId="{B2DAB6B0-81DB-4576-9DB9-BB4EDCEDBAD3}">
      <dsp:nvSpPr>
        <dsp:cNvPr id="0" name=""/>
        <dsp:cNvSpPr/>
      </dsp:nvSpPr>
      <dsp:spPr>
        <a:xfrm>
          <a:off x="5417741" y="158059"/>
          <a:ext cx="1828748" cy="182874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5705D-E743-41B1-B1A5-15A2F703AB21}">
      <dsp:nvSpPr>
        <dsp:cNvPr id="0" name=""/>
        <dsp:cNvSpPr/>
      </dsp:nvSpPr>
      <dsp:spPr>
        <a:xfrm>
          <a:off x="7704073" y="0"/>
          <a:ext cx="3474644" cy="5491737"/>
        </a:xfrm>
        <a:prstGeom prst="roundRect">
          <a:avLst>
            <a:gd name="adj" fmla="val 10000"/>
          </a:avLst>
        </a:prstGeom>
        <a:solidFill>
          <a:srgbClr val="CC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назначению:</a:t>
          </a:r>
          <a:endParaRPr lang="ru-RU" sz="1600" b="1" u="sng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МВВ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стеновые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кровельные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полов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для остекления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облицовочные и отделочные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1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тепло- и гидроизоляционные</a:t>
          </a:r>
          <a:endParaRPr lang="ru-RU" sz="1600" kern="1200" spc="-1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крепежные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санитарно-технические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конструкционные профильные и др.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704073" y="2196694"/>
        <a:ext cx="3474644" cy="2196694"/>
      </dsp:txXfrm>
    </dsp:sp>
    <dsp:sp modelId="{73A86576-0B0B-44BB-A1E7-FF7B167D245C}">
      <dsp:nvSpPr>
        <dsp:cNvPr id="0" name=""/>
        <dsp:cNvSpPr/>
      </dsp:nvSpPr>
      <dsp:spPr>
        <a:xfrm>
          <a:off x="8561310" y="146629"/>
          <a:ext cx="1828748" cy="182874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9BEBD-BB85-4C32-9536-8141655EE9FE}">
      <dsp:nvSpPr>
        <dsp:cNvPr id="0" name=""/>
        <dsp:cNvSpPr/>
      </dsp:nvSpPr>
      <dsp:spPr>
        <a:xfrm>
          <a:off x="4562110" y="2"/>
          <a:ext cx="813436" cy="3840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CCB23-ABFA-42D5-A107-80C573EB0E41}">
      <dsp:nvSpPr>
        <dsp:cNvPr id="0" name=""/>
        <dsp:cNvSpPr/>
      </dsp:nvSpPr>
      <dsp:spPr>
        <a:xfrm>
          <a:off x="5622931" y="402560"/>
          <a:ext cx="1517156" cy="373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522"/>
              </a:lnTo>
              <a:lnTo>
                <a:pt x="1517156" y="266522"/>
              </a:lnTo>
              <a:lnTo>
                <a:pt x="1517156" y="3734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6C74D-AA3E-4595-BE1A-DA9B3795C059}">
      <dsp:nvSpPr>
        <dsp:cNvPr id="0" name=""/>
        <dsp:cNvSpPr/>
      </dsp:nvSpPr>
      <dsp:spPr>
        <a:xfrm>
          <a:off x="3005073" y="1181361"/>
          <a:ext cx="2221608" cy="308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49"/>
              </a:lnTo>
              <a:lnTo>
                <a:pt x="2221608" y="201449"/>
              </a:lnTo>
              <a:lnTo>
                <a:pt x="2221608" y="3083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1D097-1F4C-47C3-B834-A624EA5FE74E}">
      <dsp:nvSpPr>
        <dsp:cNvPr id="0" name=""/>
        <dsp:cNvSpPr/>
      </dsp:nvSpPr>
      <dsp:spPr>
        <a:xfrm>
          <a:off x="2959353" y="1181361"/>
          <a:ext cx="91440" cy="3083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1449"/>
              </a:lnTo>
              <a:lnTo>
                <a:pt x="48223" y="201449"/>
              </a:lnTo>
              <a:lnTo>
                <a:pt x="48223" y="3083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D76582-6428-4E63-9E3C-D6A952C2D1ED}">
      <dsp:nvSpPr>
        <dsp:cNvPr id="0" name=""/>
        <dsp:cNvSpPr/>
      </dsp:nvSpPr>
      <dsp:spPr>
        <a:xfrm>
          <a:off x="853169" y="1181361"/>
          <a:ext cx="2151903" cy="308328"/>
        </a:xfrm>
        <a:custGeom>
          <a:avLst/>
          <a:gdLst/>
          <a:ahLst/>
          <a:cxnLst/>
          <a:rect l="0" t="0" r="0" b="0"/>
          <a:pathLst>
            <a:path>
              <a:moveTo>
                <a:pt x="2151903" y="0"/>
              </a:moveTo>
              <a:lnTo>
                <a:pt x="2151903" y="201449"/>
              </a:lnTo>
              <a:lnTo>
                <a:pt x="0" y="201449"/>
              </a:lnTo>
              <a:lnTo>
                <a:pt x="0" y="3083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B62DC-E434-4263-88CE-9B77C959EB00}">
      <dsp:nvSpPr>
        <dsp:cNvPr id="0" name=""/>
        <dsp:cNvSpPr/>
      </dsp:nvSpPr>
      <dsp:spPr>
        <a:xfrm>
          <a:off x="3005073" y="402560"/>
          <a:ext cx="2617858" cy="364171"/>
        </a:xfrm>
        <a:custGeom>
          <a:avLst/>
          <a:gdLst/>
          <a:ahLst/>
          <a:cxnLst/>
          <a:rect l="0" t="0" r="0" b="0"/>
          <a:pathLst>
            <a:path>
              <a:moveTo>
                <a:pt x="2617858" y="0"/>
              </a:moveTo>
              <a:lnTo>
                <a:pt x="2617858" y="257291"/>
              </a:lnTo>
              <a:lnTo>
                <a:pt x="0" y="257291"/>
              </a:lnTo>
              <a:lnTo>
                <a:pt x="0" y="3641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FF44C-7311-4ADA-AB7F-A05CFCCDEEAA}">
      <dsp:nvSpPr>
        <dsp:cNvPr id="0" name=""/>
        <dsp:cNvSpPr/>
      </dsp:nvSpPr>
      <dsp:spPr>
        <a:xfrm>
          <a:off x="2611614" y="1418"/>
          <a:ext cx="6022632" cy="4011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1867B-DC68-46DC-BE77-24CBED5EE63E}">
      <dsp:nvSpPr>
        <dsp:cNvPr id="0" name=""/>
        <dsp:cNvSpPr/>
      </dsp:nvSpPr>
      <dsp:spPr>
        <a:xfrm>
          <a:off x="2739806" y="123200"/>
          <a:ext cx="6022632" cy="4011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зависимости от условий затвердевания: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1555" y="134949"/>
        <a:ext cx="5999134" cy="377644"/>
      </dsp:txXfrm>
    </dsp:sp>
    <dsp:sp modelId="{14A4B026-3F3B-4388-BB10-6702F567EDD9}">
      <dsp:nvSpPr>
        <dsp:cNvPr id="0" name=""/>
        <dsp:cNvSpPr/>
      </dsp:nvSpPr>
      <dsp:spPr>
        <a:xfrm>
          <a:off x="1966608" y="766731"/>
          <a:ext cx="2076928" cy="414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AEDDD-21C9-48B1-9E18-A63230501620}">
      <dsp:nvSpPr>
        <dsp:cNvPr id="0" name=""/>
        <dsp:cNvSpPr/>
      </dsp:nvSpPr>
      <dsp:spPr>
        <a:xfrm>
          <a:off x="2094799" y="888513"/>
          <a:ext cx="2076928" cy="4146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воздушные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6943" y="900657"/>
        <a:ext cx="2052640" cy="390341"/>
      </dsp:txXfrm>
    </dsp:sp>
    <dsp:sp modelId="{0D3B75A4-BF37-446B-B476-A142ADCD6E16}">
      <dsp:nvSpPr>
        <dsp:cNvPr id="0" name=""/>
        <dsp:cNvSpPr/>
      </dsp:nvSpPr>
      <dsp:spPr>
        <a:xfrm>
          <a:off x="-128191" y="1489690"/>
          <a:ext cx="1962722" cy="392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C6E79-B50D-4587-AC02-C5194F81C6EF}">
      <dsp:nvSpPr>
        <dsp:cNvPr id="0" name=""/>
        <dsp:cNvSpPr/>
      </dsp:nvSpPr>
      <dsp:spPr>
        <a:xfrm>
          <a:off x="0" y="1611471"/>
          <a:ext cx="1962722" cy="392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известковые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95" y="1622966"/>
        <a:ext cx="1939732" cy="369478"/>
      </dsp:txXfrm>
    </dsp:sp>
    <dsp:sp modelId="{248D64A8-8CB9-4CE1-99F9-9F03E13CF5F2}">
      <dsp:nvSpPr>
        <dsp:cNvPr id="0" name=""/>
        <dsp:cNvSpPr/>
      </dsp:nvSpPr>
      <dsp:spPr>
        <a:xfrm>
          <a:off x="2026215" y="1489690"/>
          <a:ext cx="1962722" cy="392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C53FF-A24B-4FFB-89D4-DE6D53578674}">
      <dsp:nvSpPr>
        <dsp:cNvPr id="0" name=""/>
        <dsp:cNvSpPr/>
      </dsp:nvSpPr>
      <dsp:spPr>
        <a:xfrm>
          <a:off x="2154406" y="1611471"/>
          <a:ext cx="1962722" cy="392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гипсовые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5901" y="1622966"/>
        <a:ext cx="1939732" cy="369478"/>
      </dsp:txXfrm>
    </dsp:sp>
    <dsp:sp modelId="{0A7696C7-248F-4344-A211-0B8A9F9A7429}">
      <dsp:nvSpPr>
        <dsp:cNvPr id="0" name=""/>
        <dsp:cNvSpPr/>
      </dsp:nvSpPr>
      <dsp:spPr>
        <a:xfrm>
          <a:off x="4245320" y="1489690"/>
          <a:ext cx="1962722" cy="392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5D30F-6DE4-433D-A536-3BE1C1EB5F74}">
      <dsp:nvSpPr>
        <dsp:cNvPr id="0" name=""/>
        <dsp:cNvSpPr/>
      </dsp:nvSpPr>
      <dsp:spPr>
        <a:xfrm>
          <a:off x="4373511" y="1611471"/>
          <a:ext cx="1962722" cy="3924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магнезиальные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5006" y="1622966"/>
        <a:ext cx="1939732" cy="369478"/>
      </dsp:txXfrm>
    </dsp:sp>
    <dsp:sp modelId="{13681DC8-899C-45E1-8AA5-1B16274B2F02}">
      <dsp:nvSpPr>
        <dsp:cNvPr id="0" name=""/>
        <dsp:cNvSpPr/>
      </dsp:nvSpPr>
      <dsp:spPr>
        <a:xfrm>
          <a:off x="5861239" y="775962"/>
          <a:ext cx="2557696" cy="390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CC75E-E216-4012-A7D5-0B768F7F169A}">
      <dsp:nvSpPr>
        <dsp:cNvPr id="0" name=""/>
        <dsp:cNvSpPr/>
      </dsp:nvSpPr>
      <dsp:spPr>
        <a:xfrm>
          <a:off x="5989430" y="897744"/>
          <a:ext cx="2557696" cy="390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гидравлические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0880" y="909194"/>
        <a:ext cx="2534796" cy="3680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7A0D1-8CF1-46C3-B91A-479A83833419}">
      <dsp:nvSpPr>
        <dsp:cNvPr id="0" name=""/>
        <dsp:cNvSpPr/>
      </dsp:nvSpPr>
      <dsp:spPr>
        <a:xfrm>
          <a:off x="71442" y="2"/>
          <a:ext cx="3744281" cy="62874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Листовые стекла</a:t>
          </a:r>
          <a:endParaRPr lang="ru-RU" sz="28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857" y="18417"/>
        <a:ext cx="3707451" cy="591911"/>
      </dsp:txXfrm>
    </dsp:sp>
    <dsp:sp modelId="{58FDB977-3458-418F-A571-55CF1E380EF7}">
      <dsp:nvSpPr>
        <dsp:cNvPr id="0" name=""/>
        <dsp:cNvSpPr/>
      </dsp:nvSpPr>
      <dsp:spPr>
        <a:xfrm>
          <a:off x="445870" y="628744"/>
          <a:ext cx="530092" cy="483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626"/>
              </a:lnTo>
              <a:lnTo>
                <a:pt x="530092" y="48362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BD278-C467-4D25-A1A2-BCCB8BBFF196}">
      <dsp:nvSpPr>
        <dsp:cNvPr id="0" name=""/>
        <dsp:cNvSpPr/>
      </dsp:nvSpPr>
      <dsp:spPr>
        <a:xfrm>
          <a:off x="975962" y="882659"/>
          <a:ext cx="3428241" cy="45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оконное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418" y="896115"/>
        <a:ext cx="3401329" cy="432510"/>
      </dsp:txXfrm>
    </dsp:sp>
    <dsp:sp modelId="{AD82F04B-DA65-4302-AB86-C54251783485}">
      <dsp:nvSpPr>
        <dsp:cNvPr id="0" name=""/>
        <dsp:cNvSpPr/>
      </dsp:nvSpPr>
      <dsp:spPr>
        <a:xfrm>
          <a:off x="445870" y="628744"/>
          <a:ext cx="530092" cy="1045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5435"/>
              </a:lnTo>
              <a:lnTo>
                <a:pt x="530092" y="104543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CB1B12-B080-435D-B58C-1F7DEB53B0F5}">
      <dsp:nvSpPr>
        <dsp:cNvPr id="0" name=""/>
        <dsp:cNvSpPr/>
      </dsp:nvSpPr>
      <dsp:spPr>
        <a:xfrm>
          <a:off x="975962" y="1444468"/>
          <a:ext cx="3428241" cy="45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витринное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418" y="1457924"/>
        <a:ext cx="3401329" cy="432510"/>
      </dsp:txXfrm>
    </dsp:sp>
    <dsp:sp modelId="{2F099756-53AB-4D8B-AFD0-95762B98EAC6}">
      <dsp:nvSpPr>
        <dsp:cNvPr id="0" name=""/>
        <dsp:cNvSpPr/>
      </dsp:nvSpPr>
      <dsp:spPr>
        <a:xfrm>
          <a:off x="445870" y="628744"/>
          <a:ext cx="530092" cy="1607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245"/>
              </a:lnTo>
              <a:lnTo>
                <a:pt x="530092" y="160724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74772-87A5-430D-AAA9-19EDA42162AE}">
      <dsp:nvSpPr>
        <dsp:cNvPr id="0" name=""/>
        <dsp:cNvSpPr/>
      </dsp:nvSpPr>
      <dsp:spPr>
        <a:xfrm>
          <a:off x="975962" y="2006278"/>
          <a:ext cx="3428241" cy="45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закаленное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418" y="2019734"/>
        <a:ext cx="3401329" cy="432510"/>
      </dsp:txXfrm>
    </dsp:sp>
    <dsp:sp modelId="{63F9840B-F0AD-4475-A574-9AE315F6D5E9}">
      <dsp:nvSpPr>
        <dsp:cNvPr id="0" name=""/>
        <dsp:cNvSpPr/>
      </dsp:nvSpPr>
      <dsp:spPr>
        <a:xfrm>
          <a:off x="445870" y="628744"/>
          <a:ext cx="530092" cy="2169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9054"/>
              </a:lnTo>
              <a:lnTo>
                <a:pt x="530092" y="2169054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2F2BC-76FD-4018-9897-67839C48E9AA}">
      <dsp:nvSpPr>
        <dsp:cNvPr id="0" name=""/>
        <dsp:cNvSpPr/>
      </dsp:nvSpPr>
      <dsp:spPr>
        <a:xfrm>
          <a:off x="975962" y="2568087"/>
          <a:ext cx="3428241" cy="45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трехслойное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418" y="2581543"/>
        <a:ext cx="3401329" cy="432510"/>
      </dsp:txXfrm>
    </dsp:sp>
    <dsp:sp modelId="{82B51854-1252-4E9B-82C6-022656375226}">
      <dsp:nvSpPr>
        <dsp:cNvPr id="0" name=""/>
        <dsp:cNvSpPr/>
      </dsp:nvSpPr>
      <dsp:spPr>
        <a:xfrm>
          <a:off x="445870" y="628744"/>
          <a:ext cx="530092" cy="2730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0863"/>
              </a:lnTo>
              <a:lnTo>
                <a:pt x="530092" y="273086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C05F6-5C5A-4BE9-9734-3B15FD3EBF8F}">
      <dsp:nvSpPr>
        <dsp:cNvPr id="0" name=""/>
        <dsp:cNvSpPr/>
      </dsp:nvSpPr>
      <dsp:spPr>
        <a:xfrm>
          <a:off x="975962" y="3129896"/>
          <a:ext cx="3428241" cy="45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узорчатое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418" y="3143352"/>
        <a:ext cx="3401329" cy="432510"/>
      </dsp:txXfrm>
    </dsp:sp>
    <dsp:sp modelId="{0B3D42DA-CDC1-4633-AD23-0E2E175E375F}">
      <dsp:nvSpPr>
        <dsp:cNvPr id="0" name=""/>
        <dsp:cNvSpPr/>
      </dsp:nvSpPr>
      <dsp:spPr>
        <a:xfrm>
          <a:off x="445870" y="628744"/>
          <a:ext cx="530092" cy="3292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2672"/>
              </a:lnTo>
              <a:lnTo>
                <a:pt x="530092" y="329267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EEABD-E5F3-4D30-8A6D-D83306F6DED5}">
      <dsp:nvSpPr>
        <dsp:cNvPr id="0" name=""/>
        <dsp:cNvSpPr/>
      </dsp:nvSpPr>
      <dsp:spPr>
        <a:xfrm>
          <a:off x="975962" y="3691705"/>
          <a:ext cx="3428241" cy="45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армированное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418" y="3705161"/>
        <a:ext cx="3401329" cy="432510"/>
      </dsp:txXfrm>
    </dsp:sp>
    <dsp:sp modelId="{624DF922-4B59-440D-909A-32EA5FF6281E}">
      <dsp:nvSpPr>
        <dsp:cNvPr id="0" name=""/>
        <dsp:cNvSpPr/>
      </dsp:nvSpPr>
      <dsp:spPr>
        <a:xfrm>
          <a:off x="445870" y="628744"/>
          <a:ext cx="530092" cy="3854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4482"/>
              </a:lnTo>
              <a:lnTo>
                <a:pt x="530092" y="385448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13B75-AACE-46E1-BAA6-20369EA30F29}">
      <dsp:nvSpPr>
        <dsp:cNvPr id="0" name=""/>
        <dsp:cNvSpPr/>
      </dsp:nvSpPr>
      <dsp:spPr>
        <a:xfrm>
          <a:off x="975962" y="4253515"/>
          <a:ext cx="3428241" cy="45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теплопоглощающее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418" y="4266971"/>
        <a:ext cx="3401329" cy="432510"/>
      </dsp:txXfrm>
    </dsp:sp>
    <dsp:sp modelId="{0C2BCB8A-4BBD-49EB-8EAC-6C4D874765C3}">
      <dsp:nvSpPr>
        <dsp:cNvPr id="0" name=""/>
        <dsp:cNvSpPr/>
      </dsp:nvSpPr>
      <dsp:spPr>
        <a:xfrm>
          <a:off x="445870" y="628744"/>
          <a:ext cx="530092" cy="4382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2163"/>
              </a:lnTo>
              <a:lnTo>
                <a:pt x="530092" y="438216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17E76-9541-4A66-8A65-628CB7BF9A2C}">
      <dsp:nvSpPr>
        <dsp:cNvPr id="0" name=""/>
        <dsp:cNvSpPr/>
      </dsp:nvSpPr>
      <dsp:spPr>
        <a:xfrm>
          <a:off x="975962" y="4781196"/>
          <a:ext cx="3428241" cy="459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увиолевое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др.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9418" y="4794652"/>
        <a:ext cx="3401329" cy="432510"/>
      </dsp:txXfrm>
    </dsp:sp>
    <dsp:sp modelId="{6D800CB6-285A-4BCA-A9F7-87C5FA4CA374}">
      <dsp:nvSpPr>
        <dsp:cNvPr id="0" name=""/>
        <dsp:cNvSpPr/>
      </dsp:nvSpPr>
      <dsp:spPr>
        <a:xfrm>
          <a:off x="4643474" y="2"/>
          <a:ext cx="3744281" cy="77705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Конструкционные материалы</a:t>
          </a:r>
          <a:endParaRPr lang="ru-RU" sz="28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6233" y="22761"/>
        <a:ext cx="3698763" cy="731541"/>
      </dsp:txXfrm>
    </dsp:sp>
    <dsp:sp modelId="{93582CF1-AC7A-4E1B-83DE-B6BED84B31B5}">
      <dsp:nvSpPr>
        <dsp:cNvPr id="0" name=""/>
        <dsp:cNvSpPr/>
      </dsp:nvSpPr>
      <dsp:spPr>
        <a:xfrm>
          <a:off x="5017902" y="777061"/>
          <a:ext cx="117937" cy="611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163"/>
              </a:lnTo>
              <a:lnTo>
                <a:pt x="117937" y="61116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E0432-4DC1-4903-B591-75190EFEE2EA}">
      <dsp:nvSpPr>
        <dsp:cNvPr id="0" name=""/>
        <dsp:cNvSpPr/>
      </dsp:nvSpPr>
      <dsp:spPr>
        <a:xfrm>
          <a:off x="5135839" y="1125050"/>
          <a:ext cx="3293844" cy="526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стеклянный блок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51255" y="1140466"/>
        <a:ext cx="3263012" cy="495518"/>
      </dsp:txXfrm>
    </dsp:sp>
    <dsp:sp modelId="{E95C11BA-22FA-4CBB-8F0A-CA8BD130DDA5}">
      <dsp:nvSpPr>
        <dsp:cNvPr id="0" name=""/>
        <dsp:cNvSpPr/>
      </dsp:nvSpPr>
      <dsp:spPr>
        <a:xfrm>
          <a:off x="5017902" y="777061"/>
          <a:ext cx="117937" cy="1239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9901"/>
              </a:lnTo>
              <a:lnTo>
                <a:pt x="117937" y="123990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A5590-4C90-4077-A453-BB3C360E1C8C}">
      <dsp:nvSpPr>
        <dsp:cNvPr id="0" name=""/>
        <dsp:cNvSpPr/>
      </dsp:nvSpPr>
      <dsp:spPr>
        <a:xfrm>
          <a:off x="5135839" y="1753787"/>
          <a:ext cx="3293844" cy="526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стеклопакет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51255" y="1769203"/>
        <a:ext cx="3263012" cy="495518"/>
      </dsp:txXfrm>
    </dsp:sp>
    <dsp:sp modelId="{3E56DFA0-1596-47C5-AC53-A418E611D89E}">
      <dsp:nvSpPr>
        <dsp:cNvPr id="0" name=""/>
        <dsp:cNvSpPr/>
      </dsp:nvSpPr>
      <dsp:spPr>
        <a:xfrm>
          <a:off x="5017902" y="777061"/>
          <a:ext cx="117937" cy="1868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8638"/>
              </a:lnTo>
              <a:lnTo>
                <a:pt x="117937" y="186863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0466F8-C62E-47F9-9F15-9A7E26A5002B}">
      <dsp:nvSpPr>
        <dsp:cNvPr id="0" name=""/>
        <dsp:cNvSpPr/>
      </dsp:nvSpPr>
      <dsp:spPr>
        <a:xfrm>
          <a:off x="5135839" y="2382525"/>
          <a:ext cx="3293844" cy="526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стеклопрофилит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51255" y="2397941"/>
        <a:ext cx="3263012" cy="4955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08939-39E0-4C87-8EED-4202FC40DD00}">
      <dsp:nvSpPr>
        <dsp:cNvPr id="0" name=""/>
        <dsp:cNvSpPr/>
      </dsp:nvSpPr>
      <dsp:spPr>
        <a:xfrm>
          <a:off x="3993298" y="1073338"/>
          <a:ext cx="1948500" cy="684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225"/>
              </a:lnTo>
              <a:lnTo>
                <a:pt x="1948500" y="466225"/>
              </a:lnTo>
              <a:lnTo>
                <a:pt x="1948500" y="684145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875B8-7EB4-4A5B-BCDA-C703E0D5A32F}">
      <dsp:nvSpPr>
        <dsp:cNvPr id="0" name=""/>
        <dsp:cNvSpPr/>
      </dsp:nvSpPr>
      <dsp:spPr>
        <a:xfrm>
          <a:off x="1834191" y="1073338"/>
          <a:ext cx="2159107" cy="684145"/>
        </a:xfrm>
        <a:custGeom>
          <a:avLst/>
          <a:gdLst/>
          <a:ahLst/>
          <a:cxnLst/>
          <a:rect l="0" t="0" r="0" b="0"/>
          <a:pathLst>
            <a:path>
              <a:moveTo>
                <a:pt x="2159107" y="0"/>
              </a:moveTo>
              <a:lnTo>
                <a:pt x="2159107" y="466225"/>
              </a:lnTo>
              <a:lnTo>
                <a:pt x="0" y="466225"/>
              </a:lnTo>
              <a:lnTo>
                <a:pt x="0" y="684145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DA1E7-D9F1-4685-9796-277C3F195CF3}">
      <dsp:nvSpPr>
        <dsp:cNvPr id="0" name=""/>
        <dsp:cNvSpPr/>
      </dsp:nvSpPr>
      <dsp:spPr>
        <a:xfrm>
          <a:off x="2324990" y="1990"/>
          <a:ext cx="3336615" cy="1071347"/>
        </a:xfrm>
        <a:prstGeom prst="roundRect">
          <a:avLst>
            <a:gd name="adj" fmla="val 10000"/>
          </a:avLst>
        </a:prstGeom>
        <a:solidFill>
          <a:srgbClr val="F0ACE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00F4D52-E6EA-4FDB-842B-58175BD16074}">
      <dsp:nvSpPr>
        <dsp:cNvPr id="0" name=""/>
        <dsp:cNvSpPr/>
      </dsp:nvSpPr>
      <dsp:spPr>
        <a:xfrm>
          <a:off x="2586364" y="250295"/>
          <a:ext cx="3336615" cy="1071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отделке:</a:t>
          </a:r>
          <a:endParaRPr lang="ru-RU" sz="24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7743" y="281674"/>
        <a:ext cx="3273857" cy="1008589"/>
      </dsp:txXfrm>
    </dsp:sp>
    <dsp:sp modelId="{5091B66B-8B3F-493A-8D52-D414D314FF31}">
      <dsp:nvSpPr>
        <dsp:cNvPr id="0" name=""/>
        <dsp:cNvSpPr/>
      </dsp:nvSpPr>
      <dsp:spPr>
        <a:xfrm>
          <a:off x="147064" y="1757483"/>
          <a:ext cx="3374252" cy="1493750"/>
        </a:xfrm>
        <a:prstGeom prst="roundRect">
          <a:avLst>
            <a:gd name="adj" fmla="val 10000"/>
          </a:avLst>
        </a:prstGeom>
        <a:solidFill>
          <a:srgbClr val="F0ACE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AE441D-EE13-403D-87E9-5B5240150E2B}">
      <dsp:nvSpPr>
        <dsp:cNvPr id="0" name=""/>
        <dsp:cNvSpPr/>
      </dsp:nvSpPr>
      <dsp:spPr>
        <a:xfrm>
          <a:off x="408438" y="2005788"/>
          <a:ext cx="3374252" cy="1493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Термически необработанная и обработанная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188" y="2049538"/>
        <a:ext cx="3286752" cy="1406250"/>
      </dsp:txXfrm>
    </dsp:sp>
    <dsp:sp modelId="{185B1886-1F09-4232-A35C-B44D7A880705}">
      <dsp:nvSpPr>
        <dsp:cNvPr id="0" name=""/>
        <dsp:cNvSpPr/>
      </dsp:nvSpPr>
      <dsp:spPr>
        <a:xfrm>
          <a:off x="4044064" y="1757483"/>
          <a:ext cx="3795467" cy="1493750"/>
        </a:xfrm>
        <a:prstGeom prst="roundRect">
          <a:avLst>
            <a:gd name="adj" fmla="val 10000"/>
          </a:avLst>
        </a:prstGeom>
        <a:solidFill>
          <a:srgbClr val="F0ACE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598E2F-0EA6-463A-9803-EDC386992E66}">
      <dsp:nvSpPr>
        <dsp:cNvPr id="0" name=""/>
        <dsp:cNvSpPr/>
      </dsp:nvSpPr>
      <dsp:spPr>
        <a:xfrm>
          <a:off x="4305438" y="2005788"/>
          <a:ext cx="3795467" cy="1493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Черная и оцинкованная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9188" y="2049538"/>
        <a:ext cx="3707967" cy="1406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600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081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14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71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09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3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6.jpeg"/><Relationship Id="rId5" Type="http://schemas.openxmlformats.org/officeDocument/2006/relationships/diagramData" Target="../diagrams/data4.xml"/><Relationship Id="rId10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microsoft.com/office/2007/relationships/diagramDrawing" Target="../diagrams/drawing4.xml"/><Relationship Id="rId1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4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0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0.png"/><Relationship Id="rId7" Type="http://schemas.openxmlformats.org/officeDocument/2006/relationships/slide" Target="slide21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.png"/><Relationship Id="rId5" Type="http://schemas.openxmlformats.org/officeDocument/2006/relationships/slide" Target="slide19.xml"/><Relationship Id="rId10" Type="http://schemas.openxmlformats.org/officeDocument/2006/relationships/slide" Target="slide22.xml"/><Relationship Id="rId4" Type="http://schemas.openxmlformats.org/officeDocument/2006/relationships/slide" Target="slide15.xml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14.xml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slide" Target="slide1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0.png"/><Relationship Id="rId9" Type="http://schemas.openxmlformats.org/officeDocument/2006/relationships/image" Target="../media/image28.jpeg"/><Relationship Id="rId1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1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4.jpeg"/><Relationship Id="rId7" Type="http://schemas.openxmlformats.org/officeDocument/2006/relationships/slide" Target="slide1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8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7.jpeg"/><Relationship Id="rId17" Type="http://schemas.openxmlformats.org/officeDocument/2006/relationships/image" Target="../media/image1.png"/><Relationship Id="rId2" Type="http://schemas.openxmlformats.org/officeDocument/2006/relationships/image" Target="../media/image48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hyperlink" Target="http://sgk.samara.ws/images/plits.jpg" TargetMode="External"/><Relationship Id="rId17" Type="http://schemas.openxmlformats.org/officeDocument/2006/relationships/image" Target="../media/image1.png"/><Relationship Id="rId2" Type="http://schemas.openxmlformats.org/officeDocument/2006/relationships/image" Target="../media/image62.jpeg"/><Relationship Id="rId16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0.jpeg"/><Relationship Id="rId5" Type="http://schemas.openxmlformats.org/officeDocument/2006/relationships/image" Target="../media/image65.jpeg"/><Relationship Id="rId15" Type="http://schemas.openxmlformats.org/officeDocument/2006/relationships/image" Target="../media/image73.jpe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openxmlformats.org/officeDocument/2006/relationships/hyperlink" Target="http://images.yandex.ru/yandsearch?p=2&amp;text=%D1%84%D0%BE%D1%82%D0%BE%20%D1%84%D0%B8%D0%B1%D1%80%D0%BE%D0%BB%D0%B8%D1%82%D0%BE%D0%B2%D0%BE%D0%B9%20%D0%BF%D0%BB%D0%B8%D1%82%D1%8B&amp;spsite=www.conon.ru&amp;img_url=souz.conon.ru/g/i/f/22151/jbs_1.jpg&amp;rpt=simage" TargetMode="External"/><Relationship Id="rId1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slide" Target="slide14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8.jpeg"/><Relationship Id="rId7" Type="http://schemas.openxmlformats.org/officeDocument/2006/relationships/hyperlink" Target="http://sdelaysam.of.by/product_3874805.html" TargetMode="External"/><Relationship Id="rId12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4.jpeg"/><Relationship Id="rId5" Type="http://schemas.openxmlformats.org/officeDocument/2006/relationships/hyperlink" Target="http://sdelaysam.of.by/product_3895687.html" TargetMode="External"/><Relationship Id="rId15" Type="http://schemas.openxmlformats.org/officeDocument/2006/relationships/image" Target="../media/image1.png"/><Relationship Id="rId10" Type="http://schemas.openxmlformats.org/officeDocument/2006/relationships/image" Target="../media/image83.jpeg"/><Relationship Id="rId4" Type="http://schemas.openxmlformats.org/officeDocument/2006/relationships/image" Target="../media/image79.jpeg"/><Relationship Id="rId9" Type="http://schemas.openxmlformats.org/officeDocument/2006/relationships/image" Target="../media/image82.jpeg"/><Relationship Id="rId1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33.xml"/><Relationship Id="rId3" Type="http://schemas.openxmlformats.org/officeDocument/2006/relationships/image" Target="../media/image20.png"/><Relationship Id="rId7" Type="http://schemas.openxmlformats.org/officeDocument/2006/relationships/slide" Target="slide27.xml"/><Relationship Id="rId12" Type="http://schemas.openxmlformats.org/officeDocument/2006/relationships/slide" Target="slide32.xml"/><Relationship Id="rId2" Type="http://schemas.openxmlformats.org/officeDocument/2006/relationships/slide" Target="slide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slide" Target="slide31.xml"/><Relationship Id="rId5" Type="http://schemas.openxmlformats.org/officeDocument/2006/relationships/slide" Target="slide25.xml"/><Relationship Id="rId15" Type="http://schemas.openxmlformats.org/officeDocument/2006/relationships/slide" Target="slide35.xml"/><Relationship Id="rId10" Type="http://schemas.openxmlformats.org/officeDocument/2006/relationships/slide" Target="slide30.xml"/><Relationship Id="rId4" Type="http://schemas.openxmlformats.org/officeDocument/2006/relationships/image" Target="../media/image87.jpeg"/><Relationship Id="rId9" Type="http://schemas.openxmlformats.org/officeDocument/2006/relationships/slide" Target="slide29.xml"/><Relationship Id="rId14" Type="http://schemas.openxmlformats.org/officeDocument/2006/relationships/slide" Target="slide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.png"/><Relationship Id="rId2" Type="http://schemas.openxmlformats.org/officeDocument/2006/relationships/hyperlink" Target="http://sdelaysam.of.by/product_3874805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1.png"/><Relationship Id="rId4" Type="http://schemas.openxmlformats.org/officeDocument/2006/relationships/image" Target="../media/image92.jpe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slide" Target="slide23.xml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jpeg"/><Relationship Id="rId7" Type="http://schemas.openxmlformats.org/officeDocument/2006/relationships/image" Target="../media/image105.jpeg"/><Relationship Id="rId12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tarkett.shop.by/pics/items/916_icon.jpeg" TargetMode="External"/><Relationship Id="rId11" Type="http://schemas.openxmlformats.org/officeDocument/2006/relationships/slide" Target="slide23.xml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http://tarkett.shop.by/pics/items/920_icon.jpeg" TargetMode="External"/><Relationship Id="rId9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jpe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slide" Target="slide23.xml"/><Relationship Id="rId4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slide" Target="slide23.xml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48.xml"/><Relationship Id="rId3" Type="http://schemas.openxmlformats.org/officeDocument/2006/relationships/image" Target="../media/image20.png"/><Relationship Id="rId7" Type="http://schemas.openxmlformats.org/officeDocument/2006/relationships/slide" Target="slide41.xml"/><Relationship Id="rId12" Type="http://schemas.openxmlformats.org/officeDocument/2006/relationships/slide" Target="slide47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11" Type="http://schemas.openxmlformats.org/officeDocument/2006/relationships/slide" Target="slide46.xml"/><Relationship Id="rId5" Type="http://schemas.openxmlformats.org/officeDocument/2006/relationships/slide" Target="slide39.xml"/><Relationship Id="rId15" Type="http://schemas.openxmlformats.org/officeDocument/2006/relationships/image" Target="../media/image1.png"/><Relationship Id="rId10" Type="http://schemas.openxmlformats.org/officeDocument/2006/relationships/slide" Target="slide45.xml"/><Relationship Id="rId4" Type="http://schemas.openxmlformats.org/officeDocument/2006/relationships/image" Target="../media/image130.jpeg"/><Relationship Id="rId9" Type="http://schemas.openxmlformats.org/officeDocument/2006/relationships/slide" Target="slide43.xml"/><Relationship Id="rId14" Type="http://schemas.openxmlformats.org/officeDocument/2006/relationships/slide" Target="slide5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2.jpeg"/><Relationship Id="rId7" Type="http://schemas.openxmlformats.org/officeDocument/2006/relationships/slide" Target="slide37.xml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slide" Target="slide37.xml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slide" Target="slide37.xml"/><Relationship Id="rId4" Type="http://schemas.openxmlformats.org/officeDocument/2006/relationships/image" Target="../media/image1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2" Type="http://schemas.openxmlformats.org/officeDocument/2006/relationships/hyperlink" Target="http://images.yandex.ru/yandsearch?p=6&amp;ed=1&amp;text=%D1%84%D0%BE%D1%82%D0%BE%20%D1%81%D1%82%D0%B0%D0%BB%D0%B8%20%D0%BA%D1%80%D0%BE%D0%B2%D0%B5%D0%BB%D1%8C%D0%BD%D0%BE%D0%B9%20%D0%B8%20%D1%88%D0%B8%D1%84%D0%B5%D1%80%D0%B0&amp;spsite=stroygarant.okis.ru&amp;img_url=stroygarant.okis.ru/img/stroygarant/mkrov.jpg&amp;rpt=sim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jpeg"/><Relationship Id="rId18" Type="http://schemas.openxmlformats.org/officeDocument/2006/relationships/image" Target="../media/image167.png"/><Relationship Id="rId3" Type="http://schemas.openxmlformats.org/officeDocument/2006/relationships/image" Target="../media/image152.jpeg"/><Relationship Id="rId21" Type="http://schemas.openxmlformats.org/officeDocument/2006/relationships/slide" Target="slide37.xml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17" Type="http://schemas.openxmlformats.org/officeDocument/2006/relationships/image" Target="../media/image166.png"/><Relationship Id="rId2" Type="http://schemas.openxmlformats.org/officeDocument/2006/relationships/image" Target="../media/image151.jpeg"/><Relationship Id="rId16" Type="http://schemas.openxmlformats.org/officeDocument/2006/relationships/image" Target="../media/image165.jpeg"/><Relationship Id="rId20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5" Type="http://schemas.openxmlformats.org/officeDocument/2006/relationships/image" Target="../media/image164.jpeg"/><Relationship Id="rId10" Type="http://schemas.openxmlformats.org/officeDocument/2006/relationships/image" Target="../media/image159.jpeg"/><Relationship Id="rId19" Type="http://schemas.openxmlformats.org/officeDocument/2006/relationships/image" Target="../media/image168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Relationship Id="rId14" Type="http://schemas.openxmlformats.org/officeDocument/2006/relationships/image" Target="../media/image163.jpeg"/><Relationship Id="rId2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5.jpeg"/><Relationship Id="rId7" Type="http://schemas.openxmlformats.org/officeDocument/2006/relationships/slide" Target="slide46.xml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11" Type="http://schemas.openxmlformats.org/officeDocument/2006/relationships/image" Target="../media/image1.png"/><Relationship Id="rId5" Type="http://schemas.openxmlformats.org/officeDocument/2006/relationships/image" Target="../media/image177.jpeg"/><Relationship Id="rId10" Type="http://schemas.openxmlformats.org/officeDocument/2006/relationships/slide" Target="slide37.xml"/><Relationship Id="rId4" Type="http://schemas.openxmlformats.org/officeDocument/2006/relationships/image" Target="../media/image176.jpeg"/><Relationship Id="rId9" Type="http://schemas.openxmlformats.org/officeDocument/2006/relationships/image" Target="../media/image17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81.pn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png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3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20.png"/><Relationship Id="rId7" Type="http://schemas.openxmlformats.org/officeDocument/2006/relationships/slide" Target="slide55.xml"/><Relationship Id="rId2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11" Type="http://schemas.openxmlformats.org/officeDocument/2006/relationships/image" Target="../media/image1.png"/><Relationship Id="rId5" Type="http://schemas.openxmlformats.org/officeDocument/2006/relationships/slide" Target="slide53.xml"/><Relationship Id="rId10" Type="http://schemas.openxmlformats.org/officeDocument/2006/relationships/image" Target="../media/image192.jpeg"/><Relationship Id="rId4" Type="http://schemas.openxmlformats.org/officeDocument/2006/relationships/slide" Target="slide58.xml"/><Relationship Id="rId9" Type="http://schemas.openxmlformats.org/officeDocument/2006/relationships/slide" Target="sl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7" Type="http://schemas.openxmlformats.org/officeDocument/2006/relationships/image" Target="../media/image1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0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0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13" Type="http://schemas.openxmlformats.org/officeDocument/2006/relationships/image" Target="../media/image221.jpeg"/><Relationship Id="rId18" Type="http://schemas.openxmlformats.org/officeDocument/2006/relationships/image" Target="../media/image226.jpeg"/><Relationship Id="rId26" Type="http://schemas.openxmlformats.org/officeDocument/2006/relationships/image" Target="../media/image234.gif"/><Relationship Id="rId3" Type="http://schemas.openxmlformats.org/officeDocument/2006/relationships/image" Target="../media/image211.jpeg"/><Relationship Id="rId21" Type="http://schemas.openxmlformats.org/officeDocument/2006/relationships/image" Target="../media/image229.jpeg"/><Relationship Id="rId34" Type="http://schemas.openxmlformats.org/officeDocument/2006/relationships/image" Target="../media/image242.jpeg"/><Relationship Id="rId7" Type="http://schemas.openxmlformats.org/officeDocument/2006/relationships/image" Target="../media/image215.jpeg"/><Relationship Id="rId12" Type="http://schemas.openxmlformats.org/officeDocument/2006/relationships/image" Target="../media/image220.gif"/><Relationship Id="rId17" Type="http://schemas.openxmlformats.org/officeDocument/2006/relationships/image" Target="../media/image225.png"/><Relationship Id="rId25" Type="http://schemas.openxmlformats.org/officeDocument/2006/relationships/image" Target="../media/image233.jpeg"/><Relationship Id="rId33" Type="http://schemas.openxmlformats.org/officeDocument/2006/relationships/image" Target="../media/image241.jpeg"/><Relationship Id="rId2" Type="http://schemas.openxmlformats.org/officeDocument/2006/relationships/image" Target="../media/image210.jpeg"/><Relationship Id="rId16" Type="http://schemas.openxmlformats.org/officeDocument/2006/relationships/image" Target="../media/image224.png"/><Relationship Id="rId20" Type="http://schemas.openxmlformats.org/officeDocument/2006/relationships/image" Target="../media/image228.jpeg"/><Relationship Id="rId29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11" Type="http://schemas.openxmlformats.org/officeDocument/2006/relationships/image" Target="../media/image219.jpeg"/><Relationship Id="rId24" Type="http://schemas.openxmlformats.org/officeDocument/2006/relationships/image" Target="../media/image232.jpeg"/><Relationship Id="rId32" Type="http://schemas.openxmlformats.org/officeDocument/2006/relationships/image" Target="../media/image240.jpeg"/><Relationship Id="rId5" Type="http://schemas.openxmlformats.org/officeDocument/2006/relationships/image" Target="../media/image213.jpeg"/><Relationship Id="rId15" Type="http://schemas.openxmlformats.org/officeDocument/2006/relationships/image" Target="../media/image223.png"/><Relationship Id="rId23" Type="http://schemas.openxmlformats.org/officeDocument/2006/relationships/image" Target="../media/image231.gif"/><Relationship Id="rId28" Type="http://schemas.openxmlformats.org/officeDocument/2006/relationships/image" Target="../media/image236.jpeg"/><Relationship Id="rId10" Type="http://schemas.openxmlformats.org/officeDocument/2006/relationships/image" Target="../media/image218.jpeg"/><Relationship Id="rId19" Type="http://schemas.openxmlformats.org/officeDocument/2006/relationships/image" Target="../media/image227.jpeg"/><Relationship Id="rId31" Type="http://schemas.openxmlformats.org/officeDocument/2006/relationships/image" Target="../media/image239.pn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Relationship Id="rId14" Type="http://schemas.openxmlformats.org/officeDocument/2006/relationships/image" Target="../media/image222.jpeg"/><Relationship Id="rId22" Type="http://schemas.openxmlformats.org/officeDocument/2006/relationships/image" Target="../media/image230.jpeg"/><Relationship Id="rId27" Type="http://schemas.openxmlformats.org/officeDocument/2006/relationships/image" Target="../media/image235.jpeg"/><Relationship Id="rId30" Type="http://schemas.openxmlformats.org/officeDocument/2006/relationships/image" Target="../media/image238.jpeg"/><Relationship Id="rId35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1.png"/><Relationship Id="rId3" Type="http://schemas.openxmlformats.org/officeDocument/2006/relationships/image" Target="../media/image243.jpeg"/><Relationship Id="rId7" Type="http://schemas.openxmlformats.org/officeDocument/2006/relationships/image" Target="../media/image20.png"/><Relationship Id="rId12" Type="http://schemas.openxmlformats.org/officeDocument/2006/relationships/image" Target="../media/image25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11" Type="http://schemas.openxmlformats.org/officeDocument/2006/relationships/image" Target="../media/image250.jpeg"/><Relationship Id="rId5" Type="http://schemas.openxmlformats.org/officeDocument/2006/relationships/image" Target="../media/image245.jpeg"/><Relationship Id="rId10" Type="http://schemas.openxmlformats.org/officeDocument/2006/relationships/image" Target="../media/image249.png"/><Relationship Id="rId4" Type="http://schemas.openxmlformats.org/officeDocument/2006/relationships/image" Target="../media/image244.jpeg"/><Relationship Id="rId9" Type="http://schemas.openxmlformats.org/officeDocument/2006/relationships/image" Target="../media/image2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eg"/><Relationship Id="rId13" Type="http://schemas.openxmlformats.org/officeDocument/2006/relationships/image" Target="../media/image1.png"/><Relationship Id="rId3" Type="http://schemas.openxmlformats.org/officeDocument/2006/relationships/image" Target="../media/image253.jpeg"/><Relationship Id="rId7" Type="http://schemas.openxmlformats.org/officeDocument/2006/relationships/image" Target="../media/image257.jpeg"/><Relationship Id="rId12" Type="http://schemas.openxmlformats.org/officeDocument/2006/relationships/image" Target="../media/image262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jpeg"/><Relationship Id="rId11" Type="http://schemas.openxmlformats.org/officeDocument/2006/relationships/image" Target="../media/image261.jpeg"/><Relationship Id="rId5" Type="http://schemas.openxmlformats.org/officeDocument/2006/relationships/image" Target="../media/image255.jpeg"/><Relationship Id="rId10" Type="http://schemas.openxmlformats.org/officeDocument/2006/relationships/image" Target="../media/image260.jpeg"/><Relationship Id="rId4" Type="http://schemas.openxmlformats.org/officeDocument/2006/relationships/image" Target="../media/image254.jpeg"/><Relationship Id="rId9" Type="http://schemas.openxmlformats.org/officeDocument/2006/relationships/image" Target="../media/image25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jpeg"/><Relationship Id="rId18" Type="http://schemas.openxmlformats.org/officeDocument/2006/relationships/image" Target="../media/image279.jpeg"/><Relationship Id="rId3" Type="http://schemas.openxmlformats.org/officeDocument/2006/relationships/image" Target="../media/image264.jpeg"/><Relationship Id="rId7" Type="http://schemas.openxmlformats.org/officeDocument/2006/relationships/image" Target="../media/image268.png"/><Relationship Id="rId12" Type="http://schemas.openxmlformats.org/officeDocument/2006/relationships/image" Target="../media/image273.jpeg"/><Relationship Id="rId17" Type="http://schemas.openxmlformats.org/officeDocument/2006/relationships/image" Target="../media/image278.jpeg"/><Relationship Id="rId2" Type="http://schemas.openxmlformats.org/officeDocument/2006/relationships/image" Target="../media/image263.png"/><Relationship Id="rId16" Type="http://schemas.openxmlformats.org/officeDocument/2006/relationships/image" Target="../media/image2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11" Type="http://schemas.openxmlformats.org/officeDocument/2006/relationships/image" Target="../media/image272.jpeg"/><Relationship Id="rId5" Type="http://schemas.openxmlformats.org/officeDocument/2006/relationships/image" Target="../media/image266.jpeg"/><Relationship Id="rId15" Type="http://schemas.openxmlformats.org/officeDocument/2006/relationships/image" Target="../media/image276.jpeg"/><Relationship Id="rId10" Type="http://schemas.openxmlformats.org/officeDocument/2006/relationships/image" Target="../media/image271.jpeg"/><Relationship Id="rId19" Type="http://schemas.openxmlformats.org/officeDocument/2006/relationships/image" Target="../media/image1.png"/><Relationship Id="rId4" Type="http://schemas.openxmlformats.org/officeDocument/2006/relationships/image" Target="../media/image265.jpeg"/><Relationship Id="rId9" Type="http://schemas.openxmlformats.org/officeDocument/2006/relationships/image" Target="../media/image270.jpeg"/><Relationship Id="rId14" Type="http://schemas.openxmlformats.org/officeDocument/2006/relationships/image" Target="../media/image2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jpeg"/><Relationship Id="rId13" Type="http://schemas.openxmlformats.org/officeDocument/2006/relationships/image" Target="../media/image66.jpeg"/><Relationship Id="rId18" Type="http://schemas.openxmlformats.org/officeDocument/2006/relationships/image" Target="../media/image293.jpeg"/><Relationship Id="rId26" Type="http://schemas.openxmlformats.org/officeDocument/2006/relationships/image" Target="../media/image301.jpeg"/><Relationship Id="rId3" Type="http://schemas.openxmlformats.org/officeDocument/2006/relationships/image" Target="../media/image281.jpeg"/><Relationship Id="rId21" Type="http://schemas.openxmlformats.org/officeDocument/2006/relationships/image" Target="../media/image296.jpeg"/><Relationship Id="rId7" Type="http://schemas.openxmlformats.org/officeDocument/2006/relationships/image" Target="../media/image285.jpeg"/><Relationship Id="rId12" Type="http://schemas.openxmlformats.org/officeDocument/2006/relationships/image" Target="../media/image65.jpeg"/><Relationship Id="rId17" Type="http://schemas.openxmlformats.org/officeDocument/2006/relationships/image" Target="../media/image292.jpeg"/><Relationship Id="rId25" Type="http://schemas.openxmlformats.org/officeDocument/2006/relationships/image" Target="../media/image300.jpeg"/><Relationship Id="rId33" Type="http://schemas.openxmlformats.org/officeDocument/2006/relationships/image" Target="../media/image1.png"/><Relationship Id="rId2" Type="http://schemas.openxmlformats.org/officeDocument/2006/relationships/image" Target="../media/image280.jpeg"/><Relationship Id="rId16" Type="http://schemas.openxmlformats.org/officeDocument/2006/relationships/image" Target="../media/image291.jpeg"/><Relationship Id="rId20" Type="http://schemas.openxmlformats.org/officeDocument/2006/relationships/image" Target="../media/image295.png"/><Relationship Id="rId29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png"/><Relationship Id="rId11" Type="http://schemas.openxmlformats.org/officeDocument/2006/relationships/image" Target="../media/image64.jpeg"/><Relationship Id="rId24" Type="http://schemas.openxmlformats.org/officeDocument/2006/relationships/image" Target="../media/image299.jpeg"/><Relationship Id="rId32" Type="http://schemas.openxmlformats.org/officeDocument/2006/relationships/image" Target="../media/image20.png"/><Relationship Id="rId5" Type="http://schemas.openxmlformats.org/officeDocument/2006/relationships/image" Target="../media/image283.png"/><Relationship Id="rId15" Type="http://schemas.openxmlformats.org/officeDocument/2006/relationships/image" Target="../media/image290.jpeg"/><Relationship Id="rId23" Type="http://schemas.openxmlformats.org/officeDocument/2006/relationships/image" Target="../media/image298.jpeg"/><Relationship Id="rId28" Type="http://schemas.openxmlformats.org/officeDocument/2006/relationships/image" Target="../media/image303.jpeg"/><Relationship Id="rId10" Type="http://schemas.openxmlformats.org/officeDocument/2006/relationships/image" Target="../media/image288.jpeg"/><Relationship Id="rId19" Type="http://schemas.openxmlformats.org/officeDocument/2006/relationships/image" Target="../media/image294.jpeg"/><Relationship Id="rId31" Type="http://schemas.openxmlformats.org/officeDocument/2006/relationships/slide" Target="slide67.xml"/><Relationship Id="rId4" Type="http://schemas.openxmlformats.org/officeDocument/2006/relationships/image" Target="../media/image282.png"/><Relationship Id="rId9" Type="http://schemas.openxmlformats.org/officeDocument/2006/relationships/image" Target="../media/image287.jpeg"/><Relationship Id="rId14" Type="http://schemas.openxmlformats.org/officeDocument/2006/relationships/image" Target="../media/image289.jpeg"/><Relationship Id="rId22" Type="http://schemas.openxmlformats.org/officeDocument/2006/relationships/image" Target="../media/image297.jpeg"/><Relationship Id="rId27" Type="http://schemas.openxmlformats.org/officeDocument/2006/relationships/image" Target="../media/image302.jpeg"/><Relationship Id="rId30" Type="http://schemas.openxmlformats.org/officeDocument/2006/relationships/image" Target="../media/image30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jpeg"/><Relationship Id="rId13" Type="http://schemas.openxmlformats.org/officeDocument/2006/relationships/image" Target="../media/image316.jpeg"/><Relationship Id="rId3" Type="http://schemas.openxmlformats.org/officeDocument/2006/relationships/image" Target="../media/image307.jpeg"/><Relationship Id="rId7" Type="http://schemas.openxmlformats.org/officeDocument/2006/relationships/image" Target="../media/image311.jpeg"/><Relationship Id="rId12" Type="http://schemas.openxmlformats.org/officeDocument/2006/relationships/slide" Target="slide69.xml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jpeg"/><Relationship Id="rId11" Type="http://schemas.openxmlformats.org/officeDocument/2006/relationships/image" Target="../media/image315.jpeg"/><Relationship Id="rId5" Type="http://schemas.openxmlformats.org/officeDocument/2006/relationships/image" Target="../media/image309.jpeg"/><Relationship Id="rId10" Type="http://schemas.openxmlformats.org/officeDocument/2006/relationships/image" Target="../media/image314.jpeg"/><Relationship Id="rId4" Type="http://schemas.openxmlformats.org/officeDocument/2006/relationships/image" Target="../media/image308.jpeg"/><Relationship Id="rId9" Type="http://schemas.openxmlformats.org/officeDocument/2006/relationships/image" Target="../media/image313.jpeg"/><Relationship Id="rId1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jpeg"/><Relationship Id="rId13" Type="http://schemas.openxmlformats.org/officeDocument/2006/relationships/image" Target="../media/image328.jpeg"/><Relationship Id="rId18" Type="http://schemas.openxmlformats.org/officeDocument/2006/relationships/image" Target="../media/image333.jpeg"/><Relationship Id="rId3" Type="http://schemas.openxmlformats.org/officeDocument/2006/relationships/image" Target="../media/image318.jpeg"/><Relationship Id="rId21" Type="http://schemas.openxmlformats.org/officeDocument/2006/relationships/image" Target="../media/image1.png"/><Relationship Id="rId7" Type="http://schemas.openxmlformats.org/officeDocument/2006/relationships/image" Target="../media/image322.jpeg"/><Relationship Id="rId12" Type="http://schemas.openxmlformats.org/officeDocument/2006/relationships/image" Target="../media/image327.jpeg"/><Relationship Id="rId17" Type="http://schemas.openxmlformats.org/officeDocument/2006/relationships/image" Target="../media/image332.jpeg"/><Relationship Id="rId2" Type="http://schemas.openxmlformats.org/officeDocument/2006/relationships/image" Target="../media/image317.jpeg"/><Relationship Id="rId16" Type="http://schemas.openxmlformats.org/officeDocument/2006/relationships/image" Target="../media/image331.jpeg"/><Relationship Id="rId20" Type="http://schemas.openxmlformats.org/officeDocument/2006/relationships/slide" Target="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jpeg"/><Relationship Id="rId11" Type="http://schemas.openxmlformats.org/officeDocument/2006/relationships/image" Target="../media/image326.png"/><Relationship Id="rId5" Type="http://schemas.openxmlformats.org/officeDocument/2006/relationships/image" Target="../media/image320.jpeg"/><Relationship Id="rId15" Type="http://schemas.openxmlformats.org/officeDocument/2006/relationships/image" Target="../media/image330.jpeg"/><Relationship Id="rId10" Type="http://schemas.openxmlformats.org/officeDocument/2006/relationships/image" Target="../media/image325.jpeg"/><Relationship Id="rId19" Type="http://schemas.openxmlformats.org/officeDocument/2006/relationships/image" Target="../media/image334.png"/><Relationship Id="rId4" Type="http://schemas.openxmlformats.org/officeDocument/2006/relationships/image" Target="../media/image319.jpeg"/><Relationship Id="rId9" Type="http://schemas.openxmlformats.org/officeDocument/2006/relationships/image" Target="../media/image324.jpeg"/><Relationship Id="rId14" Type="http://schemas.openxmlformats.org/officeDocument/2006/relationships/image" Target="../media/image32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jpeg"/><Relationship Id="rId13" Type="http://schemas.openxmlformats.org/officeDocument/2006/relationships/image" Target="../media/image346.jpeg"/><Relationship Id="rId18" Type="http://schemas.openxmlformats.org/officeDocument/2006/relationships/image" Target="../media/image1.png"/><Relationship Id="rId3" Type="http://schemas.openxmlformats.org/officeDocument/2006/relationships/image" Target="../media/image336.jpeg"/><Relationship Id="rId7" Type="http://schemas.openxmlformats.org/officeDocument/2006/relationships/image" Target="../media/image340.jpeg"/><Relationship Id="rId12" Type="http://schemas.openxmlformats.org/officeDocument/2006/relationships/image" Target="../media/image345.jpeg"/><Relationship Id="rId17" Type="http://schemas.openxmlformats.org/officeDocument/2006/relationships/slide" Target="slide67.xml"/><Relationship Id="rId2" Type="http://schemas.openxmlformats.org/officeDocument/2006/relationships/image" Target="../media/image335.jpeg"/><Relationship Id="rId16" Type="http://schemas.openxmlformats.org/officeDocument/2006/relationships/image" Target="../media/image3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9.jpeg"/><Relationship Id="rId11" Type="http://schemas.openxmlformats.org/officeDocument/2006/relationships/image" Target="../media/image344.jpeg"/><Relationship Id="rId5" Type="http://schemas.openxmlformats.org/officeDocument/2006/relationships/image" Target="../media/image338.jpeg"/><Relationship Id="rId15" Type="http://schemas.openxmlformats.org/officeDocument/2006/relationships/image" Target="../media/image348.jpeg"/><Relationship Id="rId10" Type="http://schemas.openxmlformats.org/officeDocument/2006/relationships/image" Target="../media/image343.jpeg"/><Relationship Id="rId4" Type="http://schemas.openxmlformats.org/officeDocument/2006/relationships/image" Target="../media/image337.jpeg"/><Relationship Id="rId9" Type="http://schemas.openxmlformats.org/officeDocument/2006/relationships/image" Target="../media/image342.jpeg"/><Relationship Id="rId14" Type="http://schemas.openxmlformats.org/officeDocument/2006/relationships/image" Target="../media/image3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8.xml"/><Relationship Id="rId13" Type="http://schemas.openxmlformats.org/officeDocument/2006/relationships/image" Target="../media/image350.jpeg"/><Relationship Id="rId3" Type="http://schemas.openxmlformats.org/officeDocument/2006/relationships/image" Target="../media/image20.png"/><Relationship Id="rId7" Type="http://schemas.openxmlformats.org/officeDocument/2006/relationships/slide" Target="slide77.xml"/><Relationship Id="rId12" Type="http://schemas.openxmlformats.org/officeDocument/2006/relationships/slide" Target="slide82.xml"/><Relationship Id="rId2" Type="http://schemas.openxmlformats.org/officeDocument/2006/relationships/slide" Target="slide7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6.xml"/><Relationship Id="rId11" Type="http://schemas.openxmlformats.org/officeDocument/2006/relationships/slide" Target="slide81.xml"/><Relationship Id="rId5" Type="http://schemas.openxmlformats.org/officeDocument/2006/relationships/slide" Target="slide75.xml"/><Relationship Id="rId15" Type="http://schemas.openxmlformats.org/officeDocument/2006/relationships/image" Target="../media/image1.png"/><Relationship Id="rId10" Type="http://schemas.openxmlformats.org/officeDocument/2006/relationships/slide" Target="slide80.xml"/><Relationship Id="rId4" Type="http://schemas.openxmlformats.org/officeDocument/2006/relationships/slide" Target="slide73.xml"/><Relationship Id="rId9" Type="http://schemas.openxmlformats.org/officeDocument/2006/relationships/slide" Target="slide79.xml"/><Relationship Id="rId14" Type="http://schemas.openxmlformats.org/officeDocument/2006/relationships/slide" Target="slide8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jpeg"/><Relationship Id="rId13" Type="http://schemas.openxmlformats.org/officeDocument/2006/relationships/image" Target="../media/image362.jpeg"/><Relationship Id="rId3" Type="http://schemas.openxmlformats.org/officeDocument/2006/relationships/image" Target="../media/image352.jpeg"/><Relationship Id="rId7" Type="http://schemas.openxmlformats.org/officeDocument/2006/relationships/image" Target="../media/image356.jpeg"/><Relationship Id="rId12" Type="http://schemas.openxmlformats.org/officeDocument/2006/relationships/image" Target="../media/image361.jpeg"/><Relationship Id="rId2" Type="http://schemas.openxmlformats.org/officeDocument/2006/relationships/image" Target="../media/image351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5.jpeg"/><Relationship Id="rId11" Type="http://schemas.openxmlformats.org/officeDocument/2006/relationships/image" Target="../media/image360.jpeg"/><Relationship Id="rId5" Type="http://schemas.openxmlformats.org/officeDocument/2006/relationships/image" Target="../media/image354.png"/><Relationship Id="rId15" Type="http://schemas.openxmlformats.org/officeDocument/2006/relationships/slide" Target="slide71.xml"/><Relationship Id="rId10" Type="http://schemas.openxmlformats.org/officeDocument/2006/relationships/image" Target="../media/image359.jpeg"/><Relationship Id="rId4" Type="http://schemas.openxmlformats.org/officeDocument/2006/relationships/image" Target="../media/image353.jpeg"/><Relationship Id="rId9" Type="http://schemas.openxmlformats.org/officeDocument/2006/relationships/image" Target="../media/image358.jpeg"/><Relationship Id="rId14" Type="http://schemas.openxmlformats.org/officeDocument/2006/relationships/image" Target="../media/image36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jpeg"/><Relationship Id="rId13" Type="http://schemas.openxmlformats.org/officeDocument/2006/relationships/image" Target="../media/image375.png"/><Relationship Id="rId18" Type="http://schemas.openxmlformats.org/officeDocument/2006/relationships/slide" Target="slide74.xml"/><Relationship Id="rId3" Type="http://schemas.openxmlformats.org/officeDocument/2006/relationships/image" Target="../media/image365.jpeg"/><Relationship Id="rId7" Type="http://schemas.openxmlformats.org/officeDocument/2006/relationships/image" Target="../media/image369.jpeg"/><Relationship Id="rId12" Type="http://schemas.openxmlformats.org/officeDocument/2006/relationships/image" Target="../media/image374.jpeg"/><Relationship Id="rId17" Type="http://schemas.openxmlformats.org/officeDocument/2006/relationships/image" Target="../media/image379.jpeg"/><Relationship Id="rId2" Type="http://schemas.openxmlformats.org/officeDocument/2006/relationships/image" Target="../media/image364.jpeg"/><Relationship Id="rId16" Type="http://schemas.openxmlformats.org/officeDocument/2006/relationships/image" Target="../media/image378.jpe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8.jpeg"/><Relationship Id="rId11" Type="http://schemas.openxmlformats.org/officeDocument/2006/relationships/image" Target="../media/image373.jpeg"/><Relationship Id="rId5" Type="http://schemas.openxmlformats.org/officeDocument/2006/relationships/image" Target="../media/image367.png"/><Relationship Id="rId15" Type="http://schemas.openxmlformats.org/officeDocument/2006/relationships/image" Target="../media/image377.jpeg"/><Relationship Id="rId10" Type="http://schemas.openxmlformats.org/officeDocument/2006/relationships/image" Target="../media/image372.jpeg"/><Relationship Id="rId19" Type="http://schemas.openxmlformats.org/officeDocument/2006/relationships/slide" Target="slide71.xml"/><Relationship Id="rId4" Type="http://schemas.openxmlformats.org/officeDocument/2006/relationships/image" Target="../media/image366.jpeg"/><Relationship Id="rId9" Type="http://schemas.openxmlformats.org/officeDocument/2006/relationships/image" Target="../media/image371.jpeg"/><Relationship Id="rId14" Type="http://schemas.openxmlformats.org/officeDocument/2006/relationships/image" Target="../media/image376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jpeg"/><Relationship Id="rId13" Type="http://schemas.openxmlformats.org/officeDocument/2006/relationships/image" Target="../media/image1.png"/><Relationship Id="rId3" Type="http://schemas.openxmlformats.org/officeDocument/2006/relationships/image" Target="../media/image381.jpeg"/><Relationship Id="rId7" Type="http://schemas.openxmlformats.org/officeDocument/2006/relationships/image" Target="../media/image385.jpeg"/><Relationship Id="rId12" Type="http://schemas.openxmlformats.org/officeDocument/2006/relationships/slide" Target="slide73.xml"/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4.jpeg"/><Relationship Id="rId11" Type="http://schemas.openxmlformats.org/officeDocument/2006/relationships/image" Target="../media/image389.jpeg"/><Relationship Id="rId5" Type="http://schemas.openxmlformats.org/officeDocument/2006/relationships/image" Target="../media/image383.jpeg"/><Relationship Id="rId10" Type="http://schemas.openxmlformats.org/officeDocument/2006/relationships/image" Target="../media/image388.jpeg"/><Relationship Id="rId4" Type="http://schemas.openxmlformats.org/officeDocument/2006/relationships/image" Target="../media/image382.jpeg"/><Relationship Id="rId9" Type="http://schemas.openxmlformats.org/officeDocument/2006/relationships/image" Target="../media/image387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jpeg"/><Relationship Id="rId3" Type="http://schemas.openxmlformats.org/officeDocument/2006/relationships/image" Target="../media/image391.jpeg"/><Relationship Id="rId7" Type="http://schemas.openxmlformats.org/officeDocument/2006/relationships/image" Target="../media/image395.jpeg"/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4.jpeg"/><Relationship Id="rId11" Type="http://schemas.openxmlformats.org/officeDocument/2006/relationships/image" Target="../media/image1.png"/><Relationship Id="rId5" Type="http://schemas.openxmlformats.org/officeDocument/2006/relationships/image" Target="../media/image393.jpeg"/><Relationship Id="rId10" Type="http://schemas.openxmlformats.org/officeDocument/2006/relationships/slide" Target="slide71.xml"/><Relationship Id="rId4" Type="http://schemas.openxmlformats.org/officeDocument/2006/relationships/image" Target="../media/image392.jpeg"/><Relationship Id="rId9" Type="http://schemas.openxmlformats.org/officeDocument/2006/relationships/image" Target="../media/image39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3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jpeg"/><Relationship Id="rId3" Type="http://schemas.openxmlformats.org/officeDocument/2006/relationships/image" Target="../media/image400.jpeg"/><Relationship Id="rId7" Type="http://schemas.openxmlformats.org/officeDocument/2006/relationships/image" Target="../media/image404.jpeg"/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3.jpeg"/><Relationship Id="rId11" Type="http://schemas.openxmlformats.org/officeDocument/2006/relationships/image" Target="../media/image1.png"/><Relationship Id="rId5" Type="http://schemas.openxmlformats.org/officeDocument/2006/relationships/image" Target="../media/image402.jpeg"/><Relationship Id="rId10" Type="http://schemas.openxmlformats.org/officeDocument/2006/relationships/slide" Target="slide71.xml"/><Relationship Id="rId4" Type="http://schemas.openxmlformats.org/officeDocument/2006/relationships/image" Target="../media/image401.jpeg"/><Relationship Id="rId9" Type="http://schemas.openxmlformats.org/officeDocument/2006/relationships/image" Target="../media/image40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jpeg"/><Relationship Id="rId2" Type="http://schemas.openxmlformats.org/officeDocument/2006/relationships/image" Target="../media/image4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0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slide" Target="slide71.xml"/><Relationship Id="rId4" Type="http://schemas.openxmlformats.org/officeDocument/2006/relationships/image" Target="../media/image4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414.jpeg"/><Relationship Id="rId7" Type="http://schemas.openxmlformats.org/officeDocument/2006/relationships/image" Target="../media/image418.jpeg"/><Relationship Id="rId2" Type="http://schemas.openxmlformats.org/officeDocument/2006/relationships/image" Target="../media/image4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7.gif"/><Relationship Id="rId5" Type="http://schemas.openxmlformats.org/officeDocument/2006/relationships/image" Target="../media/image416.jpeg"/><Relationship Id="rId4" Type="http://schemas.openxmlformats.org/officeDocument/2006/relationships/image" Target="../media/image415.jpeg"/><Relationship Id="rId9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1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6.xml"/><Relationship Id="rId9" Type="http://schemas.openxmlformats.org/officeDocument/2006/relationships/slide" Target="slide7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slide" Target="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23.jpeg"/><Relationship Id="rId4" Type="http://schemas.openxmlformats.org/officeDocument/2006/relationships/image" Target="../media/image42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94.xml"/><Relationship Id="rId3" Type="http://schemas.openxmlformats.org/officeDocument/2006/relationships/slide" Target="slide85.xml"/><Relationship Id="rId7" Type="http://schemas.openxmlformats.org/officeDocument/2006/relationships/slide" Target="slide88.xml"/><Relationship Id="rId12" Type="http://schemas.openxmlformats.org/officeDocument/2006/relationships/slide" Target="slide93.xml"/><Relationship Id="rId17" Type="http://schemas.openxmlformats.org/officeDocument/2006/relationships/image" Target="../media/image1.png"/><Relationship Id="rId2" Type="http://schemas.openxmlformats.org/officeDocument/2006/relationships/image" Target="../media/image424.jpeg"/><Relationship Id="rId16" Type="http://schemas.openxmlformats.org/officeDocument/2006/relationships/slide" Target="slide9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7.xml"/><Relationship Id="rId11" Type="http://schemas.openxmlformats.org/officeDocument/2006/relationships/slide" Target="slide92.xml"/><Relationship Id="rId5" Type="http://schemas.openxmlformats.org/officeDocument/2006/relationships/slide" Target="slide86.xml"/><Relationship Id="rId15" Type="http://schemas.openxmlformats.org/officeDocument/2006/relationships/slide" Target="slide96.xml"/><Relationship Id="rId10" Type="http://schemas.openxmlformats.org/officeDocument/2006/relationships/slide" Target="slide91.xml"/><Relationship Id="rId4" Type="http://schemas.openxmlformats.org/officeDocument/2006/relationships/image" Target="../media/image20.png"/><Relationship Id="rId9" Type="http://schemas.openxmlformats.org/officeDocument/2006/relationships/slide" Target="slide90.xml"/><Relationship Id="rId14" Type="http://schemas.openxmlformats.org/officeDocument/2006/relationships/slide" Target="slide9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jpeg"/><Relationship Id="rId13" Type="http://schemas.openxmlformats.org/officeDocument/2006/relationships/image" Target="../media/image436.png"/><Relationship Id="rId18" Type="http://schemas.openxmlformats.org/officeDocument/2006/relationships/image" Target="../media/image1.png"/><Relationship Id="rId3" Type="http://schemas.openxmlformats.org/officeDocument/2006/relationships/image" Target="../media/image426.jpeg"/><Relationship Id="rId7" Type="http://schemas.openxmlformats.org/officeDocument/2006/relationships/image" Target="../media/image430.jpeg"/><Relationship Id="rId12" Type="http://schemas.openxmlformats.org/officeDocument/2006/relationships/image" Target="../media/image435.jpeg"/><Relationship Id="rId17" Type="http://schemas.openxmlformats.org/officeDocument/2006/relationships/slide" Target="slide84.xml"/><Relationship Id="rId2" Type="http://schemas.openxmlformats.org/officeDocument/2006/relationships/image" Target="../media/image425.jpeg"/><Relationship Id="rId16" Type="http://schemas.openxmlformats.org/officeDocument/2006/relationships/image" Target="../media/image4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9.jpeg"/><Relationship Id="rId11" Type="http://schemas.openxmlformats.org/officeDocument/2006/relationships/image" Target="../media/image434.jpeg"/><Relationship Id="rId5" Type="http://schemas.openxmlformats.org/officeDocument/2006/relationships/image" Target="../media/image428.jpeg"/><Relationship Id="rId15" Type="http://schemas.openxmlformats.org/officeDocument/2006/relationships/image" Target="../media/image438.jpeg"/><Relationship Id="rId10" Type="http://schemas.openxmlformats.org/officeDocument/2006/relationships/image" Target="../media/image433.png"/><Relationship Id="rId4" Type="http://schemas.openxmlformats.org/officeDocument/2006/relationships/image" Target="../media/image427.jpeg"/><Relationship Id="rId9" Type="http://schemas.openxmlformats.org/officeDocument/2006/relationships/image" Target="../media/image432.jpeg"/><Relationship Id="rId14" Type="http://schemas.openxmlformats.org/officeDocument/2006/relationships/image" Target="../media/image43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eg"/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slide" Target="slide8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4.jpeg"/><Relationship Id="rId4" Type="http://schemas.openxmlformats.org/officeDocument/2006/relationships/image" Target="../media/image44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jpeg"/><Relationship Id="rId2" Type="http://schemas.openxmlformats.org/officeDocument/2006/relationships/slide" Target="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7.jpeg"/><Relationship Id="rId4" Type="http://schemas.openxmlformats.org/officeDocument/2006/relationships/image" Target="../media/image44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50.jpeg"/><Relationship Id="rId4" Type="http://schemas.openxmlformats.org/officeDocument/2006/relationships/image" Target="../media/image4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jpeg"/><Relationship Id="rId2" Type="http://schemas.openxmlformats.org/officeDocument/2006/relationships/slide" Target="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53.jpeg"/><Relationship Id="rId4" Type="http://schemas.openxmlformats.org/officeDocument/2006/relationships/image" Target="../media/image45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image" Target="../media/image4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55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13" Type="http://schemas.openxmlformats.org/officeDocument/2006/relationships/image" Target="../media/image466.png"/><Relationship Id="rId18" Type="http://schemas.microsoft.com/office/2007/relationships/hdphoto" Target="../media/hdphoto1.wdp"/><Relationship Id="rId26" Type="http://schemas.openxmlformats.org/officeDocument/2006/relationships/image" Target="../media/image477.jpeg"/><Relationship Id="rId3" Type="http://schemas.openxmlformats.org/officeDocument/2006/relationships/image" Target="../media/image456.jpeg"/><Relationship Id="rId21" Type="http://schemas.openxmlformats.org/officeDocument/2006/relationships/image" Target="../media/image473.png"/><Relationship Id="rId7" Type="http://schemas.openxmlformats.org/officeDocument/2006/relationships/image" Target="../media/image460.jpeg"/><Relationship Id="rId12" Type="http://schemas.openxmlformats.org/officeDocument/2006/relationships/image" Target="../media/image465.jpeg"/><Relationship Id="rId17" Type="http://schemas.openxmlformats.org/officeDocument/2006/relationships/image" Target="../media/image470.png"/><Relationship Id="rId25" Type="http://schemas.openxmlformats.org/officeDocument/2006/relationships/image" Target="../media/image476.jpeg"/><Relationship Id="rId2" Type="http://schemas.openxmlformats.org/officeDocument/2006/relationships/slide" Target="slide84.xml"/><Relationship Id="rId16" Type="http://schemas.openxmlformats.org/officeDocument/2006/relationships/image" Target="../media/image469.jpeg"/><Relationship Id="rId20" Type="http://schemas.openxmlformats.org/officeDocument/2006/relationships/image" Target="../media/image4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9.jpeg"/><Relationship Id="rId11" Type="http://schemas.openxmlformats.org/officeDocument/2006/relationships/image" Target="../media/image464.jpeg"/><Relationship Id="rId24" Type="http://schemas.openxmlformats.org/officeDocument/2006/relationships/image" Target="../media/image475.jpeg"/><Relationship Id="rId5" Type="http://schemas.openxmlformats.org/officeDocument/2006/relationships/image" Target="../media/image458.jpeg"/><Relationship Id="rId15" Type="http://schemas.openxmlformats.org/officeDocument/2006/relationships/image" Target="../media/image468.jpeg"/><Relationship Id="rId23" Type="http://schemas.openxmlformats.org/officeDocument/2006/relationships/image" Target="../media/image474.jpeg"/><Relationship Id="rId28" Type="http://schemas.openxmlformats.org/officeDocument/2006/relationships/image" Target="../media/image1.png"/><Relationship Id="rId10" Type="http://schemas.openxmlformats.org/officeDocument/2006/relationships/image" Target="../media/image463.jpeg"/><Relationship Id="rId19" Type="http://schemas.openxmlformats.org/officeDocument/2006/relationships/image" Target="../media/image471.jpeg"/><Relationship Id="rId4" Type="http://schemas.openxmlformats.org/officeDocument/2006/relationships/image" Target="../media/image457.jpeg"/><Relationship Id="rId9" Type="http://schemas.openxmlformats.org/officeDocument/2006/relationships/image" Target="../media/image462.jpeg"/><Relationship Id="rId14" Type="http://schemas.openxmlformats.org/officeDocument/2006/relationships/image" Target="../media/image467.jpeg"/><Relationship Id="rId22" Type="http://schemas.microsoft.com/office/2007/relationships/hdphoto" Target="../media/hdphoto2.wdp"/><Relationship Id="rId27" Type="http://schemas.openxmlformats.org/officeDocument/2006/relationships/image" Target="../media/image478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3" Type="http://schemas.openxmlformats.org/officeDocument/2006/relationships/image" Target="../media/image480.jpeg"/><Relationship Id="rId7" Type="http://schemas.openxmlformats.org/officeDocument/2006/relationships/image" Target="../media/image484.jpeg"/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3.jpeg"/><Relationship Id="rId5" Type="http://schemas.openxmlformats.org/officeDocument/2006/relationships/image" Target="../media/image482.jpeg"/><Relationship Id="rId4" Type="http://schemas.openxmlformats.org/officeDocument/2006/relationships/image" Target="../media/image481.jpeg"/><Relationship Id="rId9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jpeg"/><Relationship Id="rId13" Type="http://schemas.openxmlformats.org/officeDocument/2006/relationships/image" Target="../media/image496.jpeg"/><Relationship Id="rId18" Type="http://schemas.openxmlformats.org/officeDocument/2006/relationships/image" Target="../media/image501.jpeg"/><Relationship Id="rId3" Type="http://schemas.openxmlformats.org/officeDocument/2006/relationships/image" Target="../media/image486.jpeg"/><Relationship Id="rId21" Type="http://schemas.openxmlformats.org/officeDocument/2006/relationships/image" Target="../media/image1.png"/><Relationship Id="rId7" Type="http://schemas.openxmlformats.org/officeDocument/2006/relationships/image" Target="../media/image490.jpeg"/><Relationship Id="rId12" Type="http://schemas.openxmlformats.org/officeDocument/2006/relationships/image" Target="../media/image495.jpeg"/><Relationship Id="rId17" Type="http://schemas.openxmlformats.org/officeDocument/2006/relationships/image" Target="../media/image500.png"/><Relationship Id="rId2" Type="http://schemas.openxmlformats.org/officeDocument/2006/relationships/image" Target="../media/image485.jpeg"/><Relationship Id="rId16" Type="http://schemas.openxmlformats.org/officeDocument/2006/relationships/image" Target="../media/image499.jpeg"/><Relationship Id="rId20" Type="http://schemas.openxmlformats.org/officeDocument/2006/relationships/slide" Target="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9.jpeg"/><Relationship Id="rId11" Type="http://schemas.openxmlformats.org/officeDocument/2006/relationships/image" Target="../media/image494.jpeg"/><Relationship Id="rId5" Type="http://schemas.openxmlformats.org/officeDocument/2006/relationships/image" Target="../media/image488.jpeg"/><Relationship Id="rId15" Type="http://schemas.openxmlformats.org/officeDocument/2006/relationships/image" Target="../media/image498.jpeg"/><Relationship Id="rId10" Type="http://schemas.openxmlformats.org/officeDocument/2006/relationships/image" Target="../media/image493.jpeg"/><Relationship Id="rId19" Type="http://schemas.openxmlformats.org/officeDocument/2006/relationships/image" Target="../media/image502.jpeg"/><Relationship Id="rId4" Type="http://schemas.openxmlformats.org/officeDocument/2006/relationships/image" Target="../media/image487.jpeg"/><Relationship Id="rId9" Type="http://schemas.openxmlformats.org/officeDocument/2006/relationships/image" Target="../media/image492.jpeg"/><Relationship Id="rId14" Type="http://schemas.openxmlformats.org/officeDocument/2006/relationships/image" Target="../media/image49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eg"/><Relationship Id="rId7" Type="http://schemas.openxmlformats.org/officeDocument/2006/relationships/image" Target="../media/image1.png"/><Relationship Id="rId2" Type="http://schemas.openxmlformats.org/officeDocument/2006/relationships/image" Target="../media/image50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84.xml"/><Relationship Id="rId5" Type="http://schemas.openxmlformats.org/officeDocument/2006/relationships/image" Target="../media/image506.jpeg"/><Relationship Id="rId4" Type="http://schemas.openxmlformats.org/officeDocument/2006/relationships/image" Target="../media/image50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eg"/><Relationship Id="rId7" Type="http://schemas.openxmlformats.org/officeDocument/2006/relationships/image" Target="../media/image1.png"/><Relationship Id="rId2" Type="http://schemas.openxmlformats.org/officeDocument/2006/relationships/image" Target="../media/image5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jpeg"/><Relationship Id="rId5" Type="http://schemas.openxmlformats.org/officeDocument/2006/relationships/image" Target="../media/image509.jpeg"/><Relationship Id="rId4" Type="http://schemas.openxmlformats.org/officeDocument/2006/relationships/slide" Target="slide84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jpeg"/><Relationship Id="rId3" Type="http://schemas.openxmlformats.org/officeDocument/2006/relationships/image" Target="../media/image512.jpeg"/><Relationship Id="rId7" Type="http://schemas.openxmlformats.org/officeDocument/2006/relationships/image" Target="../media/image516.jpeg"/><Relationship Id="rId2" Type="http://schemas.openxmlformats.org/officeDocument/2006/relationships/image" Target="../media/image5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5.jpeg"/><Relationship Id="rId11" Type="http://schemas.openxmlformats.org/officeDocument/2006/relationships/image" Target="../media/image1.png"/><Relationship Id="rId5" Type="http://schemas.openxmlformats.org/officeDocument/2006/relationships/image" Target="../media/image514.jpeg"/><Relationship Id="rId10" Type="http://schemas.openxmlformats.org/officeDocument/2006/relationships/image" Target="../media/image519.jpeg"/><Relationship Id="rId4" Type="http://schemas.openxmlformats.org/officeDocument/2006/relationships/image" Target="../media/image513.jpeg"/><Relationship Id="rId9" Type="http://schemas.openxmlformats.org/officeDocument/2006/relationships/image" Target="../media/image518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5.jpeg"/><Relationship Id="rId3" Type="http://schemas.openxmlformats.org/officeDocument/2006/relationships/image" Target="../media/image1.png"/><Relationship Id="rId7" Type="http://schemas.openxmlformats.org/officeDocument/2006/relationships/image" Target="../media/image524.jpeg"/><Relationship Id="rId2" Type="http://schemas.openxmlformats.org/officeDocument/2006/relationships/image" Target="../media/image5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3.jpeg"/><Relationship Id="rId5" Type="http://schemas.openxmlformats.org/officeDocument/2006/relationships/image" Target="../media/image522.jpeg"/><Relationship Id="rId10" Type="http://schemas.openxmlformats.org/officeDocument/2006/relationships/image" Target="../media/image527.jpeg"/><Relationship Id="rId4" Type="http://schemas.openxmlformats.org/officeDocument/2006/relationships/image" Target="../media/image521.jpeg"/><Relationship Id="rId9" Type="http://schemas.openxmlformats.org/officeDocument/2006/relationships/image" Target="../media/image52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681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17. Строительные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3" y="262260"/>
            <a:ext cx="176202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МВВ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792504" y="450222"/>
            <a:ext cx="96920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1463" indent="-271463"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материалы, получаемые в результате обжига и последующего измельчения горных пород, способные при смешивании с водой образовывать пластичное тесто, которое со временем затвердевает до камневидного состояния</a:t>
            </a:r>
          </a:p>
        </p:txBody>
      </p:sp>
      <p:pic>
        <p:nvPicPr>
          <p:cNvPr id="15364" name="Picture 2" descr="D:\Мои документы\Лекции и раздаточные\Товароведение\Хозяйственные товары\Строительные\Новая папка\75e9c9370461f362bdc7b39f7fa074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/>
          <a:stretch>
            <a:fillRect/>
          </a:stretch>
        </p:blipFill>
        <p:spPr bwMode="auto">
          <a:xfrm>
            <a:off x="201491" y="2059108"/>
            <a:ext cx="1855909" cy="15196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4" descr="D:\Мои документы\Лекции и раздаточные\Товароведение\Хозяйственные товары\Строительные\Новая папка\c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53"/>
          <a:stretch>
            <a:fillRect/>
          </a:stretch>
        </p:blipFill>
        <p:spPr bwMode="auto">
          <a:xfrm>
            <a:off x="201491" y="5077725"/>
            <a:ext cx="1855909" cy="12763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3" descr="D:\Мои документы\Лекции и раздаточные\Товароведение\Хозяйственные товары\Строительные\Новая папка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1" y="3693529"/>
            <a:ext cx="1855909" cy="13110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50414340"/>
              </p:ext>
            </p:extLst>
          </p:nvPr>
        </p:nvGraphicFramePr>
        <p:xfrm>
          <a:off x="2414134" y="2056431"/>
          <a:ext cx="9777865" cy="2003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2" descr="D:\Мои документы\Лекции и раздаточные\Товароведение\Хозяйственные товары\Строительные\Новая папка\thumbnai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89" y="4284695"/>
            <a:ext cx="1987736" cy="13243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Мои документы\Лекции и раздаточные\Товароведение\Хозяйственные товары\Строительные\Новая папка\Gypsum_Rock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82" y="4303020"/>
            <a:ext cx="1743585" cy="13243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Мои документы\Лекции и раздаточные\Товароведение\Хозяйственные товары\Строительные\Новая папка\periklaz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4" y="4303019"/>
            <a:ext cx="2033361" cy="13243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Мои документы\Лекции и раздаточные\Товароведение\Хозяйственные товары\Строительные\Новая папка\Oil_Well_Cement_Class_G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59" y="4303019"/>
            <a:ext cx="1961177" cy="13060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2458" y="5780314"/>
            <a:ext cx="219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Воздушная известь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1372" y="5780314"/>
            <a:ext cx="219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8513" y="5780314"/>
            <a:ext cx="25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Каустический магнезит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Каустический доломит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95346" y="5785401"/>
            <a:ext cx="259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Гидравлическая известь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17.12. Требования к качеству, маркировка, упаковка, хранение строительных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70" y="2302331"/>
            <a:ext cx="2286988" cy="2472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0349" y="5073696"/>
            <a:ext cx="9851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используя 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школа, 2005. – стр. 387-388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48658" y="4811486"/>
            <a:ext cx="1799706" cy="14625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3314" y="1734111"/>
            <a:ext cx="90786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понятие минеральных вяжущих веществ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ассортимент кирпичей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материалы для полов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паркетная доска?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достоинства и недостатки кровли из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металлочерепицы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характеристику отделочных материалов на основе древесины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между гвоздями, шурупами и болтами?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листового стекла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представляет собой стеклопакет?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искусственных теплоизоляционных материалов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663588" cy="28477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370-388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17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857" y="343877"/>
            <a:ext cx="40930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Воздушные МВВ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143" y="4572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затвердевать и длительное время сохранять прочность только на воздухе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371" y="1240775"/>
            <a:ext cx="7739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воздушным МВВ относятся:</a:t>
            </a:r>
            <a:endParaRPr lang="ru-RU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10264" y="2111828"/>
            <a:ext cx="7944280" cy="4168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19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Воздушная известь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получается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обжигом природных кальцийсодержащих пород (известняк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ракушечник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до получения продукта, состоящего из оксидов кальция и магния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извести:</a:t>
            </a:r>
          </a:p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комовая негашеная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известь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кусковой продукт,</a:t>
            </a:r>
          </a:p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молотая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негашеная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известь – комовая известь, измельченная механическим путем,</a:t>
            </a:r>
          </a:p>
          <a:p>
            <a:pPr marL="342900" indent="-342900" algn="just">
              <a:buAutoNum type="arabicPeriod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гашеная известь (</a:t>
            </a:r>
            <a:r>
              <a:rPr 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пушонка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комовая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известь, гашеная водой.</a:t>
            </a:r>
          </a:p>
          <a:p>
            <a:pPr algn="just"/>
            <a:endParaRPr lang="ru-RU" sz="1900" b="1" i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воздушной извести: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кладочных и штукатурных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растворов,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побелки,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силикатного кирпича, камней и блоков,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известкование почвы и др.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900" y="2142004"/>
            <a:ext cx="338545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Известковые МВВ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857" y="1702440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0264" y="2127596"/>
            <a:ext cx="7944280" cy="4168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Гипсовые МВВ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гипсового камня.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гипсоых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МВВ: строительный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медицинский гипс, декоративный гипс, ангидридный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эстрихгипс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полимергипс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Гипсовые МВВ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способностью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схватываться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твердеть (в течение 20-30 мин). Их основные недостатки - невысокая прочность, ползучесть (постепенная деформация при действии нагрузки), неустойчивость к влаге.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гипсовых МВВ:</a:t>
            </a:r>
            <a:endParaRPr lang="ru-RU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сухой штукатурки,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перегородочных плит, панелей, архитектурных деталей, звукопоглощающих изделий,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строительных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растворов, используемых внутри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бесшовных полов,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изготовления искусственного мрамора и др.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900" y="2944109"/>
            <a:ext cx="338545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Гипсовые МВВ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10264" y="2127595"/>
            <a:ext cx="7944280" cy="4168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Магнезиальные МВВ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обжигом доломита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магнезита - пород, содержащих оксид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магния. 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магнезиальных МВВ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каустический магнезит и каустический доломит.</a:t>
            </a:r>
          </a:p>
          <a:p>
            <a:pPr algn="just"/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Магнезиальные МВВ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характеризуются хорошим сцеплением с органическими материалами (опилками,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соломой, камышом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предохраняют их от загнивания, поэтому используются для устройства полов (с заполнителями), изготовления строительных материалов фибролита и ксилолита. </a:t>
            </a:r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недостаток - низкая водостойкость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9900" y="3746214"/>
            <a:ext cx="338545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Магнезиальные МВВ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D:\Мои документы\Лекции и раздаточные\Товароведение\Хозяйственные товары\Строительные\Новая папка\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61" y="4730743"/>
            <a:ext cx="1987736" cy="13243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Мои документы\Лекции и раздаточные\Товароведение\Хозяйственные товары\Строительные\Новая папка\Gypsum_R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61" y="4730742"/>
            <a:ext cx="1987736" cy="15097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Мои документы\Лекции и раздаточные\Товароведение\Хозяйственные товары\Строительные\Новая папка\perikla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3" y="4545299"/>
            <a:ext cx="2602811" cy="16952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8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  <p:bldP spid="8" grpId="0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857" y="343877"/>
            <a:ext cx="48240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Гидравлические МВВ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947" y="457200"/>
            <a:ext cx="6420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затвердевать и длительное время сохранять прочность как на воздухе, так и в воде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371" y="1240775"/>
            <a:ext cx="7739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гидравлическим МВВ относятся:</a:t>
            </a:r>
            <a:endParaRPr lang="ru-RU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10264" y="2111828"/>
            <a:ext cx="7944280" cy="4168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Гидравлическую известь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обжигом и измельчением пород, содержащих примеси глины.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 для приготовления бетонов и растворов невысокой прочности, оштукатуривания, кладки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 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фундаментов. При этом достигается экономия более дорогого портландцемента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900" y="2142004"/>
            <a:ext cx="338545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Гидравлическая известь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857" y="1702440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10264" y="2111828"/>
            <a:ext cx="7944280" cy="4168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Портландцемент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продукт измельчения клинкера, получаемого обжигом до спекания сырьевой массы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состоящей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известняка или мела и глинистых пород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соотношении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3:1 и некоторых минеральных добавок.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портландцемента: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бетонных и железобетонных конструкций,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кладочных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штукатурных растворов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асбестоцементных изделий и т. 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портландцемента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неустойчивость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коррозии 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воды. </a:t>
            </a:r>
          </a:p>
          <a:p>
            <a:pPr algn="just"/>
            <a:r>
              <a:rPr lang="ru-RU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виды </a:t>
            </a:r>
            <a:r>
              <a:rPr lang="ru-RU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быстротвердеющий,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сульфатостойкий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пластифицированный, гидрофобный, пуццолановый,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шлакопортландцемент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белый,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романцемент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обладают специфическими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свойствами и лишены некоторых недостатков обычного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цемента.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900" y="2904004"/>
            <a:ext cx="338545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Ð°ÑÑÐ¸Ð½ÐºÐ¸ Ð¿Ð¾ Ð·Ð°Ð¿ÑÐ¾ÑÑ Ð³Ð¸Ð´ÑÐ°Ð²Ð»Ð¸ÑÐµÑÐºÐ°Ñ Ð¸Ð·Ð²ÐµÑÑ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" y="3807792"/>
            <a:ext cx="3362325" cy="21812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Мои документы\Лекции и раздаточные\Товароведение\Хозяйственные товары\Строительные\Новая папка\Oil_Well_Cement_Class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" y="3666004"/>
            <a:ext cx="3511154" cy="2338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  <p:bldP spid="8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17.3. Классификация и характеристика ассортимента материалов для стен и перегородок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378-379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543" y="497452"/>
            <a:ext cx="1158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Стены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 основным конструктивным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элементом здания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стены несущие (капитальные) и ненесущие (перегородки).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514" y="1404257"/>
            <a:ext cx="1181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материалам для стен и перегородок относятся: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3142" y="2177143"/>
            <a:ext cx="3766458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3142" y="2848927"/>
            <a:ext cx="3766458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3142" y="3520711"/>
            <a:ext cx="3766458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3142" y="4200251"/>
            <a:ext cx="3766458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ПЛИТЫ И ЛИСТЫ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3142" y="4879791"/>
            <a:ext cx="3766458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ЛЕС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3142" y="5563957"/>
            <a:ext cx="3766458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ПИЛОМАТЕРИАЛЫ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 descr="C:\Users\Машенька\AppData\Local\Microsoft\Windows\INetCache\Content.Word\Рука.png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12" y="2871886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C:\Users\Машенька\AppData\Local\Microsoft\Windows\INetCache\Content.Word\Рука.png">
            <a:hlinkClick r:id="rId4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12" y="2168239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C:\Users\Машенька\AppData\Local\Microsoft\Windows\INetCache\Content.Word\Рука.png">
            <a:hlinkClick r:id="rId5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40" y="4203266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C:\Users\Машенька\AppData\Local\Microsoft\Windows\INetCache\Content.Word\Рука.png">
            <a:hlinkClick r:id="rId6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11" y="3550193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40" y="5559102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C:\Users\Машенька\AppData\Local\Microsoft\Windows\INetCache\Content.Word\Рука.png">
            <a:hlinkClick r:id="rId8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54" y="4882806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 descr="D:\Мои документы\Лекции и раздаточные\Товароведение\Хозяйственные товары\Строительные\Новая папка\54 00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71" y="2064567"/>
            <a:ext cx="5587387" cy="419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2">
            <a:hlinkClick r:id="rId10" action="ppaction://hlinksldjump" highlightClick="1"/>
          </p:cNvPr>
          <p:cNvSpPr/>
          <p:nvPr/>
        </p:nvSpPr>
        <p:spPr>
          <a:xfrm>
            <a:off x="11310258" y="6367346"/>
            <a:ext cx="599244" cy="41259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5161" y="1817649"/>
            <a:ext cx="7638585" cy="4404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Глиняные, силикатные, известково-шлаковые, известково-зольные, шамотные огнеупорные.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56477" y="635620"/>
            <a:ext cx="3077738" cy="523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03614" y="683441"/>
            <a:ext cx="824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классифицируются по следующим признакам: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6477" y="1817649"/>
            <a:ext cx="3490333" cy="44604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исходного сырья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621" y="2596585"/>
            <a:ext cx="2582862" cy="22145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E:\Танина\Работа\Лекции и раздаточные\Товароведение\Хозяйственные товары\Строительные\Рисунок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41" y="2646252"/>
            <a:ext cx="4442043" cy="21648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6176" y="4995746"/>
            <a:ext cx="3668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Глиняный кирпич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5649" y="4995746"/>
            <a:ext cx="3178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Силикатный кирпич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Машенька\AppData\Local\Microsoft\Windows\INetCache\Content.Word\Рука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926" y="2596585"/>
            <a:ext cx="429260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Машенька\AppData\Local\Microsoft\Windows\INetCache\Content.Word\Рука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223" y="2596584"/>
            <a:ext cx="429260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4215160" y="3264604"/>
            <a:ext cx="7638585" cy="3080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ГЛИНЯНЫЙ КИРПИЧ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глины пластическим формованием или полусухим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прессованием.</a:t>
            </a:r>
          </a:p>
          <a:p>
            <a:pPr algn="just"/>
            <a:r>
              <a:rPr lang="ru-RU" alt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Достоинства: </a:t>
            </a:r>
          </a:p>
          <a:p>
            <a:pPr marL="450850" indent="-179388">
              <a:buFontTx/>
              <a:buChar char="•"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высокая плотность</a:t>
            </a:r>
          </a:p>
          <a:p>
            <a:pPr marL="450850" indent="-179388">
              <a:buFontTx/>
              <a:buChar char="•"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высокая прочность  </a:t>
            </a:r>
            <a:r>
              <a:rPr lang="ru-RU" alt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и </a:t>
            </a:r>
            <a:r>
              <a:rPr lang="ru-RU" alt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износо</a:t>
            </a:r>
            <a:r>
              <a:rPr lang="ru-RU" alt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</a:t>
            </a:r>
          </a:p>
          <a:p>
            <a:pPr marL="450850"/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стойкость</a:t>
            </a:r>
            <a:endParaRPr lang="ru-RU" alt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450850" indent="-179388">
              <a:buFontTx/>
              <a:buChar char="•"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высокая  морозостойкость</a:t>
            </a:r>
          </a:p>
          <a:p>
            <a:pPr marL="450850" indent="-179388">
              <a:buFontTx/>
              <a:buChar char="•"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хорошая звукоизоляция</a:t>
            </a:r>
          </a:p>
          <a:p>
            <a:pPr marL="450850" indent="-179388">
              <a:buFontTx/>
              <a:buChar char="•"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низкое влагопоглощение</a:t>
            </a:r>
          </a:p>
          <a:p>
            <a:pPr marL="450850" indent="-179388">
              <a:buFontTx/>
              <a:buChar char="•"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устойчивость почти ко </a:t>
            </a:r>
            <a:r>
              <a:rPr lang="ru-RU" alt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всем </a:t>
            </a:r>
          </a:p>
          <a:p>
            <a:pPr marL="450850"/>
            <a:r>
              <a:rPr lang="ru-RU" alt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климатическим условиям</a:t>
            </a:r>
            <a:endParaRPr lang="ru-RU" alt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12" descr="main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80" y="3809469"/>
            <a:ext cx="3501879" cy="23038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15159" y="3264603"/>
            <a:ext cx="7638585" cy="30689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СИЛИКАТНЫЙ КИРПИЧ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смеси 5-8% воздушной извести и 92-95% кварцевого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песка.</a:t>
            </a:r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6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морозостойкость, звукоизоляция.</a:t>
            </a:r>
          </a:p>
          <a:p>
            <a:r>
              <a:rPr lang="ru-RU" alt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невысокие теплозащитные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свойства, </a:t>
            </a:r>
          </a:p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высокий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</a:rPr>
              <a:t>коэффициент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влагопоглощения, более </a:t>
            </a:r>
          </a:p>
          <a:p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низкая прочность.</a:t>
            </a:r>
          </a:p>
          <a:p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строительства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малоэтаж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ных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зданий, а также для надстройки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</a:t>
            </a:r>
          </a:p>
          <a:p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этажей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3521" descr="Кирпич силикатный лицевой утолщенный пустотелый СУЛ 150/35 (цена за шт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40" y="3763530"/>
            <a:ext cx="2388257" cy="23882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56476" y="2373559"/>
            <a:ext cx="3490333" cy="44604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монолитности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97523" y="1833277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Полнотелые </a:t>
            </a:r>
          </a:p>
          <a:p>
            <a:pPr marL="357188" indent="-342900" algn="just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Пустотелые (дырчатые)</a:t>
            </a:r>
          </a:p>
          <a:p>
            <a:pPr marL="357188" indent="-342900" algn="just"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4290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Пористые (легковесные)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6" descr="E:\Танина\Работа\Лекции и раздаточные\Товароведение\Хозяйственные товары\Строительные\Рисунок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1594"/>
          <a:stretch>
            <a:fillRect/>
          </a:stretch>
        </p:blipFill>
        <p:spPr bwMode="auto">
          <a:xfrm rot="5400000">
            <a:off x="8173201" y="4247827"/>
            <a:ext cx="1195970" cy="26577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кирпич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74" y="3334099"/>
            <a:ext cx="2312666" cy="14830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E:\Танина\Работа\Лекции и раздаточные\Товароведение\Хозяйственные товары\Строительные\Рисунок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774" y="1983873"/>
            <a:ext cx="2490398" cy="1213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 bwMode="auto">
          <a:xfrm>
            <a:off x="9836306" y="3350895"/>
            <a:ext cx="1943315" cy="148062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234062" y="2936241"/>
            <a:ext cx="3490333" cy="44604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06341" y="1824232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Одинарный                                       Полуторный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250×120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мм                                      250×120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мм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размеры:</a:t>
            </a:r>
          </a:p>
          <a:p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двойной: 250 </a:t>
            </a:r>
            <a:r>
              <a:rPr lang="en-US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мм, «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Евро»: 250 </a:t>
            </a:r>
            <a:r>
              <a:rPr lang="en-US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 </a:t>
            </a:r>
            <a:r>
              <a:rPr lang="en-US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мм,  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модульный одинарный:  288 </a:t>
            </a:r>
            <a:r>
              <a:rPr lang="en-US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138 </a:t>
            </a:r>
            <a:r>
              <a:rPr lang="en-US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мм,</a:t>
            </a:r>
          </a:p>
          <a:p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неполномерный (часть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3/4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- 180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мм, 1/2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- 120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мм, 1/4 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- 60-65 мм</a:t>
            </a: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7" descr="E:\Танина\Работа\Лекции и раздаточные\Товароведение\Хозяйственные товары\Строительные\Рисунок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94" y="2315334"/>
            <a:ext cx="3306763" cy="1835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кирпи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13" y="2303569"/>
            <a:ext cx="3550206" cy="18258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10799147" y="3026751"/>
            <a:ext cx="0" cy="105202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6991194" y="3146031"/>
            <a:ext cx="0" cy="78974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6179910" y="3373245"/>
            <a:ext cx="7355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400" dirty="0">
                <a:solidFill>
                  <a:srgbClr val="000000"/>
                </a:solidFill>
              </a:rPr>
              <a:t>65 мм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9750451" y="3393192"/>
            <a:ext cx="9283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400" dirty="0">
                <a:solidFill>
                  <a:srgbClr val="000000"/>
                </a:solidFill>
              </a:rPr>
              <a:t>88 мм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0902" y="3498923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расположения в стене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06340" y="1839860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0" descr="main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96" y="2687609"/>
            <a:ext cx="5285027" cy="34765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5"/>
          <p:cNvSpPr>
            <a:spLocks noChangeShapeType="1"/>
          </p:cNvSpPr>
          <p:nvPr/>
        </p:nvSpPr>
        <p:spPr bwMode="auto">
          <a:xfrm>
            <a:off x="6292900" y="2406572"/>
            <a:ext cx="9787" cy="65080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8945033" y="1969422"/>
            <a:ext cx="14747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лицевой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5627460" y="1985224"/>
            <a:ext cx="1380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рядовой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>
            <a:off x="9623195" y="2431087"/>
            <a:ext cx="19272" cy="65225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" name="Выноска-облако 38">
            <a:hlinkClick r:id="rId12" action="ppaction://hlinksldjump"/>
          </p:cNvPr>
          <p:cNvSpPr/>
          <p:nvPr/>
        </p:nvSpPr>
        <p:spPr>
          <a:xfrm>
            <a:off x="9794526" y="2318653"/>
            <a:ext cx="1936147" cy="847505"/>
          </a:xfrm>
          <a:prstGeom prst="cloudCallou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300" b="1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ПОДРОБНЕЕ</a:t>
            </a:r>
            <a:endParaRPr lang="ru-RU" sz="13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30902" y="4171466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прочности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197523" y="1833276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  <a:defRPr/>
            </a:pPr>
            <a:r>
              <a:rPr lang="ru-RU" sz="20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прочности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кирпичи подразделяются 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75, 100, 125, 150, 200, 250, 300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33627" y="4831516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морозостойкости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207705" y="1833275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  <a:defRPr/>
            </a:pPr>
            <a:r>
              <a:rPr lang="ru-RU" sz="20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морозостойкости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кирпичи подразделяются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15, 25, 35, 50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циклов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менее 15 циклов попеременного замораживания и оттаивания</a:t>
            </a:r>
          </a:p>
          <a:p>
            <a:pPr algn="just"/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9957" y="1330610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Управляющая кнопка: назад 29">
            <a:hlinkClick r:id="rId13" action="ppaction://hlinksldjump" highlightClick="1"/>
          </p:cNvPr>
          <p:cNvSpPr/>
          <p:nvPr/>
        </p:nvSpPr>
        <p:spPr>
          <a:xfrm>
            <a:off x="230902" y="6174668"/>
            <a:ext cx="694384" cy="4547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/>
      <p:bldP spid="9" grpId="0"/>
      <p:bldP spid="12" grpId="0" animBg="1"/>
      <p:bldP spid="13" grpId="0" animBg="1"/>
      <p:bldP spid="16" grpId="0" animBg="1"/>
      <p:bldP spid="17" grpId="0" animBg="1"/>
      <p:bldP spid="22" grpId="0" animBg="1"/>
      <p:bldP spid="23" grpId="0" animBg="1"/>
      <p:bldP spid="26" grpId="0" animBg="1"/>
      <p:bldP spid="27" grpId="0" animBg="1"/>
      <p:bldP spid="28" grpId="0"/>
      <p:bldP spid="29" grpId="0"/>
      <p:bldP spid="32" grpId="0" animBg="1"/>
      <p:bldP spid="33" grpId="0" animBg="1"/>
      <p:bldP spid="35" grpId="0" animBg="1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11997" y="1829888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0" y="354192"/>
            <a:ext cx="35449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i="1" dirty="0" smtClean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Лицевой кирпич</a:t>
            </a:r>
            <a:endParaRPr lang="ru-RU" altLang="ru-RU" sz="3600" b="1" i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3503264" y="322309"/>
            <a:ext cx="79745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для кладки и одновременной облицовки наружных и внутренних стен зданий, возводимых из штучных изделий (кирпича, камня). </a:t>
            </a:r>
          </a:p>
        </p:txBody>
      </p:sp>
      <p:pic>
        <p:nvPicPr>
          <p:cNvPr id="26628" name="Picture 7" descr="mai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48" y="2618328"/>
            <a:ext cx="3980920" cy="221455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4836583" y="2024083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3" name="Text Box 13"/>
          <p:cNvSpPr txBox="1">
            <a:spLocks noChangeArrowheads="1"/>
          </p:cNvSpPr>
          <p:nvPr/>
        </p:nvSpPr>
        <p:spPr bwMode="auto">
          <a:xfrm>
            <a:off x="8005233" y="2024083"/>
            <a:ext cx="302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фигурный (фасонный)</a:t>
            </a:r>
          </a:p>
        </p:txBody>
      </p:sp>
      <p:pic>
        <p:nvPicPr>
          <p:cNvPr id="26634" name="Picture 10" descr="ma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3194" r="5292" b="65286"/>
          <a:stretch>
            <a:fillRect/>
          </a:stretch>
        </p:blipFill>
        <p:spPr bwMode="auto">
          <a:xfrm rot="5400000">
            <a:off x="4477717" y="3286263"/>
            <a:ext cx="3019996" cy="168412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92283" y="1875400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E:\Танина\Работа\Лекции и раздаточные\Товароведение\Хозяйственные товары\Строительные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1"/>
          <a:stretch>
            <a:fillRect/>
          </a:stretch>
        </p:blipFill>
        <p:spPr bwMode="auto">
          <a:xfrm>
            <a:off x="5082240" y="1829887"/>
            <a:ext cx="6768343" cy="451585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858" y="2065153"/>
            <a:ext cx="615553" cy="41263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Фасонный кирпич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9342" y="1957638"/>
            <a:ext cx="615553" cy="4388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использования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E:\Танина\Работа\Лекции и раздаточные\Товароведение\Хозяйственные товары\Строительные\Рисунок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88" y="1824423"/>
            <a:ext cx="6398446" cy="452131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Танина\Работа\Лекции и раздаточные\Товароведение\Хозяйственные товары\Строительные\Рисунок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48"/>
          <a:stretch>
            <a:fillRect/>
          </a:stretch>
        </p:blipFill>
        <p:spPr bwMode="auto">
          <a:xfrm>
            <a:off x="5456652" y="1824422"/>
            <a:ext cx="6384651" cy="452131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Танина\Работа\Лекции и раздаточные\Товароведение\Хозяйственные товары\Строительные\Рисунок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2" b="-166"/>
          <a:stretch>
            <a:fillRect/>
          </a:stretch>
        </p:blipFill>
        <p:spPr bwMode="auto">
          <a:xfrm>
            <a:off x="5242848" y="1824421"/>
            <a:ext cx="6609992" cy="452132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211997" y="1708960"/>
            <a:ext cx="7735782" cy="46367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гладкой, рельефной или офактуренной поверхностью;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глазурованные или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ангобированные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окрашенные и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неокрашенные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alt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глазурованный                            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ангобированный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2283" y="2554561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отделке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4" descr="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7956" r="2852" b="9264"/>
          <a:stretch/>
        </p:blipFill>
        <p:spPr bwMode="auto">
          <a:xfrm>
            <a:off x="4505915" y="2789444"/>
            <a:ext cx="2475507" cy="31759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n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230" y="2797970"/>
            <a:ext cx="1369978" cy="14725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7" descr="n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230" y="4458702"/>
            <a:ext cx="1327651" cy="14352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n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644" y="2789444"/>
            <a:ext cx="1421920" cy="14725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n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r="3673"/>
          <a:stretch>
            <a:fillRect/>
          </a:stretch>
        </p:blipFill>
        <p:spPr bwMode="auto">
          <a:xfrm>
            <a:off x="8764644" y="4427461"/>
            <a:ext cx="1436719" cy="14697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n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430" y="2797970"/>
            <a:ext cx="1331022" cy="14725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1" descr="n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92" y="4424153"/>
            <a:ext cx="1395548" cy="14697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rId14" action="ppaction://hlinksldjump" highlightClick="1"/>
          </p:cNvPr>
          <p:cNvSpPr/>
          <p:nvPr/>
        </p:nvSpPr>
        <p:spPr>
          <a:xfrm>
            <a:off x="266750" y="6191499"/>
            <a:ext cx="625348" cy="48808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92283" y="1284970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26632" grpId="0"/>
      <p:bldP spid="26633" grpId="0"/>
      <p:bldP spid="11" grpId="0" animBg="1"/>
      <p:bldP spid="2" grpId="0"/>
      <p:bldP spid="15" grpId="0" animBg="1"/>
      <p:bldP spid="19" grpId="0" animBg="1"/>
      <p:bldP spid="20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4"/>
          <p:cNvSpPr>
            <a:spLocks noChangeArrowheads="1" noChangeShapeType="1" noTextEdit="1"/>
          </p:cNvSpPr>
          <p:nvPr/>
        </p:nvSpPr>
        <p:spPr bwMode="auto">
          <a:xfrm>
            <a:off x="217942" y="476704"/>
            <a:ext cx="2721202" cy="54655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КАМНИ</a:t>
            </a:r>
          </a:p>
        </p:txBody>
      </p:sp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217942" y="1871632"/>
            <a:ext cx="237648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мрамор</a:t>
            </a:r>
          </a:p>
        </p:txBody>
      </p:sp>
      <p:sp>
        <p:nvSpPr>
          <p:cNvPr id="35849" name="Text Box 10"/>
          <p:cNvSpPr txBox="1">
            <a:spLocks noChangeArrowheads="1"/>
          </p:cNvSpPr>
          <p:nvPr/>
        </p:nvSpPr>
        <p:spPr bwMode="auto">
          <a:xfrm>
            <a:off x="2745922" y="1867550"/>
            <a:ext cx="237648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гранит</a:t>
            </a:r>
          </a:p>
        </p:txBody>
      </p:sp>
      <p:sp>
        <p:nvSpPr>
          <p:cNvPr id="35850" name="Text Box 11"/>
          <p:cNvSpPr txBox="1">
            <a:spLocks noChangeArrowheads="1"/>
          </p:cNvSpPr>
          <p:nvPr/>
        </p:nvSpPr>
        <p:spPr bwMode="auto">
          <a:xfrm>
            <a:off x="217942" y="2368505"/>
            <a:ext cx="237648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песчаник</a:t>
            </a:r>
          </a:p>
        </p:txBody>
      </p:sp>
      <p:sp>
        <p:nvSpPr>
          <p:cNvPr id="35851" name="Text Box 12"/>
          <p:cNvSpPr txBox="1">
            <a:spLocks noChangeArrowheads="1"/>
          </p:cNvSpPr>
          <p:nvPr/>
        </p:nvSpPr>
        <p:spPr bwMode="auto">
          <a:xfrm>
            <a:off x="2745922" y="2367106"/>
            <a:ext cx="237648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доломит</a:t>
            </a:r>
          </a:p>
        </p:txBody>
      </p:sp>
      <p:sp>
        <p:nvSpPr>
          <p:cNvPr id="35852" name="Text Box 13"/>
          <p:cNvSpPr txBox="1">
            <a:spLocks noChangeArrowheads="1"/>
          </p:cNvSpPr>
          <p:nvPr/>
        </p:nvSpPr>
        <p:spPr bwMode="auto">
          <a:xfrm>
            <a:off x="217942" y="2837198"/>
            <a:ext cx="237648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сланец</a:t>
            </a:r>
          </a:p>
        </p:txBody>
      </p:sp>
      <p:sp>
        <p:nvSpPr>
          <p:cNvPr id="35853" name="Text Box 14"/>
          <p:cNvSpPr txBox="1">
            <a:spLocks noChangeArrowheads="1"/>
          </p:cNvSpPr>
          <p:nvPr/>
        </p:nvSpPr>
        <p:spPr bwMode="auto">
          <a:xfrm>
            <a:off x="9168946" y="2393363"/>
            <a:ext cx="273685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силикатные</a:t>
            </a:r>
          </a:p>
        </p:txBody>
      </p:sp>
      <p:sp>
        <p:nvSpPr>
          <p:cNvPr id="35855" name="Text Box 16"/>
          <p:cNvSpPr txBox="1">
            <a:spLocks noChangeArrowheads="1"/>
          </p:cNvSpPr>
          <p:nvPr/>
        </p:nvSpPr>
        <p:spPr bwMode="auto">
          <a:xfrm>
            <a:off x="6284232" y="2401013"/>
            <a:ext cx="273685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шлакобетонные</a:t>
            </a:r>
          </a:p>
        </p:txBody>
      </p:sp>
      <p:sp>
        <p:nvSpPr>
          <p:cNvPr id="35856" name="Text Box 17"/>
          <p:cNvSpPr txBox="1">
            <a:spLocks noChangeArrowheads="1"/>
          </p:cNvSpPr>
          <p:nvPr/>
        </p:nvSpPr>
        <p:spPr bwMode="auto">
          <a:xfrm>
            <a:off x="9168946" y="1900167"/>
            <a:ext cx="273685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бетонные</a:t>
            </a:r>
          </a:p>
        </p:txBody>
      </p:sp>
      <p:sp>
        <p:nvSpPr>
          <p:cNvPr id="35857" name="Text Box 18"/>
          <p:cNvSpPr txBox="1">
            <a:spLocks noChangeArrowheads="1"/>
          </p:cNvSpPr>
          <p:nvPr/>
        </p:nvSpPr>
        <p:spPr bwMode="auto">
          <a:xfrm>
            <a:off x="6284232" y="1900167"/>
            <a:ext cx="273685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керамические</a:t>
            </a:r>
          </a:p>
        </p:txBody>
      </p:sp>
      <p:sp>
        <p:nvSpPr>
          <p:cNvPr id="35858" name="Text Box 20"/>
          <p:cNvSpPr txBox="1">
            <a:spLocks noChangeArrowheads="1"/>
          </p:cNvSpPr>
          <p:nvPr/>
        </p:nvSpPr>
        <p:spPr bwMode="auto">
          <a:xfrm>
            <a:off x="6284232" y="2901859"/>
            <a:ext cx="273685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гипсовые и др.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6228" y="633375"/>
            <a:ext cx="9078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происхождению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подразделяются на природные и искусственные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95400" y="1317171"/>
            <a:ext cx="3461657" cy="435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камни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2745922" y="2856336"/>
            <a:ext cx="2376488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ракушечник и др.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мрам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217942" y="3453652"/>
            <a:ext cx="1502001" cy="17850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грани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50"/>
          <a:stretch/>
        </p:blipFill>
        <p:spPr bwMode="auto">
          <a:xfrm>
            <a:off x="217942" y="5435886"/>
            <a:ext cx="4904468" cy="857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пес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1"/>
          <a:stretch/>
        </p:blipFill>
        <p:spPr bwMode="auto">
          <a:xfrm>
            <a:off x="1853407" y="3453651"/>
            <a:ext cx="1488507" cy="17850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до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6"/>
          <a:stretch/>
        </p:blipFill>
        <p:spPr bwMode="auto">
          <a:xfrm>
            <a:off x="3475378" y="3448867"/>
            <a:ext cx="1630022" cy="17945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7075714" y="1317171"/>
            <a:ext cx="3461657" cy="435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камни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E:\Танина\Работа\Лекции и раздаточные\Товароведение\Хозяйственные товары\Строительные\Рисунок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r="40750" b="38306"/>
          <a:stretch>
            <a:fillRect/>
          </a:stretch>
        </p:blipFill>
        <p:spPr bwMode="auto">
          <a:xfrm>
            <a:off x="6293983" y="3448867"/>
            <a:ext cx="2874963" cy="2428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8008482" y="4234679"/>
            <a:ext cx="0" cy="1152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151233" y="4734741"/>
            <a:ext cx="792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ru-RU" sz="1400">
                <a:solidFill>
                  <a:srgbClr val="000000"/>
                </a:solidFill>
              </a:rPr>
              <a:t>13</a:t>
            </a:r>
            <a:r>
              <a:rPr lang="ru-RU" altLang="ru-RU" sz="1400">
                <a:solidFill>
                  <a:srgbClr val="000000"/>
                </a:solidFill>
              </a:rPr>
              <a:t>8 мм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4232" y="6024640"/>
            <a:ext cx="4709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кирпича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большими размерами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правляющая кнопка: назад 5">
            <a:hlinkClick r:id="rId7" action="ppaction://hlinksldjump" highlightClick="1"/>
          </p:cNvPr>
          <p:cNvSpPr/>
          <p:nvPr/>
        </p:nvSpPr>
        <p:spPr>
          <a:xfrm>
            <a:off x="217942" y="6393972"/>
            <a:ext cx="629551" cy="34136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  <p:bldP spid="35849" grpId="0" animBg="1"/>
      <p:bldP spid="35850" grpId="0" animBg="1"/>
      <p:bldP spid="35851" grpId="0" animBg="1"/>
      <p:bldP spid="35852" grpId="0" animBg="1"/>
      <p:bldP spid="35853" grpId="0" animBg="1"/>
      <p:bldP spid="35855" grpId="0" animBg="1"/>
      <p:bldP spid="35856" grpId="0" animBg="1"/>
      <p:bldP spid="35857" grpId="0" animBg="1"/>
      <p:bldP spid="35858" grpId="0" animBg="1"/>
      <p:bldP spid="4" grpId="0" animBg="1"/>
      <p:bldP spid="23" grpId="0" animBg="1"/>
      <p:bldP spid="28" grpId="0" animBg="1"/>
      <p:bldP spid="30" grpId="0" animBg="1"/>
      <p:bldP spid="3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4"/>
          <p:cNvSpPr>
            <a:spLocks noChangeArrowheads="1" noChangeShapeType="1" noTextEdit="1"/>
          </p:cNvSpPr>
          <p:nvPr/>
        </p:nvSpPr>
        <p:spPr bwMode="auto">
          <a:xfrm>
            <a:off x="282826" y="498066"/>
            <a:ext cx="2377107" cy="5186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БЛОКИ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487488" y="1550125"/>
            <a:ext cx="4752975" cy="46166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исходного сырья</a:t>
            </a:r>
          </a:p>
        </p:txBody>
      </p:sp>
      <p:sp>
        <p:nvSpPr>
          <p:cNvPr id="40965" name="Line 7"/>
          <p:cNvSpPr>
            <a:spLocks noChangeShapeType="1"/>
          </p:cNvSpPr>
          <p:nvPr/>
        </p:nvSpPr>
        <p:spPr bwMode="auto">
          <a:xfrm flipH="1">
            <a:off x="2640012" y="2386736"/>
            <a:ext cx="1150938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190500" y="2170836"/>
            <a:ext cx="2449512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бетонные</a:t>
            </a:r>
          </a:p>
        </p:txBody>
      </p:sp>
      <p:sp>
        <p:nvSpPr>
          <p:cNvPr id="40967" name="Line 9"/>
          <p:cNvSpPr>
            <a:spLocks noChangeShapeType="1"/>
          </p:cNvSpPr>
          <p:nvPr/>
        </p:nvSpPr>
        <p:spPr bwMode="auto">
          <a:xfrm>
            <a:off x="3790951" y="2531198"/>
            <a:ext cx="1081087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190500" y="3323361"/>
            <a:ext cx="2449512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керамзитобетонные</a:t>
            </a:r>
          </a:p>
        </p:txBody>
      </p:sp>
      <p:sp>
        <p:nvSpPr>
          <p:cNvPr id="40969" name="Text Box 11"/>
          <p:cNvSpPr txBox="1">
            <a:spLocks noChangeArrowheads="1"/>
          </p:cNvSpPr>
          <p:nvPr/>
        </p:nvSpPr>
        <p:spPr bwMode="auto">
          <a:xfrm>
            <a:off x="190500" y="2747098"/>
            <a:ext cx="2449512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гипсобетонные</a:t>
            </a:r>
          </a:p>
        </p:txBody>
      </p:sp>
      <p:sp>
        <p:nvSpPr>
          <p:cNvPr id="40970" name="Text Box 12"/>
          <p:cNvSpPr txBox="1">
            <a:spLocks noChangeArrowheads="1"/>
          </p:cNvSpPr>
          <p:nvPr/>
        </p:nvSpPr>
        <p:spPr bwMode="auto">
          <a:xfrm>
            <a:off x="4872038" y="3755161"/>
            <a:ext cx="2233613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пенобетонные</a:t>
            </a:r>
          </a:p>
        </p:txBody>
      </p:sp>
      <p:sp>
        <p:nvSpPr>
          <p:cNvPr id="40971" name="Text Box 13"/>
          <p:cNvSpPr txBox="1">
            <a:spLocks noChangeArrowheads="1"/>
          </p:cNvSpPr>
          <p:nvPr/>
        </p:nvSpPr>
        <p:spPr bwMode="auto">
          <a:xfrm>
            <a:off x="4872038" y="3034436"/>
            <a:ext cx="2233613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газосиликатные</a:t>
            </a:r>
          </a:p>
        </p:txBody>
      </p:sp>
      <p:sp>
        <p:nvSpPr>
          <p:cNvPr id="40972" name="Text Box 14"/>
          <p:cNvSpPr txBox="1">
            <a:spLocks noChangeArrowheads="1"/>
          </p:cNvSpPr>
          <p:nvPr/>
        </p:nvSpPr>
        <p:spPr bwMode="auto">
          <a:xfrm>
            <a:off x="4872038" y="2386736"/>
            <a:ext cx="2233613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силикатные</a:t>
            </a:r>
          </a:p>
        </p:txBody>
      </p:sp>
      <p:sp>
        <p:nvSpPr>
          <p:cNvPr id="40973" name="Line 15"/>
          <p:cNvSpPr>
            <a:spLocks noChangeShapeType="1"/>
          </p:cNvSpPr>
          <p:nvPr/>
        </p:nvSpPr>
        <p:spPr bwMode="auto">
          <a:xfrm>
            <a:off x="3790951" y="3250336"/>
            <a:ext cx="1081087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4" name="Line 16"/>
          <p:cNvSpPr>
            <a:spLocks noChangeShapeType="1"/>
          </p:cNvSpPr>
          <p:nvPr/>
        </p:nvSpPr>
        <p:spPr bwMode="auto">
          <a:xfrm flipH="1">
            <a:off x="2640012" y="2889973"/>
            <a:ext cx="1150938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5" name="Text Box 17"/>
          <p:cNvSpPr txBox="1">
            <a:spLocks noChangeArrowheads="1"/>
          </p:cNvSpPr>
          <p:nvPr/>
        </p:nvSpPr>
        <p:spPr bwMode="auto">
          <a:xfrm>
            <a:off x="4872038" y="4474298"/>
            <a:ext cx="2233613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пескобетонные</a:t>
            </a:r>
          </a:p>
        </p:txBody>
      </p:sp>
      <p:sp>
        <p:nvSpPr>
          <p:cNvPr id="40976" name="Text Box 18"/>
          <p:cNvSpPr txBox="1">
            <a:spLocks noChangeArrowheads="1"/>
          </p:cNvSpPr>
          <p:nvPr/>
        </p:nvSpPr>
        <p:spPr bwMode="auto">
          <a:xfrm>
            <a:off x="190501" y="3971061"/>
            <a:ext cx="2378075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гипсовые</a:t>
            </a:r>
          </a:p>
        </p:txBody>
      </p:sp>
      <p:sp>
        <p:nvSpPr>
          <p:cNvPr id="40977" name="Text Box 19"/>
          <p:cNvSpPr txBox="1">
            <a:spLocks noChangeArrowheads="1"/>
          </p:cNvSpPr>
          <p:nvPr/>
        </p:nvSpPr>
        <p:spPr bwMode="auto">
          <a:xfrm>
            <a:off x="190501" y="4618761"/>
            <a:ext cx="2378075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стеклянные</a:t>
            </a:r>
          </a:p>
        </p:txBody>
      </p:sp>
      <p:sp>
        <p:nvSpPr>
          <p:cNvPr id="40978" name="Line 20"/>
          <p:cNvSpPr>
            <a:spLocks noChangeShapeType="1"/>
          </p:cNvSpPr>
          <p:nvPr/>
        </p:nvSpPr>
        <p:spPr bwMode="auto">
          <a:xfrm flipH="1">
            <a:off x="2640012" y="3539261"/>
            <a:ext cx="1150938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79" name="Line 21"/>
          <p:cNvSpPr>
            <a:spLocks noChangeShapeType="1"/>
          </p:cNvSpPr>
          <p:nvPr/>
        </p:nvSpPr>
        <p:spPr bwMode="auto">
          <a:xfrm>
            <a:off x="3790951" y="3971061"/>
            <a:ext cx="1081087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0" name="Line 22"/>
          <p:cNvSpPr>
            <a:spLocks noChangeShapeType="1"/>
          </p:cNvSpPr>
          <p:nvPr/>
        </p:nvSpPr>
        <p:spPr bwMode="auto">
          <a:xfrm flipH="1">
            <a:off x="2566988" y="4186961"/>
            <a:ext cx="1223963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1" name="Line 23"/>
          <p:cNvSpPr>
            <a:spLocks noChangeShapeType="1"/>
          </p:cNvSpPr>
          <p:nvPr/>
        </p:nvSpPr>
        <p:spPr bwMode="auto">
          <a:xfrm>
            <a:off x="3790951" y="4618761"/>
            <a:ext cx="1081087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2" name="Line 24"/>
          <p:cNvSpPr>
            <a:spLocks noChangeShapeType="1"/>
          </p:cNvSpPr>
          <p:nvPr/>
        </p:nvSpPr>
        <p:spPr bwMode="auto">
          <a:xfrm flipH="1">
            <a:off x="2566988" y="4834661"/>
            <a:ext cx="1223963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3" name="Picture 25" descr="809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140549"/>
            <a:ext cx="2356603" cy="160654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4" name="Picture 26" descr="809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399" y="1154104"/>
            <a:ext cx="1961979" cy="159299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5" name="Picture 27" descr="809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4" y="2850240"/>
            <a:ext cx="1820031" cy="1768521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6" name="Picture 28" descr="160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2972920"/>
            <a:ext cx="2520777" cy="1241853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7" name="Picture 29" descr="16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780" y="4485260"/>
            <a:ext cx="2329797" cy="160004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8" name="Text Box 17"/>
          <p:cNvSpPr txBox="1">
            <a:spLocks noChangeArrowheads="1"/>
          </p:cNvSpPr>
          <p:nvPr/>
        </p:nvSpPr>
        <p:spPr bwMode="auto">
          <a:xfrm>
            <a:off x="4845050" y="5095012"/>
            <a:ext cx="2305050" cy="40011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керамические</a:t>
            </a:r>
          </a:p>
        </p:txBody>
      </p:sp>
      <p:sp>
        <p:nvSpPr>
          <p:cNvPr id="40989" name="Line 23"/>
          <p:cNvSpPr>
            <a:spLocks noChangeShapeType="1"/>
          </p:cNvSpPr>
          <p:nvPr/>
        </p:nvSpPr>
        <p:spPr bwMode="auto">
          <a:xfrm>
            <a:off x="3763962" y="5239473"/>
            <a:ext cx="1081088" cy="0"/>
          </a:xfrm>
          <a:prstGeom prst="line">
            <a:avLst/>
          </a:prstGeom>
          <a:noFill/>
          <a:ln w="952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>
            <a:stCxn id="40989" idx="0"/>
          </p:cNvCxnSpPr>
          <p:nvPr/>
        </p:nvCxnSpPr>
        <p:spPr>
          <a:xfrm rot="5400000" flipH="1" flipV="1">
            <a:off x="2160588" y="3626574"/>
            <a:ext cx="3216275" cy="9525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54712" y="624468"/>
            <a:ext cx="89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выпускаются разнообразных размеров, монолитности и отделки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0" descr="160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4721903"/>
            <a:ext cx="1987528" cy="137238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rId8" action="ppaction://hlinksldjump" highlightClick="1"/>
          </p:cNvPr>
          <p:cNvSpPr/>
          <p:nvPr/>
        </p:nvSpPr>
        <p:spPr>
          <a:xfrm>
            <a:off x="209976" y="6302829"/>
            <a:ext cx="704424" cy="39188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1709058" y="5095012"/>
            <a:ext cx="1740579" cy="903017"/>
          </a:xfrm>
          <a:prstGeom prst="wedgeEllipseCallout">
            <a:avLst>
              <a:gd name="adj1" fmla="val -61732"/>
              <a:gd name="adj2" fmla="val -532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857" y="1140549"/>
            <a:ext cx="11941629" cy="4953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01913" indent="-2601913" algn="just"/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Стеклянный блок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две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пустотелые половинки, склеенные или сваренные между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собой.</a:t>
            </a:r>
          </a:p>
          <a:p>
            <a:pPr marL="3233738" algn="just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спользуются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строительства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светопропускающих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перегородок в жилых комнатах, ванной, на лестничных пролетах, в офисах и т.д.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5" descr="бесцвет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6" y="1627430"/>
            <a:ext cx="1391102" cy="136764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окраш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5" y="3082856"/>
            <a:ext cx="1389733" cy="136630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матовый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5" y="4565127"/>
            <a:ext cx="1379955" cy="135670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капл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1627431"/>
            <a:ext cx="1362756" cy="136764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блок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3050607"/>
            <a:ext cx="1357994" cy="135961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угловые, торцевые, боковые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42" y="4487798"/>
            <a:ext cx="1245322" cy="1454261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int06%5b1%5d_smal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038696" y="2256561"/>
            <a:ext cx="3655087" cy="3665268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4" name="image319" descr="glass_bricks4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912116" y="2256561"/>
            <a:ext cx="3665268" cy="3665268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2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7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0963" grpId="0" animBg="1"/>
      <p:bldP spid="40965" grpId="0" animBg="1"/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40977" grpId="0" animBg="1"/>
      <p:bldP spid="40978" grpId="0" animBg="1"/>
      <p:bldP spid="40979" grpId="0" animBg="1"/>
      <p:bldP spid="40980" grpId="0" animBg="1"/>
      <p:bldP spid="40981" grpId="0" animBg="1"/>
      <p:bldP spid="40982" grpId="0" animBg="1"/>
      <p:bldP spid="40988" grpId="0" animBg="1"/>
      <p:bldP spid="40989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07705" y="1833275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ДСП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(древесно-стружечная плита) вырабатывается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горячим</a:t>
            </a:r>
            <a:r>
              <a:rPr lang="en-US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прессованием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древесной стружки с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синтетическими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смолами</a:t>
            </a:r>
          </a:p>
        </p:txBody>
      </p:sp>
      <p:pic>
        <p:nvPicPr>
          <p:cNvPr id="62466" name="Picture 5" descr="ДСП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/>
          <a:stretch>
            <a:fillRect/>
          </a:stretch>
        </p:blipFill>
        <p:spPr bwMode="auto">
          <a:xfrm>
            <a:off x="8436428" y="2761502"/>
            <a:ext cx="3124199" cy="3330033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ДСП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/>
          <a:stretch/>
        </p:blipFill>
        <p:spPr bwMode="auto">
          <a:xfrm>
            <a:off x="4471815" y="2747227"/>
            <a:ext cx="3678949" cy="334430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09976" y="480148"/>
            <a:ext cx="4481767" cy="5905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ПЛИТЫ И ЛИСТЫ</a:t>
            </a:r>
            <a:endParaRPr lang="ru-RU" sz="36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9976" y="1696835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07705" y="1833275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ДВП (древесно-волокнистая плита) вырабатывается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горячим прессованием древесных волокон с синтетическими смолами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9975" y="2341755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ДВ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04" y="2619710"/>
            <a:ext cx="4518916" cy="354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ДВП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4"/>
          <a:stretch/>
        </p:blipFill>
        <p:spPr bwMode="auto">
          <a:xfrm>
            <a:off x="9071054" y="2619709"/>
            <a:ext cx="2615423" cy="1673511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ДВП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0"/>
          <a:stretch/>
        </p:blipFill>
        <p:spPr bwMode="auto">
          <a:xfrm>
            <a:off x="9055105" y="4505093"/>
            <a:ext cx="2631371" cy="1661173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207705" y="1833275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 (</a:t>
            </a:r>
            <a:r>
              <a:rPr lang="en-US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OSB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ориентированно-стружечная плита) – трехслойная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плита из спрессованной особым образом тонкой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длинной древесной щепы.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9974" y="2986675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Ориентированно-стружечные плиты (OSB) - ОСБ-плит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1"/>
          <a:stretch>
            <a:fillRect/>
          </a:stretch>
        </p:blipFill>
        <p:spPr bwMode="auto">
          <a:xfrm>
            <a:off x="4691743" y="2897665"/>
            <a:ext cx="3852067" cy="3268601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Ориентированно-стружечные плиты (OSB) - Пример плит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609" y="2891898"/>
            <a:ext cx="2592509" cy="327436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07702" y="1833275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Фибролитовые плиты – это плиты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т.н. «древесной шерсти» и цемента или магнезиального вяжущего вещества толщиной 25-50мм.</a:t>
            </a: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9973" y="3631595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Фибролитовые плиты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http://im7-tub.yandex.net/i?id=17042944&amp;tov=7">
            <a:hlinkClick r:id="rId9"/>
          </p:cNvPr>
          <p:cNvPicPr/>
          <p:nvPr/>
        </p:nvPicPr>
        <p:blipFill>
          <a:blip r:embed="rId10"/>
          <a:stretch>
            <a:fillRect/>
          </a:stretch>
        </p:blipFill>
        <p:spPr bwMode="auto">
          <a:xfrm>
            <a:off x="4774006" y="2893082"/>
            <a:ext cx="3807497" cy="325911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fibrolit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991" y="2877826"/>
            <a:ext cx="2468538" cy="328844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207702" y="1834033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Гипсовые плиты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изготавливаются  из  гипса  с минеральными или  органическими  заполнителями  или  без  них  в  виде  прямоугольного  параллелепипеда  двух  типов: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пазогребневые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 пазами и выступами)  и пазовые. Используются для 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перегородок.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09972" y="4293220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Гипсовые плиты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-main-pic" descr="Картинка 1 из 3">
            <a:hlinkClick r:id="rId12" tgtFrame="_blank"/>
          </p:cNvPr>
          <p:cNvPicPr/>
          <p:nvPr/>
        </p:nvPicPr>
        <p:blipFill rotWithShape="1">
          <a:blip r:embed="rId13"/>
          <a:srcRect t="18787" b="12624"/>
          <a:stretch/>
        </p:blipFill>
        <p:spPr bwMode="auto">
          <a:xfrm>
            <a:off x="4376042" y="3267307"/>
            <a:ext cx="7310434" cy="266943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4207702" y="1832517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Гипсокартон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из гипса, с двух сторон оклеенный картоном</a:t>
            </a: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09972" y="4966226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Гипсокартонные листы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³Ð¸Ð¿ÑÐ¾ÐºÐ°ÑÑÐ¾Ð½Ð½ÑÐ¹ Ð»Ð¸ÑÑ Ð³ÐºÐ» 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3" y="2500253"/>
            <a:ext cx="7185302" cy="318038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207701" y="1831759"/>
            <a:ext cx="7638585" cy="4515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Гипсоволокнистые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листы (ГВЛ) 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своем составе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 (80-85%), прессованную целлюлозу (20-25%) и дополнительные примеси. Лист ГВЛ однороден, сам по себе он прочен, поэтому его не обшивают защитным слоем строительного картона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9337" y="5639232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Гипсоволокнистые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Ð³Ð¸Ð¿ÑÐ¾Ð²Ð¾Ð»Ð¾ÐºÐ½Ð¸ÑÑÑÐ¹ Ð»Ð¸ÑÑ Ð³Ð²Ð»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65" y="3091105"/>
            <a:ext cx="5704857" cy="312794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59608" y="1197186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rId16" action="ppaction://hlinksldjump" highlightClick="1"/>
          </p:cNvPr>
          <p:cNvSpPr/>
          <p:nvPr/>
        </p:nvSpPr>
        <p:spPr>
          <a:xfrm>
            <a:off x="209337" y="6347614"/>
            <a:ext cx="738517" cy="37657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  <p:bldP spid="14" grpId="0" animBg="1"/>
      <p:bldP spid="15" grpId="0" animBg="1"/>
      <p:bldP spid="18" grpId="0" animBg="1"/>
      <p:bldP spid="19" grpId="0" animBg="1"/>
      <p:bldP spid="22" grpId="0" animBg="1"/>
      <p:bldP spid="23" grpId="0" animBg="1"/>
      <p:bldP spid="25" grpId="0" animBg="1"/>
      <p:bldP spid="26" grpId="0" animBg="1"/>
      <p:bldP spid="32" grpId="0" animBg="1"/>
      <p:bldP spid="33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81180060"/>
              </p:ext>
            </p:extLst>
          </p:nvPr>
        </p:nvGraphicFramePr>
        <p:xfrm>
          <a:off x="532023" y="763865"/>
          <a:ext cx="11277600" cy="565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6" descr="бревна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18"/>
          <a:stretch/>
        </p:blipFill>
        <p:spPr bwMode="auto">
          <a:xfrm>
            <a:off x="247129" y="1508202"/>
            <a:ext cx="3860942" cy="462496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WordArt 4"/>
          <p:cNvSpPr>
            <a:spLocks noChangeArrowheads="1" noChangeShapeType="1" noTextEdit="1"/>
          </p:cNvSpPr>
          <p:nvPr/>
        </p:nvSpPr>
        <p:spPr bwMode="auto">
          <a:xfrm>
            <a:off x="247129" y="355600"/>
            <a:ext cx="3611194" cy="7037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ЛЕС</a:t>
            </a:r>
            <a:endParaRPr lang="ru-RU" sz="36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4047893" y="556129"/>
            <a:ext cx="777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отрезки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ствола, очищенные от сучьев и коры</a:t>
            </a:r>
          </a:p>
        </p:txBody>
      </p:sp>
      <p:pic>
        <p:nvPicPr>
          <p:cNvPr id="52227" name="Picture 5" descr="бре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76" y="3878534"/>
            <a:ext cx="2320925" cy="244951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ÐÐ°ÑÑÐ¸Ð½ÐºÐ¸ Ð¿Ð¾ Ð·Ð°Ð¿ÑÐ¾ÑÑ Ð´Ð¾Ð¼ Ð¸Ð· Ð±ÑÐµÐ²ÐµÐ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64" y="1508202"/>
            <a:ext cx="6297426" cy="472307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rId5" action="ppaction://hlinksldjump" highlightClick="1"/>
          </p:cNvPr>
          <p:cNvSpPr/>
          <p:nvPr/>
        </p:nvSpPr>
        <p:spPr>
          <a:xfrm>
            <a:off x="446049" y="6328046"/>
            <a:ext cx="657922" cy="39613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5453063" y="507428"/>
            <a:ext cx="66568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продольным распиливанием древесины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47128" y="355600"/>
            <a:ext cx="5105457" cy="7037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ПИЛОМАТЕРИАЛЫ</a:t>
            </a:r>
            <a:endParaRPr lang="ru-RU" sz="36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6642" y="1807599"/>
            <a:ext cx="7696314" cy="45151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пиломатериал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толщиной и шириной свыше 100мм. </a:t>
            </a: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количества опиленных сторон бывают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2-х, 3-х и 4-хкантные</a:t>
            </a: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128" y="1925650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Брусья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D:\Мои документы\Работа бук\Лекции и раздаточные\Товароведение\Хозяйственные товары\Строительные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95" b="64388"/>
          <a:stretch>
            <a:fillRect/>
          </a:stretch>
        </p:blipFill>
        <p:spPr bwMode="auto">
          <a:xfrm>
            <a:off x="4354029" y="2952041"/>
            <a:ext cx="2401519" cy="127978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брус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30" y="4337824"/>
            <a:ext cx="2401518" cy="1833051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Мои документы\Работа бук\Лекции и раздаточные\Товароведение\Хозяйственные товары\Строительные\стройка\брус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13581" r="6867" b="12404"/>
          <a:stretch/>
        </p:blipFill>
        <p:spPr bwMode="auto">
          <a:xfrm>
            <a:off x="6883762" y="2952041"/>
            <a:ext cx="4930979" cy="321883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46642" y="1807599"/>
            <a:ext cx="7696314" cy="45151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Брусок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пиломатериал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толщиной до 100мм и шириной менее двойной толщины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7127" y="2619814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Бруски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3924" descr="http://sdelaysam.of.by/eshop/images/3/8/9/5/6/product_3895687.pic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16" y="2674086"/>
            <a:ext cx="7198766" cy="336076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257793" y="1804983"/>
            <a:ext cx="7696314" cy="45151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пиломатериал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толщиной до 100мм и шириной свыше двойной толщины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tabLst>
                <a:tab pos="0" algn="l"/>
              </a:tabLst>
              <a:defRPr/>
            </a:pPr>
            <a:r>
              <a:rPr lang="ru-RU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Доски подразделяются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65113" indent="-265113" algn="just">
              <a:buFont typeface="Wingdings" pitchFamily="2" charset="2"/>
              <a:buChar char="§"/>
              <a:tabLst>
                <a:tab pos="265113" algn="l"/>
              </a:tabLst>
              <a:defRPr/>
            </a:pPr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месту расположения в бревне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боковые, центральные 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сердцовые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65113" indent="-265113" algn="just">
              <a:buFont typeface="Wingdings" pitchFamily="2" charset="2"/>
              <a:buChar char="§"/>
              <a:tabLst>
                <a:tab pos="530225" algn="l"/>
              </a:tabLst>
              <a:defRPr/>
            </a:pPr>
            <a:r>
              <a:rPr lang="ru-RU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отделке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обрезные и необрезные, строганые и нестроганые, шпунтованные 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нешпунтованные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65113" indent="-265113" algn="just">
              <a:buFont typeface="Wingdings" pitchFamily="2" charset="2"/>
              <a:buChar char="§"/>
              <a:tabLst>
                <a:tab pos="265113" algn="l"/>
              </a:tabLst>
              <a:defRPr/>
            </a:pPr>
            <a:r>
              <a:rPr lang="ru-RU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толщине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тонкие, средние, толстые; толщиной 13-100мм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tabLst>
                <a:tab pos="265113" algn="l"/>
              </a:tabLst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5113" algn="l"/>
              </a:tabLst>
              <a:defRPr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5113" algn="l"/>
              </a:tabLst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5113" algn="l"/>
              </a:tabLst>
              <a:defRPr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5113" algn="l"/>
              </a:tabLst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5113" algn="l"/>
              </a:tabLst>
              <a:defRPr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511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обрезная                        необрезная</a:t>
            </a:r>
          </a:p>
          <a:p>
            <a:pPr algn="just">
              <a:tabLst>
                <a:tab pos="265113" algn="l"/>
              </a:tabLst>
              <a:defRPr/>
            </a:pP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511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шпунтованная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265113" algn="l"/>
              </a:tabLst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7127" y="3313978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 descr="D:\Мои документы\Работа бук\Лекции и раздаточные\Товароведение\Хозяйственные товары\Строительные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6" b="31270"/>
          <a:stretch>
            <a:fillRect/>
          </a:stretch>
        </p:blipFill>
        <p:spPr bwMode="auto">
          <a:xfrm>
            <a:off x="4437313" y="3956073"/>
            <a:ext cx="5014913" cy="157162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9132" descr="http://sdelaysam.of.by/eshop/images/3/8/7/4/8/product_3874805.pic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6418"/>
          <a:stretch>
            <a:fillRect/>
          </a:stretch>
        </p:blipFill>
        <p:spPr bwMode="auto">
          <a:xfrm>
            <a:off x="9585083" y="3965829"/>
            <a:ext cx="2168197" cy="206902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268944" y="1804983"/>
            <a:ext cx="7696314" cy="45151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Пластина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пиломатериал, получаемый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продольным распиливанием бревна через центр на 2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47126" y="3991095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ÐÐ°ÑÑÐ¸Ð½ÐºÐ¸ Ð¿Ð¾ Ð·Ð°Ð¿ÑÐ¾ÑÑ Ð¿Ð¸Ð»Ð¾Ð¼Ð°ÑÐµÑÐ¸Ð°Ð»Ñ Ð¿Ð»Ð°ÑÑÐ¸Ð½Ñ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8" t="23262" r="2954" b="29868"/>
          <a:stretch/>
        </p:blipFill>
        <p:spPr bwMode="auto">
          <a:xfrm>
            <a:off x="4484265" y="2686879"/>
            <a:ext cx="3143169" cy="228769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Ð¿Ð¸Ð»Ð¾Ð¼Ð°ÑÐµÑÐ¸Ð°Ð»Ñ Ð¿Ð»Ð°ÑÑÐ¸Ð½Ñ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6" t="47173" r="7433" b="3396"/>
          <a:stretch/>
        </p:blipFill>
        <p:spPr bwMode="auto">
          <a:xfrm>
            <a:off x="8028878" y="2402432"/>
            <a:ext cx="3694853" cy="370704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257793" y="1802367"/>
            <a:ext cx="7696314" cy="45151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Четвертина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пиломатериал, получаемый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продольным распиливанием бревна по двум взаимно перпендикулярным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диаметрам.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47125" y="4668212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Четвертины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Ð§ÐµÑÐ²ÐµÑÑÐ¸Ð½Ð° â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t="26964" r="8666" b="26106"/>
          <a:stretch/>
        </p:blipFill>
        <p:spPr bwMode="auto">
          <a:xfrm>
            <a:off x="4506580" y="2949424"/>
            <a:ext cx="3323870" cy="27681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2"/>
          <a:srcRect l="41986" t="38347" r="33341" b="31498"/>
          <a:stretch/>
        </p:blipFill>
        <p:spPr>
          <a:xfrm>
            <a:off x="7967416" y="2949424"/>
            <a:ext cx="3750217" cy="257827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3" name="Прямоугольник 32"/>
          <p:cNvSpPr/>
          <p:nvPr/>
        </p:nvSpPr>
        <p:spPr>
          <a:xfrm>
            <a:off x="4257793" y="1799751"/>
            <a:ext cx="7696314" cy="45151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Горбыль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боковая часть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бревна,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срезанная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продольном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распиливании. Имеет внутреннюю пропиленную, а наружную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непропиленную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пласть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26980" y="5345329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Горбыли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ÐÐ¾ÑÐ±ÑÐ»Ñ(Ð¾Ð±Ð°Ð¿Ð¾Ð») -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22608" r="59240" b="4124"/>
          <a:stretch/>
        </p:blipFill>
        <p:spPr bwMode="auto">
          <a:xfrm rot="16200000">
            <a:off x="6373084" y="1711262"/>
            <a:ext cx="3184287" cy="565537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47125" y="1341822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назад 2">
            <a:hlinkClick r:id="rId14" action="ppaction://hlinksldjump" highlightClick="1"/>
          </p:cNvPr>
          <p:cNvSpPr/>
          <p:nvPr/>
        </p:nvSpPr>
        <p:spPr>
          <a:xfrm>
            <a:off x="226980" y="6170875"/>
            <a:ext cx="687420" cy="4417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7" grpId="0" animBg="1"/>
      <p:bldP spid="20" grpId="0" animBg="1"/>
      <p:bldP spid="21" grpId="0" animBg="1"/>
      <p:bldP spid="25" grpId="0" animBg="1"/>
      <p:bldP spid="26" grpId="0" animBg="1"/>
      <p:bldP spid="29" grpId="0" animBg="1"/>
      <p:bldP spid="30" grpId="0" animBg="1"/>
      <p:bldP spid="33" grpId="0" animBg="1"/>
      <p:bldP spid="34" grpId="0" animBg="1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17.4. Классификация и характеристика ассортимента материалов для полов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383-384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977" y="961853"/>
            <a:ext cx="1181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материалам для полов относятся: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7976" y="1605876"/>
            <a:ext cx="3344101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ашенька\AppData\Local\Microsoft\Windows\INetCache\Content.Word\Рука.png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6" y="1582863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87976" y="-22585"/>
            <a:ext cx="11385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полов подразделяются:</a:t>
            </a:r>
          </a:p>
          <a:p>
            <a:pPr marL="268288" indent="-268288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конструкции: жесткие и мягкие (рулонные)</a:t>
            </a:r>
          </a:p>
          <a:p>
            <a:pPr marL="268288" indent="-268288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сырья: древесные, керамические, полимерные, текстильные, каменные и др.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:\Мои документы\Лекции и раздаточные\Товароведение\Хозяйственные товары\Строительные\Новая папка\v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21500" r="26573" b="993"/>
          <a:stretch/>
        </p:blipFill>
        <p:spPr bwMode="auto">
          <a:xfrm>
            <a:off x="7170335" y="1582864"/>
            <a:ext cx="4828642" cy="465435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71392" y="2277565"/>
            <a:ext cx="3344101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Машенька\AppData\Local\Microsoft\Windows\INetCache\Content.Word\Рука.png">
            <a:hlinkClick r:id="rId5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670" y="2254552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171391" y="2982674"/>
            <a:ext cx="3344101" cy="787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ПАРКЕТНАЯ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Машенька\AppData\Local\Microsoft\Windows\INetCache\Content.Word\Рука.png">
            <a:hlinkClick r:id="rId6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31" y="3054618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175538" y="3883730"/>
            <a:ext cx="3344101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ЛАМИНАТ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32" y="3827062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171392" y="4522799"/>
            <a:ext cx="3344101" cy="5629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ЛИНОЛЕУМ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C:\Users\Машенька\AppData\Local\Microsoft\Windows\INetCache\Content.Word\Рука.png">
            <a:hlinkClick r:id="rId8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31" y="4480153"/>
            <a:ext cx="314062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179684" y="5199057"/>
            <a:ext cx="3344101" cy="756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КЕРАМИЧЕСКАЯ ПЛИТКА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C:\Users\Машенька\AppData\Local\Microsoft\Windows\INetCache\Content.Word\Рука.png">
            <a:hlinkClick r:id="rId9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30" y="5298720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3662571" y="1582863"/>
            <a:ext cx="3344101" cy="585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КЕРАМОГРАНИТ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C:\Users\Машенька\AppData\Local\Microsoft\Windows\INetCache\Content.Word\Рука.png">
            <a:hlinkClick r:id="rId10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412" y="1611908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Скругленный прямоугольник 22"/>
          <p:cNvSpPr/>
          <p:nvPr/>
        </p:nvSpPr>
        <p:spPr>
          <a:xfrm>
            <a:off x="3662571" y="2254552"/>
            <a:ext cx="3344101" cy="728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КОРВРОВОЕ ПОКРЫТИЕ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 descr="C:\Users\Машенька\AppData\Local\Microsoft\Windows\INetCache\Content.Word\Рука.png">
            <a:hlinkClick r:id="rId11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412" y="2283597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3662570" y="3042277"/>
            <a:ext cx="3344101" cy="728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ИЗ СИЗАЛЯ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C:\Users\Машенька\AppData\Local\Microsoft\Windows\INetCache\Content.Word\Рука.png">
            <a:hlinkClick r:id="rId1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10" y="3054617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Скругленный прямоугольник 26"/>
          <p:cNvSpPr/>
          <p:nvPr/>
        </p:nvSpPr>
        <p:spPr>
          <a:xfrm>
            <a:off x="3662570" y="3885403"/>
            <a:ext cx="3344101" cy="728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ПРОБКОВОЕ ПОКРЫТИЕ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C:\Users\Машенька\AppData\Local\Microsoft\Windows\INetCache\Content.Word\Рука.png">
            <a:hlinkClick r:id="rId13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10" y="3897743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Скругленный прямоугольник 28"/>
          <p:cNvSpPr/>
          <p:nvPr/>
        </p:nvSpPr>
        <p:spPr>
          <a:xfrm>
            <a:off x="3670863" y="4721665"/>
            <a:ext cx="3344101" cy="577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НАЛИВНОЙ ПОЛ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 descr="C:\Users\Машенька\AppData\Local\Microsoft\Windows\INetCache\Content.Word\Рука.png">
            <a:hlinkClick r:id="rId14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03" y="4734005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правляющая кнопка: далее 2">
            <a:hlinkClick r:id="rId15" action="ppaction://hlinksldjump" highlightClick="1"/>
          </p:cNvPr>
          <p:cNvSpPr/>
          <p:nvPr/>
        </p:nvSpPr>
        <p:spPr>
          <a:xfrm>
            <a:off x="11351941" y="6367346"/>
            <a:ext cx="647035" cy="35683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7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" grpId="0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9132" descr="http://sdelaysam.of.by/eshop/images/3/8/7/4/8/product_3874805.pi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729" y="1071546"/>
            <a:ext cx="3571900" cy="271940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29582"/>
            <a:ext cx="4105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ДОСКИ ДЛЯ ПОЛА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2629" y="223703"/>
            <a:ext cx="807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вырабатываются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 строганной поверхностью, шпунтованные.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укладки полы покрываются лаком или окрашиваются.</a:t>
            </a:r>
          </a:p>
        </p:txBody>
      </p:sp>
      <p:pic>
        <p:nvPicPr>
          <p:cNvPr id="55297" name="Picture 1" descr="D:\Мои документы\Работа бук\Лекции и раздаточные\Товароведение\Хозяйственные товары\Строительные\Новая папка\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729" y="3910978"/>
            <a:ext cx="3571900" cy="237174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194" name="Picture 2" descr="ÐÐ°ÑÑÐ¸Ð½ÐºÐ¸ Ð¿Ð¾ Ð·Ð°Ð¿ÑÐ¾ÑÑ Ð¿Ð¾Ð» Ð¸Ð· Ð´Ð¾ÑÐ¾Ð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" b="6750"/>
          <a:stretch/>
        </p:blipFill>
        <p:spPr bwMode="auto">
          <a:xfrm>
            <a:off x="4691198" y="1071546"/>
            <a:ext cx="6970224" cy="521117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rId6" action="ppaction://hlinksldjump" highlightClick="1"/>
          </p:cNvPr>
          <p:cNvSpPr/>
          <p:nvPr/>
        </p:nvSpPr>
        <p:spPr>
          <a:xfrm>
            <a:off x="191911" y="6412089"/>
            <a:ext cx="688622" cy="36124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1437" y="385963"/>
            <a:ext cx="2095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ПАРКЕТ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95760" y="1609671"/>
            <a:ext cx="7858347" cy="4705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Штучный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паркет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состоит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отдельных дощечек (клёпок) из древесины твердых пород. Толщина клепок 15-22 мм, длина до 500 мм, ширина  - до 75 мм.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437" y="1609671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Штучный паркет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29c"/>
          <p:cNvPicPr>
            <a:picLocks noChangeAspect="1" noChangeArrowheads="1"/>
          </p:cNvPicPr>
          <p:nvPr/>
        </p:nvPicPr>
        <p:blipFill>
          <a:blip r:embed="rId2" cstate="print"/>
          <a:srcRect t="4909" b="3454"/>
          <a:stretch>
            <a:fillRect/>
          </a:stretch>
        </p:blipFill>
        <p:spPr bwMode="auto">
          <a:xfrm>
            <a:off x="4308590" y="2942855"/>
            <a:ext cx="3860587" cy="266906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266" name="Picture 2" descr="ÐÐ°ÑÑÐ¸Ð½ÐºÐ¸ Ð¿Ð¾ Ð·Ð°Ð¿ÑÐ¾ÑÑ Ð¿Ð°Ð»ÑÐ±Ð½Ð°Ñ ÑÐºÐ»Ð°Ð´ÐºÐ° Ð¿Ð°ÑÐºÐµÑ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9"/>
          <a:stretch/>
        </p:blipFill>
        <p:spPr bwMode="auto">
          <a:xfrm>
            <a:off x="8322645" y="4277389"/>
            <a:ext cx="3442065" cy="175087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:\Работа\кровельные\Новая папка\паркет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57573" y="2419805"/>
            <a:ext cx="1689344" cy="168934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4" name="Picture 3" descr="G:\Работа\кровельные\Новая папка\паркет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0546" y="2419805"/>
            <a:ext cx="1719356" cy="168934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4095759" y="1611786"/>
            <a:ext cx="7858347" cy="4705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Щитовой паркет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представляет собой деревянные щиты, на лицевую сторону которых наклеены клепки штучного паркета.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1437" y="2248604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Щитовой паркет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Конструкция щитового паркет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9322" y="2368905"/>
            <a:ext cx="4992655" cy="381696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4095759" y="1609671"/>
            <a:ext cx="7858347" cy="4705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Дощатый паркет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представляет собой доски, на лицевую сторону которых наклеены тонкие пластины, имитирующие штучный паркет.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792" y="2887537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Дощатый паркет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095759" y="1610675"/>
            <a:ext cx="7858347" cy="4705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Мозаичный (наборный) паркет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штучный паркет, уложенный сложным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рисунком.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7792" y="3532450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Мозаичный паркет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9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5036" y="2419805"/>
            <a:ext cx="4900115" cy="372408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3" name="Picture 2" descr="D:\Мои документы\Работа бук\Лекции и раздаточные\Товароведение\Хозяйственные товары\Строительные\стройка\16-b.jpg"/>
          <p:cNvPicPr>
            <a:picLocks noChangeAspect="1" noChangeArrowheads="1"/>
          </p:cNvPicPr>
          <p:nvPr/>
        </p:nvPicPr>
        <p:blipFill rotWithShape="1">
          <a:blip r:embed="rId8" cstate="print"/>
          <a:srcRect l="5345" r="12032"/>
          <a:stretch/>
        </p:blipFill>
        <p:spPr bwMode="auto">
          <a:xfrm>
            <a:off x="9308619" y="2419804"/>
            <a:ext cx="2443114" cy="372408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115981" y="1124456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5758" y="1555572"/>
            <a:ext cx="7911902" cy="4759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85738" indent="-185738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красивый внешний вид</a:t>
            </a:r>
          </a:p>
          <a:p>
            <a:pPr marL="185738" indent="-185738" algn="just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экологически чистый материал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долгий срок эксплуатации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многократного ремонта;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укладки различными рисунками, включая художественную укладку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теплозащитность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звукоизоляция</a:t>
            </a:r>
          </a:p>
        </p:txBody>
      </p:sp>
      <p:sp>
        <p:nvSpPr>
          <p:cNvPr id="3" name="Выноска со стрелкой вверх 2"/>
          <p:cNvSpPr/>
          <p:nvPr/>
        </p:nvSpPr>
        <p:spPr>
          <a:xfrm>
            <a:off x="649244" y="4405696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649244" y="5268685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095758" y="1560240"/>
            <a:ext cx="7911902" cy="4759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400" dirty="0" smtClean="0">
              <a:solidFill>
                <a:srgbClr val="E4391C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E4391C"/>
                </a:solidFill>
                <a:latin typeface="Times New Roman" pitchFamily="18" charset="0"/>
                <a:cs typeface="Times New Roman" pitchFamily="18" charset="0"/>
              </a:rPr>
              <a:t>низкая </a:t>
            </a:r>
            <a:r>
              <a:rPr lang="ru-RU" sz="2400" dirty="0">
                <a:solidFill>
                  <a:srgbClr val="E4391C"/>
                </a:solidFill>
                <a:latin typeface="Times New Roman" pitchFamily="18" charset="0"/>
                <a:cs typeface="Times New Roman" pitchFamily="18" charset="0"/>
              </a:rPr>
              <a:t>водостойкость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rgbClr val="E4391C"/>
                </a:solidFill>
                <a:latin typeface="Times New Roman" pitchFamily="18" charset="0"/>
                <a:cs typeface="Times New Roman" pitchFamily="18" charset="0"/>
              </a:rPr>
              <a:t>горючесть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rgbClr val="E4391C"/>
                </a:solidFill>
                <a:latin typeface="Times New Roman" pitchFamily="18" charset="0"/>
                <a:cs typeface="Times New Roman" pitchFamily="18" charset="0"/>
              </a:rPr>
              <a:t>трудоемкость укладки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rgbClr val="E4391C"/>
                </a:solidFill>
                <a:latin typeface="Times New Roman" pitchFamily="18" charset="0"/>
                <a:cs typeface="Times New Roman" pitchFamily="18" charset="0"/>
              </a:rPr>
              <a:t>нужен особый уход</a:t>
            </a:r>
          </a:p>
          <a:p>
            <a:pPr marL="185738" indent="-185738">
              <a:buFont typeface="Wingdings" pitchFamily="2" charset="2"/>
              <a:buChar char="§"/>
            </a:pPr>
            <a:r>
              <a:rPr lang="ru-RU" sz="2400" dirty="0">
                <a:solidFill>
                  <a:srgbClr val="E4391C"/>
                </a:solidFill>
                <a:latin typeface="Times New Roman" pitchFamily="18" charset="0"/>
                <a:cs typeface="Times New Roman" pitchFamily="18" charset="0"/>
              </a:rPr>
              <a:t>высокая стоимость</a:t>
            </a:r>
          </a:p>
        </p:txBody>
      </p:sp>
      <p:sp>
        <p:nvSpPr>
          <p:cNvPr id="9" name="Управляющая кнопка: назад 8">
            <a:hlinkClick r:id="rId9" action="ppaction://hlinksldjump" highlightClick="1"/>
          </p:cNvPr>
          <p:cNvSpPr/>
          <p:nvPr/>
        </p:nvSpPr>
        <p:spPr>
          <a:xfrm>
            <a:off x="278780" y="6314893"/>
            <a:ext cx="624469" cy="3869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4" grpId="0"/>
      <p:bldP spid="5" grpId="0" animBg="1"/>
      <p:bldP spid="3" grpId="0" animBg="1"/>
      <p:bldP spid="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Паркетная дос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75" y="1031282"/>
            <a:ext cx="3998479" cy="380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4936363"/>
            <a:ext cx="119646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Нижний слой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из еловой или сосновой фанеры, 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Средний 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слой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из планок древесины хвойных пород, расположенных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перпендикулярно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волокнам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древесины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нижнего слоя. </a:t>
            </a:r>
          </a:p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Верхний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слой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(лицевой, или декоративный) –  тонкий срез древесины ценных пород.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82430" y="426515"/>
            <a:ext cx="714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многослойный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на основе древесины,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имитиру-ющий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натуральный паркет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6448"/>
            <a:ext cx="4493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ПАРКЕТНАЯ ДОСКА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ÐÐ°ÑÑÐ¸Ð½ÐºÐ¸ Ð¿Ð¾ Ð·Ð°Ð¿ÑÐ¾ÑÑ ÐÐÐ ÐÐÐ¢ÐÐÐ¯ ÐÐÐ¡ÐÐ Ð²Ð¸ÐºÐ¸Ð¿ÐµÐ´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6" b="20556"/>
          <a:stretch/>
        </p:blipFill>
        <p:spPr bwMode="auto">
          <a:xfrm>
            <a:off x="4382429" y="1218214"/>
            <a:ext cx="7620000" cy="362373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191975" y="6259802"/>
            <a:ext cx="598247" cy="42322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8328025" y="6092826"/>
            <a:ext cx="1081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52662" y="424647"/>
            <a:ext cx="9074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вырабатывают на основе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древесно-волокнистой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плиты повышенной плотности с ламинированным покрытием.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71" y="1341659"/>
            <a:ext cx="5342040" cy="342772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4360" y="4875799"/>
            <a:ext cx="1185435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специальный высокопрочный слой из акриловой или 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меламиновой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смолы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5575" algn="l"/>
              </a:tabLs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декоративный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слой из бумаги, которая имитирует натуральный рисунок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дерева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специальная влагостойкая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пленка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слой ДВП высокой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плотности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слой влагостойкой пленки, которая защищает ламинат от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влаги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46448"/>
            <a:ext cx="2452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ЛАМИНАТ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:\Мои документы\Работа бук\Лекции и раздаточные\Товароведение\Хозяйственные товары\Строительные\новое из нета\лам02_s.jpg"/>
          <p:cNvPicPr>
            <a:picLocks noChangeAspect="1" noChangeArrowheads="1"/>
          </p:cNvPicPr>
          <p:nvPr/>
        </p:nvPicPr>
        <p:blipFill>
          <a:blip r:embed="rId3" cstate="print"/>
          <a:srcRect r="23424"/>
          <a:stretch>
            <a:fillRect/>
          </a:stretch>
        </p:blipFill>
        <p:spPr bwMode="auto">
          <a:xfrm>
            <a:off x="8561760" y="1236454"/>
            <a:ext cx="3436951" cy="51166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1" name="Выноска со стрелкой вверх 10"/>
          <p:cNvSpPr/>
          <p:nvPr/>
        </p:nvSpPr>
        <p:spPr>
          <a:xfrm>
            <a:off x="9143694" y="1609682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9143694" y="2472671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9300117" y="4806609"/>
            <a:ext cx="2286000" cy="11374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4360" y="1341659"/>
            <a:ext cx="8183665" cy="5011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устойчив воздействию ультрафиолетовых лучей;</a:t>
            </a:r>
          </a:p>
          <a:p>
            <a:pPr marL="173038" indent="-173038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имеет высокую прочность,  износо- и термостойкость, выдерживает давление ножек тяжелой мебели, каблуков,  не повреждается упавшей зажженной сигаретой или спичкой;</a:t>
            </a:r>
            <a:endParaRPr 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3038" indent="-173038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легко ухаживать (следует протереть влажной тряпкой или пропылесосить); </a:t>
            </a:r>
          </a:p>
          <a:p>
            <a:pPr marL="173038" indent="-173038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лак для ногтей, пролитая краска, мазут, смола и другие бытовые загрязнения легко удаляются с поверхности пола, не оставляя следов и пятен;</a:t>
            </a:r>
            <a:endParaRPr 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3038" indent="-173038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легко и быстро укладывается. Можно укладывать поверх каменных плит, деревянных досок, винилового покрытия, коврового покрытия с коротким ворсом;</a:t>
            </a:r>
            <a:endParaRPr 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3038" indent="-173038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панелями можно уложить систему подогрева пола;</a:t>
            </a:r>
            <a:endParaRPr 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3038" indent="-173038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экологичный материал, не вызывающий аллергию и препятствующий оседанию пыли</a:t>
            </a: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4057" y="1341659"/>
            <a:ext cx="8183665" cy="5011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нечаянно уронить тяжелый предмет на ламинированный пол, можно сильно повредить покрытие; </a:t>
            </a: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неправильном уходе и частом мытье агрессивными моющими средствами на покрытии могут проступить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невыводимые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белесые пятна;</a:t>
            </a: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швы между панелями не полностью герметичны и в них может попасть влага, мелкие частицы грязи, песка, что приведет к разрушению краев панелей;</a:t>
            </a: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5113" indent="-265113" algn="just" eaLnBrk="0" hangingPunct="0"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требует укладку на ровную поверхность, необходимо использовать подложку, которая выполняет роль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теплозвукоизоляции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синтетический, а не натуральный  материал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3754" y="1309546"/>
            <a:ext cx="8183665" cy="50114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Существует </a:t>
            </a:r>
            <a:r>
              <a:rPr lang="ru-RU" b="1" u="sng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два типа ламината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 Для помещений с небольшими нагрузками на покрытие (жилые помещения)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Для помещений с повышенными нагрузками на покрытие (общественные помещения)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Каждый тип подразделяется на </a:t>
            </a:r>
            <a:r>
              <a:rPr lang="ru-RU" b="1" u="sng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классы нагрузки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4699" y="2852461"/>
            <a:ext cx="4128581" cy="335385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Управляющая кнопка: назад 4">
            <a:hlinkClick r:id="rId5" action="ppaction://hlinksldjump" highlightClick="1"/>
          </p:cNvPr>
          <p:cNvSpPr/>
          <p:nvPr/>
        </p:nvSpPr>
        <p:spPr>
          <a:xfrm>
            <a:off x="278780" y="6459539"/>
            <a:ext cx="635620" cy="32040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2" grpId="0" animBg="1"/>
      <p:bldP spid="3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D:\Мои документы\Работа бук\Лекции и раздаточные\Товароведение\Хозяйственные товары\Строительные\новое из нета\лин03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7032" y="462487"/>
            <a:ext cx="2325176" cy="174388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743200" y="462487"/>
            <a:ext cx="67910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синтетический материал различной структуры.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Может быть с подосновой или без подосновы, однослойный и многослойный.</a:t>
            </a:r>
          </a:p>
          <a:p>
            <a:pPr algn="just"/>
            <a:endParaRPr lang="ru-RU"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6448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ЛИНОЛЕУМ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747" y="146276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сырья линолеум бывает: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747" y="2362673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Поливинилхлоридный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73095" y="2317463"/>
            <a:ext cx="7911902" cy="39220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структуре: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однослойный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(монолитный) и </a:t>
            </a:r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многослойный; 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безосновный, на тканевой основе, со вспененным слоем, на теплозвукоизоляционной основе.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гомогенное покрытие Tarkett Monolit 920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169632" y="3358845"/>
            <a:ext cx="1359070" cy="135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гомогенное покрытие Tarkett Monolit 916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4169633" y="4782926"/>
            <a:ext cx="1359069" cy="135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D:\Мои документы\Работа бук\Лекции и раздаточные\Товароведение\Хозяйственные товары\Строительные\Новая папка\114.jpg"/>
          <p:cNvPicPr>
            <a:picLocks noChangeAspect="1" noChangeArrowheads="1"/>
          </p:cNvPicPr>
          <p:nvPr/>
        </p:nvPicPr>
        <p:blipFill rotWithShape="1">
          <a:blip r:embed="rId7" cstate="print"/>
          <a:srcRect l="8701" t="-405" r="17560" b="405"/>
          <a:stretch/>
        </p:blipFill>
        <p:spPr bwMode="auto">
          <a:xfrm>
            <a:off x="5683916" y="3358845"/>
            <a:ext cx="3538144" cy="278315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3" name="Выноска со стрелкой вверх 12"/>
          <p:cNvSpPr/>
          <p:nvPr/>
        </p:nvSpPr>
        <p:spPr>
          <a:xfrm>
            <a:off x="9373733" y="3190773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9373733" y="4053762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0196" y="3358845"/>
            <a:ext cx="5151864" cy="2783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доступная цена;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разнообразие коллекций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быстрота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обновления;</a:t>
            </a:r>
            <a:endParaRPr lang="ru-RU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простая технология укладки;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малая теплопроводность; </a:t>
            </a: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хороший диэлектрик;</a:t>
            </a: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гниет;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может обладать дополнительными свойствами: противоскольжение 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шумопоглощение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81364" y="3358845"/>
            <a:ext cx="5151864" cy="2783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5113" algn="just" eaLnBrk="0" hangingPunct="0">
              <a:buFont typeface="Wingdings" pitchFamily="2" charset="2"/>
              <a:buChar char="v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синтетический материал;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indent="-265113" algn="just" eaLnBrk="0" hangingPunct="0">
              <a:buFont typeface="Wingdings" pitchFamily="2" charset="2"/>
              <a:buChar char="v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неустойчив к высоким температурам, ацетону и другим растворителям, жирам и щелочи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268288" indent="-265113" algn="just" eaLnBrk="0" hangingPunct="0"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неустойчив к УФЛ;</a:t>
            </a:r>
          </a:p>
          <a:p>
            <a:pPr marL="268288" indent="-265113" algn="just" eaLnBrk="0" hangingPunct="0">
              <a:buFont typeface="Wingdings" pitchFamily="2" charset="2"/>
              <a:buChar char="v"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понижении температуры резко снижается эластичность, поэтому он может ломаться или трескаться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4747" y="3023978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Алкидный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73095" y="2317463"/>
            <a:ext cx="7911902" cy="39220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Алкидный (глифталевый) линолеум получают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нанесением на джутовую основу пластической массы, в состав которой входят глифталевая смола, растительные масла и наполнитель — древесная или пробковая мука. Лицевая поверхность может быть одноцветной или с цветным рисунком.</a:t>
            </a:r>
          </a:p>
        </p:txBody>
      </p:sp>
      <p:pic>
        <p:nvPicPr>
          <p:cNvPr id="13314" name="Picture 2" descr="ÐÐ»Ð¸ÑÑÐ°Ð»ÐµÐ²ÑÐ¹ (Ð°Ð»ÐºÐ¸Ð´Ð½ÑÐ¹) Ð»Ð¸Ð½Ð¾Ð»ÐµÑÐ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55" y="3693898"/>
            <a:ext cx="3632190" cy="24480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Выноска со стрелкой вверх 19"/>
          <p:cNvSpPr/>
          <p:nvPr/>
        </p:nvSpPr>
        <p:spPr>
          <a:xfrm>
            <a:off x="9267843" y="3863586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Выноска со стрелкой вниз 20"/>
          <p:cNvSpPr/>
          <p:nvPr/>
        </p:nvSpPr>
        <p:spPr>
          <a:xfrm>
            <a:off x="9267843" y="4726575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69632" y="3693898"/>
            <a:ext cx="4851705" cy="24480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экологичность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прочность и устойчивость к истиранию; бактерицидные свойства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антистатичность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трудновоспламеняемость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устойчивость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нагреву пола;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широкая цветовая гамма;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высокая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влагоустойчивость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звуко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 теплоизоляция;</a:t>
            </a:r>
          </a:p>
          <a:p>
            <a:pPr marL="176213" indent="-176213" algn="just" eaLnBrk="0" hangingPunct="0"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эксплуатации около 25-30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80800" y="3693897"/>
            <a:ext cx="4851705" cy="24480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довольно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хрупок, способен трескаться и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заламываться;</a:t>
            </a: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боится влаги – во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влажных помещениях его тканевая основа начинает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гнить;</a:t>
            </a: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временем алкидный линолеум слегка меняет свою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</a:t>
            </a: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4747" y="3685753"/>
            <a:ext cx="3490333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73095" y="2317463"/>
            <a:ext cx="7911902" cy="39220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Резиновый линолеум (</a:t>
            </a:r>
            <a:r>
              <a:rPr lang="ru-RU" sz="19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релин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езиновый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двухслойный напольный материал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ÐÐ°ÑÑÐ¸Ð½ÐºÐ¸ Ð¿Ð¾ Ð·Ð°Ð¿ÑÐ¾ÑÑ ÑÐµÐ·Ð¸Ð½Ð¾Ð²ÑÐ¹ Ð»Ð¸Ð½Ð¾Ð»ÐµÑÐ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41" y="3020974"/>
            <a:ext cx="4035004" cy="303853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 ÐµÐ»Ð¸Ð½Ð¾Ð²ÑÐ¹ Ð¿Ð¾Ð»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3"/>
          <a:stretch/>
        </p:blipFill>
        <p:spPr bwMode="auto">
          <a:xfrm>
            <a:off x="8350635" y="3020974"/>
            <a:ext cx="3378521" cy="303853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назад 18">
            <a:hlinkClick r:id="rId11" action="ppaction://hlinksldjump" highlightClick="1"/>
          </p:cNvPr>
          <p:cNvSpPr/>
          <p:nvPr/>
        </p:nvSpPr>
        <p:spPr>
          <a:xfrm>
            <a:off x="334537" y="6322741"/>
            <a:ext cx="613317" cy="40144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19339" y="1928330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3" grpId="0" animBg="1"/>
      <p:bldP spid="14" grpId="0" animBg="1"/>
      <p:bldP spid="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9" grpId="0" animBg="1"/>
      <p:bldP spid="24" grpId="0" animBg="1"/>
      <p:bldP spid="25" grpId="0" animBg="1"/>
      <p:bldP spid="26" grpId="0" animBg="1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36133" y="1460896"/>
            <a:ext cx="7007184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088" indent="-192088"/>
            <a:r>
              <a:rPr lang="ru-RU" sz="2300" b="1" i="1" u="sng" dirty="0" smtClean="0">
                <a:latin typeface="Times New Roman" pitchFamily="18" charset="0"/>
                <a:cs typeface="Times New Roman" pitchFamily="18" charset="0"/>
              </a:rPr>
              <a:t>Ассортимент </a:t>
            </a:r>
            <a:r>
              <a:rPr lang="ru-RU" sz="2300" b="1" i="1" u="sng" dirty="0">
                <a:latin typeface="Times New Roman" pitchFamily="18" charset="0"/>
                <a:cs typeface="Times New Roman" pitchFamily="18" charset="0"/>
              </a:rPr>
              <a:t>плиток подразделяется: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92088" indent="-192088"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357188" indent="-357188" algn="just">
              <a:buFont typeface="Courier New" pitchFamily="49" charset="0"/>
              <a:buChar char="o"/>
              <a:tabLst>
                <a:tab pos="1798638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 типу глиняной смеси (белая или красная глина), </a:t>
            </a:r>
          </a:p>
          <a:p>
            <a:pPr marL="357188" indent="-357188" algn="just">
              <a:buFont typeface="Courier New" pitchFamily="49" charset="0"/>
              <a:buChar char="o"/>
              <a:tabLst>
                <a:tab pos="1798638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 способу формования (прессование,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экстру-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дирование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marL="357188" indent="-357188" algn="just">
              <a:buFont typeface="Courier New" pitchFamily="49" charset="0"/>
              <a:buChar char="o"/>
              <a:tabLst>
                <a:tab pos="1798638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 наличию глазури (глазурованная,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негла-зурованная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marL="357188" indent="-357188" algn="just">
              <a:buFont typeface="Courier New" pitchFamily="49" charset="0"/>
              <a:buChar char="o"/>
              <a:tabLst>
                <a:tab pos="1798638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 отделке (с гладкой и рельефной поверхностью, матовая и глянцевая),</a:t>
            </a:r>
          </a:p>
          <a:p>
            <a:pPr marL="357188" indent="-357188" algn="just">
              <a:buFont typeface="Courier New" pitchFamily="49" charset="0"/>
              <a:buChar char="o"/>
              <a:tabLst>
                <a:tab pos="1798638" algn="l"/>
              </a:tabLst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 форме (прямоугольная, квадратная, фигурная).</a:t>
            </a:r>
          </a:p>
        </p:txBody>
      </p:sp>
      <p:pic>
        <p:nvPicPr>
          <p:cNvPr id="19463" name="Picture 7" descr="D:\Мои документы\Работа бук\Лекции и раздаточные\Товароведение\Хозяйственные товары\Строительные\новое из нета\part34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70" y="931223"/>
            <a:ext cx="4751592" cy="257324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1" y="346448"/>
            <a:ext cx="57986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КЕРАМИЧЕСКАЯ ПЛИТКА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94363" y="422960"/>
            <a:ext cx="4988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изготавливается при помощи обжига спрессованной смеси глины. </a:t>
            </a: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177137" y="4060393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77137" y="4923382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2607862" y="4354670"/>
            <a:ext cx="2286000" cy="113742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36133" y="1460896"/>
            <a:ext cx="7007184" cy="4794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105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ДОСТОИНСТВА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прочные, 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эстетичные, 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износостойкие,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огнестойкие,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гигиеничные (это материал, на котором не живут микробы), 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водостойкие,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простые в уходе.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36133" y="4560711"/>
            <a:ext cx="7007184" cy="1695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11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НЕДОСТАТКИ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хрупкие,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покрытие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холодное.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32278" y="1315681"/>
            <a:ext cx="7007184" cy="4940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Также покрытие пола может быть из натурального камня:</a:t>
            </a: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мрамор</a:t>
            </a: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гранит      ковровая мозаика (мрамор)      травертин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D:\Мои документы\Работа бук\Лекции и раздаточные\Товароведение\Хозяйственные товары\Строительные\новое из нета\мрамор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9475" y="1823515"/>
            <a:ext cx="1749669" cy="174966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4" name="Picture 5" descr="D:\Мои документы\Работа бук\Лекции и раздаточные\Товароведение\Хозяйственные товары\Строительные\новое из нета\грани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9476" y="4084398"/>
            <a:ext cx="1759056" cy="175905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5" name="Picture 6" descr="D:\Мои документы\Работа бук\Лекции и раздаточные\Товароведение\Хозяйственные товары\Строительные\новое из нета\мрамор мозаи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6342" y="4105578"/>
            <a:ext cx="1759056" cy="175905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6" name="Picture 9" descr="D:\Мои документы\Работа бук\Лекции и раздаточные\Товароведение\Хозяйственные товары\Строительные\новое из нета\траверт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862951" y="2995998"/>
            <a:ext cx="4019939" cy="167497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7" name="Picture 4" descr="D:\Мои документы\Работа бук\Лекции и раздаточные\Товароведение\Хозяйственные товары\Строительные\новое из нета\мрамо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6341" y="1844696"/>
            <a:ext cx="1749669" cy="174966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Управляющая кнопка: назад 3">
            <a:hlinkClick r:id="rId8" action="ppaction://hlinksldjump" highlightClick="1"/>
          </p:cNvPr>
          <p:cNvSpPr/>
          <p:nvPr/>
        </p:nvSpPr>
        <p:spPr>
          <a:xfrm>
            <a:off x="349956" y="6255832"/>
            <a:ext cx="632177" cy="427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3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32726973"/>
              </p:ext>
            </p:extLst>
          </p:nvPr>
        </p:nvGraphicFramePr>
        <p:xfrm>
          <a:off x="368737" y="70505"/>
          <a:ext cx="10908863" cy="4965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Мои документы\Работа бук\Лекции и раздаточные\Товароведение\Хозяйственные товары\Строительные\Новая папка\керамограни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0605" y="960427"/>
            <a:ext cx="1661052" cy="166105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29" name="Picture 5" descr="D:\Мои документы\Работа бук\Лекции и раздаточные\Товароведение\Хозяйственные товары\Строительные\Новая папка\керамограни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9" y="951080"/>
            <a:ext cx="1670399" cy="167039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3691054" y="443249"/>
            <a:ext cx="77168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современный отделочный материал, производимый из смеси глин высокого качества с добавлением полевого шпата, кварца и натуральных минеральных пигментов.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46448"/>
            <a:ext cx="3691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КЕРАМОГРАНИТ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ÐÐ°ÑÑÐ¸Ð½ÐºÐ¸ Ð¿Ð¾ Ð·Ð°Ð¿ÑÐ¾ÑÑ ÐÐÐ ÐÐÐÐÐ ÐÐÐÐ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9" y="2731910"/>
            <a:ext cx="3409245" cy="34092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91054" y="1616840"/>
            <a:ext cx="82954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ПОЛОВ:</a:t>
            </a:r>
          </a:p>
          <a:p>
            <a:pPr>
              <a:spcAft>
                <a:spcPts val="600"/>
              </a:spcAft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водопоглощение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стойкость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воздействию химических веществ;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цвета и рисунка;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ударная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 и прочность на изгиб;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стойкость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перепаду температур;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постоянство цвета под воздействием внешних факторов;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производства твёрдой структурной поверхности, обладающей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антискользящими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свойствами.</a:t>
            </a:r>
            <a:endParaRPr lang="ru-RU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зад 3">
            <a:hlinkClick r:id="rId5" action="ppaction://hlinksldjump" highlightClick="1"/>
          </p:cNvPr>
          <p:cNvSpPr/>
          <p:nvPr/>
        </p:nvSpPr>
        <p:spPr>
          <a:xfrm>
            <a:off x="180979" y="6322741"/>
            <a:ext cx="621909" cy="39029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264" y="931223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i="1" u="sng" dirty="0">
                <a:latin typeface="Times New Roman" pitchFamily="18" charset="0"/>
                <a:cs typeface="Times New Roman" pitchFamily="18" charset="0"/>
              </a:rPr>
              <a:t>По волокнистому составу ворса: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из натуральных и синтетических нитей</a:t>
            </a:r>
            <a:endParaRPr lang="ru-RU" sz="21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46448"/>
            <a:ext cx="5285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КОВРОВОЕ ПОКРЫТИЕ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8012" y="1839043"/>
            <a:ext cx="4407252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из натуральных нитей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63015" y="1839043"/>
            <a:ext cx="6811192" cy="4494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могут быть чистошерстяные и смесовые (содержащие от 10 до 30% шерсти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ru-RU" sz="20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Достоинства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высокая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упругость, низкая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влагопроницаемость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воспламеняемость, легкость в уборке. </a:t>
            </a:r>
          </a:p>
          <a:p>
            <a:pPr algn="just"/>
            <a:endParaRPr lang="ru-RU" sz="20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Недостатки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низкая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износоустойчивость и высокая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стоимость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ÐÐ°ÑÑÐ¸Ð½ÐºÐ¸ Ð¿Ð¾ Ð·Ð°Ð¿ÑÐ¾ÑÑ ÐºÐ¾Ð²ÑÐ¾Ð²Ð¾Ðµ Ð¿Ð¾ÐºÑÑÑÐ¸Ðµ Ð¸Ð· ÑÐµÑÑÑ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5" y="3088888"/>
            <a:ext cx="4736276" cy="324500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277" y="1355134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8012" y="2454280"/>
            <a:ext cx="4407252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из синтетических нитей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63015" y="1839043"/>
            <a:ext cx="6811192" cy="4494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Покрытия из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полиамида (нейлона)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свойствам лучше остальных: мягкие, хорошо держат ворс, на них почти не видно вмятин от мебели, легко чистятся и не выцветают. </a:t>
            </a:r>
          </a:p>
          <a:p>
            <a:pPr algn="just"/>
            <a:endPara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Покрытия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полиэстра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дешевле, менее долговечны, жесткие на ощупь, обладают характерным синтетическим блеском.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Покрытия из 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суприма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терклона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состоят из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полипро-пиленовых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волокон, прошедших термическую и химическую обработку для повышения общей износостойкости. Этот один из новейших видов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ковролина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мягкий и приятный на ощупь, визуально похож шерстяной.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ÐÐ°ÑÑÐ¸Ð½ÐºÐ¸ Ð¿Ð¾ Ð·Ð°Ð¿ÑÐ¾ÑÑ ÐºÐ¾Ð²ÑÐ¾Ð²Ð¾Ðµ Ð¿Ð¾ÐºÑÑÑÐ¸Ðµ Ð¸Ð· Ð¿Ð¾Ð»Ð¸Ð¿ÑÐ¾Ð¿Ð¸Ð»ÐµÐ½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2"/>
          <a:stretch/>
        </p:blipFill>
        <p:spPr bwMode="auto">
          <a:xfrm>
            <a:off x="227456" y="3100039"/>
            <a:ext cx="4740475" cy="323385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rId4" action="ppaction://hlinksldjump" highlightClick="1"/>
          </p:cNvPr>
          <p:cNvSpPr/>
          <p:nvPr/>
        </p:nvSpPr>
        <p:spPr>
          <a:xfrm>
            <a:off x="268012" y="6434254"/>
            <a:ext cx="601783" cy="3456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та бук\Лекции и раздаточные\Товароведение\Хозяйственные товары\Строительные\стройка\кровельные\сизаль1.jpeg"/>
          <p:cNvPicPr>
            <a:picLocks noChangeAspect="1" noChangeArrowheads="1"/>
          </p:cNvPicPr>
          <p:nvPr/>
        </p:nvPicPr>
        <p:blipFill rotWithShape="1">
          <a:blip r:embed="rId2" cstate="print"/>
          <a:srcRect r="50583"/>
          <a:stretch/>
        </p:blipFill>
        <p:spPr bwMode="auto">
          <a:xfrm>
            <a:off x="266323" y="3833237"/>
            <a:ext cx="2309610" cy="248044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23946" y="846044"/>
            <a:ext cx="118550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Сизаль - волокно из листьев американской агавы. Цвет сизаля вирируется от темно песочного до светлого.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Мои документы\Работа бук\Лекции и раздаточные\Товароведение\Хозяйственные товары\Строительные\стройка\кровельные\сизаль4.jpg"/>
          <p:cNvPicPr>
            <a:picLocks noChangeAspect="1" noChangeArrowheads="1"/>
          </p:cNvPicPr>
          <p:nvPr/>
        </p:nvPicPr>
        <p:blipFill>
          <a:blip r:embed="rId3" cstate="print"/>
          <a:srcRect r="33316"/>
          <a:stretch>
            <a:fillRect/>
          </a:stretch>
        </p:blipFill>
        <p:spPr bwMode="auto">
          <a:xfrm>
            <a:off x="266322" y="1260598"/>
            <a:ext cx="2312953" cy="2472694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" y="346448"/>
            <a:ext cx="5285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ИЗ СИЗАЛЯ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D:\Мои документы\Работа бук\Лекции и раздаточные\Товароведение\Хозяйственные товары\Строительные\стройка\кровельные\сизаль3.jpg"/>
          <p:cNvPicPr>
            <a:picLocks noChangeAspect="1" noChangeArrowheads="1"/>
          </p:cNvPicPr>
          <p:nvPr/>
        </p:nvPicPr>
        <p:blipFill rotWithShape="1">
          <a:blip r:embed="rId4" cstate="print"/>
          <a:srcRect l="15018" r="9624"/>
          <a:stretch/>
        </p:blipFill>
        <p:spPr bwMode="auto">
          <a:xfrm>
            <a:off x="2765502" y="1260598"/>
            <a:ext cx="5341434" cy="5053079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Picture 3" descr="D:\Мои документы\Работа бук\Лекции и раздаточные\Товароведение\Хозяйственные товары\Строительные\стройка\кровельные\сизаль.jpeg"/>
          <p:cNvPicPr>
            <a:picLocks noChangeAspect="1" noChangeArrowheads="1"/>
          </p:cNvPicPr>
          <p:nvPr/>
        </p:nvPicPr>
        <p:blipFill rotWithShape="1">
          <a:blip r:embed="rId5" cstate="print"/>
          <a:srcRect l="34553" r="11935"/>
          <a:stretch/>
        </p:blipFill>
        <p:spPr bwMode="auto">
          <a:xfrm>
            <a:off x="8293162" y="1260598"/>
            <a:ext cx="3605327" cy="505307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" name="Управляющая кнопка: назад 1">
            <a:hlinkClick r:id="rId6" action="ppaction://hlinksldjump" highlightClick="1"/>
          </p:cNvPr>
          <p:cNvSpPr/>
          <p:nvPr/>
        </p:nvSpPr>
        <p:spPr>
          <a:xfrm>
            <a:off x="266322" y="6413622"/>
            <a:ext cx="600883" cy="32338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76" y="834539"/>
            <a:ext cx="1191483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качестве основы используется прессованная пробковая крошка,  на которую наносится декоративный пробковый шпон. Готовый паркет покрывается защитным матовым акриловым, керамическим или полиуретановым лаком.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b="1" u="sng" dirty="0">
              <a:latin typeface="Times New Roman" pitchFamily="18" charset="0"/>
              <a:cs typeface="Times New Roman" pitchFamily="18" charset="0"/>
            </a:endParaRPr>
          </a:p>
          <a:p>
            <a:pPr marL="1255713" indent="-1255713" algn="just"/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Свойства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водонепроницаемость, теплоизоляция, эластичность,  легкость, звуконепроницаемость,  долговечность, низкая воспламеняемость, высокая износостойкость, сопротивляемость скольжению.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346448"/>
            <a:ext cx="5475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ПРОБКОВОЕ ПОКРЫТИЕ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ÐÐ°ÑÑÐ¸Ð½ÐºÐ¸ Ð¿Ð¾ Ð·Ð°Ð¿ÑÐ¾ÑÑ Ð¿ÑÐ¾Ð±ÐºÐ¾Ð²Ð¾Ðµ Ð¿Ð¾ÐºÑÑÑÐ¸Ðµ Ð¿Ð¾Ð»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8" y="2988975"/>
            <a:ext cx="4592967" cy="307728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ÐÐ°ÑÑÐ¸Ð½ÐºÐ¸ Ð¿Ð¾ Ð·Ð°Ð¿ÑÐ¾ÑÑ Ð¿ÑÐ¾Ð±ÐºÐ¾Ð²Ð¾Ðµ Ð¿Ð¾ÐºÑÑÑÐ¸Ðµ Ð¿Ð¾Ð»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30" y="2939008"/>
            <a:ext cx="5120191" cy="312725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206540" y="6322742"/>
            <a:ext cx="662712" cy="3679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26311" y="469558"/>
            <a:ext cx="7301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специальные бесшовные полимерные покрытия 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метилмета-крилатные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эпоксидные, цементно-акриловые  - для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производст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-венных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помещений; полиуретановые – для жилых помещений).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79941" y="1621901"/>
            <a:ext cx="5412059" cy="457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ДОСТОИНСТВА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050" dirty="0">
              <a:latin typeface="Times New Roman" pitchFamily="18" charset="0"/>
              <a:cs typeface="Times New Roman" pitchFamily="18" charset="0"/>
            </a:endParaRP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красивый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внешний вид,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долговечность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прочность,</a:t>
            </a: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износостойкость,</a:t>
            </a: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влагостойкость,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пожаробезопасность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швов,</a:t>
            </a: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огромное количество оригинальных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дизайнов, в том числе 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НЕДОСТАТКИ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высокая стоимость,</a:t>
            </a:r>
          </a:p>
          <a:p>
            <a:pPr marL="263525" indent="-263525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уствройства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пола нужны квалифицированные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специалисты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46448"/>
            <a:ext cx="4393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НАЛИВНЫЕ ПОЛЫ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ÐÐ°ÑÑÐ¸Ð½ÐºÐ¸ Ð¿Ð¾ Ð·Ð°Ð¿ÑÐ¾ÑÑ ÐÐÐÐÐÐÐÐ ÐÐÐ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40" y="1608331"/>
            <a:ext cx="6263269" cy="46974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ÐÐ°ÑÑÐ¸Ð½ÐºÐ¸ Ð¿Ð¾ Ð·Ð°Ð¿ÑÐ¾ÑÑ ÐÐÐÐÐÐÐÐ ÐÐÐ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3"/>
          <a:stretch/>
        </p:blipFill>
        <p:spPr bwMode="auto">
          <a:xfrm>
            <a:off x="300540" y="1608331"/>
            <a:ext cx="6289831" cy="46974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ÐÐ°ÑÑÐ¸Ð½ÐºÐ¸ Ð¿Ð¾ Ð·Ð°Ð¿ÑÐ¾ÑÑ ÐÐÐÐÐÐÐÐ ÐÐÐ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"/>
          <a:stretch/>
        </p:blipFill>
        <p:spPr bwMode="auto">
          <a:xfrm>
            <a:off x="300540" y="1608330"/>
            <a:ext cx="6296242" cy="469745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rId5" action="ppaction://hlinksldjump" highlightClick="1"/>
          </p:cNvPr>
          <p:cNvSpPr/>
          <p:nvPr/>
        </p:nvSpPr>
        <p:spPr>
          <a:xfrm>
            <a:off x="300540" y="6434254"/>
            <a:ext cx="546953" cy="31223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1813" indent="-531813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17.5. Классификация и характеристика ассортимента кровельных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379-381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3536" y="380252"/>
            <a:ext cx="75714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3"/>
                </a:solidFill>
                <a:effectLst/>
              </a:rPr>
              <a:t>Кровельные материалы</a:t>
            </a:r>
            <a:endParaRPr lang="ru-RU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49693"/>
            <a:ext cx="122886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для устройства кровли жилых, общественных и производственных помещений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D:\Мои документы\Лекции и раздаточные\Товароведение\Хозяйственные товары\Строительные\Новая папка\IMG_4326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59" y="1732628"/>
            <a:ext cx="6030940" cy="452320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117" y="1732628"/>
            <a:ext cx="55756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конструкции:</a:t>
            </a:r>
          </a:p>
          <a:p>
            <a:pPr marL="534988" indent="-2540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жесткие</a:t>
            </a:r>
          </a:p>
          <a:p>
            <a:pPr marL="534988" indent="-2540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применяемого сырья:</a:t>
            </a:r>
          </a:p>
          <a:p>
            <a:pPr marL="534988" indent="-2667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минерального сырья и металлических сплавов</a:t>
            </a:r>
          </a:p>
          <a:p>
            <a:pPr marL="534988" indent="-2667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резины, битума, полимерных материалов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382180"/>
            <a:ext cx="115273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ЖЕСТКИЕ КРОВЕЛЬНЫЕ МАТЕРИАЛЫ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7699" y="1482218"/>
            <a:ext cx="3709472" cy="758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ГЛИНЯНАЯ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ЧЕРЕПИЦА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ашенька\AppData\Local\Microsoft\Windows\INetCache\Content.Word\Рука.png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10" y="1482218"/>
            <a:ext cx="314061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ÐÐ°ÑÑÐ¸Ð½ÐºÐ¸ Ð¿Ð¾ Ð·Ð°Ð¿ÑÐ¾ÑÑ ÐÐ ÐÐÐÐÐ¬ÐÐ«Ð ÐÐÐ¢ÐÐ ÐÐÐÐ«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/>
          <a:stretch/>
        </p:blipFill>
        <p:spPr bwMode="auto">
          <a:xfrm>
            <a:off x="7895063" y="1280222"/>
            <a:ext cx="4003288" cy="49244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37699" y="2341046"/>
            <a:ext cx="3709472" cy="758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ЦЕМЕНТНО-ПЕСЧАНАЯ ЧЕРЕПИЦА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Машенька\AppData\Local\Microsoft\Windows\INetCache\Content.Word\Рука.png">
            <a:hlinkClick r:id="rId5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09" y="2341046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37698" y="3199874"/>
            <a:ext cx="3709472" cy="556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МЕТАЛЛОЧЕРЕПИЦА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Машенька\AppData\Local\Microsoft\Windows\INetCache\Content.Word\Рука.png">
            <a:hlinkClick r:id="rId6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08" y="3199874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37698" y="3857414"/>
            <a:ext cx="3709472" cy="556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ПРОФЛИСТ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08" y="3857414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137698" y="4514954"/>
            <a:ext cx="3709472" cy="7682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КОМПОЗИТНАЯ ЧЕРЕПИЦА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:\Users\Машенька\AppData\Local\Microsoft\Windows\INetCache\Content.Word\Рука.png">
            <a:hlinkClick r:id="rId8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08" y="4514954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137698" y="5383844"/>
            <a:ext cx="3709472" cy="963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ЛИСТОВЫЕ КРОВЕЛЬНЫЕ МАТЕРИАЛЫ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C:\Users\Машенька\AppData\Local\Microsoft\Windows\INetCache\Content.Word\Рука.png">
            <a:hlinkClick r:id="rId9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08" y="5383845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4016380" y="1482218"/>
            <a:ext cx="3709472" cy="758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АСБЕСТО-ЦЕМЕНТНЫЕ ЛИСТЫ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C:\Users\Машенька\AppData\Local\Microsoft\Windows\INetCache\Content.Word\Рука.png">
            <a:hlinkClick r:id="rId10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90" y="1482219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4016380" y="2341046"/>
            <a:ext cx="3709472" cy="758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ВОЛНИСТЫЕ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БИТУМНЫЕ ЛИСТЫ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C:\Users\Машенька\AppData\Local\Microsoft\Windows\INetCache\Content.Word\Рука.png">
            <a:hlinkClick r:id="rId11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90" y="2341047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4016379" y="3199874"/>
            <a:ext cx="3709472" cy="758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СВЕТОПРОПУСКАЮЩИЕ ЛИСТОВЫЕ МАТЕРИАЛЫ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C:\Users\Машенька\AppData\Local\Microsoft\Windows\INetCache\Content.Word\Рука.png">
            <a:hlinkClick r:id="rId1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89" y="3199875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4016378" y="4058703"/>
            <a:ext cx="3709472" cy="456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 descr="C:\Users\Машенька\AppData\Local\Microsoft\Windows\INetCache\Content.Word\Рука.png">
            <a:hlinkClick r:id="rId13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88" y="4008381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правляющая кнопка: далее 2">
            <a:hlinkClick r:id="rId14" action="ppaction://hlinksldjump" highlightClick="1"/>
          </p:cNvPr>
          <p:cNvSpPr/>
          <p:nvPr/>
        </p:nvSpPr>
        <p:spPr>
          <a:xfrm>
            <a:off x="11180105" y="6347443"/>
            <a:ext cx="718246" cy="3767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2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9"/>
          <p:cNvSpPr>
            <a:spLocks noChangeArrowheads="1" noChangeShapeType="1" noTextEdit="1"/>
          </p:cNvSpPr>
          <p:nvPr/>
        </p:nvSpPr>
        <p:spPr bwMode="auto">
          <a:xfrm>
            <a:off x="174356" y="509587"/>
            <a:ext cx="532923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глиняная черепица</a:t>
            </a:r>
          </a:p>
        </p:txBody>
      </p:sp>
      <p:sp>
        <p:nvSpPr>
          <p:cNvPr id="4099" name="TextBox 13"/>
          <p:cNvSpPr txBox="1">
            <a:spLocks noChangeArrowheads="1"/>
          </p:cNvSpPr>
          <p:nvPr/>
        </p:nvSpPr>
        <p:spPr bwMode="auto">
          <a:xfrm>
            <a:off x="5597913" y="509587"/>
            <a:ext cx="43842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вырабатывается из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глины путем пластического формования</a:t>
            </a:r>
          </a:p>
        </p:txBody>
      </p:sp>
      <p:pic>
        <p:nvPicPr>
          <p:cNvPr id="4100" name="Picture 6" descr="г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6"/>
          <a:stretch/>
        </p:blipFill>
        <p:spPr bwMode="auto">
          <a:xfrm>
            <a:off x="174355" y="1147212"/>
            <a:ext cx="5329237" cy="215383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2878" y="1427356"/>
            <a:ext cx="628928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месту расположения в кровле: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рядовая (для скатов крыши), коньковая, концевая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плоская ленточная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пазовая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ленточная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пазовая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штам-пованная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одноволновая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двухволновая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желобчатая и др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г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78" y="3838270"/>
            <a:ext cx="3193405" cy="239526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коне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9666" b="1297"/>
          <a:stretch>
            <a:fillRect/>
          </a:stretch>
        </p:blipFill>
        <p:spPr bwMode="auto">
          <a:xfrm>
            <a:off x="9271761" y="3838270"/>
            <a:ext cx="2528332" cy="239526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1"/>
          <a:stretch/>
        </p:blipFill>
        <p:spPr bwMode="auto">
          <a:xfrm>
            <a:off x="174354" y="1147212"/>
            <a:ext cx="5329237" cy="520611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гл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r="12906"/>
          <a:stretch/>
        </p:blipFill>
        <p:spPr bwMode="auto">
          <a:xfrm>
            <a:off x="174353" y="1147212"/>
            <a:ext cx="5334349" cy="520611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Выноска со стрелкой вверх 9"/>
          <p:cNvSpPr/>
          <p:nvPr/>
        </p:nvSpPr>
        <p:spPr>
          <a:xfrm>
            <a:off x="2351625" y="2553916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2351625" y="3416905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37767" y="1455880"/>
            <a:ext cx="6287085" cy="48974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красивый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внешний вид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не шумит под дождем и ветром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не раскаляется под солнцем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не накапливает статического электричества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не гниет, не ржавеет, не покрывается плесенью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огнестойкая и водостойкая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ее не надо красить и ремонтировать 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большой срок службы (более 100 лет)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5081" y="1455880"/>
            <a:ext cx="6287085" cy="48974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500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большая масса (до 40-50 кг/м</a:t>
            </a:r>
            <a:r>
              <a:rPr lang="en-US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трудоемкость процесса укладки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нужна частая обрешетка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нужен большой уклон кровли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хрупкая</a:t>
            </a: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высокая стоимость</a:t>
            </a:r>
          </a:p>
        </p:txBody>
      </p:sp>
      <p:sp>
        <p:nvSpPr>
          <p:cNvPr id="3" name="Управляющая кнопка: назад 2">
            <a:hlinkClick r:id="rId7" action="ppaction://hlinksldjump" highlightClick="1"/>
          </p:cNvPr>
          <p:cNvSpPr/>
          <p:nvPr/>
        </p:nvSpPr>
        <p:spPr>
          <a:xfrm>
            <a:off x="334537" y="6434254"/>
            <a:ext cx="568712" cy="3345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4"/>
          <p:cNvSpPr>
            <a:spLocks noChangeArrowheads="1" noChangeShapeType="1" noTextEdit="1"/>
          </p:cNvSpPr>
          <p:nvPr/>
        </p:nvSpPr>
        <p:spPr bwMode="auto">
          <a:xfrm>
            <a:off x="128355" y="501805"/>
            <a:ext cx="7328365" cy="5606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цементно-песчаная черепица </a:t>
            </a:r>
          </a:p>
        </p:txBody>
      </p:sp>
      <p:pic>
        <p:nvPicPr>
          <p:cNvPr id="8195" name="Picture 5" descr="fr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7" y="1119188"/>
            <a:ext cx="1887809" cy="2533131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6" descr="yan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53" y="3670756"/>
            <a:ext cx="1903684" cy="250334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2330606" y="593365"/>
            <a:ext cx="9295338" cy="83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5018088" algn="just" eaLnBrk="1" hangingPunct="1">
              <a:lnSpc>
                <a:spcPts val="2880"/>
              </a:lnSpc>
              <a:spcBef>
                <a:spcPct val="50000"/>
              </a:spcBef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вырабатывается из смеси воды, кварцевого песка и цемента, а затем окрашивается в различные цвета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17" y="1438041"/>
            <a:ext cx="4434784" cy="473606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Выноска со стрелкой вверх 9"/>
          <p:cNvSpPr/>
          <p:nvPr/>
        </p:nvSpPr>
        <p:spPr>
          <a:xfrm>
            <a:off x="8250620" y="3039001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8250620" y="3901990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69873" y="1634027"/>
            <a:ext cx="4971819" cy="14049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3038" indent="-173038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устойчива к агрессивным средам и солнечной радиации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морозостойкость (1000 циклов)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дешевле глиняной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69873" y="4661571"/>
            <a:ext cx="4971819" cy="14049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3038" indent="-173038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массивная (толщина черепицы от 10мм)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большой процент лома при перевозке</a:t>
            </a: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 35-40 кг/м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Управляющая кнопка: назад 1">
            <a:hlinkClick r:id="rId5" action="ppaction://hlinksldjump" highlightClick="1"/>
          </p:cNvPr>
          <p:cNvSpPr/>
          <p:nvPr/>
        </p:nvSpPr>
        <p:spPr>
          <a:xfrm>
            <a:off x="364287" y="6333893"/>
            <a:ext cx="704111" cy="37914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89" y="21550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969087"/>
            <a:ext cx="734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строительных товаров,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виды строительных материалов по группам,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отдельные виды строительных материалов, сравнивать их друг с другом,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Излагать требования к качеству, маркировке, упаковке, хранению строительных материалов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143573" y="436562"/>
            <a:ext cx="511980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МЕТАЛЛОЧЕРЕПИЦА</a:t>
            </a: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5419493" y="371902"/>
            <a:ext cx="6117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241550" indent="-22415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профилированный лист оцинкованной стали с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двусторонним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покрытием. </a:t>
            </a:r>
          </a:p>
        </p:txBody>
      </p:sp>
      <p:pic>
        <p:nvPicPr>
          <p:cNvPr id="11268" name="Picture 7" descr="М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9" y="970155"/>
            <a:ext cx="3734996" cy="197376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Водосточные системы и кровля: металлочерепиц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/>
          <a:stretch>
            <a:fillRect/>
          </a:stretch>
        </p:blipFill>
        <p:spPr bwMode="auto">
          <a:xfrm>
            <a:off x="225819" y="3166845"/>
            <a:ext cx="2396153" cy="214102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21972" y="3045715"/>
            <a:ext cx="2677686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ru-RU" alt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altLang="ru-RU" sz="16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металлочерепицы</a:t>
            </a:r>
            <a:r>
              <a:rPr lang="ru-RU" altLang="ru-RU" sz="16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Лист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стальной 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Цинковое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Покрытие антикоррозийное </a:t>
            </a:r>
          </a:p>
          <a:p>
            <a:pPr marL="0" indent="0"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Грунтовка </a:t>
            </a:r>
          </a:p>
          <a:p>
            <a:pPr marL="0" indent="0"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Полимерное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</a:t>
            </a:r>
            <a:endParaRPr lang="ru-RU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Защитный лак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573" y="5307873"/>
            <a:ext cx="8049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полимерных покрытий: </a:t>
            </a:r>
          </a:p>
          <a:p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полиэстр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глянцевый и матовый,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пурал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полиуретановой основе),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пластизоль  (имеет тисненную  или гладкую структуру),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поливинилфторид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5" r="1616"/>
          <a:stretch>
            <a:fillRect/>
          </a:stretch>
        </p:blipFill>
        <p:spPr bwMode="auto">
          <a:xfrm>
            <a:off x="8457343" y="1202899"/>
            <a:ext cx="3470243" cy="5045927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 со стрелкой вверх 8"/>
          <p:cNvSpPr/>
          <p:nvPr/>
        </p:nvSpPr>
        <p:spPr>
          <a:xfrm>
            <a:off x="5419493" y="1842487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5419493" y="2705476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5819" y="947923"/>
            <a:ext cx="4971819" cy="4359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buFontTx/>
              <a:buChar char="•"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привлекательный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(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имитирует   натуральную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черепицу)</a:t>
            </a:r>
          </a:p>
          <a:p>
            <a:pPr marL="177800" indent="-177800" algn="just"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большой выбор цветов</a:t>
            </a:r>
          </a:p>
          <a:p>
            <a:pPr marL="177800" indent="-177800" algn="just"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простота монтажа</a:t>
            </a:r>
          </a:p>
          <a:p>
            <a:pPr marL="177800" indent="-177800" algn="just">
              <a:buSzPct val="100000"/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высокая механическая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</a:t>
            </a:r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buSzPct val="100000"/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малый вес (от 4-6 кг/м</a:t>
            </a:r>
            <a:r>
              <a:rPr lang="ru-RU" altLang="ru-RU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177800" indent="-177800" algn="just">
              <a:buSzPct val="100000"/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требует частой обрешетки </a:t>
            </a:r>
          </a:p>
          <a:p>
            <a:pPr marL="177800" indent="-177800" algn="just">
              <a:buSzPct val="100000"/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легкость укладки </a:t>
            </a:r>
          </a:p>
          <a:p>
            <a:pPr marL="177800" indent="-177800" algn="just">
              <a:buSzPct val="100000"/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работы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 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отрицательной 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температуре</a:t>
            </a:r>
          </a:p>
          <a:p>
            <a:pPr marL="177800" indent="-177800" algn="just">
              <a:buSzPct val="100000"/>
              <a:buFontTx/>
              <a:buChar char="•"/>
            </a:pP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сооружать кровли сложной </a:t>
            </a:r>
            <a:r>
              <a:rPr lang="ru-RU" alt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конфигура-ции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buSzPct val="100000"/>
              <a:buFontTx/>
              <a:buChar char="•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долговечность (более 40 лет</a:t>
            </a:r>
            <a:r>
              <a:rPr lang="ru-RU" alt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5818" y="947923"/>
            <a:ext cx="4971819" cy="4359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7800" indent="-177800" algn="just">
              <a:tabLst>
                <a:tab pos="177800" algn="l"/>
              </a:tabLst>
            </a:pPr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buFontTx/>
              <a:buChar char="•"/>
              <a:tabLst>
                <a:tab pos="177800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монтаже остаются отходы от 5 до 40% в </a:t>
            </a:r>
          </a:p>
          <a:p>
            <a:pPr marL="177800" indent="-177800" algn="just">
              <a:tabLst>
                <a:tab pos="177800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зависимости от конфигурации крыши</a:t>
            </a:r>
          </a:p>
          <a:p>
            <a:pPr marL="177800" indent="-177800" algn="just">
              <a:buFontTx/>
              <a:buChar char="•"/>
              <a:tabLst>
                <a:tab pos="177800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определенный шум при выпадении осадков</a:t>
            </a:r>
          </a:p>
          <a:p>
            <a:pPr marL="177800" indent="-177800" algn="just">
              <a:tabLst>
                <a:tab pos="177800" algn="l"/>
              </a:tabLst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(дождь, град)</a:t>
            </a:r>
          </a:p>
        </p:txBody>
      </p:sp>
      <p:sp>
        <p:nvSpPr>
          <p:cNvPr id="3" name="Управляющая кнопка: назад 2">
            <a:hlinkClick r:id="rId5" action="ppaction://hlinksldjump" highlightClick="1"/>
          </p:cNvPr>
          <p:cNvSpPr/>
          <p:nvPr/>
        </p:nvSpPr>
        <p:spPr>
          <a:xfrm>
            <a:off x="323385" y="6248826"/>
            <a:ext cx="557561" cy="3749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4"/>
          <p:cNvSpPr>
            <a:spLocks noChangeArrowheads="1" noChangeShapeType="1" noTextEdit="1"/>
          </p:cNvSpPr>
          <p:nvPr/>
        </p:nvSpPr>
        <p:spPr bwMode="auto">
          <a:xfrm>
            <a:off x="139546" y="557213"/>
            <a:ext cx="37076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ПРОФЛИСТ</a:t>
            </a:r>
            <a:endParaRPr lang="ru-RU" sz="3600" b="1" kern="10" spc="72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FFCC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847171" y="557213"/>
            <a:ext cx="7680155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1797050" indent="-1797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7800" indent="-177800" algn="just" eaLnBrk="1" hangingPunct="1"/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(ПРОФНАСТИЛ) - материал </a:t>
            </a:r>
            <a: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профилированных стальных </a:t>
            </a:r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 с однослойным покрытием (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оцинкованная сталь, окрашенная сталь, цветное полимерное покрытие из 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полиэстра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6" descr="Профнасти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6" y="1312862"/>
            <a:ext cx="3707625" cy="2460853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39546" y="4171989"/>
            <a:ext cx="567345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9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Профнастил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применяется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основном для хозяйственного строительства (сараи, подсобные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помещения, заборы)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промышленном строительстве (автомойки, супермаркеты, заводы).</a:t>
            </a:r>
            <a:endParaRPr lang="ru-RU" altLang="ru-RU" sz="20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Ð°ÑÑÐ¸Ð½ÐºÐ¸ Ð¿Ð¾ Ð·Ð°Ð¿ÑÐ¾ÑÑ Ð¿ÑÐ¾ÑÐ»Ð¸ÑÑ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35722" r="41189" b="2909"/>
          <a:stretch/>
        </p:blipFill>
        <p:spPr bwMode="auto">
          <a:xfrm>
            <a:off x="6003593" y="2223911"/>
            <a:ext cx="5940051" cy="37253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395111" y="6321778"/>
            <a:ext cx="643467" cy="39511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4"/>
          <p:cNvSpPr>
            <a:spLocks noChangeArrowheads="1" noChangeShapeType="1" noTextEdit="1"/>
          </p:cNvSpPr>
          <p:nvPr/>
        </p:nvSpPr>
        <p:spPr bwMode="auto">
          <a:xfrm>
            <a:off x="64735" y="496711"/>
            <a:ext cx="5737754" cy="555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КОМПОЗИТНАЯ ЧЕРЕПИЦА</a:t>
            </a:r>
          </a:p>
        </p:txBody>
      </p:sp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64735" y="598311"/>
            <a:ext cx="120030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5746750"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сложный многослойный комплекс с основой из высокопрочного стального листа (0,5 мм толщины) , с обеих сторон защищенного 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алюмоцинком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 внешней стороны композитная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металлочерепица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покрыта слоем минеральных гранул (базальтовый </a:t>
            </a:r>
            <a:r>
              <a:rPr lang="ru-RU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гранулят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кварцевый песок), изготовленных и окрашенных при спекании крошки натурального камня со стойкими красителями. </a:t>
            </a:r>
          </a:p>
        </p:txBody>
      </p:sp>
      <p:pic>
        <p:nvPicPr>
          <p:cNvPr id="20484" name="Picture 6" descr="Композитная череп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40" y="2537303"/>
            <a:ext cx="5363125" cy="36715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Черепица композитна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/>
          <a:stretch/>
        </p:blipFill>
        <p:spPr bwMode="auto">
          <a:xfrm>
            <a:off x="5936303" y="2537303"/>
            <a:ext cx="5788575" cy="36770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808057" y="2638903"/>
            <a:ext cx="8429625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ДОСТОИНСТВА: </a:t>
            </a:r>
          </a:p>
          <a:p>
            <a:pPr marL="176213" indent="-176213" algn="just">
              <a:buFont typeface="Arial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</a:t>
            </a:r>
          </a:p>
          <a:p>
            <a:pPr marL="176213" indent="-176213" algn="just">
              <a:buFont typeface="Arial" charset="0"/>
              <a:buChar char="•"/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небольшой вес</a:t>
            </a:r>
          </a:p>
          <a:p>
            <a:pPr marL="176213" indent="-176213" algn="just">
              <a:buFont typeface="Arial" charset="0"/>
              <a:buChar char="•"/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отсутствие «звуковых эффектов» от шума дождя или ветра</a:t>
            </a:r>
          </a:p>
          <a:p>
            <a:pPr marL="176213" indent="-176213" algn="just">
              <a:buFont typeface="Arial" charset="0"/>
              <a:buChar char="•"/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разнообразная окраска, не теряющая свою стойкость со временем</a:t>
            </a:r>
          </a:p>
          <a:p>
            <a:pPr marL="176213" indent="-176213" algn="just">
              <a:buFont typeface="Arial" charset="0"/>
              <a:buChar char="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накапливает статическое электричество, не создает лишних магнитных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полей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362240" y="6367346"/>
            <a:ext cx="697126" cy="345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160242" y="574662"/>
            <a:ext cx="11454816" cy="9556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листовые </a:t>
            </a:r>
          </a:p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кровельные материалы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55967" y="1477230"/>
            <a:ext cx="511037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(</a:t>
            </a: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ФАЛЬЦЕВАЯ</a:t>
            </a: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charset="0"/>
              </a:rPr>
              <a:t> КРОВЛЯ)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60241" y="2100977"/>
            <a:ext cx="11927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00" indent="-3048000" algn="just" eaLnBrk="1" hangingPunct="1"/>
            <a:r>
              <a:rPr lang="ru-RU" alt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Фальцевая</a:t>
            </a: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кровля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кровля, смонтированная из металлических листов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рулонов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соединенных при помощи фальцев (швов).</a:t>
            </a:r>
          </a:p>
        </p:txBody>
      </p:sp>
      <p:pic>
        <p:nvPicPr>
          <p:cNvPr id="6" name="Рисунок 5" descr="http://im5-tub.yandex.net/i?id=119235400&amp;tov=5">
            <a:hlinkClick r:id="rId2"/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06651" y="2970946"/>
            <a:ext cx="5201700" cy="33342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98" y="3025285"/>
            <a:ext cx="3024985" cy="14098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99" y="4480290"/>
            <a:ext cx="3024984" cy="18249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577" y="3025284"/>
            <a:ext cx="1824908" cy="14098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7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577" y="4480290"/>
            <a:ext cx="1824908" cy="18249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2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92131" y="234618"/>
            <a:ext cx="60732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фальцевой</a:t>
            </a:r>
            <a:r>
              <a:rPr lang="ru-RU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кровли</a:t>
            </a:r>
            <a:endParaRPr lang="ru-RU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6500" y="1445794"/>
            <a:ext cx="2820876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Медная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3493" y="1456036"/>
            <a:ext cx="8943277" cy="4911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Фальцевая кровля из мед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r="22512"/>
          <a:stretch/>
        </p:blipFill>
        <p:spPr bwMode="auto">
          <a:xfrm>
            <a:off x="3345364" y="1672684"/>
            <a:ext cx="4453717" cy="45048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Фальцевая кровля из мед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0"/>
          <a:stretch/>
        </p:blipFill>
        <p:spPr bwMode="auto">
          <a:xfrm>
            <a:off x="7950820" y="1672683"/>
            <a:ext cx="3935599" cy="45048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33493" y="1469458"/>
            <a:ext cx="8943277" cy="4911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Медная кровля</a:t>
            </a:r>
            <a:r>
              <a:rPr lang="ru-RU" alt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течением времени окисляется и меняет цвет с красного до коричнево-шоколадного, впоследствии - зеленого</a:t>
            </a:r>
            <a:r>
              <a:rPr lang="ru-RU" alt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Окислы </a:t>
            </a:r>
            <a:r>
              <a:rPr lang="ru-RU" alt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 образуют патину – естественное защитное покрытие.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4" descr="Медь класс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64" y="2172799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Медь через 2 го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93" y="2172799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Медь через 4 год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47" y="2172799"/>
            <a:ext cx="718199" cy="106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Медь через 6 ле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61" y="2166272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Медь через 8 ле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62" y="2166272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Медь через 10 лет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573" y="2172799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 descr="Медь через 12 лет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40" y="2172799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Медь через 14 лет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26" y="2172799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Медь через 16 лет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374" y="2172799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 descr="Медь через 18 лет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355" y="2172799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Медь через 20 лет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408" y="2159377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5" descr="Медь с патиной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692" y="2159377"/>
            <a:ext cx="716284" cy="10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Кровля из патинированной меди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79" y="3772819"/>
            <a:ext cx="3911964" cy="24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7538558" y="3772819"/>
            <a:ext cx="4498912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службы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медной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фальцевой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кровли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150 лет.</a:t>
            </a:r>
          </a:p>
          <a:p>
            <a:pPr algn="ctr" eaLnBrk="1" hangingPunct="1"/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 кровли 5-10 кг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м²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48479" y="1456035"/>
            <a:ext cx="8943277" cy="4911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алюминиевой кровли 2-5кг/м². На воздухе алюминий покрывается защитной оксидной пленкой.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41514" y="2103202"/>
            <a:ext cx="2820876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Алюминиевая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8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9"/>
          <a:stretch/>
        </p:blipFill>
        <p:spPr bwMode="auto">
          <a:xfrm>
            <a:off x="3485980" y="2171788"/>
            <a:ext cx="8255902" cy="3965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3163465" y="1456034"/>
            <a:ext cx="8943277" cy="4911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 служит стальной лист (оцинкованный и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неоцинкованный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нанесенным полимерным покрытием и без него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altLang="ru-RU" sz="2000" b="1" u="sng" dirty="0">
                <a:solidFill>
                  <a:schemeClr val="tx1"/>
                </a:solidFill>
              </a:rPr>
              <a:t>Достоинства</a:t>
            </a:r>
            <a:r>
              <a:rPr lang="ru-RU" altLang="ru-RU" sz="2000" dirty="0">
                <a:solidFill>
                  <a:schemeClr val="tx1"/>
                </a:solidFill>
              </a:rPr>
              <a:t>: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негорючая, красивый внешний вид, хорошая гибкость, возможность придать кровле любую форму, небольшой вес (4-5 кг</a:t>
            </a:r>
            <a:r>
              <a:rPr lang="en-US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м²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altLang="ru-RU" sz="2000" b="1" u="sng" dirty="0">
                <a:solidFill>
                  <a:schemeClr val="tx1"/>
                </a:solidFill>
              </a:rPr>
              <a:t>Недостатки</a:t>
            </a:r>
            <a:r>
              <a:rPr lang="ru-RU" altLang="ru-RU" sz="2000" dirty="0">
                <a:solidFill>
                  <a:schemeClr val="tx1"/>
                </a:solidFill>
              </a:rPr>
              <a:t>: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сопротивляемость ударам, вызывающим повреждения, кровлю нужно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утеплять.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5404" y="2749900"/>
            <a:ext cx="2820876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7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7" b="16961"/>
          <a:stretch/>
        </p:blipFill>
        <p:spPr bwMode="auto">
          <a:xfrm>
            <a:off x="3864897" y="3367902"/>
            <a:ext cx="7446885" cy="28298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155972" y="1469458"/>
            <a:ext cx="8943277" cy="49113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Изготавливается из сплава цинка, титана и меди.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7252" y="3400408"/>
            <a:ext cx="2820876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Цинк-титановая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ÑÐ¸Ð½Ðº-ÑÐ¸ÑÐ°Ð½Ð¾Ð²Ð°Ñ ÐºÑÐ¾Ð²Ð»Ñ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88" y="2437995"/>
            <a:ext cx="4813435" cy="36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Ð¾Ð·Ð¼Ð¾Ð¶Ð½ÑÐµ Ð¼Ð¾Ð´Ð¸ÑÐ¸ÐºÐ°ÑÐ¸Ð¸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 r="9966"/>
          <a:stretch/>
        </p:blipFill>
        <p:spPr bwMode="auto">
          <a:xfrm>
            <a:off x="8307659" y="2437994"/>
            <a:ext cx="3578760" cy="3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Управляющая кнопка: назад 40">
            <a:hlinkClick r:id="rId21" action="ppaction://hlinksldjump" highlightClick="1"/>
          </p:cNvPr>
          <p:cNvSpPr/>
          <p:nvPr/>
        </p:nvSpPr>
        <p:spPr>
          <a:xfrm>
            <a:off x="390293" y="6272445"/>
            <a:ext cx="635619" cy="42943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100131" y="965085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32" grpId="0"/>
      <p:bldP spid="34" grpId="0" animBg="1"/>
      <p:bldP spid="33" grpId="0" animBg="1"/>
      <p:bldP spid="36" grpId="0" animBg="1"/>
      <p:bldP spid="37" grpId="0" animBg="1"/>
      <p:bldP spid="39" grpId="0" animBg="1"/>
      <p:bldP spid="40" grpId="0" animBg="1"/>
      <p:bldP spid="4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4"/>
          <p:cNvSpPr>
            <a:spLocks noChangeArrowheads="1" noChangeShapeType="1" noTextEdit="1"/>
          </p:cNvSpPr>
          <p:nvPr/>
        </p:nvSpPr>
        <p:spPr bwMode="auto">
          <a:xfrm>
            <a:off x="190501" y="542925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АСБЕСТОЦЕМЕНТНЫЕ ЛИСТЫ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6902604" y="571282"/>
            <a:ext cx="462472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из смеси цемента, асбеста и воды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61" name="Picture 34" descr="шифер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1" y="1916586"/>
            <a:ext cx="2601543" cy="20817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35" descr="шифер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3" y="4112488"/>
            <a:ext cx="2604831" cy="19541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626" y="1340723"/>
            <a:ext cx="1183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профиля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бывают: волнистые (шифер), полуволнистые и плоские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ÐÐ°ÑÑÐ¸Ð½ÐºÐ¸ Ð¿Ð¾ Ð·Ð°Ð¿ÑÐ¾ÑÑ ÐºÑÑÑÐ° Ð¸Ð· ÑÐ¸ÑÐµÑ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57" y="1923521"/>
            <a:ext cx="5598841" cy="41431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Выноска со стрелкой вверх 20"/>
          <p:cNvSpPr/>
          <p:nvPr/>
        </p:nvSpPr>
        <p:spPr>
          <a:xfrm>
            <a:off x="9188605" y="2571829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9188605" y="3434818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65657" y="1916585"/>
            <a:ext cx="5598842" cy="41500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7800" indent="-177800"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легкая</a:t>
            </a:r>
          </a:p>
          <a:p>
            <a:pPr marL="177800" indent="-177800"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морозоустойчивость</a:t>
            </a:r>
          </a:p>
          <a:p>
            <a:pPr marL="177800" indent="-177800">
              <a:buFontTx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стоимость</a:t>
            </a:r>
          </a:p>
          <a:p>
            <a:pPr marL="177800" indent="-177800"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укладки</a:t>
            </a:r>
          </a:p>
          <a:p>
            <a:pPr marL="177800" indent="-177800"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кровлю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устраивать под любым</a:t>
            </a:r>
          </a:p>
          <a:p>
            <a:pPr marL="177800" indent="-177800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углом</a:t>
            </a:r>
          </a:p>
          <a:p>
            <a:pPr marL="177800" indent="-177800"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 частой обрешетки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65656" y="1916584"/>
            <a:ext cx="5598842" cy="41500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7800" indent="-177800"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водопоглощение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временем ржавеет и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покрывается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мхом, теряет внешний вид</a:t>
            </a:r>
          </a:p>
          <a:p>
            <a:pPr marL="177800" indent="-177800">
              <a:buFontTx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невысокий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службы (25-30 лет)</a:t>
            </a:r>
          </a:p>
        </p:txBody>
      </p:sp>
      <p:pic>
        <p:nvPicPr>
          <p:cNvPr id="25" name="Picture 4" descr="шифер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t="-269" r="32283" b="269"/>
          <a:stretch/>
        </p:blipFill>
        <p:spPr bwMode="auto">
          <a:xfrm>
            <a:off x="285223" y="1916583"/>
            <a:ext cx="2602943" cy="4150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335" y="1923521"/>
            <a:ext cx="214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Цветной шифер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зад 3">
            <a:hlinkClick r:id="rId6" action="ppaction://hlinksldjump" highlightClick="1"/>
          </p:cNvPr>
          <p:cNvSpPr/>
          <p:nvPr/>
        </p:nvSpPr>
        <p:spPr>
          <a:xfrm>
            <a:off x="468351" y="6356195"/>
            <a:ext cx="646771" cy="37914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4"/>
          <p:cNvSpPr>
            <a:spLocks noChangeArrowheads="1" noChangeShapeType="1" noTextEdit="1"/>
          </p:cNvSpPr>
          <p:nvPr/>
        </p:nvSpPr>
        <p:spPr bwMode="auto">
          <a:xfrm>
            <a:off x="117904" y="502852"/>
            <a:ext cx="4108410" cy="5687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ЕВРОШИФЕР</a:t>
            </a:r>
          </a:p>
        </p:txBody>
      </p:sp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4020480" y="609601"/>
            <a:ext cx="7215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36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0" name="Прямоугольник 4"/>
          <p:cNvSpPr>
            <a:spLocks noChangeArrowheads="1"/>
          </p:cNvSpPr>
          <p:nvPr/>
        </p:nvSpPr>
        <p:spPr bwMode="auto">
          <a:xfrm>
            <a:off x="4393580" y="502852"/>
            <a:ext cx="71337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(волнистый </a:t>
            </a:r>
            <a:r>
              <a:rPr lang="ru-RU" altLang="ru-RU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битумный лист</a:t>
            </a:r>
            <a:r>
              <a:rPr lang="ru-RU" altLang="ru-RU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гофрированный лист, в состав которого входят синтетические и органические волокна, спрессованные с битумом при высокой температуре.</a:t>
            </a:r>
            <a:endParaRPr lang="ru-RU" altLang="ru-RU" sz="2400" dirty="0"/>
          </a:p>
        </p:txBody>
      </p:sp>
      <p:pic>
        <p:nvPicPr>
          <p:cNvPr id="34821" name="Рисунок 6" descr="C:\Documents and Settings\Алеська\Мои документы\Мои рисунки\ondul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4" y="1362682"/>
            <a:ext cx="4108410" cy="2421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4393580" y="2179261"/>
            <a:ext cx="76162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производителей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продукцию именами своих компаний: 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Ондулин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Onduline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Ондура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Ondura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Нулайн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Nuline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Битуэл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Bituwell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Ондалюкс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Ondalux</a:t>
            </a:r>
            <a:r>
              <a:rPr lang="en-US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т.д.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bitum-krovli.ru/images/ondalux/ondura_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98"/>
          <a:stretch/>
        </p:blipFill>
        <p:spPr bwMode="auto">
          <a:xfrm>
            <a:off x="6022984" y="3301673"/>
            <a:ext cx="5797309" cy="30545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bitum-krovli.ru/images/ondalux/ondura_cor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1"/>
          <a:stretch/>
        </p:blipFill>
        <p:spPr bwMode="auto">
          <a:xfrm>
            <a:off x="117905" y="3891232"/>
            <a:ext cx="1287150" cy="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bitum-krovli.ru/images/ondalux/ondura_zel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5"/>
          <a:stretch/>
        </p:blipFill>
        <p:spPr bwMode="auto">
          <a:xfrm>
            <a:off x="1588024" y="3891233"/>
            <a:ext cx="1249961" cy="9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bitum-krovli.ru/images/ondalux/ondura_red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5"/>
          <a:stretch/>
        </p:blipFill>
        <p:spPr bwMode="auto">
          <a:xfrm>
            <a:off x="2993486" y="3891232"/>
            <a:ext cx="1232828" cy="98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806" y="4877721"/>
            <a:ext cx="342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Цветовая гамма листов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ондулина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4590054" y="3301673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4590054" y="4164662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7904" y="3568390"/>
            <a:ext cx="4134584" cy="25822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долговечность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(срок службы до 50 лет)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безвредность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 содержит асбеста)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 (3-5 кг</a:t>
            </a:r>
            <a:r>
              <a:rPr lang="en-US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м²)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укладывать поверх старой кровли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7903" y="3568390"/>
            <a:ext cx="4134584" cy="25822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временем выгорает на солнце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горючесть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морозостойкость (25 циклов)</a:t>
            </a:r>
          </a:p>
        </p:txBody>
      </p:sp>
      <p:sp>
        <p:nvSpPr>
          <p:cNvPr id="3" name="Волна 2"/>
          <p:cNvSpPr/>
          <p:nvPr/>
        </p:nvSpPr>
        <p:spPr>
          <a:xfrm>
            <a:off x="4636389" y="5085648"/>
            <a:ext cx="3002030" cy="110914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17" y="5440151"/>
            <a:ext cx="314061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9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9" y="1288117"/>
            <a:ext cx="4136910" cy="48673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10" action="ppaction://hlinksldjump" highlightClick="1"/>
          </p:cNvPr>
          <p:cNvSpPr/>
          <p:nvPr/>
        </p:nvSpPr>
        <p:spPr>
          <a:xfrm>
            <a:off x="132229" y="6356196"/>
            <a:ext cx="659508" cy="35683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2" grpId="0" animBg="1"/>
      <p:bldP spid="13" grpId="0" animBg="1"/>
      <p:bldP spid="14" grpId="0" animBg="1"/>
      <p:bldP spid="15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4"/>
          <p:cNvSpPr>
            <a:spLocks noChangeArrowheads="1" noChangeShapeType="1" noTextEdit="1"/>
          </p:cNvSpPr>
          <p:nvPr/>
        </p:nvSpPr>
        <p:spPr bwMode="auto">
          <a:xfrm>
            <a:off x="1881188" y="490539"/>
            <a:ext cx="8429625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СВЕТОПРОПУСКАЮЩИЕ </a:t>
            </a:r>
          </a:p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ЛИСТОВЫЕ КРОВЕЛЬНЫЕ МАТЕРИАЛЫ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34031" y="1937576"/>
            <a:ext cx="8775831" cy="9840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горячим прессованием стеклянных волокон с синтетическими смолами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8167" y="1937576"/>
            <a:ext cx="2820876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Стекловолокнистые листы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4031" y="1937575"/>
            <a:ext cx="8775831" cy="34150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профилированные листы с различным контуром профиля (стандартный прямой лист, волнистый лист). Листы ПВХ могут быть прозрачными или матовыми и окрашиваться в различные цвета: голубые, желтые, зеленые и др.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58167" y="2643665"/>
            <a:ext cx="2820876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Листы ПВХ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ÐÑÐ¾ÑÐ¸Ð»Ð¸ÑÐ¾Ð²Ð°Ð½Ð½ÑÐ¹ Ð»Ð¸ÑÑ Ð¸Ð· ÐÐÐ¥ Ð·ÐµÐ»ÐµÐ½ÑÐ¹ (Ð²Ð¾Ð»Ð½Ð° Ð¿ÑÐ¾ÑÐ½Ð°ÑÑÐ¸Ð»Ð°) - ÐÐÐ &quot;ÐÑÐ¿Ð¡ÑÑÐ¾Ð¹ÐÑÐ¾Ð²Ð»Ñ&quot; Ð² ÐÐ¸Ð½ÑÐº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0"/>
          <a:stretch/>
        </p:blipFill>
        <p:spPr bwMode="auto">
          <a:xfrm>
            <a:off x="3645909" y="3334717"/>
            <a:ext cx="3562369" cy="19286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ÑÐ¾Ð·ÑÐ°ÑÐ½ÑÐ¹ ÑÐ¸ÑÐµÑ ÐÐÐ¥ Ð»Ð¸ÑÑ Salux Prizma ÐÑÐ¾Ð½Ð·Ð°  76/18  2,5*1030*2000Ð¼Ð¼ - ÐÐÐ &quot;ÐÐ°Ð²Ð¾Ð´ ÑÐµÐ¿Ð»Ð¸Ñ ÐÐ°ÑÐ°Ð½Ñ&quot; Ð² ÐÐ¸Ð½ÑÐº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3"/>
          <a:stretch/>
        </p:blipFill>
        <p:spPr bwMode="auto">
          <a:xfrm>
            <a:off x="7857201" y="3334717"/>
            <a:ext cx="3773522" cy="19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234031" y="1937574"/>
            <a:ext cx="8775831" cy="34213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светопрозрачный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полученный из полиэфирной смолы и укрепленный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стекловолокнами. Имеет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волнистую или плоскую форму.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8167" y="3356363"/>
            <a:ext cx="2820876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Полиэстр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8" b="17599"/>
          <a:stretch/>
        </p:blipFill>
        <p:spPr bwMode="auto">
          <a:xfrm>
            <a:off x="4570744" y="2712104"/>
            <a:ext cx="5654208" cy="25512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34031" y="1937573"/>
            <a:ext cx="8775830" cy="43679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особо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гибкий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 на основе полиэфирных смол,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предназначенный для сооружения всех видов навесов – на стоянках транспорта, закрытых верандах и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террасах, а также для покрытия теплиц.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8167" y="4021090"/>
            <a:ext cx="2820876" cy="5559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Поликарбонат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fastlock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3"/>
          <a:stretch/>
        </p:blipFill>
        <p:spPr bwMode="auto">
          <a:xfrm>
            <a:off x="3345221" y="2988437"/>
            <a:ext cx="2644153" cy="31374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Светопрозрачный навес над дверью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5" r="18189" b="6290"/>
          <a:stretch/>
        </p:blipFill>
        <p:spPr bwMode="auto">
          <a:xfrm>
            <a:off x="6244361" y="2988438"/>
            <a:ext cx="2249155" cy="31259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arport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r="15298"/>
          <a:stretch/>
        </p:blipFill>
        <p:spPr bwMode="auto">
          <a:xfrm>
            <a:off x="8931732" y="2994811"/>
            <a:ext cx="2923746" cy="31259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Выноска со стрелкой вверх 29"/>
          <p:cNvSpPr/>
          <p:nvPr/>
        </p:nvSpPr>
        <p:spPr>
          <a:xfrm>
            <a:off x="9213810" y="5229411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5221" y="2988437"/>
            <a:ext cx="5285823" cy="31323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altLang="ru-RU" sz="2000" dirty="0" smtClean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268288">
              <a:buFont typeface="Wingdings" panose="05000000000000000000" pitchFamily="2" charset="2"/>
              <a:buChar char="Ø"/>
            </a:pPr>
            <a:r>
              <a:rPr lang="ru-RU" altLang="ru-RU" sz="20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altLang="ru-RU" sz="20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</a:t>
            </a:r>
          </a:p>
          <a:p>
            <a:pPr marL="268288" indent="-268288"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гибкость</a:t>
            </a:r>
          </a:p>
          <a:p>
            <a:pPr marL="268288" indent="-268288"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легкость монтажа</a:t>
            </a:r>
          </a:p>
          <a:p>
            <a:pPr marL="268288" indent="-268288"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герметичность навеса</a:t>
            </a:r>
          </a:p>
          <a:p>
            <a:pPr marL="268288" indent="-268288"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устойчивость к </a:t>
            </a:r>
            <a:r>
              <a:rPr lang="ru-RU" altLang="ru-RU" sz="20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внешним воздействиям</a:t>
            </a:r>
            <a:endParaRPr lang="ru-RU" altLang="ru-RU" sz="20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268288"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простота ухода (моются водой)</a:t>
            </a:r>
          </a:p>
          <a:p>
            <a:pPr marL="268288" indent="-268288"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разнообразные размеры </a:t>
            </a:r>
            <a:r>
              <a:rPr lang="ru-RU" altLang="ru-RU" sz="20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панелей </a:t>
            </a:r>
            <a:r>
              <a:rPr lang="ru-RU" altLang="ru-RU" sz="16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ru-RU" altLang="ru-RU" sz="16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3-6м</a:t>
            </a:r>
            <a:r>
              <a:rPr lang="ru-RU" altLang="ru-RU" sz="1600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0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64" y="1430782"/>
            <a:ext cx="648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rId8" action="ppaction://hlinksldjump" highlightClick="1"/>
          </p:cNvPr>
          <p:cNvSpPr/>
          <p:nvPr/>
        </p:nvSpPr>
        <p:spPr>
          <a:xfrm>
            <a:off x="158167" y="6296505"/>
            <a:ext cx="689326" cy="3719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5" grpId="0" animBg="1"/>
      <p:bldP spid="26" grpId="0" animBg="1"/>
      <p:bldP spid="30" grpId="0" animBg="1"/>
      <p:bldP spid="31" grpId="0" animBg="1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4"/>
          <p:cNvSpPr>
            <a:spLocks noChangeArrowheads="1" noChangeShapeType="1" noTextEdit="1"/>
          </p:cNvSpPr>
          <p:nvPr/>
        </p:nvSpPr>
        <p:spPr bwMode="auto">
          <a:xfrm>
            <a:off x="388899" y="447675"/>
            <a:ext cx="5329238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КРОВЕЛЬНЫЙ СЛАНЕЦ</a:t>
            </a:r>
          </a:p>
        </p:txBody>
      </p:sp>
      <p:pic>
        <p:nvPicPr>
          <p:cNvPr id="47107" name="Picture 5" descr="Фрагмент &quot;Дикой кладки&quot; сланцевой крыш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-240" r="21965" b="35335"/>
          <a:stretch/>
        </p:blipFill>
        <p:spPr bwMode="auto">
          <a:xfrm>
            <a:off x="388898" y="1114890"/>
            <a:ext cx="5209013" cy="34729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6" descr="s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9" y="2830573"/>
            <a:ext cx="5209012" cy="351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8508380" y="635387"/>
            <a:ext cx="1728555" cy="3231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СОЛОМА</a:t>
            </a:r>
            <a:endParaRPr lang="ru-RU" sz="3600" b="1" kern="10" spc="72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FFCC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218" name="Picture 2" descr="ÐÐ°ÑÑÐ¸Ð½ÐºÐ¸ Ð¿Ð¾ Ð·Ð°Ð¿ÑÐ¾ÑÑ ÐÐ ÐÐÐÐ¯ ÐÐ Ð¡ÐÐÐÐÐ«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254" r="11950" b="-254"/>
          <a:stretch/>
        </p:blipFill>
        <p:spPr bwMode="auto">
          <a:xfrm>
            <a:off x="5943059" y="1114890"/>
            <a:ext cx="5989298" cy="52273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ÐÐ°ÑÑÐ¸Ð½ÐºÐ¸ Ð¿Ð¾ Ð·Ð°Ð¿ÑÐ¾ÑÑ ÐÐ ÐÐÐÐ¯ ÐÐ ÐÐÐÐ«Ð¨Ð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r="861"/>
          <a:stretch/>
        </p:blipFill>
        <p:spPr bwMode="auto">
          <a:xfrm>
            <a:off x="437169" y="1230042"/>
            <a:ext cx="11271611" cy="51101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5128691" y="568479"/>
            <a:ext cx="2264567" cy="3231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КАМЫШ</a:t>
            </a:r>
            <a:endParaRPr lang="ru-RU" sz="3600" b="1" kern="10" spc="72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FFCC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4102" y="806363"/>
            <a:ext cx="11323224" cy="1412067"/>
          </a:xfrm>
        </p:spPr>
        <p:txBody>
          <a:bodyPr>
            <a:normAutofit fontScale="90000"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17.1. Общие сведения о строительных товарах, классификация и потребительские свойства строительных товаров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370-375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Ð ÐÐÐÐ¯ ÐÐ ÐÐÐ ÐÐ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t="225" r="7072" b="-225"/>
          <a:stretch/>
        </p:blipFill>
        <p:spPr bwMode="auto">
          <a:xfrm>
            <a:off x="5921298" y="1175175"/>
            <a:ext cx="6010791" cy="49672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552867" y="613084"/>
            <a:ext cx="1728555" cy="3231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ГОНТ</a:t>
            </a:r>
            <a:endParaRPr lang="ru-RU" sz="3600" b="1" kern="10" spc="72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FFCC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2" descr="ÐÐ°ÑÑÐ¸Ð½ÐºÐ¸ Ð¿Ð¾ Ð·Ð°Ð¿ÑÐ¾ÑÑ ÐÐ ÐÐÐÐ¯ ÐÐ ÐÐÐÐ¢Ð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9"/>
          <a:stretch/>
        </p:blipFill>
        <p:spPr bwMode="auto">
          <a:xfrm>
            <a:off x="274019" y="1175175"/>
            <a:ext cx="5446558" cy="49672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062415" y="557444"/>
            <a:ext cx="1728555" cy="4344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CFFCC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ДЁРН</a:t>
            </a:r>
            <a:endParaRPr lang="ru-RU" sz="3600" b="1" kern="10" spc="72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CCFFCC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412595" y="6311590"/>
            <a:ext cx="758283" cy="41259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6945" y="272135"/>
            <a:ext cx="108981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КРОВЕЛЬНЫЕ МАТЕРИАЛЫ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61144" y="1839886"/>
            <a:ext cx="3289613" cy="5352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рубероид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ашенька\AppData\Local\Microsoft\Windows\INetCache\Content.Word\Рука.png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35" y="1818250"/>
            <a:ext cx="321306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правляющая кнопка: далее 2">
            <a:hlinkClick r:id="rId4" action="ppaction://hlinksldjump" highlightClick="1"/>
          </p:cNvPr>
          <p:cNvSpPr/>
          <p:nvPr/>
        </p:nvSpPr>
        <p:spPr>
          <a:xfrm>
            <a:off x="11180105" y="6347443"/>
            <a:ext cx="718246" cy="3767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68712" y="1026670"/>
            <a:ext cx="441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материалы</a:t>
            </a:r>
            <a:endParaRPr lang="ru-RU" sz="2400" b="1" i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4222" y="1026669"/>
            <a:ext cx="441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материалы</a:t>
            </a:r>
            <a:endParaRPr lang="ru-RU" sz="2400" b="1" i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760" y="1413363"/>
            <a:ext cx="4211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природе связующего вещества: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>
            <a:off x="204605" y="2069682"/>
            <a:ext cx="2349023" cy="691376"/>
          </a:xfrm>
          <a:prstGeom prst="rightArrowCallout">
            <a:avLst>
              <a:gd name="adj1" fmla="val 25000"/>
              <a:gd name="adj2" fmla="val 36291"/>
              <a:gd name="adj3" fmla="val 29838"/>
              <a:gd name="adj4" fmla="val 83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Битумные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561144" y="2426189"/>
            <a:ext cx="3289613" cy="5352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пергамин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 descr="C:\Users\Машенька\AppData\Local\Microsoft\Windows\INetCache\Content.Word\Рука.png">
            <a:hlinkClick r:id="rId5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35" y="2404553"/>
            <a:ext cx="321306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Выноска со стрелкой вправо 30"/>
          <p:cNvSpPr/>
          <p:nvPr/>
        </p:nvSpPr>
        <p:spPr>
          <a:xfrm>
            <a:off x="197085" y="3024984"/>
            <a:ext cx="2349023" cy="691376"/>
          </a:xfrm>
          <a:prstGeom prst="rightArrowCallout">
            <a:avLst>
              <a:gd name="adj1" fmla="val 25000"/>
              <a:gd name="adj2" fmla="val 36291"/>
              <a:gd name="adj3" fmla="val 29838"/>
              <a:gd name="adj4" fmla="val 83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Дёгтевые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53625" y="3081827"/>
            <a:ext cx="3289613" cy="535259"/>
          </a:xfrm>
          <a:prstGeom prst="roundRect">
            <a:avLst/>
          </a:prstGeom>
          <a:solidFill>
            <a:srgbClr val="A2D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 descr="C:\Users\Машенька\AppData\Local\Microsoft\Windows\INetCache\Content.Word\Рука.png">
            <a:hlinkClick r:id="rId5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16" y="3060191"/>
            <a:ext cx="321306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Выноска со стрелкой вправо 33"/>
          <p:cNvSpPr/>
          <p:nvPr/>
        </p:nvSpPr>
        <p:spPr>
          <a:xfrm>
            <a:off x="197084" y="4653070"/>
            <a:ext cx="2349023" cy="691376"/>
          </a:xfrm>
          <a:prstGeom prst="rightArrowCallout">
            <a:avLst>
              <a:gd name="adj1" fmla="val 25000"/>
              <a:gd name="adj2" fmla="val 36291"/>
              <a:gd name="adj3" fmla="val 29838"/>
              <a:gd name="adj4" fmla="val 83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-битумные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561144" y="3740621"/>
            <a:ext cx="3289613" cy="535259"/>
          </a:xfrm>
          <a:prstGeom prst="roundRect">
            <a:avLst/>
          </a:prstGeom>
          <a:solidFill>
            <a:srgbClr val="D2E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изол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 descr="C:\Users\Машенька\AppData\Local\Microsoft\Windows\INetCache\Content.Word\Рука.png">
            <a:hlinkClick r:id="rId6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35" y="3718985"/>
            <a:ext cx="321306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Скругленный прямоугольник 36"/>
          <p:cNvSpPr/>
          <p:nvPr/>
        </p:nvSpPr>
        <p:spPr>
          <a:xfrm>
            <a:off x="2553625" y="5629589"/>
            <a:ext cx="3289613" cy="535259"/>
          </a:xfrm>
          <a:prstGeom prst="roundRect">
            <a:avLst/>
          </a:prstGeom>
          <a:solidFill>
            <a:srgbClr val="D2E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резиновый шифер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16" y="5607953"/>
            <a:ext cx="321306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Скругленный прямоугольник 38"/>
          <p:cNvSpPr/>
          <p:nvPr/>
        </p:nvSpPr>
        <p:spPr>
          <a:xfrm>
            <a:off x="2561144" y="5012925"/>
            <a:ext cx="3289613" cy="535259"/>
          </a:xfrm>
          <a:prstGeom prst="roundRect">
            <a:avLst/>
          </a:prstGeom>
          <a:solidFill>
            <a:srgbClr val="D2E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фольгоизол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735" y="4991289"/>
            <a:ext cx="321306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Скругленный прямоугольник 40"/>
          <p:cNvSpPr/>
          <p:nvPr/>
        </p:nvSpPr>
        <p:spPr>
          <a:xfrm>
            <a:off x="2553625" y="4385442"/>
            <a:ext cx="3289613" cy="535259"/>
          </a:xfrm>
          <a:prstGeom prst="roundRect">
            <a:avLst/>
          </a:prstGeom>
          <a:solidFill>
            <a:srgbClr val="D2E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бризол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Рисунок 41" descr="C:\Users\Машенька\AppData\Local\Microsoft\Windows\INetCache\Content.Word\Рука.png">
            <a:hlinkClick r:id="rId6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16" y="4363806"/>
            <a:ext cx="321306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Скругленный прямоугольник 42"/>
          <p:cNvSpPr/>
          <p:nvPr/>
        </p:nvSpPr>
        <p:spPr>
          <a:xfrm>
            <a:off x="7508568" y="1833654"/>
            <a:ext cx="3289613" cy="5352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битумная черепица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 descr="C:\Users\Машенька\AppData\Local\Microsoft\Windows\INetCache\Content.Word\Рука.png">
            <a:hlinkClick r:id="rId8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159" y="1812018"/>
            <a:ext cx="321306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Скругленный прямоугольник 44"/>
          <p:cNvSpPr/>
          <p:nvPr/>
        </p:nvSpPr>
        <p:spPr>
          <a:xfrm>
            <a:off x="7508568" y="2419957"/>
            <a:ext cx="3289613" cy="8027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наплавляемые материалы</a:t>
            </a:r>
            <a:endParaRPr lang="ru-RU" sz="2400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 descr="C:\Users\Машенька\AppData\Local\Microsoft\Windows\INetCache\Content.Word\Рука.png">
            <a:hlinkClick r:id="rId9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737" y="2507783"/>
            <a:ext cx="321306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ÐÐ°ÑÑÐ¸Ð½ÐºÐ¸ Ð¿Ð¾ Ð·Ð°Ð¿ÑÐ¾ÑÑ Ð»Ð¸Ð½Ð¾ÐºÑÐ¾Ð¼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53" y="3412752"/>
            <a:ext cx="3620442" cy="27520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2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28" grpId="0"/>
      <p:bldP spid="5" grpId="0"/>
      <p:bldP spid="6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" y="344488"/>
            <a:ext cx="2500313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РУБЕРОИД</a:t>
            </a:r>
            <a:endParaRPr lang="ru-RU" sz="3600" b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1" name="Picture 2" descr="G:\Работа\кровельные\Новая папка\руберои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9" y="1052825"/>
            <a:ext cx="4525962" cy="2928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Прямоугольник 3"/>
          <p:cNvSpPr>
            <a:spLocks noChangeArrowheads="1"/>
          </p:cNvSpPr>
          <p:nvPr/>
        </p:nvSpPr>
        <p:spPr bwMode="auto">
          <a:xfrm>
            <a:off x="2524125" y="404936"/>
            <a:ext cx="89167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кровельный 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картон, пропитанный битумом, с посыпкой на поверхности</a:t>
            </a:r>
          </a:p>
        </p:txBody>
      </p:sp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8310561" y="1052825"/>
            <a:ext cx="2714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8882061" y="1481450"/>
            <a:ext cx="1428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6200000" flipH="1">
            <a:off x="10239374" y="1481450"/>
            <a:ext cx="1428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7524749" y="1695762"/>
            <a:ext cx="1785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кровельный (К)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9810749" y="1695762"/>
            <a:ext cx="2071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подкладочный (П)</a:t>
            </a:r>
          </a:p>
        </p:txBody>
      </p:sp>
      <p:sp>
        <p:nvSpPr>
          <p:cNvPr id="53258" name="TextBox 11"/>
          <p:cNvSpPr txBox="1">
            <a:spLocks noChangeArrowheads="1"/>
          </p:cNvSpPr>
          <p:nvPr/>
        </p:nvSpPr>
        <p:spPr bwMode="auto">
          <a:xfrm>
            <a:off x="8167686" y="2553011"/>
            <a:ext cx="3071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посыпки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10800000">
            <a:off x="7953373" y="2765739"/>
            <a:ext cx="6429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6883398" y="3838887"/>
            <a:ext cx="21415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953373" y="326738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2" name="TextBox 18"/>
          <p:cNvSpPr txBox="1">
            <a:spLocks noChangeArrowheads="1"/>
          </p:cNvSpPr>
          <p:nvPr/>
        </p:nvSpPr>
        <p:spPr bwMode="auto">
          <a:xfrm>
            <a:off x="8310560" y="3053075"/>
            <a:ext cx="2571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крупнозернистая (К)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7953373" y="383888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4" name="TextBox 21"/>
          <p:cNvSpPr txBox="1">
            <a:spLocks noChangeArrowheads="1"/>
          </p:cNvSpPr>
          <p:nvPr/>
        </p:nvSpPr>
        <p:spPr bwMode="auto">
          <a:xfrm>
            <a:off x="8310561" y="3696011"/>
            <a:ext cx="2500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мелкозернистая (М)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7953373" y="4410386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6" name="TextBox 26"/>
          <p:cNvSpPr txBox="1">
            <a:spLocks noChangeArrowheads="1"/>
          </p:cNvSpPr>
          <p:nvPr/>
        </p:nvSpPr>
        <p:spPr bwMode="auto">
          <a:xfrm>
            <a:off x="8310561" y="4196075"/>
            <a:ext cx="2143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пылевидная (П)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7953373" y="4910450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8" name="TextBox 30"/>
          <p:cNvSpPr txBox="1">
            <a:spLocks noChangeArrowheads="1"/>
          </p:cNvSpPr>
          <p:nvPr/>
        </p:nvSpPr>
        <p:spPr bwMode="auto">
          <a:xfrm>
            <a:off x="8310561" y="4696136"/>
            <a:ext cx="1928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чешуйчатая (Ч)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1200" y="4002816"/>
            <a:ext cx="4197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Условное обозначение:</a:t>
            </a:r>
          </a:p>
        </p:txBody>
      </p:sp>
      <p:sp>
        <p:nvSpPr>
          <p:cNvPr id="53270" name="TextBox 32"/>
          <p:cNvSpPr txBox="1">
            <a:spLocks noChangeArrowheads="1"/>
          </p:cNvSpPr>
          <p:nvPr/>
        </p:nvSpPr>
        <p:spPr bwMode="auto">
          <a:xfrm>
            <a:off x="1121260" y="4388221"/>
            <a:ext cx="2857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К </a:t>
            </a:r>
            <a:r>
              <a:rPr lang="ru-RU" altLang="ru-RU" sz="40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- 400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rot="5400000">
            <a:off x="1121261" y="5031159"/>
            <a:ext cx="1428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2" name="TextBox 35"/>
          <p:cNvSpPr txBox="1">
            <a:spLocks noChangeArrowheads="1"/>
          </p:cNvSpPr>
          <p:nvPr/>
        </p:nvSpPr>
        <p:spPr bwMode="auto">
          <a:xfrm>
            <a:off x="192572" y="5127935"/>
            <a:ext cx="1214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рубероид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1572042" y="5031159"/>
            <a:ext cx="192157" cy="399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4" name="TextBox 38"/>
          <p:cNvSpPr txBox="1">
            <a:spLocks noChangeArrowheads="1"/>
          </p:cNvSpPr>
          <p:nvPr/>
        </p:nvSpPr>
        <p:spPr bwMode="auto">
          <a:xfrm>
            <a:off x="595312" y="5458624"/>
            <a:ext cx="1500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2239928" y="5031159"/>
            <a:ext cx="95771" cy="809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6" name="TextBox 42"/>
          <p:cNvSpPr txBox="1">
            <a:spLocks noChangeArrowheads="1"/>
          </p:cNvSpPr>
          <p:nvPr/>
        </p:nvSpPr>
        <p:spPr bwMode="auto">
          <a:xfrm>
            <a:off x="1059656" y="5801098"/>
            <a:ext cx="2071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посыпки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 rot="16200000" flipH="1">
            <a:off x="3300104" y="5138314"/>
            <a:ext cx="28575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8" name="TextBox 45"/>
          <p:cNvSpPr txBox="1">
            <a:spLocks noChangeArrowheads="1"/>
          </p:cNvSpPr>
          <p:nvPr/>
        </p:nvSpPr>
        <p:spPr bwMode="auto">
          <a:xfrm>
            <a:off x="2667000" y="5230787"/>
            <a:ext cx="2000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марка картона (масса 1 м²)</a:t>
            </a:r>
          </a:p>
        </p:txBody>
      </p:sp>
      <p:sp>
        <p:nvSpPr>
          <p:cNvPr id="34" name="Выноска со стрелкой вверх 33"/>
          <p:cNvSpPr/>
          <p:nvPr/>
        </p:nvSpPr>
        <p:spPr>
          <a:xfrm>
            <a:off x="5011851" y="2553011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Выноска со стрелкой вниз 35"/>
          <p:cNvSpPr/>
          <p:nvPr/>
        </p:nvSpPr>
        <p:spPr>
          <a:xfrm>
            <a:off x="5011851" y="3416000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585919" y="1132096"/>
            <a:ext cx="4457977" cy="50691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масса,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невысокое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водопоглощение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невысокая стоимость,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укладывать на плоскую кровлю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581330" y="1132096"/>
            <a:ext cx="4462566" cy="50691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268288" algn="just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тепло- и 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морозостой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-кость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(уже при 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5˚С трескается при сгибании, а теплостойкость не превышает +70˚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С)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268288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ускоренное старение под воздействием ультрафиолетового излучения и озона (со временем трескается и впитывает воду)</a:t>
            </a:r>
          </a:p>
          <a:p>
            <a:pPr marL="268288" indent="-268288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высокая горючесть</a:t>
            </a:r>
          </a:p>
          <a:p>
            <a:pPr marL="268288" indent="-268288" algn="just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укладывается на горячих битумных мастиках – вредное производство</a:t>
            </a:r>
          </a:p>
        </p:txBody>
      </p:sp>
      <p:pic>
        <p:nvPicPr>
          <p:cNvPr id="13314" name="Picture 2" descr="ÐÐ°ÑÑÐ¸Ð½ÐºÐ¸ Ð¿Ð¾ Ð·Ð°Ð¿ÑÐ¾ÑÑ ÑÐºÐ»Ð°Ð´ÐºÐ° ÑÑÐ±ÐµÑÐ¾Ð¸Ð´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3" t="415" r="1935" b="17722"/>
          <a:stretch/>
        </p:blipFill>
        <p:spPr bwMode="auto">
          <a:xfrm>
            <a:off x="118270" y="1054525"/>
            <a:ext cx="4725874" cy="514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назад 5">
            <a:hlinkClick r:id="rId4" action="ppaction://hlinksldjump" highlightClick="1"/>
          </p:cNvPr>
          <p:cNvSpPr/>
          <p:nvPr/>
        </p:nvSpPr>
        <p:spPr>
          <a:xfrm>
            <a:off x="359229" y="6357257"/>
            <a:ext cx="587828" cy="3701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3253" grpId="0"/>
      <p:bldP spid="53256" grpId="0"/>
      <p:bldP spid="53257" grpId="0"/>
      <p:bldP spid="53258" grpId="0"/>
      <p:bldP spid="53262" grpId="0"/>
      <p:bldP spid="53264" grpId="0"/>
      <p:bldP spid="53266" grpId="0"/>
      <p:bldP spid="53268" grpId="0"/>
      <p:bldP spid="32" grpId="0"/>
      <p:bldP spid="53270" grpId="0"/>
      <p:bldP spid="53272" grpId="0"/>
      <p:bldP spid="53274" grpId="0"/>
      <p:bldP spid="53276" grpId="0"/>
      <p:bldP spid="53278" grpId="0"/>
      <p:bldP spid="34" grpId="0" animBg="1"/>
      <p:bldP spid="36" grpId="0" animBg="1"/>
      <p:bldP spid="37" grpId="0" animBg="1"/>
      <p:bldP spid="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Прямоугольник 3"/>
          <p:cNvSpPr>
            <a:spLocks noChangeArrowheads="1"/>
          </p:cNvSpPr>
          <p:nvPr/>
        </p:nvSpPr>
        <p:spPr bwMode="auto">
          <a:xfrm>
            <a:off x="2845595" y="387132"/>
            <a:ext cx="8681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подкладочный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получаемый путем пропитки кровельного картона нефтяным битумом, без посыпки</a:t>
            </a:r>
          </a:p>
        </p:txBody>
      </p:sp>
      <p:sp>
        <p:nvSpPr>
          <p:cNvPr id="56325" name="Прямоугольник 4"/>
          <p:cNvSpPr>
            <a:spLocks noChangeArrowheads="1"/>
          </p:cNvSpPr>
          <p:nvPr/>
        </p:nvSpPr>
        <p:spPr bwMode="auto">
          <a:xfrm>
            <a:off x="3866357" y="1348304"/>
            <a:ext cx="81405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для нижних слоев кровельного ковра, для защиты утеплителей от влаги и конденсата, в качестве упаковочного материала для различных изделий и т.д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Обозначение: П-300, П-350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1545772" y="3389940"/>
            <a:ext cx="10646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кровельный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картон, пропитанный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дегтем,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посыпкой на поверхности или без.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250" y="344488"/>
            <a:ext cx="28221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ПЕРГАМИН</a:t>
            </a:r>
            <a:endParaRPr lang="ru-RU" sz="3600" b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ÐÐ°ÑÑÐ¸Ð½ÐºÐ¸ Ð¿Ð¾ Ð·Ð°Ð¿ÑÐ¾ÑÑ Ð¿ÐµÑÐ³Ð°Ð¼Ð¸Ð½ ÐºÑÐ¾Ð²ÐµÐ»ÑÐ½ÑÐ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b="5967"/>
          <a:stretch/>
        </p:blipFill>
        <p:spPr bwMode="auto">
          <a:xfrm>
            <a:off x="205304" y="1260773"/>
            <a:ext cx="3604697" cy="20568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5249" y="3324305"/>
            <a:ext cx="1570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</a:t>
            </a:r>
            <a:endParaRPr lang="ru-RU" sz="3600" b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ÐÐ°ÑÑÐ¸Ð½ÐºÐ¸ Ð¿Ð¾ Ð·Ð°Ð¿ÑÐ¾ÑÑ ÐºÑÐ¾Ð²ÐµÐ»ÑÐ½ÑÐ¹ ÑÐ¾Ð»Ñ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4" y="3961069"/>
            <a:ext cx="3604697" cy="23430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4"/>
          <p:cNvSpPr>
            <a:spLocks noChangeArrowheads="1"/>
          </p:cNvSpPr>
          <p:nvPr/>
        </p:nvSpPr>
        <p:spPr bwMode="auto">
          <a:xfrm>
            <a:off x="3866357" y="3961069"/>
            <a:ext cx="81405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 кровельный (ТК) и гидроизоляционный (ТГ)</a:t>
            </a:r>
          </a:p>
          <a:p>
            <a:pPr algn="just" eaLnBrk="1" hangingPunct="1"/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Обозначение: ТГ-400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327378" y="6389511"/>
            <a:ext cx="711200" cy="38382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  <p:bldP spid="56328" grpId="0"/>
      <p:bldP spid="16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Ð°ÑÑÐ¸Ð½ÐºÐ¸ Ð¿Ð¾ Ð·Ð°Ð¿ÑÐ¾ÑÑ Ð¸Ð·Ð¾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" y="1260772"/>
            <a:ext cx="7326417" cy="37765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279" y="4469737"/>
            <a:ext cx="1106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ÐÐ°ÑÑÐ¸Ð½ÐºÐ¸ Ð¿Ð¾ Ð·Ð°Ð¿ÑÐ¾ÑÑ Ð±ÑÐ¸Ð·Ð¾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86" y="1260772"/>
            <a:ext cx="3799113" cy="37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66386" y="1426810"/>
            <a:ext cx="1244613" cy="402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бризол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" y="344488"/>
            <a:ext cx="1461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ИЗОЛ</a:t>
            </a:r>
            <a:endParaRPr lang="ru-RU" sz="3600" b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436915" y="387132"/>
            <a:ext cx="10090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безосновный рулонный гидроизоляционный материал, получаемый из резинобитумного вяжущего с технологическими добавками.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50" y="5037275"/>
            <a:ext cx="1937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БРИЗОЛ</a:t>
            </a:r>
            <a:endParaRPr lang="ru-RU" sz="3600" b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1880507" y="5079919"/>
            <a:ext cx="101264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гидроизоляционный рулонный безосновный материал, изготавливаемый из измельченной старой резины и битума с добавками асбеста и пластификатора.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зад 3">
            <a:hlinkClick r:id="rId4" action="ppaction://hlinksldjump" highlightClick="1"/>
          </p:cNvPr>
          <p:cNvSpPr/>
          <p:nvPr/>
        </p:nvSpPr>
        <p:spPr>
          <a:xfrm>
            <a:off x="257173" y="6367346"/>
            <a:ext cx="668378" cy="39029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250" y="5506349"/>
            <a:ext cx="11911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РЕЗИНОВЫЙ ШИФЕР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изготавливается в виде мягких волнистых листов 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особого сорта резины, к которой добавлено небольшое количество стекловолокна.</a:t>
            </a:r>
          </a:p>
        </p:txBody>
      </p:sp>
      <p:pic>
        <p:nvPicPr>
          <p:cNvPr id="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" y="1735941"/>
            <a:ext cx="6224483" cy="36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ÑÐµÐ·Ð¸Ð½Ð¾Ð²ÑÐ¹ ÑÐ¸ÑÐµÑ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50" y="1735941"/>
            <a:ext cx="4134870" cy="36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250" y="344488"/>
            <a:ext cx="3194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ФОЛЬГОИЗОЛ</a:t>
            </a:r>
            <a:endParaRPr lang="ru-RU" sz="3600" b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3200401" y="387132"/>
            <a:ext cx="83269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рулонный материал, состоящий из тонкой рифленой алюминиевой фольги, покрытой с нижней стороны слоем битумно-резинового или битумно-</a:t>
            </a:r>
            <a:r>
              <a:rPr lang="ru-RU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порлимерного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вяжущего.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7552" y="4648156"/>
            <a:ext cx="1428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фольгоизол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94813" y="1901239"/>
            <a:ext cx="2328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Резиновый шифер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Управляющая кнопка: назад 11">
            <a:hlinkClick r:id="rId4" action="ppaction://hlinksldjump" highlightClick="1"/>
          </p:cNvPr>
          <p:cNvSpPr/>
          <p:nvPr/>
        </p:nvSpPr>
        <p:spPr>
          <a:xfrm>
            <a:off x="289932" y="6337346"/>
            <a:ext cx="747131" cy="38683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Прямоугольник 3"/>
          <p:cNvSpPr>
            <a:spLocks noChangeArrowheads="1"/>
          </p:cNvSpPr>
          <p:nvPr/>
        </p:nvSpPr>
        <p:spPr bwMode="auto">
          <a:xfrm>
            <a:off x="5263376" y="467306"/>
            <a:ext cx="6224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небольшие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плоские листы размером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1х0,33м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фигурными вырезами по одному краю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0" y="344488"/>
            <a:ext cx="5168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БИТУМНАЯ ЧЕРЕПИЦА</a:t>
            </a:r>
            <a:endParaRPr lang="ru-RU" sz="3600" b="1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ÐÐ°ÑÑÐ¸Ð½ÐºÐ¸ Ð¿Ð¾ Ð·Ð°Ð¿ÑÐ¾ÑÑ Ð±Ð¸ÑÑÐ¼Ð½Ð°Ñ ÑÐµÑÐµÐ¿Ð¸ÑÐ° Ð² Ð¿ÑÐ¾Ð´Ð°Ð¶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6042"/>
          <a:stretch/>
        </p:blipFill>
        <p:spPr bwMode="auto">
          <a:xfrm>
            <a:off x="181525" y="1023064"/>
            <a:ext cx="4995577" cy="33831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0"/>
          <a:stretch>
            <a:fillRect/>
          </a:stretch>
        </p:blipFill>
        <p:spPr bwMode="auto">
          <a:xfrm>
            <a:off x="5907202" y="1690417"/>
            <a:ext cx="5915605" cy="38653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438684" y="1221066"/>
            <a:ext cx="2423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907201" y="5624982"/>
            <a:ext cx="6191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стеклохолст или целлюлоза</a:t>
            </a:r>
          </a:p>
          <a:p>
            <a:pPr eaLnBrk="1" hangingPunct="1"/>
            <a:r>
              <a:rPr lang="ru-RU" alt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Посыпка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базальтовый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гранулят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минеральная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крошка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250" y="929263"/>
            <a:ext cx="5081851" cy="47457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прочность,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водонепроницаемость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долговечность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(срок службы не менее 30-35 лет),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удобство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укладке,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температурный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применения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</a:p>
          <a:p>
            <a:pPr marL="177800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+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110…+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120˚С,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прочная окраска,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красивый внешний вид крыши,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разнообразие форм и расцветок ,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высокая 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шумоизоляция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укладывается на самый сложный профиль крыши,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безотходна,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легкая (8-12 кг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м²) </a:t>
            </a:r>
          </a:p>
        </p:txBody>
      </p:sp>
      <p:pic>
        <p:nvPicPr>
          <p:cNvPr id="16388" name="Picture 4" descr="ÐÐ°ÑÑÐ¸Ð½ÐºÐ¸ Ð¿Ð¾ Ð·Ð°Ð¿ÑÐ¾ÑÑ Ð±Ð¸ÑÑÐ¼Ð½Ð°Ñ ÑÐµÑÐµÐ¿Ð¸Ñ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6" y="1304112"/>
            <a:ext cx="6622935" cy="49672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Выноска со стрелкой вверх 10"/>
          <p:cNvSpPr/>
          <p:nvPr/>
        </p:nvSpPr>
        <p:spPr>
          <a:xfrm>
            <a:off x="1398857" y="5624982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6" descr="ÐÐ°ÑÑÐ¸Ð½ÐºÐ¸ Ð¿Ð¾ Ð·Ð°Ð¿ÑÐ¾ÑÑ Ð±Ð¸ÑÑÐ¼Ð½Ð°Ñ ÑÐµÑÐµÐ¿Ð¸Ñ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/>
          <a:stretch/>
        </p:blipFill>
        <p:spPr bwMode="auto">
          <a:xfrm>
            <a:off x="5374888" y="1298303"/>
            <a:ext cx="6617803" cy="49614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rId6" action="ppaction://hlinksldjump" highlightClick="1"/>
          </p:cNvPr>
          <p:cNvSpPr/>
          <p:nvPr/>
        </p:nvSpPr>
        <p:spPr>
          <a:xfrm>
            <a:off x="181525" y="6372114"/>
            <a:ext cx="621363" cy="35207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7347" grpId="0"/>
      <p:bldP spid="6" grpId="0"/>
      <p:bldP spid="9" grpId="0"/>
      <p:bldP spid="10" grpId="0"/>
      <p:bldP spid="12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9675" y="379274"/>
            <a:ext cx="8652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DD4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НАПЛАВЛЯЕМЫЕ БИТУМНЫЕ МАТЕРИАЛЫ</a:t>
            </a:r>
            <a:endParaRPr lang="ru-RU" dirty="0">
              <a:solidFill>
                <a:srgbClr val="DD4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9" name="Picture 2" descr="Классификация материалов для плоских крове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22" y="1685837"/>
            <a:ext cx="4939990" cy="27118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223025" y="902494"/>
            <a:ext cx="115749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рулонные кровельные и гидроизоляционные материалы, по своей структуре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аналогичные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битумной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черепице.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G:\Работа\кровельные\Новая папка\биту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51" y="1425714"/>
            <a:ext cx="4928840" cy="49119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3764272" y="5691373"/>
            <a:ext cx="5572125" cy="646331"/>
          </a:xfrm>
          <a:prstGeom prst="rect">
            <a:avLst/>
          </a:prstGeom>
          <a:solidFill>
            <a:srgbClr val="D2EFFA"/>
          </a:solidFill>
          <a:ln>
            <a:solidFill>
              <a:schemeClr val="accent1"/>
            </a:solidFill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приклеивается при помощи 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пропановой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горелки путём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подплавления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нижней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025" y="4534119"/>
            <a:ext cx="6327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марки:</a:t>
            </a: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Техноэласт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Кровляэласт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Унифлекс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Линокром,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Изокром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Биполь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Биполикрин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Изопласт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Бикрост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Вестопласт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Экофлекс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Бикроэласт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</a:p>
        </p:txBody>
      </p:sp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181525" y="6372114"/>
            <a:ext cx="621363" cy="35207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" grpId="0" animBg="1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17.6. Классификация и характеристика ассортимента материалов для остекления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384-385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05688554"/>
              </p:ext>
            </p:extLst>
          </p:nvPr>
        </p:nvGraphicFramePr>
        <p:xfrm>
          <a:off x="71438" y="1053859"/>
          <a:ext cx="8429684" cy="535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310939" y="417185"/>
            <a:ext cx="121205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</a:t>
            </a:r>
            <a:r>
              <a:rPr lang="ru-RU" sz="2800" b="1" dirty="0" smtClean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ОСТЕКЛЕНИЯ </a:t>
            </a:r>
            <a:r>
              <a:rPr lang="ru-RU" sz="2400" i="1" u="sng" dirty="0" smtClean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 </a:t>
            </a:r>
            <a:r>
              <a:rPr lang="ru-RU" sz="2400" i="1" dirty="0" smtClean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делятся на 2 группы:</a:t>
            </a:r>
            <a:endParaRPr lang="ru-RU" sz="2400" i="1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Ð°ÑÑÐ¸Ð½ÐºÐ¸ Ð¿Ð¾ Ð·Ð°Ð¿ÑÐ¾ÑÑ Ð¾ÐºÐ½Ð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367488"/>
            <a:ext cx="3221551" cy="335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ÑÑÐµÐºÐ»ÑÐ½Ð½Ð°Ñ Ð´Ð²ÐµÑÑ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03" y="1053859"/>
            <a:ext cx="2516516" cy="25346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ÑÑÐµÐºÐ»ÑÐ½Ð½ÑÐ¹ ÑÑÐ¾Ð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15" y="4202737"/>
            <a:ext cx="3247215" cy="20998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836614"/>
            <a:ext cx="1184147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Керамин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г.Минск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– керамическая плитка, сантехника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ОАО «Минский завод строительных материалов»  - строительный кирпич 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ОАО «Минский завод силикатных изделий» – силикатные блоки,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строительные смеси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ОАО «Гродненский комбинат строительных материалов» - гипс, алебастр, штукатурка и известь, изделия из бетона 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Красносельскстройматериалы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 – цемент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ОАО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Березастройматериалы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– керамическая плитка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РУП «Белорусский цементный завод» (г. Костюковичи) – цемент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РУП 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Кричевцементношифер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г.Кричев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– цемент,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асбесто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-цементные листы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«Брестский КСМ» (Брест) – керамическая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плитка</a:t>
            </a: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«Керамика» (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г.Витебск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Радошковичский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керамический завод»</a:t>
            </a: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Сморгоньсиликатобетон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ячеистый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силикатобетон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Забудова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(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п.Чисть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Минской области) ячеистый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силикатобетон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цементно-песчаная черепица, строительные смеси</a:t>
            </a: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«Кровля» -  рулонные кровельные и гидроизоляционные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ОАО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«Гидростеклоизол» (Брестская обл.) - битумно-полимерные кровельные материалы на основе стеклотканей</a:t>
            </a: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Гомельстекло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оконное стекло  </a:t>
            </a: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«Силикатный завод»  (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г.Бобруйск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«Минская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обойная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фабрика»</a:t>
            </a:r>
          </a:p>
          <a:p>
            <a:pPr marL="263525" indent="-263525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Гомельобои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pPr marL="263525" indent="-263525" algn="just">
              <a:buFont typeface="Arial" panose="020B0604020202020204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1160" y="312739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Производители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строительных материалов в Республике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Беларусь:</a:t>
            </a:r>
            <a:endParaRPr lang="ru-RU" sz="20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278384" y="940343"/>
            <a:ext cx="2810186" cy="73598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Листовые стекла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45224" y="1876280"/>
            <a:ext cx="2821258" cy="318703"/>
            <a:chOff x="975962" y="882659"/>
            <a:chExt cx="3428241" cy="45942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975962" y="882659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Скругленный прямоугольник 4"/>
            <p:cNvSpPr txBox="1"/>
            <p:nvPr/>
          </p:nvSpPr>
          <p:spPr>
            <a:xfrm>
              <a:off x="989418" y="896115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оконное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39146" y="2617240"/>
            <a:ext cx="2821258" cy="318703"/>
            <a:chOff x="975962" y="1444468"/>
            <a:chExt cx="3428241" cy="45942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975962" y="1444468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Скругленный прямоугольник 6"/>
            <p:cNvSpPr txBox="1"/>
            <p:nvPr/>
          </p:nvSpPr>
          <p:spPr>
            <a:xfrm>
              <a:off x="989418" y="1457924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витринное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31925" y="2254956"/>
            <a:ext cx="2821258" cy="318703"/>
            <a:chOff x="975962" y="2006278"/>
            <a:chExt cx="3428241" cy="459422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975962" y="2006278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кругленный прямоугольник 8"/>
            <p:cNvSpPr txBox="1"/>
            <p:nvPr/>
          </p:nvSpPr>
          <p:spPr>
            <a:xfrm>
              <a:off x="989418" y="2019734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закаленное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29509" y="2990541"/>
            <a:ext cx="2821258" cy="318703"/>
            <a:chOff x="975962" y="2568087"/>
            <a:chExt cx="3428241" cy="45942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975962" y="2568087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10"/>
            <p:cNvSpPr txBox="1"/>
            <p:nvPr/>
          </p:nvSpPr>
          <p:spPr>
            <a:xfrm>
              <a:off x="989418" y="2581543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трехслойное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31925" y="3369939"/>
            <a:ext cx="2821258" cy="318703"/>
            <a:chOff x="975962" y="3129896"/>
            <a:chExt cx="3428241" cy="45942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975962" y="3129896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12"/>
            <p:cNvSpPr txBox="1"/>
            <p:nvPr/>
          </p:nvSpPr>
          <p:spPr>
            <a:xfrm>
              <a:off x="989418" y="3143352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узорчатое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04044" y="4849196"/>
            <a:ext cx="2821258" cy="318703"/>
            <a:chOff x="975962" y="3691705"/>
            <a:chExt cx="3428241" cy="459422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975962" y="369170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14"/>
            <p:cNvSpPr txBox="1"/>
            <p:nvPr/>
          </p:nvSpPr>
          <p:spPr>
            <a:xfrm>
              <a:off x="989418" y="370516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армированное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03238" y="5614466"/>
            <a:ext cx="2821258" cy="318703"/>
            <a:chOff x="975962" y="4253515"/>
            <a:chExt cx="3428241" cy="45942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теплопоглощающее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99851" y="5230804"/>
            <a:ext cx="2821258" cy="318703"/>
            <a:chOff x="975962" y="4781196"/>
            <a:chExt cx="3428241" cy="459422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975962" y="4781196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18"/>
            <p:cNvSpPr txBox="1"/>
            <p:nvPr/>
          </p:nvSpPr>
          <p:spPr>
            <a:xfrm>
              <a:off x="989419" y="479465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увиолевое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345586"/>
            <a:ext cx="57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35406" y="773069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Стекло оконное получают прокаткой в виде листов прямоугольной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толщиной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2; 2,5; 3; 4; 5 и 6 мм, размер листа от 400</a:t>
            </a:r>
            <a:r>
              <a:rPr lang="en-US" sz="2000" dirty="0">
                <a:solidFill>
                  <a:srgbClr val="002060"/>
                </a:solidFill>
                <a:latin typeface="Times New Roman"/>
                <a:cs typeface="Times New Roman"/>
              </a:rPr>
              <a:t>×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400 до 1600×2200 мм или по спецификации потребителя.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Стекло должно быть бесцветным и прозрачным (светопропускание в зависимости от толщины не менее 84…90 %).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Применяется для остекления окон, изготовления других видов стекла и конструкционных материалов.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D:\Мои документы\Работа бук\Лекции и раздаточные\Товароведение\Хозяйственные товары\Строительные\Новая папка\стекло оконное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b="19658"/>
          <a:stretch>
            <a:fillRect/>
          </a:stretch>
        </p:blipFill>
        <p:spPr bwMode="auto">
          <a:xfrm>
            <a:off x="3420026" y="2423775"/>
            <a:ext cx="4185106" cy="30583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2" name="Picture 2" descr="ÐÐ°ÑÑÐ¸Ð½ÐºÐ¸ Ð¿Ð¾ Ð·Ð°Ð¿ÑÐ¾ÑÑ Ð¾ÐºÐ½Ð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r="3437" b="9211"/>
          <a:stretch/>
        </p:blipFill>
        <p:spPr bwMode="auto">
          <a:xfrm>
            <a:off x="7794702" y="2391012"/>
            <a:ext cx="4014440" cy="30824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3235405" y="773069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Закаленное стекло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листовое стекло, подвергнутое специальной термической обработке (закалке), в результате которой в объеме стекла возникают равномерно распределенные внутренние напряжения, повышающие механическую прочность стекла.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Выноска со стрелкой вверх 35"/>
          <p:cNvSpPr/>
          <p:nvPr/>
        </p:nvSpPr>
        <p:spPr>
          <a:xfrm>
            <a:off x="3420026" y="3131731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Выноска со стрелкой вниз 36"/>
          <p:cNvSpPr/>
          <p:nvPr/>
        </p:nvSpPr>
        <p:spPr>
          <a:xfrm>
            <a:off x="3420026" y="3952836"/>
            <a:ext cx="2359590" cy="759581"/>
          </a:xfrm>
          <a:prstGeom prst="downArrowCallout">
            <a:avLst/>
          </a:prstGeom>
          <a:solidFill>
            <a:srgbClr val="E43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31853" y="880947"/>
            <a:ext cx="8566498" cy="2212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6213" indent="-176213" algn="just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повышенная прочность (самая высокая в центре, к кромкам уменьшается);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высокая безопасность (при разрушении стекло рассыпается на мелкие крошки, размер осколков более 3см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 pitchFamily="34" charset="0"/>
                <a:cs typeface="Times New Roman"/>
              </a:rPr>
              <a:t>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);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способно выдерживать резкие температурные перепады (от  -70˚С до 250˚С); </a:t>
            </a:r>
          </a:p>
          <a:p>
            <a:pPr marL="176213" indent="-176213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результате термической обработки оптические свойства сохраняются на 99%.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344882" y="4770568"/>
            <a:ext cx="8566498" cy="10949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Раскрой и резка закаленного стекла недопустимы. </a:t>
            </a:r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Готовые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изделия нельзя сверлить, а также подвергать какой-либо другой механической обработке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Волна 1"/>
          <p:cNvSpPr/>
          <p:nvPr/>
        </p:nvSpPr>
        <p:spPr>
          <a:xfrm>
            <a:off x="8914603" y="3289890"/>
            <a:ext cx="1959429" cy="108857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ыноска-облако 2"/>
          <p:cNvSpPr/>
          <p:nvPr/>
        </p:nvSpPr>
        <p:spPr>
          <a:xfrm>
            <a:off x="6421460" y="3220343"/>
            <a:ext cx="2096430" cy="10561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heavengate.by/sites/default/files/inline/images/zakalennoe_steklo_raz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8514" r="5840"/>
          <a:stretch/>
        </p:blipFill>
        <p:spPr bwMode="auto">
          <a:xfrm>
            <a:off x="3331853" y="854096"/>
            <a:ext cx="8579528" cy="53414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D:\Мои документы\Работа бук\Лекции и раздаточные\Товароведение\Хозяйственные товары\Строительные\Новая папка\зак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221" y="944486"/>
            <a:ext cx="3760353" cy="5160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1" name="Прямоугольник 40"/>
          <p:cNvSpPr/>
          <p:nvPr/>
        </p:nvSpPr>
        <p:spPr>
          <a:xfrm>
            <a:off x="3239964" y="773069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4013" indent="-354013" algn="just">
              <a:buFont typeface="Wingdings" pitchFamily="2" charset="2"/>
              <a:buChar char="v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строительство разнообразных зданий и сооружений</a:t>
            </a:r>
          </a:p>
          <a:p>
            <a:pPr marL="354013" indent="-354013" algn="just">
              <a:buFont typeface="Wingdings" pitchFamily="2" charset="2"/>
              <a:buChar char="v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безопасное остекление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светопрозрачных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конструкций: окон, дверей, витрин, витражей, зимних садов, телефонных кабин, лестничных ограждений, остановок общественного транспорта</a:t>
            </a:r>
          </a:p>
          <a:p>
            <a:pPr marL="354013" indent="-354013" algn="just">
              <a:buFont typeface="Wingdings" pitchFamily="2" charset="2"/>
              <a:buChar char="v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отделка жилых интерьеров и офисов (стойки рецепции, офисные перегородки, стойки для буклетов, различные виды стендов и др.)</a:t>
            </a:r>
          </a:p>
          <a:p>
            <a:pPr marL="354013" indent="-354013" algn="just">
              <a:buFont typeface="Wingdings" pitchFamily="2" charset="2"/>
              <a:buChar char="v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прозрачной мебели и различных аксессуаров</a:t>
            </a:r>
          </a:p>
          <a:p>
            <a:pPr marL="354013" indent="-354013" algn="just">
              <a:buFont typeface="Wingdings" pitchFamily="2" charset="2"/>
              <a:buChar char="v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использование в каминах и т.д.</a:t>
            </a:r>
          </a:p>
        </p:txBody>
      </p:sp>
      <p:pic>
        <p:nvPicPr>
          <p:cNvPr id="42" name="Picture 2" descr="D:\Мои документы\Работа бук\Лекции и раздаточные\Товароведение\Хозяйственные товары\Строительные\Новая папка\закаленное.JPG"/>
          <p:cNvPicPr>
            <a:picLocks noChangeAspect="1" noChangeArrowheads="1"/>
          </p:cNvPicPr>
          <p:nvPr/>
        </p:nvPicPr>
        <p:blipFill>
          <a:blip r:embed="rId6" cstate="print"/>
          <a:srcRect l="5551" r="15331"/>
          <a:stretch>
            <a:fillRect/>
          </a:stretch>
        </p:blipFill>
        <p:spPr bwMode="auto">
          <a:xfrm>
            <a:off x="3420196" y="3382020"/>
            <a:ext cx="1718643" cy="28945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3" name="Picture 2" descr="D:\Мои документы\Работа бук\Лекции и раздаточные\Товароведение\Хозяйственные товары\Строительные\Новая папка\bent_glass_amtt(1).jpg"/>
          <p:cNvPicPr>
            <a:picLocks noChangeAspect="1" noChangeArrowheads="1"/>
          </p:cNvPicPr>
          <p:nvPr/>
        </p:nvPicPr>
        <p:blipFill rotWithShape="1">
          <a:blip r:embed="rId7" cstate="print"/>
          <a:srcRect r="14885"/>
          <a:stretch/>
        </p:blipFill>
        <p:spPr bwMode="auto">
          <a:xfrm>
            <a:off x="5227182" y="3363150"/>
            <a:ext cx="3247745" cy="29134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" name="Picture 2" descr="D:\Мои документы\Работа бук\Лекции и раздаточные\Товароведение\Хозяйственные товары\Строительные\Новая папка\steklyannye2.jpg"/>
          <p:cNvPicPr>
            <a:picLocks noChangeAspect="1" noChangeArrowheads="1"/>
          </p:cNvPicPr>
          <p:nvPr/>
        </p:nvPicPr>
        <p:blipFill rotWithShape="1">
          <a:blip r:embed="rId8" cstate="print">
            <a:lum contrast="30000"/>
          </a:blip>
          <a:srcRect l="8378" t="-381" r="15108" b="381"/>
          <a:stretch/>
        </p:blipFill>
        <p:spPr bwMode="auto">
          <a:xfrm>
            <a:off x="8586439" y="3345945"/>
            <a:ext cx="3235731" cy="29286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5" name="Прямоугольник 44"/>
          <p:cNvSpPr/>
          <p:nvPr/>
        </p:nvSpPr>
        <p:spPr>
          <a:xfrm>
            <a:off x="3246478" y="773069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Витринное стекло выпускают неполированное и полированное увеличенной толщины 5-12мм. Используют для остекления витрин в нижних этажах зданий, а также для сплошного остекления выставочных залов, аэропортов и т.д.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2" descr="D:\Мои документы\Работа бук\Лекции и раздаточные\Товароведение\Хозяйственные товары\Строительные\Новая папка\photo_1881_200811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2566" y="1888161"/>
            <a:ext cx="5898345" cy="4386387"/>
          </a:xfrm>
          <a:prstGeom prst="rect">
            <a:avLst/>
          </a:prstGeom>
          <a:noFill/>
        </p:spPr>
      </p:pic>
      <p:pic>
        <p:nvPicPr>
          <p:cNvPr id="46" name="Picture 2" descr="D:\Мои документы\Работа бук\Лекции и раздаточные\Товароведение\Хозяйственные товары\Строительные\Новая папка\saving_glass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3703" y="1858320"/>
            <a:ext cx="6616073" cy="4416229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3241919" y="773069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430338" indent="-1430338" algn="just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Триплекс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листовое изделие из 2-х и более листов силикатного стекла, соединенных прозрачной эластичной пленкой.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430338" indent="-1430338"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430338" indent="-1430338"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Бывает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плоский и гнутый, обычный и декоративный.</a:t>
            </a:r>
          </a:p>
        </p:txBody>
      </p:sp>
      <p:pic>
        <p:nvPicPr>
          <p:cNvPr id="4100" name="Picture 4" descr="ÐÐ°ÑÑÐ¸Ð½ÐºÐ¸ Ð¿Ð¾ Ð·Ð°Ð¿ÑÐ¾ÑÑ Ð¢Ð ÐÐÐÐÐÐ¡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34"/>
          <a:stretch/>
        </p:blipFill>
        <p:spPr bwMode="auto">
          <a:xfrm>
            <a:off x="5320831" y="2156864"/>
            <a:ext cx="2613615" cy="2593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ÐÐ°ÑÑÐ¸Ð½ÐºÐ¸ Ð¿Ð¾ Ð·Ð°Ð¿ÑÐ¾ÑÑ Ð¢Ð ÐÐÐÐÐÐ¡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8" r="4038"/>
          <a:stretch/>
        </p:blipFill>
        <p:spPr bwMode="auto">
          <a:xfrm>
            <a:off x="3345570" y="2139541"/>
            <a:ext cx="1906711" cy="26105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Выноска со стрелкой вверх 49"/>
          <p:cNvSpPr/>
          <p:nvPr/>
        </p:nvSpPr>
        <p:spPr>
          <a:xfrm rot="16200000">
            <a:off x="9926673" y="3133389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318823" y="1494164"/>
            <a:ext cx="7324868" cy="40702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57188" indent="-265113" algn="just">
              <a:buFont typeface="Courier New" pitchFamily="49" charset="0"/>
              <a:buChar char="o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повышенная устойчивость к механическим разрушениям</a:t>
            </a:r>
          </a:p>
          <a:p>
            <a:pPr marL="357188" indent="-265113" algn="just">
              <a:buFont typeface="Courier New" pitchFamily="49" charset="0"/>
              <a:buChar char="o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большая звукоизолирующая способность</a:t>
            </a:r>
          </a:p>
          <a:p>
            <a:pPr marL="357188" indent="-265113" algn="just">
              <a:buFont typeface="Courier New" pitchFamily="49" charset="0"/>
              <a:buChar char="o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высокий уровень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безопасности (при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ударе стекла, входящие в состав триплекса, растрескиваются, но не рассыпаются за счет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удержания осколков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слое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смолы)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7188" indent="-265113" algn="just">
              <a:buFont typeface="Courier New" pitchFamily="49" charset="0"/>
              <a:buChar char="o"/>
            </a:pP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" descr="D:\Мои документы\Работа бук\Лекции и раздаточные\Товароведение\Хозяйственные товары\Строительные\Новая папка\триплекс1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59070" y="3113976"/>
            <a:ext cx="7041988" cy="2337940"/>
          </a:xfrm>
          <a:prstGeom prst="rect">
            <a:avLst/>
          </a:prstGeom>
          <a:noFill/>
        </p:spPr>
      </p:pic>
      <p:sp>
        <p:nvSpPr>
          <p:cNvPr id="54" name="Прямоугольник 53"/>
          <p:cNvSpPr/>
          <p:nvPr/>
        </p:nvSpPr>
        <p:spPr>
          <a:xfrm>
            <a:off x="3318823" y="880947"/>
            <a:ext cx="8605586" cy="4680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5113" indent="-265113" algn="just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изготовление лестниц</a:t>
            </a:r>
          </a:p>
          <a:p>
            <a:pPr marL="265113" indent="-265113" algn="just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изготовление стеклянной мебели</a:t>
            </a:r>
          </a:p>
          <a:p>
            <a:pPr marL="265113" indent="-265113" algn="just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безопасное остекление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транспортных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средств, </a:t>
            </a:r>
          </a:p>
          <a:p>
            <a:pPr marL="265113" indent="-265113" algn="just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остекление приборов и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аппара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работающих при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повышенных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давлениях. </a:t>
            </a:r>
            <a:endParaRPr lang="ru-RU" sz="2000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3453803" y="5676053"/>
            <a:ext cx="2077525" cy="52410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2" descr="D:\Мои документы\Работа бук\Лекции и раздаточные\Товароведение\Хозяйственные товары\Строительные\Новая папка\триплекс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40652" y="2477886"/>
            <a:ext cx="2131129" cy="29599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6" name="Picture 2" descr="D:\Мои документы\Работа бук\Лекции и раздаточные\Товароведение\Хозяйственные товары\Строительные\Новая папка\теплопоглощ стекло.jpg"/>
          <p:cNvPicPr>
            <a:picLocks noChangeAspect="1" noChangeArrowheads="1"/>
          </p:cNvPicPr>
          <p:nvPr/>
        </p:nvPicPr>
        <p:blipFill>
          <a:blip r:embed="rId14" cstate="print"/>
          <a:srcRect l="16413" t="23750" r="28858" b="14999"/>
          <a:stretch>
            <a:fillRect/>
          </a:stretch>
        </p:blipFill>
        <p:spPr bwMode="auto">
          <a:xfrm>
            <a:off x="7009658" y="2466089"/>
            <a:ext cx="3536540" cy="2968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8" name="Прямоугольник 57"/>
          <p:cNvSpPr/>
          <p:nvPr/>
        </p:nvSpPr>
        <p:spPr>
          <a:xfrm>
            <a:off x="3325337" y="869826"/>
            <a:ext cx="8605586" cy="46800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его получении между пленками укладываются декоративные материалы, ткани, листья растений, бумага, всевозможные декоративные пленки, пленки, имитирующие натуральный гранит, мрамор.</a:t>
            </a:r>
          </a:p>
        </p:txBody>
      </p:sp>
      <p:sp>
        <p:nvSpPr>
          <p:cNvPr id="33" name="Выноска со стрелкой вверх 32"/>
          <p:cNvSpPr/>
          <p:nvPr/>
        </p:nvSpPr>
        <p:spPr>
          <a:xfrm>
            <a:off x="5749212" y="5665989"/>
            <a:ext cx="3518830" cy="520176"/>
          </a:xfrm>
          <a:prstGeom prst="upArrow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Декоративный триплекс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95179" y="1952660"/>
            <a:ext cx="4018866" cy="3481910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0" name="Рисунок 59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23572" y="1950893"/>
            <a:ext cx="2064562" cy="347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768874" y="1967779"/>
            <a:ext cx="2033700" cy="346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Прямоугольник 61"/>
          <p:cNvSpPr/>
          <p:nvPr/>
        </p:nvSpPr>
        <p:spPr>
          <a:xfrm>
            <a:off x="3250330" y="773039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Узорчатое стекло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поверхности рельефный узор, может быть бесцветное или окрашенное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Узорчатое стекло хорошо пропускает свет, 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но рассеивает 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его.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2" descr="D:\Мои документы\Работа бук\Лекции и раздаточные\Товароведение\Хозяйственные товары\Строительные\Новая папка\1.jpg"/>
          <p:cNvPicPr>
            <a:picLocks noChangeAspect="1" noChangeArrowheads="1"/>
          </p:cNvPicPr>
          <p:nvPr/>
        </p:nvPicPr>
        <p:blipFill>
          <a:blip r:embed="rId18" cstate="print"/>
          <a:srcRect t="12555" b="9944"/>
          <a:stretch>
            <a:fillRect/>
          </a:stretch>
        </p:blipFill>
        <p:spPr bwMode="auto">
          <a:xfrm>
            <a:off x="3652412" y="1829201"/>
            <a:ext cx="4216388" cy="43569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4" name="Picture 2" descr="D:\Мои документы\Работа бук\Лекции и раздаточные\Товароведение\Хозяйственные товары\Строительные\Новая папка\p1056534496.jpeg"/>
          <p:cNvPicPr>
            <a:picLocks noChangeAspect="1" noChangeArrowheads="1"/>
          </p:cNvPicPr>
          <p:nvPr/>
        </p:nvPicPr>
        <p:blipFill>
          <a:blip r:embed="rId19" cstate="print"/>
          <a:srcRect l="14189"/>
          <a:stretch>
            <a:fillRect/>
          </a:stretch>
        </p:blipFill>
        <p:spPr bwMode="auto">
          <a:xfrm>
            <a:off x="8495822" y="1829201"/>
            <a:ext cx="3025679" cy="4366328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</a:ln>
        </p:spPr>
      </p:pic>
      <p:grpSp>
        <p:nvGrpSpPr>
          <p:cNvPr id="65" name="Группа 64"/>
          <p:cNvGrpSpPr/>
          <p:nvPr/>
        </p:nvGrpSpPr>
        <p:grpSpPr>
          <a:xfrm>
            <a:off x="218435" y="3719511"/>
            <a:ext cx="2821258" cy="318703"/>
            <a:chOff x="975962" y="3129896"/>
            <a:chExt cx="3428241" cy="459422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975962" y="3129896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Скругленный прямоугольник 12"/>
            <p:cNvSpPr txBox="1"/>
            <p:nvPr/>
          </p:nvSpPr>
          <p:spPr>
            <a:xfrm>
              <a:off x="989418" y="3143352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цветное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3246477" y="773039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Цветное стекло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получают путем введения красителей в стекломассу или нанесения в процессе проката на бесцветную стекломассу цветного слоя.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2" descr="D:\Мои документы\Работа бук\Лекции и раздаточные\Товароведение\Хозяйственные товары\Строительные\Новая папка\141323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31081" y="1629640"/>
            <a:ext cx="5199034" cy="4584320"/>
          </a:xfrm>
          <a:prstGeom prst="rect">
            <a:avLst/>
          </a:prstGeom>
          <a:noFill/>
        </p:spPr>
      </p:pic>
      <p:pic>
        <p:nvPicPr>
          <p:cNvPr id="70" name="Picture 3" descr="D:\Мои документы\Работа бук\Лекции и раздаточные\Товароведение\Хозяйственные товары\Строительные\Новая папка\цветное стекло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5400000">
            <a:off x="8050846" y="2639162"/>
            <a:ext cx="4583001" cy="256395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grpSp>
        <p:nvGrpSpPr>
          <p:cNvPr id="75" name="Группа 74"/>
          <p:cNvGrpSpPr/>
          <p:nvPr/>
        </p:nvGrpSpPr>
        <p:grpSpPr>
          <a:xfrm>
            <a:off x="186130" y="4086051"/>
            <a:ext cx="2844224" cy="319102"/>
            <a:chOff x="948055" y="3129321"/>
            <a:chExt cx="3456148" cy="459997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975962" y="3129896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7" name="Скругленный прямоугольник 12"/>
            <p:cNvSpPr txBox="1"/>
            <p:nvPr/>
          </p:nvSpPr>
          <p:spPr>
            <a:xfrm>
              <a:off x="948055" y="312932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матированное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3239963" y="773009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Матовое стекло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изготовляют пескоструйной обработкой поверхности  оконного стекла, при этом с помощью трафарета можно получить матово-узорчатый рисунок. </a:t>
            </a:r>
          </a:p>
        </p:txBody>
      </p:sp>
      <p:pic>
        <p:nvPicPr>
          <p:cNvPr id="79" name="Picture 2" descr="D:\Мои документы\Работа бук\Лекции и раздаточные\Товароведение\Хозяйственные товары\Строительные\Новая папка\Frosted_02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160698" y="1809975"/>
            <a:ext cx="6719847" cy="447557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0" name="Picture 3" descr="D:\Мои документы\Работа бук\Лекции и раздаточные\Товароведение\Хозяйственные товары\Строительные\Новая папка\110963_fb72938cb381a263fc8b7214232a86f7.gif"/>
          <p:cNvPicPr>
            <a:picLocks noChangeAspect="1" noChangeArrowheads="1"/>
          </p:cNvPicPr>
          <p:nvPr/>
        </p:nvPicPr>
        <p:blipFill>
          <a:blip r:embed="rId23" cstate="print"/>
          <a:srcRect l="7500" t="11615" r="17499" b="8738"/>
          <a:stretch>
            <a:fillRect/>
          </a:stretch>
        </p:blipFill>
        <p:spPr bwMode="auto">
          <a:xfrm>
            <a:off x="3667968" y="1723229"/>
            <a:ext cx="3797315" cy="4556778"/>
          </a:xfrm>
          <a:prstGeom prst="rect">
            <a:avLst/>
          </a:prstGeom>
          <a:noFill/>
        </p:spPr>
      </p:pic>
      <p:pic>
        <p:nvPicPr>
          <p:cNvPr id="81" name="Picture 4" descr="D:\Мои документы\Работа бук\Лекции и раздаточные\Товароведение\Хозяйственные товары\Строительные\Новая папка\glasses.jpg"/>
          <p:cNvPicPr>
            <a:picLocks noChangeAspect="1" noChangeArrowheads="1"/>
          </p:cNvPicPr>
          <p:nvPr/>
        </p:nvPicPr>
        <p:blipFill>
          <a:blip r:embed="rId24" cstate="print"/>
          <a:srcRect l="17125" r="13968"/>
          <a:stretch>
            <a:fillRect/>
          </a:stretch>
        </p:blipFill>
        <p:spPr bwMode="auto">
          <a:xfrm>
            <a:off x="7461803" y="1734350"/>
            <a:ext cx="4176351" cy="4545657"/>
          </a:xfrm>
          <a:prstGeom prst="rect">
            <a:avLst/>
          </a:prstGeom>
          <a:noFill/>
        </p:spPr>
      </p:pic>
      <p:pic>
        <p:nvPicPr>
          <p:cNvPr id="82" name="Picture 2" descr="D:\Мои документы\Работа бук\Лекции и раздаточные\Товароведение\Хозяйственные товары\Строительные\Новая папка\Corner Frosted Glass.jpg"/>
          <p:cNvPicPr>
            <a:picLocks noChangeAspect="1" noChangeArrowheads="1"/>
          </p:cNvPicPr>
          <p:nvPr/>
        </p:nvPicPr>
        <p:blipFill>
          <a:blip r:embed="rId25" cstate="print">
            <a:lum/>
          </a:blip>
          <a:srcRect/>
          <a:stretch>
            <a:fillRect/>
          </a:stretch>
        </p:blipFill>
        <p:spPr bwMode="auto">
          <a:xfrm>
            <a:off x="3642988" y="1739359"/>
            <a:ext cx="7995166" cy="456088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3" name="TextBox 82"/>
          <p:cNvSpPr txBox="1"/>
          <p:nvPr/>
        </p:nvSpPr>
        <p:spPr>
          <a:xfrm>
            <a:off x="3697645" y="1863865"/>
            <a:ext cx="7581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Матовое стекло применяется в производстве мебели, для строительства перегородок, остекления дверей и т.п.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" name="Picture 3" descr="D:\Мои документы\Работа бук\Лекции и раздаточные\Товароведение\Хозяйственные товары\Строительные\Новая папка\мат.gif"/>
          <p:cNvPicPr>
            <a:picLocks noChangeAspect="1" noChangeArrowheads="1"/>
          </p:cNvPicPr>
          <p:nvPr/>
        </p:nvPicPr>
        <p:blipFill>
          <a:blip r:embed="rId26" cstate="print">
            <a:lum bright="20000" contrast="30000"/>
          </a:blip>
          <a:srcRect/>
          <a:stretch>
            <a:fillRect/>
          </a:stretch>
        </p:blipFill>
        <p:spPr bwMode="auto">
          <a:xfrm>
            <a:off x="7974433" y="3549012"/>
            <a:ext cx="3652360" cy="273927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grpSp>
        <p:nvGrpSpPr>
          <p:cNvPr id="85" name="Группа 84"/>
          <p:cNvGrpSpPr/>
          <p:nvPr/>
        </p:nvGrpSpPr>
        <p:grpSpPr>
          <a:xfrm>
            <a:off x="193227" y="4461901"/>
            <a:ext cx="2844224" cy="319102"/>
            <a:chOff x="948055" y="3129321"/>
            <a:chExt cx="3456148" cy="459997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975962" y="3129896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7" name="Скругленный прямоугольник 12"/>
            <p:cNvSpPr txBox="1"/>
            <p:nvPr/>
          </p:nvSpPr>
          <p:spPr>
            <a:xfrm>
              <a:off x="948055" y="312932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тонированное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3246477" y="772867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Тонированное стекло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 стекло с различной степенью светопропускания 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отражения с лицевой и изнаночной стороны.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 защищает от солнечного света и ограничивает пропускание ультрафиолетового излучения в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помещение.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Тонирование может осуществляться путем окраски в массе, пиролиза, магнитного напыления или наклеивания пленок.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" name="Picture 3" descr="D:\Мои документы\Работа бук\Лекции и раздаточные\Товароведение\Хозяйственные товары\Строительные\Новая папка\тон5.jpg"/>
          <p:cNvPicPr>
            <a:picLocks noChangeAspect="1" noChangeArrowheads="1"/>
          </p:cNvPicPr>
          <p:nvPr/>
        </p:nvPicPr>
        <p:blipFill>
          <a:blip r:embed="rId27" cstate="print">
            <a:lum contrast="20000"/>
          </a:blip>
          <a:srcRect/>
          <a:stretch>
            <a:fillRect/>
          </a:stretch>
        </p:blipFill>
        <p:spPr bwMode="auto">
          <a:xfrm>
            <a:off x="3443312" y="2733776"/>
            <a:ext cx="3559777" cy="350001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0" name="Picture 2" descr="D:\Мои документы\Работа бук\Лекции и раздаточные\Товароведение\Хозяйственные товары\Строительные\Новая папка\тон.jpg"/>
          <p:cNvPicPr>
            <a:picLocks noChangeAspect="1" noChangeArrowheads="1"/>
          </p:cNvPicPr>
          <p:nvPr/>
        </p:nvPicPr>
        <p:blipFill>
          <a:blip r:embed="rId28" cstate="print"/>
          <a:srcRect l="3906"/>
          <a:stretch>
            <a:fillRect/>
          </a:stretch>
        </p:blipFill>
        <p:spPr bwMode="auto">
          <a:xfrm>
            <a:off x="7109996" y="2733775"/>
            <a:ext cx="4594426" cy="348572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91" name="Прямоугольник 90"/>
          <p:cNvSpPr/>
          <p:nvPr/>
        </p:nvSpPr>
        <p:spPr>
          <a:xfrm>
            <a:off x="3230703" y="772867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Армированное стекло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бесцветное или цветное стекло с закатанной внутрь металлической сеткой. Может быть узорчатое.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Армированное стекло обладает повышенной прочностью и огнестойкостью. </a:t>
            </a:r>
          </a:p>
        </p:txBody>
      </p:sp>
      <p:pic>
        <p:nvPicPr>
          <p:cNvPr id="92" name="Picture 4" descr="D:\Мои документы\Работа бук\Лекции и раздаточные\Товароведение\Хозяйственные товары\Строительные\Новая папка\арм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780246" y="1933365"/>
            <a:ext cx="4813293" cy="41797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3" name="Picture 2" descr="D:\Мои документы\Работа бук\Лекции и раздаточные\Товароведение\Хозяйственные товары\Строительные\Новая папка\армир.jpg"/>
          <p:cNvPicPr>
            <a:picLocks noChangeAspect="1" noChangeArrowheads="1"/>
          </p:cNvPicPr>
          <p:nvPr/>
        </p:nvPicPr>
        <p:blipFill>
          <a:blip r:embed="rId30" cstate="print">
            <a:lum contrast="10000"/>
          </a:blip>
          <a:srcRect l="3846" t="1417" r="19231" b="3644"/>
          <a:stretch>
            <a:fillRect/>
          </a:stretch>
        </p:blipFill>
        <p:spPr bwMode="auto">
          <a:xfrm>
            <a:off x="8816623" y="1948413"/>
            <a:ext cx="2491257" cy="41728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4" name="Прямоугольник 93"/>
          <p:cNvSpPr/>
          <p:nvPr/>
        </p:nvSpPr>
        <p:spPr>
          <a:xfrm>
            <a:off x="3250329" y="772665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Увиолевое стекло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отличается повышенным пропусканием ультрафиолетовых лучей за счет применения стекольной шихты с минимальным содержанием примесей оксидов железа, титана и хрома. Такое стекло используют для остекления проемов в лечебных, детских учреждениях, оранжереях и других специальных сооружениях, а также в северных районах.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" name="Picture 2" descr="D:\Мои документы\Работа бук\Лекции и раздаточные\Товароведение\Хозяйственные товары\Строительные\Новая папка\o_4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220607" y="2524967"/>
            <a:ext cx="3624377" cy="3615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6" name="Picture 2" descr="http://pilonis.ru/sites/default/files/admin/Botanical_Garden_V.L._Komarov_Botanical_Institute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28" y="2557476"/>
            <a:ext cx="4722711" cy="35420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Прямоугольник 96"/>
          <p:cNvSpPr/>
          <p:nvPr/>
        </p:nvSpPr>
        <p:spPr>
          <a:xfrm>
            <a:off x="3237199" y="775896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Теплопоглощающее стекло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изготовляют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стекломассы, в которую вводят оксиды кобальта, никеля и железа, или путем обработки поверхности стекла специальными растворами при его вытягивании. Бывает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различных цветов - голубое, зеленое, серое, янтарное, бронзовое.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Оно способно поглощать до 75 % инфракрасных лучей.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Применяют для остекления зданий и средств транспорта с целью уменьшения солнечной и тепловой радиации, особенно в южных районах. </a:t>
            </a:r>
          </a:p>
        </p:txBody>
      </p:sp>
      <p:pic>
        <p:nvPicPr>
          <p:cNvPr id="98" name="Picture 2" descr="D:\Мои документы\Работа бук\Лекции и раздаточные\Товароведение\Хозяйственные товары\Строительные\Новая папка\теплопоглощ стекло.jpg"/>
          <p:cNvPicPr>
            <a:picLocks noChangeAspect="1" noChangeArrowheads="1"/>
          </p:cNvPicPr>
          <p:nvPr/>
        </p:nvPicPr>
        <p:blipFill>
          <a:blip r:embed="rId14" cstate="print"/>
          <a:srcRect l="16413" t="23750" r="17499" b="14999"/>
          <a:stretch>
            <a:fillRect/>
          </a:stretch>
        </p:blipFill>
        <p:spPr bwMode="auto">
          <a:xfrm>
            <a:off x="3454742" y="3131731"/>
            <a:ext cx="4468538" cy="31061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9" name="Picture 3" descr="D:\Мои документы\Работа бук\Лекции и раздаточные\Товароведение\Хозяйственные товары\Строительные\Новая папка\exterior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013122" y="3122622"/>
            <a:ext cx="3772039" cy="31014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100" name="Группа 99"/>
          <p:cNvGrpSpPr/>
          <p:nvPr/>
        </p:nvGrpSpPr>
        <p:grpSpPr>
          <a:xfrm>
            <a:off x="199851" y="5981536"/>
            <a:ext cx="2821258" cy="318703"/>
            <a:chOff x="975962" y="4253515"/>
            <a:chExt cx="3428241" cy="459422"/>
          </a:xfrm>
        </p:grpSpPr>
        <p:sp>
          <p:nvSpPr>
            <p:cNvPr id="101" name="Скругленный прямоугольник 10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теплоотражающее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" name="Прямоугольник 102"/>
          <p:cNvSpPr/>
          <p:nvPr/>
        </p:nvSpPr>
        <p:spPr>
          <a:xfrm>
            <a:off x="3232674" y="775410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230563" lvl="0" indent="-32305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Теплоотражающее стекло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стекло с пленочными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покрытиями, отражающее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солнечную и тепловую радиацию.</a:t>
            </a:r>
          </a:p>
        </p:txBody>
      </p:sp>
      <p:pic>
        <p:nvPicPr>
          <p:cNvPr id="104" name="Picture 2" descr="http://www.solartek.ru/files/pictures/listovki-a4_-ultra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61" y="1553561"/>
            <a:ext cx="8477053" cy="36374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5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2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75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75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75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25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25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" grpId="0" animBg="1"/>
      <p:bldP spid="30" grpId="0"/>
      <p:bldP spid="31" grpId="0" animBg="1"/>
      <p:bldP spid="34" grpId="0" animBg="1"/>
      <p:bldP spid="36" grpId="0" animBg="1"/>
      <p:bldP spid="37" grpId="0" animBg="1"/>
      <p:bldP spid="38" grpId="0" animBg="1"/>
      <p:bldP spid="40" grpId="0" animBg="1"/>
      <p:bldP spid="2" grpId="0" animBg="1"/>
      <p:bldP spid="3" grpId="0" animBg="1"/>
      <p:bldP spid="41" grpId="0" animBg="1"/>
      <p:bldP spid="45" grpId="0" animBg="1"/>
      <p:bldP spid="48" grpId="0" animBg="1"/>
      <p:bldP spid="50" grpId="0" animBg="1"/>
      <p:bldP spid="51" grpId="0" animBg="1"/>
      <p:bldP spid="54" grpId="0" animBg="1"/>
      <p:bldP spid="4" grpId="0" animBg="1"/>
      <p:bldP spid="58" grpId="0" animBg="1"/>
      <p:bldP spid="33" grpId="0" animBg="1"/>
      <p:bldP spid="62" grpId="0" animBg="1"/>
      <p:bldP spid="68" grpId="0" animBg="1"/>
      <p:bldP spid="78" grpId="0" animBg="1"/>
      <p:bldP spid="83" grpId="0"/>
      <p:bldP spid="88" grpId="0" animBg="1"/>
      <p:bldP spid="91" grpId="0" animBg="1"/>
      <p:bldP spid="94" grpId="0" animBg="1"/>
      <p:bldP spid="97" grpId="0" animBg="1"/>
      <p:bldP spid="10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210925" y="880533"/>
            <a:ext cx="2810186" cy="936978"/>
          </a:xfrm>
          <a:prstGeom prst="downArrowCallout">
            <a:avLst>
              <a:gd name="adj1" fmla="val 25000"/>
              <a:gd name="adj2" fmla="val 25000"/>
              <a:gd name="adj3" fmla="val 14691"/>
              <a:gd name="adj4" fmla="val 76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Конструкционные материалы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45586"/>
            <a:ext cx="57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99853" y="1983126"/>
            <a:ext cx="2821258" cy="318703"/>
            <a:chOff x="975962" y="4253515"/>
            <a:chExt cx="3428241" cy="45942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стеклянный блок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232674" y="775410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85950" indent="-1885950" algn="just">
              <a:tabLst>
                <a:tab pos="18859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Стеклоблок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две пустотелые половинки, склеенные или сваренные между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собой.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бесцвет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4373" y="1663699"/>
            <a:ext cx="2130071" cy="20941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13" descr="матовый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988" y="3928534"/>
            <a:ext cx="2140456" cy="2104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2" descr="int19_small"/>
          <p:cNvPicPr>
            <a:picLocks noChangeAspect="1" noChangeArrowheads="1"/>
          </p:cNvPicPr>
          <p:nvPr/>
        </p:nvPicPr>
        <p:blipFill rotWithShape="1">
          <a:blip r:embed="rId4" cstate="print"/>
          <a:srcRect r="18933"/>
          <a:stretch/>
        </p:blipFill>
        <p:spPr bwMode="auto">
          <a:xfrm>
            <a:off x="5806540" y="1663698"/>
            <a:ext cx="2874616" cy="43692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3" descr="int21_small"/>
          <p:cNvPicPr>
            <a:picLocks noChangeAspect="1" noChangeArrowheads="1"/>
          </p:cNvPicPr>
          <p:nvPr/>
        </p:nvPicPr>
        <p:blipFill>
          <a:blip r:embed="rId5" cstate="print"/>
          <a:srcRect l="8693" r="10145"/>
          <a:stretch>
            <a:fillRect/>
          </a:stretch>
        </p:blipFill>
        <p:spPr bwMode="auto">
          <a:xfrm>
            <a:off x="8805333" y="1663697"/>
            <a:ext cx="2960267" cy="43720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188780" y="2392073"/>
            <a:ext cx="2821258" cy="318703"/>
            <a:chOff x="975962" y="4253515"/>
            <a:chExt cx="3428241" cy="45942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стеклопакет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232674" y="775410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95463" indent="-1795463" algn="just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Стеклопакет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 строительное изделие из двух или более листов стекла, герметично соединенных по периметру дистанционной рамкой. 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07831" y="1862306"/>
            <a:ext cx="4787902" cy="43352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8343484" y="1566592"/>
            <a:ext cx="3669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числу камер: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однокамерный, двухкамерный,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трехкамерный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C:\Users\Машенька\AppData\Local\Microsoft\Windows\INetCache\Content.Word\Рука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762" y="2097923"/>
            <a:ext cx="741015" cy="93176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3407220" y="1799692"/>
            <a:ext cx="4799586" cy="4397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95463" indent="-1795463"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8" cstate="print"/>
          <a:srcRect r="61979"/>
          <a:stretch>
            <a:fillRect/>
          </a:stretch>
        </p:blipFill>
        <p:spPr bwMode="auto">
          <a:xfrm>
            <a:off x="3546534" y="2248681"/>
            <a:ext cx="1928826" cy="33575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8" cstate="print"/>
          <a:srcRect l="48026"/>
          <a:stretch>
            <a:fillRect/>
          </a:stretch>
        </p:blipFill>
        <p:spPr bwMode="auto">
          <a:xfrm>
            <a:off x="5680667" y="2248681"/>
            <a:ext cx="2357486" cy="33575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8892512" y="2564826"/>
            <a:ext cx="1975556" cy="451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/>
          <a:srcRect l="23908" t="25978" r="24558" b="37827"/>
          <a:stretch/>
        </p:blipFill>
        <p:spPr>
          <a:xfrm>
            <a:off x="3407220" y="3156143"/>
            <a:ext cx="7964631" cy="31467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Выноска со стрелкой вверх 23"/>
          <p:cNvSpPr/>
          <p:nvPr/>
        </p:nvSpPr>
        <p:spPr>
          <a:xfrm>
            <a:off x="8668655" y="2282552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07219" y="3156143"/>
            <a:ext cx="7964631" cy="3146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66700" algn="just"/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2913" indent="-176213" algn="just">
              <a:buFont typeface="Arial" pitchFamily="34" charset="0"/>
              <a:buChar char="•"/>
            </a:pPr>
            <a:r>
              <a:rPr lang="ru-RU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шумоизоляция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2913" indent="-176213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звукоизоляция</a:t>
            </a:r>
          </a:p>
          <a:p>
            <a:pPr marL="442913" indent="-176213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теплоизоляция</a:t>
            </a:r>
          </a:p>
          <a:p>
            <a:pPr marL="442913" indent="-176213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запотевают</a:t>
            </a:r>
          </a:p>
          <a:p>
            <a:pPr marL="442913" indent="-176213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замерзают</a:t>
            </a:r>
          </a:p>
          <a:p>
            <a:pPr marL="442913" indent="-176213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красивый </a:t>
            </a: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внешний вид</a:t>
            </a:r>
          </a:p>
          <a:p>
            <a:pPr marL="442913" indent="-176213" algn="just"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долговечность</a:t>
            </a:r>
          </a:p>
          <a:p>
            <a:pPr marL="442913" indent="-176213" algn="just">
              <a:buFont typeface="Arial" pitchFamily="34" charset="0"/>
              <a:buChar char="•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простота в уходе и др.</a:t>
            </a:r>
          </a:p>
        </p:txBody>
      </p:sp>
      <p:pic>
        <p:nvPicPr>
          <p:cNvPr id="26" name="Рисунок 25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14327" y="3346019"/>
            <a:ext cx="3240795" cy="28515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27" name="Группа 26"/>
          <p:cNvGrpSpPr/>
          <p:nvPr/>
        </p:nvGrpSpPr>
        <p:grpSpPr>
          <a:xfrm>
            <a:off x="180492" y="2790603"/>
            <a:ext cx="2821258" cy="318703"/>
            <a:chOff x="975962" y="4253515"/>
            <a:chExt cx="3428241" cy="45942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стеклопрофилит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3240962" y="775410"/>
            <a:ext cx="8763306" cy="56165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Стеклопрофилит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профильное стекло швеллерного или коробчатого сечения длиной до 6м. Может быть бесцветным или окрашенным.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Конструкции из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стеклопрофилита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дают мягкий рассеивающий свет (светопропускание 40-70 %), имеют хорошие акустические свойства (как глухие межкомнатные оштукатуренные перегородки из кирпича), высокую теплоотдачу. </a:t>
            </a:r>
          </a:p>
        </p:txBody>
      </p:sp>
      <p:pic>
        <p:nvPicPr>
          <p:cNvPr id="4098" name="Picture 2" descr="ÐÐ°ÑÑÐ¸Ð½ÐºÐ¸ Ð¿Ð¾ Ð·Ð°Ð¿ÑÐ¾ÑÑ ÑÑÐµÐºÐ»Ð¾Ð¿ÑÐ¾ÑÐ¸Ð»Ð¸Ñ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58" y="3016381"/>
            <a:ext cx="3657600" cy="25241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ÑÑÐµÐºÐ»Ð¾Ð¿ÑÐ¾ÑÐ¸Ð»Ð¸Ñ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39" y="2582255"/>
            <a:ext cx="4587324" cy="35144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15" grpId="0" animBg="1"/>
      <p:bldP spid="17" grpId="0"/>
      <p:bldP spid="19" grpId="0" animBg="1"/>
      <p:bldP spid="22" grpId="0" animBg="1"/>
      <p:bldP spid="24" grpId="0" animBg="1"/>
      <p:bldP spid="25" grpId="0" animBg="1"/>
      <p:bldP spid="3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17.7. Классификация и характеристика ассортимента облицовочных материалов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381-382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6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80622" y="441855"/>
            <a:ext cx="11346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ОБЛИЦОВОЧНЫЕ МАТЕРИАЛЫ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защиты наружных и внутренних поверхностей в условиях повышенной влажности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99316" y="1806343"/>
            <a:ext cx="3563743" cy="936978"/>
          </a:xfrm>
          <a:prstGeom prst="downArrowCallout">
            <a:avLst>
              <a:gd name="adj1" fmla="val 25000"/>
              <a:gd name="adj2" fmla="val 25000"/>
              <a:gd name="adj3" fmla="val 14691"/>
              <a:gd name="adj4" fmla="val 76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наружной облицовки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88" y="1272852"/>
            <a:ext cx="57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9315" y="2866411"/>
            <a:ext cx="3563743" cy="318703"/>
            <a:chOff x="975962" y="4253515"/>
            <a:chExt cx="3428241" cy="45942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кирпич и камень лицевой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973688" y="1702676"/>
            <a:ext cx="8060267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мотрите вопрос 17.3.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ÐÐ°ÑÑÐ¸Ð½ÐºÐ¸ Ð¿Ð¾ Ð·Ð°Ð¿ÑÐ¾ÑÑ ÐºÐ»Ð°Ð´ÐºÐ° Ð¸Ð· Ð»Ð¸ÑÐµÐ²Ð¾Ð³Ð¾ ÐºÐ¸ÑÐ¿Ð¸Ñ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29" y="2341756"/>
            <a:ext cx="7681965" cy="38409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99314" y="3308204"/>
            <a:ext cx="3563743" cy="318703"/>
            <a:chOff x="975962" y="4253515"/>
            <a:chExt cx="3428241" cy="459422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плитка фасадная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971477" y="1702676"/>
            <a:ext cx="8060267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D:\Мои документы\Работа бук\Лекции и раздаточные\Товароведение\Хозяйственные товары\Строительные\новое из нета\плитка фаса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96" y="1841867"/>
            <a:ext cx="6566026" cy="437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ÐÐ°ÑÑÐ¸Ð½ÐºÐ¸ Ð¿Ð¾ Ð·Ð°Ð¿ÑÐ¾ÑÑ Ð¿Ð»Ð¸ÑÐºÐ° ÑÐ°ÑÐ°Ð´Ð½Ð°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2"/>
          <a:stretch/>
        </p:blipFill>
        <p:spPr bwMode="auto">
          <a:xfrm>
            <a:off x="4585184" y="1840089"/>
            <a:ext cx="6568237" cy="43426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Ð°ÑÑÐ¸Ð½ÐºÐ¸ Ð¿Ð¾ Ð·Ð°Ð¿ÑÐ¾ÑÑ Ð¿Ð»Ð¸ÑÐºÐ° ÑÐ°ÑÐ°Ð´Ð½Ð°Ñ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6"/>
          <a:stretch/>
        </p:blipFill>
        <p:spPr bwMode="auto">
          <a:xfrm>
            <a:off x="4582973" y="1844136"/>
            <a:ext cx="6570448" cy="43647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4694664" y="2473181"/>
            <a:ext cx="6222380" cy="26776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месту расположения в стене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рядовая и угловая</a:t>
            </a:r>
          </a:p>
          <a:p>
            <a:pPr algn="just">
              <a:defRPr/>
            </a:pPr>
            <a:r>
              <a:rPr lang="ru-RU" sz="24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форме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прямоугольная, квадратная</a:t>
            </a:r>
          </a:p>
          <a:p>
            <a:pPr algn="just">
              <a:defRPr/>
            </a:pPr>
            <a:r>
              <a:rPr lang="ru-RU" sz="24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отделке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54013" indent="-265113" algn="just"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гладкая и рельефная, </a:t>
            </a:r>
          </a:p>
          <a:p>
            <a:pPr marL="354013" indent="-265113" algn="just"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матовая и глянцевая, </a:t>
            </a:r>
          </a:p>
          <a:p>
            <a:pPr marL="354013" indent="-265113" algn="just"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глазурованная и неглазурованная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99313" y="3707809"/>
            <a:ext cx="3563743" cy="318703"/>
            <a:chOff x="975962" y="4253515"/>
            <a:chExt cx="3428241" cy="45942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сайдинг</a:t>
              </a: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виниловый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3981252" y="1700028"/>
            <a:ext cx="8060267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Фактура поверхности винилового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сайдинга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чаще всего имитирует дерево.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панелей 3-6м,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10-30 см.</a:t>
            </a:r>
          </a:p>
        </p:txBody>
      </p:sp>
      <p:pic>
        <p:nvPicPr>
          <p:cNvPr id="6152" name="Picture 8" descr="ÐÐ°ÑÑÐ¸Ð½ÐºÐ¸ Ð¿Ð¾ Ð·Ð°Ð¿ÑÐ¾ÑÑ ÑÐ°Ð¹Ð´Ð¸Ð½Ð³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9779" r="2725" b="11017"/>
          <a:stretch/>
        </p:blipFill>
        <p:spPr bwMode="auto">
          <a:xfrm>
            <a:off x="4160628" y="2511783"/>
            <a:ext cx="3233594" cy="36709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Ð°ÑÑÐ¸Ð½ÐºÐ¸ Ð¿Ð¾ Ð·Ð°Ð¿ÑÐ¾ÑÑ ÑÐ°Ð¹Ð´Ð¸Ð½Ð³ Ð²Ð¸Ð½Ð¸Ð»Ð¾Ð²ÑÐ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08" y="2544683"/>
            <a:ext cx="4418672" cy="36380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Выноска со стрелкой вверх 32"/>
          <p:cNvSpPr/>
          <p:nvPr/>
        </p:nvSpPr>
        <p:spPr>
          <a:xfrm>
            <a:off x="9577579" y="5448682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064000" y="1806343"/>
            <a:ext cx="7873169" cy="36396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3038" algn="just">
              <a:defRPr/>
            </a:pP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41338" indent="-368300" algn="just">
              <a:buFont typeface="Wingdings" pitchFamily="2" charset="2"/>
              <a:buChar char="v"/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нетоксичный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экологически безопасный;</a:t>
            </a:r>
          </a:p>
          <a:p>
            <a:pPr marL="541338" indent="-368300" algn="just"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устойчивый к неблагоприятным погодным условиям (-50 - +50 С);</a:t>
            </a:r>
          </a:p>
          <a:p>
            <a:pPr marL="541338" indent="-368300" algn="just"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меняет цвет в процессе эксплуатации, </a:t>
            </a:r>
          </a:p>
          <a:p>
            <a:pPr marL="541338" indent="-368300" algn="just"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трескается, не расслаивается, </a:t>
            </a:r>
          </a:p>
          <a:p>
            <a:pPr marL="541338" indent="-368300" algn="just"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подвержен коррозии, </a:t>
            </a:r>
          </a:p>
          <a:p>
            <a:pPr marL="541338" indent="-368300" algn="just"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значительно увеличивает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пожаростойкость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деревянных конструкций; </a:t>
            </a:r>
          </a:p>
          <a:p>
            <a:pPr marL="541338" indent="-368300" algn="just"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непроницаем для дождя, соли, термитов и других насекомых; </a:t>
            </a:r>
          </a:p>
          <a:p>
            <a:pPr marL="541338" indent="-368300" algn="just">
              <a:buFont typeface="Wingdings" pitchFamily="2" charset="2"/>
              <a:buChar char="v"/>
              <a:defRPr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уход ограничивается мытьем водой из садового шланга. 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85325" y="4107414"/>
            <a:ext cx="3563743" cy="318703"/>
            <a:chOff x="975962" y="4253515"/>
            <a:chExt cx="3428241" cy="459422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стемалит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977470" y="1700028"/>
            <a:ext cx="8060267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Эмалированное стекло (стемалит)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закаленное 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с нанесенным на одну из сторон цветным покрытием из запекаемой керамической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краски.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6" name="Picture 12" descr="ÐÐ°ÑÑÐ¸Ð½ÐºÐ¸ Ð¿Ð¾ Ð·Ð°Ð¿ÑÐ¾ÑÑ ÑÑÐµÐ¼Ð°Ð»Ð¸Ñ ÑÐ°ÑÐ°Ð´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 r="30101"/>
          <a:stretch/>
        </p:blipFill>
        <p:spPr bwMode="auto">
          <a:xfrm>
            <a:off x="4129290" y="2875746"/>
            <a:ext cx="4428912" cy="33407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Ð°ÑÑÐ¸Ð½ÐºÐ¸ Ð¿Ð¾ Ð·Ð°Ð¿ÑÐ¾ÑÑ ÑÑÐµÐ¼Ð°Ð»Ð¸Ñ ÑÐ°ÑÐ°Ð´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1" r="24237"/>
          <a:stretch/>
        </p:blipFill>
        <p:spPr bwMode="auto">
          <a:xfrm>
            <a:off x="8725791" y="2863619"/>
            <a:ext cx="3161409" cy="33418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/>
          <p:cNvGrpSpPr/>
          <p:nvPr/>
        </p:nvGrpSpPr>
        <p:grpSpPr>
          <a:xfrm>
            <a:off x="85324" y="4507019"/>
            <a:ext cx="3563743" cy="318703"/>
            <a:chOff x="975962" y="4253515"/>
            <a:chExt cx="3428241" cy="459422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прочие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3977469" y="1688891"/>
            <a:ext cx="8060267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Смальта</a:t>
            </a:r>
            <a:r>
              <a:rPr lang="ru-RU" alt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кусочки однородной непрозрачной смеси из стекла и оксидов металлов.</a:t>
            </a:r>
          </a:p>
          <a:p>
            <a:pPr marL="2865438" algn="just"/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Марблит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непрозрачное утолщенное окрашенное в массе или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глушеное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стекло, вырабатываемое способом проката.</a:t>
            </a:r>
            <a:endParaRPr lang="ru-RU" alt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06" y="3803178"/>
            <a:ext cx="2357795" cy="235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:\Мои документы\Работа бук\Лекции и раздаточные\Товароведение\Хозяйственные товары\Строительные\Новая папка\смальта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87" y="2585307"/>
            <a:ext cx="2681749" cy="357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ÐÐ°ÑÑÐ¸Ð½ÐºÐ¸ Ð¿Ð¾ Ð·Ð°Ð¿ÑÐ¾ÑÑ Ð¼Ð°ÑÐ±Ð»Ð¸Ñ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475" r="14601" b="-475"/>
          <a:stretch/>
        </p:blipFill>
        <p:spPr bwMode="auto">
          <a:xfrm>
            <a:off x="9433932" y="3799788"/>
            <a:ext cx="2412636" cy="23483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animBg="1"/>
      <p:bldP spid="21" grpId="0" animBg="1"/>
      <p:bldP spid="26" grpId="0" animBg="1"/>
      <p:bldP spid="30" grpId="0" animBg="1"/>
      <p:bldP spid="33" grpId="0" animBg="1"/>
      <p:bldP spid="35" grpId="0" animBg="1"/>
      <p:bldP spid="39" grpId="0" animBg="1"/>
      <p:bldP spid="4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 со стрелкой вниз 4"/>
          <p:cNvSpPr/>
          <p:nvPr/>
        </p:nvSpPr>
        <p:spPr>
          <a:xfrm>
            <a:off x="69628" y="858077"/>
            <a:ext cx="3563743" cy="936978"/>
          </a:xfrm>
          <a:prstGeom prst="downArrowCallout">
            <a:avLst>
              <a:gd name="adj1" fmla="val 25000"/>
              <a:gd name="adj2" fmla="val 25000"/>
              <a:gd name="adj3" fmla="val 14691"/>
              <a:gd name="adj4" fmla="val 76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внутренней облицовки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4586"/>
            <a:ext cx="57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9628" y="1959214"/>
            <a:ext cx="3563743" cy="318703"/>
            <a:chOff x="975962" y="4253515"/>
            <a:chExt cx="3428241" cy="45942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плитка керамическая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947781" y="740624"/>
            <a:ext cx="8060267" cy="5603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Выпускается из белой или красной глины всегда глазурованная различной формы, размеров, отделки. Различают стеновую плитку, фризы, бордюры.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D:\Мои документы\Работа бук\Лекции и раздаточные\Товароведение\Хозяйственные товары\Строительные\новое из нета\int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98" y="1959214"/>
            <a:ext cx="3116263" cy="42402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Мои документы\Работа бук\Лекции и раздаточные\Товароведение\Хозяйственные товары\Строительные\новое из нета\101415003_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/>
          <a:stretch/>
        </p:blipFill>
        <p:spPr bwMode="auto">
          <a:xfrm>
            <a:off x="7428089" y="1968548"/>
            <a:ext cx="4420484" cy="4232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65944" y="2442076"/>
            <a:ext cx="3563743" cy="318703"/>
            <a:chOff x="975962" y="4253515"/>
            <a:chExt cx="3428241" cy="45942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плитка стеклянная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951465" y="740624"/>
            <a:ext cx="8060267" cy="5603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proplitku.by/kscms/uploads/editor/files/statyi/steklannaya_plitka/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14" y="1046938"/>
            <a:ext cx="7620000" cy="49911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65943" y="2915603"/>
            <a:ext cx="3563743" cy="318703"/>
            <a:chOff x="975962" y="4253515"/>
            <a:chExt cx="3428241" cy="45942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плитка полистирольная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3930108" y="740624"/>
            <a:ext cx="8060267" cy="5603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Плитка потолочная из вспененного полистирола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Ð¿Ð»Ð¸ÑÑ Ð¿Ð¾ÑÐ¾Ð»Ð¾ÑÐ½ÑÐµ Ð¸Ð· Ð¿Ð¾Ð»Ð¸ÑÑÐ¸ÑÐ¾Ð»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14" y="1326566"/>
            <a:ext cx="7620000" cy="47114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65942" y="3322565"/>
            <a:ext cx="3563743" cy="318703"/>
            <a:chOff x="975962" y="4253515"/>
            <a:chExt cx="3428241" cy="459422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плитка мозаичная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3937101" y="740624"/>
            <a:ext cx="8081626" cy="5603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плитка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миниатюрных размеров для художественной отделки стен и полов.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керамическая, стеклянная, из натурального камня.</a:t>
            </a:r>
          </a:p>
          <a:p>
            <a:pPr algn="just"/>
            <a:r>
              <a:rPr lang="ru-RU" altLang="ru-RU" sz="2000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укладки:</a:t>
            </a:r>
            <a:endParaRPr lang="ru-RU" altLang="ru-RU" sz="2800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3994461" y="1848890"/>
            <a:ext cx="2282162" cy="318703"/>
            <a:chOff x="975962" y="4253515"/>
            <a:chExt cx="3428241" cy="459422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бумагу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Рисунок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59" y="3631933"/>
            <a:ext cx="2695873" cy="256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477" y="3638347"/>
            <a:ext cx="2561079" cy="256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950" y="3638347"/>
            <a:ext cx="2609006" cy="256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4003419" y="2259248"/>
            <a:ext cx="2282162" cy="318703"/>
            <a:chOff x="975962" y="4253515"/>
            <a:chExt cx="3428241" cy="459422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сетку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ÐÐ°ÑÑÐ¸Ð½ÐºÐ¸ Ð¿Ð¾ Ð·Ð°Ð¿ÑÐ¾ÑÑ Ð¿Ð»Ð¸ÑÐºÐ° Ð¼Ð¾Ð·Ð°Ð¸ÑÐ½Ð°Ñ Ð½Ð° ÑÐµÑÐºÐ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/>
          <a:stretch/>
        </p:blipFill>
        <p:spPr bwMode="auto">
          <a:xfrm>
            <a:off x="7294421" y="1499471"/>
            <a:ext cx="4579567" cy="47304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/>
          <p:cNvGrpSpPr/>
          <p:nvPr/>
        </p:nvGrpSpPr>
        <p:grpSpPr>
          <a:xfrm>
            <a:off x="3998650" y="2656959"/>
            <a:ext cx="2282162" cy="318703"/>
            <a:chOff x="975962" y="4253515"/>
            <a:chExt cx="3428241" cy="459422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прямой набор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8" name="Picture 8" descr="https://www.calc.ru/imgs/articles3/17/05/46357856c76408a88526.6650509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72" y="1939423"/>
            <a:ext cx="5411263" cy="38806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ятно 2 17"/>
          <p:cNvSpPr/>
          <p:nvPr/>
        </p:nvSpPr>
        <p:spPr>
          <a:xfrm>
            <a:off x="4047439" y="3481916"/>
            <a:ext cx="2402637" cy="198190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10" descr="ÐÐ¾Ð·Ð°Ð¸ÐºÐ° Ð½Ð° Ð¾ÑÐ½Ð¾Ð²Ð°Ð½Ð¸Ð¸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3"/>
          <a:stretch/>
        </p:blipFill>
        <p:spPr bwMode="auto">
          <a:xfrm>
            <a:off x="4050243" y="812800"/>
            <a:ext cx="7854092" cy="545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Ð¾Ð·Ð°Ð¸ÐºÐ° Ð²Ð¾ÑÑÐ¾ÑÐ½ÑÐ¹ Ð¾ÑÐ½Ð°Ð¼ÐµÐ½Ñ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4"/>
          <a:stretch/>
        </p:blipFill>
        <p:spPr bwMode="auto">
          <a:xfrm>
            <a:off x="4003419" y="804242"/>
            <a:ext cx="7940225" cy="54636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Ð°ÑÑÐ¸Ð½ÐºÐ¸ Ð¿Ð¾ Ð·Ð°Ð¿ÑÐ¾ÑÑ Ð¿Ð»Ð¸ÑÐºÐ° Ð¼Ð¾Ð·Ð°Ð¸ÑÐ½Ð°Ñ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" b="3681"/>
          <a:stretch/>
        </p:blipFill>
        <p:spPr bwMode="auto">
          <a:xfrm>
            <a:off x="3989869" y="789722"/>
            <a:ext cx="7965064" cy="55055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Горизонтальный свиток 27"/>
          <p:cNvSpPr/>
          <p:nvPr/>
        </p:nvSpPr>
        <p:spPr>
          <a:xfrm>
            <a:off x="5776332" y="2710531"/>
            <a:ext cx="4159405" cy="1996069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МИЛЛЕФИОРИ?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940786" y="747219"/>
            <a:ext cx="8084934" cy="5597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Миллефиори</a:t>
            </a: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(букв. с ит. "</a:t>
            </a:r>
            <a:r>
              <a:rPr lang="ru-RU" alt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mille</a:t>
            </a: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fiori</a:t>
            </a: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- «тысяча цветов») – это вид мозаичного стекла, характеризуемого особенными декоративными рисунками. </a:t>
            </a:r>
            <a:endParaRPr lang="ru-RU" altLang="ru-RU" sz="20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</a:t>
            </a:r>
            <a:r>
              <a:rPr lang="ru-RU" alt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миллефиори</a:t>
            </a: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подразумевает производство стеклянных прутов ("палочки </a:t>
            </a:r>
            <a:r>
              <a:rPr lang="ru-RU" alt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murrini</a:t>
            </a: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 с разноцветными рисунками, которые видно только в разрезе прута </a:t>
            </a:r>
          </a:p>
          <a:p>
            <a:pPr algn="just"/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" name="Рисунок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485" y="2657897"/>
            <a:ext cx="2518674" cy="35404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49" y="2680914"/>
            <a:ext cx="3712749" cy="35321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ÐÐ°ÑÑÐ¸Ð½ÐºÐ¸ Ð¿Ð¾ Ð·Ð°Ð¿ÑÐ¾ÑÑ Ð¼Ð¸Ð»Ð»ÐµÑÐ¸Ð¾ÑÐ¸ Ð´Ð»Ñ ÑÑÐµÐ½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t="2960" r="26917" b="44337"/>
          <a:stretch/>
        </p:blipFill>
        <p:spPr bwMode="auto">
          <a:xfrm>
            <a:off x="4032570" y="847655"/>
            <a:ext cx="7854630" cy="53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Группа 52"/>
          <p:cNvGrpSpPr/>
          <p:nvPr/>
        </p:nvGrpSpPr>
        <p:grpSpPr>
          <a:xfrm>
            <a:off x="60813" y="3720395"/>
            <a:ext cx="3563743" cy="318703"/>
            <a:chOff x="975962" y="4253515"/>
            <a:chExt cx="3428241" cy="459422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пластиковые панели ПВХ</a:t>
              </a:r>
              <a:endParaRPr lang="ru-RU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3933793" y="753814"/>
            <a:ext cx="8084934" cy="5597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Панели ПВХ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сайдинг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изготавливаются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экструдирования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твердого поливинилхлорида. Каждая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состоит из множества изолированных ячеек.</a:t>
            </a:r>
          </a:p>
        </p:txBody>
      </p:sp>
      <p:pic>
        <p:nvPicPr>
          <p:cNvPr id="5136" name="Picture 16" descr="ÐÐ°ÑÑÐ¸Ð½ÐºÐ¸ Ð¿Ð¾ Ð·Ð°Ð¿ÑÐ¾ÑÑ Ð¿Ð°Ð½ÐµÐ»Ñ ÐÐÐ¥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58127" r="21290" b="12718"/>
          <a:stretch/>
        </p:blipFill>
        <p:spPr bwMode="auto">
          <a:xfrm>
            <a:off x="4083801" y="1820541"/>
            <a:ext cx="3635675" cy="13885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ÐÐ°ÑÑÐ¸Ð½ÐºÐ¸ Ð¿Ð¾ Ð·Ð°Ð¿ÑÐ¾ÑÑ Ð¿Ð°Ð½ÐµÐ»Ñ ÐÐÐ¥ Ð´Ð»Ñ ÑÑÐµÐ½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7"/>
          <a:stretch/>
        </p:blipFill>
        <p:spPr bwMode="auto">
          <a:xfrm>
            <a:off x="7872761" y="1795055"/>
            <a:ext cx="3982418" cy="4407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Выноска со стрелкой вверх 58"/>
          <p:cNvSpPr/>
          <p:nvPr/>
        </p:nvSpPr>
        <p:spPr>
          <a:xfrm>
            <a:off x="4097479" y="5434300"/>
            <a:ext cx="2359590" cy="747132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929934" y="760409"/>
            <a:ext cx="8084934" cy="5597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endParaRPr lang="ru-RU" sz="9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0850" indent="-354013" algn="just">
              <a:buFont typeface="Wingdings" pitchFamily="2" charset="2"/>
              <a:buChar char="q"/>
              <a:defRPr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притягивают пыль, </a:t>
            </a:r>
          </a:p>
          <a:p>
            <a:pPr marL="450850" indent="-354013" algn="just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высокая износоустойчивость и устойчивостью к ультрафиолетовому излучению, гигиеничны, не имеют запаха,</a:t>
            </a:r>
          </a:p>
          <a:p>
            <a:pPr marL="450850" indent="-354013" algn="just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водонепроницаемы даже в стыках, но в тоже время проницаемы для воздуха (пара), т.е. стена может дышать,</a:t>
            </a:r>
          </a:p>
          <a:p>
            <a:pPr marL="450850" indent="-354013" algn="just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легко моются, не портятся от воды, на них не задерживается пыль,</a:t>
            </a:r>
          </a:p>
          <a:p>
            <a:pPr marL="450850" indent="-354013" algn="just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ремонта остается минимум грязи,</a:t>
            </a:r>
          </a:p>
          <a:p>
            <a:pPr marL="450850" indent="-354013" algn="just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службы в нормальных условиях эксплуатации – десятилетия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450850" indent="-354013" algn="just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панели скрывают все провода и кабели, под панелями можно сделать теплоизоляцию и звукоизоляцию,</a:t>
            </a:r>
          </a:p>
          <a:p>
            <a:pPr marL="450850" indent="-354013" algn="just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обычной уборки достаточно влажной салфетки.</a:t>
            </a:r>
          </a:p>
          <a:p>
            <a:pPr marL="450850" indent="-354013" algn="just" eaLnBrk="0" hangingPunct="0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долговечны, </a:t>
            </a:r>
          </a:p>
          <a:p>
            <a:pPr marL="450850" indent="-354013" algn="just" eaLnBrk="0" hangingPunct="0">
              <a:buFont typeface="Wingdings" pitchFamily="2" charset="2"/>
              <a:buChar char="q"/>
              <a:defRPr/>
            </a:pPr>
            <a:r>
              <a:rPr lang="ru-RU" sz="21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негорючи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450850" indent="-354013" algn="just" eaLnBrk="0" hangingPunct="0"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обладают и высокими </a:t>
            </a:r>
            <a:r>
              <a:rPr lang="ru-RU" sz="2100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термо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 звукоизолирующими 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свойствами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1950" indent="-354013" algn="just">
              <a:buFont typeface="Wingdings" pitchFamily="2" charset="2"/>
              <a:buChar char="q"/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7" grpId="0" animBg="1"/>
      <p:bldP spid="22" grpId="0" animBg="1"/>
      <p:bldP spid="27" grpId="0" animBg="1"/>
      <p:bldP spid="18" grpId="0" animBg="1"/>
      <p:bldP spid="28" grpId="0" animBg="1"/>
      <p:bldP spid="49" grpId="0" animBg="1"/>
      <p:bldP spid="56" grpId="0" animBg="1"/>
      <p:bldP spid="59" grpId="0" animBg="1"/>
      <p:bldP spid="6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17.8. Классификация и характеристика ассортимента отделочных материалов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382-383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7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80622" y="441855"/>
            <a:ext cx="112384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ОТДЕЛОЧНЫЕ МАТЕРИАЛЫ</a:t>
            </a:r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для отделки стен и потолков в помещениях с нормальной влажностью воздуха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88" y="1272852"/>
            <a:ext cx="57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9688" y="1688891"/>
            <a:ext cx="3334401" cy="318703"/>
            <a:chOff x="975962" y="4253515"/>
            <a:chExt cx="3428241" cy="459422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фанера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556001" y="1688891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Фанеру</a:t>
            </a:r>
            <a:r>
              <a:rPr lang="ru-RU" alt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получают склеиванием нечетного числа листов лущеного шпона с взаимно перпендикулярным расположением волокон. Толщина фанеры до 13мм, свыше 13мм – столярная плита.</a:t>
            </a:r>
          </a:p>
        </p:txBody>
      </p:sp>
      <p:pic>
        <p:nvPicPr>
          <p:cNvPr id="12" name="Picture 2" descr="D:\Мои документы\Работа бук\Лекции и раздаточные\Товароведение\Хозяйственные товары\Строительные\новое из нета\234643574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92" y="2835565"/>
            <a:ext cx="3748085" cy="34038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ÐÐ°ÑÑÐ¸Ð½ÐºÐ¸ Ð¿Ð¾ Ð·Ð°Ð¿ÑÐ¾ÑÑ ÑÑÐ¾Ð»ÑÑÐ½Ð°Ñ Ð¿Ð»Ð¸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68" y="2835565"/>
            <a:ext cx="4226788" cy="29217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92719" y="3106324"/>
            <a:ext cx="4571987" cy="1431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i="1" u="sng" dirty="0">
                <a:latin typeface="Times New Roman" pitchFamily="18" charset="0"/>
                <a:cs typeface="Times New Roman" pitchFamily="18" charset="0"/>
              </a:rPr>
              <a:t>По водостойкости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ru-RU" sz="700" dirty="0">
              <a:latin typeface="Times New Roman" pitchFamily="18" charset="0"/>
              <a:cs typeface="Times New Roman" pitchFamily="18" charset="0"/>
            </a:endParaRP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повышенной водостойкости (ФСФ)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средней водостойкости (ФК)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ограниченной водостойкости (ФБА)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421511" y="5847644"/>
            <a:ext cx="2494845" cy="391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шпон?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56001" y="1698225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Шпон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(в переводе с немецкого — «щепка» (стружка)) - тонкие листы древесины. 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4"/>
          <p:cNvSpPr>
            <a:spLocks noChangeArrowheads="1"/>
          </p:cNvSpPr>
          <p:nvPr/>
        </p:nvSpPr>
        <p:spPr bwMode="auto">
          <a:xfrm>
            <a:off x="3628884" y="2410192"/>
            <a:ext cx="50124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Шпон получают несколькими способами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9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380" y="2878840"/>
            <a:ext cx="1606786" cy="15264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09" y="2878840"/>
            <a:ext cx="1566617" cy="15264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69" y="2878840"/>
            <a:ext cx="1566617" cy="15264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8"/>
          <p:cNvSpPr>
            <a:spLocks noChangeArrowheads="1"/>
          </p:cNvSpPr>
          <p:nvPr/>
        </p:nvSpPr>
        <p:spPr bwMode="auto">
          <a:xfrm>
            <a:off x="3691292" y="5791829"/>
            <a:ext cx="48460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строганием      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лущением     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пилением</a:t>
            </a:r>
          </a:p>
        </p:txBody>
      </p:sp>
      <p:pic>
        <p:nvPicPr>
          <p:cNvPr id="23" name="Picture 4" descr="D:\Мои документы\Работа бук\Лекции и раздаточные\Товароведение\Хозяйственные товары\Строительные\новое из нета\шп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3297"/>
          <a:stretch>
            <a:fillRect/>
          </a:stretch>
        </p:blipFill>
        <p:spPr bwMode="auto">
          <a:xfrm>
            <a:off x="3761994" y="4451994"/>
            <a:ext cx="1608172" cy="13366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D:\Мои документы\Работа бук\Лекции и раздаточные\Товароведение\Хозяйственные товары\Строительные\новое из нета\шпон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09" y="4451994"/>
            <a:ext cx="1566617" cy="13305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8589726" y="2681677"/>
            <a:ext cx="333134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СТРОГАНЫЙ ШПОН</a:t>
            </a: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используют для облицовки мебели, </a:t>
            </a:r>
            <a:endParaRPr lang="ru-RU" alt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ЛУЩЕНЫЙ ШПОН</a:t>
            </a: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endParaRPr lang="ru-RU" alt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изготовления многослойной фанеры.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29687" y="2103850"/>
            <a:ext cx="3334401" cy="369332"/>
            <a:chOff x="975962" y="4253515"/>
            <a:chExt cx="3428241" cy="459422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древесно-стружечная плита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3552220" y="1695848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ДСП получают горячим прессованием древесной стружки с синтетическими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смолами.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ДСП выпускаются одно- и многослойными, различной плотности 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назначения.  </a:t>
            </a:r>
          </a:p>
          <a:p>
            <a:pPr algn="just">
              <a:spcBef>
                <a:spcPct val="50000"/>
              </a:spcBef>
            </a:pPr>
            <a:r>
              <a:rPr lang="ru-RU" alt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отделке: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шлифованные, покрытые лакокрасочными материалами, ламинированные</a:t>
            </a:r>
            <a:endParaRPr lang="ru-RU" altLang="ru-RU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ÐÐ°ÑÑÐ¸Ð½ÐºÐ¸ Ð¿Ð¾ Ð·Ð°Ð¿ÑÐ¾ÑÑ ÐÐ¡Ð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12" y="3501212"/>
            <a:ext cx="4109358" cy="27385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44" y="3501212"/>
            <a:ext cx="3978257" cy="27379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29687" y="2560647"/>
            <a:ext cx="3334401" cy="374202"/>
            <a:chOff x="975962" y="4253515"/>
            <a:chExt cx="3428241" cy="45942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древесно-волокнистая плита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3556000" y="1690335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ДВП получают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горячим прессованием древесных волокон с синтетическими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смолами. </a:t>
            </a:r>
          </a:p>
          <a:p>
            <a:pPr algn="just">
              <a:spcBef>
                <a:spcPct val="50000"/>
              </a:spcBef>
            </a:pPr>
            <a:r>
              <a:rPr lang="ru-RU" alt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отделке: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шлифованная, оклеенная декоративной бумагой, окрашенная,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ламинированная.</a:t>
            </a:r>
            <a:endParaRPr lang="ru-RU" altLang="ru-RU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6" descr="ДВ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09" y="3205190"/>
            <a:ext cx="3866304" cy="30343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ДВП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3" b="3341"/>
          <a:stretch/>
        </p:blipFill>
        <p:spPr bwMode="auto">
          <a:xfrm>
            <a:off x="7665991" y="3171172"/>
            <a:ext cx="4270755" cy="14685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ДВП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7"/>
          <a:stretch/>
        </p:blipFill>
        <p:spPr bwMode="auto">
          <a:xfrm>
            <a:off x="7665991" y="4779133"/>
            <a:ext cx="4255075" cy="14600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/>
          <p:cNvGrpSpPr/>
          <p:nvPr/>
        </p:nvGrpSpPr>
        <p:grpSpPr>
          <a:xfrm>
            <a:off x="21858" y="2987133"/>
            <a:ext cx="3480283" cy="608518"/>
            <a:chOff x="975962" y="4253515"/>
            <a:chExt cx="3578229" cy="463829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6"/>
            <p:cNvSpPr txBox="1"/>
            <p:nvPr/>
          </p:nvSpPr>
          <p:spPr>
            <a:xfrm>
              <a:off x="1152862" y="4284834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мелкодисперсионная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фракция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3555999" y="1691142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ct val="5000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МДФ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изготавливают из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древесных волокон, плотность которых соответствует средним показателям, спрессовывая их в условиях повышенного давления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сути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МДФ — это древесноволокнистая плита средней плотности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ÐÐ¤: ÑÑÐ¾ ÑÑÐ¾ ÑÐ°ÐºÐ¾Ðµ? ÐÑÐ¾Ð±ÐµÐ½Ð½Ð¾ÑÑÐ¸ Ð¸ ÑÑÐµÑÑ Ð¿ÑÐ¸Ð¼ÐµÐ½ÐµÐ½Ð¸Ñ Ð¼Ð°ÑÐµÑÐ¸Ð°Ð»Ð°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8"/>
          <a:stretch/>
        </p:blipFill>
        <p:spPr bwMode="auto">
          <a:xfrm>
            <a:off x="3687244" y="3046240"/>
            <a:ext cx="4596785" cy="31365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ÑÐ»Ð¸ÑÐ¸Ñ Ð²Ð½ÐµÑÐ½ÐµÐ³Ð¾ Ð²Ð¸Ð´Ð° Ð¿Ð»Ð¸Ñ ÐÐ¡Ð Ð¸ ÐÐÐ¤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7" r="6107"/>
          <a:stretch/>
        </p:blipFill>
        <p:spPr bwMode="auto">
          <a:xfrm>
            <a:off x="8445477" y="3046240"/>
            <a:ext cx="3419635" cy="31365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олна 1"/>
          <p:cNvSpPr/>
          <p:nvPr/>
        </p:nvSpPr>
        <p:spPr>
          <a:xfrm>
            <a:off x="4430486" y="5029200"/>
            <a:ext cx="3235505" cy="762629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Стеновые МДФ панели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565307" y="1695848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300537" algn="just"/>
            <a:endParaRPr lang="ru-RU" altLang="ru-RU" sz="2000" u="sng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00537" algn="just"/>
            <a:r>
              <a:rPr lang="ru-RU" alt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ДОСТОИНСТВА:</a:t>
            </a:r>
          </a:p>
          <a:p>
            <a:pPr marL="4300537" algn="just"/>
            <a:endParaRPr lang="ru-RU" altLang="ru-RU" sz="6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0" indent="-271463" algn="just"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экологически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чистый материал, </a:t>
            </a:r>
          </a:p>
          <a:p>
            <a:pPr marL="4572000" indent="-271463" algn="just"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 поддается обработке, </a:t>
            </a:r>
          </a:p>
          <a:p>
            <a:pPr marL="4572000" indent="-271463" algn="just"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поверхности МДФ можно нанести рисунок любой сложности, </a:t>
            </a:r>
          </a:p>
          <a:p>
            <a:pPr marL="4572000" indent="-271463" algn="just"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легко поддается окраске, покрытию лаком и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ламинированию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4572000" indent="-271463" algn="just"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хорошую прочность (почти в 2 раза выше прочности ДСП). </a:t>
            </a:r>
          </a:p>
        </p:txBody>
      </p:sp>
      <p:pic>
        <p:nvPicPr>
          <p:cNvPr id="410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08" y="1815631"/>
            <a:ext cx="4071025" cy="445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ÐÐ°ÑÑÐ¸Ð½ÐºÐ¸ Ð¿Ð¾ Ð·Ð°Ð¿ÑÐ¾ÑÑ ÑÑÐµÐ½Ð¾Ð²ÑÐµ Ð¿Ð°Ð½ÐµÐ»Ð¸ ÐÐÐ¤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r="25111"/>
          <a:stretch/>
        </p:blipFill>
        <p:spPr bwMode="auto">
          <a:xfrm>
            <a:off x="3711222" y="1815630"/>
            <a:ext cx="4123267" cy="44710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Ð°ÑÑÐ¸Ð½ÐºÐ¸ Ð¿Ð¾ Ð·Ð°Ð¿ÑÐ¾ÑÑ ÑÑÐµÐ½Ð¾Ð²ÑÐµ Ð¿Ð°Ð½ÐµÐ»Ð¸ ÐÐÐ¤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3" r="11317"/>
          <a:stretch/>
        </p:blipFill>
        <p:spPr bwMode="auto">
          <a:xfrm>
            <a:off x="3685359" y="1815630"/>
            <a:ext cx="4149130" cy="44788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Группа 45"/>
          <p:cNvGrpSpPr/>
          <p:nvPr/>
        </p:nvGrpSpPr>
        <p:grpSpPr>
          <a:xfrm>
            <a:off x="-1778" y="3642063"/>
            <a:ext cx="3365866" cy="732554"/>
            <a:chOff x="943611" y="4253515"/>
            <a:chExt cx="3460592" cy="466791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Скругленный прямоугольник 16"/>
            <p:cNvSpPr txBox="1"/>
            <p:nvPr/>
          </p:nvSpPr>
          <p:spPr>
            <a:xfrm>
              <a:off x="943611" y="4287796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ориентированно-стружечная плита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3569088" y="1702805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ОСП(англ. </a:t>
            </a:r>
            <a:r>
              <a:rPr lang="ru-RU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oriented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strand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OSB)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многослойный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(3-4 и более слоев) лист, состоящий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древесной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стружки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(тонких щепок), склеенной различными смолами с добавлением синтетического воска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борной кислоты.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Стружка в слоях плиты имеет различную ориентацию: в наружных — продольную, во внутренних — поперечную.</a:t>
            </a:r>
            <a:endParaRPr lang="ru-RU" altLang="ru-RU" sz="2400" u="sng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ÐÐ°ÑÑÐ¸Ð½ÐºÐ¸ Ð¿Ð¾ Ð·Ð°Ð¿ÑÐ¾ÑÑ ÐÐ¡Ð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42" y="3404863"/>
            <a:ext cx="4171115" cy="28343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8030448" y="3403541"/>
            <a:ext cx="3890618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  <p:txBody>
          <a:bodyPr wrap="square" anchor="ctr">
            <a:spAutoFit/>
          </a:bodyPr>
          <a:lstStyle>
            <a:lvl1pPr indent="127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altLang="ru-RU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упругость,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водоотталкивающие свойства,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механическая прочность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однородная структура, без пустот и расслоений,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 держит гвозди и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шурупы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41344" y="5757333"/>
            <a:ext cx="2275012" cy="425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569088" y="1688891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0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 обивка стен, мансард;  -  изготовление черновых полов, оснований под ковровые и линолеумные покрытия; -  изготовление конструкций съемной опалубки многоразового использования;  -  обшивка крыши под мягкую кровлю;  -  строительство стеновых панелей (OSB + утеплитель + OSB);  -  производство  длиннопролетных балок; -  строительство временных ограждений и разборных конструкций; -  применение в декоративных целях и отделки интерьеров; -  в качестве брусьев и погонажа.</a:t>
            </a:r>
          </a:p>
          <a:p>
            <a:pPr algn="just"/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0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Мебельная промышленность</a:t>
            </a:r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 производство щитовых элементов корпусной мебели; -  изготовление стенок шкафов и тумб, выдвижных ящиков, полок; -  изготовление оснований для мягкой мебели и др.</a:t>
            </a:r>
          </a:p>
          <a:p>
            <a:r>
              <a:rPr lang="ru-RU" altLang="ru-RU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3</a:t>
            </a:r>
            <a:r>
              <a:rPr lang="ru-RU" altLang="ru-RU" sz="20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Производство тары</a:t>
            </a:r>
            <a:endParaRPr lang="ru-RU" altLang="ru-RU" sz="20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9234340" y="5219106"/>
            <a:ext cx="1885062" cy="93290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ÐÐ°ÑÑÐ¸Ð½ÐºÐ¸ Ð¿Ð¾ Ð·Ð°Ð¿ÑÐ¾ÑÑ ÐÐ¡Ð Ð¿ÑÐ¸Ð¼ÐµÐ½ÐµÐ½Ð¸Ðµ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67" y="1809935"/>
            <a:ext cx="3567119" cy="44430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6" name="Picture 6" descr="ÐÐ°ÑÑÐ¸Ð½ÐºÐ¸ Ð¿Ð¾ Ð·Ð°Ð¿ÑÐ¾ÑÑ ÐÐ¡Ð Ð¿ÑÐ¸Ð¼ÐµÐ½ÐµÐ½Ð¸Ðµ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690" y="1807825"/>
            <a:ext cx="4743490" cy="44451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Группа 55"/>
          <p:cNvGrpSpPr/>
          <p:nvPr/>
        </p:nvGrpSpPr>
        <p:grpSpPr>
          <a:xfrm>
            <a:off x="21858" y="4423066"/>
            <a:ext cx="3334401" cy="394846"/>
            <a:chOff x="975962" y="4253515"/>
            <a:chExt cx="3428241" cy="459422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слоистые пластики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3552218" y="1695722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>
                <a:solidFill>
                  <a:srgbClr val="6C1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Слоистый пластик - это декоративные облицовочные панели, состоящие из основного слоя и параллельно расположенных слоев наполнителя</a:t>
            </a:r>
            <a:r>
              <a:rPr lang="ru-RU" sz="2000" dirty="0" smtClean="0">
                <a:solidFill>
                  <a:srgbClr val="6C1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>
                <a:solidFill>
                  <a:srgbClr val="6C1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слой изготавливают </a:t>
            </a:r>
            <a:r>
              <a:rPr lang="ru-RU" sz="2000" dirty="0" smtClean="0">
                <a:solidFill>
                  <a:srgbClr val="6C1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бумаги, тканей, стеклоткани, шпона.</a:t>
            </a:r>
            <a:endParaRPr lang="ru-RU" sz="2000" dirty="0">
              <a:solidFill>
                <a:srgbClr val="6C16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0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16" y="3025796"/>
            <a:ext cx="7738717" cy="30116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950909" y="5595226"/>
            <a:ext cx="3403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Бумажно-слоистый пластик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 descr="ÐÐ°ÑÑÐ¸Ð½ÐºÐ¸ Ð¿Ð¾ Ð·Ð°Ð¿ÑÐ¾ÑÑ ÐÐ ÐÐÐÐ¡ÐÐ-Ð¡ÐÐÐÐ¡Ð¢Ð«Ð ÐÐÐÐ¡Ð¢ÐÐ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04" y="1813127"/>
            <a:ext cx="4430418" cy="44304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" name="Picture 10" descr="ÐÐ°ÑÑÐ¸Ð½ÐºÐ¸ Ð¿Ð¾ Ð·Ð°Ð¿ÑÐ¾ÑÑ ÐÐ ÐÐÐÐ¡ÐÐ-Ð¡ÐÐÐÐ¡Ð¢Ð«Ð ÐÐÐÐ¡Ð¢ÐÐ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6" r="11989"/>
          <a:stretch/>
        </p:blipFill>
        <p:spPr bwMode="auto">
          <a:xfrm>
            <a:off x="3658635" y="1808799"/>
            <a:ext cx="3950076" cy="44303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Группа 63"/>
          <p:cNvGrpSpPr/>
          <p:nvPr/>
        </p:nvGrpSpPr>
        <p:grpSpPr>
          <a:xfrm>
            <a:off x="25639" y="4884018"/>
            <a:ext cx="3334401" cy="394846"/>
            <a:chOff x="975962" y="4253515"/>
            <a:chExt cx="3428241" cy="459422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декоративная пленка ПВХ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3558762" y="1690209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Декоративная пленка ПВХ выпускается:</a:t>
            </a: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бумажной или тканевой основе; </a:t>
            </a: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клеевым слоем с обратной стороны (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самоклеющаяся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или без него.</a:t>
            </a:r>
          </a:p>
        </p:txBody>
      </p:sp>
      <p:pic>
        <p:nvPicPr>
          <p:cNvPr id="4108" name="Picture 12" descr="ÐÐ°ÑÑÐ¸Ð½ÐºÐ¸ Ð¿Ð¾ Ð·Ð°Ð¿ÑÐ¾ÑÑ Ð´ÐµÐºÐ¾ÑÐ°ÑÐ¸Ð²Ð½Ð°Ñ Ð¿Ð»ÐµÐ½ÐºÐ° ÐÐÐ¥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7854" r="12173" b="14369"/>
          <a:stretch/>
        </p:blipFill>
        <p:spPr bwMode="auto">
          <a:xfrm>
            <a:off x="3645547" y="2809865"/>
            <a:ext cx="3692275" cy="33421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ÐÐ°ÑÑÐ¸Ð½ÐºÐ¸ Ð¿Ð¾ Ð·Ð°Ð¿ÑÐ¾ÑÑ Ð´ÐµÐºÐ¾ÑÐ°ÑÐ¸Ð²Ð½Ð°Ñ Ð¿Ð»ÐµÐ½ÐºÐ° ÐÐÐ¥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" r="18129"/>
          <a:stretch/>
        </p:blipFill>
        <p:spPr bwMode="auto">
          <a:xfrm>
            <a:off x="7450666" y="2810302"/>
            <a:ext cx="4427515" cy="33417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Группа 69"/>
          <p:cNvGrpSpPr/>
          <p:nvPr/>
        </p:nvGrpSpPr>
        <p:grpSpPr>
          <a:xfrm>
            <a:off x="29687" y="5329776"/>
            <a:ext cx="3334401" cy="394846"/>
            <a:chOff x="975962" y="4253515"/>
            <a:chExt cx="3428241" cy="459422"/>
          </a:xfrm>
        </p:grpSpPr>
        <p:sp>
          <p:nvSpPr>
            <p:cNvPr id="71" name="Скругленный прямоугольник 7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гипсокартон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>
            <a:off x="3564346" y="1706500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Характеристику 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гипсокартона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ГВЛ смотрите в вопросе 17.3.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12" name="Picture 16" descr="ÐÐ°ÑÑÐ¸Ð½ÐºÐ¸ Ð¿Ð¾ Ð·Ð°Ð¿ÑÐ¾ÑÑ Ð³Ð¸Ð¿ÑÐ¾ÐºÐ°ÑÑÐ¾Ð½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4" b="18649"/>
          <a:stretch/>
        </p:blipFill>
        <p:spPr bwMode="auto">
          <a:xfrm>
            <a:off x="3635076" y="2260971"/>
            <a:ext cx="3894330" cy="37343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ÐÐ°ÑÑÐ¸Ð½ÐºÐ¸ Ð¿Ð¾ Ð·Ð°Ð¿ÑÐ¾ÑÑ ÐÐÐ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5"/>
          <a:stretch/>
        </p:blipFill>
        <p:spPr bwMode="auto">
          <a:xfrm>
            <a:off x="7652787" y="2256322"/>
            <a:ext cx="4312724" cy="37390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Группа 75"/>
          <p:cNvGrpSpPr/>
          <p:nvPr/>
        </p:nvGrpSpPr>
        <p:grpSpPr>
          <a:xfrm>
            <a:off x="26186" y="5786740"/>
            <a:ext cx="3334401" cy="394846"/>
            <a:chOff x="975962" y="4253515"/>
            <a:chExt cx="3428241" cy="459422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3571849" y="1701852"/>
            <a:ext cx="8481736" cy="46529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ОБОИ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рулонный строительный материал для отделки стен 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потолков.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Picture 2" descr="D:\Мои документы\Работа бук\Лекции и раздаточные\Товароведение\Хозяйственные товары\Строительные\новое из нета\6(30)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44" y="2191328"/>
            <a:ext cx="4127466" cy="40317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2" descr="ÐÐ°ÑÑÐ¸Ð½ÐºÐ¸ Ð¿Ð¾ Ð·Ð°Ð¿ÑÐ¾ÑÑ Ð¾Ð±Ð¾Ð¸ Ð² Ð¸Ð½ÑÐµÑÑÐµÑÐµ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6"/>
          <a:stretch/>
        </p:blipFill>
        <p:spPr bwMode="auto">
          <a:xfrm>
            <a:off x="7879644" y="2191328"/>
            <a:ext cx="3978987" cy="40317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Горизонтальный свиток 9220"/>
          <p:cNvSpPr/>
          <p:nvPr/>
        </p:nvSpPr>
        <p:spPr>
          <a:xfrm>
            <a:off x="5248720" y="4584192"/>
            <a:ext cx="5057239" cy="1355603"/>
          </a:xfrm>
          <a:prstGeom prst="horizontalScroll">
            <a:avLst/>
          </a:prstGeom>
          <a:solidFill>
            <a:srgbClr val="D2EFFA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АССОРТИМЕНТА ОБОЕВ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" name="Рисунок 83" descr="C:\Users\Машенька\AppData\Local\Microsoft\Windows\INetCache\Content.Word\Рука.png">
            <a:hlinkClick r:id="rId31" action="ppaction://hlinksldjump"/>
          </p:cNvPr>
          <p:cNvPicPr/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840" y="4786690"/>
            <a:ext cx="530194" cy="7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5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5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0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5" grpId="0" animBg="1"/>
      <p:bldP spid="3" grpId="0" animBg="1"/>
      <p:bldP spid="17" grpId="0" animBg="1"/>
      <p:bldP spid="18" grpId="0"/>
      <p:bldP spid="22" grpId="0"/>
      <p:bldP spid="25" grpId="0"/>
      <p:bldP spid="29" grpId="0" animBg="1"/>
      <p:bldP spid="35" grpId="0" animBg="1"/>
      <p:bldP spid="42" grpId="0" animBg="1"/>
      <p:bldP spid="2" grpId="0" animBg="1"/>
      <p:bldP spid="43" grpId="0" animBg="1"/>
      <p:bldP spid="49" grpId="0" animBg="1"/>
      <p:bldP spid="50" grpId="0" animBg="1"/>
      <p:bldP spid="6" grpId="0" animBg="1"/>
      <p:bldP spid="52" grpId="0" animBg="1"/>
      <p:bldP spid="13" grpId="0" animBg="1"/>
      <p:bldP spid="59" grpId="0" animBg="1"/>
      <p:bldP spid="30" grpId="0"/>
      <p:bldP spid="67" grpId="0" animBg="1"/>
      <p:bldP spid="73" grpId="0" animBg="1"/>
      <p:bldP spid="79" grpId="0" animBg="1"/>
      <p:bldP spid="92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5411" y="359601"/>
            <a:ext cx="45018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обоев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74" y="832831"/>
            <a:ext cx="57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9075" y="1307006"/>
            <a:ext cx="3033103" cy="394846"/>
            <a:chOff x="975962" y="4253515"/>
            <a:chExt cx="3428241" cy="45942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назначению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571849" y="1307006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стеновые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потолочные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фризы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бордюры</a:t>
            </a:r>
          </a:p>
        </p:txBody>
      </p:sp>
      <p:pic>
        <p:nvPicPr>
          <p:cNvPr id="5122" name="Picture 2" descr="ÐÐ°ÑÑÐ¸Ð½ÐºÐ¸ Ð¿Ð¾ Ð·Ð°Ð¿ÑÐ¾ÑÑ Ð¾Ð±Ð¾Ð¸ ÑÑÐµÐ½Ð¾Ð²Ñ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5" t="7084"/>
          <a:stretch/>
        </p:blipFill>
        <p:spPr bwMode="auto">
          <a:xfrm>
            <a:off x="5455899" y="1403801"/>
            <a:ext cx="2645696" cy="32622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Ð¾Ð±Ð¾Ð¸ Ð¿Ð¾ÑÐ¾Ð»Ð¾ÑÐ½Ñ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 bwMode="auto">
          <a:xfrm>
            <a:off x="3713810" y="4770862"/>
            <a:ext cx="6271833" cy="14685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Ð¾Ð±Ð¾Ð¸ ÑÑÐ¸Ð·Ñ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r="25603"/>
          <a:stretch/>
        </p:blipFill>
        <p:spPr bwMode="auto">
          <a:xfrm>
            <a:off x="8199829" y="1407662"/>
            <a:ext cx="1785815" cy="32478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¾Ð±Ð¾Ð¸ Ñ Ð±Ð¾ÑÐ´ÑÑÐ¾Ð¼ Ð² Ð¸Ð½ÑÐµÑÑÐµÑ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4" r="39423"/>
          <a:stretch/>
        </p:blipFill>
        <p:spPr bwMode="auto">
          <a:xfrm>
            <a:off x="10078581" y="1403801"/>
            <a:ext cx="1902241" cy="48356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73244" y="2460978"/>
            <a:ext cx="496712" cy="523220"/>
          </a:xfrm>
          <a:prstGeom prst="rect">
            <a:avLst/>
          </a:prstGeom>
          <a:solidFill>
            <a:srgbClr val="D2EFF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89897" y="1504429"/>
            <a:ext cx="496712" cy="523220"/>
          </a:xfrm>
          <a:prstGeom prst="rect">
            <a:avLst/>
          </a:prstGeom>
          <a:solidFill>
            <a:srgbClr val="D2EFF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41092" y="1504429"/>
            <a:ext cx="496712" cy="523220"/>
          </a:xfrm>
          <a:prstGeom prst="rect">
            <a:avLst/>
          </a:prstGeom>
          <a:solidFill>
            <a:srgbClr val="D2EFF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92736" y="5441347"/>
            <a:ext cx="496712" cy="523220"/>
          </a:xfrm>
          <a:prstGeom prst="rect">
            <a:avLst/>
          </a:prstGeom>
          <a:solidFill>
            <a:srgbClr val="D2EFF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20514" y="1765510"/>
            <a:ext cx="3033103" cy="394846"/>
            <a:chOff x="975962" y="4253515"/>
            <a:chExt cx="3428241" cy="459422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водостойкости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571849" y="1318889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обычные (неводостойкие)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водостойкие (одна волна)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моющиеся (две-три волны)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чистящиеся (щетка с волной)</a:t>
            </a:r>
          </a:p>
        </p:txBody>
      </p:sp>
      <p:pic>
        <p:nvPicPr>
          <p:cNvPr id="5134" name="Picture 14" descr="ÐÐ°ÑÑÐ¸Ð½ÐºÐ¸ Ð¿Ð¾ Ð·Ð°Ð¿ÑÐ¾ÑÑ Ð¼Ð°ÑÐºÐ¸ÑÐ²Ð¾ÐºÐ° Ð²Ð¾Ð´Ð¾ÑÑÐ¾Ð¹ÐºÐ¾ÑÑÐ¸ Ð¾Ð±Ð¾ÐµÐ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08" y="3372338"/>
            <a:ext cx="8172799" cy="26495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13809" y="2810933"/>
            <a:ext cx="8172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маркировке обоев водостойкость обозначается пиктограммами: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20513" y="2224014"/>
            <a:ext cx="3033103" cy="394846"/>
            <a:chOff x="975962" y="4253515"/>
            <a:chExt cx="3428241" cy="459422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плотности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3578505" y="1330772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61950" lvl="0" indent="-271463">
              <a:buFont typeface="+mj-lt"/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легкие (до 110 г/м²)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средние (110-140 г/м²)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тяжелые (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140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г/м²).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27170" y="2682518"/>
            <a:ext cx="3033103" cy="394846"/>
            <a:chOff x="975962" y="4253515"/>
            <a:chExt cx="3428241" cy="459422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числу слоев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3585161" y="1315796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однослойные (симплекс)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духслойные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(дуплекс)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трехслойные (с двойной основой)</a:t>
            </a:r>
          </a:p>
        </p:txBody>
      </p:sp>
      <p:pic>
        <p:nvPicPr>
          <p:cNvPr id="5136" name="Picture 16" descr="ÐÐ°ÑÑÐ¸Ð½ÐºÐ¸ Ð¿Ð¾ Ð·Ð°Ð¿ÑÐ¾ÑÑ Ð¼Ð°ÑÐºÐ¸ÑÐ¾Ð²ÐºÐ° Ð¾Ð±Ð¾ÐµÐ²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73422" r="32896"/>
          <a:stretch/>
        </p:blipFill>
        <p:spPr bwMode="auto">
          <a:xfrm>
            <a:off x="3749908" y="3135834"/>
            <a:ext cx="4872815" cy="21945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26933" y="2486093"/>
            <a:ext cx="437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Пиктограммы в маркировке: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20513" y="3135834"/>
            <a:ext cx="3033103" cy="394846"/>
            <a:chOff x="975962" y="4253515"/>
            <a:chExt cx="3428241" cy="459422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светостойкости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3578505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0487" lvl="0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светостойкости зависит устойчивость к выгоранию.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8" name="Picture 18" descr="ÐÐ°ÑÑÐ¸Ð½ÐºÐ¸ Ð¿Ð¾ Ð·Ð°Ð¿ÑÐ¾ÑÑ Ð¼Ð°ÑÐºÐ¸ÑÐ¾Ð²ÐºÐ° Ð¾Ð±Ð¾ÐµÐ²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49153" r="1816" b="25384"/>
          <a:stretch/>
        </p:blipFill>
        <p:spPr bwMode="auto">
          <a:xfrm>
            <a:off x="3749908" y="2500569"/>
            <a:ext cx="8067400" cy="20602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26933" y="2027649"/>
            <a:ext cx="4274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Пиктограммы в маркировке: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139074" y="3594382"/>
            <a:ext cx="3033103" cy="394846"/>
            <a:chOff x="975962" y="4253515"/>
            <a:chExt cx="3428241" cy="459422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типу стыковки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571849" y="1315796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0487" lvl="0"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типа стыковки зависит легкость наклеивания, необходимость совмещать элементы рисунка.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0" name="Picture 20" descr="ÐÐ°ÑÑÐ¸Ð½ÐºÐ¸ Ð¿Ð¾ Ð·Ð°Ð¿ÑÐ¾ÑÑ Ð¼Ð°ÑÐºÐ¸ÑÐ¾Ð²ÐºÐ° Ð¾Ð±Ð¾ÐµÐ²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0" t="24783" r="3341" b="50055"/>
          <a:stretch/>
        </p:blipFill>
        <p:spPr bwMode="auto">
          <a:xfrm>
            <a:off x="3941588" y="2899188"/>
            <a:ext cx="5707443" cy="18442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 descr="ÐÐ°ÑÑÐ¸Ð½ÐºÐ¸ Ð¿Ð¾ Ð·Ð°Ð¿ÑÐ¾ÑÑ Ð¼Ð°ÑÐºÐ¸ÑÐ¾Ð²ÐºÐ° Ð¾Ð±Ð¾ÐµÐ²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49029" r="82482" b="25868"/>
          <a:stretch/>
        </p:blipFill>
        <p:spPr bwMode="auto">
          <a:xfrm>
            <a:off x="9655687" y="2899188"/>
            <a:ext cx="1444977" cy="1839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26933" y="2427759"/>
            <a:ext cx="4143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Пиктограммы в маркировке: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139073" y="4036134"/>
            <a:ext cx="3033103" cy="394846"/>
            <a:chOff x="975962" y="4253515"/>
            <a:chExt cx="3428241" cy="459422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виду основы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3578503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бумажные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текстильные</a:t>
            </a: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флизелиновые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lvl="0" indent="-271463">
              <a:buFont typeface="+mj-lt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стеклообои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139072" y="4494682"/>
            <a:ext cx="3033103" cy="394846"/>
            <a:chOff x="975962" y="4253515"/>
            <a:chExt cx="3428241" cy="459422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виду покрытия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3571849" y="1315796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61950" lvl="0" indent="-271463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латексным покрытием</a:t>
            </a:r>
          </a:p>
          <a:p>
            <a:pPr marL="361950" lvl="0" indent="-271463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виниловые</a:t>
            </a:r>
          </a:p>
          <a:p>
            <a:pPr marL="361950" lvl="0" indent="-271463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пробковые</a:t>
            </a:r>
          </a:p>
          <a:p>
            <a:pPr marL="361950" lvl="0" indent="-271463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акриловые</a:t>
            </a:r>
          </a:p>
          <a:p>
            <a:pPr marL="361950" lvl="0" indent="-271463" defTabSz="914400">
              <a:buFont typeface="+mj-lt"/>
              <a:buAutoNum type="arabicPeriod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текстильные,</a:t>
            </a:r>
          </a:p>
          <a:p>
            <a:pPr marL="361950" lvl="0" indent="-271463" defTabSz="914400">
              <a:buFont typeface="+mj-lt"/>
              <a:buAutoNum type="arabicPeriod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бамбуковые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т.д.</a:t>
            </a:r>
          </a:p>
        </p:txBody>
      </p:sp>
      <p:grpSp>
        <p:nvGrpSpPr>
          <p:cNvPr id="56" name="Группа 55"/>
          <p:cNvGrpSpPr/>
          <p:nvPr/>
        </p:nvGrpSpPr>
        <p:grpSpPr>
          <a:xfrm>
            <a:off x="139072" y="4924870"/>
            <a:ext cx="3033103" cy="394846"/>
            <a:chOff x="975962" y="4253515"/>
            <a:chExt cx="3428241" cy="459422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виду поверхности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3578501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lvl="0" indent="-276225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гладкие</a:t>
            </a:r>
          </a:p>
          <a:p>
            <a:pPr marL="457200" lvl="0" indent="-276225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тисненые (с тиснением по контуру или хаотично)</a:t>
            </a:r>
          </a:p>
        </p:txBody>
      </p:sp>
      <p:pic>
        <p:nvPicPr>
          <p:cNvPr id="5142" name="Picture 22" descr="ÐÐ°ÑÑÐ¸Ð½ÐºÐ¸ Ð¿Ð¾ Ð·Ð°Ð¿ÑÐ¾ÑÑ ÑÐ¸ÑÐ½ÐµÐ½ÑÐµ Ð¾Ð±Ð¾Ð¸ ÐºÑÑÐ¿Ð½ÑÐ¼ Ð¿Ð»Ð°Ð½Ð¾Ð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90" y="2100679"/>
            <a:ext cx="3958329" cy="38513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ÐÐ°ÑÑÐ¸Ð½ÐºÐ¸ Ð¿Ð¾ Ð·Ð°Ð¿ÑÐ¾ÑÑ Ð»Ð°ÑÐµÐºÑÐ½ÑÐµ Ð¾Ð±Ð¾Ð¸ Ð½Ð° ÑÑÐµÐ½Ñ Ð² ÑÑÑÐ±ÐºÐ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r="55757" b="20912"/>
          <a:stretch/>
        </p:blipFill>
        <p:spPr bwMode="auto">
          <a:xfrm>
            <a:off x="3807685" y="2121580"/>
            <a:ext cx="3995949" cy="38304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Группа 61"/>
          <p:cNvGrpSpPr/>
          <p:nvPr/>
        </p:nvGrpSpPr>
        <p:grpSpPr>
          <a:xfrm>
            <a:off x="139071" y="5383418"/>
            <a:ext cx="3033103" cy="394846"/>
            <a:chOff x="975962" y="4253515"/>
            <a:chExt cx="3428241" cy="459422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характеру рисунка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3571849" y="1304825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lvl="0" indent="-276225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одноцветные</a:t>
            </a:r>
          </a:p>
          <a:p>
            <a:pPr marL="457200" lvl="0" indent="-276225"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печатным рисунком (глубокая печать,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флексопечать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146" name="Picture 26" descr="ÐÐ°ÑÑÐ¸Ð½ÐºÐ¸ Ð¿Ð¾ Ð·Ð°Ð¿ÑÐ¾ÑÑ Ð¾Ð´Ð½Ð¾ÑÐ²ÐµÑÐ½ÑÐµ ÑÑÐµÐ½Ð¾Ð²ÑÐµ Ð¾Ð±Ð¾Ð¸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r="32401" b="9037"/>
          <a:stretch/>
        </p:blipFill>
        <p:spPr bwMode="auto">
          <a:xfrm>
            <a:off x="3725074" y="2055014"/>
            <a:ext cx="3748168" cy="41391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ÐÐ°ÑÑÐ¸Ð½ÐºÐ¸ Ð¿Ð¾ Ð·Ð°Ð¿ÑÐ¾ÑÑ ÑÑÐµÐ½Ð¾Ð²ÑÐµ Ð¾Ð±Ð¾Ð¸ ÑÐ»ÐµÐºÑÐ¾Ð¿ÐµÑÐ°ÑÑ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/>
          <a:stretch/>
        </p:blipFill>
        <p:spPr bwMode="auto">
          <a:xfrm>
            <a:off x="7631289" y="2059373"/>
            <a:ext cx="4255318" cy="41298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Выноска-облако 67">
            <a:hlinkClick r:id="rId12" action="ppaction://hlinksldjump"/>
          </p:cNvPr>
          <p:cNvSpPr/>
          <p:nvPr/>
        </p:nvSpPr>
        <p:spPr>
          <a:xfrm>
            <a:off x="9375978" y="4413767"/>
            <a:ext cx="2286549" cy="952180"/>
          </a:xfrm>
          <a:prstGeom prst="cloud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kern="12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интересно</a:t>
            </a:r>
            <a:endParaRPr lang="ru-RU" sz="4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120513" y="5841500"/>
            <a:ext cx="3033103" cy="394846"/>
            <a:chOff x="975962" y="4253515"/>
            <a:chExt cx="3428241" cy="459422"/>
          </a:xfrm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размеру рулона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3578499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Обои выпускаются в рулонах </a:t>
            </a: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различной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ширины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(53, 70 и 106см) </a:t>
            </a: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длины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(10, 15 и 25м)</a:t>
            </a:r>
          </a:p>
        </p:txBody>
      </p:sp>
      <p:pic>
        <p:nvPicPr>
          <p:cNvPr id="5150" name="Picture 30" descr="ÐÐ°ÑÑÐ¸Ð½ÐºÐ¸ Ð¿Ð¾ Ð·Ð°Ð¿ÑÐ¾ÑÑ Ð¿ÑÐ¾Ð´Ð°Ð¶Ð° Ð¾Ð±Ð¾ÐµÐ²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b="20576"/>
          <a:stretch/>
        </p:blipFill>
        <p:spPr bwMode="auto">
          <a:xfrm>
            <a:off x="7755466" y="1592493"/>
            <a:ext cx="4127661" cy="46437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15" grpId="0" animBg="1"/>
      <p:bldP spid="16" grpId="0" animBg="1"/>
      <p:bldP spid="17" grpId="0" animBg="1"/>
      <p:bldP spid="21" grpId="0" animBg="1"/>
      <p:bldP spid="9" grpId="0"/>
      <p:bldP spid="27" grpId="0" animBg="1"/>
      <p:bldP spid="32" grpId="0" animBg="1"/>
      <p:bldP spid="11" grpId="0"/>
      <p:bldP spid="38" grpId="0" animBg="1"/>
      <p:bldP spid="12" grpId="0"/>
      <p:bldP spid="44" grpId="0" animBg="1"/>
      <p:bldP spid="13" grpId="0"/>
      <p:bldP spid="51" grpId="0" animBg="1"/>
      <p:bldP spid="55" grpId="0" animBg="1"/>
      <p:bldP spid="59" grpId="0" animBg="1"/>
      <p:bldP spid="65" grpId="0" animBg="1"/>
      <p:bldP spid="68" grpId="0" animBg="1"/>
      <p:bldP spid="7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7408"/>
            <a:ext cx="57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71550" y="872800"/>
            <a:ext cx="3033103" cy="394846"/>
            <a:chOff x="975962" y="4253515"/>
            <a:chExt cx="3428241" cy="45942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бумажные 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962399" y="836314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БУМАЖНЫЕ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бывают: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9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buFont typeface="Courier New" pitchFamily="49" charset="0"/>
              <a:buChar char="o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однослойные и двухслойные</a:t>
            </a:r>
          </a:p>
          <a:p>
            <a:pPr marL="265113" indent="-265113" algn="just">
              <a:buFont typeface="Courier New" pitchFamily="49" charset="0"/>
              <a:buChar char="o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гладкие и тисненые</a:t>
            </a:r>
          </a:p>
          <a:p>
            <a:pPr marL="265113" indent="-265113" algn="just">
              <a:buFont typeface="Courier New" pitchFamily="49" charset="0"/>
              <a:buChar char="o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одноцветные и с печатным рисунком, под покраску</a:t>
            </a:r>
          </a:p>
          <a:p>
            <a:pPr algn="just"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defRPr/>
            </a:pPr>
            <a:r>
              <a:rPr lang="ru-RU" sz="20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ДОСТОИНСТВА:</a:t>
            </a:r>
          </a:p>
          <a:p>
            <a:pPr marL="265113" indent="-265113" algn="ctr">
              <a:defRPr/>
            </a:pPr>
            <a:endParaRPr lang="ru-RU" sz="6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дешевые</a:t>
            </a:r>
          </a:p>
          <a:p>
            <a:pPr marL="265113" indent="-265113"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многообразие расцветок</a:t>
            </a:r>
          </a:p>
          <a:p>
            <a:pPr marL="265113" indent="-265113"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экологически чистые</a:t>
            </a:r>
          </a:p>
          <a:p>
            <a:pPr marL="265113" indent="-265113"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легко клеятся</a:t>
            </a:r>
          </a:p>
          <a:p>
            <a:pPr marL="265113" indent="-265113" algn="just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подходят практически для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 algn="just"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любых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помещений</a:t>
            </a:r>
          </a:p>
        </p:txBody>
      </p:sp>
      <p:pic>
        <p:nvPicPr>
          <p:cNvPr id="7170" name="Picture 2" descr="https://fhcdnarticles-a.akamaihd.net/2075738/thumb_5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1"/>
          <a:stretch/>
        </p:blipFill>
        <p:spPr bwMode="auto">
          <a:xfrm>
            <a:off x="7281332" y="2381956"/>
            <a:ext cx="4636587" cy="37912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83455" y="1423706"/>
            <a:ext cx="3033103" cy="394846"/>
            <a:chOff x="975962" y="4253515"/>
            <a:chExt cx="3428241" cy="45942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флизелиновые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3962399" y="836314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нетканое полотно, напоминающее бумагу, формуемое из целлюлозных волокон, иногда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добавлением полиэстера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оклейке клей наносится на стену.</a:t>
            </a:r>
          </a:p>
        </p:txBody>
      </p:sp>
      <p:pic>
        <p:nvPicPr>
          <p:cNvPr id="7172" name="Picture 4" descr="https://fhcdnarticles-a.akamaihd.net/2075741/thumb_5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18" y="1879026"/>
            <a:ext cx="7801522" cy="429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69760" y="1963048"/>
            <a:ext cx="3033103" cy="394846"/>
            <a:chOff x="975962" y="4253515"/>
            <a:chExt cx="3428241" cy="45942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виниловые 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974304" y="836314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ВИНИЛОВЫЕ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двухслойные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 нанесенным на верхний слой поливинилхлоридным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покрытием. Недостатком является низкая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паропроницаемость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13" indent="-265113" algn="just">
              <a:defRPr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Разновидности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76213" indent="-176213" algn="just"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Плоский винил горячего тиснения («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шёлкография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»);</a:t>
            </a:r>
          </a:p>
          <a:p>
            <a:pPr algn="just"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 Вспененный винил (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пенообои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Моющиеся виниловые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обои.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 descr="ÐÐ°ÑÑÐ¸Ð½ÐºÐ¸ Ð¿Ð¾ Ð·Ð°Ð¿ÑÐ¾ÑÑ Ð¾Ð±Ð¾Ð¸ ÑÐµÐ»ÐºÐ¾Ð³ÑÐ°ÑÐ¸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42"/>
          <a:stretch/>
        </p:blipFill>
        <p:spPr bwMode="auto">
          <a:xfrm>
            <a:off x="4079014" y="3183467"/>
            <a:ext cx="2762054" cy="3064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ÐÐ°ÑÑÐ¸Ð½ÐºÐ¸ Ð¿Ð¾ Ð·Ð°Ð¿ÑÐ¾ÑÑ Ð¿Ð¾ÑÐ¾Ð»Ð¾ÑÐ½ÑÐµ Ð¿ÐµÐ½Ð¾Ð¾Ð±Ð¾Ð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6"/>
          <a:stretch/>
        </p:blipFill>
        <p:spPr bwMode="auto">
          <a:xfrm>
            <a:off x="6923936" y="3183467"/>
            <a:ext cx="2524864" cy="3064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ÐÐ°ÑÑÐ¸Ð½ÐºÐ¸ Ð¿Ð¾ Ð·Ð°Ð¿ÑÐ¾ÑÑ Ð¼Ð¾ÑÑÐ¸ÐµÑÑ Ð¾Ð±Ð¾Ð¸ Ð´Ð»Ñ ÐºÑÑÐ½Ð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8"/>
          <a:stretch/>
        </p:blipFill>
        <p:spPr bwMode="auto">
          <a:xfrm>
            <a:off x="9531668" y="3183468"/>
            <a:ext cx="2389399" cy="3064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157855" y="2502390"/>
            <a:ext cx="3033103" cy="394846"/>
            <a:chOff x="975962" y="4253515"/>
            <a:chExt cx="3428241" cy="459422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акриловые 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974304" y="836313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defRPr/>
            </a:pP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АКРИЛОВЫЕ ОБОИ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бумажную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флизелиновую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которую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точечно нанесен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80" name="Picture 12" descr="ÐÐ°ÑÑÐ¸Ð½ÐºÐ¸ Ð¿Ð¾ Ð·Ð°Ð¿ÑÐ¾ÑÑ Ð°ÐºÑÐ¸Ð»Ð¾Ð²ÑÐµ Ð¾Ð±Ð¾Ð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99"/>
          <a:stretch/>
        </p:blipFill>
        <p:spPr bwMode="auto">
          <a:xfrm>
            <a:off x="4100488" y="1603161"/>
            <a:ext cx="3564668" cy="45700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ÐÐ°ÑÑÐ¸Ð½ÐºÐ¸ Ð¿Ð¾ Ð·Ð°Ð¿ÑÐ¾ÑÑ Ð¿ÐµÐ½Ð¾Ð¾Ð±Ð¾Ð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96" y="2233377"/>
            <a:ext cx="4139183" cy="31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91340" y="5542844"/>
            <a:ext cx="411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Акриловые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пенообои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57760" y="2986044"/>
            <a:ext cx="3033103" cy="394846"/>
            <a:chOff x="975962" y="4253515"/>
            <a:chExt cx="3428241" cy="45942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текстильные 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3974303" y="836312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Текстильные обои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бумажное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полотно, ламинированное нитями из натуральных или смешанных волокон, либо натуральной тканью (разновидности – велюровые, фетровые, ковровые, джутовые обои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0" name="Picture 22" descr="ÐÐ°ÑÑÐ¸Ð½ÐºÐ¸ Ð¿Ð¾ Ð·Ð°Ð¿ÑÐ¾ÑÑ ÑÐµÐºÑÑÐ¸Ð»ÑÐ½ÑÐµ Ð¾Ð±Ð¾Ð¸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98" b="21102"/>
          <a:stretch/>
        </p:blipFill>
        <p:spPr bwMode="auto">
          <a:xfrm>
            <a:off x="4079013" y="1879024"/>
            <a:ext cx="3890943" cy="43543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ÐÐ°ÑÑÐ¸Ð½ÐºÐ¸ Ð¿Ð¾ Ð·Ð°Ð¿ÑÐ¾ÑÑ ÑÐµÐºÑÑÐ¸Ð»ÑÐ½ÑÐµ Ð¾Ð±Ð¾Ð¸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259" r="28583" b="-259"/>
          <a:stretch/>
        </p:blipFill>
        <p:spPr bwMode="auto">
          <a:xfrm>
            <a:off x="8116711" y="1879024"/>
            <a:ext cx="3775728" cy="43543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157759" y="3478320"/>
            <a:ext cx="3033103" cy="394846"/>
            <a:chOff x="975962" y="4253515"/>
            <a:chExt cx="3428241" cy="459422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стеклообои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3974303" y="836310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Стеклообои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нетканое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полотно, формуемое из тончайшего стеклянного волокна. В зависимости от сферы применения может быть гладким (для потолка) и рельефным (для стен).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Паутинку (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стеклообои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рисунка),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используют как основу перед поклейкой других обоев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нанесением штукатурки. Всегда выпускаются в виде белого полотна под покраску.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Picture 26" descr="ÐÐ°ÑÑÐ¸Ð½ÐºÐ¸ Ð¿Ð¾ Ð·Ð°Ð¿ÑÐ¾ÑÑ ÑÑÐµÐºÐ»Ð¾Ð¾Ð±Ð¾Ð¸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39" y="2823038"/>
            <a:ext cx="3061374" cy="33873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ÐÐ°ÑÑÐ¸Ð½ÐºÐ¸ Ð¿Ð¾ Ð·Ð°Ð¿ÑÐ¾ÑÑ ÑÑÐµÐºÐ»Ð¾Ð¾Ð±Ð¾Ð¸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/>
          <a:stretch/>
        </p:blipFill>
        <p:spPr bwMode="auto">
          <a:xfrm>
            <a:off x="4097867" y="2823038"/>
            <a:ext cx="4585247" cy="33873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Группа 43"/>
          <p:cNvGrpSpPr/>
          <p:nvPr/>
        </p:nvGrpSpPr>
        <p:grpSpPr>
          <a:xfrm>
            <a:off x="166512" y="4006895"/>
            <a:ext cx="3033103" cy="394846"/>
            <a:chOff x="975962" y="4253515"/>
            <a:chExt cx="3428241" cy="459422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бамбуковые 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3971056" y="836310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Бамбуковые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продольные полоски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бамбука, наклеенные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тканевую, реже – бумажную основу.</a:t>
            </a:r>
          </a:p>
        </p:txBody>
      </p:sp>
      <p:pic>
        <p:nvPicPr>
          <p:cNvPr id="7198" name="Picture 30" descr="https://fhcdnarticles-a.akamaihd.net/2075776/thumb_58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9" r="6450"/>
          <a:stretch/>
        </p:blipFill>
        <p:spPr bwMode="auto">
          <a:xfrm>
            <a:off x="4096293" y="1566012"/>
            <a:ext cx="3623734" cy="46443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ÐÐ°ÑÑÐ¸Ð½ÐºÐ¸ Ð¿Ð¾ Ð·Ð°Ð¿ÑÐ¾ÑÑ Ð±Ð°Ð¼Ð±ÑÐºÐ¾Ð²ÑÐµ Ð¾Ð±Ð¾Ð¸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10847"/>
          <a:stretch/>
        </p:blipFill>
        <p:spPr bwMode="auto">
          <a:xfrm>
            <a:off x="7845777" y="1566011"/>
            <a:ext cx="4005229" cy="46492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/>
          <p:cNvGrpSpPr/>
          <p:nvPr/>
        </p:nvGrpSpPr>
        <p:grpSpPr>
          <a:xfrm>
            <a:off x="145854" y="4515442"/>
            <a:ext cx="3033103" cy="394846"/>
            <a:chOff x="975962" y="4253515"/>
            <a:chExt cx="3428241" cy="459422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пробковые 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3962398" y="836310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Пробковые обои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тонкий шпон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пробки, наклеенный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тканевую основу, дорогие коллекции представлены просто пробковыми листами.</a:t>
            </a:r>
          </a:p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04" name="Picture 36" descr="ÐÐ°ÑÑÐ¸Ð½ÐºÐ¸ Ð¿Ð¾ Ð·Ð°Ð¿ÑÐ¾ÑÑ Ð¿ÑÐ¾Ð±ÐºÐ¾Ð²ÑÐµ Ð¾Ð±Ð¾Ð¸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23"/>
          <a:stretch/>
        </p:blipFill>
        <p:spPr bwMode="auto">
          <a:xfrm>
            <a:off x="4083020" y="1549065"/>
            <a:ext cx="3819202" cy="46482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 descr="ÐÐ°ÑÑÐ¸Ð½ÐºÐ¸ Ð¿Ð¾ Ð·Ð°Ð¿ÑÐ¾ÑÑ Ð¿ÑÐ¾Ð±ÐºÐ¾Ð²ÑÐµ Ð¾Ð±Ð¾Ð¸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5" t="485" r="11963" b="-485"/>
          <a:stretch/>
        </p:blipFill>
        <p:spPr bwMode="auto">
          <a:xfrm>
            <a:off x="8003822" y="1543004"/>
            <a:ext cx="3878676" cy="46526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Группа 56"/>
          <p:cNvGrpSpPr/>
          <p:nvPr/>
        </p:nvGrpSpPr>
        <p:grpSpPr>
          <a:xfrm>
            <a:off x="154607" y="5018327"/>
            <a:ext cx="3033103" cy="394846"/>
            <a:chOff x="975962" y="4253515"/>
            <a:chExt cx="3428241" cy="459422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металлические 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3967809" y="836310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обои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изготавливаются путем покрытия бумажной основы тонким слоем фольги, после чего на поверхность обоев наносится тиснение или рисунок.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08" name="Picture 4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88"/>
          <a:stretch/>
        </p:blipFill>
        <p:spPr bwMode="auto">
          <a:xfrm>
            <a:off x="4075009" y="1911017"/>
            <a:ext cx="3624013" cy="4286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ÐÐ°ÑÑÐ¸Ð½ÐºÐ¸ Ð¿Ð¾ Ð·Ð°Ð¿ÑÐ¾ÑÑ Ð¼ÐµÑÐ°Ð»Ð»Ð¸ÑÐµÑÐºÐ¸Ðµ Ð¾Ð±Ð¾Ð¸ Ð² Ð¸Ð½ÑÐµÑÑÐµÑÐµ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/>
          <a:stretch/>
        </p:blipFill>
        <p:spPr bwMode="auto">
          <a:xfrm>
            <a:off x="7778044" y="1911017"/>
            <a:ext cx="4177270" cy="42892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/>
          <p:cNvGrpSpPr/>
          <p:nvPr/>
        </p:nvGrpSpPr>
        <p:grpSpPr>
          <a:xfrm>
            <a:off x="164262" y="5510603"/>
            <a:ext cx="3033103" cy="394846"/>
            <a:chOff x="975962" y="4253515"/>
            <a:chExt cx="3428241" cy="459422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фотообои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3971055" y="836306"/>
            <a:ext cx="8058561" cy="5485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Фотообо́и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обои 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нанесённым на них изображением. Состоят из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частей.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12" name="Picture 44" descr="ÐÐ°ÑÑÐ¸Ð½ÐºÐ¸ Ð¿Ð¾ Ð·Ð°Ð¿ÑÐ¾ÑÑ ÑÐ¾ÑÐ¾Ð¾Ð±Ð¾Ð¸ ÑÑÐ¾ ÑÑÐ¾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11342"/>
          <a:stretch/>
        </p:blipFill>
        <p:spPr bwMode="auto">
          <a:xfrm>
            <a:off x="4153602" y="1603021"/>
            <a:ext cx="7697403" cy="460216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Управляющая кнопка: далее 13">
            <a:hlinkClick r:id="rId20" action="ppaction://hlinksldjump" highlightClick="1"/>
          </p:cNvPr>
          <p:cNvSpPr/>
          <p:nvPr/>
        </p:nvSpPr>
        <p:spPr>
          <a:xfrm>
            <a:off x="11323376" y="6378850"/>
            <a:ext cx="697583" cy="41769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2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3" grpId="0" animBg="1"/>
      <p:bldP spid="18" grpId="0" animBg="1"/>
      <p:bldP spid="25" grpId="0" animBg="1"/>
      <p:bldP spid="9" grpId="0"/>
      <p:bldP spid="35" grpId="0" animBg="1"/>
      <p:bldP spid="41" grpId="0" animBg="1"/>
      <p:bldP spid="47" grpId="0" animBg="1"/>
      <p:bldP spid="53" grpId="0" animBg="1"/>
      <p:bldP spid="60" grpId="0" animBg="1"/>
      <p:bldP spid="6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7315" y="258002"/>
            <a:ext cx="80373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нанесения узора на обои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74" y="832831"/>
            <a:ext cx="57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54380" y="1382146"/>
            <a:ext cx="3033103" cy="394846"/>
            <a:chOff x="975962" y="4253515"/>
            <a:chExt cx="3428241" cy="45942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поверхностная печать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578499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 поверхность обоев обильно наносятся чернила, которые слегка растекаются по бумаге, из-за чего готовое изображение получается не таким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четким. Благодаря отсутствию сушки между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различными цветовыми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станциями чернила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оттенков могут немного смешиваться друг с другом.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на обоях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напоминают ручную роспись.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dekorin.me/wp-content/uploads/2013/05/sanderson-surface-printed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87"/>
          <a:stretch/>
        </p:blipFill>
        <p:spPr bwMode="auto">
          <a:xfrm>
            <a:off x="3720308" y="3206044"/>
            <a:ext cx="8203302" cy="29915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42475" y="1873213"/>
            <a:ext cx="3033103" cy="394846"/>
            <a:chOff x="975962" y="4253515"/>
            <a:chExt cx="3428241" cy="45942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флексопечать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590404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Флексография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применением гибких резиновых цилиндров или роликов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Чернила переносятся на бумагу со специального вала, на котором был выгравирован рельефный рисунок.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применяемая при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флексографии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позволяет использовать меньшее количество чернил и обеспечивает более высокую точность изображения.</a:t>
            </a:r>
            <a:endParaRPr lang="ru-RU" alt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http://dekorin.me/wp-content/uploads/2013/05/flexograp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08" y="3289609"/>
            <a:ext cx="4534824" cy="29946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dekorin.me/wp-content/uploads/2013/05/flexo-printed-wallpaper-designersguil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8"/>
          <a:stretch/>
        </p:blipFill>
        <p:spPr bwMode="auto">
          <a:xfrm>
            <a:off x="8374566" y="3289608"/>
            <a:ext cx="3549044" cy="29946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142475" y="2364280"/>
            <a:ext cx="3033103" cy="394846"/>
            <a:chOff x="975962" y="4253515"/>
            <a:chExt cx="3428241" cy="45942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трафаретная печать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3590404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трафаретной печати чернила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наносятся на обои через отверстия в полых цилиндрических экранах (трафаретах), расположенных друг за другом в определенном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 (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каждый цилиндр подается 1 определенный цвет). </a:t>
            </a:r>
            <a:endParaRPr lang="ru-RU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характеристикой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ярких непрозрачных оттенков и четко очерченных форм.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Краски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наносимые друг на друга, не смешиваются.</a:t>
            </a:r>
            <a:endParaRPr lang="ru-RU" alt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 descr="http://dekorin.me/wp-content/uploads/2013/05/Rotary-Screen-Printing-Mach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2" y="3183517"/>
            <a:ext cx="4972753" cy="31162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dekorin.me/wp-content/uploads/2013/05/Rotary-Printed-wallpaper-borastapet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r="22928"/>
          <a:stretch/>
        </p:blipFill>
        <p:spPr bwMode="auto">
          <a:xfrm>
            <a:off x="8873067" y="3183517"/>
            <a:ext cx="3056496" cy="31162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142475" y="2819738"/>
            <a:ext cx="3033103" cy="394846"/>
            <a:chOff x="975962" y="4253515"/>
            <a:chExt cx="3428241" cy="45942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глубокая печать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590404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переноса изображения на бумагу при глубокой печати используется жесткий гравированный цилиндр, но в отличие от валиков, применяемых при поверхностной и 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флексографской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печати, изображение на нем является не выпуклым, а утопленным.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8" name="Picture 14" descr="Ð¡ÑÐµÐ¼Ð° Ð¿ÑÐ¾ÑÐµÑÑÐ° Ð³ÑÐ°Ð²ÑÑÐ½Ð¾Ð¹ Ð¿ÐµÑÐ°ÑÐ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08" y="2652889"/>
            <a:ext cx="4233614" cy="35985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dekorin.me/wp-content/uploads/2013/05/gravure-printed-wallpaper-sanderso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563" b="42474"/>
          <a:stretch/>
        </p:blipFill>
        <p:spPr bwMode="auto">
          <a:xfrm>
            <a:off x="8073356" y="2652889"/>
            <a:ext cx="3859000" cy="35985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142474" y="3275196"/>
            <a:ext cx="3033103" cy="394846"/>
            <a:chOff x="975962" y="4253515"/>
            <a:chExt cx="3428241" cy="45942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офсетная печать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3590404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Литография (офсетная печать)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при помощи абсолютно плоской формы, рисунок с которой переносится на бумагу под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давлением.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2" name="Picture 18" descr="Ð¡ÑÐµÐ¼Ð° Ð¿ÑÐ¾ÑÐµÑÑÐ° Ð¾ÑÑÐµÑÐ½Ð¾Ð¹ (Ð»Ð¸ÑÐ¾Ð³ÑÐ°ÑÐ¸ÑÐµÑÐºÐ¾Ð¹) Ð¿ÐµÑÐ°ÑÐ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2" y="2256495"/>
            <a:ext cx="5033993" cy="39049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ÐÐ±Ð¾Ð¸, Ð²ÑÐ¿Ð¾Ð»Ð½ÐµÐ½Ð½ÑÐµ Ð¿ÑÐ¸ Ð¿Ð¾Ð¼Ð¾ÑÐ¸ Ð»Ð¸ÑÐ¾Ð³ÑÐ°ÑÐ¸Ð¸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0" t="-289" r="16174" b="289"/>
          <a:stretch/>
        </p:blipFill>
        <p:spPr bwMode="auto">
          <a:xfrm>
            <a:off x="8873067" y="2256495"/>
            <a:ext cx="3019164" cy="3908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142474" y="3719090"/>
            <a:ext cx="3033103" cy="394846"/>
            <a:chOff x="975962" y="4253515"/>
            <a:chExt cx="3428241" cy="459422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шелкография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3578498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Шелкография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 использованием специальных рамок и трафаретов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Краска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наносится на рамку, обтянутую шелком,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проникает в те области, которые не прикрыты трафаретным шаблоном. Используя несколько таких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рамок,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добавлять обоям любое количество оттенков, последовательно нанося необходимые слои краски. Сама печать непосредственно осуществляется специальной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ракелью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которой проводят по трафарету сверху.</a:t>
            </a:r>
          </a:p>
        </p:txBody>
      </p:sp>
      <p:pic>
        <p:nvPicPr>
          <p:cNvPr id="6168" name="Picture 24" descr="http://dekorin.me/wp-content/uploads/2013/05/serigraphy-printing-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b="49352"/>
          <a:stretch/>
        </p:blipFill>
        <p:spPr bwMode="auto">
          <a:xfrm>
            <a:off x="3902697" y="3530789"/>
            <a:ext cx="5238750" cy="2743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http://dekorin.me/wp-content/uploads/2013/05/serigraphy-printing-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0" r="49529"/>
          <a:stretch/>
        </p:blipFill>
        <p:spPr bwMode="auto">
          <a:xfrm>
            <a:off x="9460424" y="3550887"/>
            <a:ext cx="2305142" cy="27334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Группа 43"/>
          <p:cNvGrpSpPr/>
          <p:nvPr/>
        </p:nvGrpSpPr>
        <p:grpSpPr>
          <a:xfrm>
            <a:off x="125868" y="4171435"/>
            <a:ext cx="3033103" cy="394846"/>
            <a:chOff x="975962" y="4253515"/>
            <a:chExt cx="3428241" cy="459422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блочная печать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3578498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Блочная печать осуществляется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резных деревянных блоков (как правило, используется по одному такому блоку для каждого цвета), которыми мастер выдавливает узор на бумажном полотне. </a:t>
            </a:r>
          </a:p>
        </p:txBody>
      </p:sp>
      <p:pic>
        <p:nvPicPr>
          <p:cNvPr id="6172" name="Picture 28" descr="http://dekorin.me/wp-content/uploads/2013/05/BlockPrinti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2" y="2375845"/>
            <a:ext cx="5640918" cy="39110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http://dekorin.me/wp-content/uploads/2013/05/19c-block-printed-wallpaper-by-William-Morris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r="50978"/>
          <a:stretch/>
        </p:blipFill>
        <p:spPr bwMode="auto">
          <a:xfrm>
            <a:off x="9437510" y="2375845"/>
            <a:ext cx="2462589" cy="39174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/>
          <p:cNvGrpSpPr/>
          <p:nvPr/>
        </p:nvGrpSpPr>
        <p:grpSpPr>
          <a:xfrm>
            <a:off x="125868" y="4634736"/>
            <a:ext cx="3033103" cy="394846"/>
            <a:chOff x="975962" y="4253515"/>
            <a:chExt cx="3428241" cy="459422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цифровая печать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3589712" y="1321738"/>
            <a:ext cx="8481736" cy="5047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печать имеет множество разновидностей: прямой перевод, сублимационная, лазерная и струйная печать и др.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6" name="Picture 32" descr="Ð¡ÑÑÑÐ½ÑÐ¹ Ð¿ÑÐ¸Ð½ÑÐµÑ Ð¾Ñ Cano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6" b="11421"/>
          <a:stretch/>
        </p:blipFill>
        <p:spPr bwMode="auto">
          <a:xfrm>
            <a:off x="3947340" y="2101276"/>
            <a:ext cx="5205320" cy="40021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Picture 34" descr="ÐÑÐ¸Ð½ÑÐµÑ Ð´Ð»Ñ ÑÑÐ±Ð»Ð¸Ð¼Ð°ÑÐ¸Ð¾Ð½Ð½Ð¾Ð¹ Ð¿ÐµÑÐ°ÑÐ¸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19" y="2103219"/>
            <a:ext cx="2210075" cy="21325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ÐÑÐ¸Ð½ÑÐµÑ Ð´Ð»Ñ ÐºÑÑÐ¿Ð½Ð¾ÑÐ¾ÑÐ¼Ð°ÑÐ½Ð¾Ð¹ Ð¿ÐµÑÐ°ÑÐ¸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6"/>
          <a:stretch/>
        </p:blipFill>
        <p:spPr bwMode="auto">
          <a:xfrm>
            <a:off x="9434717" y="4355097"/>
            <a:ext cx="2210358" cy="17376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17" action="ppaction://hlinksldjump" highlightClick="1"/>
          </p:cNvPr>
          <p:cNvSpPr/>
          <p:nvPr/>
        </p:nvSpPr>
        <p:spPr>
          <a:xfrm>
            <a:off x="270933" y="6299776"/>
            <a:ext cx="654756" cy="4171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4" grpId="0" animBg="1"/>
      <p:bldP spid="22" grpId="0" animBg="1"/>
      <p:bldP spid="28" grpId="0" animBg="1"/>
      <p:bldP spid="34" grpId="0" animBg="1"/>
      <p:bldP spid="41" grpId="0" animBg="1"/>
      <p:bldP spid="47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79392194"/>
              </p:ext>
            </p:extLst>
          </p:nvPr>
        </p:nvGraphicFramePr>
        <p:xfrm>
          <a:off x="442338" y="817623"/>
          <a:ext cx="11433432" cy="5491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938844" y="417513"/>
            <a:ext cx="828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СТРОИТЕЛЬНЫХ МАТЕРИАЛОВ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17.9. Классификация и характеристика ассортимента крепежных материалов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386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11578" y="408215"/>
            <a:ext cx="114157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КРЕПЕЖНЫЕ МАТЕРИАЛЫ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соединения строительных конструкций.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77" y="2787569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ГВОЗДИ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Машенька\AppData\Local\Microsoft\Windows\INetCache\Content.Word\Рука.png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03" y="2748831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11577" y="3344464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ШУРУПЫ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Машенька\AppData\Local\Microsoft\Windows\INetCache\Content.Word\Рука.png">
            <a:hlinkClick r:id="rId4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03" y="3305726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11577" y="3940096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ашенька\AppData\Local\Microsoft\Windows\INetCache\Content.Word\Рука.png">
            <a:hlinkClick r:id="rId5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03" y="3901358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11577" y="4535728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Машенька\AppData\Local\Microsoft\Windows\INetCache\Content.Word\Рука.png">
            <a:hlinkClick r:id="rId6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03" y="4496990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11577" y="5170097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03" y="5131359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3112033" y="2787569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ШАЙБЫ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12033" y="3360226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ЗАКЛЁПКИ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12033" y="3940096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C:\Users\Машенька\AppData\Local\Microsoft\Windows\INetCache\Content.Word\Рука.png">
            <a:hlinkClick r:id="rId8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30" y="2748831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3112033" y="4532385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ПРОВОЛОКА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C:\Users\Машенька\AppData\Local\Microsoft\Windows\INetCache\Content.Word\Рука.png">
            <a:hlinkClick r:id="rId9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30" y="3344463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3112033" y="5170096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C:\Users\Машенька\AppData\Local\Microsoft\Windows\INetCache\Content.Word\Рука.png">
            <a:hlinkClick r:id="rId10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30" y="3901358"/>
            <a:ext cx="314061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Машенька\AppData\Local\Microsoft\Windows\INetCache\Content.Word\Рука.png">
            <a:hlinkClick r:id="rId11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30" y="4478321"/>
            <a:ext cx="314061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Машенька\AppData\Local\Microsoft\Windows\INetCache\Content.Word\Рука.png">
            <a:hlinkClick r:id="rId1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29" y="5124280"/>
            <a:ext cx="314061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ÐÐ°ÑÑÐ¸Ð½ÐºÐ¸ Ð¿Ð¾ Ð·Ð°Ð¿ÑÐ¾ÑÑ ÐÐ ÐÐÐÐÐÐ«Ð ÐÐÐÐÐÐÐ¯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" b="8129"/>
          <a:stretch/>
        </p:blipFill>
        <p:spPr bwMode="auto">
          <a:xfrm>
            <a:off x="6232068" y="2230244"/>
            <a:ext cx="5743575" cy="41036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067" y="1378085"/>
            <a:ext cx="11839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изготовляют из углеродистой и легированной стали без покрытия и с покрытием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5523" y="1944995"/>
            <a:ext cx="600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крепежным изделиям относятся:</a:t>
            </a:r>
            <a:endParaRPr lang="ru-RU" alt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Управляющая кнопка: далее 23">
            <a:hlinkClick r:id="rId14" action="ppaction://hlinksldjump" highlightClick="1"/>
          </p:cNvPr>
          <p:cNvSpPr/>
          <p:nvPr/>
        </p:nvSpPr>
        <p:spPr>
          <a:xfrm>
            <a:off x="11273883" y="6423102"/>
            <a:ext cx="568712" cy="35683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" grpId="0"/>
      <p:bldP spid="2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123" y="244606"/>
            <a:ext cx="2450543" cy="769441"/>
          </a:xfrm>
          <a:prstGeom prst="rect">
            <a:avLst/>
          </a:prstGeom>
          <a:noFill/>
          <a:ln w="0" cmpd="dbl">
            <a:noFill/>
          </a:ln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ГВОЗДИ</a:t>
            </a:r>
          </a:p>
        </p:txBody>
      </p:sp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51123" y="988882"/>
            <a:ext cx="119339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ГВОЗДИ</a:t>
            </a: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состоят из шляпки (плоской или конической) и стержня (круглого или фасонного) с заостренным концом</a:t>
            </a:r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способу производства бывают резные и проволочные.</a:t>
            </a:r>
            <a:endParaRPr lang="ru-RU" altLang="ru-RU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TextBox 9"/>
          <p:cNvSpPr txBox="1">
            <a:spLocks noChangeArrowheads="1"/>
          </p:cNvSpPr>
          <p:nvPr/>
        </p:nvSpPr>
        <p:spPr bwMode="auto">
          <a:xfrm>
            <a:off x="2346385" y="352966"/>
            <a:ext cx="927022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неразъемного соединения деревянных деталей или присоединения различных материалов к </a:t>
            </a:r>
            <a:r>
              <a:rPr lang="ru-RU" alt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древесине с помощью молотка.</a:t>
            </a:r>
            <a:endParaRPr lang="ru-RU" alt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1433" y="1618044"/>
            <a:ext cx="31835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endParaRPr lang="ru-RU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101681"/>
            <a:ext cx="3403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</a:t>
            </a:r>
          </a:p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2383" y="2762403"/>
            <a:ext cx="3093261" cy="394846"/>
            <a:chOff x="975962" y="4253515"/>
            <a:chExt cx="3428241" cy="45942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строительные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296357" y="1789101"/>
            <a:ext cx="8758112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Строительные гвозди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скрепления различных деревянных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конструкций.</a:t>
            </a: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плоскую или коническую головку (рифленую или гладкую на торце). Длина гвоздя с головкой 8-250 мм, диаметр стержня 0,8-8 мм, диаметр головки примерно в 2 раза больше диаметра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стержня.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ÐÐ²Ð¾Ð·Ð´Ð¸ ÑÑÑÐ¾Ð¸ÑÐµÐ»ÑÐ½Ñ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5" b="19631"/>
          <a:stretch/>
        </p:blipFill>
        <p:spPr bwMode="auto">
          <a:xfrm>
            <a:off x="3403277" y="3599746"/>
            <a:ext cx="8495212" cy="24849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92383" y="3204900"/>
            <a:ext cx="3093261" cy="394846"/>
            <a:chOff x="975962" y="4253515"/>
            <a:chExt cx="3428241" cy="459422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шиферные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3296357" y="1789101"/>
            <a:ext cx="8758112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Шиферные гвозди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крепления кровельных материалов (шифер,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профнастил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металлочерепица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т.д.) к деревянным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конструкциям.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Гвозди имеют широкую полукруглую головку. Длина гвоздя 90-120 мм, диаметр стержня 4-4,5 мм.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предотвращения коррозии шифера и гвоздя их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оцинковывают.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ÐÐ°ÑÑÐ¸Ð½ÐºÐ¸ Ð¿Ð¾ Ð·Ð°Ð¿ÑÐ¾ÑÑ ÐÐ²Ð¾Ð·Ð´Ð¸ ÑÐ¸ÑÐµÑÐ½Ñ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1" b="17434"/>
          <a:stretch/>
        </p:blipFill>
        <p:spPr bwMode="auto">
          <a:xfrm>
            <a:off x="3680731" y="3386022"/>
            <a:ext cx="3856623" cy="28247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Ð²Ð¾Ð·Ð´Ð¸ ÑÐ¸ÑÐµÑÐ½Ñ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34" y="3386022"/>
            <a:ext cx="3923279" cy="28247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86185" y="3666238"/>
            <a:ext cx="3093261" cy="394846"/>
            <a:chOff x="975962" y="4253515"/>
            <a:chExt cx="3428241" cy="459422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толевые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3290159" y="1800312"/>
            <a:ext cx="8758112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Толевые гвозди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крепления мягких кровельных материалов (рубероида, толя, пергамина и т.п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гвоздя 20-40 мм, диаметр стержня 2-3 мм, диаметр плоской головки в 3-3,5 раза больше диаметра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стержня.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ÐÐ°ÑÑÐ¸Ð½ÐºÐ¸ Ð¿Ð¾ Ð·Ð°Ð¿ÑÐ¾ÑÑ ÐÐ²Ð¾Ð·Ð´Ð¸ ÑÐ¾Ð»ÐµÐ²Ñ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"/>
          <a:stretch/>
        </p:blipFill>
        <p:spPr bwMode="auto">
          <a:xfrm>
            <a:off x="4169755" y="3157249"/>
            <a:ext cx="7166856" cy="30651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97144" y="4135759"/>
            <a:ext cx="3093261" cy="394846"/>
            <a:chOff x="975962" y="4253515"/>
            <a:chExt cx="3428241" cy="459422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кровельные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3279200" y="1799968"/>
            <a:ext cx="8758112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Кровельные гвозди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крепления кровельной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к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деревянной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обрешетке.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гвоздя 40 мм, диаметр стержня 3,5 мм, диаметр головки примерно в 2,25 раза больше диаметра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стержня.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10" descr="ÐÐ°ÑÑÐ¸Ð½ÐºÐ¸ Ð¿Ð¾ Ð·Ð°Ð¿ÑÐ¾ÑÑ ÐÐ²Ð¾Ð·Ð´Ð¸ ÐºÑÐ¾Ð²ÐµÐ»ÑÐ½Ñ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b="5796"/>
          <a:stretch/>
        </p:blipFill>
        <p:spPr bwMode="auto">
          <a:xfrm>
            <a:off x="4487282" y="3147925"/>
            <a:ext cx="6079117" cy="30509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92382" y="4592647"/>
            <a:ext cx="3093261" cy="394846"/>
            <a:chOff x="975962" y="4253515"/>
            <a:chExt cx="3428241" cy="459422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финишные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3287779" y="1798936"/>
            <a:ext cx="8758112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Финишные гвозди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для </a:t>
            </a: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вагонки, паркета, наличников.</a:t>
            </a:r>
          </a:p>
          <a:p>
            <a:pPr algn="just"/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уменьшенную цилиндрическую головку, </a:t>
            </a: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выпускаются оцинкованные и 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медненые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12" descr="ÐÐ°ÑÑÐ¸Ð½ÐºÐ¸ Ð¿Ð¾ Ð·Ð°Ð¿ÑÐ¾ÑÑ ÐÐ²Ð¾Ð·Ð´Ð¸ ÑÐ¸Ð½Ð¸ÑÐ½Ñ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2" t="2277" r="13108"/>
          <a:stretch/>
        </p:blipFill>
        <p:spPr bwMode="auto">
          <a:xfrm>
            <a:off x="8935378" y="1987096"/>
            <a:ext cx="2980268" cy="41923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Ð°ÑÑÐ¸Ð½ÐºÐ¸ Ð¿Ð¾ Ð·Ð°Ð¿ÑÐ¾ÑÑ ÐÐ²Ð¾Ð·Ð´Ð¸ ÑÐ¸Ð½Ð¸ÑÐ½Ñ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30074" b="30222"/>
          <a:stretch/>
        </p:blipFill>
        <p:spPr bwMode="auto">
          <a:xfrm>
            <a:off x="3489369" y="3984294"/>
            <a:ext cx="5314061" cy="21951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/>
          <p:cNvGrpSpPr/>
          <p:nvPr/>
        </p:nvGrpSpPr>
        <p:grpSpPr>
          <a:xfrm>
            <a:off x="86185" y="5062168"/>
            <a:ext cx="3093261" cy="394846"/>
            <a:chOff x="975962" y="4253515"/>
            <a:chExt cx="3428241" cy="459422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ершеные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3283156" y="1786083"/>
            <a:ext cx="8758112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Ершеные и винтовые гвозди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сборке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европоддонов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конструкций,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требующих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высокой прочности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6" name="Picture 16" descr="ÐÐ°ÑÑÐ¸Ð½ÐºÐ¸ Ð¿Ð¾ Ð·Ð°Ð¿ÑÐ¾ÑÑ Ð³Ð²Ð¾Ð·Ð´Ð¸ ÐµÑÑÐµÐ½ÑÐ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b="8489"/>
          <a:stretch/>
        </p:blipFill>
        <p:spPr bwMode="auto">
          <a:xfrm>
            <a:off x="3424710" y="2552381"/>
            <a:ext cx="4426663" cy="36462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ÐÐ°ÑÑÐ¸Ð½ÐºÐ¸ Ð¿Ð¾ Ð·Ð°Ð¿ÑÐ¾ÑÑ Ð³Ð²Ð¾Ð·Ð´Ð¸ Ð²Ð¸Ð½ÑÐ¾Ð²ÑÐ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" t="4477" r="285" b="3135"/>
          <a:stretch/>
        </p:blipFill>
        <p:spPr bwMode="auto">
          <a:xfrm>
            <a:off x="7938396" y="2540000"/>
            <a:ext cx="3960093" cy="36586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Группа 44"/>
          <p:cNvGrpSpPr/>
          <p:nvPr/>
        </p:nvGrpSpPr>
        <p:grpSpPr>
          <a:xfrm>
            <a:off x="101176" y="5507492"/>
            <a:ext cx="3093261" cy="394846"/>
            <a:chOff x="975962" y="4253515"/>
            <a:chExt cx="3428241" cy="459422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мебельные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3290159" y="1792441"/>
            <a:ext cx="8758112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(декоративные) гвозди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обивки мягкой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мебели.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гвозди небольших размеров с гладкой или декоративной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шляпкой.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0" name="Picture 20" descr="ÐÐ°ÑÑÐ¸Ð½ÐºÐ¸ Ð¿Ð¾ Ð·Ð°Ð¿ÑÐ¾ÑÑ Ð³Ð²Ð¾Ð·Ð´Ð¸ Ð¼ÐµÐ±ÐµÐ»ÑÐ½ÑÐ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90" y="2488608"/>
            <a:ext cx="3698365" cy="36983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ÐÐ°ÑÑÐ¸Ð½ÐºÐ¸ Ð¿Ð¾ Ð·Ð°Ð¿ÑÐ¾ÑÑ Ð³Ð²Ð¾Ð·Ð´Ð¸ Ð¼ÐµÐ±ÐµÐ»ÑÐ½ÑÐµ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/>
          <a:stretch/>
        </p:blipFill>
        <p:spPr bwMode="auto">
          <a:xfrm>
            <a:off x="7326489" y="2488608"/>
            <a:ext cx="4619459" cy="37112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/>
          <p:cNvGrpSpPr/>
          <p:nvPr/>
        </p:nvGrpSpPr>
        <p:grpSpPr>
          <a:xfrm>
            <a:off x="94575" y="5977013"/>
            <a:ext cx="3093261" cy="394846"/>
            <a:chOff x="975962" y="4253515"/>
            <a:chExt cx="3428241" cy="459422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дюбель-гвозди монтажные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3285801" y="1797560"/>
            <a:ext cx="8758112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Дюбель-гвозди монтажные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соединения тяжелых конструкций, несъемного крепления профилей, в том числе металлических, и тонколистовых материалов к камню, кирпичу и бетону. </a:t>
            </a:r>
          </a:p>
          <a:p>
            <a:pPr algn="just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Дюбель-гвоздь позволяет сделать сооружения прочными и долговечными. </a:t>
            </a:r>
          </a:p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дюбель-гвозди  для монтажного пистолета и для ручной забивки.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44" name="Picture 24" descr="ÐÐ°ÑÑÐ¸Ð½ÐºÐ¸ Ð¿Ð¾ Ð·Ð°Ð¿ÑÐ¾ÑÑ ÐÑÐ±ÐµÐ»Ñ-Ð³Ð²Ð¾Ð·Ð´Ð¸ Ð¼Ð¾Ð½ÑÐ°Ð¶Ð½ÑÐ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44" y="3460335"/>
            <a:ext cx="4165086" cy="27656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ÐÐ°ÑÑÐ¸Ð½ÐºÐ¸ Ð¿Ð¾ Ð·Ð°Ð¿ÑÐ¾ÑÑ ÐÑÐ±ÐµÐ»Ñ-Ð³Ð²Ð¾Ð·Ð´Ð¸ Ð´Ð»Ñ ÑÑÑÐ½Ð¾Ð¹ Ð·Ð°Ð±Ð¸Ð²ÐºÐ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135" y="3465689"/>
            <a:ext cx="3656398" cy="27788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rId15" action="ppaction://hlinksldjump" highlightClick="1"/>
          </p:cNvPr>
          <p:cNvSpPr/>
          <p:nvPr/>
        </p:nvSpPr>
        <p:spPr>
          <a:xfrm>
            <a:off x="160107" y="6433901"/>
            <a:ext cx="524955" cy="3676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099" grpId="0"/>
      <p:bldP spid="4105" grpId="0"/>
      <p:bldP spid="10" grpId="0"/>
      <p:bldP spid="11" grpId="0"/>
      <p:bldP spid="15" grpId="0" animBg="1"/>
      <p:bldP spid="20" grpId="0" animBg="1"/>
      <p:bldP spid="26" grpId="0" animBg="1"/>
      <p:bldP spid="31" grpId="0" animBg="1"/>
      <p:bldP spid="36" grpId="0" animBg="1"/>
      <p:bldP spid="42" grpId="0" animBg="1"/>
      <p:bldP spid="48" grpId="0" animBg="1"/>
      <p:bldP spid="5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3104444" y="428625"/>
            <a:ext cx="89182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 для соединения на резьбе деталей из древесины и пластмасс. </a:t>
            </a: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51123" y="1189936"/>
            <a:ext cx="119115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Стержень 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шурупа имеет резьбу, острый кончик и головку под отвертку. 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шурупов 7-100 мм, диаметр 1,6-10 мм. </a:t>
            </a:r>
          </a:p>
        </p:txBody>
      </p:sp>
      <p:pic>
        <p:nvPicPr>
          <p:cNvPr id="14342" name="Рисунок 49476" descr="Шуруп универсальный,  потойная головка, Pozi, острый наконечник, белый/желтый цинк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7" y="2035974"/>
            <a:ext cx="1663700" cy="4286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123" y="244606"/>
            <a:ext cx="3188788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ШУРУПЫ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025824" y="2968926"/>
            <a:ext cx="3093261" cy="394846"/>
            <a:chOff x="975962" y="4253515"/>
            <a:chExt cx="3428241" cy="45942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типу шлица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5625950" y="1797560"/>
            <a:ext cx="6417963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0488" lvl="0"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прямым шлицем, крестообразным, прямоугольным шлицем, с внутренним шестигранником или звездочкой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5825" y="2208920"/>
            <a:ext cx="3403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</a:t>
            </a:r>
          </a:p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5824" y="1797560"/>
            <a:ext cx="415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Шурупы подразделяются:</a:t>
            </a:r>
            <a:endParaRPr 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ÐÐ°ÑÑÐ¸Ð½ÐºÐ¸ Ð¿Ð¾ Ð·Ð°Ð¿ÑÐ¾ÑÑ ÑÑÑÑÐ¿ Ñ Ð¿ÑÑÐ¼ÑÐ¼ ÑÐ»Ð¸ÑÐµÐ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1" b="37467"/>
          <a:stretch/>
        </p:blipFill>
        <p:spPr bwMode="auto">
          <a:xfrm>
            <a:off x="5799133" y="2553992"/>
            <a:ext cx="3734828" cy="8451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Ð°ÑÑÐ¸Ð½ÐºÐ¸ Ð¿Ð¾ Ð·Ð°Ð¿ÑÐ¾ÑÑ ÑÑÑÑÐ¿ Ñ ÐºÑÐµÑÑÐ¾Ð¾Ð±ÑÐ°Ð·Ð½ÑÐ¼ ÑÐ»Ð¸ÑÐµÐ¼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9306" r="6811" b="32467"/>
          <a:stretch/>
        </p:blipFill>
        <p:spPr bwMode="auto">
          <a:xfrm>
            <a:off x="5799133" y="3478750"/>
            <a:ext cx="3734827" cy="11837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2025824" y="3477447"/>
            <a:ext cx="3093261" cy="394846"/>
            <a:chOff x="975962" y="4253515"/>
            <a:chExt cx="3428241" cy="459422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форме головки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025823" y="3985968"/>
            <a:ext cx="3093261" cy="687632"/>
            <a:chOff x="975962" y="4253515"/>
            <a:chExt cx="3428241" cy="459422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материалу изготовления и отделке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7937" t="40903" r="19351" b="36573"/>
          <a:stretch/>
        </p:blipFill>
        <p:spPr>
          <a:xfrm>
            <a:off x="9731021" y="2560592"/>
            <a:ext cx="2099735" cy="2092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186" name="Picture 18" descr="ÐÐ°ÑÑÐ¸Ð½ÐºÐ¸ Ð¿Ð¾ Ð·Ð°Ð¿ÑÐ¾ÑÑ ÑÑÑÑÐ¿Ñ Ñ ÑÐµÑÑÐ¸Ð³ÑÐ°Ð½Ð½ÑÐ¼ ÑÐ»Ð¸ÑÐµÐ¼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2" b="27144"/>
          <a:stretch/>
        </p:blipFill>
        <p:spPr bwMode="auto">
          <a:xfrm>
            <a:off x="5799133" y="4742177"/>
            <a:ext cx="3141667" cy="14660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ÐÐ°ÑÑÐ¸Ð½ÐºÐ¸ Ð¿Ð¾ Ð·Ð°Ð¿ÑÐ¾ÑÑ ÑÑÑÑÐ¿Ñ Ñ Ð²Ð½ÑÑÑÐµÐ½Ð½ÐµÐ¹ Ð·Ð²ÐµÐ·Ð´Ð¾ÑÐºÐ¾Ð¹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6" b="22074"/>
          <a:stretch/>
        </p:blipFill>
        <p:spPr bwMode="auto">
          <a:xfrm>
            <a:off x="9170322" y="4742177"/>
            <a:ext cx="2644068" cy="14610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625950" y="1799517"/>
            <a:ext cx="6417963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полукруглой, полупотайной, потайной,  шестигранной головкой, в виде кольца, прямоугольного или круглого крючка</a:t>
            </a:r>
          </a:p>
          <a:p>
            <a:pPr marL="180975" lvl="0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6" descr="ÐÐ°ÑÑÐ¸Ð½ÐºÐ¸ Ð¿Ð¾ Ð·Ð°Ð¿ÑÐ¾ÑÑ ÑÑÑÑÐ¿ Ñ Ð¿Ð¾Ð»ÑÐºÑÑÐ³Ð»Ð¾Ð¹ Ð³Ð¾Ð»Ð¾Ð²ÐºÐ¾Ð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663" y="2797163"/>
            <a:ext cx="2592662" cy="12594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ÐÐ°ÑÑÐ¸Ð½ÐºÐ¸ Ð¿Ð¾ Ð·Ð°Ð¿ÑÐ¾ÑÑ ÑÑÑÑÐ¿ Ñ Ð¿Ð¾ÑÐ°Ð¹Ð½Ð¾Ð¹ Ð³Ð¾Ð»Ð¾Ð²ÐºÐ¾Ð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35032" y="4294104"/>
            <a:ext cx="1134787" cy="25937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ÐÐ°ÑÑÐ¸Ð½ÐºÐ¸ Ð¿Ð¾ Ð·Ð°Ð¿ÑÐ¾ÑÑ ÑÑÑÑÐ¿ Ñ Ð¿Ð¾Ð»ÑÐ¿Ð¾ÑÐ°Ð¹Ð½Ð¾Ð¹ Ð³Ð¾Ð»Ð¾Ð²ÐºÐ¾Ð¹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8" b="33235"/>
          <a:stretch/>
        </p:blipFill>
        <p:spPr bwMode="auto">
          <a:xfrm>
            <a:off x="5805526" y="4136273"/>
            <a:ext cx="2593799" cy="8143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ÐÐ°ÑÑÐ¸Ð½ÐºÐ¸ Ð¿Ð¾ Ð·Ð°Ð¿ÑÐ¾ÑÑ ÑÑÑÑÐ¿Ñ Ñ ÐºÐ²Ð°Ð´ÑÐ°ÑÐ½Ð¾Ð¹ Ð³Ð¾Ð»Ð¾Ð²ÐºÐ¾Ð¹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t="8652" r="11059" b="15970"/>
          <a:stretch/>
        </p:blipFill>
        <p:spPr bwMode="auto">
          <a:xfrm>
            <a:off x="8578903" y="2521277"/>
            <a:ext cx="1797371" cy="17695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51672" descr="Металлический шуруп-кольцо  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04074" y="4860210"/>
            <a:ext cx="1774193" cy="8245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50796" descr="Металлический прямоугольный шуруп-крючок  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88558" y="3671049"/>
            <a:ext cx="3658674" cy="13591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51234" descr="Металлический круглый шуруп-крючок  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6266" y="4962369"/>
            <a:ext cx="1772124" cy="6630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5613808" y="1797560"/>
            <a:ext cx="6417963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lvl="0" indent="-276225">
              <a:buFont typeface="+mj-lt"/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углеродистой, легированной стали и латуни</a:t>
            </a:r>
          </a:p>
          <a:p>
            <a:pPr marL="457200" lvl="0" indent="-276225">
              <a:buFont typeface="+mj-lt"/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покрытия и оцинкованные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12" descr="ÐÐ°ÑÑÐ¸Ð½ÐºÐ¸ Ð¿Ð¾ Ð·Ð°Ð¿ÑÐ¾ÑÑ ÑÑÑÑÐ¿ Ð¾ÑÐ¸Ð½ÐºÐ¾Ð²Ð°Ð½Ð½ÑÐ¹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7" b="35943"/>
          <a:stretch/>
        </p:blipFill>
        <p:spPr bwMode="auto">
          <a:xfrm>
            <a:off x="5742095" y="4565216"/>
            <a:ext cx="6185667" cy="14850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0229640" y="5640765"/>
            <a:ext cx="186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оцинкованный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4" descr="ÐÐ°ÑÑÐ¸Ð½ÐºÐ¸ Ð¿Ð¾ Ð·Ð°Ð¿ÑÐ¾ÑÑ ÑÑÑÑÐ¿ Ð»Ð°ÑÑÐ½Ð½ÑÐ¹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7" b="17534"/>
          <a:stretch/>
        </p:blipFill>
        <p:spPr bwMode="auto">
          <a:xfrm>
            <a:off x="5751315" y="2709989"/>
            <a:ext cx="3708882" cy="16509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8260455" y="3918223"/>
            <a:ext cx="13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латунный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16" descr="ÐÐ°ÑÑÐ¸Ð½ÐºÐ¸ Ð¿Ð¾ Ð·Ð°Ð¿ÑÐ¾ÑÑ ÑÑÑÑÐ¿ Ð¸Ð· Ð½ÐµÑÐ¶Ð°Ð²ÐµÐ¹ÐºÐ¸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9" b="16632"/>
          <a:stretch/>
        </p:blipFill>
        <p:spPr bwMode="auto">
          <a:xfrm>
            <a:off x="9615607" y="2722325"/>
            <a:ext cx="2307826" cy="13546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520390" y="3661335"/>
            <a:ext cx="249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нержавеющей стали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2025822" y="4735135"/>
            <a:ext cx="3093261" cy="435176"/>
            <a:chOff x="975962" y="4253515"/>
            <a:chExt cx="3428241" cy="459422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назначению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5615033" y="1795603"/>
            <a:ext cx="6417963" cy="45439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ДСП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 по бетону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мебельные (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конфирматы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сантехнические (глухари)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кровельные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гипсокартону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(дереву) 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универсальные по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гипсокартону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(металлу)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прессшайбой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металлу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ГВЛ </a:t>
            </a: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оконные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lvl="0" indent="-161925">
              <a:buFont typeface="Wingdings" panose="05000000000000000000" pitchFamily="2" charset="2"/>
              <a:buChar char="§"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«клопы» и др.</a:t>
            </a:r>
          </a:p>
          <a:p>
            <a:pPr marL="523875" lvl="0" indent="-342900">
              <a:buFont typeface="Wingdings" panose="05000000000000000000" pitchFamily="2" charset="2"/>
              <a:buChar char="§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ятно 2 5">
            <a:hlinkClick r:id="rId18" action="ppaction://hlinksldjump"/>
          </p:cNvPr>
          <p:cNvSpPr/>
          <p:nvPr/>
        </p:nvSpPr>
        <p:spPr>
          <a:xfrm>
            <a:off x="7739743" y="4278019"/>
            <a:ext cx="4074647" cy="18803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Посмотреть подробнее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назад 2">
            <a:hlinkClick r:id="rId19" action="ppaction://hlinksldjump" highlightClick="1"/>
          </p:cNvPr>
          <p:cNvSpPr/>
          <p:nvPr/>
        </p:nvSpPr>
        <p:spPr>
          <a:xfrm>
            <a:off x="165277" y="6423378"/>
            <a:ext cx="602367" cy="33866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8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  <p:bldP spid="13" grpId="0" animBg="1"/>
      <p:bldP spid="14" grpId="0"/>
      <p:bldP spid="2" grpId="0"/>
      <p:bldP spid="37" grpId="0" animBg="1"/>
      <p:bldP spid="45" grpId="0" animBg="1"/>
      <p:bldP spid="47" grpId="0"/>
      <p:bldP spid="49" grpId="0"/>
      <p:bldP spid="51" grpId="0"/>
      <p:bldP spid="5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57950"/>
            <a:ext cx="46081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Виды шурупов: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93143"/>
            <a:ext cx="577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40412" y="1665161"/>
            <a:ext cx="3093261" cy="394846"/>
            <a:chOff x="975962" y="4253515"/>
            <a:chExt cx="3428241" cy="45942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работы с  ДСП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578577" y="1580444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с потайной головкой, резьбой по всему телу, изготовленные из закаленной стали.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Ð¨ÑÑÑÐ¿ ÑÐ½Ð¸Ð²ÐµÑÑÐ°Ð»ÑÐ½ÑÐ¹, Ñ ÑÐ»Ð¸ÑÐµÐ¼ pozidri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3" t="15005" r="14555" b="16194"/>
          <a:stretch/>
        </p:blipFill>
        <p:spPr bwMode="auto">
          <a:xfrm>
            <a:off x="5227521" y="2393244"/>
            <a:ext cx="5553367" cy="37690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40411" y="2088014"/>
            <a:ext cx="3093261" cy="394846"/>
            <a:chOff x="975962" y="4253515"/>
            <a:chExt cx="3428241" cy="45942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работ по бетону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578577" y="1580444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(Нагель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более прочен, резьба его более частая или переменная (высота увеличивается, затем уменьшается по мере продвижения к головке).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длинное, головка полу- или полностью потайная с квадратным или шестиконечным шлицами. Используется для прикрепления, например, оконных рам и деревянных дверных коробок к бетонным основаниям.</a:t>
            </a:r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6" name="Picture 14" descr="ÐÐ°ÑÑÐ¸Ð½ÐºÐ¸ Ð¿Ð¾ Ð·Ð°Ð¿ÑÐ¾ÑÑ ÑÑÑÑÐ¿ Ð½Ð°Ð³ÐµÐ»Ñ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6" r="34906"/>
          <a:stretch/>
        </p:blipFill>
        <p:spPr bwMode="auto">
          <a:xfrm rot="16200000">
            <a:off x="6685885" y="864506"/>
            <a:ext cx="2250719" cy="80103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128270" y="2510867"/>
            <a:ext cx="3093261" cy="394846"/>
            <a:chOff x="975962" y="4253515"/>
            <a:chExt cx="3428241" cy="459422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конфирмат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3590718" y="1580444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Конфирмат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(евро-шуруп)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углубленный шлиц квадратного или шестигранного сечения, обязательно тупой конец стержня и потайную головку. Используется для соединения деревянных деталей, наиболее часто можно встретить в самой разной мебели.</a:t>
            </a:r>
            <a:endParaRPr lang="ru-RU" alt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8" name="Picture 16" descr="ÐÐ¾Ð½ÑÐ¸ÑÐ¼Ð°Ñ, Ð²Ð¸Ð´Ñ ÑÑÑÑÐ¿Ð¾Ð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3" b="16794"/>
          <a:stretch/>
        </p:blipFill>
        <p:spPr bwMode="auto">
          <a:xfrm>
            <a:off x="4352124" y="2905713"/>
            <a:ext cx="7007343" cy="32720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128270" y="2933720"/>
            <a:ext cx="3093261" cy="394846"/>
            <a:chOff x="975962" y="4253515"/>
            <a:chExt cx="3428241" cy="459422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глухарь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3590717" y="1580444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Сантехнический шуруп (глухарь) применяется для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при сантехнических работах.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также активно используется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строительстве деревянных домов.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шестигранную головку, редкую резьбу.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2" name="Picture 20" descr="ÐÐ°ÑÑÐ¸Ð½ÐºÐ¸ Ð¿Ð¾ Ð·Ð°Ð¿ÑÐ¾ÑÑ ÑÑÑÑÐ¿ Ð³Ð»ÑÑÐ°ÑÑ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26" y="2743981"/>
            <a:ext cx="6144517" cy="34532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Группа 33"/>
          <p:cNvGrpSpPr/>
          <p:nvPr/>
        </p:nvGrpSpPr>
        <p:grpSpPr>
          <a:xfrm>
            <a:off x="128270" y="3356573"/>
            <a:ext cx="3093261" cy="394846"/>
            <a:chOff x="975962" y="4253515"/>
            <a:chExt cx="3428241" cy="459422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кровельный </a:t>
              </a: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саморез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3590717" y="1580444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Кровельный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шестигранную головку и шайбу, как правило, мягкую, для плотного прилегания к поверхности. Конец увенчан сверлом. Материал – закаленная сталь, оцинковка, может иметь полимерное цветное покрытие. Выпускается двух видов: диаметром 4.8 мм – для крепления в деревянную основу, и диаметрами 6.3 и 5.5 мм – для работ с металлическими направляющими.</a:t>
            </a:r>
            <a:endParaRPr lang="ru-RU" alt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4" name="Picture 22" descr="ÐÐ°ÑÑÐ¸Ð½ÐºÐ¸ Ð¿Ð¾ Ð·Ð°Ð¿ÑÐ¾ÑÑ ÑÑÑÑÐ¿ ÐºÑÐ¾Ð²ÐµÐ»ÑÐ½ÑÐ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96" y="3522700"/>
            <a:ext cx="4021023" cy="26769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ÐÐ°ÑÑÐ¸Ð½ÐºÐ¸ Ð¿Ð¾ Ð·Ð°Ð¿ÑÐ¾ÑÑ ÑÑÑÑÐ¿ ÐºÑÐ¾Ð²ÐµÐ»ÑÐ½ÑÐ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772" y="3522700"/>
            <a:ext cx="3462043" cy="26631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122475" y="3779426"/>
            <a:ext cx="3093261" cy="394846"/>
            <a:chOff x="975962" y="4253515"/>
            <a:chExt cx="3428241" cy="459422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саморез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 </a:t>
              </a: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гипсокартону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3602308" y="1580444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гипсокартону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(дереву):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черные (за счет покрытия фосфатом), из углеродистой стали, имеют редкий шаг резьбы.</a:t>
            </a:r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8" name="Picture 26" descr="Ð¨ÑÑÑÐ¿ ÑÐ°Ð¼Ð¾Ð½Ð°ÑÐµÐ·Ð°ÑÑÐ¸Ð¹, Ð¿Ð¾ Ð´ÐµÑÐµÐ²Ñ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t="24117" r="9066" b="16217"/>
          <a:stretch/>
        </p:blipFill>
        <p:spPr bwMode="auto">
          <a:xfrm>
            <a:off x="4146095" y="2371444"/>
            <a:ext cx="7172180" cy="36572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122475" y="4200085"/>
            <a:ext cx="3093261" cy="394846"/>
            <a:chOff x="975962" y="4253515"/>
            <a:chExt cx="3428241" cy="459422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саморез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универсальный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3590167" y="1580444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универсальные по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гипсокартону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(металлу):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черные, с частым шагом резьбы, потайной головкой и крестообразным шлицем.</a:t>
            </a:r>
            <a:endParaRPr lang="ru-RU" alt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¡Ð°Ð¼Ð¾ÑÐµÐ· ÑÐ½Ð¸Ð²ÐµÑÑÐ°Ð»ÑÐ½ÑÐ¹, Ð´Ð¸Ð°Ð¼ÐµÑÑ ÑÑÑÑÐ¿Ð° Ð¼Ð¾Ð¶ÐµÑ Ð±ÑÑÑ ÑÐ°Ð·Ð½ÑÐ¹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t="24362" r="6716" b="18468"/>
          <a:stretch/>
        </p:blipFill>
        <p:spPr bwMode="auto">
          <a:xfrm>
            <a:off x="3981342" y="2395338"/>
            <a:ext cx="7677258" cy="36828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Группа 45"/>
          <p:cNvGrpSpPr/>
          <p:nvPr/>
        </p:nvGrpSpPr>
        <p:grpSpPr>
          <a:xfrm>
            <a:off x="128604" y="4613568"/>
            <a:ext cx="3093261" cy="394846"/>
            <a:chOff x="975962" y="4253515"/>
            <a:chExt cx="3428241" cy="459422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саморез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 </a:t>
              </a: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прессшайбой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3584706" y="1596308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Оцинкованный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прессшайбой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подходит для работы с металлом, когда нужно хорошее прилегание. </a:t>
            </a:r>
            <a:endParaRPr lang="ru-RU" alt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Ð¡Ð°Ð¼Ð¾Ð½Ð°ÑÐµÐ·Ð°ÑÑÐ¸Ð¹ ÑÑÑÑÐ¿ Ñ Ð¿ÑÐµÑÑÑÐ°Ð¹Ð±Ð¾Ð¹, Ð¾ÑÐ¸Ð½ÐºÐ¾Ð²Ð°Ð½Ð½ÑÐ¹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20383" r="9939" b="16472"/>
          <a:stretch/>
        </p:blipFill>
        <p:spPr bwMode="auto">
          <a:xfrm>
            <a:off x="4019876" y="2403753"/>
            <a:ext cx="7638724" cy="37756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/>
          <p:cNvGrpSpPr/>
          <p:nvPr/>
        </p:nvGrpSpPr>
        <p:grpSpPr>
          <a:xfrm>
            <a:off x="134616" y="5047985"/>
            <a:ext cx="3093261" cy="394846"/>
            <a:chOff x="975962" y="4253515"/>
            <a:chExt cx="3428241" cy="459422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«клоп» и др.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3590167" y="1580444"/>
            <a:ext cx="8465335" cy="4761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«Клопы»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саморезы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полукруглой головкой, острым наконечником и самым маленьким стержнем в семействе.</a:t>
            </a:r>
            <a:endParaRPr lang="ru-RU" alt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ÐÐ»Ð¾Ð¿, Ð´Ð¸Ð°Ð¼ÐµÑÑ ÑÑÑÑÐ¿Ð° ÑÐ°Ð¼ÑÐ¹ Ð¼Ð°Ð»ÐµÐ½ÑÐºÐ¸Ð¹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9" b="16825"/>
          <a:stretch/>
        </p:blipFill>
        <p:spPr bwMode="auto">
          <a:xfrm>
            <a:off x="3819829" y="2392913"/>
            <a:ext cx="8008191" cy="37065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rId12" action="ppaction://hlinksldjump" highlightClick="1"/>
          </p:cNvPr>
          <p:cNvSpPr/>
          <p:nvPr/>
        </p:nvSpPr>
        <p:spPr>
          <a:xfrm>
            <a:off x="327378" y="6341526"/>
            <a:ext cx="620889" cy="39794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3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7" grpId="0" animBg="1"/>
      <p:bldP spid="26" grpId="0" animBg="1"/>
      <p:bldP spid="31" grpId="0" animBg="1"/>
      <p:bldP spid="37" grpId="0" animBg="1"/>
      <p:bldP spid="43" grpId="0" animBg="1"/>
      <p:bldP spid="45" grpId="0" animBg="1"/>
      <p:bldP spid="49" grpId="0" animBg="1"/>
      <p:bldP spid="5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453269" y="440152"/>
            <a:ext cx="9074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разъемного соединения различных материалов на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резьбе.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23" y="244606"/>
            <a:ext cx="2625170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БОЛТЫ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123" y="1209593"/>
            <a:ext cx="11726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Болты выпускаются с головкой под гаечный ключ, в комплекте с гайками.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24" y="2047331"/>
            <a:ext cx="5982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724" y="1635971"/>
            <a:ext cx="415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БОЛТЫ подразделяются:</a:t>
            </a:r>
            <a:endParaRPr lang="ru-RU" sz="24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33345" y="2575148"/>
            <a:ext cx="3093261" cy="435176"/>
            <a:chOff x="975962" y="4253515"/>
            <a:chExt cx="3428241" cy="45942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форме головки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680179" y="2440698"/>
            <a:ext cx="8249740" cy="386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шестигранная, цилиндрическая, полукруглая, квадратная и др. </a:t>
            </a: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потайная или </a:t>
            </a:r>
            <a:r>
              <a:rPr lang="ru-RU" alt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непотайная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Ð±Ð¾Ð»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67" y="3267185"/>
            <a:ext cx="3551789" cy="28640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32678" descr="Болты с увеличенной полукруглой головкой и квадратным подголовком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44" y="3267185"/>
            <a:ext cx="4267255" cy="12779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Ð±Ð¾Ð»Ñ Ñ ÐºÐ²Ð°Ð´ÑÐ°ÑÐ½Ð¾Ð¹ Ð³Ð¾Ð»Ð¾Ð²Ð¾Ð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8" t="28011" r="5542" b="16574"/>
          <a:stretch/>
        </p:blipFill>
        <p:spPr bwMode="auto">
          <a:xfrm>
            <a:off x="7677066" y="4622885"/>
            <a:ext cx="2225071" cy="14974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±Ð¾Ð»Ñ Ñ ÑÐ¸Ð»Ð¸Ð½Ð´ÑÐ¸ÑÐµÑÐºÐ¾Ð¹ Ð³Ð¾Ð»Ð¾Ð²Ð¾Ð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247" y="4622886"/>
            <a:ext cx="1568952" cy="14974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321204" y="3049597"/>
            <a:ext cx="3093261" cy="435176"/>
            <a:chOff x="975962" y="4253515"/>
            <a:chExt cx="3428241" cy="45942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виду резьбы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3692320" y="2452218"/>
            <a:ext cx="8249740" cy="386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полной резьбой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неполной резьбой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ÐÐ°ÑÑÐ¸Ð½ÐºÐ¸ Ð¿Ð¾ Ð·Ð°Ð¿ÑÐ¾ÑÑ Ð±Ð¾Ð»Ñ Ñ Ð¿Ð¾Ð»Ð½Ð¾Ð¹ ÑÐµÐ·ÑÐ±Ð¾Ð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349" y="3186102"/>
            <a:ext cx="4258202" cy="29342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Ð°ÑÑÐ¸Ð½ÐºÐ¸ Ð¿Ð¾ Ð·Ð°Ð¿ÑÐ¾ÑÑ Ð±Ð¾Ð»Ñ Ñ Ð½ÐµÐ¿Ð¾Ð»Ð½Ð¾Ð¹ ÑÐµÐ·ÑÐ±Ð¾Ð¹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8118959" y="3186101"/>
            <a:ext cx="3709192" cy="29342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333344" y="3524046"/>
            <a:ext cx="3093261" cy="435176"/>
            <a:chOff x="975962" y="4253515"/>
            <a:chExt cx="3428241" cy="45942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виду покрытия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680178" y="2447819"/>
            <a:ext cx="8249740" cy="386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покрытия, </a:t>
            </a: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оцинкованные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оксидированные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12" descr="ÐÐ°ÑÑÐ¸Ð½ÐºÐ¸ Ð¿Ð¾ Ð·Ð°Ð¿ÑÐ¾ÑÑ Ð±Ð¾Ð»Ñ Ð¾ÑÐ¸Ð½ÐºÐ¾Ð²Ð°Ð½Ð½ÑÐ¹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t="27888" r="1851" b="3267"/>
          <a:stretch/>
        </p:blipFill>
        <p:spPr bwMode="auto">
          <a:xfrm>
            <a:off x="3790855" y="3660092"/>
            <a:ext cx="4216736" cy="25518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Ð°ÑÑÐ¸Ð½ÐºÐ¸ Ð¿Ð¾ Ð·Ð°Ð¿ÑÐ¾ÑÑ Ð±Ð¾Ð»Ñ Ð¾ÐºÑÐ¸Ð´Ð¸ÑÐ¾Ð²Ð°Ð½Ð½ÑÐ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358" y="2587894"/>
            <a:ext cx="3624074" cy="36240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8360" y="5750658"/>
            <a:ext cx="194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оцинкованный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73555" y="2564265"/>
            <a:ext cx="194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оксидированный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"/>
          <p:cNvSpPr>
            <a:spLocks noChangeArrowheads="1"/>
          </p:cNvSpPr>
          <p:nvPr/>
        </p:nvSpPr>
        <p:spPr bwMode="auto">
          <a:xfrm>
            <a:off x="51123" y="4505367"/>
            <a:ext cx="35959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болта 15-300 мм, диаметр стержня 6-48 мм. </a:t>
            </a:r>
          </a:p>
        </p:txBody>
      </p:sp>
      <p:sp>
        <p:nvSpPr>
          <p:cNvPr id="5" name="Управляющая кнопка: назад 4">
            <a:hlinkClick r:id="rId10" action="ppaction://hlinksldjump" highlightClick="1"/>
          </p:cNvPr>
          <p:cNvSpPr/>
          <p:nvPr/>
        </p:nvSpPr>
        <p:spPr>
          <a:xfrm>
            <a:off x="321204" y="6312822"/>
            <a:ext cx="570618" cy="35891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509" grpId="0"/>
      <p:bldP spid="2" grpId="0"/>
      <p:bldP spid="9" grpId="0"/>
      <p:bldP spid="10" grpId="0"/>
      <p:bldP spid="14" grpId="0" animBg="1"/>
      <p:bldP spid="22" grpId="0" animBg="1"/>
      <p:bldP spid="28" grpId="0" animBg="1"/>
      <p:bldP spid="4" grpId="0"/>
      <p:bldP spid="32" grpId="0"/>
      <p:bldP spid="3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2517422" y="357188"/>
            <a:ext cx="9009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 для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разъемного резьбового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соединения металлических деталей.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51122" y="1581150"/>
            <a:ext cx="119941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Винты могут быть с прямым и крестообразным шлицем, с полукруглой и потайной головкой. По размерам подразделяются как шурупы, но более разнообразны по диаметрам, длине, конструкции стержня, головки, защитным покрытиям.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121" y="338139"/>
            <a:ext cx="2625170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ВИНТЫ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22" y="1107580"/>
            <a:ext cx="11994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Винт закрепляется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удерживается с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внутренней резьбы в изделии, в которое вкручивается. </a:t>
            </a:r>
            <a:endParaRPr lang="ru-RU" alt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ÐÐ°ÑÑÐ¸Ð½ÐºÐ¸ Ð¿Ð¾ Ð·Ð°Ð¿ÑÐ¾ÑÑ Ð²Ð¸Ð½Ñ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51094" r="3993"/>
          <a:stretch/>
        </p:blipFill>
        <p:spPr bwMode="auto">
          <a:xfrm>
            <a:off x="628689" y="2670273"/>
            <a:ext cx="10838986" cy="36486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rId3" action="ppaction://hlinksldjump" highlightClick="1"/>
          </p:cNvPr>
          <p:cNvSpPr/>
          <p:nvPr/>
        </p:nvSpPr>
        <p:spPr>
          <a:xfrm>
            <a:off x="256478" y="6411951"/>
            <a:ext cx="591015" cy="345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6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286000" y="490597"/>
            <a:ext cx="98242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в качестве элементов соединения совместно с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болтами.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Рисунок 34374" descr="Гайка шестигранная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55" y="1825726"/>
            <a:ext cx="2324218" cy="20074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>
            <a:off x="0" y="861444"/>
            <a:ext cx="119252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гаек определяют по диаметру отверстия в </a:t>
            </a:r>
            <a:r>
              <a:rPr lang="ru-RU" alt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мм.</a:t>
            </a: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7" name="Прямоугольник 8"/>
          <p:cNvSpPr>
            <a:spLocks noChangeArrowheads="1"/>
          </p:cNvSpPr>
          <p:nvPr/>
        </p:nvSpPr>
        <p:spPr bwMode="auto">
          <a:xfrm>
            <a:off x="486775" y="3809065"/>
            <a:ext cx="2108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шестигранная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18927"/>
            <a:ext cx="19784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гаек: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01045" y="292097"/>
            <a:ext cx="2625170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ГАЙКИ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51121" y="6046963"/>
            <a:ext cx="26762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шестигранная с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фланцем</a:t>
            </a:r>
          </a:p>
        </p:txBody>
      </p:sp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2499160" y="3803095"/>
            <a:ext cx="3208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стопорным кольцом </a:t>
            </a:r>
          </a:p>
        </p:txBody>
      </p:sp>
      <p:sp>
        <p:nvSpPr>
          <p:cNvPr id="17" name="Прямоугольник 6"/>
          <p:cNvSpPr>
            <a:spLocks noChangeArrowheads="1"/>
          </p:cNvSpPr>
          <p:nvPr/>
        </p:nvSpPr>
        <p:spPr bwMode="auto">
          <a:xfrm>
            <a:off x="2771676" y="6053155"/>
            <a:ext cx="2264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8"/>
          <p:cNvSpPr>
            <a:spLocks noChangeArrowheads="1"/>
          </p:cNvSpPr>
          <p:nvPr/>
        </p:nvSpPr>
        <p:spPr bwMode="auto">
          <a:xfrm>
            <a:off x="5518029" y="3803095"/>
            <a:ext cx="3234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соединительная (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переходная)</a:t>
            </a:r>
          </a:p>
        </p:txBody>
      </p:sp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5885148" y="6051781"/>
            <a:ext cx="1669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барашковая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ÐÐ°ÑÑÐ¸Ð½ÐºÐ¸ Ð¿Ð¾ Ð·Ð°Ð¿ÑÐ¾ÑÑ Ð³Ð°Ð¹ÐºÐ° ÐºÐ¾ÑÐ¾Ð½ÑÐ°ÑÐ°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b="10188"/>
          <a:stretch/>
        </p:blipFill>
        <p:spPr bwMode="auto">
          <a:xfrm>
            <a:off x="8547281" y="1595731"/>
            <a:ext cx="3230681" cy="22374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11"/>
          <p:cNvSpPr>
            <a:spLocks noChangeArrowheads="1"/>
          </p:cNvSpPr>
          <p:nvPr/>
        </p:nvSpPr>
        <p:spPr bwMode="auto">
          <a:xfrm>
            <a:off x="9002486" y="3803095"/>
            <a:ext cx="2307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корончатая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ÐÐ°ÑÑÐ¸Ð½ÐºÐ¸ Ð¿Ð¾ Ð·Ð°Ð¿ÑÐ¾ÑÑ Ð³Ð°Ð¹ÐºÐ° ÐºÐ¾Ð»Ð¿Ð°ÑÐºÐ¾Ð²Ð°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4" b="21534"/>
          <a:stretch/>
        </p:blipFill>
        <p:spPr bwMode="auto">
          <a:xfrm>
            <a:off x="8458200" y="4220357"/>
            <a:ext cx="3333153" cy="19143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11"/>
          <p:cNvSpPr>
            <a:spLocks noChangeArrowheads="1"/>
          </p:cNvSpPr>
          <p:nvPr/>
        </p:nvSpPr>
        <p:spPr bwMode="auto">
          <a:xfrm>
            <a:off x="9622599" y="6053155"/>
            <a:ext cx="1375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колпачковая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ÐÐ°ÑÑÐ¸Ð½ÐºÐ¸ Ð¿Ð¾ Ð·Ð°Ð¿ÑÐ¾ÑÑ Ð³Ð°Ð¹ÐºÐ° Ð¿ÐµÑÐµÑÐ¾Ð´Ð½Ð°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81" y="1595731"/>
            <a:ext cx="2565428" cy="22374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Ð°ÑÑÐ¸Ð½ÐºÐ¸ Ð¿Ð¾ Ð·Ð°Ð¿ÑÐ¾ÑÑ Ð³Ð°Ð¹ÐºÐ° Ð±Ð°ÑÐ°ÑÐµÐº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14965" r="1963" b="15287"/>
          <a:stretch/>
        </p:blipFill>
        <p:spPr bwMode="auto">
          <a:xfrm>
            <a:off x="5513915" y="4229133"/>
            <a:ext cx="2518948" cy="19055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Ð°ÑÑÐ¸Ð½ÐºÐ¸ Ð¿Ð¾ Ð·Ð°Ð¿ÑÐ¾ÑÑ Ð³Ð°Ð¹ÐºÐ° Ñ ÑÐ»Ð°Ð½ÑÐµÐ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10952"/>
          <a:stretch/>
        </p:blipFill>
        <p:spPr bwMode="auto">
          <a:xfrm>
            <a:off x="370655" y="4219823"/>
            <a:ext cx="1801794" cy="19148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ÐÐ°ÑÑÐ¸Ð½ÐºÐ¸ Ð¿Ð¾ Ð·Ð°Ð¿ÑÐ¾ÑÑ Ð³Ð°Ð¹ÐºÐ° Ð½Ð¸Ð·ÐºÐ°Ñ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3" t="4424" r="12369" b="12974"/>
          <a:stretch/>
        </p:blipFill>
        <p:spPr bwMode="auto">
          <a:xfrm>
            <a:off x="2727411" y="4219823"/>
            <a:ext cx="2308327" cy="19148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ÐÐ°ÑÑÐ¸Ð½ÐºÐ¸ Ð¿Ð¾ Ð·Ð°Ð¿ÑÐ¾ÑÑ Ð³Ð°Ð¹ÐºÐ° ÑÐ¾ ÑÑÐ¾Ð¿Ð¾ÑÐ½ÑÐ¼ ÐºÐ¾Ð»ÑÑÐ¾Ð¼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6765" r="10494" b="17955"/>
          <a:stretch/>
        </p:blipFill>
        <p:spPr bwMode="auto">
          <a:xfrm>
            <a:off x="2918159" y="1595731"/>
            <a:ext cx="2466394" cy="22374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Управляющая кнопка: назад 29">
            <a:hlinkClick r:id="rId10" action="ppaction://hlinksldjump" highlightClick="1"/>
          </p:cNvPr>
          <p:cNvSpPr/>
          <p:nvPr/>
        </p:nvSpPr>
        <p:spPr>
          <a:xfrm>
            <a:off x="398198" y="6428297"/>
            <a:ext cx="591015" cy="345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2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5" grpId="0"/>
      <p:bldP spid="25607" grpId="0"/>
      <p:bldP spid="12" grpId="0"/>
      <p:bldP spid="13" grpId="0"/>
      <p:bldP spid="15" grpId="0"/>
      <p:bldP spid="17" grpId="0"/>
      <p:bldP spid="19" grpId="0"/>
      <p:bldP spid="21" grpId="0"/>
      <p:bldP spid="22" grpId="0"/>
      <p:bldP spid="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Прямоугольник 7"/>
          <p:cNvSpPr>
            <a:spLocks noChangeArrowheads="1"/>
          </p:cNvSpPr>
          <p:nvPr/>
        </p:nvSpPr>
        <p:spPr bwMode="auto">
          <a:xfrm>
            <a:off x="2524125" y="438354"/>
            <a:ext cx="9090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это металлические кольца, подкладываемые под головки и гайки винтов и болтов. </a:t>
            </a:r>
          </a:p>
        </p:txBody>
      </p:sp>
      <p:sp>
        <p:nvSpPr>
          <p:cNvPr id="28678" name="Прямоугольник 8"/>
          <p:cNvSpPr>
            <a:spLocks noChangeArrowheads="1"/>
          </p:cNvSpPr>
          <p:nvPr/>
        </p:nvSpPr>
        <p:spPr bwMode="auto">
          <a:xfrm>
            <a:off x="59532" y="1209791"/>
            <a:ext cx="120308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Шайбы применяются для уменьшения и распределения давления на опорную поверхность. </a:t>
            </a:r>
            <a:endParaRPr lang="ru-RU" altLang="ru-RU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Шайбы </a:t>
            </a: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диаметр 2-48 мм.</a:t>
            </a:r>
          </a:p>
        </p:txBody>
      </p:sp>
      <p:sp>
        <p:nvSpPr>
          <p:cNvPr id="28680" name="Прямоугольник 12"/>
          <p:cNvSpPr>
            <a:spLocks noChangeArrowheads="1"/>
          </p:cNvSpPr>
          <p:nvPr/>
        </p:nvSpPr>
        <p:spPr bwMode="auto">
          <a:xfrm>
            <a:off x="3168968" y="5717666"/>
            <a:ext cx="8761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Шайба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гровера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предотвращает самопроизвольное отвинчивание крепежа.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01045" y="292097"/>
            <a:ext cx="2625170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ШАЙБЫ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ÐÐ°ÑÑÐ¸Ð½ÐºÐ¸ Ð¿Ð¾ Ð·Ð°Ð¿ÑÐ¾ÑÑ Ð¨ÐÐÐÐ« ÐÐÐÐ¡ÐÐÐ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68" y="2047317"/>
            <a:ext cx="3525746" cy="28385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Ð°ÑÑÐ¸Ð½ÐºÐ¸ Ð¿Ð¾ Ð·Ð°Ð¿ÑÐ¾ÑÑ ÑÐ°Ð¹Ð±Ñ Ð³ÑÐ¾Ð²ÐµÑ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24073" y="2857011"/>
            <a:ext cx="4251157" cy="26187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Ð°ÑÑÐ¸Ð½ÐºÐ¸ Ð¿Ð¾ Ð·Ð°Ð¿ÑÐ¾ÑÑ ÑÐ°Ð¹Ð±Ñ Ð³ÑÐ¾Ð²ÐµÑÐ½Ñ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9" y="2047317"/>
            <a:ext cx="4736507" cy="28419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8112" y="4892873"/>
            <a:ext cx="2562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4976" y="4892873"/>
            <a:ext cx="428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гроверные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(шайбы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гровера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0"/>
      <p:bldP spid="28680" grpId="0"/>
      <p:bldP spid="2" grpId="0"/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56496" descr="Заклепка вытяжная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1" y="1061538"/>
            <a:ext cx="2820110" cy="20938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Прямоугольник 3"/>
          <p:cNvSpPr>
            <a:spLocks noChangeArrowheads="1"/>
          </p:cNvSpPr>
          <p:nvPr/>
        </p:nvSpPr>
        <p:spPr bwMode="auto">
          <a:xfrm>
            <a:off x="3445727" y="415133"/>
            <a:ext cx="8081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для неразъемного соединения тонколистовых металлов и других твердых материалов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01046" y="292097"/>
            <a:ext cx="3546773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ЗАКЛЁПКИ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Ð¼Ð¾Ð½ÑÐ°Ð¶ Ð·Ð°ÐºÐ»ÐµÐ¿Ð¾Ð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28" y="3275515"/>
            <a:ext cx="8486078" cy="30202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Ð¼Ð¾Ð½ÑÐ°Ð¶ Ð·Ð°ÐºÐ»ÐµÐ¿Ð¾Ðº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9999" r="28556" b="16080"/>
          <a:stretch/>
        </p:blipFill>
        <p:spPr bwMode="auto">
          <a:xfrm>
            <a:off x="175051" y="3275514"/>
            <a:ext cx="3142928" cy="30202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45727" y="1369166"/>
            <a:ext cx="84860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заклёпки 5,8-21,2 мм, диаметр 3,2-4,8 мм.</a:t>
            </a:r>
          </a:p>
          <a:p>
            <a:pPr algn="just"/>
            <a:endParaRPr lang="ru-RU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отверстия под заклепку должен быть на 0,1 мм больше диаметра заклепки.</a:t>
            </a:r>
          </a:p>
        </p:txBody>
      </p:sp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398198" y="6428297"/>
            <a:ext cx="591015" cy="345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717676" y="406083"/>
            <a:ext cx="8785225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Потребительские свойства строительных материалов </a:t>
            </a:r>
          </a:p>
          <a:p>
            <a:pPr algn="ctr" eaLnBrk="1" hangingPunct="1"/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факторы их формирования </a:t>
            </a:r>
          </a:p>
          <a:p>
            <a:pPr algn="ctr" eaLnBrk="1" hangingPunct="1"/>
            <a:endParaRPr lang="ru-RU" altLang="ru-RU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2" descr="http://kharkov.kh.besplatka.ua/uploads/Messages/7/47/76/02/NkLTgsmvMagPQBz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 b="6981"/>
          <a:stretch>
            <a:fillRect/>
          </a:stretch>
        </p:blipFill>
        <p:spPr bwMode="auto">
          <a:xfrm>
            <a:off x="3655695" y="1437134"/>
            <a:ext cx="5088255" cy="31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6597" y="4578930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370-375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24714" y="4578930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Рисунок 52546" descr="Металлический рамный анкер  "/>
          <p:cNvPicPr>
            <a:picLocks noChangeAspect="1" noChangeArrowheads="1"/>
          </p:cNvPicPr>
          <p:nvPr/>
        </p:nvPicPr>
        <p:blipFill>
          <a:blip r:embed="rId2"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1" y="4626192"/>
            <a:ext cx="4002087" cy="4315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Рисунок 52988" descr="Анкерный болт с кольцом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1" y="3264096"/>
            <a:ext cx="4002087" cy="12144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Рисунок 53426" descr="Анкерный болт с крюком 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750800"/>
            <a:ext cx="4054070" cy="1365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Прямоугольник 11"/>
          <p:cNvSpPr>
            <a:spLocks noChangeArrowheads="1"/>
          </p:cNvSpPr>
          <p:nvPr/>
        </p:nvSpPr>
        <p:spPr bwMode="auto">
          <a:xfrm>
            <a:off x="2302265" y="421284"/>
            <a:ext cx="92250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позволяет прочно крепить строительные детали и изделия практически к любым вертикальным и горизонтальным поверхностям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01045" y="292097"/>
            <a:ext cx="2625170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АНКЕР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53864" descr="Анкер-клин 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1" y="5205420"/>
            <a:ext cx="4002087" cy="9741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ºÑÐµÐ¿Ð»ÐµÐ½Ð¸Ðµ Ð½Ð° Ð°Ð½ÐºÐµÑÐ°Ñ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20" y="1750799"/>
            <a:ext cx="5314501" cy="44287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ºÑÐµÐ¿Ð»ÐµÐ½Ð¸Ðµ Ð½Ð° Ð°Ð½ÐºÐµÑÐ°Ñ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71" y="1750800"/>
            <a:ext cx="7249804" cy="44287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назад 15">
            <a:hlinkClick r:id="rId8" action="ppaction://hlinksldjump" highlightClick="1"/>
          </p:cNvPr>
          <p:cNvSpPr/>
          <p:nvPr/>
        </p:nvSpPr>
        <p:spPr>
          <a:xfrm>
            <a:off x="398198" y="6428297"/>
            <a:ext cx="591015" cy="345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Прямоугольник 6"/>
          <p:cNvSpPr>
            <a:spLocks noChangeArrowheads="1"/>
          </p:cNvSpPr>
          <p:nvPr/>
        </p:nvSpPr>
        <p:spPr bwMode="auto">
          <a:xfrm>
            <a:off x="3858321" y="443965"/>
            <a:ext cx="76690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гвоздей, увязки, ограждений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строительстве, для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армирования железобетонных конструкций и т.п.</a:t>
            </a:r>
          </a:p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проволоки 0,2-10 мм.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98426752"/>
              </p:ext>
            </p:extLst>
          </p:nvPr>
        </p:nvGraphicFramePr>
        <p:xfrm>
          <a:off x="3795347" y="2165493"/>
          <a:ext cx="8247970" cy="3501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ÐÐ°ÑÑÐ¸Ð½ÐºÐ¸ Ð¿Ð¾ Ð·Ð°Ð¿ÑÐ¾ÑÑ Ð¿ÑÐ¾Ð²Ð¾Ð»Ð¾ÐºÐ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1" y="1061538"/>
            <a:ext cx="3417699" cy="27341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01046" y="292097"/>
            <a:ext cx="3959367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ПРОВОЛОКА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ÐÐ°ÑÑÐ¸Ð½ÐºÐ¸ Ð¿Ð¾ Ð·Ð°Ð¿ÑÐ¾ÑÑ ÑÑÑÐ¾Ð¸ÑÐµÐ»ÑÐ½Ð°Ñ Ð¿ÑÐ¾Ð²Ð¾Ð»Ð¾ÐºÐ° ÑÐµÑÐ½Ð°Ñ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5" b="21017"/>
          <a:stretch/>
        </p:blipFill>
        <p:spPr bwMode="auto">
          <a:xfrm>
            <a:off x="138301" y="3925219"/>
            <a:ext cx="3417699" cy="22615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назад 8">
            <a:hlinkClick r:id="rId9" action="ppaction://hlinksldjump" highlightClick="1"/>
          </p:cNvPr>
          <p:cNvSpPr/>
          <p:nvPr/>
        </p:nvSpPr>
        <p:spPr>
          <a:xfrm>
            <a:off x="398198" y="6428297"/>
            <a:ext cx="591015" cy="345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Graphic spid="11" grpId="0">
        <p:bldAsOne/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Прямоугольник 8"/>
          <p:cNvSpPr>
            <a:spLocks noChangeArrowheads="1"/>
          </p:cNvSpPr>
          <p:nvPr/>
        </p:nvSpPr>
        <p:spPr bwMode="auto">
          <a:xfrm>
            <a:off x="2247919" y="474855"/>
            <a:ext cx="927940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использоваться на всех этапах строительства зданий,  для конструирования различного рода заграждений, крепления кирпичных кладок, армирования дорожных покрытий и железобетонных конструкций.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72179" y="2080848"/>
            <a:ext cx="3533392" cy="571504"/>
          </a:xfrm>
          <a:prstGeom prst="roundRect">
            <a:avLst>
              <a:gd name="adj" fmla="val 10000"/>
            </a:avLst>
          </a:prstGeom>
          <a:solidFill>
            <a:srgbClr val="F0ACE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Группа 10"/>
          <p:cNvGrpSpPr/>
          <p:nvPr/>
        </p:nvGrpSpPr>
        <p:grpSpPr>
          <a:xfrm>
            <a:off x="4107075" y="2182764"/>
            <a:ext cx="3714776" cy="571504"/>
            <a:chOff x="1975707" y="277460"/>
            <a:chExt cx="1582240" cy="100472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975707" y="277460"/>
              <a:ext cx="1582240" cy="1004722"/>
            </a:xfrm>
            <a:prstGeom prst="roundRect">
              <a:avLst>
                <a:gd name="adj" fmla="val 10000"/>
              </a:avLst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5"/>
            <p:cNvSpPr/>
            <p:nvPr/>
          </p:nvSpPr>
          <p:spPr>
            <a:xfrm>
              <a:off x="2005134" y="306887"/>
              <a:ext cx="1523386" cy="945868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2390" tIns="72390" rIns="72390" bIns="7239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способу производства:</a:t>
              </a:r>
            </a:p>
          </p:txBody>
        </p:sp>
      </p:grpSp>
      <p:cxnSp>
        <p:nvCxnSpPr>
          <p:cNvPr id="18" name="Прямая со стрелкой 17"/>
          <p:cNvCxnSpPr/>
          <p:nvPr/>
        </p:nvCxnSpPr>
        <p:spPr>
          <a:xfrm>
            <a:off x="8079376" y="2401353"/>
            <a:ext cx="808146" cy="336177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365004" y="2380342"/>
            <a:ext cx="656995" cy="357188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882036" y="2793611"/>
            <a:ext cx="1588" cy="428625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назад 16">
            <a:hlinkClick r:id="rId2" action="ppaction://hlinksldjump" highlightClick="1"/>
          </p:cNvPr>
          <p:cNvSpPr/>
          <p:nvPr/>
        </p:nvSpPr>
        <p:spPr>
          <a:xfrm>
            <a:off x="398198" y="6428297"/>
            <a:ext cx="591015" cy="345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101046" y="292097"/>
            <a:ext cx="2766187" cy="769441"/>
          </a:xfrm>
          <a:prstGeom prst="rect">
            <a:avLst/>
          </a:prstGeom>
          <a:noFill/>
          <a:ln w="0" cmpd="dbl">
            <a:noFill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 smtClean="0">
                <a:ln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СЕТКА</a:t>
            </a:r>
            <a:endParaRPr lang="ru-RU" sz="4400" b="1" dirty="0">
              <a:ln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ÐÐ°ÑÑÐ¸Ð½ÐºÐ¸ Ð¿Ð¾ Ð·Ð°Ð¿ÑÐ¾ÑÑ ÑÐµÑÐºÐ° ÑÐ°Ð±Ð¸Ñ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9" t="17445" r="4504" b="24385"/>
          <a:stretch/>
        </p:blipFill>
        <p:spPr bwMode="auto">
          <a:xfrm>
            <a:off x="106595" y="3357563"/>
            <a:ext cx="3919304" cy="28325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10"/>
          <p:cNvGrpSpPr/>
          <p:nvPr/>
        </p:nvGrpSpPr>
        <p:grpSpPr>
          <a:xfrm>
            <a:off x="1263820" y="2810196"/>
            <a:ext cx="2362414" cy="428628"/>
            <a:chOff x="1975707" y="277460"/>
            <a:chExt cx="1582240" cy="100472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1975707" y="277460"/>
              <a:ext cx="1582240" cy="1004722"/>
            </a:xfrm>
            <a:prstGeom prst="roundRect">
              <a:avLst>
                <a:gd name="adj" fmla="val 10000"/>
              </a:avLst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5"/>
            <p:cNvSpPr/>
            <p:nvPr/>
          </p:nvSpPr>
          <p:spPr>
            <a:xfrm>
              <a:off x="2005134" y="306887"/>
              <a:ext cx="1523386" cy="945868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2390" tIns="72390" rIns="72390" bIns="7239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плетеная (</a:t>
              </a:r>
              <a:r>
                <a:rPr lang="ru-RU" sz="20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рабица</a:t>
              </a:r>
              <a:r>
                <a:rPr lang="ru-RU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2" name="Picture 4" descr="ÐÐ°ÑÑÐ¸Ð½ÐºÐ¸ Ð¿Ð¾ Ð·Ð°Ð¿ÑÐ¾ÑÑ ÑÐµÑÐºÐ° ÑÐ²Ð°ÑÐ½Ð°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 b="17122"/>
          <a:stretch/>
        </p:blipFill>
        <p:spPr bwMode="auto">
          <a:xfrm>
            <a:off x="4396320" y="3822587"/>
            <a:ext cx="3238829" cy="24945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10"/>
          <p:cNvGrpSpPr/>
          <p:nvPr/>
        </p:nvGrpSpPr>
        <p:grpSpPr>
          <a:xfrm>
            <a:off x="4755084" y="3261579"/>
            <a:ext cx="2362414" cy="428628"/>
            <a:chOff x="1975707" y="277460"/>
            <a:chExt cx="1582240" cy="100472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1975707" y="277460"/>
              <a:ext cx="1582240" cy="1004722"/>
            </a:xfrm>
            <a:prstGeom prst="roundRect">
              <a:avLst>
                <a:gd name="adj" fmla="val 10000"/>
              </a:avLst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Скругленный прямоугольник 5"/>
            <p:cNvSpPr/>
            <p:nvPr/>
          </p:nvSpPr>
          <p:spPr>
            <a:xfrm>
              <a:off x="2005134" y="306887"/>
              <a:ext cx="1523386" cy="945868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2390" tIns="72390" rIns="72390" bIns="7239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сварная</a:t>
              </a:r>
              <a:endPara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4" name="Picture 6" descr="ÐÐ°ÑÑÐ¸Ð½ÐºÐ¸ Ð¿Ð¾ Ð·Ð°Ð¿ÑÐ¾ÑÑ ÑÐµÑÐºÐ° ÑÐºÐ°Ð½Ð°Ñ Ð½ÐµÑÐ¶Ð°Ð²ÐµÑÑÐ°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71" y="3357563"/>
            <a:ext cx="4017143" cy="28200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10"/>
          <p:cNvGrpSpPr/>
          <p:nvPr/>
        </p:nvGrpSpPr>
        <p:grpSpPr>
          <a:xfrm>
            <a:off x="8716118" y="2796920"/>
            <a:ext cx="2362414" cy="428628"/>
            <a:chOff x="1975707" y="277460"/>
            <a:chExt cx="1582240" cy="100472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1975707" y="277460"/>
              <a:ext cx="1582240" cy="1004722"/>
            </a:xfrm>
            <a:prstGeom prst="roundRect">
              <a:avLst>
                <a:gd name="adj" fmla="val 10000"/>
              </a:avLst>
            </a:prstGeom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Скругленный прямоугольник 5"/>
            <p:cNvSpPr/>
            <p:nvPr/>
          </p:nvSpPr>
          <p:spPr>
            <a:xfrm>
              <a:off x="2005134" y="306887"/>
              <a:ext cx="1523386" cy="945868"/>
            </a:xfrm>
            <a:prstGeom prst="rect">
              <a:avLst/>
            </a:prstGeom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2390" tIns="72390" rIns="72390" bIns="72390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тканая</a:t>
              </a:r>
              <a:endPara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" y="547172"/>
            <a:ext cx="11691257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17.10. Классификация и характеристика ассортимента санитарно-технического оборудования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385-386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7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ÑÐ°Ð½ÑÐµÑÐ½Ð¸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5666"/>
          <a:stretch/>
        </p:blipFill>
        <p:spPr bwMode="auto">
          <a:xfrm>
            <a:off x="6835698" y="1204311"/>
            <a:ext cx="5185316" cy="44577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1173" y="1131732"/>
            <a:ext cx="2903766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ВАННЫ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Машенька\AppData\Local\Microsoft\Windows\INetCache\Content.Word\Рука.png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99" y="1092994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11173" y="1688627"/>
            <a:ext cx="2903766" cy="67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КАБИНЫ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Машенька\AppData\Local\Microsoft\Windows\INetCache\Content.Word\Рука.png">
            <a:hlinkClick r:id="rId5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99" y="1649889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06173" y="2441293"/>
            <a:ext cx="2903766" cy="67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БОКСЫ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Машенька\AppData\Local\Microsoft\Windows\INetCache\Content.Word\Рука.png">
            <a:hlinkClick r:id="rId6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299" y="2402555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03673" y="3199783"/>
            <a:ext cx="2903766" cy="672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УГОЛКИ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Машенька\AppData\Local\Microsoft\Windows\INetCache\Content.Word\Рука.png">
            <a:hlinkClick r:id="rId7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99" y="3161046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102423" y="3952449"/>
            <a:ext cx="2903766" cy="711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ДВЕРИ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Машенька\AppData\Local\Microsoft\Windows\INetCache\Content.Word\Рука.png">
            <a:hlinkClick r:id="rId8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99" y="3911003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312272" y="466150"/>
            <a:ext cx="8955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alt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санитарно-техническому оборудованию относятся</a:t>
            </a:r>
            <a:r>
              <a:rPr lang="ru-RU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2423" y="4751762"/>
            <a:ext cx="2903766" cy="711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ШТОРКИ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C:\Users\Машенька\AppData\Local\Microsoft\Windows\INetCache\Content.Word\Рука.png">
            <a:hlinkClick r:id="rId9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99" y="4710316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102423" y="5543165"/>
            <a:ext cx="2903766" cy="711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ПОДДОНЫ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:\Users\Машенька\AppData\Local\Microsoft\Windows\INetCache\Content.Word\Рука.png">
            <a:hlinkClick r:id="rId10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99" y="5501719"/>
            <a:ext cx="314061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3158721" y="1131732"/>
            <a:ext cx="3182127" cy="479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УМЫВАЛЬНИКИ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C:\Users\Машенька\AppData\Local\Microsoft\Windows\INetCache\Content.Word\Рука.png">
            <a:hlinkClick r:id="rId11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76" y="1092994"/>
            <a:ext cx="327773" cy="51184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3158721" y="1688627"/>
            <a:ext cx="3182127" cy="67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МОЙКИ ДЛЯ КУХНИ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C:\Users\Машенька\AppData\Local\Microsoft\Windows\INetCache\Content.Word\Рука.png">
            <a:hlinkClick r:id="rId12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76" y="1649889"/>
            <a:ext cx="327773" cy="51184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3151222" y="2441293"/>
            <a:ext cx="3182127" cy="47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УНИТАЗЫ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C:\Users\Машенька\AppData\Local\Microsoft\Windows\INetCache\Content.Word\Рука.png">
            <a:hlinkClick r:id="rId1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077" y="2402555"/>
            <a:ext cx="327773" cy="51184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3143723" y="3010345"/>
            <a:ext cx="3182127" cy="47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БИДЕ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C:\Users\Машенька\AppData\Local\Microsoft\Windows\INetCache\Content.Word\Рука.png">
            <a:hlinkClick r:id="rId14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78" y="2971607"/>
            <a:ext cx="327773" cy="51184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3143723" y="3579397"/>
            <a:ext cx="3182127" cy="47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ПИССУАРЫ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 descr="C:\Users\Машенька\AppData\Local\Microsoft\Windows\INetCache\Content.Word\Рука.png">
            <a:hlinkClick r:id="rId15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78" y="3540659"/>
            <a:ext cx="327773" cy="5118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3136224" y="4129979"/>
            <a:ext cx="3182127" cy="47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СМЕСИТЕЛИ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 descr="C:\Users\Машенька\AppData\Local\Microsoft\Windows\INetCache\Content.Word\Рука.png">
            <a:hlinkClick r:id="rId16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79" y="4091241"/>
            <a:ext cx="327773" cy="51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70" y="1154911"/>
            <a:ext cx="57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8831" y="2110543"/>
            <a:ext cx="2025804" cy="314860"/>
            <a:chOff x="975962" y="4253515"/>
            <a:chExt cx="3428241" cy="459422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чугунные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5746044" y="69137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Чугунная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держит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тепло, тяжесть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металла сводит шум во время наборы воды к минимуму.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большой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чугунной ванны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осложняет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перевозку, подъем на квартиру 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установку, также высока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появления сколов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70" y="244837"/>
            <a:ext cx="25632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ВАННЫ</a:t>
            </a:r>
            <a:endParaRPr lang="ru-RU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618" y="1582606"/>
            <a:ext cx="3497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материалу изготовления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9218" name="Picture 2" descr="ÐÐ°ÑÑÐ¸Ð½ÐºÐ¸ Ð¿Ð¾ Ð·Ð°Ð¿ÑÐ¾ÑÑ Ð²Ð°Ð½Ð½Ð° ÑÑÐ³ÑÐ½Ð½Ð°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1" b="16332"/>
          <a:stretch/>
        </p:blipFill>
        <p:spPr bwMode="auto">
          <a:xfrm>
            <a:off x="5923563" y="2630311"/>
            <a:ext cx="5869206" cy="35887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40877" y="2460760"/>
            <a:ext cx="2025804" cy="314860"/>
            <a:chOff x="975962" y="4253515"/>
            <a:chExt cx="3428241" cy="45942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стальные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40877" y="2810977"/>
            <a:ext cx="2025804" cy="314860"/>
            <a:chOff x="975962" y="4253515"/>
            <a:chExt cx="3428241" cy="45942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акриловые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5753995" y="691377"/>
            <a:ext cx="6184146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дешевле чугунной и акриловой, легкая, поверхность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приятная и гладкая на ощупь.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тепло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 держится и очень быстро теряется,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наборе воды ванна создает слишком много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шума, 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появляются вмятины от ударов и царапины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ÐÐ°ÑÑÐ¸Ð½ÐºÐ¸ Ð¿Ð¾ Ð·Ð°Ð¿ÑÐ¾ÑÑ Ð²Ð°Ð½Ð½Ð° ÑÑÐ°Ð»ÑÐ½Ð°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63" y="2782144"/>
            <a:ext cx="5747436" cy="32850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746044" y="69137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Акриловые ванны хорошо сохраняют тепло, имеют небольшой вес, могут иметь самые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 и оригинальные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формы, акрил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 держит блеск и сохраняет белизну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поверхности, приятен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ощупь, такие ванны легко ремонтируются. Но следует тщательно подбирать чистящие средства, а также избегать ударов.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ÐÐ°ÑÑÐ¸Ð½ÐºÐ¸ Ð¿Ð¾ Ð·Ð°Ð¿ÑÐ¾ÑÑ Ð²Ð°Ð½Ð½Ð° Ð°ÐºÑÐ¸Ð»Ð¾Ð²Ð°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r="10692" b="10986"/>
          <a:stretch/>
        </p:blipFill>
        <p:spPr bwMode="auto">
          <a:xfrm>
            <a:off x="6475851" y="2990072"/>
            <a:ext cx="4530815" cy="32289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2327035" y="2110543"/>
            <a:ext cx="2025804" cy="314860"/>
            <a:chOff x="975962" y="4253515"/>
            <a:chExt cx="3428241" cy="45942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квариловые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5762218" y="69137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Квариловые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куариловые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ванны изготавливаются из смеси акрила и кварца. Они ударопрочны, бесшумны, хорошо держат температуру воды, гигиеничны, могут иметь разнообразные формы.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ÐÐ°ÑÑÐ¸Ð½ÐºÐ¸ Ð¿Ð¾ Ð·Ð°Ð¿ÑÐ¾ÑÑ Ð²Ð°Ð½Ð½Ð° ÐºÐ²Ð°ÑÐ¸Ð»Ð¾Ð²Ð°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41" y="2054122"/>
            <a:ext cx="5457027" cy="40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2319083" y="2469982"/>
            <a:ext cx="2025804" cy="314860"/>
            <a:chOff x="975962" y="4253515"/>
            <a:chExt cx="3428241" cy="459422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керамические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5746044" y="69137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Керамические ванны отличаются большим весом, хрупкостью и высокой ценой, поэтому, как правило, это эксклюзивные изделия под заказ.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ÐÐ°ÑÑÐ¸Ð½ÐºÐ¸ Ð¿Ð¾ Ð·Ð°Ð¿ÑÐ¾ÑÑ Ð²Ð°Ð½Ð½Ð° ÐºÐµÑÐ°Ð¼Ð¸ÑÐµÑÐºÐ°Ñ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/>
          <a:stretch/>
        </p:blipFill>
        <p:spPr bwMode="auto">
          <a:xfrm>
            <a:off x="5923563" y="1975556"/>
            <a:ext cx="5788136" cy="39499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2311131" y="2829421"/>
            <a:ext cx="2025804" cy="314860"/>
            <a:chOff x="975962" y="4253515"/>
            <a:chExt cx="3428241" cy="459422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 каменные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5753995" y="69137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Каменные ванны могут изготавливаться из натурального камня (мрамора и др.) или искусственного камня (на основе глины и каменной крошки).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8" name="Picture 12" descr="ÐÐ°ÑÑÐ¸Ð½ÐºÐ¸ Ð¿Ð¾ Ð·Ð°Ð¿ÑÐ¾ÑÑ Ð²Ð°Ð½Ð½Ð° Ð¼ÑÐ°Ð¼Ð¾ÑÐ½Ð°Ñ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69" y="2048344"/>
            <a:ext cx="5344142" cy="40290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ÐÐ°ÑÑÐ¸Ð½ÐºÐ¸ Ð¿Ð¾ Ð·Ð°Ð¿ÑÐ¾ÑÑ Ð²Ð°Ð½Ð½Ð° Ð¸Ð· Ð¸ÑÐºÑÑÑÑÐ²ÐµÐ½Ð½Ð¾Ð³Ð¾ ÐºÐ°Ð¼Ð½Ñ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/>
          <a:stretch/>
        </p:blipFill>
        <p:spPr bwMode="auto">
          <a:xfrm>
            <a:off x="6086681" y="2036443"/>
            <a:ext cx="5665553" cy="41281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113384" y="3222449"/>
            <a:ext cx="3497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146611" y="3652199"/>
            <a:ext cx="2394141" cy="314860"/>
            <a:chOff x="975962" y="4253515"/>
            <a:chExt cx="3428241" cy="459422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прямоугольные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5746057" y="69137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2" name="Picture 16" descr="ÐÐ°ÑÑÐ¸Ð½ÐºÐ¸ Ð¿Ð¾ Ð·Ð°Ð¿ÑÐ¾ÑÑ Ð²Ð°Ð½Ð½Ð° Ð¿ÑÑÐ¼Ð¾ÑÐ³Ð¾Ð»ÑÐ½Ð°Ñ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89" y="922806"/>
            <a:ext cx="5224086" cy="52240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/>
          <p:cNvGrpSpPr/>
          <p:nvPr/>
        </p:nvGrpSpPr>
        <p:grpSpPr>
          <a:xfrm>
            <a:off x="153114" y="4007933"/>
            <a:ext cx="2394141" cy="314860"/>
            <a:chOff x="975962" y="4253515"/>
            <a:chExt cx="3428241" cy="459422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круглые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5762217" y="69137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4" name="Picture 18" descr="ÐÐ°ÑÑÐ¸Ð½ÐºÐ¸ Ð¿Ð¾ Ð·Ð°Ð¿ÑÐ¾ÑÑ Ð²Ð°Ð½Ð½Ð° ÐºÑÑÐ³Ð»Ð°Ñ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86" y="891756"/>
            <a:ext cx="5221447" cy="52214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Группа 54"/>
          <p:cNvGrpSpPr/>
          <p:nvPr/>
        </p:nvGrpSpPr>
        <p:grpSpPr>
          <a:xfrm>
            <a:off x="2642237" y="3652199"/>
            <a:ext cx="2394141" cy="314860"/>
            <a:chOff x="975962" y="4253515"/>
            <a:chExt cx="3428241" cy="459422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овальные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5762217" y="698678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6" name="Picture 20" descr="ÐÐ°ÑÑÐ¸Ð½ÐºÐ¸ Ð¿Ð¾ Ð·Ð°Ð¿ÑÐ¾ÑÑ Ð²Ð°Ð½Ð½Ð° Ð¾Ð²Ð°Ð»ÑÐ½Ð°Ñ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58" y="985391"/>
            <a:ext cx="5745246" cy="41724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Группа 59"/>
          <p:cNvGrpSpPr/>
          <p:nvPr/>
        </p:nvGrpSpPr>
        <p:grpSpPr>
          <a:xfrm>
            <a:off x="2632840" y="4020283"/>
            <a:ext cx="2394141" cy="314860"/>
            <a:chOff x="975962" y="4253515"/>
            <a:chExt cx="3428241" cy="459422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угловые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5753995" y="684076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8" name="Picture 22" descr="ÐÐ°ÑÑÐ¸Ð½ÐºÐ¸ Ð¿Ð¾ Ð·Ð°Ð¿ÑÐ¾ÑÑ Ð²Ð°Ð½Ð½Ð° ÑÐ³Ð»Ð¾Ð²Ð°Ñ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4" y="931456"/>
            <a:ext cx="5220165" cy="52201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84628" y="4523869"/>
            <a:ext cx="3497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138332" y="4958983"/>
            <a:ext cx="2394141" cy="314860"/>
            <a:chOff x="975962" y="4253515"/>
            <a:chExt cx="3428241" cy="459422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обыкновенные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5757666" y="689161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/>
          <a:srcRect l="17849" t="19993" r="36725" b="18919"/>
          <a:stretch/>
        </p:blipFill>
        <p:spPr>
          <a:xfrm>
            <a:off x="6004843" y="1162575"/>
            <a:ext cx="5705761" cy="43160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1" name="Группа 70"/>
          <p:cNvGrpSpPr/>
          <p:nvPr/>
        </p:nvGrpSpPr>
        <p:grpSpPr>
          <a:xfrm>
            <a:off x="138333" y="5321213"/>
            <a:ext cx="2394141" cy="314860"/>
            <a:chOff x="975962" y="4253515"/>
            <a:chExt cx="3428241" cy="459422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с массажем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5753982" y="684076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/>
          <a:srcRect l="12220" t="36350" r="33027" b="21739"/>
          <a:stretch/>
        </p:blipFill>
        <p:spPr>
          <a:xfrm>
            <a:off x="5915339" y="831594"/>
            <a:ext cx="5893589" cy="2088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6" name="Picture 6" descr="D:\Мои документы\Работа бук\Лекции и раздаточные\Товароведение\Хозяйственные товары\Строительные\Новая папка\teuco533(4).jpg"/>
          <p:cNvPicPr>
            <a:picLocks noChangeAspect="1" noChangeArrowheads="1"/>
          </p:cNvPicPr>
          <p:nvPr/>
        </p:nvPicPr>
        <p:blipFill rotWithShape="1">
          <a:blip r:embed="rId15" cstate="print"/>
          <a:srcRect r="13155"/>
          <a:stretch/>
        </p:blipFill>
        <p:spPr bwMode="auto">
          <a:xfrm>
            <a:off x="5919132" y="3053469"/>
            <a:ext cx="2683002" cy="30894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7" name="Picture 8" descr="D:\Мои документы\Работа бук\Лекции и раздаточные\Товароведение\Хозяйственные товары\Строительные\Новая папка\teuco533(7)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710382" y="3054155"/>
            <a:ext cx="3080762" cy="30807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1" name="Управляющая кнопка: назад 30">
            <a:hlinkClick r:id="rId17" action="ppaction://hlinksldjump" highlightClick="1"/>
          </p:cNvPr>
          <p:cNvSpPr/>
          <p:nvPr/>
        </p:nvSpPr>
        <p:spPr>
          <a:xfrm>
            <a:off x="270933" y="6320124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  <p:bldP spid="23" grpId="0" animBg="1"/>
      <p:bldP spid="25" grpId="0" animBg="1"/>
      <p:bldP spid="30" grpId="0" animBg="1"/>
      <p:bldP spid="36" grpId="0" animBg="1"/>
      <p:bldP spid="41" grpId="0" animBg="1"/>
      <p:bldP spid="44" grpId="0"/>
      <p:bldP spid="48" grpId="0" animBg="1"/>
      <p:bldP spid="53" grpId="0" animBg="1"/>
      <p:bldP spid="58" grpId="0" animBg="1"/>
      <p:bldP spid="63" grpId="0" animBg="1"/>
      <p:bldP spid="65" grpId="0"/>
      <p:bldP spid="69" grpId="0" animBg="1"/>
      <p:bldP spid="7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751" y="323300"/>
            <a:ext cx="57617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ДУШЕВАЯ КАБИНА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1599" y="561117"/>
            <a:ext cx="12011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824538"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удобную и практичную конструкцию, использующуюся для принятия душа.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Мои документы\Работа бук\Лекции и раздаточные\Товароведение\Хозяйственные товары\Строительные\Новая папка\teuco533(11).jpg"/>
          <p:cNvPicPr>
            <a:picLocks noChangeAspect="1" noChangeArrowheads="1"/>
          </p:cNvPicPr>
          <p:nvPr/>
        </p:nvPicPr>
        <p:blipFill rotWithShape="1">
          <a:blip r:embed="rId2" cstate="print"/>
          <a:srcRect l="15404" r="7529"/>
          <a:stretch/>
        </p:blipFill>
        <p:spPr bwMode="auto">
          <a:xfrm>
            <a:off x="296184" y="1392114"/>
            <a:ext cx="5822394" cy="48506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2" descr="D:\Мои документы\Работа бук\Лекции и раздаточные\Товароведение\Хозяйственные товары\Строительные\Новая папка\teuco533(12).jpg"/>
          <p:cNvPicPr>
            <a:picLocks noChangeAspect="1" noChangeArrowheads="1"/>
          </p:cNvPicPr>
          <p:nvPr/>
        </p:nvPicPr>
        <p:blipFill rotWithShape="1">
          <a:blip r:embed="rId3" cstate="print"/>
          <a:srcRect l="27804"/>
          <a:stretch/>
        </p:blipFill>
        <p:spPr bwMode="auto">
          <a:xfrm>
            <a:off x="6300439" y="1392114"/>
            <a:ext cx="5451294" cy="48478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Управляющая кнопка: назад 8">
            <a:hlinkClick r:id="rId4" action="ppaction://hlinksldjump" highlightClick="1"/>
          </p:cNvPr>
          <p:cNvSpPr/>
          <p:nvPr/>
        </p:nvSpPr>
        <p:spPr>
          <a:xfrm>
            <a:off x="174230" y="6357296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361" y="562235"/>
            <a:ext cx="11976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18088" indent="-177800"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изделие, в котором соединены душевая кабина и ванна.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23300"/>
            <a:ext cx="49970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ДУШЕВОЙ БОКС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ÐÐ°ÑÑÐ¸Ð½ÐºÐ¸ Ð¿Ð¾ Ð·Ð°Ð¿ÑÐ¾ÑÑ Ð´ÑÑÐµÐ²Ð¾Ð¹ Ð±Ð¾ÐºÑ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3" y="1393232"/>
            <a:ext cx="4314834" cy="48240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200723" y="6341957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2" name="Picture 4" descr="ÐÐ°ÑÑÐ¸Ð½ÐºÐ¸ Ð¿Ð¾ Ð·Ð°Ð¿ÑÐ¾ÑÑ Ð´ÑÑÐµÐ²Ð¾Ð¹ Ð±Ð¾ÐºÑ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40" y="1393231"/>
            <a:ext cx="4721734" cy="48240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ÐÐ°ÑÑÐ¸Ð½ÐºÐ¸ Ð¿Ð¾ Ð·Ð°Ð¿ÑÐ¾ÑÑ Ð´ÑÑÐµÐ²Ð¾Ð¹ Ð±Ð¾ÐºÑ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1"/>
          <a:stretch/>
        </p:blipFill>
        <p:spPr bwMode="auto">
          <a:xfrm>
            <a:off x="7798625" y="1393230"/>
            <a:ext cx="4278146" cy="48240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3511"/>
            <a:ext cx="58240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ДУШЕВОЙ УГОЛОК</a:t>
            </a:r>
          </a:p>
        </p:txBody>
      </p:sp>
      <p:sp>
        <p:nvSpPr>
          <p:cNvPr id="5" name="Управляющая кнопка: назад 4">
            <a:hlinkClick r:id="rId2" action="ppaction://hlinksldjump" highlightClick="1"/>
          </p:cNvPr>
          <p:cNvSpPr/>
          <p:nvPr/>
        </p:nvSpPr>
        <p:spPr>
          <a:xfrm>
            <a:off x="200723" y="6341957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546145"/>
            <a:ext cx="12067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46750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угловая конструкция без верха, у которой стены помещения одновременно являются стенами уголка.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с поддоном или монтироваться на пол, с раздвижными или распашными дверями.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4517"/>
          <a:stretch/>
        </p:blipFill>
        <p:spPr bwMode="auto">
          <a:xfrm>
            <a:off x="200723" y="1924520"/>
            <a:ext cx="3858322" cy="42393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Ð°ÑÑÐ¸Ð½ÐºÐ¸ Ð¿Ð¾ Ð·Ð°Ð¿ÑÐ¾ÑÑ Ð´ÑÑÐµÐ²Ð¾Ð¹ ÑÐ³Ð¾Ð»Ð¾Ð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71" y="1924520"/>
            <a:ext cx="3391512" cy="42393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ÐÐ°ÑÑÐ¸Ð½ÐºÐ¸ Ð¿Ð¾ Ð·Ð°Ð¿ÑÐ¾ÑÑ Ð´ÑÑÐµÐ²Ð¾Ð¹ ÑÐ³Ð¾Ð»Ð¾Ð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36" y="1924520"/>
            <a:ext cx="4296485" cy="42393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5259"/>
            <a:ext cx="48861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ДВЕРИ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33815" y="555644"/>
            <a:ext cx="118983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66090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станавливаются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непосредственно в душевые ниши для ограждения от водяных брызг.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Изготавливаются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каленого стекла или акрила. Могут устанавливаться на поддон и непосредственно на пол.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362" name="Picture 2" descr="ÐÐ°ÑÑÐ¸Ð½ÐºÐ¸ Ð¿Ð¾ Ð·Ð°Ð¿ÑÐ¾ÑÑ Ð´ÑÑÐµÐ²Ð«Ð ÐÐÐÐ Ð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8" y="1755972"/>
            <a:ext cx="3323606" cy="44314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200723" y="6341957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ÐÐ°ÑÑÐ¸Ð½ÐºÐ¸ Ð¿Ð¾ Ð·Ð°Ð¿ÑÐ¾ÑÑ Ð´ÑÑÐµÐ²Ð«Ð ÐÐÐÐ Ð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22" y="1755972"/>
            <a:ext cx="4431475" cy="44314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ÐÐ°ÑÑÐ¸Ð½ÐºÐ¸ Ð¿Ð¾ Ð·Ð°Ð¿ÑÐ¾ÑÑ Ð´ÑÑÐµÐ²Ð«Ð ÐÐÐÐ Ð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106" y="1755972"/>
            <a:ext cx="2951636" cy="44314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17.2. Классификация и характеристика ассортимента минеральных вяжущих веществ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376-378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284" y="376337"/>
            <a:ext cx="55190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ШТОРКИ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723" y="580543"/>
            <a:ext cx="117868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286375"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устанавливаются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непосредственно на ванну для ограждения от водяных брызг. Они изготовляются из каленого стекла или акрила. Крепятся одной или двумя сторонами алюминиевым профилем к стене.</a:t>
            </a:r>
          </a:p>
        </p:txBody>
      </p:sp>
      <p:sp>
        <p:nvSpPr>
          <p:cNvPr id="6" name="Управляющая кнопка: назад 5">
            <a:hlinkClick r:id="rId2" action="ppaction://hlinksldjump" highlightClick="1"/>
          </p:cNvPr>
          <p:cNvSpPr/>
          <p:nvPr/>
        </p:nvSpPr>
        <p:spPr>
          <a:xfrm>
            <a:off x="200723" y="6341957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ÐÐ°ÑÑÐ¸Ð½ÐºÐ¸ Ð¿Ð¾ Ð·Ð°Ð¿ÑÐ¾ÑÑ Ð´ÑÑÐµÐ²Ð«Ð ÑÑÐ¾ÑÐºÐ¸ Ð½Ð° Ð²Ð°Ð½Ð½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r="14221"/>
          <a:stretch/>
        </p:blipFill>
        <p:spPr bwMode="auto">
          <a:xfrm>
            <a:off x="248556" y="1909930"/>
            <a:ext cx="3111191" cy="43029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ÐÐ°ÑÑÐ¸Ð½ÐºÐ¸ Ð¿Ð¾ Ð·Ð°Ð¿ÑÐ¾ÑÑ Ð´ÑÑÐµÐ²Ð«Ð ÑÑÐ¾ÑÐºÐ¸ Ð½Ð° Ð²Ð°Ð½Ð½Ñ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18" y="1909930"/>
            <a:ext cx="4302968" cy="43029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ÐÐ°ÑÑÐ¸Ð½ÐºÐ¸ Ð¿Ð¾ Ð·Ð°Ð¿ÑÐ¾ÑÑ Ð´ÑÑÐµÐ²Ð«Ð ÑÑÐ¾ÑÐºÐ¸ Ð½Ð° Ð²Ð°Ð½Ð½Ñ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" r="7042"/>
          <a:stretch/>
        </p:blipFill>
        <p:spPr bwMode="auto">
          <a:xfrm>
            <a:off x="8307658" y="1909930"/>
            <a:ext cx="3679902" cy="43029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43523"/>
            <a:ext cx="91133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ПОДДОН ДЛЯ ДУШЕВОЙ КАБИНЫ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56117" y="1378361"/>
            <a:ext cx="119206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квадратные , прямоугольные,  угловые, полукруглые. 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высоте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низкие и высокие.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материалам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керамические, стальные, акриловые и  из литьевого мрамора.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117" y="568554"/>
            <a:ext cx="12005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875713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служит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основанием для установки на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него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душевых уголков  или дверок. </a:t>
            </a:r>
          </a:p>
        </p:txBody>
      </p:sp>
      <p:pic>
        <p:nvPicPr>
          <p:cNvPr id="17410" name="Picture 2" descr="ÐÐ°ÑÑÐ¸Ð½ÐºÐ¸ Ð¿Ð¾ Ð·Ð°Ð¿ÑÐ¾ÑÑ ÐÐÐÐÐÐ ÐÐÐ¯ ÐÐ£Ð¨ÐÐÐÐ ÐÐÐÐÐÐ«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34" y="2787804"/>
            <a:ext cx="5102465" cy="34122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200723" y="6341957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 descr="ÐÐ°ÑÑÐ¸Ð½ÐºÐ¸ Ð¿Ð¾ Ð·Ð°Ð¿ÑÐ¾ÑÑ ÐÐÐÐÐÐ ÐÐÐ¯ ÐÐ£Ð¨ÐÐÐÐ ÐÐÐÐÐÐ«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754" y="2787804"/>
            <a:ext cx="5121611" cy="34122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5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315686"/>
            <a:ext cx="49836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УМЫВАЛЬНИКИ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82" y="1427152"/>
            <a:ext cx="3225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материалу изготовления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882" y="1057820"/>
            <a:ext cx="57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7676" y="1854426"/>
            <a:ext cx="2003268" cy="314860"/>
            <a:chOff x="975962" y="4253515"/>
            <a:chExt cx="3428241" cy="45942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чугунные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5753982" y="684076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Управляющая кнопка: назад 13">
            <a:hlinkClick r:id="rId2" action="ppaction://hlinksldjump" highlightClick="1"/>
          </p:cNvPr>
          <p:cNvSpPr/>
          <p:nvPr/>
        </p:nvSpPr>
        <p:spPr>
          <a:xfrm>
            <a:off x="113309" y="6444035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ÐÐ°ÑÑÐ¸Ð½ÐºÐ¸ Ð¿Ð¾ Ð·Ð°Ð¿ÑÐ¾ÑÑ ÑÑÐ³ÑÐ½Ð½ÑÐ¹ ÑÐ¼ÑÐ²Ð°Ð»ÑÐ½Ð¸Ð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3" b="14228"/>
          <a:stretch/>
        </p:blipFill>
        <p:spPr bwMode="auto">
          <a:xfrm>
            <a:off x="6511954" y="914400"/>
            <a:ext cx="4735480" cy="52578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89813" y="2227228"/>
            <a:ext cx="2003268" cy="314860"/>
            <a:chOff x="975962" y="4253515"/>
            <a:chExt cx="3428241" cy="459422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стальные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5761845" y="700406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ÐÐ°ÑÑÐ¸Ð½ÐºÐ¸ Ð¿Ð¾ Ð·Ð°Ð¿ÑÐ¾ÑÑ ÑÑÐ°Ð»ÑÐ½Ð¾Ð¹ ÑÐ¼ÑÐ²Ð°Ð»ÑÐ½Ð¸Ðº Ð´Ð»Ñ Ð²Ð°Ð½Ð½Ð¾Ð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0"/>
          <a:stretch/>
        </p:blipFill>
        <p:spPr bwMode="auto">
          <a:xfrm>
            <a:off x="5966784" y="914400"/>
            <a:ext cx="5728506" cy="51025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97676" y="2590808"/>
            <a:ext cx="2003268" cy="314860"/>
            <a:chOff x="975962" y="4253515"/>
            <a:chExt cx="3428241" cy="459422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акриловые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769708" y="692241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ÐÐ°ÑÑÐ¸Ð½ÐºÐ¸ Ð¿Ð¾ Ð·Ð°Ð¿ÑÐ¾ÑÑ Ð°ÐºÑÐ¸Ð»Ð¾Ð²ÑÐ¹ ÑÐ¼ÑÐ²Ð°Ð»ÑÐ½Ð¸Ðº Ð´Ð»Ñ Ð²Ð°Ð½Ð½Ð¾Ð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17092" r="-242" b="9845"/>
          <a:stretch/>
        </p:blipFill>
        <p:spPr bwMode="auto">
          <a:xfrm>
            <a:off x="6527933" y="979334"/>
            <a:ext cx="4667423" cy="51152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2205023" y="1863648"/>
            <a:ext cx="3136995" cy="314860"/>
            <a:chOff x="975962" y="4253515"/>
            <a:chExt cx="3428241" cy="45942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из </a:t>
              </a: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керамогранита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5761845" y="692241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ÐÐ°ÑÑÐ¸Ð½ÐºÐ¸ Ð¿Ð¾ Ð·Ð°Ð¿ÑÐ¾ÑÑ ÑÐ¼ÑÐ²Ð°Ð»ÑÐ½Ð¸Ðº Ð¸Ð· ÐºÐµÑÐ°Ð¼Ð¾Ð³ÑÐ°Ð½Ð¸ÑÐ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r="2954"/>
          <a:stretch/>
        </p:blipFill>
        <p:spPr bwMode="auto">
          <a:xfrm>
            <a:off x="5903627" y="900325"/>
            <a:ext cx="5916034" cy="51307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2197239" y="2227228"/>
            <a:ext cx="3144779" cy="314860"/>
            <a:chOff x="975962" y="4253515"/>
            <a:chExt cx="3428241" cy="45942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из искусственного камня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5761845" y="692241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4" descr="ÐÐ°ÑÑÐ¸Ð½ÐºÐ¸ Ð¿Ð¾ Ð·Ð°Ð¿ÑÐ¾ÑÑ Ð°ÐºÑÐ¸Ð»Ð¾Ð²ÑÐ¹ ÑÐ¼ÑÐ²Ð°Ð»ÑÐ½Ð¸Ðº Ð´Ð»Ñ Ð²Ð°Ð½Ð½Ð¾Ð¹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2"/>
          <a:stretch/>
        </p:blipFill>
        <p:spPr bwMode="auto">
          <a:xfrm>
            <a:off x="5903627" y="1085127"/>
            <a:ext cx="5859395" cy="50952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Группа 36"/>
          <p:cNvGrpSpPr/>
          <p:nvPr/>
        </p:nvGrpSpPr>
        <p:grpSpPr>
          <a:xfrm>
            <a:off x="2197238" y="2597030"/>
            <a:ext cx="3144779" cy="314860"/>
            <a:chOff x="975962" y="4253515"/>
            <a:chExt cx="3428241" cy="45942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 стеклянные и др.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5769707" y="698678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-3" r="13519" b="3"/>
          <a:stretch/>
        </p:blipFill>
        <p:spPr bwMode="auto">
          <a:xfrm>
            <a:off x="5938000" y="912672"/>
            <a:ext cx="5836311" cy="51043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5882" y="2949714"/>
            <a:ext cx="131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grpSp>
        <p:nvGrpSpPr>
          <p:cNvPr id="43" name="Группа 42"/>
          <p:cNvGrpSpPr/>
          <p:nvPr/>
        </p:nvGrpSpPr>
        <p:grpSpPr>
          <a:xfrm>
            <a:off x="105539" y="3371236"/>
            <a:ext cx="1979679" cy="314860"/>
            <a:chOff x="975962" y="4253515"/>
            <a:chExt cx="3428241" cy="459422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круглые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5761845" y="705115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 descr="ÐÐ°ÑÑÐ¸Ð½ÐºÐ¸ Ð¿Ð¾ Ð·Ð°Ð¿ÑÐ¾ÑÑ ÐºÑÑÐ³Ð»ÑÐ¹ ÑÐ¼ÑÐ²Ð°Ð»ÑÐ½Ð¸Ðº Ð² Ð²Ð°Ð½Ð½ÑÑ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2865" r="8383" b="2957"/>
          <a:stretch/>
        </p:blipFill>
        <p:spPr bwMode="auto">
          <a:xfrm>
            <a:off x="5957915" y="1057820"/>
            <a:ext cx="5669641" cy="48236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Группа 47"/>
          <p:cNvGrpSpPr/>
          <p:nvPr/>
        </p:nvGrpSpPr>
        <p:grpSpPr>
          <a:xfrm>
            <a:off x="89813" y="3738286"/>
            <a:ext cx="1979679" cy="314860"/>
            <a:chOff x="975962" y="4253515"/>
            <a:chExt cx="3428241" cy="459422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овальные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5753982" y="690513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Picture 14" descr="ÐÐ°ÑÑÐ¸Ð½ÐºÐ¸ Ð¿Ð¾ Ð·Ð°Ð¿ÑÐ¾ÑÑ Ð¾Ð²Ð°Ð»ÑÐ½ÑÐ¹ ÑÐ¼ÑÐ²Ð°Ð»ÑÐ½Ð¸Ðº Ð² Ð²Ð°Ð½Ð½ÑÑ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49" y="919421"/>
            <a:ext cx="5235089" cy="52350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Группа 52"/>
          <p:cNvGrpSpPr/>
          <p:nvPr/>
        </p:nvGrpSpPr>
        <p:grpSpPr>
          <a:xfrm>
            <a:off x="89812" y="4096114"/>
            <a:ext cx="1979679" cy="314860"/>
            <a:chOff x="975962" y="4253515"/>
            <a:chExt cx="3428241" cy="459422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3.прямоугольные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5769706" y="688785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2" name="Picture 16" descr="ÐÐ°ÑÑÐ¸Ð½ÐºÐ¸ Ð¿Ð¾ Ð·Ð°Ð¿ÑÐ¾ÑÑ Ð¿ÑÑÐ¼Ð¾ÑÐ³Ð¾Ð»ÑÐ½ÑÐ¹ ÑÐ¼ÑÐ²Ð°Ð»ÑÐ½Ð¸Ðº Ð² Ð²Ð°Ð½Ð½ÑÑ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84" y="1250976"/>
            <a:ext cx="5737590" cy="44561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/>
          <p:cNvGrpSpPr/>
          <p:nvPr/>
        </p:nvGrpSpPr>
        <p:grpSpPr>
          <a:xfrm>
            <a:off x="2205023" y="3371236"/>
            <a:ext cx="1979679" cy="314860"/>
            <a:chOff x="975962" y="4253515"/>
            <a:chExt cx="3428241" cy="459422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треугольные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Прямоугольник 60"/>
          <p:cNvSpPr/>
          <p:nvPr/>
        </p:nvSpPr>
        <p:spPr>
          <a:xfrm>
            <a:off x="5761844" y="69569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4" name="Picture 18" descr="ÐÐ°ÑÑÐ¸Ð½ÐºÐ¸ Ð¿Ð¾ Ð·Ð°Ð¿ÑÐ¾ÑÑ ÑÑÐµÑÐ³Ð¾Ð»ÑÐ½ÑÐ¹ ÑÐ¼ÑÐ²Ð°Ð»ÑÐ½Ð¸Ðº Ð² Ð²Ð°Ð½Ð½ÑÑ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908" y="1027242"/>
            <a:ext cx="5718640" cy="50038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/>
          <p:cNvGrpSpPr/>
          <p:nvPr/>
        </p:nvGrpSpPr>
        <p:grpSpPr>
          <a:xfrm>
            <a:off x="2197252" y="3738286"/>
            <a:ext cx="1979679" cy="314860"/>
            <a:chOff x="975962" y="4253515"/>
            <a:chExt cx="3428241" cy="459422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фигурные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5767969" y="714248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6" name="Picture 20" descr="ÐÐ°ÑÑÐ¸Ð½ÐºÐ¸ Ð¿Ð¾ Ð·Ð°Ð¿ÑÐ¾ÑÑ Ð½ÐµÐ¾Ð±ÑÑÐ½ÑÐµ ÑÐ¾ÑÐ¼Ñ ÑÐ¼ÑÐ²Ð°Ð»ÑÐ½Ð¸ÐºÐ¾Ð²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/>
          <a:stretch/>
        </p:blipFill>
        <p:spPr bwMode="auto">
          <a:xfrm>
            <a:off x="6050709" y="990199"/>
            <a:ext cx="5621867" cy="4572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ÐÐ°ÑÑÐ¸Ð½ÐºÐ¸ Ð¿Ð¾ Ð·Ð°Ð¿ÑÐ¾ÑÑ Ð½ÐµÐ¾Ð±ÑÑÐ½ÑÐµ ÑÐ¾ÑÐ¼Ñ ÑÐ¼ÑÐ²Ð°Ð»ÑÐ½Ð¸ÐºÐ¾Ð²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4"/>
          <a:stretch/>
        </p:blipFill>
        <p:spPr bwMode="auto">
          <a:xfrm>
            <a:off x="5919233" y="959987"/>
            <a:ext cx="5884818" cy="46022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ÐÐ°ÑÑÐ¸Ð½ÐºÐ¸ Ð¿Ð¾ Ð·Ð°Ð¿ÑÐ¾ÑÑ Ð½ÐµÐ¾Ð±ÑÑÐ½ÑÐµ ÑÐ¾ÑÐ¼Ñ ÑÐ¼ÑÐ²Ð°Ð»ÑÐ½Ð¸ÐºÐ¾Ð²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6"/>
          <a:stretch/>
        </p:blipFill>
        <p:spPr bwMode="auto">
          <a:xfrm>
            <a:off x="5878134" y="894965"/>
            <a:ext cx="5918755" cy="46672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ÐÐ°ÑÑÐ¸Ð½ÐºÐ¸ Ð¿Ð¾ Ð·Ð°Ð¿ÑÐ¾ÑÑ Ð½ÐµÐ¾Ð±ÑÑÐ½ÑÐµ ÑÐ¾ÑÐ¼Ñ ÑÐ¼ÑÐ²Ð°Ð»ÑÐ½Ð¸ÐºÐ¾Ð²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783" r="12069" b="4410"/>
          <a:stretch/>
        </p:blipFill>
        <p:spPr bwMode="auto">
          <a:xfrm>
            <a:off x="5855361" y="881775"/>
            <a:ext cx="5948689" cy="49997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41689" y="447227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конструкции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grpSp>
        <p:nvGrpSpPr>
          <p:cNvPr id="72" name="Группа 71"/>
          <p:cNvGrpSpPr/>
          <p:nvPr/>
        </p:nvGrpSpPr>
        <p:grpSpPr>
          <a:xfrm>
            <a:off x="105539" y="4882294"/>
            <a:ext cx="2450188" cy="314860"/>
            <a:chOff x="975962" y="4253515"/>
            <a:chExt cx="3428241" cy="459422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навесные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5761844" y="709824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6" descr="D:\Мои документы\Работа бук\Лекции и раздаточные\Товароведение\Хозяйственные товары\Строительные\Новая папка\14594-im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53992" y="1038063"/>
            <a:ext cx="5051402" cy="50514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77" name="Группа 76"/>
          <p:cNvGrpSpPr/>
          <p:nvPr/>
        </p:nvGrpSpPr>
        <p:grpSpPr>
          <a:xfrm>
            <a:off x="101607" y="5227794"/>
            <a:ext cx="2450188" cy="314860"/>
            <a:chOff x="975962" y="4253515"/>
            <a:chExt cx="3428241" cy="459422"/>
          </a:xfrm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с консолью 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5757330" y="703482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24" name="Picture 28" descr="ÐÐ°ÑÑÐ¸Ð½ÐºÐ¸ Ð¿Ð¾ Ð·Ð°Ð¿ÑÐ¾ÑÑ ÑÐ¼ÑÐ²Ð°Ð»ÑÐ½Ð¸Ðº Ñ ÐºÐ¾Ð½ÑÐ¾Ð»ÑÑ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" b="5821"/>
          <a:stretch/>
        </p:blipFill>
        <p:spPr bwMode="auto">
          <a:xfrm>
            <a:off x="6098712" y="1025362"/>
            <a:ext cx="5528844" cy="50124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Группа 81"/>
          <p:cNvGrpSpPr/>
          <p:nvPr/>
        </p:nvGrpSpPr>
        <p:grpSpPr>
          <a:xfrm>
            <a:off x="97582" y="5573294"/>
            <a:ext cx="2450188" cy="314860"/>
            <a:chOff x="975962" y="4253515"/>
            <a:chExt cx="3428241" cy="459422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на пьедестале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Прямоугольник 84"/>
          <p:cNvSpPr/>
          <p:nvPr/>
        </p:nvSpPr>
        <p:spPr>
          <a:xfrm>
            <a:off x="5773640" y="696998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28" name="Picture 32" descr="ÐÐ°ÑÑÐ¸Ð½ÐºÐ¸ Ð¿Ð¾ Ð·Ð°Ð¿ÑÐ¾ÑÑ ÑÐ¼ÑÐ²Ð°Ð»ÑÐ½Ð¸Ðº Ð½Ð° Ð¿ÑÐµÐ´ÐµÑÑÐ°Ð»Ðµ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0"/>
          <a:stretch/>
        </p:blipFill>
        <p:spPr bwMode="auto">
          <a:xfrm>
            <a:off x="6704412" y="897150"/>
            <a:ext cx="4176645" cy="52444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Группа 87"/>
          <p:cNvGrpSpPr/>
          <p:nvPr/>
        </p:nvGrpSpPr>
        <p:grpSpPr>
          <a:xfrm>
            <a:off x="89812" y="5928840"/>
            <a:ext cx="2450188" cy="314860"/>
            <a:chOff x="975962" y="4253515"/>
            <a:chExt cx="3428241" cy="459422"/>
          </a:xfrm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на </a:t>
              </a:r>
              <a:r>
                <a:rPr lang="ru-RU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полупьедестале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1" name="Прямоугольник 90"/>
          <p:cNvSpPr/>
          <p:nvPr/>
        </p:nvSpPr>
        <p:spPr>
          <a:xfrm>
            <a:off x="5767788" y="703340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" name="Picture 2" descr="D:\Мои документы\Работа бук\Лекции и раздаточные\Товароведение\Хозяйственные товары\Строительные\Новая папка\14619-img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04" r="17285"/>
          <a:stretch>
            <a:fillRect/>
          </a:stretch>
        </p:blipFill>
        <p:spPr bwMode="auto">
          <a:xfrm>
            <a:off x="6068575" y="896989"/>
            <a:ext cx="4214285" cy="53337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3" name="Рисунок 19574" descr="Nova Умывальник 50 см с одним отверстием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515333" y="3962400"/>
            <a:ext cx="2282820" cy="22677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94" name="Группа 93"/>
          <p:cNvGrpSpPr/>
          <p:nvPr/>
        </p:nvGrpSpPr>
        <p:grpSpPr>
          <a:xfrm>
            <a:off x="2647570" y="4882294"/>
            <a:ext cx="3028374" cy="314860"/>
            <a:chOff x="975962" y="4253515"/>
            <a:chExt cx="3428241" cy="459422"/>
          </a:xfrm>
        </p:grpSpPr>
        <p:sp>
          <p:nvSpPr>
            <p:cNvPr id="95" name="Скругленный прямоугольник 9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встраиваемые в мебель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Прямоугольник 96"/>
          <p:cNvSpPr/>
          <p:nvPr/>
        </p:nvSpPr>
        <p:spPr>
          <a:xfrm>
            <a:off x="5773640" y="696926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30" name="Picture 34" descr="ÐÐ°ÑÑÐ¸Ð½ÐºÐ¸ Ð¿Ð¾ Ð·Ð°Ð¿ÑÐ¾ÑÑ ÑÐ¼ÑÐ²Ð°Ð»ÑÐ½Ð¸Ðº Ð²ÑÑÑÐ°Ð¸Ð²Ð°ÐµÐ¼ÑÐ¹ Ð² Ð¼ÐµÐ±ÐµÐ»Ñ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r="8857"/>
          <a:stretch/>
        </p:blipFill>
        <p:spPr bwMode="auto">
          <a:xfrm>
            <a:off x="6071590" y="1111681"/>
            <a:ext cx="5599633" cy="48370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Группа 98"/>
          <p:cNvGrpSpPr/>
          <p:nvPr/>
        </p:nvGrpSpPr>
        <p:grpSpPr>
          <a:xfrm>
            <a:off x="2653411" y="5376002"/>
            <a:ext cx="3028374" cy="314860"/>
            <a:chOff x="975962" y="4253515"/>
            <a:chExt cx="3428241" cy="459422"/>
          </a:xfrm>
        </p:grpSpPr>
        <p:sp>
          <p:nvSpPr>
            <p:cNvPr id="100" name="Скругленный прямоугольник 9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одинарные и двойные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" name="Прямоугольник 101"/>
          <p:cNvSpPr/>
          <p:nvPr/>
        </p:nvSpPr>
        <p:spPr>
          <a:xfrm>
            <a:off x="5767788" y="714248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32" name="Picture 36" descr="ÐÐ°ÑÑÐ¸Ð½ÐºÐ¸ Ð¿Ð¾ Ð·Ð°Ð¿ÑÐ¾ÑÑ ÑÐ¼ÑÐ²Ð°Ð»ÑÐ½Ð¸Ðº Ð²ÑÑÑÐ°Ð¸Ð²Ð°ÐµÐ¼ÑÐ¹ Ð² Ð¼ÐµÐ±ÐµÐ»Ñ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5" b="24889"/>
          <a:stretch/>
        </p:blipFill>
        <p:spPr bwMode="auto">
          <a:xfrm>
            <a:off x="5903627" y="937685"/>
            <a:ext cx="5971342" cy="24038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ÐÐ°ÑÑÐ¸Ð½ÐºÐ¸ Ð¿Ð¾ Ð·Ð°Ð¿ÑÐ¾ÑÑ ÑÐ¼ÑÐ²Ð°Ð»ÑÐ½Ð¸Ðº Ð´Ð²Ð¾Ð¹Ð½Ð¾Ð¹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5" b="24134"/>
          <a:stretch/>
        </p:blipFill>
        <p:spPr bwMode="auto">
          <a:xfrm>
            <a:off x="5905832" y="3657601"/>
            <a:ext cx="5951128" cy="24619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Группа 104"/>
          <p:cNvGrpSpPr/>
          <p:nvPr/>
        </p:nvGrpSpPr>
        <p:grpSpPr>
          <a:xfrm>
            <a:off x="2636683" y="5779738"/>
            <a:ext cx="3028374" cy="600922"/>
            <a:chOff x="975962" y="4253515"/>
            <a:chExt cx="3428241" cy="459422"/>
          </a:xfrm>
        </p:grpSpPr>
        <p:sp>
          <p:nvSpPr>
            <p:cNvPr id="106" name="Скругленный прямоугольник 105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7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 обычным и щелевым сливом</a:t>
              </a:r>
              <a:endParaRPr lang="ru-RU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8" name="Прямоугольник 107"/>
          <p:cNvSpPr/>
          <p:nvPr/>
        </p:nvSpPr>
        <p:spPr>
          <a:xfrm>
            <a:off x="5772690" y="709600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36" name="Picture 40" descr="ÐÐ°ÑÑÐ¸Ð½ÐºÐ¸ Ð¿Ð¾ Ð·Ð°Ð¿ÑÐ¾ÑÑ ÑÐ¼ÑÐ²Ð°Ð»ÑÐ½Ð¸Ðº ÑÐ¾ ÑÐµÐ»ÐµÐ²ÑÐ¼ ÑÐ»Ð¸Ð²Ð¾Ð¼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/>
          <a:stretch/>
        </p:blipFill>
        <p:spPr bwMode="auto">
          <a:xfrm>
            <a:off x="5929134" y="1031626"/>
            <a:ext cx="5861181" cy="47116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64" y="16351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 animBg="1"/>
      <p:bldP spid="20" grpId="0" animBg="1"/>
      <p:bldP spid="25" grpId="0" animBg="1"/>
      <p:bldP spid="30" grpId="0" animBg="1"/>
      <p:bldP spid="35" grpId="0" animBg="1"/>
      <p:bldP spid="40" grpId="0" animBg="1"/>
      <p:bldP spid="42" grpId="0"/>
      <p:bldP spid="46" grpId="0" animBg="1"/>
      <p:bldP spid="51" grpId="0" animBg="1"/>
      <p:bldP spid="56" grpId="0" animBg="1"/>
      <p:bldP spid="61" grpId="0" animBg="1"/>
      <p:bldP spid="66" grpId="0" animBg="1"/>
      <p:bldP spid="71" grpId="0"/>
      <p:bldP spid="75" grpId="0" animBg="1"/>
      <p:bldP spid="80" grpId="0" animBg="1"/>
      <p:bldP spid="85" grpId="0" animBg="1"/>
      <p:bldP spid="91" grpId="0" animBg="1"/>
      <p:bldP spid="97" grpId="0" animBg="1"/>
      <p:bldP spid="102" grpId="0" animBg="1"/>
      <p:bldP spid="10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2222"/>
            <a:ext cx="54798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МОЙКИ </a:t>
            </a:r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КУХНИ</a:t>
            </a:r>
          </a:p>
        </p:txBody>
      </p:sp>
      <p:pic>
        <p:nvPicPr>
          <p:cNvPr id="51202" name="Picture 2" descr="D:\Мои документы\Работа бук\Лекции и раздаточные\Товароведение\Хозяйственные товары\Строительные\Новая папка\edda-eme-love-kitchen-si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01" y="1000108"/>
            <a:ext cx="3106412" cy="26017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04" name="Picture 4" descr="D:\Мои документы\Работа бук\Лекции и раздаточные\Товароведение\Хозяйственные товары\Строительные\Новая папка\elkay-mystic-wave-sink.jpg"/>
          <p:cNvPicPr>
            <a:picLocks noChangeAspect="1" noChangeArrowheads="1"/>
          </p:cNvPicPr>
          <p:nvPr/>
        </p:nvPicPr>
        <p:blipFill rotWithShape="1">
          <a:blip r:embed="rId3" cstate="print"/>
          <a:srcRect l="9573" t="14435" r="9057" b="5307"/>
          <a:stretch/>
        </p:blipFill>
        <p:spPr bwMode="auto">
          <a:xfrm>
            <a:off x="168401" y="3713356"/>
            <a:ext cx="3106412" cy="24198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06" name="Picture 6" descr="D:\Мои документы\Работа бук\Лекции и раздаточные\Товароведение\Хозяйственные товары\Строительные\Новая папка\julien-j7-collection-undermount-sink-3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0620" y="1000108"/>
            <a:ext cx="3797015" cy="26017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07" name="Picture 7" descr="D:\Мои документы\Работа бук\Лекции и раздаточные\Товароведение\Хозяйственные товары\Строительные\Новая папка\kohler-wet-surface-kitchen-single-basin-sink.jpg"/>
          <p:cNvPicPr>
            <a:picLocks noChangeAspect="1" noChangeArrowheads="1"/>
          </p:cNvPicPr>
          <p:nvPr/>
        </p:nvPicPr>
        <p:blipFill rotWithShape="1">
          <a:blip r:embed="rId5" cstate="print"/>
          <a:srcRect l="1542" t="15484" r="10957" b="10191"/>
          <a:stretch/>
        </p:blipFill>
        <p:spPr bwMode="auto">
          <a:xfrm>
            <a:off x="3410619" y="3713355"/>
            <a:ext cx="3797015" cy="2408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2" descr="D:\Мои документы\Работа бук\Лекции и раздаточные\Товароведение\Хозяйственные товары\Строительные\Новая папка\elkay-mystic-river-sink-antique-copper-50-inch.jpg"/>
          <p:cNvPicPr>
            <a:picLocks noChangeAspect="1" noChangeArrowheads="1"/>
          </p:cNvPicPr>
          <p:nvPr/>
        </p:nvPicPr>
        <p:blipFill>
          <a:blip r:embed="rId6" cstate="print"/>
          <a:srcRect l="3906" r="3906"/>
          <a:stretch>
            <a:fillRect/>
          </a:stretch>
        </p:blipFill>
        <p:spPr bwMode="auto">
          <a:xfrm>
            <a:off x="7489903" y="459989"/>
            <a:ext cx="4531112" cy="33983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3" descr="D:\Мои документы\Работа бук\Лекции и раздаточные\Товароведение\Хозяйственные товары\Строительные\Новая папка\elkay-mystic-bean-sink.jpg"/>
          <p:cNvPicPr>
            <a:picLocks noChangeAspect="1" noChangeArrowheads="1"/>
          </p:cNvPicPr>
          <p:nvPr/>
        </p:nvPicPr>
        <p:blipFill rotWithShape="1">
          <a:blip r:embed="rId7" cstate="print"/>
          <a:srcRect l="3460" t="21528" r="5795" b="14420"/>
          <a:stretch/>
        </p:blipFill>
        <p:spPr bwMode="auto">
          <a:xfrm>
            <a:off x="7489902" y="3992137"/>
            <a:ext cx="4531113" cy="21298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Управляющая кнопка: назад 9">
            <a:hlinkClick r:id="rId8" action="ppaction://hlinksldjump" highlightClick="1"/>
          </p:cNvPr>
          <p:cNvSpPr/>
          <p:nvPr/>
        </p:nvSpPr>
        <p:spPr>
          <a:xfrm>
            <a:off x="113309" y="6444035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246917"/>
            <a:ext cx="309899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УНИТАЗЫ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17" y="1168114"/>
            <a:ext cx="234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виду установки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594" y="885539"/>
            <a:ext cx="57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2010" y="1568223"/>
            <a:ext cx="1800769" cy="338555"/>
            <a:chOff x="975962" y="4253515"/>
            <a:chExt cx="3428241" cy="45942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напольные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5772690" y="709600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D:\Мои документы\Работа бук\Лекции и раздаточные\Товароведение\Хозяйственные товары\Строительные\Новая папка\с бачком.jpg"/>
          <p:cNvPicPr>
            <a:picLocks noChangeAspect="1" noChangeArrowheads="1"/>
          </p:cNvPicPr>
          <p:nvPr/>
        </p:nvPicPr>
        <p:blipFill>
          <a:blip r:embed="rId2" cstate="print"/>
          <a:srcRect r="7291"/>
          <a:stretch>
            <a:fillRect/>
          </a:stretch>
        </p:blipFill>
        <p:spPr bwMode="auto">
          <a:xfrm>
            <a:off x="6911824" y="926301"/>
            <a:ext cx="3905606" cy="51880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14" name="Группа 13"/>
          <p:cNvGrpSpPr/>
          <p:nvPr/>
        </p:nvGrpSpPr>
        <p:grpSpPr>
          <a:xfrm>
            <a:off x="2025179" y="1568222"/>
            <a:ext cx="1800769" cy="338555"/>
            <a:chOff x="975962" y="4253515"/>
            <a:chExt cx="3428241" cy="45942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подвесные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5765622" y="709600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 descr="D:\Мои документы\Работа бук\Лекции и раздаточные\Товароведение\Хозяйственные товары\Строительные\Новая папка\подвесной.jpg"/>
          <p:cNvPicPr>
            <a:picLocks noChangeAspect="1" noChangeArrowheads="1"/>
          </p:cNvPicPr>
          <p:nvPr/>
        </p:nvPicPr>
        <p:blipFill>
          <a:blip r:embed="rId3" cstate="print"/>
          <a:srcRect t="12085" b="22981"/>
          <a:stretch>
            <a:fillRect/>
          </a:stretch>
        </p:blipFill>
        <p:spPr bwMode="auto">
          <a:xfrm>
            <a:off x="6009664" y="1119398"/>
            <a:ext cx="5709925" cy="48838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11459" y="1905008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виду слива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88866" y="2295201"/>
            <a:ext cx="1800769" cy="338555"/>
            <a:chOff x="975962" y="4253515"/>
            <a:chExt cx="3428241" cy="45942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с бачком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5779841" y="721792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 descr="D:\Мои документы\Работа бук\Лекции и раздаточные\Товароведение\Хозяйственные товары\Строительные\Новая папка\1235380963.unitaz_compact_omega_bla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1824" y="1077980"/>
            <a:ext cx="3677154" cy="50363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26" name="Группа 25"/>
          <p:cNvGrpSpPr/>
          <p:nvPr/>
        </p:nvGrpSpPr>
        <p:grpSpPr>
          <a:xfrm>
            <a:off x="2056171" y="2290708"/>
            <a:ext cx="1800769" cy="338555"/>
            <a:chOff x="975962" y="4253515"/>
            <a:chExt cx="3428241" cy="459422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без бачка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5786909" y="731008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19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 моделей со скрытым бачком </a:t>
            </a: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экономия места, простота уборки помещения и более эстетичный внешний вид. Его крепление к стене осуществляется с помощью блочной или рамочной инсталляции.</a:t>
            </a:r>
          </a:p>
        </p:txBody>
      </p:sp>
      <p:pic>
        <p:nvPicPr>
          <p:cNvPr id="30" name="Picture 2" descr="D:\Мои документы\Работа бук\Лекции и раздаточные\Товароведение\Хозяйственные товары\Строительные\Новая папка\приставной.jpg"/>
          <p:cNvPicPr>
            <a:picLocks noChangeAspect="1" noChangeArrowheads="1"/>
          </p:cNvPicPr>
          <p:nvPr/>
        </p:nvPicPr>
        <p:blipFill rotWithShape="1">
          <a:blip r:embed="rId5" cstate="print"/>
          <a:srcRect t="25515" b="6153"/>
          <a:stretch/>
        </p:blipFill>
        <p:spPr bwMode="auto">
          <a:xfrm>
            <a:off x="6911824" y="2143640"/>
            <a:ext cx="4076700" cy="40527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1" name="Прямоугольник 30"/>
          <p:cNvSpPr/>
          <p:nvPr/>
        </p:nvSpPr>
        <p:spPr>
          <a:xfrm>
            <a:off x="-10148" y="2625578"/>
            <a:ext cx="3694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конструкции сливного бачка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81396" y="3036630"/>
            <a:ext cx="2036261" cy="338555"/>
            <a:chOff x="975962" y="4253515"/>
            <a:chExt cx="3428241" cy="45942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бачок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"компакт"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5770138" y="721792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Бачок устанавливается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на заднюю полочку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унитаза.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" descr="D:\Мои документы\Работа бук\Лекции и раздаточные\Товароведение\Хозяйственные товары\Строительные\Новая папка\1220449099.Nord_290_4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2252" y="1523584"/>
            <a:ext cx="3214442" cy="45999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37" name="Группа 36"/>
          <p:cNvGrpSpPr/>
          <p:nvPr/>
        </p:nvGrpSpPr>
        <p:grpSpPr>
          <a:xfrm>
            <a:off x="88866" y="3429297"/>
            <a:ext cx="2036261" cy="338555"/>
            <a:chOff x="975962" y="4253515"/>
            <a:chExt cx="3428241" cy="45942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отдельный бачок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5772690" y="731008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Бачок может быть вмонтирован в стену, крепиться под потолком или же быть скрытым. Кроме того, такие бачки обеспечивают лучшее смывание так как напор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воды,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подаваемой из подвесного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бачка, больше.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1" descr="D:\Мои документы\Работа бук\Лекции и раздаточные\Товароведение\Хозяйственные товары\Строительные\Новая папка\4706_01_11_M.jpg"/>
          <p:cNvPicPr>
            <a:picLocks noChangeAspect="1" noChangeArrowheads="1"/>
          </p:cNvPicPr>
          <p:nvPr/>
        </p:nvPicPr>
        <p:blipFill rotWithShape="1">
          <a:blip r:embed="rId7" cstate="print"/>
          <a:srcRect l="20652" r="10492"/>
          <a:stretch/>
        </p:blipFill>
        <p:spPr bwMode="auto">
          <a:xfrm>
            <a:off x="6427637" y="2185887"/>
            <a:ext cx="2325511" cy="39376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2" name="Picture 2" descr="D:\Мои документы\Работа бук\Лекции и раздаточные\Товароведение\Хозяйственные товары\Строительные\Новая папка\напольный монобло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22995" y="2155111"/>
            <a:ext cx="2312126" cy="39684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pSp>
        <p:nvGrpSpPr>
          <p:cNvPr id="43" name="Группа 42"/>
          <p:cNvGrpSpPr/>
          <p:nvPr/>
        </p:nvGrpSpPr>
        <p:grpSpPr>
          <a:xfrm>
            <a:off x="2236797" y="3039008"/>
            <a:ext cx="1944081" cy="556104"/>
            <a:chOff x="975962" y="4253515"/>
            <a:chExt cx="3428241" cy="459422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marL="271463" lvl="0" indent="-271463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бачок в системе инсталляции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5767138" y="721792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инсталляции - металлическая рама с уже установленным в неё бачком. Она вместе с отводным патрубком канализации, водопроводной трубой и арматурой прячется за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фальш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-стенкой (из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гипсокартона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другого материала), после чего на виду остаются только сам унитаз с кнопкой смыва.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4255125" y="3036630"/>
            <a:ext cx="1308822" cy="338555"/>
            <a:chOff x="975962" y="4253515"/>
            <a:chExt cx="3428241" cy="459422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marL="180975" lvl="0" indent="-180975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без бачка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8" name="Picture 4" descr="ÐÐ°ÑÑÐ¸Ð½ÐºÐ¸ Ð¿Ð¾ Ð·Ð°Ð¿ÑÐ¾ÑÑ ÑÐ½Ð¸ÑÐ°Ð· Ð¸Ð½ÑÑÐ°Ð»Ð»ÑÑÐ¸Ñ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87" y="2500899"/>
            <a:ext cx="3704668" cy="37046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ÐÐ°ÑÑÐ¸Ð½ÐºÐ¸ Ð¿Ð¾ Ð·Ð°Ð¿ÑÐ¾ÑÑ ÑÐ½Ð¸ÑÐ°Ð· Ð¸Ð½ÑÑÐ°Ð»Ð»ÑÑÐ¸Ñ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48" y="2556148"/>
            <a:ext cx="5326274" cy="35508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5773554" y="718816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непосредственно из водопроводной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 использованием системы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слива под названием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друкшпюлер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Ð½Ð°Ð¿Ð¾Ð»ÑÐ½ÑÐ¹ ÑÐ½Ð¸ÑÐ°Ð· Ð±ÐµÐ· Ð±Ð°ÑÐºÐ° ÑÐ¾ÑÐ¾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3"/>
          <a:stretch/>
        </p:blipFill>
        <p:spPr bwMode="auto">
          <a:xfrm>
            <a:off x="5974814" y="1906757"/>
            <a:ext cx="2676871" cy="42382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±ÐµÐ·Ð±Ð°ÑÐºÐ¾Ð²ÑÐ¹ ÑÐ½Ð¸ÑÐ°Ð· ÑÐ¾ÑÐ¾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r="37639"/>
          <a:stretch/>
        </p:blipFill>
        <p:spPr bwMode="auto">
          <a:xfrm>
            <a:off x="8827911" y="1903781"/>
            <a:ext cx="2974079" cy="42389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82782" y="728032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just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рычажным  включением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слива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нажимать на рычаг сбоку или поднимать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 кнопочным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включением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слива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слива достаточно нажать кнопку.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Кнопок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две, одна или двойная.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экономного смывания (2-3 л воды) нажимается меньшая кнопка , а для полного  (6-8 л) обе.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5934" y="3998283"/>
            <a:ext cx="32598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anchor="ctr" anchorCtr="0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виду управления сливом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pic>
        <p:nvPicPr>
          <p:cNvPr id="6154" name="Picture 10" descr="ÐÐ°ÑÑÐ¸Ð½ÐºÐ¸ Ð¿Ð¾ Ð·Ð°Ð¿ÑÐ¾ÑÑ ÑÑÑÐ°Ð¶Ð½ÑÐ¹ ÑÐ»Ð¸Ð² Ð²Ð¾Ð´Ñ Ð² ÑÐ½Ð¸ÑÐ°Ð·Ð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95" y="2904664"/>
            <a:ext cx="5725262" cy="32204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5775714" y="734677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95463" algn="just"/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5463"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тарельчатыми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чашами 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задняя стенка такой чаши унитаза имеет форму уступа в виде тарелки. Преимущество такой формы - отсутствие «всплеска», недостаток – возможное появление неприятного запаха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95463" algn="just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козырьковыми чашами 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задняя стенка таких унитазов расположена с наклоном вперед относительно пола, в результате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отсутствуют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брызги, а также не появляются запахи. Правда такая форма чаши требует более тщательного смыва, а иногда и дополнительной очистки ёршиком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95463" algn="just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воронкообразными чашами -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такие чаши используются в основном в импортных моделях унитазов. Такая форма чаши считается наиболее гигиеничной, но в них большая вероятность «всплеска».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8959" y="4475596"/>
            <a:ext cx="32567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виду чаши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pic>
        <p:nvPicPr>
          <p:cNvPr id="6160" name="Picture 16" descr="Ð¢Ð°ÑÐµÐ»ÑÑÐ°ÑÐ°Ñ ÑÐ°ÑÐ° ÑÐ½Ð¸ÑÐ°Ð·Ð°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63" y="1122935"/>
            <a:ext cx="1659366" cy="11615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ÐÐ¾Ð·ÑÑÑÐºÐ¾Ð²Ð°Ñ ÑÐ°ÑÐ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46" y="2485929"/>
            <a:ext cx="1673483" cy="11714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ÐÐ¾ÑÐ¾Ð½ÐºÐ¾Ð¾Ð±ÑÐ°Ð·Ð½Ð°Ñ ÑÐ°ÑÐ°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51" y="4718853"/>
            <a:ext cx="1664065" cy="11648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/>
          <p:cNvSpPr/>
          <p:nvPr/>
        </p:nvSpPr>
        <p:spPr>
          <a:xfrm>
            <a:off x="5780679" y="728032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выборе способа выпуска необходимо ориентироваться на расположение и местонахождение канализационной трубы, к которой будет подсоединён унитаз.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03199" y="4914604"/>
            <a:ext cx="32525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выпуску в канализацию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7"/>
          <a:srcRect l="28794" t="35605" r="22892" b="17654"/>
          <a:stretch/>
        </p:blipFill>
        <p:spPr>
          <a:xfrm>
            <a:off x="5925192" y="993919"/>
            <a:ext cx="5914636" cy="3218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0" name="Прямоугольник 69"/>
          <p:cNvSpPr/>
          <p:nvPr/>
        </p:nvSpPr>
        <p:spPr>
          <a:xfrm>
            <a:off x="23417" y="5429835"/>
            <a:ext cx="3225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материалу изготовления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>
            <a:off x="95272" y="5844472"/>
            <a:ext cx="2286199" cy="338555"/>
            <a:chOff x="975962" y="4253515"/>
            <a:chExt cx="3428241" cy="459422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фарфоровые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5772773" y="722139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Фарфор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отличается минимальным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влагопоглощеним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обладает более плотной структурой. Он более дорогой, но и срок службы его значительно больше (более 30 лет). Фарфоровые изделия дольше сохраняют целостность глазури, значительно легче моются, и дольше сохраняют свой первоначальный вид.</a:t>
            </a:r>
          </a:p>
          <a:p>
            <a:pPr algn="just"/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6" name="Picture 22" descr="ÐÐ°ÑÑÐ¸Ð½ÐºÐ¸ Ð¿Ð¾ Ð·Ð°Ð¿ÑÐ¾ÑÑ ÑÐ°ÑÑÐ¾ÑÐ¾Ð²ÑÐ¹ ÑÐ½Ð¸ÑÐ°Ð·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24" y="2772557"/>
            <a:ext cx="43815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Группа 75"/>
          <p:cNvGrpSpPr/>
          <p:nvPr/>
        </p:nvGrpSpPr>
        <p:grpSpPr>
          <a:xfrm>
            <a:off x="2471465" y="5851820"/>
            <a:ext cx="2286199" cy="338555"/>
            <a:chOff x="975962" y="4253515"/>
            <a:chExt cx="3428241" cy="459422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975962" y="4253515"/>
              <a:ext cx="3428241" cy="4594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Скругленный прямоугольник 16"/>
            <p:cNvSpPr txBox="1"/>
            <p:nvPr/>
          </p:nvSpPr>
          <p:spPr>
            <a:xfrm>
              <a:off x="989418" y="4266971"/>
              <a:ext cx="3401329" cy="432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фаянсовые</a:t>
              </a:r>
              <a:endPara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5778519" y="727524"/>
            <a:ext cx="6183874" cy="56214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Фаянс имеет большее влагопоглощение (около 10%), поэтому в процессе эксплуатации он может терять первоначальный вид, а также могут появляются трещины на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глазури.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службы фаянса около 10-15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8" name="Picture 24" descr="ÐÐ°ÑÑÐ¸Ð½ÐºÐ¸ Ð¿Ð¾ Ð·Ð°Ð¿ÑÐ¾ÑÑ ÑÐ°ÑÐ½ÑÐ¾Ð²ÑÐ¹ ÑÐ½Ð¸ÑÐ°Ð·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08" y="2284043"/>
            <a:ext cx="3940063" cy="39400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Управляющая кнопка: назад 80">
            <a:hlinkClick r:id="rId20" action="ppaction://hlinksldjump" highlightClick="1"/>
          </p:cNvPr>
          <p:cNvSpPr/>
          <p:nvPr/>
        </p:nvSpPr>
        <p:spPr>
          <a:xfrm>
            <a:off x="113309" y="6444035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577" y="37647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7" grpId="0" animBg="1"/>
      <p:bldP spid="19" grpId="0"/>
      <p:bldP spid="23" grpId="0" animBg="1"/>
      <p:bldP spid="29" grpId="0" animBg="1"/>
      <p:bldP spid="31" grpId="0"/>
      <p:bldP spid="35" grpId="0" animBg="1"/>
      <p:bldP spid="40" grpId="0" animBg="1"/>
      <p:bldP spid="46" grpId="0" animBg="1"/>
      <p:bldP spid="51" grpId="0" animBg="1"/>
      <p:bldP spid="56" grpId="0" animBg="1"/>
      <p:bldP spid="55" grpId="0" animBg="1"/>
      <p:bldP spid="59" grpId="0" animBg="1"/>
      <p:bldP spid="58" grpId="0" animBg="1"/>
      <p:bldP spid="67" grpId="0" animBg="1"/>
      <p:bldP spid="68" grpId="0" animBg="1"/>
      <p:bldP spid="70" grpId="0"/>
      <p:bldP spid="74" grpId="0" animBg="1"/>
      <p:bldP spid="7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Мои документы\Работа бук\Лекции и раздаточные\Товароведение\Хозяйственные товары\Строительные\Новая папка\EASY_BTH_ARRIBA_3(5).jpg"/>
          <p:cNvPicPr>
            <a:picLocks noChangeAspect="1" noChangeArrowheads="1"/>
          </p:cNvPicPr>
          <p:nvPr/>
        </p:nvPicPr>
        <p:blipFill>
          <a:blip r:embed="rId2" cstate="print"/>
          <a:srcRect t="9718" b="2821"/>
          <a:stretch>
            <a:fillRect/>
          </a:stretch>
        </p:blipFill>
        <p:spPr bwMode="auto">
          <a:xfrm>
            <a:off x="3791402" y="1751479"/>
            <a:ext cx="7865785" cy="40825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0" y="293915"/>
            <a:ext cx="1970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БИДЕ</a:t>
            </a:r>
          </a:p>
        </p:txBody>
      </p:sp>
      <p:pic>
        <p:nvPicPr>
          <p:cNvPr id="60419" name="Picture 3" descr="D:\Мои документы\Работа бук\Лекции и раздаточные\Товароведение\Хозяйственные товары\Строительные\Новая папка\837-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88" y="1289813"/>
            <a:ext cx="2784052" cy="2598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809721" y="407144"/>
            <a:ext cx="9587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санитарно-гигиеническое устройство, созданное для мытья интимных частей тела после посещения туалета и при необходимости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D:\Мои документы\Работа бук\Лекции и раздаточные\Товароведение\Хозяйственные товары\Строительные\Новая папка\Hatria_Fusion_Q_vaso.jpg"/>
          <p:cNvPicPr>
            <a:picLocks noChangeAspect="1" noChangeArrowheads="1"/>
          </p:cNvPicPr>
          <p:nvPr/>
        </p:nvPicPr>
        <p:blipFill>
          <a:blip r:embed="rId4" cstate="print"/>
          <a:srcRect t="22331" r="24100" b="7407"/>
          <a:stretch>
            <a:fillRect/>
          </a:stretch>
        </p:blipFill>
        <p:spPr bwMode="auto">
          <a:xfrm>
            <a:off x="578288" y="3939933"/>
            <a:ext cx="2784052" cy="2365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8" name="Picture 2" descr="ÑÐ½Ð¸ÑÐ°Ð·-Ð±Ð¸Ð´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02" y="1289813"/>
            <a:ext cx="7865785" cy="50144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80787" y="135136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Унитаз-биде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Управляющая кнопка: назад 12">
            <a:hlinkClick r:id="rId6" action="ppaction://hlinksldjump" highlightClick="1"/>
          </p:cNvPr>
          <p:cNvSpPr/>
          <p:nvPr/>
        </p:nvSpPr>
        <p:spPr>
          <a:xfrm>
            <a:off x="113309" y="6444035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91402" y="5015848"/>
            <a:ext cx="7776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Унитаз, совмещённый с биде, — единая конструкция сантехники, внешне практически ничем не отличающаяся от обыкновенного унитаза, кроме более вытянутой формы и объёмного бачка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600" y="223026"/>
            <a:ext cx="30141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ПИССУАР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52776" y="395567"/>
            <a:ext cx="8677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разновидность унитаза, 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предназначенная только для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моче-испускания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Используется в основном в 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туалетах.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Ð¿Ð¸ÑÑÑÐ°Ñ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1"/>
          <a:stretch/>
        </p:blipFill>
        <p:spPr bwMode="auto">
          <a:xfrm>
            <a:off x="508000" y="1399105"/>
            <a:ext cx="3939822" cy="47936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08" y="1399105"/>
            <a:ext cx="6936185" cy="47936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назад 10">
            <a:hlinkClick r:id="rId4" action="ppaction://hlinksldjump" highlightClick="1"/>
          </p:cNvPr>
          <p:cNvSpPr/>
          <p:nvPr/>
        </p:nvSpPr>
        <p:spPr>
          <a:xfrm>
            <a:off x="113309" y="6444035"/>
            <a:ext cx="598311" cy="35160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8675649" y="1672682"/>
            <a:ext cx="2631688" cy="14162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3308" y="1243722"/>
            <a:ext cx="11977091" cy="51052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некоторых европейских странах (Франции, Нидерландах и др.) писсуары ставят просто на улицах.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D:\Мои документы\Работа бук\Лекции и раздаточные\Товароведение\Хозяйственные товары\Строительные\Новая папка\писсуар-мусор ба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2071679"/>
            <a:ext cx="4121100" cy="4121100"/>
          </a:xfrm>
          <a:prstGeom prst="rect">
            <a:avLst/>
          </a:prstGeom>
          <a:noFill/>
        </p:spPr>
      </p:pic>
      <p:pic>
        <p:nvPicPr>
          <p:cNvPr id="51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9817" b="14543"/>
          <a:stretch/>
        </p:blipFill>
        <p:spPr bwMode="auto">
          <a:xfrm>
            <a:off x="4888089" y="2071679"/>
            <a:ext cx="6987690" cy="41411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2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9040" y="219702"/>
            <a:ext cx="40004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СМЕСИТЕЛИ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131" y="1104037"/>
            <a:ext cx="2961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умывальника:</a:t>
            </a:r>
          </a:p>
        </p:txBody>
      </p:sp>
      <p:pic>
        <p:nvPicPr>
          <p:cNvPr id="67591" name="Picture 7" descr="D:\Мои документы\Работа бук\Лекции и раздаточные\Товароведение\Хозяйственные товары\Строительные\Новая папка\G79_1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603" y="1639617"/>
            <a:ext cx="2281511" cy="228151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67592" name="Picture 8" descr="D:\Мои документы\Работа бук\Лекции и раздаточные\Товароведение\Хозяйственные товары\Строительные\Новая папка\66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03" y="4165128"/>
            <a:ext cx="2281511" cy="2159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323032" y="1104037"/>
            <a:ext cx="2996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ванны и душа:</a:t>
            </a:r>
          </a:p>
        </p:txBody>
      </p:sp>
      <p:pic>
        <p:nvPicPr>
          <p:cNvPr id="11" name="Рисунок 21125" descr="МБ2 Смеситель для ванн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2070" y="1660642"/>
            <a:ext cx="2034437" cy="226048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2" name="Рисунок 21949" descr="Смеситель ванна с лейкой Антика 141-0013-01/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0155" y="4165128"/>
            <a:ext cx="2502924" cy="215483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3" name="Рисунок 22565" descr="Душевой набор  BALTIC+лейка.STYLO"/>
          <p:cNvPicPr>
            <a:picLocks noChangeAspect="1" noChangeArrowheads="1"/>
          </p:cNvPicPr>
          <p:nvPr/>
        </p:nvPicPr>
        <p:blipFill>
          <a:blip r:embed="rId6" cstate="print"/>
          <a:srcRect r="27273"/>
          <a:stretch>
            <a:fillRect/>
          </a:stretch>
        </p:blipFill>
        <p:spPr bwMode="auto">
          <a:xfrm>
            <a:off x="8941380" y="1067079"/>
            <a:ext cx="1369878" cy="25003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8773942" y="531499"/>
            <a:ext cx="281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Душевые наборы:</a:t>
            </a:r>
          </a:p>
        </p:txBody>
      </p:sp>
      <p:pic>
        <p:nvPicPr>
          <p:cNvPr id="15" name="Рисунок 22536" descr="Душевой набор ARCTIC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41578" y="1067079"/>
            <a:ext cx="950125" cy="25003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993648" y="3449167"/>
            <a:ext cx="2530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Душевые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лейки: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22503" descr="Душевая коллекция Душевая лейка  STYLO 3FUN.SELF-CLEAN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95676" y="3972793"/>
            <a:ext cx="1591924" cy="241200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8" name="Рисунок 22501" descr="Душевая коллекция Душевая лейка  CUADRO"/>
          <p:cNvPicPr>
            <a:picLocks noChangeAspect="1" noChangeArrowheads="1"/>
          </p:cNvPicPr>
          <p:nvPr/>
        </p:nvPicPr>
        <p:blipFill rotWithShape="1">
          <a:blip r:embed="rId9" cstate="print"/>
          <a:srcRect l="18701" r="24156"/>
          <a:stretch/>
        </p:blipFill>
        <p:spPr bwMode="auto">
          <a:xfrm>
            <a:off x="10585572" y="3984748"/>
            <a:ext cx="1228155" cy="238809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9" name="Picture 8" descr="D:\Мои документы\Работа бук\Лекции и раздаточные\Товароведение\Хозяйственные товары\Строительные\Новая папка\837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94195" y="1660642"/>
            <a:ext cx="2469604" cy="4659321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272369" y="1104316"/>
            <a:ext cx="2214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мойки: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4" grpId="0"/>
      <p:bldP spid="16" grpId="0"/>
      <p:bldP spid="2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4929" y="299679"/>
            <a:ext cx="40004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АКСЕСУАРЫ</a:t>
            </a:r>
          </a:p>
        </p:txBody>
      </p:sp>
      <p:pic>
        <p:nvPicPr>
          <p:cNvPr id="76803" name="Picture 3" descr="D:\Мои документы\Работа бук\Лекции и раздаточные\Товароведение\Хозяйственные товары\Строительные\Новая папка\11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383" y="1240971"/>
            <a:ext cx="2439517" cy="250371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5256" y="3744686"/>
            <a:ext cx="3111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Полотенцесушитель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" name="Picture 2" descr="D:\Мои документы\Работа бук\Лекции и раздаточные\Товароведение\Хозяйственные товары\Строительные\Новая папка\l5i161201432065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382" y="4219182"/>
            <a:ext cx="2414291" cy="166722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67382" y="5960795"/>
            <a:ext cx="2439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Полочка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D:\Мои документы\Работа бук\Лекции и раздаточные\Товароведение\Хозяйственные товары\Строительные\Новая папка\держатель бу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2827" y="1240971"/>
            <a:ext cx="3759118" cy="250371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02827" y="3744686"/>
            <a:ext cx="364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Держатель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туалетной бумаги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D:\Мои документы\Работа бук\Лекции и раздаточные\Товароведение\Хозяйственные товары\Строительные\Новая папка\l5i1512012819608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2827" y="4219183"/>
            <a:ext cx="1340573" cy="176742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621948" y="5960795"/>
            <a:ext cx="210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Крючок </a:t>
            </a:r>
          </a:p>
        </p:txBody>
      </p:sp>
      <p:pic>
        <p:nvPicPr>
          <p:cNvPr id="16" name="Picture 3" descr="D:\Мои документы\Работа бук\Лекции и раздаточные\Товароведение\Хозяйственные товары\Строительные\Новая папка\поручень для ванны.jpg"/>
          <p:cNvPicPr>
            <a:picLocks noChangeAspect="1" noChangeArrowheads="1"/>
          </p:cNvPicPr>
          <p:nvPr/>
        </p:nvPicPr>
        <p:blipFill>
          <a:blip r:embed="rId7" cstate="print"/>
          <a:srcRect t="21508" b="27205"/>
          <a:stretch>
            <a:fillRect/>
          </a:stretch>
        </p:blipFill>
        <p:spPr bwMode="auto">
          <a:xfrm>
            <a:off x="4539327" y="4316646"/>
            <a:ext cx="3256098" cy="166995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698855" y="5960795"/>
            <a:ext cx="2822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Поручень для ванны</a:t>
            </a:r>
          </a:p>
        </p:txBody>
      </p:sp>
      <p:pic>
        <p:nvPicPr>
          <p:cNvPr id="18" name="Picture 2" descr="D:\Мои документы\Работа бук\Лекции и раздаточные\Товароведение\Хозяйственные товары\Строительные\Новая папка\стакан.jpg"/>
          <p:cNvPicPr>
            <a:picLocks noChangeAspect="1" noChangeArrowheads="1"/>
          </p:cNvPicPr>
          <p:nvPr/>
        </p:nvPicPr>
        <p:blipFill>
          <a:blip r:embed="rId8" cstate="print"/>
          <a:srcRect l="13235" r="18933"/>
          <a:stretch>
            <a:fillRect/>
          </a:stretch>
        </p:blipFill>
        <p:spPr bwMode="auto">
          <a:xfrm>
            <a:off x="7491918" y="1240970"/>
            <a:ext cx="1698304" cy="250371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842092" y="3805265"/>
            <a:ext cx="3095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 для зубных щеток</a:t>
            </a:r>
          </a:p>
        </p:txBody>
      </p:sp>
      <p:pic>
        <p:nvPicPr>
          <p:cNvPr id="20" name="Picture 2" descr="D:\Мои документы\Работа бук\Лекции и раздаточные\Товароведение\Хозяйственные товары\Строительные\Новая папка\ерш.jpg"/>
          <p:cNvPicPr>
            <a:picLocks noChangeAspect="1" noChangeArrowheads="1"/>
          </p:cNvPicPr>
          <p:nvPr/>
        </p:nvPicPr>
        <p:blipFill>
          <a:blip r:embed="rId9" cstate="print"/>
          <a:srcRect l="26471" r="32169"/>
          <a:stretch>
            <a:fillRect/>
          </a:stretch>
        </p:blipFill>
        <p:spPr bwMode="auto">
          <a:xfrm>
            <a:off x="9937165" y="1222972"/>
            <a:ext cx="1959592" cy="473782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9868406" y="5960795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Ёрш </a:t>
            </a:r>
          </a:p>
        </p:txBody>
      </p:sp>
      <p:pic>
        <p:nvPicPr>
          <p:cNvPr id="22" name="Picture 3" descr="D:\Мои документы\Работа бук\Лекции и раздаточные\Товароведение\Хозяйственные товары\Строительные\Новая папка\мыльница.jpg"/>
          <p:cNvPicPr>
            <a:picLocks noChangeAspect="1" noChangeArrowheads="1"/>
          </p:cNvPicPr>
          <p:nvPr/>
        </p:nvPicPr>
        <p:blipFill rotWithShape="1">
          <a:blip r:embed="rId10" cstate="print"/>
          <a:srcRect l="11370" t="21508" r="8417" b="25551"/>
          <a:stretch/>
        </p:blipFill>
        <p:spPr bwMode="auto">
          <a:xfrm>
            <a:off x="7907947" y="4706973"/>
            <a:ext cx="1899726" cy="125382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856158" y="5960795"/>
            <a:ext cx="205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Мыльница </a:t>
            </a:r>
          </a:p>
        </p:txBody>
      </p:sp>
    </p:spTree>
    <p:extLst>
      <p:ext uri="{BB962C8B-B14F-4D97-AF65-F5344CB8AC3E}">
        <p14:creationId xmlns:p14="http://schemas.microsoft.com/office/powerpoint/2010/main" val="1339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1629" y="705310"/>
            <a:ext cx="10603296" cy="1412067"/>
          </a:xfrm>
        </p:spPr>
        <p:txBody>
          <a:bodyPr>
            <a:normAutofit fontScale="90000"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17.11. Классификация и характеристика ассортимента конструкционных профильных, тепло- и звукоизоляционных материалов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84" y="2214451"/>
            <a:ext cx="2232559" cy="2413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0349" y="5073696"/>
            <a:ext cx="9851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используя 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школа, 2005. – стр. 387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48658" y="4811486"/>
            <a:ext cx="1799706" cy="14625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10026</TotalTime>
  <Words>9194</Words>
  <Application>Microsoft Office PowerPoint</Application>
  <PresentationFormat>Широкоэкранный</PresentationFormat>
  <Paragraphs>1601</Paragraphs>
  <Slides>103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10" baseType="lpstr">
      <vt:lpstr>Arial</vt:lpstr>
      <vt:lpstr>Book Antiqua</vt:lpstr>
      <vt:lpstr>Calibri</vt:lpstr>
      <vt:lpstr>Courier New</vt:lpstr>
      <vt:lpstr>Times New Roman</vt:lpstr>
      <vt:lpstr>Wingdings</vt:lpstr>
      <vt:lpstr>Тема1</vt:lpstr>
      <vt:lpstr>ТОВАРОВЕДЕНИЕ НЕПРОДОВОЛЬСТВЕННЫХ ТОВАРОВ </vt:lpstr>
      <vt:lpstr>СОДЕРЖАНИЕ МОДУЛЯ</vt:lpstr>
      <vt:lpstr>Презентация PowerPoint</vt:lpstr>
      <vt:lpstr>Презентация PowerPoint</vt:lpstr>
      <vt:lpstr>17.1. Общие сведения о строительных товарах, классификация и потребительские свойства строительных товаров</vt:lpstr>
      <vt:lpstr>Презентация PowerPoint</vt:lpstr>
      <vt:lpstr>Презентация PowerPoint</vt:lpstr>
      <vt:lpstr>Презентация PowerPoint</vt:lpstr>
      <vt:lpstr>17.2. Классификация и характеристика ассортимента минеральных вяжущих веществ</vt:lpstr>
      <vt:lpstr>Презентация PowerPoint</vt:lpstr>
      <vt:lpstr>Презентация PowerPoint</vt:lpstr>
      <vt:lpstr>Презентация PowerPoint</vt:lpstr>
      <vt:lpstr>17.3. Классификация и характеристика ассортимента материалов для стен и перегородок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17.4. Классификация и характеристика ассортимента материалов для полов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17.5. Классификация и характеристика ассортимента кровельных материалов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17.6. Классификация и характеристика ассортимента материалов для остекления</vt:lpstr>
      <vt:lpstr>Презентация PowerPoint</vt:lpstr>
      <vt:lpstr>Презентация PowerPoint</vt:lpstr>
      <vt:lpstr>Презентация PowerPoint</vt:lpstr>
      <vt:lpstr>17.7. Классификация и характеристика ассортимента облицовочных материалов</vt:lpstr>
      <vt:lpstr>Презентация PowerPoint</vt:lpstr>
      <vt:lpstr>Презентация PowerPoint</vt:lpstr>
      <vt:lpstr>17.8. Классификация и характеристика ассортимента отделочных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17.9. Классификация и характеристика ассортимента крепежных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17.10. Классификация и характеристика ассортимента санитарно-технического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17.11. Классификация и характеристика ассортимента конструкционных профильных, тепло- и звукоизоляционных материалов</vt:lpstr>
      <vt:lpstr>17.12. Требования к качеству, маркировка, упаковка, хранение строительных товаров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384</cp:revision>
  <dcterms:created xsi:type="dcterms:W3CDTF">2014-06-06T09:13:21Z</dcterms:created>
  <dcterms:modified xsi:type="dcterms:W3CDTF">2019-06-26T19:49:14Z</dcterms:modified>
</cp:coreProperties>
</file>