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322" r:id="rId4"/>
    <p:sldId id="273" r:id="rId5"/>
    <p:sldId id="331" r:id="rId6"/>
    <p:sldId id="326" r:id="rId7"/>
    <p:sldId id="337" r:id="rId8"/>
    <p:sldId id="343" r:id="rId9"/>
    <p:sldId id="369" r:id="rId10"/>
    <p:sldId id="327" r:id="rId11"/>
    <p:sldId id="370" r:id="rId12"/>
    <p:sldId id="371" r:id="rId13"/>
    <p:sldId id="328" r:id="rId14"/>
    <p:sldId id="349" r:id="rId15"/>
    <p:sldId id="329" r:id="rId16"/>
    <p:sldId id="325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14.1. Понятие о моющих средствах, потребительские свойства моющих средств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48B69-E53E-4D65-9623-636C1AB150F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14.2. Классификация и характеристика ассортимента хозяйственного мыла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9FDCE-FDE0-4FD2-97E1-9CE13B238A93}" type="parTrans" cxnId="{ED0E93C0-2C5A-45A4-86FF-6665F6BE0FE0}">
      <dgm:prSet/>
      <dgm:spPr/>
      <dgm:t>
        <a:bodyPr/>
        <a:lstStyle/>
        <a:p>
          <a:endParaRPr lang="ru-RU" sz="2000"/>
        </a:p>
      </dgm:t>
    </dgm:pt>
    <dgm:pt modelId="{362E31E2-5C79-496A-9BD2-7A2984E72E07}" type="sibTrans" cxnId="{ED0E93C0-2C5A-45A4-86FF-6665F6BE0FE0}">
      <dgm:prSet/>
      <dgm:spPr/>
      <dgm:t>
        <a:bodyPr/>
        <a:lstStyle/>
        <a:p>
          <a:endParaRPr lang="ru-RU" sz="2000"/>
        </a:p>
      </dgm:t>
    </dgm:pt>
    <dgm:pt modelId="{C571AFC1-0F0A-48FD-847C-2EC63061A3E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14.3. Классификация и характеристика ассортимента синтетических моющих средств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E38E0-9FC8-429A-9DC8-8DAD35AEE7FE}" type="parTrans" cxnId="{2EE111C3-5F15-41D1-8427-7B65DCA73BB5}">
      <dgm:prSet/>
      <dgm:spPr/>
      <dgm:t>
        <a:bodyPr/>
        <a:lstStyle/>
        <a:p>
          <a:endParaRPr lang="ru-RU" sz="2000"/>
        </a:p>
      </dgm:t>
    </dgm:pt>
    <dgm:pt modelId="{856A2681-8018-43D1-9F4F-C62AB7AF9909}" type="sibTrans" cxnId="{2EE111C3-5F15-41D1-8427-7B65DCA73BB5}">
      <dgm:prSet/>
      <dgm:spPr/>
      <dgm:t>
        <a:bodyPr/>
        <a:lstStyle/>
        <a:p>
          <a:endParaRPr lang="ru-RU" sz="2000"/>
        </a:p>
      </dgm:t>
    </dgm:pt>
    <dgm:pt modelId="{537D6FB3-A316-4D5D-A6CC-D5586DE194B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14.4. Характеристика ассортимента вспомогательных средств для стирки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C71A2-EBF2-440B-8AAA-0C5BA9016C7B}" type="parTrans" cxnId="{FFF9D19B-0A6B-4CE7-BF11-ADD4227401FE}">
      <dgm:prSet/>
      <dgm:spPr/>
      <dgm:t>
        <a:bodyPr/>
        <a:lstStyle/>
        <a:p>
          <a:endParaRPr lang="ru-RU" sz="2000"/>
        </a:p>
      </dgm:t>
    </dgm:pt>
    <dgm:pt modelId="{F28EB2F3-74AB-4BDA-98FF-D73959D2E226}" type="sibTrans" cxnId="{FFF9D19B-0A6B-4CE7-BF11-ADD4227401FE}">
      <dgm:prSet/>
      <dgm:spPr/>
      <dgm:t>
        <a:bodyPr/>
        <a:lstStyle/>
        <a:p>
          <a:endParaRPr lang="ru-RU" sz="2000"/>
        </a:p>
      </dgm:t>
    </dgm:pt>
    <dgm:pt modelId="{D74F2541-4D65-4611-9AA1-95BDE05BB60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14.5. Требования к качеству, маркировка, упаковка, хранение моющих средств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E0875-FEDA-4847-9B68-7C0BEB5C175C}" type="parTrans" cxnId="{83A2CA3E-F223-4697-88BD-75B983E68D34}">
      <dgm:prSet/>
      <dgm:spPr/>
      <dgm:t>
        <a:bodyPr/>
        <a:lstStyle/>
        <a:p>
          <a:endParaRPr lang="ru-RU" sz="2000"/>
        </a:p>
      </dgm:t>
    </dgm:pt>
    <dgm:pt modelId="{64F87EDC-0017-4C65-B5C4-F1A6AC5F37D4}" type="sibTrans" cxnId="{83A2CA3E-F223-4697-88BD-75B983E68D34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3868EB48-7FA2-4F92-95A8-F52377266F98}" type="pres">
      <dgm:prSet presAssocID="{0E048B69-E53E-4D65-9623-636C1AB150F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A2BD-DA76-4AA2-BD35-66E00584A808}" type="pres">
      <dgm:prSet presAssocID="{0E048B69-E53E-4D65-9623-636C1AB150F6}" presName="accent_2" presStyleCnt="0"/>
      <dgm:spPr/>
    </dgm:pt>
    <dgm:pt modelId="{CBBF4A57-39B9-4237-8A9F-88E63F24F7A5}" type="pres">
      <dgm:prSet presAssocID="{0E048B69-E53E-4D65-9623-636C1AB150F6}" presName="accentRepeatNode" presStyleLbl="solidFgAcc1" presStyleIdx="1" presStyleCnt="5"/>
      <dgm:spPr/>
    </dgm:pt>
    <dgm:pt modelId="{743E5DB2-A2E7-41B9-99AD-588CA168AE26}" type="pres">
      <dgm:prSet presAssocID="{C571AFC1-0F0A-48FD-847C-2EC63061A3E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FD6A-CF36-4735-A9AB-E075926D5D45}" type="pres">
      <dgm:prSet presAssocID="{C571AFC1-0F0A-48FD-847C-2EC63061A3E1}" presName="accent_3" presStyleCnt="0"/>
      <dgm:spPr/>
    </dgm:pt>
    <dgm:pt modelId="{82C3993B-E5E4-4FB7-A458-3D0FABA9CC5D}" type="pres">
      <dgm:prSet presAssocID="{C571AFC1-0F0A-48FD-847C-2EC63061A3E1}" presName="accentRepeatNode" presStyleLbl="solidFgAcc1" presStyleIdx="2" presStyleCnt="5"/>
      <dgm:spPr/>
    </dgm:pt>
    <dgm:pt modelId="{6F4A1768-5DAC-4BC2-BE38-2F14720E8D95}" type="pres">
      <dgm:prSet presAssocID="{537D6FB3-A316-4D5D-A6CC-D5586DE194B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A92A4-F591-40B0-A6EB-8AE31843004C}" type="pres">
      <dgm:prSet presAssocID="{537D6FB3-A316-4D5D-A6CC-D5586DE194BB}" presName="accent_4" presStyleCnt="0"/>
      <dgm:spPr/>
    </dgm:pt>
    <dgm:pt modelId="{F63F0621-E1B8-461F-AC6B-BB57ABC0B73D}" type="pres">
      <dgm:prSet presAssocID="{537D6FB3-A316-4D5D-A6CC-D5586DE194BB}" presName="accentRepeatNode" presStyleLbl="solidFgAcc1" presStyleIdx="3" presStyleCnt="5"/>
      <dgm:spPr/>
    </dgm:pt>
    <dgm:pt modelId="{ADAD2A59-F14C-40FB-9ED9-9E79D1210DE1}" type="pres">
      <dgm:prSet presAssocID="{D74F2541-4D65-4611-9AA1-95BDE05BB6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E0E72-6BDF-4122-BF7B-DAA9A7C305F7}" type="pres">
      <dgm:prSet presAssocID="{D74F2541-4D65-4611-9AA1-95BDE05BB600}" presName="accent_5" presStyleCnt="0"/>
      <dgm:spPr/>
    </dgm:pt>
    <dgm:pt modelId="{16F31FAA-743F-4D62-8D65-D93CC5129DD1}" type="pres">
      <dgm:prSet presAssocID="{D74F2541-4D65-4611-9AA1-95BDE05BB600}" presName="accentRepeatNode" presStyleLbl="solidFgAcc1" presStyleIdx="4" presStyleCnt="5"/>
      <dgm:spPr/>
    </dgm:pt>
  </dgm:ptLst>
  <dgm:cxnLst>
    <dgm:cxn modelId="{2EE111C3-5F15-41D1-8427-7B65DCA73BB5}" srcId="{CF845803-1717-4F48-B710-F7F1B43013F3}" destId="{C571AFC1-0F0A-48FD-847C-2EC63061A3E1}" srcOrd="2" destOrd="0" parTransId="{C70E38E0-9FC8-429A-9DC8-8DAD35AEE7FE}" sibTransId="{856A2681-8018-43D1-9F4F-C62AB7AF9909}"/>
    <dgm:cxn modelId="{C14D22EA-9662-4BF5-8DC0-D955CAB4F230}" type="presOf" srcId="{D74F2541-4D65-4611-9AA1-95BDE05BB600}" destId="{ADAD2A59-F14C-40FB-9ED9-9E79D1210DE1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7D503BAD-F72D-49E4-906E-59462E7EEF3E}" type="presOf" srcId="{537D6FB3-A316-4D5D-A6CC-D5586DE194BB}" destId="{6F4A1768-5DAC-4BC2-BE38-2F14720E8D95}" srcOrd="0" destOrd="0" presId="urn:microsoft.com/office/officeart/2008/layout/VerticalCurvedList"/>
    <dgm:cxn modelId="{FFF9D19B-0A6B-4CE7-BF11-ADD4227401FE}" srcId="{CF845803-1717-4F48-B710-F7F1B43013F3}" destId="{537D6FB3-A316-4D5D-A6CC-D5586DE194BB}" srcOrd="3" destOrd="0" parTransId="{339C71A2-EBF2-440B-8AAA-0C5BA9016C7B}" sibTransId="{F28EB2F3-74AB-4BDA-98FF-D73959D2E226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83A2CA3E-F223-4697-88BD-75B983E68D34}" srcId="{CF845803-1717-4F48-B710-F7F1B43013F3}" destId="{D74F2541-4D65-4611-9AA1-95BDE05BB600}" srcOrd="4" destOrd="0" parTransId="{D49E0875-FEDA-4847-9B68-7C0BEB5C175C}" sibTransId="{64F87EDC-0017-4C65-B5C4-F1A6AC5F37D4}"/>
    <dgm:cxn modelId="{ED0E93C0-2C5A-45A4-86FF-6665F6BE0FE0}" srcId="{CF845803-1717-4F48-B710-F7F1B43013F3}" destId="{0E048B69-E53E-4D65-9623-636C1AB150F6}" srcOrd="1" destOrd="0" parTransId="{0459FDCE-FDE0-4FD2-97E1-9CE13B238A93}" sibTransId="{362E31E2-5C79-496A-9BD2-7A2984E72E07}"/>
    <dgm:cxn modelId="{CC6405CC-6F38-43C7-A222-554A3DD7D85C}" type="presOf" srcId="{C571AFC1-0F0A-48FD-847C-2EC63061A3E1}" destId="{743E5DB2-A2E7-41B9-99AD-588CA168AE26}" srcOrd="0" destOrd="0" presId="urn:microsoft.com/office/officeart/2008/layout/VerticalCurvedList"/>
    <dgm:cxn modelId="{6B59976D-98F8-4690-A33C-D3AFAB87B41C}" type="presOf" srcId="{0E048B69-E53E-4D65-9623-636C1AB150F6}" destId="{3868EB48-7FA2-4F92-95A8-F52377266F98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2674AF9C-316F-4BA5-B582-76426D85F66C}" type="presParOf" srcId="{962C2BD0-517B-4E9C-A037-D4A0806612C4}" destId="{3868EB48-7FA2-4F92-95A8-F52377266F98}" srcOrd="3" destOrd="0" presId="urn:microsoft.com/office/officeart/2008/layout/VerticalCurvedList"/>
    <dgm:cxn modelId="{096FC912-6990-4604-93A5-8D43ED1F8D88}" type="presParOf" srcId="{962C2BD0-517B-4E9C-A037-D4A0806612C4}" destId="{A391A2BD-DA76-4AA2-BD35-66E00584A808}" srcOrd="4" destOrd="0" presId="urn:microsoft.com/office/officeart/2008/layout/VerticalCurvedList"/>
    <dgm:cxn modelId="{F25455EB-B74B-4B9E-8A3D-4485824701CC}" type="presParOf" srcId="{A391A2BD-DA76-4AA2-BD35-66E00584A808}" destId="{CBBF4A57-39B9-4237-8A9F-88E63F24F7A5}" srcOrd="0" destOrd="0" presId="urn:microsoft.com/office/officeart/2008/layout/VerticalCurvedList"/>
    <dgm:cxn modelId="{3357FDEE-3105-4F5A-9156-9B372A21C035}" type="presParOf" srcId="{962C2BD0-517B-4E9C-A037-D4A0806612C4}" destId="{743E5DB2-A2E7-41B9-99AD-588CA168AE26}" srcOrd="5" destOrd="0" presId="urn:microsoft.com/office/officeart/2008/layout/VerticalCurvedList"/>
    <dgm:cxn modelId="{6A4FFD97-2243-40C4-94B8-37B698299AA3}" type="presParOf" srcId="{962C2BD0-517B-4E9C-A037-D4A0806612C4}" destId="{624CFD6A-CF36-4735-A9AB-E075926D5D45}" srcOrd="6" destOrd="0" presId="urn:microsoft.com/office/officeart/2008/layout/VerticalCurvedList"/>
    <dgm:cxn modelId="{29B5D5CE-01FF-4890-A3CA-EB9952CD9059}" type="presParOf" srcId="{624CFD6A-CF36-4735-A9AB-E075926D5D45}" destId="{82C3993B-E5E4-4FB7-A458-3D0FABA9CC5D}" srcOrd="0" destOrd="0" presId="urn:microsoft.com/office/officeart/2008/layout/VerticalCurvedList"/>
    <dgm:cxn modelId="{00B8CE11-A563-48CE-85F1-F768D4B0EE02}" type="presParOf" srcId="{962C2BD0-517B-4E9C-A037-D4A0806612C4}" destId="{6F4A1768-5DAC-4BC2-BE38-2F14720E8D95}" srcOrd="7" destOrd="0" presId="urn:microsoft.com/office/officeart/2008/layout/VerticalCurvedList"/>
    <dgm:cxn modelId="{FDE0073C-2703-4257-9C9F-A092BF364638}" type="presParOf" srcId="{962C2BD0-517B-4E9C-A037-D4A0806612C4}" destId="{005A92A4-F591-40B0-A6EB-8AE31843004C}" srcOrd="8" destOrd="0" presId="urn:microsoft.com/office/officeart/2008/layout/VerticalCurvedList"/>
    <dgm:cxn modelId="{69A4FA97-9749-45A3-AC88-9687F59FD62C}" type="presParOf" srcId="{005A92A4-F591-40B0-A6EB-8AE31843004C}" destId="{F63F0621-E1B8-461F-AC6B-BB57ABC0B73D}" srcOrd="0" destOrd="0" presId="urn:microsoft.com/office/officeart/2008/layout/VerticalCurvedList"/>
    <dgm:cxn modelId="{A7588E61-FF2E-45DE-9EFC-9350ACE25786}" type="presParOf" srcId="{962C2BD0-517B-4E9C-A037-D4A0806612C4}" destId="{ADAD2A59-F14C-40FB-9ED9-9E79D1210DE1}" srcOrd="9" destOrd="0" presId="urn:microsoft.com/office/officeart/2008/layout/VerticalCurvedList"/>
    <dgm:cxn modelId="{29C2577D-B68E-42DD-AD3A-0E31F7DBAD0A}" type="presParOf" srcId="{962C2BD0-517B-4E9C-A037-D4A0806612C4}" destId="{F15E0E72-6BDF-4122-BF7B-DAA9A7C305F7}" srcOrd="10" destOrd="0" presId="urn:microsoft.com/office/officeart/2008/layout/VerticalCurvedList"/>
    <dgm:cxn modelId="{045D58AB-9EA7-483D-B153-5985E2E6DE54}" type="presParOf" srcId="{F15E0E72-6BDF-4122-BF7B-DAA9A7C305F7}" destId="{16F31FAA-743F-4D62-8D65-D93CC5129D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99814" y="258563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14.1. Понятие о моющих средствах, потребительские свойства моющих средств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258563"/>
        <a:ext cx="10819987" cy="528834"/>
      </dsp:txXfrm>
    </dsp:sp>
    <dsp:sp modelId="{C7628E09-A5D0-43AC-834B-E8990AEC2BF8}">
      <dsp:nvSpPr>
        <dsp:cNvPr id="0" name=""/>
        <dsp:cNvSpPr/>
      </dsp:nvSpPr>
      <dsp:spPr>
        <a:xfrm>
          <a:off x="69293" y="198143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8EB48-7FA2-4F92-95A8-F52377266F98}">
      <dsp:nvSpPr>
        <dsp:cNvPr id="0" name=""/>
        <dsp:cNvSpPr/>
      </dsp:nvSpPr>
      <dsp:spPr>
        <a:xfrm>
          <a:off x="778762" y="1057245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14.2. Классификация и характеристика ассортимента хозяйственного мыла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1057245"/>
        <a:ext cx="10441040" cy="528834"/>
      </dsp:txXfrm>
    </dsp:sp>
    <dsp:sp modelId="{CBBF4A57-39B9-4237-8A9F-88E63F24F7A5}">
      <dsp:nvSpPr>
        <dsp:cNvPr id="0" name=""/>
        <dsp:cNvSpPr/>
      </dsp:nvSpPr>
      <dsp:spPr>
        <a:xfrm>
          <a:off x="448240" y="991141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3E5DB2-A2E7-41B9-99AD-588CA168AE26}">
      <dsp:nvSpPr>
        <dsp:cNvPr id="0" name=""/>
        <dsp:cNvSpPr/>
      </dsp:nvSpPr>
      <dsp:spPr>
        <a:xfrm>
          <a:off x="895068" y="1850243"/>
          <a:ext cx="10324733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14.3. Классификация и характеристика ассортимента синтетических моющих средств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850243"/>
        <a:ext cx="10324733" cy="528834"/>
      </dsp:txXfrm>
    </dsp:sp>
    <dsp:sp modelId="{82C3993B-E5E4-4FB7-A458-3D0FABA9CC5D}">
      <dsp:nvSpPr>
        <dsp:cNvPr id="0" name=""/>
        <dsp:cNvSpPr/>
      </dsp:nvSpPr>
      <dsp:spPr>
        <a:xfrm>
          <a:off x="564547" y="1784139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4A1768-5DAC-4BC2-BE38-2F14720E8D95}">
      <dsp:nvSpPr>
        <dsp:cNvPr id="0" name=""/>
        <dsp:cNvSpPr/>
      </dsp:nvSpPr>
      <dsp:spPr>
        <a:xfrm>
          <a:off x="778762" y="2643241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14.4. Характеристика ассортимента вспомогательных средств для стирки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2643241"/>
        <a:ext cx="10441040" cy="528834"/>
      </dsp:txXfrm>
    </dsp:sp>
    <dsp:sp modelId="{F63F0621-E1B8-461F-AC6B-BB57ABC0B73D}">
      <dsp:nvSpPr>
        <dsp:cNvPr id="0" name=""/>
        <dsp:cNvSpPr/>
      </dsp:nvSpPr>
      <dsp:spPr>
        <a:xfrm>
          <a:off x="448240" y="2577137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AD2A59-F14C-40FB-9ED9-9E79D1210DE1}">
      <dsp:nvSpPr>
        <dsp:cNvPr id="0" name=""/>
        <dsp:cNvSpPr/>
      </dsp:nvSpPr>
      <dsp:spPr>
        <a:xfrm>
          <a:off x="399814" y="3436239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14.5. Требования к качеству, маркировка, упаковка, хранение моющих средств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3436239"/>
        <a:ext cx="10819987" cy="528834"/>
      </dsp:txXfrm>
    </dsp:sp>
    <dsp:sp modelId="{16F31FAA-743F-4D62-8D65-D93CC5129DD1}">
      <dsp:nvSpPr>
        <dsp:cNvPr id="0" name=""/>
        <dsp:cNvSpPr/>
      </dsp:nvSpPr>
      <dsp:spPr>
        <a:xfrm>
          <a:off x="69293" y="3370135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8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3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14. Средства для стирки и мытья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14.3. Классификация и характеристика ассортимента синтетических моющих средств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501" y="1965743"/>
            <a:ext cx="95064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Ассортимент </a:t>
            </a:r>
            <a:r>
              <a:rPr lang="ru-RU" sz="2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СМС </a:t>
            </a: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подразделяют: 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назначению: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588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стирки изделий из хлопчатобумажных и льняных тканей</a:t>
            </a:r>
          </a:p>
          <a:p>
            <a:pPr marL="890588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для стирки изделий из шерстяных и шелковых тканей</a:t>
            </a:r>
          </a:p>
          <a:p>
            <a:pPr marL="890588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универсальные</a:t>
            </a:r>
          </a:p>
          <a:p>
            <a:pPr marL="890588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комплексного действия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По консистенции: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твёрдые,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порошкообразные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пастообразные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502" y="294377"/>
            <a:ext cx="10992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 algn="just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СМС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своем составе содержат ПАВ (поверхностно-активные вещества),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соли-электролиты, 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в зависимости от назначения – пенообразователи или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пеногасители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(для машинной стирки), антистатики, отбеливатели,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роматизаторы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энзимы (для удаления белковых загрязнений)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т.п.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Users\User\Desktop\27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47" y="3912242"/>
            <a:ext cx="1705204" cy="24303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mega64.ru/upload/iblock/10e/stiralnyy_poroshok_tide_aromat_lenor_avtomat_6kg_f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69" y="3912242"/>
            <a:ext cx="1520831" cy="24303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apkids.ru/image/cache/catalog/tovary/stirka/kensaidljastirkibelogopasta900gr-1000x1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98" y="3912242"/>
            <a:ext cx="2430385" cy="24303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09" y="1121964"/>
            <a:ext cx="11647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17185"/>
            <a:ext cx="112225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условиям применения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для низко и высокотемпературной стирки, </a:t>
            </a:r>
          </a:p>
          <a:p>
            <a:pPr algn="just">
              <a:spcAft>
                <a:spcPts val="0"/>
              </a:spcAft>
            </a:pP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7750" indent="-3587750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способу применения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высокопенные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(для ручной стирки)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низкопенные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(для машинной,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стирки в автоматических машинах)     </a:t>
            </a:r>
          </a:p>
          <a:p>
            <a:pPr algn="just">
              <a:spcAft>
                <a:spcPts val="0"/>
              </a:spcAft>
            </a:pP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9175" indent="-6099175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наличию вспомогательной функции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отбеливанием;  с антистатическим действием</a:t>
            </a:r>
          </a:p>
          <a:p>
            <a:pPr algn="just">
              <a:spcAft>
                <a:spcPts val="0"/>
              </a:spcAft>
            </a:pP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товарным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наименованиям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739" y="4482663"/>
            <a:ext cx="890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Сформулируйте самостоятельно достоинства и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синтетических моющих средств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сравнению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хозяйственным мылом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537667" y="4192897"/>
            <a:ext cx="2471948" cy="2008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14.4. Характеристика ассортимента вспомогательных средств для стирки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362-363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714" y="763866"/>
            <a:ext cx="11309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Водосмягчающие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средства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щёлочные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вещества, снижающие жёсткость воды и расход моющих средств;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Отбеливатели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химические вещества, применяемые при стирке и кипячении сильнозагрязнённого белья для восстановления белизны тканей,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выпускают 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виде порошков, жидкостей, таблеток.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принципу действия: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химического (перекисные, хлорсодержащие) и оптического.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для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подсинивания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(используют при полоскании);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для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подкрахмаливания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аппретирования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(для придания несминаемости, водоотталкивающих свойств и т.п.;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Антистатики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(снижают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электризуемость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тканей);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Мягчители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(придают тканям мягкость, облегчают глажение);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Кондиционеры, ополаскиватели для белья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т.п.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14.5. Требования к качеству, маркировка, упаковка, хранение моющих средств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267153" cy="2450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481" y="5053825"/>
            <a:ext cx="97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363, 369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71556" y="4709160"/>
            <a:ext cx="1926716" cy="15657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846030"/>
            <a:ext cx="8397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моющих средств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функциональные потребительские свойства моющих средств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признаки классификации хозяйственного мыла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подразделяется хозяйственное мыло по способу выработки?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достоинства и недостатки синтетических моющих средств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подразделяются СМС по назначению?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вспомогательные средства для стирки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359-363, 369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76" y="3733884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2219640" y="5496955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9014128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3992" y="1468345"/>
            <a:ext cx="7346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Высказывать общее суждение о моющих средствах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потребительские свойства моющих средств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ассортимента хозяйственного мыла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ассортимента синтетических моющих средств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ассортимент вспомогательных средств для стирки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требования к качеству, особенности маркировки, упаковки и хранения моющих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14.1. Понятие о моющих средствах, потребительские свойства моющих средств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359-361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086" y="254798"/>
            <a:ext cx="11168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1913" indent="-2601913" algn="just">
              <a:spcAft>
                <a:spcPts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Моющие средства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 для стирки и очистки различных поверхностей от загрязнений.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01913" indent="-2601913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относятся:</a:t>
            </a:r>
          </a:p>
          <a:p>
            <a:pPr marL="804863" indent="-27146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мыло,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indent="-27146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синтетические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моющие средства (СМС)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indent="-271463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стирки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834" y="4262744"/>
            <a:ext cx="7326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потребительские свойства моющих средств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самостоятельно, 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360-361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7204685" y="2128227"/>
            <a:ext cx="2471948" cy="2008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909209/c2f7a3f5-4060-49c0-b61d-a1a21adc986f/s1200?webp=fal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9"/>
          <a:stretch/>
        </p:blipFill>
        <p:spPr bwMode="auto">
          <a:xfrm>
            <a:off x="632276" y="2730330"/>
            <a:ext cx="1871438" cy="123386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omemos.ru/upload/iblock/26a/26ad5f52279451808fe73927f844d2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6" y="4031384"/>
            <a:ext cx="1860552" cy="217035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2.rozetka.ua/goods/1874439/henkel_2096840_images_18744398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10" y="2730330"/>
            <a:ext cx="1427369" cy="347140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14.2. Классификация и характеристика ассортимента хозяйственного мыла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747" y="1420745"/>
            <a:ext cx="9672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Ассортимент </a:t>
            </a: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хозяйственного мыла подразделяют: </a:t>
            </a:r>
            <a:endParaRPr lang="ru-RU" sz="2400" b="1" i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назначению: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5475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ручной стирки, </a:t>
            </a:r>
          </a:p>
          <a:p>
            <a:pPr marL="625475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мытья посуды и хозяйственных изделий (с добавкой соды и абразивов), </a:t>
            </a:r>
          </a:p>
          <a:p>
            <a:pPr marL="625475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</a:t>
            </a:r>
          </a:p>
          <a:p>
            <a:pPr marL="625475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(инсектицидные)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748" y="220416"/>
            <a:ext cx="1091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8963" indent="-4398963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ХОЗЯЙСТВЕННОЕ МЫЛО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смесь водорастворимых солей жирных кислот (натриевых – для твёрдых мыл и калиевых – для жидких).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mayak-vlg.ru/wp-content/uploads/2018/07/moyushcheye_khozyaystvennogo_myla_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r="11738"/>
          <a:stretch/>
        </p:blipFill>
        <p:spPr bwMode="auto">
          <a:xfrm>
            <a:off x="6354581" y="3356658"/>
            <a:ext cx="3351489" cy="289617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andmade.minemegashop.ru/pictures/10237993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925" y="1235211"/>
            <a:ext cx="1906698" cy="501762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yle40plus.ru/wp-content/uploads/2017/02/sredstva-3-%E2%80%94-%D0%BA%D0%BE%D0%BF%D0%B8%D1%8F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39329" r="1646" b="2697"/>
          <a:stretch/>
        </p:blipFill>
        <p:spPr bwMode="auto">
          <a:xfrm>
            <a:off x="888751" y="4577556"/>
            <a:ext cx="2593374" cy="167528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b.lbrd.ru/fileentry/get/597/bJQPs7Dg63ksnLgXECrP2nHV2jC5l3zSeiBiSCNfLJLHYGjUP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80" y="4573686"/>
            <a:ext cx="2305132" cy="16791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329" y="417185"/>
            <a:ext cx="116402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способу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выработки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1608138" indent="-1608138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клеевое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жировое сырьё варят 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гидрооксидом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натрия или содой, в результате, чего образуется мыльный клей- раствор, содержащий мыло, глицерин и  избыток щёлочи. При добавлении в него поваренной соли мыло всплывает и отделяется от примесей (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 –47 % жирных кислот),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8138" indent="-1608138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ядровое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после уваривания (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60% жирных кислот), </a:t>
            </a:r>
          </a:p>
          <a:p>
            <a:pPr marL="2511425" indent="-251142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пилированное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ядровое мыло превращают в стружку, тщательно перетирают, высушивают и формируют в куски  (сод. 70-72 % жирных кислот)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naobzorah.ru/img/forum/169c91f39573b29cde1da5e802ed880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2" y="3681471"/>
            <a:ext cx="4907666" cy="256885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329" y="3834724"/>
            <a:ext cx="6420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содержанию жирных кислот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70, 72  (твёрдые мыла),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(жидкое),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(пастообразное),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(мыльная стружка);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31" y="633017"/>
            <a:ext cx="11647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консистенции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твёрдое (в кусках), порошкообразное, мазеобразное, жидкое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массе куска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400 г (60-%),   340 г (70-%),   250 г (72-%).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каждом куске твёрдого мыла ставится число, указывающее содержание жирных кислот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окраске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естественной окраски, белое, черное (дегтярное)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739" y="4482663"/>
            <a:ext cx="890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Сформулируйте самостоятельно достоинства и недостатки хозяйственного мыла по сравнению с синтетическими моющими средствами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537667" y="4192897"/>
            <a:ext cx="2471948" cy="2008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1015</Words>
  <Application>Microsoft Office PowerPoint</Application>
  <PresentationFormat>Широкоэкранный</PresentationFormat>
  <Paragraphs>132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14.1. Понятие о моющих средствах, потребительские свойства моющих средств</vt:lpstr>
      <vt:lpstr>Презентация PowerPoint</vt:lpstr>
      <vt:lpstr>14.2. Классификация и характеристика ассортимента хозяйственного мыла</vt:lpstr>
      <vt:lpstr>Презентация PowerPoint</vt:lpstr>
      <vt:lpstr>Презентация PowerPoint</vt:lpstr>
      <vt:lpstr>Презентация PowerPoint</vt:lpstr>
      <vt:lpstr>14.3. Классификация и характеристика ассортимента синтетических моющих средств</vt:lpstr>
      <vt:lpstr>Презентация PowerPoint</vt:lpstr>
      <vt:lpstr>Презентация PowerPoint</vt:lpstr>
      <vt:lpstr>14.4. Характеристика ассортимента вспомогательных средств для стирки</vt:lpstr>
      <vt:lpstr>Презентация PowerPoint</vt:lpstr>
      <vt:lpstr>14.5. Требования к качеству, маркировка, упаковка, хранение моющих средств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164</cp:revision>
  <dcterms:created xsi:type="dcterms:W3CDTF">2014-06-06T09:13:21Z</dcterms:created>
  <dcterms:modified xsi:type="dcterms:W3CDTF">2019-06-26T21:58:04Z</dcterms:modified>
</cp:coreProperties>
</file>