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notesMasterIdLst>
    <p:notesMasterId r:id="rId20"/>
  </p:notesMasterIdLst>
  <p:sldIdLst>
    <p:sldId id="256" r:id="rId2"/>
    <p:sldId id="258" r:id="rId3"/>
    <p:sldId id="322" r:id="rId4"/>
    <p:sldId id="273" r:id="rId5"/>
    <p:sldId id="331" r:id="rId6"/>
    <p:sldId id="326" r:id="rId7"/>
    <p:sldId id="338" r:id="rId8"/>
    <p:sldId id="327" r:id="rId9"/>
    <p:sldId id="369" r:id="rId10"/>
    <p:sldId id="345" r:id="rId11"/>
    <p:sldId id="328" r:id="rId12"/>
    <p:sldId id="349" r:id="rId13"/>
    <p:sldId id="373" r:id="rId14"/>
    <p:sldId id="352" r:id="rId15"/>
    <p:sldId id="329" r:id="rId16"/>
    <p:sldId id="325" r:id="rId17"/>
    <p:sldId id="324" r:id="rId18"/>
    <p:sldId id="323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D96D"/>
    <a:srgbClr val="96C733"/>
    <a:srgbClr val="B3D86A"/>
    <a:srgbClr val="DD4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13.1. Общие сведения о товарах бытовой химии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D054A7-E005-4654-89A9-5E1A275FE207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13.2. Понятие о клеях, состав и потребительские свойства клеев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00C558-65E8-4F68-8AF5-122D8732E655}" type="parTrans" cxnId="{D138F042-EEF3-4A2E-AC29-2F023239D7B8}">
      <dgm:prSet/>
      <dgm:spPr/>
      <dgm:t>
        <a:bodyPr/>
        <a:lstStyle/>
        <a:p>
          <a:endParaRPr lang="ru-RU"/>
        </a:p>
      </dgm:t>
    </dgm:pt>
    <dgm:pt modelId="{1DB95DB3-8CE7-46E0-B176-CEA759A58454}" type="sibTrans" cxnId="{D138F042-EEF3-4A2E-AC29-2F023239D7B8}">
      <dgm:prSet/>
      <dgm:spPr/>
      <dgm:t>
        <a:bodyPr/>
        <a:lstStyle/>
        <a:p>
          <a:endParaRPr lang="ru-RU"/>
        </a:p>
      </dgm:t>
    </dgm:pt>
    <dgm:pt modelId="{5600B856-4203-496E-B536-0D9D9F14A6F6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13.3. Классификация ассортимента клеев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3962B0-EC2A-40F0-9ADB-588D07622974}" type="parTrans" cxnId="{8C59D2B0-02BC-4656-88BB-6C9347EF9439}">
      <dgm:prSet/>
      <dgm:spPr/>
      <dgm:t>
        <a:bodyPr/>
        <a:lstStyle/>
        <a:p>
          <a:endParaRPr lang="ru-RU"/>
        </a:p>
      </dgm:t>
    </dgm:pt>
    <dgm:pt modelId="{3FBAE6CA-D1F8-4CDA-AA2C-49EF01932A2F}" type="sibTrans" cxnId="{8C59D2B0-02BC-4656-88BB-6C9347EF9439}">
      <dgm:prSet/>
      <dgm:spPr/>
      <dgm:t>
        <a:bodyPr/>
        <a:lstStyle/>
        <a:p>
          <a:endParaRPr lang="ru-RU"/>
        </a:p>
      </dgm:t>
    </dgm:pt>
    <dgm:pt modelId="{366B0939-FFD5-47C6-8A47-72B53311A4EE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13.4. Характеристика ассортимента клеев по группам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6DC612-E0D0-4429-892D-6EABB76CB8FE}" type="parTrans" cxnId="{E69E256F-14E7-4E01-8B9E-1306A9FA5F01}">
      <dgm:prSet/>
      <dgm:spPr/>
      <dgm:t>
        <a:bodyPr/>
        <a:lstStyle/>
        <a:p>
          <a:endParaRPr lang="ru-RU"/>
        </a:p>
      </dgm:t>
    </dgm:pt>
    <dgm:pt modelId="{4965566C-74AF-42C1-8C25-A9A323C53DD0}" type="sibTrans" cxnId="{E69E256F-14E7-4E01-8B9E-1306A9FA5F01}">
      <dgm:prSet/>
      <dgm:spPr/>
      <dgm:t>
        <a:bodyPr/>
        <a:lstStyle/>
        <a:p>
          <a:endParaRPr lang="ru-RU"/>
        </a:p>
      </dgm:t>
    </dgm:pt>
    <dgm:pt modelId="{2B26BE36-3035-4F6D-A5F5-27E8526BA5BF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13.5. Требования к качеству, маркировка, упаковка, хранение клеев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07F72F-45B6-4B51-812C-B4A8969F618D}" type="parTrans" cxnId="{6D54F338-C8D3-49F9-B2E1-C53D7237DE36}">
      <dgm:prSet/>
      <dgm:spPr/>
      <dgm:t>
        <a:bodyPr/>
        <a:lstStyle/>
        <a:p>
          <a:endParaRPr lang="ru-RU"/>
        </a:p>
      </dgm:t>
    </dgm:pt>
    <dgm:pt modelId="{5763BED6-14B1-4B16-BAC8-4C9B250C6909}" type="sibTrans" cxnId="{6D54F338-C8D3-49F9-B2E1-C53D7237DE36}">
      <dgm:prSet/>
      <dgm:spPr/>
      <dgm:t>
        <a:bodyPr/>
        <a:lstStyle/>
        <a:p>
          <a:endParaRPr lang="ru-RU"/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62C2BD0-517B-4E9C-A037-D4A0806612C4}" type="pres">
      <dgm:prSet presAssocID="{CF845803-1717-4F48-B710-F7F1B43013F3}" presName="Name1" presStyleCnt="0"/>
      <dgm:spPr/>
      <dgm:t>
        <a:bodyPr/>
        <a:lstStyle/>
        <a:p>
          <a:endParaRPr lang="ru-RU"/>
        </a:p>
      </dgm:t>
    </dgm:pt>
    <dgm:pt modelId="{69725028-6CCC-4078-BC5F-BBFA67A060B3}" type="pres">
      <dgm:prSet presAssocID="{CF845803-1717-4F48-B710-F7F1B43013F3}" presName="cycle" presStyleCnt="0"/>
      <dgm:spPr/>
      <dgm:t>
        <a:bodyPr/>
        <a:lstStyle/>
        <a:p>
          <a:endParaRPr lang="ru-RU"/>
        </a:p>
      </dgm:t>
    </dgm:pt>
    <dgm:pt modelId="{17BCFDE8-867C-467A-B7F3-9B093F23E13E}" type="pres">
      <dgm:prSet presAssocID="{CF845803-1717-4F48-B710-F7F1B43013F3}" presName="srcNode" presStyleLbl="node1" presStyleIdx="0" presStyleCnt="5"/>
      <dgm:spPr/>
      <dgm:t>
        <a:bodyPr/>
        <a:lstStyle/>
        <a:p>
          <a:endParaRPr lang="ru-RU"/>
        </a:p>
      </dgm:t>
    </dgm:pt>
    <dgm:pt modelId="{BBDD1F15-5D5A-4430-A855-C76E50E51E42}" type="pres">
      <dgm:prSet presAssocID="{CF845803-1717-4F48-B710-F7F1B43013F3}" presName="conn" presStyleLbl="parChTrans1D2" presStyleIdx="0" presStyleCnt="1"/>
      <dgm:spPr/>
      <dgm:t>
        <a:bodyPr/>
        <a:lstStyle/>
        <a:p>
          <a:endParaRPr lang="ru-RU"/>
        </a:p>
      </dgm:t>
    </dgm:pt>
    <dgm:pt modelId="{BA257D16-06AA-4007-B484-5B9A27400F34}" type="pres">
      <dgm:prSet presAssocID="{CF845803-1717-4F48-B710-F7F1B43013F3}" presName="extraNode" presStyleLbl="node1" presStyleIdx="0" presStyleCnt="5"/>
      <dgm:spPr/>
      <dgm:t>
        <a:bodyPr/>
        <a:lstStyle/>
        <a:p>
          <a:endParaRPr lang="ru-RU"/>
        </a:p>
      </dgm:t>
    </dgm:pt>
    <dgm:pt modelId="{9D97D0A5-1934-40AE-A800-FABC8D7408F0}" type="pres">
      <dgm:prSet presAssocID="{CF845803-1717-4F48-B710-F7F1B43013F3}" presName="dstNode" presStyleLbl="node1" presStyleIdx="0" presStyleCnt="5"/>
      <dgm:spPr/>
      <dgm:t>
        <a:bodyPr/>
        <a:lstStyle/>
        <a:p>
          <a:endParaRPr lang="ru-RU"/>
        </a:p>
      </dgm:t>
    </dgm:pt>
    <dgm:pt modelId="{F84282E1-4565-4A17-8095-7AFD756B1AC4}" type="pres">
      <dgm:prSet presAssocID="{2B71A9FB-D571-4E16-9DEE-5C8D55952890}" presName="text_1" presStyleLbl="node1" presStyleIdx="0" presStyleCnt="5" custLinFactNeighborY="-1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C6AC5-C87B-4274-A079-DC270768E12A}" type="pres">
      <dgm:prSet presAssocID="{2B71A9FB-D571-4E16-9DEE-5C8D55952890}" presName="accent_1" presStyleCnt="0"/>
      <dgm:spPr/>
      <dgm:t>
        <a:bodyPr/>
        <a:lstStyle/>
        <a:p>
          <a:endParaRPr lang="ru-RU"/>
        </a:p>
      </dgm:t>
    </dgm:pt>
    <dgm:pt modelId="{C7628E09-A5D0-43AC-834B-E8990AEC2BF8}" type="pres">
      <dgm:prSet presAssocID="{2B71A9FB-D571-4E16-9DEE-5C8D55952890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32E26E91-904C-4071-93A7-5AF4E81FC774}" type="pres">
      <dgm:prSet presAssocID="{E3D054A7-E005-4654-89A9-5E1A275FE20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98B19-1B76-444D-8AC9-FF22EB27A320}" type="pres">
      <dgm:prSet presAssocID="{E3D054A7-E005-4654-89A9-5E1A275FE207}" presName="accent_2" presStyleCnt="0"/>
      <dgm:spPr/>
    </dgm:pt>
    <dgm:pt modelId="{8E651568-DC1D-49FB-8D6F-59A120733B84}" type="pres">
      <dgm:prSet presAssocID="{E3D054A7-E005-4654-89A9-5E1A275FE207}" presName="accentRepeatNode" presStyleLbl="solidFgAcc1" presStyleIdx="1" presStyleCnt="5"/>
      <dgm:spPr/>
    </dgm:pt>
    <dgm:pt modelId="{248283D0-AB20-4758-894E-BEA8A081F047}" type="pres">
      <dgm:prSet presAssocID="{5600B856-4203-496E-B536-0D9D9F14A6F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5DA6D-6D31-4AE7-A4A2-0A985E83438A}" type="pres">
      <dgm:prSet presAssocID="{5600B856-4203-496E-B536-0D9D9F14A6F6}" presName="accent_3" presStyleCnt="0"/>
      <dgm:spPr/>
    </dgm:pt>
    <dgm:pt modelId="{2836E72E-1F77-4808-8BD0-1CABAAA53041}" type="pres">
      <dgm:prSet presAssocID="{5600B856-4203-496E-B536-0D9D9F14A6F6}" presName="accentRepeatNode" presStyleLbl="solidFgAcc1" presStyleIdx="2" presStyleCnt="5"/>
      <dgm:spPr/>
    </dgm:pt>
    <dgm:pt modelId="{D51B3085-1DA6-4E07-9B1A-7C4CC1674109}" type="pres">
      <dgm:prSet presAssocID="{366B0939-FFD5-47C6-8A47-72B53311A4E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81AE6-3E99-4493-A8B3-0A42D828D857}" type="pres">
      <dgm:prSet presAssocID="{366B0939-FFD5-47C6-8A47-72B53311A4EE}" presName="accent_4" presStyleCnt="0"/>
      <dgm:spPr/>
    </dgm:pt>
    <dgm:pt modelId="{B7E5EAC4-3783-43A8-818C-7BA715032529}" type="pres">
      <dgm:prSet presAssocID="{366B0939-FFD5-47C6-8A47-72B53311A4EE}" presName="accentRepeatNode" presStyleLbl="solidFgAcc1" presStyleIdx="3" presStyleCnt="5"/>
      <dgm:spPr/>
    </dgm:pt>
    <dgm:pt modelId="{C901FB54-6A5A-4817-8498-4E9DE53CA0B9}" type="pres">
      <dgm:prSet presAssocID="{2B26BE36-3035-4F6D-A5F5-27E8526BA5B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9848C-25C1-43ED-A7B2-5EEFD7CD69C4}" type="pres">
      <dgm:prSet presAssocID="{2B26BE36-3035-4F6D-A5F5-27E8526BA5BF}" presName="accent_5" presStyleCnt="0"/>
      <dgm:spPr/>
    </dgm:pt>
    <dgm:pt modelId="{250CBF8F-B3E9-4A25-B650-DB0CBB94B75F}" type="pres">
      <dgm:prSet presAssocID="{2B26BE36-3035-4F6D-A5F5-27E8526BA5BF}" presName="accentRepeatNode" presStyleLbl="solidFgAcc1" presStyleIdx="4" presStyleCnt="5"/>
      <dgm:spPr/>
    </dgm:pt>
  </dgm:ptLst>
  <dgm:cxnLst>
    <dgm:cxn modelId="{1F30DB43-F446-4E64-A6FC-937832F9B035}" type="presOf" srcId="{5600B856-4203-496E-B536-0D9D9F14A6F6}" destId="{248283D0-AB20-4758-894E-BEA8A081F047}" srcOrd="0" destOrd="0" presId="urn:microsoft.com/office/officeart/2008/layout/VerticalCurvedList"/>
    <dgm:cxn modelId="{4E82B127-96FF-4727-8862-0DA2E7438860}" type="presOf" srcId="{366B0939-FFD5-47C6-8A47-72B53311A4EE}" destId="{D51B3085-1DA6-4E07-9B1A-7C4CC1674109}" srcOrd="0" destOrd="0" presId="urn:microsoft.com/office/officeart/2008/layout/VerticalCurvedList"/>
    <dgm:cxn modelId="{3CDC23CA-D16F-4C14-A6DC-050C100CC072}" type="presOf" srcId="{2B26BE36-3035-4F6D-A5F5-27E8526BA5BF}" destId="{C901FB54-6A5A-4817-8498-4E9DE53CA0B9}" srcOrd="0" destOrd="0" presId="urn:microsoft.com/office/officeart/2008/layout/VerticalCurvedList"/>
    <dgm:cxn modelId="{5062863C-E7B4-4EEA-93C9-8201830D35D3}" type="presOf" srcId="{2B71A9FB-D571-4E16-9DEE-5C8D55952890}" destId="{F84282E1-4565-4A17-8095-7AFD756B1AC4}" srcOrd="0" destOrd="0" presId="urn:microsoft.com/office/officeart/2008/layout/VerticalCurvedList"/>
    <dgm:cxn modelId="{F7053D4D-A3BD-4995-B8DC-0D917EFA8109}" type="presOf" srcId="{CF845803-1717-4F48-B710-F7F1B43013F3}" destId="{8C3C0CDE-0945-4576-83B9-7F37BA695137}" srcOrd="0" destOrd="0" presId="urn:microsoft.com/office/officeart/2008/layout/VerticalCurvedList"/>
    <dgm:cxn modelId="{6D54F338-C8D3-49F9-B2E1-C53D7237DE36}" srcId="{CF845803-1717-4F48-B710-F7F1B43013F3}" destId="{2B26BE36-3035-4F6D-A5F5-27E8526BA5BF}" srcOrd="4" destOrd="0" parTransId="{FA07F72F-45B6-4B51-812C-B4A8969F618D}" sibTransId="{5763BED6-14B1-4B16-BAC8-4C9B250C6909}"/>
    <dgm:cxn modelId="{8C59D2B0-02BC-4656-88BB-6C9347EF9439}" srcId="{CF845803-1717-4F48-B710-F7F1B43013F3}" destId="{5600B856-4203-496E-B536-0D9D9F14A6F6}" srcOrd="2" destOrd="0" parTransId="{9F3962B0-EC2A-40F0-9ADB-588D07622974}" sibTransId="{3FBAE6CA-D1F8-4CDA-AA2C-49EF01932A2F}"/>
    <dgm:cxn modelId="{14A0AE16-7082-4284-A19A-3C17C2C8DEE3}" type="presOf" srcId="{E3D054A7-E005-4654-89A9-5E1A275FE207}" destId="{32E26E91-904C-4071-93A7-5AF4E81FC774}" srcOrd="0" destOrd="0" presId="urn:microsoft.com/office/officeart/2008/layout/VerticalCurvedList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D138F042-EEF3-4A2E-AC29-2F023239D7B8}" srcId="{CF845803-1717-4F48-B710-F7F1B43013F3}" destId="{E3D054A7-E005-4654-89A9-5E1A275FE207}" srcOrd="1" destOrd="0" parTransId="{E000C558-65E8-4F68-8AF5-122D8732E655}" sibTransId="{1DB95DB3-8CE7-46E0-B176-CEA759A58454}"/>
    <dgm:cxn modelId="{E69E256F-14E7-4E01-8B9E-1306A9FA5F01}" srcId="{CF845803-1717-4F48-B710-F7F1B43013F3}" destId="{366B0939-FFD5-47C6-8A47-72B53311A4EE}" srcOrd="3" destOrd="0" parTransId="{096DC612-E0D0-4429-892D-6EABB76CB8FE}" sibTransId="{4965566C-74AF-42C1-8C25-A9A323C53DD0}"/>
    <dgm:cxn modelId="{D012ACD3-5381-449A-BB21-1147CD2C30CC}" type="presOf" srcId="{CE14E9EE-7142-45C4-B5B4-260682811960}" destId="{BBDD1F15-5D5A-4430-A855-C76E50E51E42}" srcOrd="0" destOrd="0" presId="urn:microsoft.com/office/officeart/2008/layout/VerticalCurvedList"/>
    <dgm:cxn modelId="{27A036CD-2C2E-41FC-A531-5D67559E74F8}" type="presParOf" srcId="{8C3C0CDE-0945-4576-83B9-7F37BA695137}" destId="{962C2BD0-517B-4E9C-A037-D4A0806612C4}" srcOrd="0" destOrd="0" presId="urn:microsoft.com/office/officeart/2008/layout/VerticalCurvedList"/>
    <dgm:cxn modelId="{6C73618E-DBDA-42BA-BD1E-91FDD187E6B2}" type="presParOf" srcId="{962C2BD0-517B-4E9C-A037-D4A0806612C4}" destId="{69725028-6CCC-4078-BC5F-BBFA67A060B3}" srcOrd="0" destOrd="0" presId="urn:microsoft.com/office/officeart/2008/layout/VerticalCurvedList"/>
    <dgm:cxn modelId="{445C05A6-6A30-4C47-936E-01870DD24928}" type="presParOf" srcId="{69725028-6CCC-4078-BC5F-BBFA67A060B3}" destId="{17BCFDE8-867C-467A-B7F3-9B093F23E13E}" srcOrd="0" destOrd="0" presId="urn:microsoft.com/office/officeart/2008/layout/VerticalCurvedList"/>
    <dgm:cxn modelId="{B4B9CB30-AD8C-4B7F-BE79-A87357C09BA8}" type="presParOf" srcId="{69725028-6CCC-4078-BC5F-BBFA67A060B3}" destId="{BBDD1F15-5D5A-4430-A855-C76E50E51E42}" srcOrd="1" destOrd="0" presId="urn:microsoft.com/office/officeart/2008/layout/VerticalCurvedList"/>
    <dgm:cxn modelId="{E30B3152-E848-40DE-9E91-87F43CF6DE27}" type="presParOf" srcId="{69725028-6CCC-4078-BC5F-BBFA67A060B3}" destId="{BA257D16-06AA-4007-B484-5B9A27400F34}" srcOrd="2" destOrd="0" presId="urn:microsoft.com/office/officeart/2008/layout/VerticalCurvedList"/>
    <dgm:cxn modelId="{833C1203-522E-4AA6-9AD2-548484EB342C}" type="presParOf" srcId="{69725028-6CCC-4078-BC5F-BBFA67A060B3}" destId="{9D97D0A5-1934-40AE-A800-FABC8D7408F0}" srcOrd="3" destOrd="0" presId="urn:microsoft.com/office/officeart/2008/layout/VerticalCurvedList"/>
    <dgm:cxn modelId="{BD4AE010-3228-45FA-8060-7B73026EB861}" type="presParOf" srcId="{962C2BD0-517B-4E9C-A037-D4A0806612C4}" destId="{F84282E1-4565-4A17-8095-7AFD756B1AC4}" srcOrd="1" destOrd="0" presId="urn:microsoft.com/office/officeart/2008/layout/VerticalCurvedList"/>
    <dgm:cxn modelId="{68AD624A-2FFC-43E9-A344-2127B671DE34}" type="presParOf" srcId="{962C2BD0-517B-4E9C-A037-D4A0806612C4}" destId="{B2EC6AC5-C87B-4274-A079-DC270768E12A}" srcOrd="2" destOrd="0" presId="urn:microsoft.com/office/officeart/2008/layout/VerticalCurvedList"/>
    <dgm:cxn modelId="{0C764C63-A358-441F-9314-46AF4E4DEE30}" type="presParOf" srcId="{B2EC6AC5-C87B-4274-A079-DC270768E12A}" destId="{C7628E09-A5D0-43AC-834B-E8990AEC2BF8}" srcOrd="0" destOrd="0" presId="urn:microsoft.com/office/officeart/2008/layout/VerticalCurvedList"/>
    <dgm:cxn modelId="{F1019E18-118A-4AD1-87AA-DEE7A2B54398}" type="presParOf" srcId="{962C2BD0-517B-4E9C-A037-D4A0806612C4}" destId="{32E26E91-904C-4071-93A7-5AF4E81FC774}" srcOrd="3" destOrd="0" presId="urn:microsoft.com/office/officeart/2008/layout/VerticalCurvedList"/>
    <dgm:cxn modelId="{DF82D606-1A59-4ADD-A24B-C9A043852120}" type="presParOf" srcId="{962C2BD0-517B-4E9C-A037-D4A0806612C4}" destId="{19298B19-1B76-444D-8AC9-FF22EB27A320}" srcOrd="4" destOrd="0" presId="urn:microsoft.com/office/officeart/2008/layout/VerticalCurvedList"/>
    <dgm:cxn modelId="{F6A47006-3646-44B8-A643-95E8C9A82E64}" type="presParOf" srcId="{19298B19-1B76-444D-8AC9-FF22EB27A320}" destId="{8E651568-DC1D-49FB-8D6F-59A120733B84}" srcOrd="0" destOrd="0" presId="urn:microsoft.com/office/officeart/2008/layout/VerticalCurvedList"/>
    <dgm:cxn modelId="{28C5F898-34DC-4B55-8B17-8ADCAC6841B5}" type="presParOf" srcId="{962C2BD0-517B-4E9C-A037-D4A0806612C4}" destId="{248283D0-AB20-4758-894E-BEA8A081F047}" srcOrd="5" destOrd="0" presId="urn:microsoft.com/office/officeart/2008/layout/VerticalCurvedList"/>
    <dgm:cxn modelId="{67CB212B-0F9D-4F10-91A8-D0118F59DCC7}" type="presParOf" srcId="{962C2BD0-517B-4E9C-A037-D4A0806612C4}" destId="{3E15DA6D-6D31-4AE7-A4A2-0A985E83438A}" srcOrd="6" destOrd="0" presId="urn:microsoft.com/office/officeart/2008/layout/VerticalCurvedList"/>
    <dgm:cxn modelId="{D2069384-2673-4F8D-A4C1-0D780FC040D2}" type="presParOf" srcId="{3E15DA6D-6D31-4AE7-A4A2-0A985E83438A}" destId="{2836E72E-1F77-4808-8BD0-1CABAAA53041}" srcOrd="0" destOrd="0" presId="urn:microsoft.com/office/officeart/2008/layout/VerticalCurvedList"/>
    <dgm:cxn modelId="{655402C3-B0C2-4323-B0EA-B649E5029B65}" type="presParOf" srcId="{962C2BD0-517B-4E9C-A037-D4A0806612C4}" destId="{D51B3085-1DA6-4E07-9B1A-7C4CC1674109}" srcOrd="7" destOrd="0" presId="urn:microsoft.com/office/officeart/2008/layout/VerticalCurvedList"/>
    <dgm:cxn modelId="{76D1CF40-BDDA-4118-8882-2F7772B54B30}" type="presParOf" srcId="{962C2BD0-517B-4E9C-A037-D4A0806612C4}" destId="{63581AE6-3E99-4493-A8B3-0A42D828D857}" srcOrd="8" destOrd="0" presId="urn:microsoft.com/office/officeart/2008/layout/VerticalCurvedList"/>
    <dgm:cxn modelId="{E0DFA469-F1EE-4A84-B134-EF203FC75F0C}" type="presParOf" srcId="{63581AE6-3E99-4493-A8B3-0A42D828D857}" destId="{B7E5EAC4-3783-43A8-818C-7BA715032529}" srcOrd="0" destOrd="0" presId="urn:microsoft.com/office/officeart/2008/layout/VerticalCurvedList"/>
    <dgm:cxn modelId="{F042A1C6-A5D1-46B0-9AA9-5B2A077E6868}" type="presParOf" srcId="{962C2BD0-517B-4E9C-A037-D4A0806612C4}" destId="{C901FB54-6A5A-4817-8498-4E9DE53CA0B9}" srcOrd="9" destOrd="0" presId="urn:microsoft.com/office/officeart/2008/layout/VerticalCurvedList"/>
    <dgm:cxn modelId="{3C2D47E4-4902-4607-9416-85E039D226A5}" type="presParOf" srcId="{962C2BD0-517B-4E9C-A037-D4A0806612C4}" destId="{1FA9848C-25C1-43ED-A7B2-5EEFD7CD69C4}" srcOrd="10" destOrd="0" presId="urn:microsoft.com/office/officeart/2008/layout/VerticalCurvedList"/>
    <dgm:cxn modelId="{BF84F1B6-6103-4EA9-B007-72176AA0521D}" type="presParOf" srcId="{1FA9848C-25C1-43ED-A7B2-5EEFD7CD69C4}" destId="{250CBF8F-B3E9-4A25-B650-DB0CBB94B75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4781378" y="-732843"/>
          <a:ext cx="5695008" cy="5695008"/>
        </a:xfrm>
        <a:prstGeom prst="blockArc">
          <a:avLst>
            <a:gd name="adj1" fmla="val 18900000"/>
            <a:gd name="adj2" fmla="val 2700000"/>
            <a:gd name="adj3" fmla="val 37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399814" y="258563"/>
          <a:ext cx="10819987" cy="5288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76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13.1. Общие сведения о товарах бытовой химии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814" y="258563"/>
        <a:ext cx="10819987" cy="528834"/>
      </dsp:txXfrm>
    </dsp:sp>
    <dsp:sp modelId="{C7628E09-A5D0-43AC-834B-E8990AEC2BF8}">
      <dsp:nvSpPr>
        <dsp:cNvPr id="0" name=""/>
        <dsp:cNvSpPr/>
      </dsp:nvSpPr>
      <dsp:spPr>
        <a:xfrm>
          <a:off x="69293" y="198143"/>
          <a:ext cx="661043" cy="661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E26E91-904C-4071-93A7-5AF4E81FC774}">
      <dsp:nvSpPr>
        <dsp:cNvPr id="0" name=""/>
        <dsp:cNvSpPr/>
      </dsp:nvSpPr>
      <dsp:spPr>
        <a:xfrm>
          <a:off x="778762" y="1057245"/>
          <a:ext cx="10441040" cy="5288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76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13.2. Понятие о клеях, состав и потребительские свойства клеев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8762" y="1057245"/>
        <a:ext cx="10441040" cy="528834"/>
      </dsp:txXfrm>
    </dsp:sp>
    <dsp:sp modelId="{8E651568-DC1D-49FB-8D6F-59A120733B84}">
      <dsp:nvSpPr>
        <dsp:cNvPr id="0" name=""/>
        <dsp:cNvSpPr/>
      </dsp:nvSpPr>
      <dsp:spPr>
        <a:xfrm>
          <a:off x="448240" y="991141"/>
          <a:ext cx="661043" cy="661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8283D0-AB20-4758-894E-BEA8A081F047}">
      <dsp:nvSpPr>
        <dsp:cNvPr id="0" name=""/>
        <dsp:cNvSpPr/>
      </dsp:nvSpPr>
      <dsp:spPr>
        <a:xfrm>
          <a:off x="895068" y="1850243"/>
          <a:ext cx="10324733" cy="5288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76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13.3. Классификация ассортимента клеев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5068" y="1850243"/>
        <a:ext cx="10324733" cy="528834"/>
      </dsp:txXfrm>
    </dsp:sp>
    <dsp:sp modelId="{2836E72E-1F77-4808-8BD0-1CABAAA53041}">
      <dsp:nvSpPr>
        <dsp:cNvPr id="0" name=""/>
        <dsp:cNvSpPr/>
      </dsp:nvSpPr>
      <dsp:spPr>
        <a:xfrm>
          <a:off x="564547" y="1784139"/>
          <a:ext cx="661043" cy="661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1B3085-1DA6-4E07-9B1A-7C4CC1674109}">
      <dsp:nvSpPr>
        <dsp:cNvPr id="0" name=""/>
        <dsp:cNvSpPr/>
      </dsp:nvSpPr>
      <dsp:spPr>
        <a:xfrm>
          <a:off x="778762" y="2643241"/>
          <a:ext cx="10441040" cy="5288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76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13.4. Характеристика ассортимента клеев по группам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8762" y="2643241"/>
        <a:ext cx="10441040" cy="528834"/>
      </dsp:txXfrm>
    </dsp:sp>
    <dsp:sp modelId="{B7E5EAC4-3783-43A8-818C-7BA715032529}">
      <dsp:nvSpPr>
        <dsp:cNvPr id="0" name=""/>
        <dsp:cNvSpPr/>
      </dsp:nvSpPr>
      <dsp:spPr>
        <a:xfrm>
          <a:off x="448240" y="2577137"/>
          <a:ext cx="661043" cy="661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01FB54-6A5A-4817-8498-4E9DE53CA0B9}">
      <dsp:nvSpPr>
        <dsp:cNvPr id="0" name=""/>
        <dsp:cNvSpPr/>
      </dsp:nvSpPr>
      <dsp:spPr>
        <a:xfrm>
          <a:off x="399814" y="3436239"/>
          <a:ext cx="10819987" cy="5288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76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13.5. Требования к качеству, маркировка, упаковка, хранение клеев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814" y="3436239"/>
        <a:ext cx="10819987" cy="528834"/>
      </dsp:txXfrm>
    </dsp:sp>
    <dsp:sp modelId="{250CBF8F-B3E9-4A25-B650-DB0CBB94B75F}">
      <dsp:nvSpPr>
        <dsp:cNvPr id="0" name=""/>
        <dsp:cNvSpPr/>
      </dsp:nvSpPr>
      <dsp:spPr>
        <a:xfrm>
          <a:off x="69293" y="3370135"/>
          <a:ext cx="661043" cy="661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3EC5-21AB-4047-A8E4-484DDE95C22D}" type="datetimeFigureOut">
              <a:rPr lang="ru-RU" smtClean="0"/>
              <a:t>26.06.2019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5EB3-19A4-4000-8021-A7D093E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96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566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405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366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939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74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7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174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571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289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07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112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226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032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6/26/2019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2152" y="1847671"/>
            <a:ext cx="10815145" cy="24476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ТОВАРОВЕДЕНИЕ НЕПРОДОВОЛЬСТВЕННЫХ ТОВАРОВ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3835" y="4295275"/>
            <a:ext cx="11898086" cy="66892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13. Клеи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08872" y="70505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662" y="70505"/>
            <a:ext cx="1178259" cy="1622655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975814" y="5817476"/>
            <a:ext cx="10187820" cy="457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Машкович Татьяна Васильевна </a:t>
            </a:r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преподаватель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1930" y="224850"/>
            <a:ext cx="111539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51175" lvl="0" indent="-3051175" algn="just">
              <a:spcAft>
                <a:spcPts val="0"/>
              </a:spcAft>
              <a:tabLst>
                <a:tab pos="457200" algn="l"/>
              </a:tabLst>
            </a:pP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По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консистенции: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жидкие, пастообразные, твердые (в виде пленок, плиток, гранул, чешуек, порошков)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По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водостойкости: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725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685800" algn="l"/>
              </a:tabLst>
            </a:pP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неводоупорные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(неустойчивые к действию воды)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725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6858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водоупорные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(устойчивые к холодной, но неустойчивые к горячей воде)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725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685800" algn="l"/>
              </a:tabLst>
            </a:pP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высоководоупорные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(выдерживают действие кипящей воды)</a:t>
            </a:r>
          </a:p>
          <a:p>
            <a:pPr lvl="0" algn="just">
              <a:spcAft>
                <a:spcPts val="0"/>
              </a:spcAft>
              <a:tabLst>
                <a:tab pos="685800" algn="l"/>
              </a:tabLs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По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степени готовности к применению: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готовые 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полуфабрикаты</a:t>
            </a: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По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происхождению: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725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клеи природного происхождения</a:t>
            </a:r>
          </a:p>
          <a:p>
            <a:pPr marL="720725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искусственные клеи</a:t>
            </a:r>
          </a:p>
          <a:p>
            <a:pPr marL="720725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синтетические клеи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По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видам: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мездровый, костный,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ПВА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«Момент», ЭЛД, БФ-2 и т.д.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1886" y="547172"/>
            <a:ext cx="11419114" cy="1412067"/>
          </a:xfrm>
        </p:spPr>
        <p:txBody>
          <a:bodyPr>
            <a:normAutofit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13.4. Характеристика ассортимента клеев по группам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814" y="5384007"/>
            <a:ext cx="10683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школа, 2005. – стр.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356-358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3" y="5133481"/>
            <a:ext cx="816484" cy="11430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26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6280" y="978158"/>
            <a:ext cx="11527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Клеи природного происхождения подразделяют на 3 группы: </a:t>
            </a:r>
            <a:endParaRPr lang="ru-RU" sz="2400" b="1" dirty="0"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0717" y="70505"/>
            <a:ext cx="74790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Клеи природного происхождения</a:t>
            </a:r>
            <a:endParaRPr lang="ru-RU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626" y="1905648"/>
            <a:ext cx="331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Нажимайте по порядку: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628" y="2474067"/>
            <a:ext cx="2961029" cy="817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Растительного происхождения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31029" y="1761916"/>
            <a:ext cx="8478594" cy="45245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>
              <a:spcAft>
                <a:spcPts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Клеи растительного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происхождения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получают из крахмала и на основе натурального каучука.  </a:t>
            </a:r>
          </a:p>
          <a:p>
            <a:pPr algn="just">
              <a:spcAft>
                <a:spcPts val="0"/>
              </a:spcAft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основе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крахмала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безвредны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здоровья, дешевы, с хорошей клеящей способностью, легко доступны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но не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устойчивы к действию воды и микроорганизмов (легко загнивают), медленно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высыхают. Используют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склеивания бумаги, картона.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Декстриновые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путём разложения крахмала при нагревании с кислотой. Используют для конторских и фоторабот. Такие клеи более прозрачны и жизнеспособны.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627" y="3379431"/>
            <a:ext cx="2961029" cy="817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Животного происхождения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31028" y="1761916"/>
            <a:ext cx="8478594" cy="45245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>
              <a:spcAft>
                <a:spcPts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Основой для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клеев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животного происхождения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являются белки соединительной ткани (коллаген),  молока  (казеин), и  крови (альбумин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</a:p>
          <a:p>
            <a:pPr algn="just"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06675" algn="just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Они безвредны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 хорошей клеящей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способностью, имеют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хорошую адгезию к бумаге, картону, древесине, коже.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Но недостаточно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водостойки, неустойчивы к микроорганизмам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2606675" algn="just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Используют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мебельном и фанерном производстве, для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изготовления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музыкальных инструментов, обуви.</a:t>
            </a:r>
          </a:p>
          <a:p>
            <a:pPr marL="2606675" algn="just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ним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относят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казеиновые клеи, коллагеновый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клей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(костный и мездровый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626" y="4284795"/>
            <a:ext cx="2961029" cy="817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Минеральные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www.remotdel-ka.ru/upload/iblock/06e/06e43d04984cef452bdf4855aa75fa9c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6" r="18645"/>
          <a:stretch/>
        </p:blipFill>
        <p:spPr bwMode="auto">
          <a:xfrm>
            <a:off x="3577590" y="2595458"/>
            <a:ext cx="2240280" cy="3590192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331026" y="1776441"/>
            <a:ext cx="8478595" cy="45100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>
              <a:spcAft>
                <a:spcPts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Клеи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минерального происхождения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это силикатные и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асфальтобитум-ные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клеи.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49475"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Силикатные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клеи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–это водные растворы силикатов  натрия и калия (жидкое стекло). Хорошо склеивают бумагу и картон, быстро твердеют, негорючие, удобны в использовании. К ним относятся силикатные конторские клеи.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49475" algn="just">
              <a:spcAft>
                <a:spcPts val="0"/>
              </a:spcAft>
            </a:pPr>
            <a:endParaRPr lang="ru-RU" sz="2000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49475" algn="just">
              <a:spcAft>
                <a:spcPts val="0"/>
              </a:spcAft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Асфальтобитумные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клеи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вещества органического происхождения, добываемые в природе, используемые в виде расплавов или растворов в бензине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Они доступны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дешевые,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влагостойкие, но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малотеплостойкие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Используют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строительстве.   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2" name="Picture 6" descr="https://avatars.mds.yandex.net/get-marketpic/934847/market_c2HIJIBuOhk_MnwtkTIOLw/ori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6" r="25051"/>
          <a:stretch/>
        </p:blipFill>
        <p:spPr bwMode="auto">
          <a:xfrm>
            <a:off x="3577589" y="2678784"/>
            <a:ext cx="1830671" cy="342354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16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54119" y="70505"/>
            <a:ext cx="46723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Искусственные клеи</a:t>
            </a:r>
            <a:endParaRPr lang="ru-RU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09" y="778391"/>
            <a:ext cx="11647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Искусственные клеи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- это клеи на основе эфиров целлюлозы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b="1" dirty="0" smtClean="0">
              <a:latin typeface="Times New Roman" panose="02020603050405020304" pitchFamily="18" charset="0"/>
            </a:endParaRPr>
          </a:p>
        </p:txBody>
      </p:sp>
      <p:pic>
        <p:nvPicPr>
          <p:cNvPr id="5122" name="Picture 2" descr="https://i2.wp.com/izplitki.com/wp-content/uploads/2016/12/5762f5ebc380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8" r="24342"/>
          <a:stretch/>
        </p:blipFill>
        <p:spPr bwMode="auto">
          <a:xfrm>
            <a:off x="161909" y="1371600"/>
            <a:ext cx="3472831" cy="4859938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22370" y="1600577"/>
            <a:ext cx="81991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</a:rPr>
              <a:t>К ним относятся: 	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i="1" dirty="0" err="1">
                <a:latin typeface="Times New Roman" panose="02020603050405020304" pitchFamily="18" charset="0"/>
              </a:rPr>
              <a:t>нитроклеи</a:t>
            </a:r>
            <a:r>
              <a:rPr lang="ru-RU" sz="2400" b="1" i="1" dirty="0">
                <a:latin typeface="Times New Roman" panose="02020603050405020304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</a:rPr>
              <a:t>(«АГО», «Рапид», «</a:t>
            </a:r>
            <a:r>
              <a:rPr lang="ru-RU" sz="2400" dirty="0" err="1">
                <a:latin typeface="Times New Roman" panose="02020603050405020304" pitchFamily="18" charset="0"/>
              </a:rPr>
              <a:t>Киноклей</a:t>
            </a:r>
            <a:r>
              <a:rPr lang="ru-RU" sz="2400" dirty="0">
                <a:latin typeface="Times New Roman" panose="02020603050405020304" pitchFamily="18" charset="0"/>
              </a:rPr>
              <a:t>», «</a:t>
            </a:r>
            <a:r>
              <a:rPr lang="ru-RU" sz="2400" dirty="0" err="1">
                <a:latin typeface="Times New Roman" panose="02020603050405020304" pitchFamily="18" charset="0"/>
              </a:rPr>
              <a:t>Ега</a:t>
            </a:r>
            <a:r>
              <a:rPr lang="ru-RU" sz="2400" dirty="0">
                <a:latin typeface="Times New Roman" panose="02020603050405020304" pitchFamily="18" charset="0"/>
              </a:rPr>
              <a:t>»), которые  получают на основе нитроцеллюлозы. Они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быстро  сохнут, водостойкие, с высокой клеящей способностью, но имеют  низкую термостойкость, токсичны. Их используют для склеивания бумаги, древесины, кожи, пластмассы, тканей.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карбоксиметилцеллюлозные клеи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(КМЦ, обойный клей) используют для наклеивания обоев, добавляют в средства для стирки.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5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2204" y="70505"/>
            <a:ext cx="4636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Синтетические клеи</a:t>
            </a:r>
            <a:endParaRPr lang="ru-RU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626" y="907598"/>
            <a:ext cx="4297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подразделяют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3 группы: </a:t>
            </a:r>
            <a:endParaRPr lang="ru-RU" sz="2400" b="1" dirty="0"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626" y="1576386"/>
            <a:ext cx="331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Нажимайте по порядку: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626" y="2054411"/>
            <a:ext cx="3008634" cy="9631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kern="0" dirty="0">
                <a:latin typeface="Times New Roman" panose="02020603050405020304" pitchFamily="18" charset="0"/>
              </a:rPr>
              <a:t>на основе термопластичных смол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2204" y="1514691"/>
            <a:ext cx="8392164" cy="47880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143250" algn="just">
              <a:spcAft>
                <a:spcPts val="0"/>
              </a:spcAft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Клеи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термопластов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дают водостойкие эластичные соединения,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отверждаются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комнатной температуре, но термостойкость их невелика.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43250" algn="just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 для склеивания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бумаги, дерева, тканей, кожи, стекла.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43250" algn="just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Выпускаются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в виде жидких растворов, иногда в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 липких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лент, пленок.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43250" algn="just"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43250" algn="just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ним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клеи поливинилхлоридные («Марс», «Уникум», «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Виникс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ПВХ) и поливинилацетатные (ПВА, ЭПВА, Б И Ф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синтетический).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scientific-book.ru/image/10177945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8" r="18354"/>
          <a:stretch/>
        </p:blipFill>
        <p:spPr bwMode="auto">
          <a:xfrm>
            <a:off x="3835392" y="1686496"/>
            <a:ext cx="2750762" cy="441198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572204" y="1529216"/>
            <a:ext cx="8392164" cy="47880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422525" algn="just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Выпускают однокомпонентные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многокомпо-нентные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горячего и холодного отверждения.</a:t>
            </a:r>
          </a:p>
          <a:p>
            <a:pPr marL="2422525" algn="just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Имеют высокую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термо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 морозостойкость, 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клеящую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способность, устойчивы к действию воды и растворителей. </a:t>
            </a:r>
          </a:p>
          <a:p>
            <a:pPr marL="2422525" algn="just">
              <a:spcAft>
                <a:spcPts val="0"/>
              </a:spcAft>
            </a:pPr>
            <a:endParaRPr lang="ru-RU" sz="2000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422525" algn="just">
              <a:spcAft>
                <a:spcPts val="0"/>
              </a:spcAft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однокомпонентным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относятся универсальные клеи  БФ-2, БФ-4, БФ-6 «Дубок», синтетический столярный, ЭПО (универсальный эпоксидный и др.)</a:t>
            </a:r>
          </a:p>
          <a:p>
            <a:pPr marL="2422525" algn="just">
              <a:spcAft>
                <a:spcPts val="0"/>
              </a:spcAft>
            </a:pPr>
            <a:endParaRPr lang="ru-RU" sz="2000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422525" algn="just">
              <a:spcAft>
                <a:spcPts val="0"/>
              </a:spcAft>
            </a:pP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двухкомпонентным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относятся –эпоксидные (ЭПО, ЭПД, эпоксидный универсальный)</a:t>
            </a:r>
          </a:p>
          <a:p>
            <a:pPr marL="2422525" algn="just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Используют для склеивания металлических материалов, для приклеивания резины к древесине, металлам, стеклу, линолеуму и др. поверхностям.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" name="Picture 4" descr="https://shopogolikydeshevle.ru/img/products/26903-epoksidnyj-klej-universalnyj-edp-280-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0" r="26222"/>
          <a:stretch/>
        </p:blipFill>
        <p:spPr bwMode="auto">
          <a:xfrm>
            <a:off x="3781212" y="1792661"/>
            <a:ext cx="2068830" cy="406146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14626" y="3168389"/>
            <a:ext cx="3008634" cy="9631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kern="0" dirty="0" smtClean="0">
                <a:latin typeface="Times New Roman" panose="02020603050405020304" pitchFamily="18" charset="0"/>
              </a:rPr>
              <a:t>на основе термореактивных смол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2204" y="1543741"/>
            <a:ext cx="8392164" cy="47880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Представляют собой растворы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каучуков в органических растворителях.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Они водостойкие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 эластичные, универсального назначения,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термо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морозостойкие, но дают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непрочные   плёнки.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ним относятся: «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Бустилат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«Феникс», «Момент» КР-1,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клеи-герметики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мастика ПС-Б, ПЛ-1, ПА - применяется герметизации и уплотнения швов в различных конструкциях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2" name="Picture 6" descr="https://sht-ug.ru/images/stories/virtuemart/product/YT00000250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0" r="9774"/>
          <a:stretch/>
        </p:blipFill>
        <p:spPr bwMode="auto">
          <a:xfrm>
            <a:off x="4010230" y="3477265"/>
            <a:ext cx="2203692" cy="2742421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://2000-melochey.com/image/cache/data/19259-500x5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68" y="3477265"/>
            <a:ext cx="2742421" cy="2742421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https://xn--43-slcea7awjw.xn--p1ai/upload/iblock/c1e/c1e443dd21797ec61922068f2eb95123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8" r="25769"/>
          <a:stretch/>
        </p:blipFill>
        <p:spPr bwMode="auto">
          <a:xfrm>
            <a:off x="9104635" y="3477265"/>
            <a:ext cx="1285746" cy="2742421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://opt.unbaza.ru/upload/iblock/47d/47df461b325f58401a7a41f3cbd073d5.jpe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9" r="29541"/>
          <a:stretch/>
        </p:blipFill>
        <p:spPr bwMode="auto">
          <a:xfrm>
            <a:off x="10464527" y="3477264"/>
            <a:ext cx="1062799" cy="2743389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214626" y="4282367"/>
            <a:ext cx="3008634" cy="9631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</a:rPr>
              <a:t>на основе </a:t>
            </a:r>
            <a:r>
              <a:rPr lang="ru-RU" sz="2000" b="1" dirty="0" smtClean="0">
                <a:latin typeface="Times New Roman" panose="02020603050405020304" pitchFamily="18" charset="0"/>
              </a:rPr>
              <a:t>каучуков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(резиновые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3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9" grpId="0" animBg="1"/>
      <p:bldP spid="19" grpId="0" animBg="1"/>
      <p:bldP spid="10" grpId="0" animBg="1"/>
      <p:bldP spid="2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13.5. Требования к качеству, маркировка, упаковка, хранение клеев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12464"/>
            <a:ext cx="2351735" cy="25424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7380" y="5080470"/>
            <a:ext cx="10374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Изучите данный вопрос самостоятельно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используя материал учебника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школа, 2005. – стр. 358-359, 369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User\Desktop\ЭУМК ТОТ\images (6)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8719"/>
          <a:stretch/>
        </p:blipFill>
        <p:spPr bwMode="auto">
          <a:xfrm>
            <a:off x="348658" y="5080470"/>
            <a:ext cx="1468712" cy="119355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2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012" y="440643"/>
            <a:ext cx="11859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 для самоконтроля: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1940" y="1734111"/>
            <a:ext cx="83976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 клеев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компоненты, входящие в состав клея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классификацию клеев по водостойкости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группы клеев по происхождению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подразделяются клеи по консистенции?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Охарактеризуйте свойства природных клеев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Охарактеризуйте эфироцеллюлозные клеи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классификацию синтетических клеев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Охарактеризуйте клеи на основе каучука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Опишите особенности маркировки, упаковки и хранения клеев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ser\Desktop\ЭУМК ТОТ\images (8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2011231"/>
            <a:ext cx="2982408" cy="31885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08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6" y="417185"/>
            <a:ext cx="3863415" cy="3863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1594" y="2103096"/>
            <a:ext cx="74380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непродоволь-ственных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школа, 2005. – стр.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355-359, 369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4549" y="749148"/>
            <a:ext cx="64237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C:\Users\User\Desktop\ЭУМК ТОТ\images (7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217" y="3856759"/>
            <a:ext cx="2493147" cy="243823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5"/>
          <p:cNvSpPr txBox="1"/>
          <p:nvPr/>
        </p:nvSpPr>
        <p:spPr>
          <a:xfrm>
            <a:off x="2313381" y="5619830"/>
            <a:ext cx="6905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Выполните задания теста по Модулю 13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36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IMG_20180701_1952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1" t="36364" r="41721" b="24778"/>
          <a:stretch/>
        </p:blipFill>
        <p:spPr bwMode="auto">
          <a:xfrm>
            <a:off x="4748380" y="980888"/>
            <a:ext cx="2588565" cy="345758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81577" y="441266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677" y="4694830"/>
            <a:ext cx="120513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Машкович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Татьяна Васильевна,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преподаватель высшей квалификационной категории</a:t>
            </a:r>
          </a:p>
          <a:p>
            <a:pPr algn="ctr"/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mashkovich1978@mail.ru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7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89639"/>
            <a:ext cx="9905998" cy="7799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80924206"/>
              </p:ext>
            </p:extLst>
          </p:nvPr>
        </p:nvGraphicFramePr>
        <p:xfrm>
          <a:off x="532023" y="763866"/>
          <a:ext cx="11277600" cy="422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21506" name="Picture 2" descr="C:\Users\User\Desktop\ЭУМК ТОТ\images (1)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84" y="5036024"/>
            <a:ext cx="1304286" cy="130428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9928" y="5509313"/>
            <a:ext cx="8629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ведения конспекта можете использовать рабочую тетрадь, которую можно скачать в разделе «Дополнительные материалы»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ЭУМК ТОТ\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0" y="2383666"/>
            <a:ext cx="3509845" cy="26314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08408" y="436603"/>
            <a:ext cx="5375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модуля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2819" y="1707830"/>
            <a:ext cx="73468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 изучения данной темы Вы сможете:</a:t>
            </a:r>
          </a:p>
          <a:p>
            <a:pPr algn="just"/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Высказывать общее суждение о товарах бытовой химии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Описывать состав клеев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Характеризовать потребительские свойства клеев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Давать классификацию ассортимента клеев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Характеризовать свойства и применение природных, искусственных и синтетических клеев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Описывать требования к качеству, особенности маркировки, упаковки и хранения клеев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547172"/>
            <a:ext cx="10929257" cy="1412067"/>
          </a:xfrm>
        </p:spPr>
        <p:txBody>
          <a:bodyPr>
            <a:normAutofit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13.1. Общие сведения о товарах бытовой химии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98" y="2247298"/>
            <a:ext cx="3006238" cy="32499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32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5813" y="4792358"/>
            <a:ext cx="71247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i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Производители: </a:t>
            </a:r>
          </a:p>
          <a:p>
            <a:pPr marL="719138" indent="-3429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Брестский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завод бытовой химии,  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9138" indent="-3429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Калинковичский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завод бытовой химии, 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9138" indent="-3429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Борисовский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завод «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Бархим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1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097" y="2406363"/>
            <a:ext cx="114082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товарам бытовой химии относятся: </a:t>
            </a:r>
            <a:endParaRPr lang="ru-RU" sz="2400" u="sn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клеи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абразивные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вещества,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лакокрасочные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материалы,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стирки, мытья и чистки,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6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ухода за жилищем,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садом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огородом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640" y="219695"/>
            <a:ext cx="111360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Товары бытовой химии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предназначены для благоустройства быта человека, ухода за жилищем, одеждой, мебелью, техникой, садом и огородом и т. п.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399" y="1128363"/>
            <a:ext cx="117892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Ассортимент их разнообразен по назначению, составу, областям применения и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т.д.</a:t>
            </a: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 бытовой химии производится химической промышленностью путем переработки природного сырья или продуктов органического синтеза. 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851" y="3649444"/>
            <a:ext cx="3267777" cy="991174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Ð»Ð¸Ð½ÐºÐ¾Ð²Ð¸ÑÑÐºÐ¸Ð¹ Ð·Ð°Ð²Ð¾Ð´ Ð±ÑÑÐ¾Ð²Ð¾Ð¹ ÑÐ¸Ð¼Ð¸Ð¸ ÐÐÐ£Ð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852" y="4714687"/>
            <a:ext cx="1639626" cy="1639627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amd.by/img/brands/%D0%B1%D0%B0%D1%80%D1%85%D0%B8%D0%BC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5" b="19365"/>
          <a:stretch/>
        </p:blipFill>
        <p:spPr bwMode="auto">
          <a:xfrm>
            <a:off x="8706997" y="4791838"/>
            <a:ext cx="3234632" cy="157018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19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3800" y="555838"/>
            <a:ext cx="11446943" cy="1412067"/>
          </a:xfrm>
        </p:spPr>
        <p:txBody>
          <a:bodyPr>
            <a:normAutofit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13.2. Понятие о клеях, состав 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потребительские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клеев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814" y="5384007"/>
            <a:ext cx="10683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школа, 2005. – стр.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355-356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3" y="5133481"/>
            <a:ext cx="816484" cy="11430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31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34790" y="1703338"/>
            <a:ext cx="7840980" cy="317009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состав клеев </a:t>
            </a:r>
            <a:r>
              <a:rPr lang="ru-RU" sz="2000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входят следующие компоненты: </a:t>
            </a:r>
          </a:p>
          <a:p>
            <a:pPr marL="446088" indent="-263525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клеевые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вещества (полимеры),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6088" indent="-263525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растворители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(вода, спирт,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ацетон) для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перевода клея в раствор рабочей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консистенции,</a:t>
            </a:r>
          </a:p>
          <a:p>
            <a:pPr marL="446088" indent="-263525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наполнители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(древесные опилки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удешевляют клеи и снижают усадку при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отвердении,</a:t>
            </a:r>
          </a:p>
          <a:p>
            <a:pPr marL="446088" indent="-263525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пластификаторы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придают клеевому шву эластичность, снижают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хрупкость,</a:t>
            </a:r>
          </a:p>
          <a:p>
            <a:pPr marL="446088" indent="-263525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отвердители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(кислоты, перекиси) ускоряют процесс отвердения синтетических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клеев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повышают их прочность.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6183" y="417185"/>
            <a:ext cx="111323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5225" indent="-1165225" algn="just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Клеи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это составы на основе полимеров, предназначенные для неразъемных соединений различных материалов за счет адгезии (прилипания) к ним образующейся пленки.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2" name="Picture 4" descr="https://rubankom.com/wp-content/uploads/prostoy-sposob-skleivaniya-faner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1" r="8122" b="23999"/>
          <a:stretch/>
        </p:blipFill>
        <p:spPr bwMode="auto">
          <a:xfrm>
            <a:off x="206183" y="1703338"/>
            <a:ext cx="3577147" cy="2312665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94756" y="4959261"/>
            <a:ext cx="99838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Изучите </a:t>
            </a:r>
            <a:r>
              <a:rPr lang="ru-RU" sz="2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потребительские свойства клеев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самостоятельно, используя материал учебника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школа, 2005. – стр. 355-356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User\Desktop\ЭУМК ТОТ\images (6)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8719"/>
          <a:stretch/>
        </p:blipFill>
        <p:spPr bwMode="auto">
          <a:xfrm>
            <a:off x="206183" y="5017770"/>
            <a:ext cx="1642304" cy="13346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34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13.3. Классификация ассортимента клеев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814" y="5384007"/>
            <a:ext cx="10683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школа, 2005. – стр.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356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3" y="5133481"/>
            <a:ext cx="816484" cy="11430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15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2890" y="763866"/>
            <a:ext cx="1154673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характеру склеивания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20725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6858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обратимые </a:t>
            </a:r>
          </a:p>
          <a:p>
            <a:pPr marL="720725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6858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необратимые</a:t>
            </a: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По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отношению к нагреванию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720725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6858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термопластичные </a:t>
            </a:r>
          </a:p>
          <a:p>
            <a:pPr marL="720725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6858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термореактивные </a:t>
            </a: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По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функциональному назначению: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720725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6858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одноцелевые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20725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6858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многоцелевые (универсальные)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 По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составу: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20725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однокомпонентные </a:t>
            </a:r>
          </a:p>
          <a:p>
            <a:pPr marL="720725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многокомпонентные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5. По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характеру отверждения: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20725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горячего отверждения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20725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холодного отверждения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890" y="234445"/>
            <a:ext cx="107192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Ассортимент клеев можно классифицировать по следующим признакам:</a:t>
            </a:r>
            <a:endParaRPr lang="ru-RU" sz="2400" b="1" i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https://griff48.ru/upload/iblock/a66/a66b8327eebfdc914c3231fe473471dc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8" r="26151"/>
          <a:stretch/>
        </p:blipFill>
        <p:spPr bwMode="auto">
          <a:xfrm>
            <a:off x="6032779" y="1187299"/>
            <a:ext cx="2423160" cy="5059764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ckras.ru/components/com_jshopping/files/img_products/1000097158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1" r="22101"/>
          <a:stretch/>
        </p:blipFill>
        <p:spPr bwMode="auto">
          <a:xfrm>
            <a:off x="8594817" y="1187299"/>
            <a:ext cx="2932509" cy="505976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40773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6A18B81-3B7D-4611-A001-48C6370A9F3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0ftRvsXeQzGMgAARFEAABcAAAB1bml2ZXJzYWwvdW5pdmVyc2FsLnBuZ+28e1jS5/8/bmUr11ZNa6ulYuWhsjR1ecgDa3MV5qF0ZeaBNjHfpUCiiKhAWVv5LsWkJPPAOqqZkjohQCVXiUTJKpUMkRogKSIJASICX7CttcP7+v5+1+f6Xtfn8/3uDy/gfr5e9/28H/fz8Hjer9tX4c7IbR++/+n7VlZWH4K2h0ZbWVnbWFnNPj3/PXNL4fUXP5s/ZmVGb/vCqrHHfsT8wzp1S8QWK6sm/ILpb+aaf9sc3h6XaWW18I7lbxYLXguxsto5AArd8nVOklwAxqcPYD7GMq+1HWk7sr1j1tq9J1d8hpof0bgfYvvNxuKx7c9tzuzqPt5NgRSt7CzIuBK65733XJx95nOO7oJszBk79bRZ9DT5lwmml69BH3xOVXVjQCVvp8uytHW71egrePohU107g55WtS/K/JvXV0KaFrvFAqce4RuH8lUPjwGmn88z63h7eV0Abtg0MqurbbctJIXqY2473PF43tcLXTrxuGlR9pfmhufTVz/xP2ttUpgMzOw5lgbEFUAOEb/c/NVqZN6Q+g7AeDPRDI5VQvHrOYrRPZZ24jbQqyNKcPj0C4DxG0bxk+FU83gJs10653g/SiCSHMzj2IxfcZ7s3haiXAieekx8BvUc+DL8M+ZEETzB8AhgeBQ4iQ6qPjE5gMRXTAcFV1tZHTmBcHPpjDL0RiUaprmm6W+8CWSgvgWYt1dTF4W5LjBGB98N9SGwcROexnv89wssEzhBFmgGH3w5PaY8P+Ao+hIwtZNhb55AyGAc6GbV3StOk+UkXTl1AyNrUZztaY6yZadtULXbLlsxoszwOsr0uh2wwsrKabzBudYmMhE3WlezkMeZ9Di2bklzm2toIrsEtbY38GNEnrr4O7m8fWq0Hh6vbcJjxm4G6b+CxlKkueDIq86TcqFRfsfXRRtbBtcaxG5AXT+WVpRBqkWCdfdjF/L7lekVKchAQUdctYGl+hRPkoi4P/ZLZEPoIeIJDxul17Fpo2mQaxh8gWovw/PvalCbFUHdyWv4KabBHk3TJ8gKWqUhDe0IplXl3uiTb4V5AgnPsHpVHf+6TH2+uDLGUJ1SYc/UFKXHgKnNmB4kI4rtK8JEj/oL/HcJ86AV+rXSvVKSjKZIYyY0QlmSXdRyTFpccbmcAqzfB3RMy/PYBSQNoIfTKA0kdO9mKyv/rqpz1uUneYRnteyIfikoq/oznoake5C6MOqQ6jjVQ5oGjSdUrCcXftUo9aclRVFYbgMDbkSfgOWk0NREB3cO3e3nAVcqNRHLc7zu3H0FnVCm/9H1Ec2ENfBwhlGckWvS9WtoRsuXgARHtxHP9teP+bDVMpbMPNkE6idrV3aB9LcUmmWibD5ygNy/2+YMlMIvkqLBjnTnbsWIP5ssEfm2Jhoia5y6RTccfdAfHIijQsXZiLwBD1YdK2FceIMjyeDTk6RlhkOYsiI8Y53qEKbnctex9WROin5yBVPaLZGHpOSRztq7yUaDmiOK7GhBji0h/bv4/c7McWICV5Es1t+YWEclyAYOTHc0B1HjvtrRiE/ej92KnJbTQjEmPpKveiAxw/+gBdwwx+pIssXmWqtuiNmI4JGioKbIphK3dq+hpH6pzP9Rt92L3NKqFJHdeLd6zA8Wi3BUO3f0JCeQZAHSjAFMzsnC4VSgfuAOZqMHR33htFTpfxEffrsFHNERs0ysWCZOgxIMzdi2kMhXqxWO3b7lnxfJEPE0Uya68rlU6v3xpyJ6k3Ptqv3xtlkWkJrN9gxxgFduTNXt7S7Cnwk/kqb8lMaVeS0baKQUjZH49aQIcZP/UJKcJOoVfSZLa96nT+FPJIxOJErLSSkUrjylIretbILy7XT1amIaaSJ/tb6YX7a551Z6EMyhBcZwfUoz3FiBj2GiBg604Vfrh/MEWDAN32y4BYW1BGIxiySu0vIUGolFmri10MqqOAMO8FsmKUxz/Ui3+f7dlWByXnR81L8zaRSuJJ0kE1HM7kGPlo2m9awlstx+0Y6sdL2w6aIjschuKqEHUhMPJijG5Xq+oYsfPlKCWg35qdqm95bHoV8AyNMJPeIQvSS/BdMe7yRDBFMJoN1lqfwbHGPeGyC6FdN7KyWo1uIq6KFL/saFeD0PG29BIZ1haOdO5Z743EMadOhxAtBEr0onklCudbQETstDTdAOswsMFnOo0jMpIm0pR90+vLcV3J+oxaTyn10T55bhhXk9PtK+Bv59X35yH9YLC959FlIxeCJAMQiDglm1oj5sK7xMUZVaJpH5Uw4w95njIyunpNQpqpgFihKzYa4OAnoQu8EGVG0lpajEqASS2wNk8KhNVvVZOC+luZzfjRXZvVxPziT/ioiuGgFMJ/ZBNgPmPm3kQhhYx00gALB0Ma1oqrxXPXggYojF3LKTYEzogUL4+/wcV3uj7zd3M5YfSjxnvUt6BtkqR1owMXtkqCdTRQMfQpf1NVHxrROozfgzE7vHB6NECr1Gy8QqWMmSpr18iKlyB/Y9dGW/LzIwYM9Q8GLzWhvMpl9MTE6pyI8S0eUiuMU+WBgEDAlOVxBKRQl+kb1YUYBUkxkgo2p3UMj6leA0tNhXpgdwM9qqBskizPmUOCIH6dHqMaoXBnITeuTiSd1ycchy3iyr216OV5y77V6Gf3oIcYFMq3Zr5SNp1YUgeYVbGy3kY5u4suR+gppelNDI/rJhBf6cQQmhV+dLEecW891GtC863C7ozKGgR1vJcXH53DW9/OfURNf+TXVkWVysPhXtOoRO/VwAM0cvB3ct3FVJqxqLsbueQEbNg8RROE2yhOvzl+34ztsRSK3ig+p2yVoaYTWBXP3rnS5bepMv9h5voiznrmY+2bT2gSLT9bS6pVv9klI01U6GjjaZb2L1JEMqX+GpBOSZZIvVlEpoScRMBi2BgmdO5BUn9Bh1n66d0xKF/YSiBbEzmhtXuDVj+ouk/pE3VcF9hlL1gIeeB+3FfM2T6RU9XrLoxaeBpxIakW+QIlWldhRL7rzxJTeXLdXnYW6+8ehfLrgxzrg9F2nyZIdsS8giDfqxfRyRLAop/1lcmGfOMf6gblpxM1iMkOPA43mXygszIyAU7xeN+o12r9JXlO/nHQ8Gt0AFSeOsXLfPXWVrbQ8lhh2hczNpME/+tfndHQGRMGbPxSs/dvPoDTPIcERemcH8BFQ10hASFAoqEXbm5k2tmRsn4KkD42UIYC9mF+FR7voU/oW9MGrRhSP9xzfh2zMwcoKEn9Ka6Hhq01oHIkoazcQNHNCPX/zVgFoe1haf44goKfDKWv4K3LWAA4ID/Tzso3NnvYpjB1BBzFqECx/CHyN4rQVKB4EB2KodAmyvFiyjqx4YypEibs60oznpL0NF2w7W5CKCPTiE13LC6FKzgj9vwF/4Oks2viOs4KkHF33D9wz6ZOnzixI9+0prfKx3uQN4Fph9XWRtZRUEcku07XU/qqMnNjrn1MS424ye+1mubLNzUoQ89QCmEPfYilEu+Ja20fZRbYOzma7wA3WlP+Tpka4bBWJVb5UoVBVdKeJ6wGOY43nXS38Y8mBe2s0y06ac0kij6D1pKOimBzDQrKftGguXOjLHZZaFjf3gbKFTC89aW+ja0VLLD/+dtpaPeWGzLWTseSJO6YZDWCjn//baz0GWH/b/nwa4falj8p5nUrtxShYrNIyjyKGh3h9Dwruf/ly03O+iZYJzMUYViZmreugHiPgwNNS4bvkK761ZyazTlk4+fv0JbuIT/LU5q1YpwrtOwsbO77J0WhAaemCkq3i5Zez120MhZf8I/psKIEVtE10rYj3bXv3UlyfUDx3TtkmDYxVYLSMqrKeux1N6IbNMtd0v+4HFmvZvQUyxIfqRGhLMbbhmvfTGGn/8W0twriGlkjCUquNkJ6mHrGZF4AGLsd10CjBU/rJtAWydFBuelD9xbxtRvORxkYOPxVT3llRi6WxtGKxiiTVrzE1LfKuW+HVLVRZ52Leu4DlFzzZce6e303bju4zzjsaCMepHe6I8yO2aZy8S6JmnKw6snw9rIQ3i6E3JWy0esKD0Cdc/w7Fqn0UIiV88mAVEn39XXbmYVmkRxtELnrvq2XeuvjNKlt1L/9Ys6bI8WqPT/ICqd2+DzXaoKRu3F9HHllqvrCG8o/OTiB9EvY+rkrPK/5MkPZNQ4CTO+gMANlkzWnj5bZj/RaSb4KnX5Rm3Y4/UVHzOqrsayKodvPYfdFhNg25ZjNj8+9JGAgXWmyM3CAK6vOZu6R658tcZTfr/7fD59n/bTcjCvx0XcKIy8h2Yo/yOFsfsQBXjv/xb/XM0A6l8ic/fDrAVEb7L6W+h+hoWv+RvZ7AsGRbzHyT8wR/XlDwBvWOuI64/Zxwa6fGiD175D5JGzo3/INE0x/6HcVoS/pPED/RnSbobV/LdJ0k5P94jcE95djytTh78jH/p8z8glVrpT37pu/zU7D+infFT+yX+tX//qbWGhJ1ysFPsFg/iQX+WSUm4jqojf/HAGR+PClZ/HWgDTAmQVjJukN6JAJBmw9FF+T9UnSZdqqwveJ7/u3mc7F7/VsvCkw/+rxCwg8CmKR45CaPuo1pwwfefTNj6uzGjq3FGXT2KqRcoXo21cEOefSFue/K2oweE0uftCozichqunJeUJ9+5pG1aycGXnayEv9MFvdQJPTVSs0hWmu980SM2KefFd/WfgPMnHrXW39m2tPnhGs465AoBHcLAUYScW9DlhMx6SQBvInlJ3B4q6YsrGnnHiWVcl3ugDVw5zGc8tnQ85MHEKLabN2F8oDug30dCImn9feiHPSDNu5oVpmgjCyzhG15xe7hq7jl6yHgsNYbQV1OdO/pqE/uKLw/46uiittZEDTejNFf6hZyE3wzRtzPxJXLZ3gFsEDP8bGYwR5YTkO0iG83jaOMADd0U5FDKoC8vTZ8wNARDCNBQxZ0rlHoOrT2skQd1QQqdAw40xk5sDHQbiHrrQN5REVup1XnjtG3xbZkFFYVZ6W6tmwojukBQh+TK16nR8Xq8Yl/taT1qOTc1iGlvLi2/JUEG9ub2Tp212b3YOWBoMthFBE1RJt7b6u1I9U4C8FD84Rx1cDGrRwzk7/nmTK/hjEhqvD4oroQA31lWkfgz9nEfOJhr3TpED4kMStPLseU3DjDCoDHE+vlrBjpgPmAWhiCX49kBxbIuFQNWGlQd1S/N4zQ33XpZTAumhj+XXf5AFDi3tF11Xflt5c9S39HKrmRpR52sNYSY2XaDb2w42Z5pXt/fl7qLPXI+fHPMEudNAw2xYp9HgnGi7Q8hq0npbreQGHc2FG834WxmqGHeIEfhrI2RXSxOcpeKPRVOSQ48KHTMDKIuWaAzptmSUPGnWc8Cyc56ca4AQEuQfs3qCaEJM8F4aYL+7l7bBz2g4d+j53Ade8R3ky78UHOFzavs6Ior9rVfXCxFtkI1K9y4IFepOvK7sUDjo44r/JpSiUgjgrQlNQEWnIIEbe1PJU05ygTWAswu/rAGgV6/FJGHHIQo2tbRqujt9vA83HBQS8hyxR16pUg4XAmp/j1MVIcH+Xg95O1y5apRNoeaAz+eNeBqxwv/uiXRtXugUVw1N67MJkcONherK0wLt3QUK0K7NQFYM+iN7uVjeIKkMtYhcKBs1oCvXpKLUQz46SFCr1ZoRI9s9/RYBf9Bc0KPb4vqmSvLQXEsvSKzNstlSynqQ/HUWKX4HeoyzL4bbNfTMLF0Inxry3o7YVh/jX333U12crlxF2HY2W7gwu2tSxefu+C87f1jE5PJzR2BezRsnrOdOPyKTNOcX1mL52ViB3ylBIkoXkfI4F94va1Dup7bQSuqqOT56hxl+ge8dL/I8czIVmxbJbQZGnbOvOAVvzMDmgmCAJMPwwmFY4lRe3yWj1vK3eW4k5WjaHbQ78ZoSM3flF/RNhXcUYD7hAb7qUqULqx6VRLQp3rHemw/Kv+944/OxP0j+H9L8IOFZuOvzfpT7TRTkBkmWUDsZw6LP9LVQ9K7lz36Lc73ftLx6rt6Bc6kx1+bu2pV7Amvlclf+h0YPP5frAP/7qb931i27Bs7DHI4GKNlCINLQoA6dtQQHd+hqlIkYCTuYNrUtBQoHKqhTgQyVYGxAMPLbeSQ6ReLANM/eU7/1OfDDbpTvAjz8ku4AExTYE1aHLMdjvaemX3t2TmI/Gj7fFWFMF3BLw9PF5qMWiphP0yxGqDr7pOGaGmajuFv1s7kFLRLwrgrWP+M90w/udmzY/IS6oPBY0vmCgwP70TPgIZ9dQwQdOGX+4nOV3eggHCJg/X7BXpVGlOTJjf03PmVW8IIeMdBMXyJOPO1QFzGIKAOZWmDF335JpQzuCTDAKlVi2SLWyt6EdTou1la4O9CPPb1ZU2HB9o9369OMt6uvO8u5x7R18y4e8PZRfnP5+A9EhODtYOZsRZ+AUgMbBczz46NK6YlBpg3xzDZIJxq0EhvG2JmdNlz31Jt1Vu4XAO5pnKaWiowGH5a4PkjIW78hGnkOfuNysWgpE6cui9W2PxwBbxtgqK+bGEdj/bAoxoU3o0cIy3I8TLiiai/ub1XmyPQDTkLABvzK4F7z+PXngUbJWAYtdAC/wmoUk1HCqYGDzRYhtUWp8THEeV05NWelkY8y51WJOvR0SXUMyh4Om7hIHAm1r6ksPnTli0B5sO8IVU1KvwnKv9s24L9FRl6mDJJ1iXGm6BE4etbremeXKBpOlDDgFJMDt+GAIQR36Z6PzIatUzTyz2mdbSHMP1UnFiWLVAYhhQO/S58Ayu59ziW7Mymp1OJm0+EOcj8cCo/wAYdJ7kPLUmD2pGZxlzGtK9yvGhCevvOzDZFAYyQ8W01c1FJYZbrI5qxNyYq+Nko2VUWVwb9ZSCV1J79OFG2ikitQ55rS3a6dzdbF4FnCMg7NIJxFD9fGihE8zFVXBaK8LT8Qi1OXQ8ODi9jFRprgIYRKrQidpCVDj4K0Eas3cmJCT09UGZNMoylCjdns0OBVDCvJaK00HArAlZTykEWB2CLCShbCN8ZLKs8FOftwdxg4nQS3uyUCFzL81N/acO0Ajkqv9mHvogjqDMKBBt2eL/gKge3CrBlRezm2nThw520kQyqHkk7Veq0HIh4ZUaKWXW3BzKb5L2/8lXNxu0Ul07AdCfAvozHXcVjqTdNNBpkIqtW8AZhmTUSE0UBNXOzE12ImT2g2Pm9zflkUeAKxxrn+WZF7ryxLtiF8Gnvgz2h2DL+WWu0e06ZNC3CmIkOL/uqlLm0hLN7Ta9STHHZ0v9VxHHW4G7QTkDApEFoMmQrc0+3KatjZT6FjUyHnc03ytxoQY1kdk77KNjly/tHB4cpS2plAx6crfzk1Dhvd5vR1dYiI790f37sF8pbLp3bgFOPUNPjmcw34a1imA7CEisi+wkTgjm8pR/FfQzScCVEMFYH5RA2d02CXbJZDQaK8qPvlyxlJ56zVp85Fh7NYMugfVeCCSbLgz14fCxJRUYt6uVSh5SATcu5HSBKHdWUypSFFXi0RtBAoJ3LuWu7Sn+A1YQknQmCgUpQGb2KoF+9ln5w/LLzMqIE0Sv8tFsS1rht6Zzds3uVYQ1ca+ZjB6qGk32Gz2G5HEIPNRyONdMNvL29ftexhrZLJFBO+08hkb1pX5BscsrwgOBa6KHHVWo17HiuHqep59fyG2QodWTB5hp71PTk3b3vnQZ8d6u+1Enpt4nOstL+NvoofB7ElhkR4lgCQrryQH5eirIi3M3DadNzvm9dr9jYPSHzb217jEn4huz81JUPQbsSUHG2+S8WgP/l1oC/PLRpp50y1+82ss5Gt9e29zgmX29CumxJFGYSSp2IMq0HYG2tGpmE9FDDTjLW2yCwfCFuHD9TCGZV9DrnVh5P/eIWRs10Hc6D68mPV44uNURzZIuW9aufUaLNBYjjpqYI2D5b8V71oxPrgil6hwqgSQWEuzX4nbNBJKEBbqPqUVxENwv1IUQfrb2X/biKf/3SSrY4SJam39yvmapOJ/QGFK2jBX38KZKBTAJ18HKJX2zg8ugNrAkaF9OIsT+sfWMHfGcC88LJVKW9SO1MHuZB8ip/hrvJyk9Kp/Y6f928Xnb9dLeke9vsrl7lhLJ6cza1sTdw6Xiz8/aQyc5FFEJ/RW0hwpWrW957N7iOuaMECTLA5141pt25AYC7E1Thd913r0rfcXRib+Kof8aTUqdRFJnisKNgAr5hEAkqEdbJk4/of3VPX/S9YDtpRnQV/r3eeuNam+aQ0eRZINdjcXtwyzaambex+LZvXBnSbIf09tyaL66WuSE9WtPTKl/BeefO2iF7dN1byvp0ITDlfZzfwfa63JrPXcjTPMhmgmqQqUPDtKfWc6fSY3GoH+4f3xdLPSc6LZNNIUeXncE033j/xKNs/TNfZU/BZvLE6vm7OCpkAvbGItzkHbjhrcNkssd2mwam9JHGZWC/g5IXM1km+Sjj6oz6VTsi2523O0pXzxusmkadFbwVsO9czVsRssjT5JCi3fsc9iZjKg/XmbYccfPEZV7KCzqMesNE0E+nOTidJx/kvsgdd7fpXUG6KRcY1TOTdb06BW9irviFqkPbTq76UXnTUsP+QQA3PmQedGsImpmDPLmAcfFXXaStvKQ0s6AtNgl9FZPwavLXEbx1z+cBn0buQ++1sAQ+ay4+6ldGNDDMMOeZF8yx6V8+YT4tXvHrvnPhyQSinzBfNaoimfIDf6suV63K051iTp7K/j+wGapRXjbrNsoXGjV9MjITq07FaVJvl7OTA/ETQf3at/sJPycZLUcTRi25tK8C3qH7V+HJyhjl057kILy6/e1+zI/EtsdrVklJA8ntbylf+xqbUI/Vll6e7/cMm32Gc9Jyqf/TU6Wfi70vWcjZQs0l58W005bZHjn258ufcC1w11s2P0epOD1VqCzn5g+PLgBP/nR5w7BlFlbz8tCVpU52RDJWXc+b6kF1qP6146MAX7Q9ZiwZwMgdp0n3mTRCI39b/Pg2ywLYj0kywgra/l3O5kyOHmCLJb5kxL+7AwmrPFw+d4yyJMJFPPe1i5Swght5I1eJjhvaQ37VBx9jC/n2cUSkN5p9V1IhnB6+7LIKER79wdg5q+TCEpRi7Kvf+w+PVAaMQDumJZ4A1w3nzr434GFXvYxz7Aan2Qs97yf/F3Xc5FTGhMBm4EBeMOvjAGKQaVp1AiU7rXB66srU+qH9jr7BidPkssV1A689t5ydH4IogTDCEUrKy/XcUFc70oXXECXTEI7s50GAVJKhBazheqUlCg6UqmlV4/mheyKwQlnTj8SK9Jo3OCPSQTcx1Nvnw/cYX+KNLw8H2OmW+XTMWSmjkI8MZ6sWHlu3rAs1T1w1B8nf7fr1mZvaQ/Xd/57BGAXzZJVZo+cCCa89ym+meoNxFU5gFsQ7RmFVC3Xf9CKqOV/vcSysnbCS2rLBNrTHRWfgKnRJs/Z8l3gulfcbLE/Ny2SQB1qXXmiTKhZCfiJx+JC4/pSKZ5RSEE4AG/rmsOBujetW9cRcnPOuHi90UK8CTQwaur79fPB7Fmu63ZlUvMHGe20das7p5aeOrpvV1dscDqPbrlS8X8t3EGaUiB1s4sowLW1DSQIMZIs4Idrlc8N4rHJv2JYy5Bl5l5r/q5HZx9j2hgIJ09Audp535JQPmxt6rTHWTAu2dYcC+Tz5cKI5N3+/bv71D7ol9Kr89SupPpElzelBeGdqrN55IIT/IOnoUnQpW3Hw3zfXzdGMLZ37q4WwzOyjHufKE0CcCa8mmF89sA7iH5hNmL0/gdgrrgnxLpEhGZsKyTY/3/Igskq/zQuWNmFQW2Bp0/y5AyGc0D3bg8fDsMyY7yUZu/FnbjWu2fnGwAOuOS8+8wR0v7VpTbdkXOD1u3+oY77qRM7d8r93pP8/fmemo1N9WnMk3MYLFdsTWDmOsry3AeRfnjPnrTomiuD2SSnWPTGOIvQNxf+kkvSCRG8uvfpwk4tML0bBhnocUh1lGgG2T30Hnpy7PwO9XupVxcp2FLW8E9jgWFVFLDdI9aDvSRTww8q6oC7VXuGOt1uAebq7biGPItcdUZWyppLejvTsFOqj2yndyRjPtzsl8qsV4VbSg39o2P6XhrtgfRquyIdnGAyAvwu9IHSVd+F0P7XjXvnU6xqgwPhX+VlraQTocLnmneBNLwxdY9NTUfrcW/57Ld6eZVe407bSz6Uz5dk7Exlxtb3o7A8PK+D8+PvTKc3jCOcvQIeHzloT/6To8dLnbWttPJ68M+cdfmfmu3SiY2wTrr2bGmCrPgorUF1zvhX+j8L/KPw/WWGNv0unW8hE4TGYoN80BTbVqx/v8GzlA49X6smmKTLAg2mmsYq9OLAyGKh64DOPNNVb8ww6zv9r/4EU526xr65KqKvKNuxRujOV7nBCIfrfBTD9iRJQbtWX5+YuekHEjhCHNsM8UPxB6l+VyQ4HvRKa9Djm1BOg4ckdnrn+5acMoNbbeH/TOHul3WQGI0HYqN9meglw6P/KVUcLGY8hbmttg9WXpZpkQ0vP8BvkLBDGIe9rWXPihhVwPyJLFT4QLfXCAlMGNR5/xZqaHFZwYQ0vNJvR8cRQnCJcZ+MdZxzSdqBy3LFlNcdrRc4DjcWxegjC8NAcMxsktAQ7pTOYeggtJ3DMFdDT5G92RW8XZ6vu4yjc7N3RzsjAMxD0+ydkPe6s2mgnvsuAK4+hqKG0p/3VJOQZRtctEQcYyHiBYq+moVDnf6Y4/P5qImFiqTq816ezxzq38mls5059r3LXBgA3WHGyW57lsoWynOvOcuCc2heSRM6sl4iarjtvf1SyyvmQQKOvg8qmEv/GdGqibbOW84r0KWjNQ2v60KzFoIjrhPUc5zYKAF7fE2w3tY9ERp4uTeFF9MoodBk6NVRTdKUYTI39bmsjj76e/C1kkNIovPo3yxXm0pmNAY1uMJ4pxCUJuNZ0DX4waWipRemxCrGDFQhaUZg71LkTt2B/W0NzVa1UiQQcrJUhHQUsb0Te2sWIQXqSTLlJhqD1W+qeI3ktv/VMdNkSQWFBw7SBZdC0b5Nw1k33jyyZVX5XioimVoAyDYlHoKAS1NxecWCdhHfOmlZFF0wkbC3/UTo4Klq4qY7bJKOEJXJ9Nw1wmzIrp5KaPXhpSjCVyNm9V4xosGyzWGkPvF0JM4G+FIJNAhJehaebx6QG6fvFAYSR8C731qDStg+BbGtG0kWyqOiQIBsd8SwzAJw5ltAY/W0QsWFztnekRpa44CosMOUrl5RtxYmA1d1G0bb3Ee09Vwm9FNTfeGdwJOjVTg0WyP3q/aMwHQaj+Nt48WkXCnJ69PJ8FPSvPTTstB3kSZWeA391wviLzs/H/4mC/yj8j8L/FYXX2viDcSL4dJFG2oPmvzMoerg89Rnb+nCS8m8Y85o/M2aOH1MXoXA94kP8U9lRZk5vZo5+Dqw7l42YdWMDXh7Ulfp/4rjYy/PTNabXJP/MVclv1drsWh6KlcULfwnHTD0hYV8TPtZx3k4/K3xmWZz4/7T80/I/s0V+vvS5DGya6jvl2ZGjnlZxAW2aZ2n4/gSSZRsAzg6xnJe8vGlRhbQ6b3y0yG/IP6c2s9sQw7rPs9effXso52evXW8YouUIzk7btqnR+hM2OFdjS5teoAhJB1djp0budCyqCn9KwmgG7gQIrwzeqr9i3+0VE12Z+46zWegMv9TJbjq8mXXF6nwK4yHHkznd3zyRaOOi2LNdeT1v6QL1+/nthJXgNIGvmc261WHWld9C6V3XLqZQz5D5qgfQPcrgPuU6p2burYiyVEyKvh3PD6n706wzTK5bXFtZbYQfkh5GHbpUiVoDQXvwjgdxDs2u4tey9ZbngNShop1659bGshRTbj2umKgGnVvSKjyfHsN66G5CVouUy5gnEriSfUR+j7YEc6jCWZog2V6KRDaK5MHsP48XVhD+1OdgY+xDbWlhhuvtM5zybriWQ79w140mz10KrCvMiuh3p1VdyEk1TB7KpzxsKqUb2lavJKhlIcoSOYXVgPoMkpjSVg3twiD4cUBYDCDgaZn1gOvAkJEQ9ja2skLN4dyyU/YR8+CWktN2oiuuGhFgYoXbA3Y26UIoijCSHtgIiKHGyJTjR8JHM9vdbcxdp+MDk7jaXQrrWtQCCAZKmL1Sy5v0OnWl34XPx0W/Ex7N6Ybv5bLl/YK2zcAORMgOv4me4/52ovuaXM3yHcfDb1pOXdlT2KFtpdBmaI8b9Yx8XZxfB8GJPMxjLEYYXF22dAjtMwMLAWQelIcplYlCAhT0qgmNbLBULgf+eY0oLltcO8vF/QCDe2tjRZbbQOpgiB5vJ77i2n8u/IZM4z0Q5VUy24kv1lz/oBY115kmGIslqNvoYNPlzylsL9ky2lCVQnNrwI11H4onTA5GJnJ1vYx1XSqOZAzM76M7X93SQ/YeGiKE/xE/WLxtbyjane1M84C3CEIIoomlJmeCbkK0YPcHkGiHTRlcyGZOWmLHAX4YjKFhH2f2SzQsELox9VLHw5zB8FctERi4zuget2duaEcx6wHtAP+Zp7TyNE9V/D0dGFaGvHfvy7enfH9IvmROy3jViQWkryMlS7UsUMeJxg+6vS2Av3IqLpzJw9XhyoyTuajO8+tlZUDIH72F8i2oBD/nNGBHCSPij9PYs95GjP2jg/q5HE3/p+Wflv9mLSDQbd0U2aRmhkyBTk2n/HN26h/BP4J/BP+ckfxvc0ayTTYPONm51HLnf6Fn/+vOkxoqE6NmMPWMWOZUPTNX3bkI+2q0PLU6ICCAXAnu8ZHyMQDztTX/qsxEqqoyCQofo4CpR1EvMFP4YzHmLxiYEjMkDdL2u3TyOjSt9dp2BUbOrr5eCe9h6LHmWyPZROa0hIDx0qyEGMv0PzDgWwcOtNJGEu8ruiPGa/h0JOgVOwrbHNwZQ1SNd5BY6roozOgP8VS1CmhSxVoOgg41TS8yvVpEDlGewdvnjyUD8li549x6csdUP8ZkOYYAlXWRdlBW8IqUPvVyywPRNmjiBuYIV00XnmH4d6UzLEcRGUKp6FP+K8bkNsVT1IKARVbPz0ruPWTkwG7SLUcs5Qaf+76CDqIz0x1lKJhs2FGwu+JCJUprCCoOp2BHa7CjGydG++HB6t4Yxd6ygpUcn5VFJF05KSBfAGMZujEkhJNWxzUMctt3L4GsSgKemhwgGQbSFlSPEckDfmZ+O50E+aUKiUQPUp8YigfveWkoHO0FPleB6MfrBef02HnRML3rscsqM2Rx/zZa/qPNoDXYIrWPavlSWwlq2APsbMbq56redXSFdG/51ynNZeTyLCT/tHfnmOthtCSn8ryEAkPkBXUMKkTHA8mXapZ1S+Shm7/bid1Dq/y2Bntgt3dvtg5TiyqDPA7uGDVZnlNAH+1s1DsEaJbpHEeVQ9m6aplW1xFWcCJn3uOIoQ3iIKsjMWUo62xTI/j6eMinSH3C9enxLO0jr7PW265TU4RZ0STQsP8jRjHKNqhyOpwCZIRfUyHjh8SI9vukwvyIxz4DjdBLWID3LGGHuxNPi6XwDMX2eacTehQj6Yx1C7pSUPIQ8CbPgK2osTOWme8OiR8yVGDZdP3BXnlmnXJQ0WgMOVr63KvveEO83333VpG5KgsPl/UdGgdrW+pL9wd+02OeZOAhfTR1AAqsOA7WBipvsW6NZLeo8uwFoomQLJYjUj94YvzpZRhJ/7PDCiv/YHT9LeaXryIFmE2jGhpE93QLCigo+22MZ5GPt5YvO9Be8PwbJJDhFmebRQWEFVTIioPNFy8SNG0ThPAklmOjfDn8UqCv1eHc6VkdSShwER3jkWgM7B7voH/o0pl83Sae2ijeIOZBCQVOpLmKkFM9hvvb3uv69sB0hXVcEmDtyQm47elmTHsicFQxFxIn2DOgr7DOY67G552ugGmv7Jh5v0jszP/eqp+lkR2CvcbfUSHRscbp5PhTq9sH0ToJkY9j7bK1l+FNk3i+Xnatei/o5sMIXnDxuB6d4LfWJtoqQQvmpPwSh9vYmO4GH8QPcsvX87iuwFPrZnvbcLkuLpFLA3Z/Kk6LuMbCIAJF4kA7VQZJHor5zGwaw8t07W0PaUF1pc+JOB3R7HR95JDcH00pWIUWSxZkXwvU1PJTh+mZILrkkUNer7zlYZO2s9aCzOZxPS5oXyKKZMYmZ9o0EgZ6dd77xXU2D0mBqz3UXscaBuQZKARYKp/edfXzBs7dtn5Jn35fiPHFT+sWH2JMpMbaTa3n8tptcrDjAqW/Zhnt4TpHGMIj76t7olFH/JlZY2oeGPd6O3NzwvgQ6NVIFG7qpgdHa1wpn0EqsphgVkrN24CfWXxoh8mgALx/FsavGC3+0KqymKVTLFQV/KQJeEI2PCM7lEllt4K4Krp8hzy2Ma/nnCSOxOc3nprw3cqDAp8IUs1dlNM9N/OgeQIDRcDs1eSxrpN2CWqqJvZS1f44kjnsDjLGJ5ZtsonSvPdT/gffPLC8UiN7tsAh70eBcfPyH31A5NOy0VyMfMYkv1a270YszLvaHY5Kt3r+mbhFJGAK/c6Jab231nNrSuWq6xO6e9k/VX+STBdf/kGUPUAu5a/gnZM1b9gAu84QbhWE+AQQZc2CbAX2lCwaSGxP7uP+Kz+k7WHOjWR7vdbmrPXtdpkj/mCEO8/wZUwjRwO4bYYhg9/Qnk5dwcymJ+PpmNJDVSy9K+CeP2XNSzMkQWiTCDeN1wjH+dth+2xPe2ITYp16F2xUB0Hy+MnlhwULlrNvgau4a8usRYadduoMxlOG8FI0T0aRhbwsbkUKmhRhWB5dD8OXWt1CCURNQw4l+I/GIgqefItn7686SknLZCTjKXy8JlrGIFfNrMq6+WHGiz3aT1nYsR/MNvNKLLhnOlCS7qbctBbgdnXTCBkP77rF3VNNdOF/ktEMrib2yqEkRijCw6UzYpwalgi8V+rETBNgqNvewL9Xdww4eSwbs1w4fE58Tg1jvLTYwtq8OrWAF4ka20WNcpPcbpq7JYv1nlV127hQzn/G8V/b8MkBbx0ZNScdGLbTPEhayi+bQ+axJVeqqVfXPw1xq8evrswF7SSY4kCHCfqGaB7Z3Ybei4lmDR1oAwBiUUL5LtuxScvTX7DlHP4J8OSuspRE6iJzjBE1NfNubO1P/bwRByn9qzbciJQPRstQ9OQ5VlFJWoUG6lJ+I9U7TnkIFc0lK9tWso/78XxeNGC6+OtacR3Fdr/It9mOogf8dWSbicnZO6kCaJZWYPa/az0Hp40InDPScE0bf7WRh9nJ71MPkuJ8r+u9iQT51MCCg9RHAlTeWeuiJVa6ezlTIzVk7AgROzJKMqlwRl/m5Clmjhpl7BEGpF9ef4RmBpI2YnVevk4w9VeVxYCX03NaMahOTe7IjNlYXvfExzHgq9kQRMIeu+frbLqYq28+RHoG9VoH1EmXoY2PUqa3f+FQX+xQs9e2N9C6K/O+4XyvumIIfo6OTQRtHHKL5ycLW6cbkVqBo0tnF7VD3VDP1GqNQxfnb2dkVQkni4T+6QRoSxQq/jbY7PubnLJJilHxBiibMHWr85ZgsvWJJfb4xJi6nZN3lZBpHYKQGVCHdni29xr5mBXsG861qPcgjGhu3eh3F8JPypaqoq9+Xo3r5auo5O95vuhzwfosgiJmvc1oGytFh+1K8aPNGLduHwVABrLfmtnNM6j3p4/hXi169u0P72ikXhTZ7Hd4q2Pauekv+6F2M1G6ampeg3djvUz9RrtMOxGmDPcc0a4/0Wixv8g7ZOMomWLCCr+OJjyK5n6j3OTp7MyHetdFKe1X8WSXrXfP7oX4y1qgfjp8LjG1uqJIMfkAevZCutSXnCcVVY9jVyD1Y8uZ1Ikgme5rD6EYy/GNI52ey0G6dFL2F65bgQgYaMQnj7fswrLoeuhW0MYcdV/sIsDqpx/P8sHJ4IaGepzlvVt9OD3cVHRvuh9u6H+R7JLgeSxGm0MrMgcz9aJtiMRdJay9Hw6q8bupiTOhK8HtWK4DNR4nUM7YBq2uac2yJ1C+Jbd+KDRqqCgS7wHENqDjugO6ukSiu8DO85Caw1qEGB3bL9FFLp0lUjVf6E1NpPA7njgpKfobO9glZPTQWXL8Ji9h2Qd+jwRwc2QIBvl9g58ywhHMPl++/HpQLWlHoqLXV/esAc9aa6Ns4Sj2opgP19i8pzt2XLfCWrcFr+S8slhziJn2TOGUUUZ2H9DIMt2qOo6Yohd6wXnBSbDLeUFb3+u4cNJNt80Z3xT9EOmCp45nh83YdfXUiaZ4YhbnsiWjSX0RwvQnUJ5lUg464BgDdyc2hvAMlth+AbvOZUv1NqRsVLebCvsKN83CDQ6l+k3cDStwu6jHbsVpFUbBHU/FXqsrLs8i17WkD7rCRZMVOBW8Izmw/+eIf6PNYQqxwhwZrnzX+L2OfmX7LTZw/Yy9aC/ODH2Nci/sKp9iSaH7sFoUjmpA5bugN+XrG7+PJl8DqK7noHDmlKoRByk9Tpk1WnA5nnohCqskyA3ImLCCzpioYDWFjcsi3H8K0/JMU2A4VfQaSfh2qDGvbXCrNsdeslR/Fi7iD5YmcIH+PINa0PAbPZqxUt5SaxAVY0lLr4P0Yy1ypoTYyCCbMw7Rw1TR2QTwWRNWYOZk3u902bbo3QmEzFg311IQ3DnlKmBKiTfe3D/OARsReWDB96X7f8YMOpEiBmYA6mJ92N//GzCLJvBJxWYmMUM+z3FLUKZr4OZxrIV8NhPBWFo7CbYDtLEbl/LU8OIn0yTAJIq3u58w1MgFeDzAfecfGRS3zW/tsJzO4kDFmbsEyUoPgbgltmeOlX/Kogn7b1wEmM/MNvs1SjeoMBctX7bNzgbAlNefuZPbEOcXQ3ccKWcaqCZNH9PIM9GrjiCeGS0H1xXnF6uyZ3xFY1ZRa/iYPpj9Vkkiai3K1AG+kE/pYOC2Dlzjax+LUdcYuGKkrHR/X7bs2sP7wOkTplejlleW8L3fRg229PK4CNA+OAwNyZNYOsoWerre+MVV5adou0X65AQs0fbG5I68isBxd7Du/gu4XZuZwcB3HFWuYE6sOAFthmpGYAvMBR8lehKM2HX4iY5/9ZN1uiGF6N7FeKJ1Bph8RHAiOWk35woQR3KCt/TwoFtecY0DwMC2DwNlSyzneBPjD/YgibBAXCZQreWIzBXhrSWWt6G9MKVycUX+95tvyDTm+vHI7rV/U0z++ma+Wb+9mW/qER7b22ipMD22TR1FWd5FdzDWUpESVxtuMxqNphy/mWsbX89mX3TebrS88E/+vaUg1YUBdqLrnbdjp0UAcLtuuEIeOdPcPQ0Mvg2WjI6a5pRclPS/8GyYGRn0VWRo4xf7C/4XUEsDBBQAAgAIADdH7UYPEy3PTAAAAGoAAAAbAAAAdW5pdmVyc2FsL3VuaXZlcnNhbC5wbmcueG1ss7GvyM1RKEstKs7Mz7NVMtQzULK34+WyKShKLctMLVeoAIoBBSFASaHSVsnECMEtz0wpybBVMjdGUpKRmpmeUWKrZGpiARfUBxoJAFBLAQIAABQAAgAIAIeT10aKJOKo+gIAALAIAAAUAAAAAAAAAAEAAAAAAAAAAAB1bml2ZXJzYWwvcGxheWVyLnhtbFBLAQIAABQAAgAIADdH7Ub7F3kMxjIAAERRAAAXAAAAAAAAAAAAAAAAACwDAAB1bml2ZXJzYWwvdW5pdmVyc2FsLnBuZ1BLAQIAABQAAgAIADdH7UYPEy3PTAAAAGoAAAAbAAAAAAAAAAEAAAAAACc2AAB1bml2ZXJzYWwvdW5pdmVyc2FsLnBuZy54bWxQSwUGAAAAAAMAAwDQAAAArDYAAAAA"/>
  <p:tag name="ISPRING_PRESENTATION_TITLE" val="Пример оформления модуля курса в PowerPoint.docx"/>
  <p:tag name="ISPRING_RESOURCE_PATHS_HASH_PRESENTER" val="8e8134037eecfa06f839ece71cee9b077e262"/>
</p:tagLst>
</file>

<file path=ppt/theme/theme1.xml><?xml version="1.0" encoding="utf-8"?>
<a:theme xmlns:a="http://schemas.openxmlformats.org/drawingml/2006/main" name="Тема1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1349</TotalTime>
  <Words>1216</Words>
  <Application>Microsoft Office PowerPoint</Application>
  <PresentationFormat>Широкоэкранный</PresentationFormat>
  <Paragraphs>174</Paragraphs>
  <Slides>18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Book Antiqua</vt:lpstr>
      <vt:lpstr>Calibri</vt:lpstr>
      <vt:lpstr>Times New Roman</vt:lpstr>
      <vt:lpstr>Wingdings</vt:lpstr>
      <vt:lpstr>Тема1</vt:lpstr>
      <vt:lpstr>ТОВАРОВЕДЕНИЕ НЕПРОДОВОЛЬСТВЕННЫХ ТОВАРОВ</vt:lpstr>
      <vt:lpstr>СОДЕРЖАНИЕ МОДУЛЯ</vt:lpstr>
      <vt:lpstr>Презентация PowerPoint</vt:lpstr>
      <vt:lpstr>13.1. Общие сведения о товарах бытовой химии</vt:lpstr>
      <vt:lpstr>Презентация PowerPoint</vt:lpstr>
      <vt:lpstr>13.2. Понятие о клеях, состав и  потребительские свойства клеев</vt:lpstr>
      <vt:lpstr>Презентация PowerPoint</vt:lpstr>
      <vt:lpstr>13.3. Классификация ассортимента клеев</vt:lpstr>
      <vt:lpstr>Презентация PowerPoint</vt:lpstr>
      <vt:lpstr>Презентация PowerPoint</vt:lpstr>
      <vt:lpstr>13.4. Характеристика ассортимента клеев по группам</vt:lpstr>
      <vt:lpstr>Презентация PowerPoint</vt:lpstr>
      <vt:lpstr>Презентация PowerPoint</vt:lpstr>
      <vt:lpstr>Презентация PowerPoint</vt:lpstr>
      <vt:lpstr>13.5. Требования к качеству, маркировка, упаковка, хранение клеев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модуля курса в PowerPoint.docx</dc:title>
  <dc:creator>Пользователь</dc:creator>
  <cp:lastModifiedBy>Машенька</cp:lastModifiedBy>
  <cp:revision>166</cp:revision>
  <dcterms:created xsi:type="dcterms:W3CDTF">2014-06-06T09:13:21Z</dcterms:created>
  <dcterms:modified xsi:type="dcterms:W3CDTF">2019-06-26T21:16:02Z</dcterms:modified>
</cp:coreProperties>
</file>