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16"/>
  </p:notesMasterIdLst>
  <p:sldIdLst>
    <p:sldId id="256" r:id="rId2"/>
    <p:sldId id="258" r:id="rId3"/>
    <p:sldId id="322" r:id="rId4"/>
    <p:sldId id="273" r:id="rId5"/>
    <p:sldId id="331" r:id="rId6"/>
    <p:sldId id="334" r:id="rId7"/>
    <p:sldId id="333" r:id="rId8"/>
    <p:sldId id="326" r:id="rId9"/>
    <p:sldId id="337" r:id="rId10"/>
    <p:sldId id="338" r:id="rId11"/>
    <p:sldId id="369" r:id="rId12"/>
    <p:sldId id="325" r:id="rId13"/>
    <p:sldId id="324" r:id="rId14"/>
    <p:sldId id="323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96D"/>
    <a:srgbClr val="96C733"/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88" d="100"/>
          <a:sy n="88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12.1. Классификация и характеристика дефектов металлических изделий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2EA566-0F94-4AB3-B090-480C9D12B7D8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12.2. Принцип сортировки стальной эмалированной посуды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4B02DB-1C4A-4D29-80C2-5111D5C9AEFD}" type="parTrans" cxnId="{95600D13-A729-455A-BD42-6A5E234CC97B}">
      <dgm:prSet/>
      <dgm:spPr/>
      <dgm:t>
        <a:bodyPr/>
        <a:lstStyle/>
        <a:p>
          <a:endParaRPr lang="ru-RU"/>
        </a:p>
      </dgm:t>
    </dgm:pt>
    <dgm:pt modelId="{CD19C7B2-C8C7-4486-9E1D-C0B4CFC30B69}" type="sibTrans" cxnId="{95600D13-A729-455A-BD42-6A5E234CC97B}">
      <dgm:prSet/>
      <dgm:spPr/>
      <dgm:t>
        <a:bodyPr/>
        <a:lstStyle/>
        <a:p>
          <a:endParaRPr lang="ru-RU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2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2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2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2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2"/>
      <dgm:spPr/>
      <dgm:t>
        <a:bodyPr/>
        <a:lstStyle/>
        <a:p>
          <a:endParaRPr lang="ru-RU"/>
        </a:p>
      </dgm:t>
    </dgm:pt>
    <dgm:pt modelId="{1B9C6E93-634F-4686-93BF-5256608FA6CD}" type="pres">
      <dgm:prSet presAssocID="{CA2EA566-0F94-4AB3-B090-480C9D12B7D8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97754-2A67-483D-9E57-A275100FDAD5}" type="pres">
      <dgm:prSet presAssocID="{CA2EA566-0F94-4AB3-B090-480C9D12B7D8}" presName="accent_2" presStyleCnt="0"/>
      <dgm:spPr/>
    </dgm:pt>
    <dgm:pt modelId="{C9913412-7CC8-426D-9E07-B097EEEEA224}" type="pres">
      <dgm:prSet presAssocID="{CA2EA566-0F94-4AB3-B090-480C9D12B7D8}" presName="accentRepeatNode" presStyleLbl="solidFgAcc1" presStyleIdx="1" presStyleCnt="2"/>
      <dgm:spPr/>
    </dgm:pt>
  </dgm:ptLst>
  <dgm:cxnLst>
    <dgm:cxn modelId="{95600D13-A729-455A-BD42-6A5E234CC97B}" srcId="{CF845803-1717-4F48-B710-F7F1B43013F3}" destId="{CA2EA566-0F94-4AB3-B090-480C9D12B7D8}" srcOrd="1" destOrd="0" parTransId="{994B02DB-1C4A-4D29-80C2-5111D5C9AEFD}" sibTransId="{CD19C7B2-C8C7-4486-9E1D-C0B4CFC30B69}"/>
    <dgm:cxn modelId="{219560C3-1B86-486C-A138-040A3FD33EE9}" type="presOf" srcId="{CA2EA566-0F94-4AB3-B090-480C9D12B7D8}" destId="{1B9C6E93-634F-4686-93BF-5256608FA6CD}" srcOrd="0" destOrd="0" presId="urn:microsoft.com/office/officeart/2008/layout/VerticalCurvedList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89B188A8-40EB-45C3-9737-682739540B0B}" type="presParOf" srcId="{962C2BD0-517B-4E9C-A037-D4A0806612C4}" destId="{1B9C6E93-634F-4686-93BF-5256608FA6CD}" srcOrd="3" destOrd="0" presId="urn:microsoft.com/office/officeart/2008/layout/VerticalCurvedList"/>
    <dgm:cxn modelId="{11885554-D323-4956-BFFF-8234A9355CA7}" type="presParOf" srcId="{962C2BD0-517B-4E9C-A037-D4A0806612C4}" destId="{7BB97754-2A67-483D-9E57-A275100FDAD5}" srcOrd="4" destOrd="0" presId="urn:microsoft.com/office/officeart/2008/layout/VerticalCurvedList"/>
    <dgm:cxn modelId="{1F613886-1FC4-4992-A12E-1163FF96CDCB}" type="presParOf" srcId="{7BB97754-2A67-483D-9E57-A275100FDAD5}" destId="{C9913412-7CC8-426D-9E07-B097EEEEA22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4745890" y="-732843"/>
          <a:ext cx="5695008" cy="5695008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777455" y="591212"/>
          <a:ext cx="10477835" cy="12082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903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12.1. Классификация и характеристика дефектов металлических изделий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7455" y="591212"/>
        <a:ext cx="10477835" cy="1208232"/>
      </dsp:txXfrm>
    </dsp:sp>
    <dsp:sp modelId="{C7628E09-A5D0-43AC-834B-E8990AEC2BF8}">
      <dsp:nvSpPr>
        <dsp:cNvPr id="0" name=""/>
        <dsp:cNvSpPr/>
      </dsp:nvSpPr>
      <dsp:spPr>
        <a:xfrm>
          <a:off x="22309" y="453171"/>
          <a:ext cx="1510290" cy="1510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9C6E93-634F-4686-93BF-5256608FA6CD}">
      <dsp:nvSpPr>
        <dsp:cNvPr id="0" name=""/>
        <dsp:cNvSpPr/>
      </dsp:nvSpPr>
      <dsp:spPr>
        <a:xfrm>
          <a:off x="777455" y="2416888"/>
          <a:ext cx="10477835" cy="12082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903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12.2. Принцип сортировки стальной эмалированной посуды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7455" y="2416888"/>
        <a:ext cx="10477835" cy="1208232"/>
      </dsp:txXfrm>
    </dsp:sp>
    <dsp:sp modelId="{C9913412-7CC8-426D-9E07-B097EEEEA224}">
      <dsp:nvSpPr>
        <dsp:cNvPr id="0" name=""/>
        <dsp:cNvSpPr/>
      </dsp:nvSpPr>
      <dsp:spPr>
        <a:xfrm>
          <a:off x="22309" y="2265859"/>
          <a:ext cx="1510290" cy="1510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7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71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789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03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89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94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07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152" y="1847671"/>
            <a:ext cx="10815145" cy="24476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ТОВАРОВЕДЕНИЕ НЕПРОДОВОЛЬСТВЕННЫХ ТОВАРОВ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76200" y="4295275"/>
            <a:ext cx="12344400" cy="66892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Контроль качества металлических бытовых товаров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75814" y="5817476"/>
            <a:ext cx="10187820" cy="457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3679" y="147613"/>
            <a:ext cx="11789229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 РЕШЕНИЯ ЗАДАЧИ: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Условие задачи</a:t>
            </a:r>
            <a:r>
              <a:rPr lang="ru-RU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магазин поступила партия стальной эмалированной посуды. При проверке качества было обнаружено, что: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кастрюли имеют дефект «рыбья чешуя»;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чайник имеет незначительное выгорание рисунка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деколи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4-х кружках имеются незначительные сколы покровной эмали без обнажения грунтового покрытия;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2-х чайников при наклоне на 60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выпадает крышка;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кастрюля имеет усадочные раковины на ручках из фенопласта.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Сделайте заключение о качестве изделий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5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1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ru-RU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решения задачи используем ГОСТ 24788-2001. Посуда хозяйственная стальная эмалированная. Общие технические условия.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Оцениваем дефекты: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кастрюли – «рыбья чешуя» не допускается (с.6, т.3, п.1);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чайник – незначительное выгорание рисунка допускается (с.6, п.5.3.1.10);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 кружки – сколы допускаются (с.6, п.5.3.1.9.);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чайника – выпадение крышки не допускается (с.6, п.5.3.2.2.);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кастрюля – усадочные раковины не допускаются (с.7, п.5.3.2.6.).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11313" indent="-1611313"/>
            <a:r>
              <a:rPr lang="ru-RU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ЗАКЛЮЧЕНИЕ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согласно ГОСТ 24788-2001 из поступившей партии 3 кастрюли и 2 чайника не соответствуют требованиям стандарта и в реализацию не допускаются.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3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9" y="1546981"/>
            <a:ext cx="4166977" cy="45868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5252" y="436603"/>
            <a:ext cx="7381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Практическое задание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9546" y="1883392"/>
            <a:ext cx="71787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Выполните задание по Модулю 12,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которое находится в практическом разделе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Формат выполнения задания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файл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по решению задач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изложены в вопросе 2 Модуля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27" y="3469943"/>
            <a:ext cx="1699360" cy="16993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8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0797" y="2082019"/>
            <a:ext cx="83976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классификацию дефектов металлических изделий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дефекты штамповки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Перечислите дефекты покрытий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дефекты обработки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дефекты стальной эмалированной посуды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Назовите дефекты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алюминиевой посуды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Опишите принцип сортировки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стальной эмалированной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посуды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2011231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8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06" y="1483984"/>
            <a:ext cx="3863415" cy="3863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1594" y="3039267"/>
            <a:ext cx="74380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непродоволь-ственных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331-332, 342-343, 346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33663" y="1609119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836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4748380" y="980888"/>
            <a:ext cx="2588565" cy="345758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677" y="4694830"/>
            <a:ext cx="120513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Васильевна,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mashkovich1978@mail.ru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89639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18984368"/>
              </p:ext>
            </p:extLst>
          </p:nvPr>
        </p:nvGraphicFramePr>
        <p:xfrm>
          <a:off x="532023" y="763866"/>
          <a:ext cx="11277600" cy="422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21506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84" y="5036024"/>
            <a:ext cx="1304286" cy="13042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9928" y="5509313"/>
            <a:ext cx="8629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ведения конспекта можете использовать рабочую тетрадь, которую можно скачать в разделе «Дополнительные материалы»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0" y="2383666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8408" y="436603"/>
            <a:ext cx="537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2819" y="1707830"/>
            <a:ext cx="73468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Давать классификацию и характеристику дефектов металлических изделий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Описывать принцип сортировки стальной эмалированной посуды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Объяснять особенности  маркировки, упаковки, транспортирования и хранения металлических бытовых товаров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Решать задачи по определению качества стальной эмалированной посуды с использованием стандарта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12.1. Классификация и характеристика дефектов металлических изделий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3" y="2421469"/>
            <a:ext cx="3036446" cy="32826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0629" y="1569409"/>
            <a:ext cx="11811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ДЕФЕКТЫ, ВОНИКАЮЩИЕ ПРИ ФОРМОВАНИИ:</a:t>
            </a:r>
          </a:p>
          <a:p>
            <a:pPr indent="342900" algn="just">
              <a:spcAft>
                <a:spcPts val="0"/>
              </a:spcAft>
            </a:pPr>
            <a:endParaRPr lang="ru-RU" sz="12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Дефекты </a:t>
            </a: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литья: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раковины, трещины, недолив,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разностенность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пригары, следы литника, поры  и др.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Дефекты прокатки: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несоответствие химического состава и микроструктуры металла требованиям технических условий, искажение формы сечения (для профильных изделий), недостаточная гладкость поверхности.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Дефекты волочения: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отклонение от формы и размеров поперечного сечения, недостаточная гладкость поверхности.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Дефекты ковки: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отклонение химического состава и микроструктуры металла от норм, искажение формы заготовки, отклонение от размеров, раковины, засоры на поверхности.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Дефекты штамповки: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отклонения от формы и размеров, глубокие царапины на поверхности, гофры (морщины), заусенцы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Дефекты сшивки: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недостаточное уплотнение швов, непрочное соединение, неровные швы.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629" y="264785"/>
            <a:ext cx="11288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Дефекты металлических изделий могут возникать на всех стадиях технологического цикла: при формовании изделий и их деталей, соединении деталей, обработке поверхности, при нанесении покрытия и др. </a:t>
            </a:r>
          </a:p>
        </p:txBody>
      </p:sp>
    </p:spTree>
    <p:extLst>
      <p:ext uri="{BB962C8B-B14F-4D97-AF65-F5344CB8AC3E}">
        <p14:creationId xmlns:p14="http://schemas.microsoft.com/office/powerpoint/2010/main" val="13981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6829" y="1191101"/>
            <a:ext cx="117892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ДЕФЕКТЫ ПОКРЫТИЙ: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неравномерное отслоение, следы коррозии, пропуски покрытия, шероховатости. Для силикатного эмалевого покрытия: отскок эмали, трещины,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цек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пузыри,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вскипы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темные точки, кратеры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качеству покрытий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631825" lvl="0" indent="-27305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800100" algn="l"/>
              </a:tabLs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должны быть однородными по толщине и цвету;</a:t>
            </a:r>
          </a:p>
          <a:p>
            <a:pPr marL="631825" lvl="0" indent="-27305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800100" algn="l"/>
              </a:tabLs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должны быть пористыми (показатель нормируется);</a:t>
            </a:r>
          </a:p>
          <a:p>
            <a:pPr marL="631825" lvl="0" indent="-27305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800100" algn="l"/>
              </a:tabLs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сцепление с основным металлом должно быть прочным;</a:t>
            </a:r>
          </a:p>
          <a:p>
            <a:pPr marL="631825" lvl="0" indent="-27305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800100" algn="l"/>
              </a:tabLs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покрытие должно быть безвредным.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6829" y="221243"/>
            <a:ext cx="1113608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ДЕФЕКТЫ ОБРАБОТКИ: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неоднородность поверхности изделия по чистоте (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недошлифовка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недополировка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листа), шероховатость, царапины, риски.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6829" y="4238089"/>
            <a:ext cx="1178922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ДЕФЕКТЫ СОЕДИНЕНИЯ ДЕТАЛЕЙ:</a:t>
            </a:r>
          </a:p>
          <a:p>
            <a:pPr algn="just">
              <a:spcAft>
                <a:spcPts val="0"/>
              </a:spcAft>
            </a:pPr>
            <a:endParaRPr lang="ru-RU" sz="1200" b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1825" indent="-2730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Дефекты </a:t>
            </a: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сварки: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непровары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шлаковые включения, трещины, натеки, прожоги, несоответствие размеров шва и чистоты его поверхности требованиям.</a:t>
            </a:r>
          </a:p>
          <a:p>
            <a:pPr marL="631825" indent="-2730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Дефекты пайки: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отслаивание припоя, пропаянные участки, хрупкость припоя, большой по размеру слой припоя, недостаточная чистота пропаянного участка.</a:t>
            </a:r>
          </a:p>
        </p:txBody>
      </p:sp>
    </p:spTree>
    <p:extLst>
      <p:ext uri="{BB962C8B-B14F-4D97-AF65-F5344CB8AC3E}">
        <p14:creationId xmlns:p14="http://schemas.microsoft.com/office/powerpoint/2010/main" val="32147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0287" y="948532"/>
            <a:ext cx="1187631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Дефекты </a:t>
            </a: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стальной оцинкованной посуды: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пузыри стали, пятна от окислов алюминия, темные точки, наплывы цинка, следы от инструмента, волнистость и трещины борта.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Дефекты стальной луженой посуды: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рябоватая (плохо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облуженая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поверхность, пузыри, матовые пятна, потеки, царапины.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Дефекты стальной эмалированной посуды: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пузыри,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вскипы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прогары, волосные линии,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цек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отскок эмали, «рыбья чешуя», натеки эмали, матовость, недостаточная белизна внутри эмали, сборка краски, помарки краской, выгорание рисунка.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Дефекты </a:t>
            </a: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посуды из нержавеющей стали: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раковины, трещины, заусенцы, волнистость.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Дефекты чугунной </a:t>
            </a:r>
            <a:r>
              <a:rPr lang="ru-RU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черной посуды: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раковины усадочные, трещины, недолив, пригары земли, наличие литников, «потение» (просачивание воды через мелкие сквозные поры).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Дефекты </a:t>
            </a: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алюминиевой посуды: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утоньшение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утолщение стенок, царапины, гофры (вертикальные складки) боковых стенок.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Дефекты латунной посуды: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вмятины, волнистость, черные точки, царапины, следы пайки деталей.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Дефекты мельхиоровой посуды: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темные пятна, трещины покрытия, пузыри, отслаивание покрытия.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1" y="117535"/>
            <a:ext cx="10949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посуды из различных видов металлических сплавов характерны свои специфические дефекты:</a:t>
            </a:r>
          </a:p>
        </p:txBody>
      </p:sp>
    </p:spTree>
    <p:extLst>
      <p:ext uri="{BB962C8B-B14F-4D97-AF65-F5344CB8AC3E}">
        <p14:creationId xmlns:p14="http://schemas.microsoft.com/office/powerpoint/2010/main" val="322307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12.2. Принцип сортировки стальной эмалированной посуды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98" y="2367040"/>
            <a:ext cx="2972788" cy="3213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3029" y="224985"/>
            <a:ext cx="776151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качеству стальной эмалированной посуды включают требования к материалу изготовления, эмалевому покрытию, конструкции изделия, комплектности, маркировке и упаковке (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стр. 4-7, раздел 5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Стальная эмалированная посуда на сорта не делится, но по согласованию с потребителем посуда, на наружной поверхности которой имеются дефекты, ухудшающие внешний вид, может относиться ко 2-му сорту (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6, табл.3, примеч.2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Стандартом предусмотрены допустимые и недопустимые дефекты. При проверке качества учитывается место расположения дефекта (внутренняя или наружная поверхность). При наличии недопустимых дефектов изделие является нестандартным и в реализацию не допускается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 descr="Стр. 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r="3646" b="4868"/>
          <a:stretch/>
        </p:blipFill>
        <p:spPr bwMode="auto">
          <a:xfrm>
            <a:off x="8382000" y="1121229"/>
            <a:ext cx="3516085" cy="51053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988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</TotalTime>
  <Words>872</Words>
  <Application>Microsoft Office PowerPoint</Application>
  <PresentationFormat>Широкоэкранный</PresentationFormat>
  <Paragraphs>110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Book Antiqua</vt:lpstr>
      <vt:lpstr>Calibri</vt:lpstr>
      <vt:lpstr>Symbol</vt:lpstr>
      <vt:lpstr>Times New Roman</vt:lpstr>
      <vt:lpstr>Wingdings</vt:lpstr>
      <vt:lpstr>Тема1</vt:lpstr>
      <vt:lpstr>ТОВАРОВЕДЕНИЕ НЕПРОДОВОЛЬСТВЕННЫХ ТОВАРОВ</vt:lpstr>
      <vt:lpstr>СОДЕРЖАНИЕ МОДУЛЯ</vt:lpstr>
      <vt:lpstr>Презентация PowerPoint</vt:lpstr>
      <vt:lpstr>12.1. Классификация и характеристика дефектов металлических изделий</vt:lpstr>
      <vt:lpstr>Презентация PowerPoint</vt:lpstr>
      <vt:lpstr>Презентация PowerPoint</vt:lpstr>
      <vt:lpstr>Презентация PowerPoint</vt:lpstr>
      <vt:lpstr>12.2. Принцип сортировки стальной эмалированной посуды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Машенька</cp:lastModifiedBy>
  <cp:revision>161</cp:revision>
  <dcterms:created xsi:type="dcterms:W3CDTF">2014-06-06T09:13:21Z</dcterms:created>
  <dcterms:modified xsi:type="dcterms:W3CDTF">2019-06-26T19:07:51Z</dcterms:modified>
</cp:coreProperties>
</file>