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31"/>
  </p:notesMasterIdLst>
  <p:sldIdLst>
    <p:sldId id="256" r:id="rId2"/>
    <p:sldId id="258" r:id="rId3"/>
    <p:sldId id="322" r:id="rId4"/>
    <p:sldId id="273" r:id="rId5"/>
    <p:sldId id="332" r:id="rId6"/>
    <p:sldId id="326" r:id="rId7"/>
    <p:sldId id="333" r:id="rId8"/>
    <p:sldId id="334" r:id="rId9"/>
    <p:sldId id="327" r:id="rId10"/>
    <p:sldId id="344" r:id="rId11"/>
    <p:sldId id="338" r:id="rId12"/>
    <p:sldId id="345" r:id="rId13"/>
    <p:sldId id="336" r:id="rId14"/>
    <p:sldId id="335" r:id="rId15"/>
    <p:sldId id="337" r:id="rId16"/>
    <p:sldId id="328" r:id="rId17"/>
    <p:sldId id="361" r:id="rId18"/>
    <p:sldId id="329" r:id="rId19"/>
    <p:sldId id="354" r:id="rId20"/>
    <p:sldId id="355" r:id="rId21"/>
    <p:sldId id="356" r:id="rId22"/>
    <p:sldId id="330" r:id="rId23"/>
    <p:sldId id="357" r:id="rId24"/>
    <p:sldId id="358" r:id="rId25"/>
    <p:sldId id="359" r:id="rId26"/>
    <p:sldId id="360" r:id="rId27"/>
    <p:sldId id="325" r:id="rId28"/>
    <p:sldId id="324" r:id="rId29"/>
    <p:sldId id="323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 о хозяйственных товарах из пластических 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9F062-B19D-4331-9E17-BF25CDB8D76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1.2.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пластмассах,  состав и классификация пластмасс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71B94-806D-496E-9C86-ABCD33E443D5}" type="parTrans" cxnId="{2CEE2863-F3A2-4F2A-BB07-6285CBD78D7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2ACE0-328E-43CF-8633-4E818D7EAEB1}" type="sibTrans" cxnId="{2CEE2863-F3A2-4F2A-BB07-6285CBD78D7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6D0B7-0E6F-4C07-BFBD-58D836A6DB3D}">
      <dgm:prSet phldrT="[Текст]" custT="1"/>
      <dgm:spPr/>
      <dgm:t>
        <a:bodyPr/>
        <a:lstStyle/>
        <a:p>
          <a:pPr marL="531813" indent="-531813"/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1.3.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полимеризационных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пластмасс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55445-7D8B-4A6B-84D2-11EE531DA3E1}" type="parTrans" cxnId="{3C28F845-E7DD-40B8-AE1B-7F966AD2D9A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0DCAF-6FE6-4341-AB76-7778462B18E4}" type="sibTrans" cxnId="{3C28F845-E7DD-40B8-AE1B-7F966AD2D9A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B27A4-D1FF-4B4C-82AE-2F6B451BCA5A}">
      <dgm:prSet phldrT="[Текст]" custT="1"/>
      <dgm:spPr/>
      <dgm:t>
        <a:bodyPr/>
        <a:lstStyle/>
        <a:p>
          <a:pPr marL="531813" indent="-531813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1.4. Характеристика поликонденсационных пластмасс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78B0C-2BC6-42F1-A42A-5659E67D3D2E}" type="parTrans" cxnId="{597E37BB-EFFC-4A19-ACC3-A5D8A691B40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67002-CB21-4604-A38D-B3998494CCCA}" type="sibTrans" cxnId="{597E37BB-EFFC-4A19-ACC3-A5D8A691B40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E8354-6AC3-4FB4-AD8B-931FC29A0177}">
      <dgm:prSet phldrT="[Текст]" custT="1"/>
      <dgm:spPr/>
      <dgm:t>
        <a:bodyPr/>
        <a:lstStyle/>
        <a:p>
          <a:pPr marL="531813" indent="-531813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1.5. Характеристика способов производства изделий из пластмасс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2E0CC-5A27-4E74-A6ED-DE2FCA1EE318}" type="parTrans" cxnId="{B0139C71-B92F-4BA2-B027-83A1BB7D1D6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60F39-6757-43AA-87C1-4D9CCAF68781}" type="sibTrans" cxnId="{B0139C71-B92F-4BA2-B027-83A1BB7D1D6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5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5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5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5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67C15D27-662C-425E-86D2-17C7D6F2D4A9}" type="pres">
      <dgm:prSet presAssocID="{CFF9F062-B19D-4331-9E17-BF25CDB8D7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AA541-40A7-4036-87EF-FC810834469A}" type="pres">
      <dgm:prSet presAssocID="{CFF9F062-B19D-4331-9E17-BF25CDB8D765}" presName="accent_2" presStyleCnt="0"/>
      <dgm:spPr/>
      <dgm:t>
        <a:bodyPr/>
        <a:lstStyle/>
        <a:p>
          <a:endParaRPr lang="ru-RU"/>
        </a:p>
      </dgm:t>
    </dgm:pt>
    <dgm:pt modelId="{F2E5B05F-3C39-407F-B91D-D9072681344D}" type="pres">
      <dgm:prSet presAssocID="{CFF9F062-B19D-4331-9E17-BF25CDB8D765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6B1314DC-0D6D-42AE-A22B-4EA3DD642912}" type="pres">
      <dgm:prSet presAssocID="{D4B6D0B7-0E6F-4C07-BFBD-58D836A6DB3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12036-F940-4F9A-BCB2-C2456DF0E754}" type="pres">
      <dgm:prSet presAssocID="{D4B6D0B7-0E6F-4C07-BFBD-58D836A6DB3D}" presName="accent_3" presStyleCnt="0"/>
      <dgm:spPr/>
      <dgm:t>
        <a:bodyPr/>
        <a:lstStyle/>
        <a:p>
          <a:endParaRPr lang="ru-RU"/>
        </a:p>
      </dgm:t>
    </dgm:pt>
    <dgm:pt modelId="{160987AF-1DB2-4156-8816-33A9CDA1A443}" type="pres">
      <dgm:prSet presAssocID="{D4B6D0B7-0E6F-4C07-BFBD-58D836A6DB3D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A47C4A5F-17C0-44DA-B1C4-4A2D464850D3}" type="pres">
      <dgm:prSet presAssocID="{33CB27A4-D1FF-4B4C-82AE-2F6B451BCA5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3B2E3-3F87-4AB4-9156-2A68F7B1B703}" type="pres">
      <dgm:prSet presAssocID="{33CB27A4-D1FF-4B4C-82AE-2F6B451BCA5A}" presName="accent_4" presStyleCnt="0"/>
      <dgm:spPr/>
    </dgm:pt>
    <dgm:pt modelId="{E6982352-794C-4A79-8CFF-82F0873E2D77}" type="pres">
      <dgm:prSet presAssocID="{33CB27A4-D1FF-4B4C-82AE-2F6B451BCA5A}" presName="accentRepeatNode" presStyleLbl="solidFgAcc1" presStyleIdx="3" presStyleCnt="5"/>
      <dgm:spPr/>
    </dgm:pt>
    <dgm:pt modelId="{D6042C9A-DB72-40EC-BDE6-3C80F3D86122}" type="pres">
      <dgm:prSet presAssocID="{CC3E8354-6AC3-4FB4-AD8B-931FC29A017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95404-6B4E-45C7-8247-8027D6A7D1F6}" type="pres">
      <dgm:prSet presAssocID="{CC3E8354-6AC3-4FB4-AD8B-931FC29A0177}" presName="accent_5" presStyleCnt="0"/>
      <dgm:spPr/>
    </dgm:pt>
    <dgm:pt modelId="{EDA44596-79D7-4A2B-BF6B-6FDD75D5EAB5}" type="pres">
      <dgm:prSet presAssocID="{CC3E8354-6AC3-4FB4-AD8B-931FC29A0177}" presName="accentRepeatNode" presStyleLbl="solidFgAcc1" presStyleIdx="4" presStyleCnt="5"/>
      <dgm:spPr/>
    </dgm:pt>
  </dgm:ptLst>
  <dgm:cxnLst>
    <dgm:cxn modelId="{743E5B08-CB81-448B-8479-7B19412F5E2C}" type="presOf" srcId="{33CB27A4-D1FF-4B4C-82AE-2F6B451BCA5A}" destId="{A47C4A5F-17C0-44DA-B1C4-4A2D464850D3}" srcOrd="0" destOrd="0" presId="urn:microsoft.com/office/officeart/2008/layout/VerticalCurvedList"/>
    <dgm:cxn modelId="{2CA476F8-035A-44B5-A316-C67100DAE742}" type="presOf" srcId="{CFF9F062-B19D-4331-9E17-BF25CDB8D765}" destId="{67C15D27-662C-425E-86D2-17C7D6F2D4A9}" srcOrd="0" destOrd="0" presId="urn:microsoft.com/office/officeart/2008/layout/VerticalCurvedList"/>
    <dgm:cxn modelId="{2CEE2863-F3A2-4F2A-BB07-6285CBD78D70}" srcId="{CF845803-1717-4F48-B710-F7F1B43013F3}" destId="{CFF9F062-B19D-4331-9E17-BF25CDB8D765}" srcOrd="1" destOrd="0" parTransId="{DD271B94-806D-496E-9C86-ABCD33E443D5}" sibTransId="{D152ACE0-328E-43CF-8633-4E818D7EAEB1}"/>
    <dgm:cxn modelId="{B0139C71-B92F-4BA2-B027-83A1BB7D1D6B}" srcId="{CF845803-1717-4F48-B710-F7F1B43013F3}" destId="{CC3E8354-6AC3-4FB4-AD8B-931FC29A0177}" srcOrd="4" destOrd="0" parTransId="{56D2E0CC-5A27-4E74-A6ED-DE2FCA1EE318}" sibTransId="{BBC60F39-6757-43AA-87C1-4D9CCAF68781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3C28F845-E7DD-40B8-AE1B-7F966AD2D9A8}" srcId="{CF845803-1717-4F48-B710-F7F1B43013F3}" destId="{D4B6D0B7-0E6F-4C07-BFBD-58D836A6DB3D}" srcOrd="2" destOrd="0" parTransId="{86055445-7D8B-4A6B-84D2-11EE531DA3E1}" sibTransId="{0850DCAF-6FE6-4341-AB76-7778462B18E4}"/>
    <dgm:cxn modelId="{CDEAA7A3-1416-4152-8322-D411C2F7C18A}" type="presOf" srcId="{D4B6D0B7-0E6F-4C07-BFBD-58D836A6DB3D}" destId="{6B1314DC-0D6D-42AE-A22B-4EA3DD642912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94E01EAD-B117-4284-9FF0-F9811711473C}" type="presOf" srcId="{CC3E8354-6AC3-4FB4-AD8B-931FC29A0177}" destId="{D6042C9A-DB72-40EC-BDE6-3C80F3D86122}" srcOrd="0" destOrd="0" presId="urn:microsoft.com/office/officeart/2008/layout/VerticalCurvedList"/>
    <dgm:cxn modelId="{597E37BB-EFFC-4A19-ACC3-A5D8A691B405}" srcId="{CF845803-1717-4F48-B710-F7F1B43013F3}" destId="{33CB27A4-D1FF-4B4C-82AE-2F6B451BCA5A}" srcOrd="3" destOrd="0" parTransId="{BCA78B0C-2BC6-42F1-A42A-5659E67D3D2E}" sibTransId="{EA967002-CB21-4604-A38D-B3998494CCCA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A0D0F81-E7DD-4BB3-9D7F-49403EC441E7}" type="presParOf" srcId="{962C2BD0-517B-4E9C-A037-D4A0806612C4}" destId="{67C15D27-662C-425E-86D2-17C7D6F2D4A9}" srcOrd="3" destOrd="0" presId="urn:microsoft.com/office/officeart/2008/layout/VerticalCurvedList"/>
    <dgm:cxn modelId="{A26D5CAC-3B35-4BB7-B95F-4E34D100DD7F}" type="presParOf" srcId="{962C2BD0-517B-4E9C-A037-D4A0806612C4}" destId="{0FAAA541-40A7-4036-87EF-FC810834469A}" srcOrd="4" destOrd="0" presId="urn:microsoft.com/office/officeart/2008/layout/VerticalCurvedList"/>
    <dgm:cxn modelId="{DEDB95B6-3457-4260-BAA2-E41FBBD7CCE9}" type="presParOf" srcId="{0FAAA541-40A7-4036-87EF-FC810834469A}" destId="{F2E5B05F-3C39-407F-B91D-D9072681344D}" srcOrd="0" destOrd="0" presId="urn:microsoft.com/office/officeart/2008/layout/VerticalCurvedList"/>
    <dgm:cxn modelId="{C43C089A-53FF-48D9-B831-A46BE1FB91E2}" type="presParOf" srcId="{962C2BD0-517B-4E9C-A037-D4A0806612C4}" destId="{6B1314DC-0D6D-42AE-A22B-4EA3DD642912}" srcOrd="5" destOrd="0" presId="urn:microsoft.com/office/officeart/2008/layout/VerticalCurvedList"/>
    <dgm:cxn modelId="{52D0F570-C9FC-4F5B-81F9-D5FE65FC4E6B}" type="presParOf" srcId="{962C2BD0-517B-4E9C-A037-D4A0806612C4}" destId="{91212036-F940-4F9A-BCB2-C2456DF0E754}" srcOrd="6" destOrd="0" presId="urn:microsoft.com/office/officeart/2008/layout/VerticalCurvedList"/>
    <dgm:cxn modelId="{82D12367-C193-49E8-ABE6-0CB311EB94B0}" type="presParOf" srcId="{91212036-F940-4F9A-BCB2-C2456DF0E754}" destId="{160987AF-1DB2-4156-8816-33A9CDA1A443}" srcOrd="0" destOrd="0" presId="urn:microsoft.com/office/officeart/2008/layout/VerticalCurvedList"/>
    <dgm:cxn modelId="{7173475B-45BF-491A-B7C3-8D3E1F8E7538}" type="presParOf" srcId="{962C2BD0-517B-4E9C-A037-D4A0806612C4}" destId="{A47C4A5F-17C0-44DA-B1C4-4A2D464850D3}" srcOrd="7" destOrd="0" presId="urn:microsoft.com/office/officeart/2008/layout/VerticalCurvedList"/>
    <dgm:cxn modelId="{30B10B4B-0352-4591-A32B-0C597B670B52}" type="presParOf" srcId="{962C2BD0-517B-4E9C-A037-D4A0806612C4}" destId="{4DD3B2E3-3F87-4AB4-9156-2A68F7B1B703}" srcOrd="8" destOrd="0" presId="urn:microsoft.com/office/officeart/2008/layout/VerticalCurvedList"/>
    <dgm:cxn modelId="{A537A5C8-52E0-45C7-9049-9B30729739D1}" type="presParOf" srcId="{4DD3B2E3-3F87-4AB4-9156-2A68F7B1B703}" destId="{E6982352-794C-4A79-8CFF-82F0873E2D77}" srcOrd="0" destOrd="0" presId="urn:microsoft.com/office/officeart/2008/layout/VerticalCurvedList"/>
    <dgm:cxn modelId="{1E47516E-C09B-4D3D-8FF4-D76BAB1B19A1}" type="presParOf" srcId="{962C2BD0-517B-4E9C-A037-D4A0806612C4}" destId="{D6042C9A-DB72-40EC-BDE6-3C80F3D86122}" srcOrd="9" destOrd="0" presId="urn:microsoft.com/office/officeart/2008/layout/VerticalCurvedList"/>
    <dgm:cxn modelId="{B60E2B3A-2D2D-4CF1-BC8E-F1D72FA918E2}" type="presParOf" srcId="{962C2BD0-517B-4E9C-A037-D4A0806612C4}" destId="{FE995404-6B4E-45C7-8247-8027D6A7D1F6}" srcOrd="10" destOrd="0" presId="urn:microsoft.com/office/officeart/2008/layout/VerticalCurvedList"/>
    <dgm:cxn modelId="{2095063A-8956-4651-A1EB-80DB9D3BB926}" type="presParOf" srcId="{FE995404-6B4E-45C7-8247-8027D6A7D1F6}" destId="{EDA44596-79D7-4A2B-BF6B-6FDD75D5EA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0BF07-DD68-4528-A6EA-BC5B6FC976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E685F-9350-4DC6-BD70-BDD7987A06E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условий полимеризации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DD1C4-242F-4423-BF63-8C650E529AA1}" type="parTrans" cxnId="{FB32EB7B-CC73-43B5-A1F5-0CA8C4CD516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FDB67-64C4-4AA5-AD87-57B6F9DBC15D}" type="sibTrans" cxnId="{FB32EB7B-CC73-43B5-A1F5-0CA8C4CD516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7E30A-79D8-451C-8E70-B944183A84B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ПЭ высокого давления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07BA9-5A46-4013-8893-9BF369E78CC3}" type="parTrans" cxnId="{13F916F2-B047-4198-981A-7722EAA8940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AC382-4B6E-42B9-8C3A-7B07606FDEC3}" type="sibTrans" cxnId="{13F916F2-B047-4198-981A-7722EAA8940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D6F0B-C54E-4183-B2E5-E06CE8325B3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ПЭ среднего давления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53366-9065-46CA-A9E2-473D6D42AD73}" type="parTrans" cxnId="{D528F8F3-14FD-43AB-92F4-166B730C779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92F68-2C93-4910-9667-B2E986280801}" type="sibTrans" cxnId="{D528F8F3-14FD-43AB-92F4-166B730C779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BC696-5A87-4BAD-BAB4-153D177C894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ПЭ низкого давления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EE1CA-E099-4D1C-98B7-2F18FBC124D6}" type="parTrans" cxnId="{4AFC78A0-4EB3-4FF5-B740-4AFBEBA004A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3D75A-99B3-49AB-B463-117E1857EAC6}" type="sibTrans" cxnId="{4AFC78A0-4EB3-4FF5-B740-4AFBEBA004A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85F7A-63D0-4F10-BF92-C9035C144711}" type="pres">
      <dgm:prSet presAssocID="{F250BF07-DD68-4528-A6EA-BC5B6FC976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2C5DB5-688A-427B-8A33-A96F0B1EECA4}" type="pres">
      <dgm:prSet presAssocID="{BE6E685F-9350-4DC6-BD70-BDD7987A06E6}" presName="hierRoot1" presStyleCnt="0"/>
      <dgm:spPr/>
    </dgm:pt>
    <dgm:pt modelId="{475E49B4-C40A-4606-BAF8-9DF0383D826F}" type="pres">
      <dgm:prSet presAssocID="{BE6E685F-9350-4DC6-BD70-BDD7987A06E6}" presName="composite" presStyleCnt="0"/>
      <dgm:spPr/>
    </dgm:pt>
    <dgm:pt modelId="{DA67D958-F0BF-40B1-9CBE-355EAFC9AEC9}" type="pres">
      <dgm:prSet presAssocID="{BE6E685F-9350-4DC6-BD70-BDD7987A06E6}" presName="background" presStyleLbl="node0" presStyleIdx="0" presStyleCnt="1"/>
      <dgm:spPr/>
    </dgm:pt>
    <dgm:pt modelId="{0950B97C-8DD9-4E79-8152-88397532F44A}" type="pres">
      <dgm:prSet presAssocID="{BE6E685F-9350-4DC6-BD70-BDD7987A06E6}" presName="text" presStyleLbl="fgAcc0" presStyleIdx="0" presStyleCnt="1" custScaleX="378336" custScaleY="41900">
        <dgm:presLayoutVars>
          <dgm:chPref val="3"/>
        </dgm:presLayoutVars>
      </dgm:prSet>
      <dgm:spPr/>
    </dgm:pt>
    <dgm:pt modelId="{F65A55E6-ACE9-4740-869E-9F2D15AC672B}" type="pres">
      <dgm:prSet presAssocID="{BE6E685F-9350-4DC6-BD70-BDD7987A06E6}" presName="hierChild2" presStyleCnt="0"/>
      <dgm:spPr/>
    </dgm:pt>
    <dgm:pt modelId="{8761B558-14FA-4A1C-9A60-B2163DA18041}" type="pres">
      <dgm:prSet presAssocID="{E0107BA9-5A46-4013-8893-9BF369E78CC3}" presName="Name10" presStyleLbl="parChTrans1D2" presStyleIdx="0" presStyleCnt="3"/>
      <dgm:spPr/>
    </dgm:pt>
    <dgm:pt modelId="{9C16251D-D7BC-42F0-9BD1-4C478E23604A}" type="pres">
      <dgm:prSet presAssocID="{3F87E30A-79D8-451C-8E70-B944183A84B9}" presName="hierRoot2" presStyleCnt="0"/>
      <dgm:spPr/>
    </dgm:pt>
    <dgm:pt modelId="{08DB1ABB-28B3-4735-8F5D-0E4585E2E673}" type="pres">
      <dgm:prSet presAssocID="{3F87E30A-79D8-451C-8E70-B944183A84B9}" presName="composite2" presStyleCnt="0"/>
      <dgm:spPr/>
    </dgm:pt>
    <dgm:pt modelId="{EA09029B-F217-4B6B-AFB9-D4A01A2E77A1}" type="pres">
      <dgm:prSet presAssocID="{3F87E30A-79D8-451C-8E70-B944183A84B9}" presName="background2" presStyleLbl="node2" presStyleIdx="0" presStyleCnt="3"/>
      <dgm:spPr/>
    </dgm:pt>
    <dgm:pt modelId="{AB4A5F16-C6FA-4817-8E19-33ED97B2522C}" type="pres">
      <dgm:prSet presAssocID="{3F87E30A-79D8-451C-8E70-B944183A84B9}" presName="text2" presStyleLbl="fgAcc2" presStyleIdx="0" presStyleCnt="3" custScaleX="199469" custScaleY="60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E17D6-CB9D-4852-B623-E58BE5D8356A}" type="pres">
      <dgm:prSet presAssocID="{3F87E30A-79D8-451C-8E70-B944183A84B9}" presName="hierChild3" presStyleCnt="0"/>
      <dgm:spPr/>
    </dgm:pt>
    <dgm:pt modelId="{BB287B22-9EEF-417F-9537-BB616B6C40E5}" type="pres">
      <dgm:prSet presAssocID="{3B553366-9065-46CA-A9E2-473D6D42AD73}" presName="Name10" presStyleLbl="parChTrans1D2" presStyleIdx="1" presStyleCnt="3"/>
      <dgm:spPr/>
    </dgm:pt>
    <dgm:pt modelId="{2BE1CFEB-8669-4F48-B2C1-595256C3E8BC}" type="pres">
      <dgm:prSet presAssocID="{413D6F0B-C54E-4183-B2E5-E06CE8325B3A}" presName="hierRoot2" presStyleCnt="0"/>
      <dgm:spPr/>
    </dgm:pt>
    <dgm:pt modelId="{2D44C9B7-A5CB-4735-810D-856A81F6E25B}" type="pres">
      <dgm:prSet presAssocID="{413D6F0B-C54E-4183-B2E5-E06CE8325B3A}" presName="composite2" presStyleCnt="0"/>
      <dgm:spPr/>
    </dgm:pt>
    <dgm:pt modelId="{ADC3A6A2-0A45-46D3-83A3-79F5AF67FFB9}" type="pres">
      <dgm:prSet presAssocID="{413D6F0B-C54E-4183-B2E5-E06CE8325B3A}" presName="background2" presStyleLbl="node2" presStyleIdx="1" presStyleCnt="3"/>
      <dgm:spPr/>
    </dgm:pt>
    <dgm:pt modelId="{0E7A7061-8BEB-494A-BC22-78C246BC6C3A}" type="pres">
      <dgm:prSet presAssocID="{413D6F0B-C54E-4183-B2E5-E06CE8325B3A}" presName="text2" presStyleLbl="fgAcc2" presStyleIdx="1" presStyleCnt="3" custScaleX="199469" custScaleY="60069">
        <dgm:presLayoutVars>
          <dgm:chPref val="3"/>
        </dgm:presLayoutVars>
      </dgm:prSet>
      <dgm:spPr/>
    </dgm:pt>
    <dgm:pt modelId="{EB376B8E-DF47-4AD2-9C76-557EA1E5C553}" type="pres">
      <dgm:prSet presAssocID="{413D6F0B-C54E-4183-B2E5-E06CE8325B3A}" presName="hierChild3" presStyleCnt="0"/>
      <dgm:spPr/>
    </dgm:pt>
    <dgm:pt modelId="{62298105-5DAC-4710-AA8D-4366F219AA5E}" type="pres">
      <dgm:prSet presAssocID="{869EE1CA-E099-4D1C-98B7-2F18FBC124D6}" presName="Name10" presStyleLbl="parChTrans1D2" presStyleIdx="2" presStyleCnt="3"/>
      <dgm:spPr/>
    </dgm:pt>
    <dgm:pt modelId="{CAC791A7-AA10-42A1-A69B-3A6581E1CE99}" type="pres">
      <dgm:prSet presAssocID="{CC3BC696-5A87-4BAD-BAB4-153D177C894D}" presName="hierRoot2" presStyleCnt="0"/>
      <dgm:spPr/>
    </dgm:pt>
    <dgm:pt modelId="{3781A731-2F22-4A1C-9454-E933746F2A29}" type="pres">
      <dgm:prSet presAssocID="{CC3BC696-5A87-4BAD-BAB4-153D177C894D}" presName="composite2" presStyleCnt="0"/>
      <dgm:spPr/>
    </dgm:pt>
    <dgm:pt modelId="{BA3E18C4-67CD-43CE-AEF7-34DD139C916D}" type="pres">
      <dgm:prSet presAssocID="{CC3BC696-5A87-4BAD-BAB4-153D177C894D}" presName="background2" presStyleLbl="node2" presStyleIdx="2" presStyleCnt="3"/>
      <dgm:spPr/>
    </dgm:pt>
    <dgm:pt modelId="{F773887E-DE2A-41E9-AF23-595A40E9A2CF}" type="pres">
      <dgm:prSet presAssocID="{CC3BC696-5A87-4BAD-BAB4-153D177C894D}" presName="text2" presStyleLbl="fgAcc2" presStyleIdx="2" presStyleCnt="3" custScaleX="199469" custScaleY="60069">
        <dgm:presLayoutVars>
          <dgm:chPref val="3"/>
        </dgm:presLayoutVars>
      </dgm:prSet>
      <dgm:spPr/>
    </dgm:pt>
    <dgm:pt modelId="{11C4A0AD-4BF9-4D3E-AC5E-84E673772A02}" type="pres">
      <dgm:prSet presAssocID="{CC3BC696-5A87-4BAD-BAB4-153D177C894D}" presName="hierChild3" presStyleCnt="0"/>
      <dgm:spPr/>
    </dgm:pt>
  </dgm:ptLst>
  <dgm:cxnLst>
    <dgm:cxn modelId="{3D1EF6C5-BD01-466D-A2FD-9DA95E83C072}" type="presOf" srcId="{BE6E685F-9350-4DC6-BD70-BDD7987A06E6}" destId="{0950B97C-8DD9-4E79-8152-88397532F44A}" srcOrd="0" destOrd="0" presId="urn:microsoft.com/office/officeart/2005/8/layout/hierarchy1"/>
    <dgm:cxn modelId="{D5220238-2633-4DE0-8C87-AB29DF4A00DE}" type="presOf" srcId="{3F87E30A-79D8-451C-8E70-B944183A84B9}" destId="{AB4A5F16-C6FA-4817-8E19-33ED97B2522C}" srcOrd="0" destOrd="0" presId="urn:microsoft.com/office/officeart/2005/8/layout/hierarchy1"/>
    <dgm:cxn modelId="{FD431E48-57FC-4239-9E20-384598AF70EB}" type="presOf" srcId="{F250BF07-DD68-4528-A6EA-BC5B6FC97633}" destId="{86F85F7A-63D0-4F10-BF92-C9035C144711}" srcOrd="0" destOrd="0" presId="urn:microsoft.com/office/officeart/2005/8/layout/hierarchy1"/>
    <dgm:cxn modelId="{8DBA7DDF-D8B8-4F16-89F3-D591C8EC55CE}" type="presOf" srcId="{3B553366-9065-46CA-A9E2-473D6D42AD73}" destId="{BB287B22-9EEF-417F-9537-BB616B6C40E5}" srcOrd="0" destOrd="0" presId="urn:microsoft.com/office/officeart/2005/8/layout/hierarchy1"/>
    <dgm:cxn modelId="{FB32EB7B-CC73-43B5-A1F5-0CA8C4CD5162}" srcId="{F250BF07-DD68-4528-A6EA-BC5B6FC97633}" destId="{BE6E685F-9350-4DC6-BD70-BDD7987A06E6}" srcOrd="0" destOrd="0" parTransId="{CAADD1C4-242F-4423-BF63-8C650E529AA1}" sibTransId="{1A4FDB67-64C4-4AA5-AD87-57B6F9DBC15D}"/>
    <dgm:cxn modelId="{13F916F2-B047-4198-981A-7722EAA89403}" srcId="{BE6E685F-9350-4DC6-BD70-BDD7987A06E6}" destId="{3F87E30A-79D8-451C-8E70-B944183A84B9}" srcOrd="0" destOrd="0" parTransId="{E0107BA9-5A46-4013-8893-9BF369E78CC3}" sibTransId="{7E4AC382-4B6E-42B9-8C3A-7B07606FDEC3}"/>
    <dgm:cxn modelId="{92EA580D-F270-442D-8DC8-DCD41A45E206}" type="presOf" srcId="{413D6F0B-C54E-4183-B2E5-E06CE8325B3A}" destId="{0E7A7061-8BEB-494A-BC22-78C246BC6C3A}" srcOrd="0" destOrd="0" presId="urn:microsoft.com/office/officeart/2005/8/layout/hierarchy1"/>
    <dgm:cxn modelId="{D528F8F3-14FD-43AB-92F4-166B730C7793}" srcId="{BE6E685F-9350-4DC6-BD70-BDD7987A06E6}" destId="{413D6F0B-C54E-4183-B2E5-E06CE8325B3A}" srcOrd="1" destOrd="0" parTransId="{3B553366-9065-46CA-A9E2-473D6D42AD73}" sibTransId="{2E392F68-2C93-4910-9667-B2E986280801}"/>
    <dgm:cxn modelId="{6DD0A831-97ED-42D5-98D6-BD1F87751052}" type="presOf" srcId="{E0107BA9-5A46-4013-8893-9BF369E78CC3}" destId="{8761B558-14FA-4A1C-9A60-B2163DA18041}" srcOrd="0" destOrd="0" presId="urn:microsoft.com/office/officeart/2005/8/layout/hierarchy1"/>
    <dgm:cxn modelId="{0244E193-7271-4424-9847-EB2E31F6DA78}" type="presOf" srcId="{869EE1CA-E099-4D1C-98B7-2F18FBC124D6}" destId="{62298105-5DAC-4710-AA8D-4366F219AA5E}" srcOrd="0" destOrd="0" presId="urn:microsoft.com/office/officeart/2005/8/layout/hierarchy1"/>
    <dgm:cxn modelId="{9381B4A0-3986-4EBF-839F-3992ABCBDCEC}" type="presOf" srcId="{CC3BC696-5A87-4BAD-BAB4-153D177C894D}" destId="{F773887E-DE2A-41E9-AF23-595A40E9A2CF}" srcOrd="0" destOrd="0" presId="urn:microsoft.com/office/officeart/2005/8/layout/hierarchy1"/>
    <dgm:cxn modelId="{4AFC78A0-4EB3-4FF5-B740-4AFBEBA004A9}" srcId="{BE6E685F-9350-4DC6-BD70-BDD7987A06E6}" destId="{CC3BC696-5A87-4BAD-BAB4-153D177C894D}" srcOrd="2" destOrd="0" parTransId="{869EE1CA-E099-4D1C-98B7-2F18FBC124D6}" sibTransId="{5AB3D75A-99B3-49AB-B463-117E1857EAC6}"/>
    <dgm:cxn modelId="{34A59ECC-9744-473B-A142-23009E5F3F5E}" type="presParOf" srcId="{86F85F7A-63D0-4F10-BF92-C9035C144711}" destId="{3D2C5DB5-688A-427B-8A33-A96F0B1EECA4}" srcOrd="0" destOrd="0" presId="urn:microsoft.com/office/officeart/2005/8/layout/hierarchy1"/>
    <dgm:cxn modelId="{6A268D6E-2387-4535-9D83-12164B60F2F7}" type="presParOf" srcId="{3D2C5DB5-688A-427B-8A33-A96F0B1EECA4}" destId="{475E49B4-C40A-4606-BAF8-9DF0383D826F}" srcOrd="0" destOrd="0" presId="urn:microsoft.com/office/officeart/2005/8/layout/hierarchy1"/>
    <dgm:cxn modelId="{57B1511C-CE84-4230-9DBC-9025F9D0E613}" type="presParOf" srcId="{475E49B4-C40A-4606-BAF8-9DF0383D826F}" destId="{DA67D958-F0BF-40B1-9CBE-355EAFC9AEC9}" srcOrd="0" destOrd="0" presId="urn:microsoft.com/office/officeart/2005/8/layout/hierarchy1"/>
    <dgm:cxn modelId="{E1F97406-295D-4433-948E-EFA45339A5D3}" type="presParOf" srcId="{475E49B4-C40A-4606-BAF8-9DF0383D826F}" destId="{0950B97C-8DD9-4E79-8152-88397532F44A}" srcOrd="1" destOrd="0" presId="urn:microsoft.com/office/officeart/2005/8/layout/hierarchy1"/>
    <dgm:cxn modelId="{98B41305-DEA1-4F43-A926-FCA66E92CCF8}" type="presParOf" srcId="{3D2C5DB5-688A-427B-8A33-A96F0B1EECA4}" destId="{F65A55E6-ACE9-4740-869E-9F2D15AC672B}" srcOrd="1" destOrd="0" presId="urn:microsoft.com/office/officeart/2005/8/layout/hierarchy1"/>
    <dgm:cxn modelId="{A8E5667D-F159-42AB-A1D7-E977D8CDCB05}" type="presParOf" srcId="{F65A55E6-ACE9-4740-869E-9F2D15AC672B}" destId="{8761B558-14FA-4A1C-9A60-B2163DA18041}" srcOrd="0" destOrd="0" presId="urn:microsoft.com/office/officeart/2005/8/layout/hierarchy1"/>
    <dgm:cxn modelId="{3079EB12-387E-4A8A-BCE7-C23E6ED9A27C}" type="presParOf" srcId="{F65A55E6-ACE9-4740-869E-9F2D15AC672B}" destId="{9C16251D-D7BC-42F0-9BD1-4C478E23604A}" srcOrd="1" destOrd="0" presId="urn:microsoft.com/office/officeart/2005/8/layout/hierarchy1"/>
    <dgm:cxn modelId="{FB9CF75F-AC5B-40D4-8CBD-FD1E2A692AF8}" type="presParOf" srcId="{9C16251D-D7BC-42F0-9BD1-4C478E23604A}" destId="{08DB1ABB-28B3-4735-8F5D-0E4585E2E673}" srcOrd="0" destOrd="0" presId="urn:microsoft.com/office/officeart/2005/8/layout/hierarchy1"/>
    <dgm:cxn modelId="{CB2B9B1B-B34F-4124-9DCB-1A9E9E385235}" type="presParOf" srcId="{08DB1ABB-28B3-4735-8F5D-0E4585E2E673}" destId="{EA09029B-F217-4B6B-AFB9-D4A01A2E77A1}" srcOrd="0" destOrd="0" presId="urn:microsoft.com/office/officeart/2005/8/layout/hierarchy1"/>
    <dgm:cxn modelId="{0FE10BCA-8D09-44A7-B13B-8EAC85D7599C}" type="presParOf" srcId="{08DB1ABB-28B3-4735-8F5D-0E4585E2E673}" destId="{AB4A5F16-C6FA-4817-8E19-33ED97B2522C}" srcOrd="1" destOrd="0" presId="urn:microsoft.com/office/officeart/2005/8/layout/hierarchy1"/>
    <dgm:cxn modelId="{F85FAC5A-2121-4B97-AA42-040C660A0BB2}" type="presParOf" srcId="{9C16251D-D7BC-42F0-9BD1-4C478E23604A}" destId="{28FE17D6-CB9D-4852-B623-E58BE5D8356A}" srcOrd="1" destOrd="0" presId="urn:microsoft.com/office/officeart/2005/8/layout/hierarchy1"/>
    <dgm:cxn modelId="{3F717779-0C70-4C35-8988-E6CFFE5DAF2D}" type="presParOf" srcId="{F65A55E6-ACE9-4740-869E-9F2D15AC672B}" destId="{BB287B22-9EEF-417F-9537-BB616B6C40E5}" srcOrd="2" destOrd="0" presId="urn:microsoft.com/office/officeart/2005/8/layout/hierarchy1"/>
    <dgm:cxn modelId="{0B863327-353B-40A5-B04D-C2B3BECE80C2}" type="presParOf" srcId="{F65A55E6-ACE9-4740-869E-9F2D15AC672B}" destId="{2BE1CFEB-8669-4F48-B2C1-595256C3E8BC}" srcOrd="3" destOrd="0" presId="urn:microsoft.com/office/officeart/2005/8/layout/hierarchy1"/>
    <dgm:cxn modelId="{D9F842CF-26BD-44BB-B706-99B311C04FC1}" type="presParOf" srcId="{2BE1CFEB-8669-4F48-B2C1-595256C3E8BC}" destId="{2D44C9B7-A5CB-4735-810D-856A81F6E25B}" srcOrd="0" destOrd="0" presId="urn:microsoft.com/office/officeart/2005/8/layout/hierarchy1"/>
    <dgm:cxn modelId="{9A7B3BC1-A238-448F-89BE-AD8A397E6C46}" type="presParOf" srcId="{2D44C9B7-A5CB-4735-810D-856A81F6E25B}" destId="{ADC3A6A2-0A45-46D3-83A3-79F5AF67FFB9}" srcOrd="0" destOrd="0" presId="urn:microsoft.com/office/officeart/2005/8/layout/hierarchy1"/>
    <dgm:cxn modelId="{09F41134-87DD-40CC-9D3A-2DA1500F3EC6}" type="presParOf" srcId="{2D44C9B7-A5CB-4735-810D-856A81F6E25B}" destId="{0E7A7061-8BEB-494A-BC22-78C246BC6C3A}" srcOrd="1" destOrd="0" presId="urn:microsoft.com/office/officeart/2005/8/layout/hierarchy1"/>
    <dgm:cxn modelId="{0A0F2DC1-D2B9-4373-90A6-F71C1DEA9543}" type="presParOf" srcId="{2BE1CFEB-8669-4F48-B2C1-595256C3E8BC}" destId="{EB376B8E-DF47-4AD2-9C76-557EA1E5C553}" srcOrd="1" destOrd="0" presId="urn:microsoft.com/office/officeart/2005/8/layout/hierarchy1"/>
    <dgm:cxn modelId="{B5F79885-994C-4DD2-8555-6315DA4851C5}" type="presParOf" srcId="{F65A55E6-ACE9-4740-869E-9F2D15AC672B}" destId="{62298105-5DAC-4710-AA8D-4366F219AA5E}" srcOrd="4" destOrd="0" presId="urn:microsoft.com/office/officeart/2005/8/layout/hierarchy1"/>
    <dgm:cxn modelId="{DDA45918-3C07-41EC-88AE-35AC7A982AAA}" type="presParOf" srcId="{F65A55E6-ACE9-4740-869E-9F2D15AC672B}" destId="{CAC791A7-AA10-42A1-A69B-3A6581E1CE99}" srcOrd="5" destOrd="0" presId="urn:microsoft.com/office/officeart/2005/8/layout/hierarchy1"/>
    <dgm:cxn modelId="{17C3341E-ABBF-4DC0-9ACD-5F9E04233DB5}" type="presParOf" srcId="{CAC791A7-AA10-42A1-A69B-3A6581E1CE99}" destId="{3781A731-2F22-4A1C-9454-E933746F2A29}" srcOrd="0" destOrd="0" presId="urn:microsoft.com/office/officeart/2005/8/layout/hierarchy1"/>
    <dgm:cxn modelId="{5BC1A940-2130-4BD1-81D5-F9D1ED805E01}" type="presParOf" srcId="{3781A731-2F22-4A1C-9454-E933746F2A29}" destId="{BA3E18C4-67CD-43CE-AEF7-34DD139C916D}" srcOrd="0" destOrd="0" presId="urn:microsoft.com/office/officeart/2005/8/layout/hierarchy1"/>
    <dgm:cxn modelId="{BABB1348-70E3-4DAA-BE0E-4B4C19E84378}" type="presParOf" srcId="{3781A731-2F22-4A1C-9454-E933746F2A29}" destId="{F773887E-DE2A-41E9-AF23-595A40E9A2CF}" srcOrd="1" destOrd="0" presId="urn:microsoft.com/office/officeart/2005/8/layout/hierarchy1"/>
    <dgm:cxn modelId="{4D93AE42-87AC-4B01-8BDB-FBC8F87D7E78}" type="presParOf" srcId="{CAC791A7-AA10-42A1-A69B-3A6581E1CE99}" destId="{11C4A0AD-4BF9-4D3E-AC5E-84E673772A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399814" y="258563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 о хозяйственных товарах из пластических 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258563"/>
        <a:ext cx="10819987" cy="528834"/>
      </dsp:txXfrm>
    </dsp:sp>
    <dsp:sp modelId="{C7628E09-A5D0-43AC-834B-E8990AEC2BF8}">
      <dsp:nvSpPr>
        <dsp:cNvPr id="0" name=""/>
        <dsp:cNvSpPr/>
      </dsp:nvSpPr>
      <dsp:spPr>
        <a:xfrm>
          <a:off x="69293" y="198143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C15D27-662C-425E-86D2-17C7D6F2D4A9}">
      <dsp:nvSpPr>
        <dsp:cNvPr id="0" name=""/>
        <dsp:cNvSpPr/>
      </dsp:nvSpPr>
      <dsp:spPr>
        <a:xfrm>
          <a:off x="778762" y="1057245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1.2.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пластмассах,  состав и классификация пластмасс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1057245"/>
        <a:ext cx="10441040" cy="528834"/>
      </dsp:txXfrm>
    </dsp:sp>
    <dsp:sp modelId="{F2E5B05F-3C39-407F-B91D-D9072681344D}">
      <dsp:nvSpPr>
        <dsp:cNvPr id="0" name=""/>
        <dsp:cNvSpPr/>
      </dsp:nvSpPr>
      <dsp:spPr>
        <a:xfrm>
          <a:off x="448240" y="991141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1314DC-0D6D-42AE-A22B-4EA3DD642912}">
      <dsp:nvSpPr>
        <dsp:cNvPr id="0" name=""/>
        <dsp:cNvSpPr/>
      </dsp:nvSpPr>
      <dsp:spPr>
        <a:xfrm>
          <a:off x="895068" y="1850243"/>
          <a:ext cx="10324733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marL="531813" lvl="0" indent="-53181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1.3.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полимеризационных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пластмасс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850243"/>
        <a:ext cx="10324733" cy="528834"/>
      </dsp:txXfrm>
    </dsp:sp>
    <dsp:sp modelId="{160987AF-1DB2-4156-8816-33A9CDA1A443}">
      <dsp:nvSpPr>
        <dsp:cNvPr id="0" name=""/>
        <dsp:cNvSpPr/>
      </dsp:nvSpPr>
      <dsp:spPr>
        <a:xfrm>
          <a:off x="564547" y="1784139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7C4A5F-17C0-44DA-B1C4-4A2D464850D3}">
      <dsp:nvSpPr>
        <dsp:cNvPr id="0" name=""/>
        <dsp:cNvSpPr/>
      </dsp:nvSpPr>
      <dsp:spPr>
        <a:xfrm>
          <a:off x="778762" y="2643241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marL="531813" lvl="0" indent="-53181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1.4. Характеристика поликонденсационных пластмасс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2643241"/>
        <a:ext cx="10441040" cy="528834"/>
      </dsp:txXfrm>
    </dsp:sp>
    <dsp:sp modelId="{E6982352-794C-4A79-8CFF-82F0873E2D77}">
      <dsp:nvSpPr>
        <dsp:cNvPr id="0" name=""/>
        <dsp:cNvSpPr/>
      </dsp:nvSpPr>
      <dsp:spPr>
        <a:xfrm>
          <a:off x="448240" y="2577137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042C9A-DB72-40EC-BDE6-3C80F3D86122}">
      <dsp:nvSpPr>
        <dsp:cNvPr id="0" name=""/>
        <dsp:cNvSpPr/>
      </dsp:nvSpPr>
      <dsp:spPr>
        <a:xfrm>
          <a:off x="399814" y="3436239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marL="531813" lvl="0" indent="-53181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1.5. Характеристика способов производства изделий из пластмасс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3436239"/>
        <a:ext cx="10819987" cy="528834"/>
      </dsp:txXfrm>
    </dsp:sp>
    <dsp:sp modelId="{EDA44596-79D7-4A2B-BF6B-6FDD75D5EAB5}">
      <dsp:nvSpPr>
        <dsp:cNvPr id="0" name=""/>
        <dsp:cNvSpPr/>
      </dsp:nvSpPr>
      <dsp:spPr>
        <a:xfrm>
          <a:off x="69293" y="3370135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98105-5DAC-4710-AA8D-4366F219AA5E}">
      <dsp:nvSpPr>
        <dsp:cNvPr id="0" name=""/>
        <dsp:cNvSpPr/>
      </dsp:nvSpPr>
      <dsp:spPr>
        <a:xfrm>
          <a:off x="5561848" y="666551"/>
          <a:ext cx="3830868" cy="502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83"/>
              </a:lnTo>
              <a:lnTo>
                <a:pt x="3830868" y="342483"/>
              </a:lnTo>
              <a:lnTo>
                <a:pt x="3830868" y="502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87B22-9EEF-417F-9537-BB616B6C40E5}">
      <dsp:nvSpPr>
        <dsp:cNvPr id="0" name=""/>
        <dsp:cNvSpPr/>
      </dsp:nvSpPr>
      <dsp:spPr>
        <a:xfrm>
          <a:off x="5516128" y="666551"/>
          <a:ext cx="91440" cy="502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1B558-14FA-4A1C-9A60-B2163DA18041}">
      <dsp:nvSpPr>
        <dsp:cNvPr id="0" name=""/>
        <dsp:cNvSpPr/>
      </dsp:nvSpPr>
      <dsp:spPr>
        <a:xfrm>
          <a:off x="1730979" y="666551"/>
          <a:ext cx="3830868" cy="502565"/>
        </a:xfrm>
        <a:custGeom>
          <a:avLst/>
          <a:gdLst/>
          <a:ahLst/>
          <a:cxnLst/>
          <a:rect l="0" t="0" r="0" b="0"/>
          <a:pathLst>
            <a:path>
              <a:moveTo>
                <a:pt x="3830868" y="0"/>
              </a:moveTo>
              <a:lnTo>
                <a:pt x="3830868" y="342483"/>
              </a:lnTo>
              <a:lnTo>
                <a:pt x="0" y="342483"/>
              </a:lnTo>
              <a:lnTo>
                <a:pt x="0" y="502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7D958-F0BF-40B1-9CBE-355EAFC9AEC9}">
      <dsp:nvSpPr>
        <dsp:cNvPr id="0" name=""/>
        <dsp:cNvSpPr/>
      </dsp:nvSpPr>
      <dsp:spPr>
        <a:xfrm>
          <a:off x="2292987" y="206786"/>
          <a:ext cx="6537722" cy="459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0B97C-8DD9-4E79-8152-88397532F44A}">
      <dsp:nvSpPr>
        <dsp:cNvPr id="0" name=""/>
        <dsp:cNvSpPr/>
      </dsp:nvSpPr>
      <dsp:spPr>
        <a:xfrm>
          <a:off x="2484990" y="389188"/>
          <a:ext cx="6537722" cy="459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зависимости от условий полимеризации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8456" y="402654"/>
        <a:ext cx="6510790" cy="432833"/>
      </dsp:txXfrm>
    </dsp:sp>
    <dsp:sp modelId="{EA09029B-F217-4B6B-AFB9-D4A01A2E77A1}">
      <dsp:nvSpPr>
        <dsp:cNvPr id="0" name=""/>
        <dsp:cNvSpPr/>
      </dsp:nvSpPr>
      <dsp:spPr>
        <a:xfrm>
          <a:off x="7547" y="1169117"/>
          <a:ext cx="3446864" cy="659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A5F16-C6FA-4817-8E19-33ED97B2522C}">
      <dsp:nvSpPr>
        <dsp:cNvPr id="0" name=""/>
        <dsp:cNvSpPr/>
      </dsp:nvSpPr>
      <dsp:spPr>
        <a:xfrm>
          <a:off x="199550" y="1351519"/>
          <a:ext cx="3446864" cy="659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ПЭ высокого давления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855" y="1370824"/>
        <a:ext cx="3408254" cy="620522"/>
      </dsp:txXfrm>
    </dsp:sp>
    <dsp:sp modelId="{ADC3A6A2-0A45-46D3-83A3-79F5AF67FFB9}">
      <dsp:nvSpPr>
        <dsp:cNvPr id="0" name=""/>
        <dsp:cNvSpPr/>
      </dsp:nvSpPr>
      <dsp:spPr>
        <a:xfrm>
          <a:off x="3838416" y="1169117"/>
          <a:ext cx="3446864" cy="659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7061-8BEB-494A-BC22-78C246BC6C3A}">
      <dsp:nvSpPr>
        <dsp:cNvPr id="0" name=""/>
        <dsp:cNvSpPr/>
      </dsp:nvSpPr>
      <dsp:spPr>
        <a:xfrm>
          <a:off x="4030418" y="1351519"/>
          <a:ext cx="3446864" cy="659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ПЭ среднего давления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23" y="1370824"/>
        <a:ext cx="3408254" cy="620522"/>
      </dsp:txXfrm>
    </dsp:sp>
    <dsp:sp modelId="{BA3E18C4-67CD-43CE-AEF7-34DD139C916D}">
      <dsp:nvSpPr>
        <dsp:cNvPr id="0" name=""/>
        <dsp:cNvSpPr/>
      </dsp:nvSpPr>
      <dsp:spPr>
        <a:xfrm>
          <a:off x="7669285" y="1169117"/>
          <a:ext cx="3446864" cy="659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3887E-DE2A-41E9-AF23-595A40E9A2CF}">
      <dsp:nvSpPr>
        <dsp:cNvPr id="0" name=""/>
        <dsp:cNvSpPr/>
      </dsp:nvSpPr>
      <dsp:spPr>
        <a:xfrm>
          <a:off x="7861287" y="1351519"/>
          <a:ext cx="3446864" cy="659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ПЭ низкого давления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0592" y="1370824"/>
        <a:ext cx="3408254" cy="62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4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6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13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9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59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13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10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9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58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3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g"/><Relationship Id="rId4" Type="http://schemas.openxmlformats.org/officeDocument/2006/relationships/diagramData" Target="../diagrams/data2.xm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http://eurotorg.com.ua/images/stories/virtuemart/product/pr-lenta-plastik-golubaya-18-07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http://www.podkova7.ru/upload/iblock/17c/17cf0da4fdde174bee3f937aa7db1fd9.jpg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http://www.invait.by/kscms/uploads/editor/files/-_-_2%282%29.jpg" TargetMode="Externa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http://www.char.ru/books/9889480_Lejka_sadovaya_Prospero_9_litrov.jpg" TargetMode="Externa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http://www.aspo.fi/files/images/telko/ru/rotation_tehnologi01.jpg" TargetMode="Externa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116056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Факторы, формирующие потребительские свойства хозяйственных изделий из пластических масс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1" y="868575"/>
            <a:ext cx="3948646" cy="14409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281" y="169893"/>
            <a:ext cx="3948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4819" y="371760"/>
            <a:ext cx="72525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полимеризацией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газообразного ненасыщенного углеводорода этилена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преимущественно из продуктов переработки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9926" y="2135740"/>
            <a:ext cx="7817101" cy="40934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маслянистый на ощупь, полупрозрачный или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непрозрачный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толстом слое полимер. Обладает высокой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прочностью, стойкостью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трению и ударам.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 к многократным нагрузкам и изгибам.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термопластична, при нагревании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плавится,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высокой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стойкостью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электроизоляционными свойствами. Полиэтилен не смачивается водой, устойчив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действию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щелочей,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обычной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 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растворяется в органических растворителях. При длительном контакте с жирами постепенно их поглощает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запах продуктов окисления. Полиэтилен подвержен процессам старения: со временем он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теряет прочность, эластичность, появляются трещины и хрупкость. Морозостоек, практически безвреден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vtorp.ru/uploads/users/thumb/968x504/FQQMM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r="21462"/>
          <a:stretch/>
        </p:blipFill>
        <p:spPr bwMode="auto">
          <a:xfrm>
            <a:off x="221281" y="2309556"/>
            <a:ext cx="3756359" cy="391961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4110619"/>
              </p:ext>
            </p:extLst>
          </p:nvPr>
        </p:nvGraphicFramePr>
        <p:xfrm>
          <a:off x="411480" y="148571"/>
          <a:ext cx="11315700" cy="221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7" y="2366010"/>
            <a:ext cx="3098543" cy="3839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05" y="2371625"/>
            <a:ext cx="3449475" cy="38338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72917" y="2366010"/>
            <a:ext cx="7702853" cy="3839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ПЭВД безвредный, мягкий, гибкий, эластичный, имеет более низкую термостойкость (температура плавления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103-110°С), неустойчив к жирам, проницаем для ароматических веществ.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 посуда для холодных пищевых продуктов, гибкие ёмкости, пленки, пакеты.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rofpogruzka.ru/wa-data/public/shop/products/37/03/337/images/953/953.750x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5" y="4039786"/>
            <a:ext cx="2141855" cy="199906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llremont59.ru/wp-content/uploads/2018/11/45381381_926810744181196_2647744353285266268_n-1024x1024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2" t="12927" r="38913" b="62347"/>
          <a:stretch/>
        </p:blipFill>
        <p:spPr bwMode="auto">
          <a:xfrm>
            <a:off x="6813247" y="4039786"/>
            <a:ext cx="1713533" cy="199906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2891" y="2366009"/>
            <a:ext cx="7650074" cy="3839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ПЭНД более токсичный, хотя условно может применяться для пищевых продуктов, имеет более высокую термостойкость (температура плавления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125-132°С), более устойчив к жирам, менее проницаем для ароматических веществ.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 посуда для непищевых продуктов, тара для косметики и бытовой химии, молочные пакеты, изоляция проводов, трубы и др.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www.allremont59.ru/wp-content/uploads/2018/11/45381381_926810744181196_2647744353285266268_n-1024x1024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1958" r="59758" b="63316"/>
          <a:stretch/>
        </p:blipFill>
        <p:spPr bwMode="auto">
          <a:xfrm>
            <a:off x="4523067" y="4331970"/>
            <a:ext cx="1546731" cy="180446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mniprojekt.co.rs/wp-content/uploads/2017/06/uzorak-4-automatske-linije-kucna-hemij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/>
          <a:stretch/>
        </p:blipFill>
        <p:spPr bwMode="auto">
          <a:xfrm>
            <a:off x="791569" y="4331969"/>
            <a:ext cx="3618858" cy="179021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6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459" y="227043"/>
            <a:ext cx="4766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3490" y="371760"/>
            <a:ext cx="6252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полимеризацией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 пропилена в присутствии катализаторов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historich.ru/metodicheskie-razrabotki-po-bioorganicheskoj-himii-pod-redakci-v2/17874_html_m352a9d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7" y="1026901"/>
            <a:ext cx="2222093" cy="122310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62" y="1026901"/>
            <a:ext cx="1444073" cy="1223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42327" y="1221743"/>
            <a:ext cx="7310410" cy="34778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 представляет собой легкий, полупрозрачный полимер. 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строению и свойствам сходен с полиэтиленом, но в отличие от него обладает повышенной жесткостью. Температура плавления полипропилена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160-170°С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него характерны высокая износостойкость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ударам и многократным изгибам.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пленки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полипропилена имеют более высокую прозрачность, чем пленки из полиэтилена. Морозостойкость невысокая. Изделия из него можно стерилизовать при 130 °С,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производстве одноразовых шприцев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переливания крови. Полимер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 диэлектриком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безвреден, химически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" y="2537460"/>
            <a:ext cx="4217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для холодных и горячих пищевых и непищевых продуктов, детали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машин, автомобилей,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радио-аппаратуры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холодильников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шланги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трубы, волокна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нити, игрушки, пленки, галантерея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https://avatars.mds.yandex.net/get-pdb/1679978/b4777cf0-9a11-4c7c-855d-385f1fdc3c74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37" y="4871497"/>
            <a:ext cx="1931102" cy="144832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electronics.nohoho.ru/sites/electronics.nohoho.ru/files/63849_669674378_a1e5c65354b186e52b266adc13b6f8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9" y="4867773"/>
            <a:ext cx="1668780" cy="144832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my-bookshop.ru/image/10198692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04" y="4871497"/>
            <a:ext cx="2205572" cy="144832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sc01.alicdn.com/kf/HTB1OjSpXh_rK1RkHFqDq6yJAFXaE/Colorful-plastic-12-teeth-wide-tooth-hai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21233"/>
          <a:stretch/>
        </p:blipFill>
        <p:spPr bwMode="auto">
          <a:xfrm>
            <a:off x="6279441" y="4867773"/>
            <a:ext cx="2207507" cy="14520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budsnabzbut.ua/media/zoo/images/fibra_polipropilenovay3_ecf7df22655b5e2c21c13d50763301c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1680"/>
          <a:stretch/>
        </p:blipFill>
        <p:spPr bwMode="auto">
          <a:xfrm>
            <a:off x="8617557" y="4867773"/>
            <a:ext cx="1531621" cy="14520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s://static.tildacdn.com/tild3364-6430-4566-a365-363832376163/bopp_fil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788" y="4840670"/>
            <a:ext cx="1812132" cy="147915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314" y="169893"/>
            <a:ext cx="3913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" y="2577455"/>
            <a:ext cx="3429000" cy="3594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4098" name="Picture 2" descr="https://studfiles.net/html/2706/36/html_bSrYJK2uof.8dni/img-ZuVU8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877779"/>
            <a:ext cx="2359025" cy="15119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1014" y="291750"/>
            <a:ext cx="62522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полимеризацией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стирола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3666" y="999636"/>
            <a:ext cx="8033543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 твердый, жесткий, хрупкий, при ударе по краю издает звонкий металлический звук. Может быть прозрачным и непрозрачным. Безвреден, но имеет низкую термостойкость и при нагревании выделяет токсичные вещества.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 посуда только для холодных пищевых продуктов, пленки, игрушки, канцтовары, детали радиоаппаратуры, светильники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1014" y="3371850"/>
            <a:ext cx="7906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Разновидности: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Ударопрочный полистирол (сополимер с полипропиленом)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 корпусов и деталей холодильников, деталей машин и оборудования для различных отраслей промышленности,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Пенополистирол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(пенопласт)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изоляционного строительного материала, для изготовления упаковок в пищевой промышленности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69893"/>
            <a:ext cx="5873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ПОЛИВИНИЛХЛОРИД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852" y="332979"/>
            <a:ext cx="5224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полимеризацией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винилхлорида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udfiles.net/html/2706/36/html_bSrYJK2uof.8dni/img-0s9TV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4"/>
          <a:stretch/>
        </p:blipFill>
        <p:spPr bwMode="auto">
          <a:xfrm>
            <a:off x="175092" y="1122322"/>
            <a:ext cx="2393315" cy="92752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6290" y="889844"/>
            <a:ext cx="7189470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белый или окрашенный в различные цвета полимер. Обладает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химической стойкостью (устойчив к воде, жирам, нефтепродуктам, большинству химических реагентов и растворителей), безвреден. Обладает сравнительно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низкими термическими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 (при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 от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до 80 °С размягчается,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плавится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180-220 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Морозостойкость ПВХ низкая: при -10 °С он становится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жестким и хрупким. Введение пластификатора позволяет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морозостойкость до -50 °С. ПВХ - хороший диэлектрик. Изделия из него имеют высокую износостойкость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01" y="1122321"/>
            <a:ext cx="1475476" cy="13328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8445" y="2549098"/>
            <a:ext cx="4003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пластификатора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92" y="3432036"/>
            <a:ext cx="393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1991" y="889844"/>
            <a:ext cx="7303770" cy="54195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Винипласт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непластифицированный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жесткий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химическом производстве для изготовления емкостей, трубопроводов систем водоснабжения и канализации, в качестве тары и упаковочной пленки, в строительстве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окон,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отделки стен, покрытия кровли, для изоляции проводов)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5093" y="3893976"/>
            <a:ext cx="3048168" cy="575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винипласт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4" name="Picture 4" descr="https://xn--i1ajfdf.xn--90ais/upload/iblock/427/427b6c91313b0451b73672bb7fe46cd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3176" r="20713" b="17154"/>
          <a:stretch/>
        </p:blipFill>
        <p:spPr bwMode="auto">
          <a:xfrm>
            <a:off x="4598803" y="3040472"/>
            <a:ext cx="2579237" cy="285731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get-marketpic/210413/market_H_XQeZk5ReP6Xf93wQT7kw/ori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003" r="13611" b="5300"/>
          <a:stretch/>
        </p:blipFill>
        <p:spPr bwMode="auto">
          <a:xfrm>
            <a:off x="7317820" y="3040471"/>
            <a:ext cx="2001193" cy="285731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iding22.by/assets/images/product/%D1%8F%D1%81%D0%B5%D0%BD%D1%8C%20%D0%BF%D1%80%D0%BE%D0%B2%D0%B0%D0%BD%D1%81%20%D0%B7%D0%B5%D0%BB%D0%B5%D0%BD%D1%8B%D0%B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5" r="19747"/>
          <a:stretch/>
        </p:blipFill>
        <p:spPr bwMode="auto">
          <a:xfrm>
            <a:off x="9444744" y="3040471"/>
            <a:ext cx="2240280" cy="285731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05853" y="877779"/>
            <a:ext cx="7303770" cy="54195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пластифицированный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ПВХ.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гибкий. Применяют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труб, шлангов, пленок, изоляционных материалов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линолеума, искусственных кож, профильных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погонажных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полуфабрикатов, игрушек, клеенок,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отделочных пленок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моющихся обоев, водостойких тканей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слоистых пластмасс,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обычной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термоусадочной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продуктов и товаров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потребления.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5093" y="4561738"/>
            <a:ext cx="3048168" cy="575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пластикат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30" name="Picture 10" descr="https://megaholl.ru/images/companies/1/untitled%20folder%2010/untitled%20folder/untitled%20folder%201/ph%2015766/IMG4ff7dde9c778403da435a451637ceedc-1200x1200.jpg?15262991990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27" y="3497430"/>
            <a:ext cx="2612361" cy="261236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rs.mds.yandex.net/get-marketpic/226074/market_LI8M1R-C15Z6cINPgDoW9w/ori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/>
          <a:stretch/>
        </p:blipFill>
        <p:spPr bwMode="auto">
          <a:xfrm>
            <a:off x="7511910" y="3497430"/>
            <a:ext cx="1824827" cy="261236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cdn1.ozone.ru/multimedia/102527771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43" y="3497430"/>
            <a:ext cx="1959271" cy="261236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491990" y="877779"/>
            <a:ext cx="7303770" cy="54195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Перхлорвинил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хлорированный ПВХ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повышенными адгезией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прилипаемостью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теплостойкостью и растворимостью в органических растворителях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производстве товаров бытовой химии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7356" y="5236087"/>
            <a:ext cx="3048168" cy="575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перхлорвинил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36" name="Picture 16" descr="https://cdn2.static1-sima-land.com/items/1226191/0/700.jpg?v=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7300" r="3723" b="12423"/>
          <a:stretch/>
        </p:blipFill>
        <p:spPr bwMode="auto">
          <a:xfrm>
            <a:off x="4632579" y="2663189"/>
            <a:ext cx="4158306" cy="32902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sidex.ru/images_offers/1093/1093192/novbithim_hv784_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10821"/>
          <a:stretch/>
        </p:blipFill>
        <p:spPr bwMode="auto">
          <a:xfrm>
            <a:off x="8939287" y="2653707"/>
            <a:ext cx="2679286" cy="329462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7" grpId="0"/>
      <p:bldP spid="11" grpId="0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417185"/>
            <a:ext cx="884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 другие виды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полимеризационных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пластмасс,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246-253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16687" y="320197"/>
            <a:ext cx="1968911" cy="1600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2-конечная звезда 1"/>
          <p:cNvSpPr/>
          <p:nvPr/>
        </p:nvSpPr>
        <p:spPr>
          <a:xfrm>
            <a:off x="365760" y="2325087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полиизобутилен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3925253" y="2575561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фторопласты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2-конечная звезда 9"/>
          <p:cNvSpPr/>
          <p:nvPr/>
        </p:nvSpPr>
        <p:spPr>
          <a:xfrm>
            <a:off x="1956435" y="4199607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поликрилаты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32-конечная звезда 10"/>
          <p:cNvSpPr/>
          <p:nvPr/>
        </p:nvSpPr>
        <p:spPr>
          <a:xfrm>
            <a:off x="5839778" y="4199607"/>
            <a:ext cx="42862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поливинилацетат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2-конечная звезда 11"/>
          <p:cNvSpPr/>
          <p:nvPr/>
        </p:nvSpPr>
        <p:spPr>
          <a:xfrm>
            <a:off x="7680961" y="2450324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поливиниловый спирт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marL="531813" lvl="0" indent="-531813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Характеристика поликонденсационных пластмасс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254-258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417185"/>
            <a:ext cx="884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 основные виды поликонденсационных пластмасс,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254-258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16687" y="320197"/>
            <a:ext cx="1968911" cy="1600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2-конечная звезда 1"/>
          <p:cNvSpPr/>
          <p:nvPr/>
        </p:nvSpPr>
        <p:spPr>
          <a:xfrm>
            <a:off x="365760" y="2325087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фенопласты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3925253" y="2575561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аминопласты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2-конечная звезда 9"/>
          <p:cNvSpPr/>
          <p:nvPr/>
        </p:nvSpPr>
        <p:spPr>
          <a:xfrm>
            <a:off x="1956435" y="4199607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полиэфиры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32-конечная звезда 10"/>
          <p:cNvSpPr/>
          <p:nvPr/>
        </p:nvSpPr>
        <p:spPr>
          <a:xfrm>
            <a:off x="5839778" y="4199607"/>
            <a:ext cx="42862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полиуретаны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2-конечная звезда 11"/>
          <p:cNvSpPr/>
          <p:nvPr/>
        </p:nvSpPr>
        <p:spPr>
          <a:xfrm>
            <a:off x="7680961" y="2450324"/>
            <a:ext cx="4057650" cy="1874520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полиамиды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marL="531813" lvl="0" indent="-531813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Характеристика способов производства изделий из пластмасс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64722"/>
              </p:ext>
            </p:extLst>
          </p:nvPr>
        </p:nvGraphicFramePr>
        <p:xfrm>
          <a:off x="332444" y="2311488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771778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82763"/>
              </p:ext>
            </p:extLst>
          </p:nvPr>
        </p:nvGraphicFramePr>
        <p:xfrm>
          <a:off x="332445" y="3241641"/>
          <a:ext cx="11367470" cy="3017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760760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75412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2674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Экструзия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(формование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выдавливанием)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Термопласты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Исходные материалы, загружаемые в пресс через бункер, нагреваются с помощью вмонтированных в пресс водяных, паровых или электрических нагревателей, пе­ремешиваются и нагнетаются шнеком в формообразую­щий мундштук. Выходящее из пресса изделие охлажда­ется воздухом или водой и разрезается на части нужной длины или сматывается в рулон.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Изделия бесконечной длины различного сечения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Трубы, стержни, ленты, волокна, изоляция проводов и т. п.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1026" name="Picture 2" descr="http://www.podkova7.ru/upload/iblock/17c/17cf0da4fdde174bee3f937aa7db1fd9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90" y="325018"/>
            <a:ext cx="2348835" cy="17681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eurotorg.com.ua/images/stories/virtuemart/product/pr-lenta-plastik-golubaya-18-07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"/>
          <a:stretch>
            <a:fillRect/>
          </a:stretch>
        </p:blipFill>
        <p:spPr bwMode="auto">
          <a:xfrm>
            <a:off x="3615471" y="325018"/>
            <a:ext cx="1804828" cy="1768731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¿Ð»Ð°ÑÑÐ¸ÐºÐ¾Ð²ÑÐ¹ Ð¿Ð»Ð¸Ð½ÑÑÑ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6"/>
          <a:stretch/>
        </p:blipFill>
        <p:spPr bwMode="auto">
          <a:xfrm>
            <a:off x="5592679" y="325018"/>
            <a:ext cx="2229297" cy="1768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¿ÑÐ¾Ð²Ð¾Ð´ Ð² Ð¿Ð²Ñ Ð¸Ð·Ð¾Ð»ÑÑÐ¸Ð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56" y="325018"/>
            <a:ext cx="2475464" cy="1768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95516331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75266"/>
              </p:ext>
            </p:extLst>
          </p:nvPr>
        </p:nvGraphicFramePr>
        <p:xfrm>
          <a:off x="332444" y="879295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771778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25681"/>
              </p:ext>
            </p:extLst>
          </p:nvPr>
        </p:nvGraphicFramePr>
        <p:xfrm>
          <a:off x="332444" y="1817684"/>
          <a:ext cx="11367470" cy="3566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760760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75412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2674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Литье под давлением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Термопласты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Исходный материал из бункера через дозатор посту­пает определенными порциями в обогреваемый цилиндр литьевой машины. Разогретый до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вязкотекучего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состояния мате­риал подается поршнем или шнеком через сопло цилинд­ра в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прессформу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заполняет ее полость и выдерживается в ней в течение некоторого времени (1—2 минуты) для фик­сации формы изделия. Затем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прессформа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раскрывается и из нее извлекается готовое изделие.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Изделия могут иметь сложную форму, 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отличитель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-ной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особенностью является след от литника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Миски, кружки, стаканы, ведра, банки и т.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2050" name="Picture 2" descr="http://www.invait.by/kscms/uploads/editor/files/-_-_2%282%29.jpg"/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t="10677" r="11232" b="64042"/>
          <a:stretch/>
        </p:blipFill>
        <p:spPr bwMode="auto">
          <a:xfrm>
            <a:off x="7550079" y="3600765"/>
            <a:ext cx="3977247" cy="1657036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54332"/>
              </p:ext>
            </p:extLst>
          </p:nvPr>
        </p:nvGraphicFramePr>
        <p:xfrm>
          <a:off x="353466" y="2539929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32687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03486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97629"/>
              </p:ext>
            </p:extLst>
          </p:nvPr>
        </p:nvGraphicFramePr>
        <p:xfrm>
          <a:off x="353466" y="3467807"/>
          <a:ext cx="11367470" cy="28699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11666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24506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2869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Экструзия с дополнительным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роздувом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(выдувание)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Термопласты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Отмеренное количество материала формуют в виде трубы посредством литья под давлением или экструзии. Один конец трубы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заплавляют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помещают ее в разборную форму. Подавая воздух в горячую пластмассовую трубу, ее раздувают так, что она заполняет полость формы и превращается в готовое изделие.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Изделия имеют швы от формы на боках и сварной шов на дне, могут иметь сложную форму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Бутылки, бидоны, канистры, лейки, пленки и т.п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3074" name="Picture 2" descr="http://www.char.ru/books/9889480_Lejka_sadovaya_Prospero_9_litrov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87" y="184040"/>
            <a:ext cx="2952914" cy="2170277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¿Ð»Ð°ÑÑÐ¸ÐºÐ¾Ð²Ð°Ñ ÐºÐ°Ð½Ð¸ÑÑÑ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86" y="184040"/>
            <a:ext cx="1649410" cy="21702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²Ð°Ð½ÑÑÐ·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5" t="16294" r="30944" b="20386"/>
          <a:stretch/>
        </p:blipFill>
        <p:spPr bwMode="auto">
          <a:xfrm>
            <a:off x="6274182" y="184040"/>
            <a:ext cx="1767356" cy="21702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¿Ð»Ð°ÑÑÐ¼Ð°ÑÑÐ¾Ð²ÑÐ¹ Ð±Ð¸Ð´Ð¾Ð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75" y="191662"/>
            <a:ext cx="2162655" cy="21626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63615"/>
              </p:ext>
            </p:extLst>
          </p:nvPr>
        </p:nvGraphicFramePr>
        <p:xfrm>
          <a:off x="353466" y="2539929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32687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03486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87993"/>
              </p:ext>
            </p:extLst>
          </p:nvPr>
        </p:nvGraphicFramePr>
        <p:xfrm>
          <a:off x="353466" y="3467807"/>
          <a:ext cx="11367470" cy="28699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11666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24506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286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Прессование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Реактопласты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Порошкообразную пластмассу предварительно спрессовывают в заготовки, имеющие чуть больший объем и вес, чем готовое изделие. 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Заготовка помещается в нагретую форму, размягчается, затем в матрицу опускается пуансон и под давлением формует изделие.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Изделия имеют простую раскрытую форму, не имеют следа от литника, по краю изделия имеется облой (след от удаленных излишков пластмассы)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Тарелки, кастрюли, пепельницы, электротовары, радиотовары, изделия технического назначения и др.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4100" name="Picture 4" descr="ÐÐ°ÑÑÐ¸Ð½ÐºÐ¸ Ð¿Ð¾ Ð·Ð°Ð¿ÑÐ¾ÑÑ Ð¿Ð»Ð°ÑÑÐ¼Ð°ÑÑÐ¾Ð²ÑÐ¹ ÑÐµÑÐ½ÑÐ¹ Ð¿Ð°ÑÑÐ¾Ð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12840" r="5988" b="9315"/>
          <a:stretch/>
        </p:blipFill>
        <p:spPr bwMode="auto">
          <a:xfrm>
            <a:off x="3069020" y="340108"/>
            <a:ext cx="2076511" cy="19196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¿Ð»Ð°ÑÑÐ¼Ð°ÑÑÐ¾Ð²Ð°Ñ ÑÐµÑÐ½Ð°Ñ Ð²Ð¸Ð»ÐºÐ° Ñ ÑÐ¾Ð·ÐµÑ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6" y="340108"/>
            <a:ext cx="1919618" cy="19196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¿Ð»Ð°ÑÑÐ¼Ð°ÑÑÐ¾Ð²Ð°Ñ ÑÐ°ÑÐµÐ»ÐºÐ° Ð¸Ð· Ð¼ÐµÐ»Ð°Ð¼Ð¸Ð½Ð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 b="11849"/>
          <a:stretch/>
        </p:blipFill>
        <p:spPr bwMode="auto">
          <a:xfrm>
            <a:off x="5498227" y="340108"/>
            <a:ext cx="2648428" cy="19196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¿Ð»Ð°ÑÐ° Ð´Ð»Ñ Ð¼Ð¸ÐºÑÐ¾ÑÑÐµÐ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4" b="13195"/>
          <a:stretch/>
        </p:blipFill>
        <p:spPr bwMode="auto">
          <a:xfrm>
            <a:off x="8395685" y="340108"/>
            <a:ext cx="2596498" cy="19196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91114"/>
              </p:ext>
            </p:extLst>
          </p:nvPr>
        </p:nvGraphicFramePr>
        <p:xfrm>
          <a:off x="311425" y="3443818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32687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03486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85147"/>
              </p:ext>
            </p:extLst>
          </p:nvPr>
        </p:nvGraphicFramePr>
        <p:xfrm>
          <a:off x="311424" y="4371696"/>
          <a:ext cx="11367470" cy="14615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11666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24506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14615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Штампование (формование из листа)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Термопласты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Лист пластмассы подается в штамп, разогревается и формуется с помощью пуансона, затем верхний край обрезается, при необходимости закатывается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Изделия имеют простую раскрытую форму, не имеют следа от литника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Одноразовая посуда, подносы, тарелки и т.п.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5126" name="Picture 6" descr="ÐÐ°ÑÑÐ¸Ð½ÐºÐ¸ Ð¿Ð¾ Ð·Ð°Ð¿ÑÐ¾ÑÑ Ð¾Ð´Ð½Ð¾ÑÐ°Ð·Ð¾Ð²Ð°Ñ Ð¿Ð¾ÑÑÐ´Ð°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09" y="763866"/>
            <a:ext cx="9227204" cy="21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02804"/>
              </p:ext>
            </p:extLst>
          </p:nvPr>
        </p:nvGraphicFramePr>
        <p:xfrm>
          <a:off x="374487" y="3569942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190037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618593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317345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06358"/>
              </p:ext>
            </p:extLst>
          </p:nvPr>
        </p:nvGraphicFramePr>
        <p:xfrm>
          <a:off x="374486" y="4497820"/>
          <a:ext cx="11367470" cy="9570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190038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327854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4241495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</a:tblGrid>
              <a:tr h="957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Каландрирование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Термопласты (ПВХ)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Разогретая пластмасса 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последо-вательно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прокатывается между парами валков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Пленки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линолеум, клеенка,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дублиро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-ванные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6146" name="Picture 2" descr="ÐÐ°ÑÑÐ¸Ð½ÐºÐ¸ Ð¿Ð¾ Ð·Ð°Ð¿ÑÐ¾ÑÑ ÐÐÐ¥ Ð¿Ð»Ðµ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50085"/>
            <a:ext cx="3197225" cy="23979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ÐÐ¥ ÐºÐ»ÐµÐµÐ½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86" y="550085"/>
            <a:ext cx="4239646" cy="23979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ÐÐ¥ Ð»Ð¸Ð½Ð¾Ð»ÐµÑÐ¼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r="16714" b="11108"/>
          <a:stretch/>
        </p:blipFill>
        <p:spPr bwMode="auto">
          <a:xfrm>
            <a:off x="8229418" y="550085"/>
            <a:ext cx="2974554" cy="23979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8918"/>
              </p:ext>
            </p:extLst>
          </p:nvPr>
        </p:nvGraphicFramePr>
        <p:xfrm>
          <a:off x="458570" y="4148012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32687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03486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21665"/>
              </p:ext>
            </p:extLst>
          </p:nvPr>
        </p:nvGraphicFramePr>
        <p:xfrm>
          <a:off x="458569" y="5075890"/>
          <a:ext cx="11367470" cy="1209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11666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24506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1209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Вакуумное формование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Термопласты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Лист пластмассы кладется на форму, плотно прижимается к ней, затем из формы откачивается воздух и пластмасса втягивается в форму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Крупногабаритные изделия с закругленными углами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Ванны, внутренние камеры холодильников и т.п.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7170" name="Picture 2" descr="ÐÐ°ÑÑÐ¸Ð½ÐºÐ¸ Ð¿Ð¾ Ð·Ð°Ð¿ÑÐ¾ÑÑ Ð¿Ð»Ð°ÑÑÐ¼Ð°ÑÑÐ¾Ð²Ð°Ñ Ð²Ð°Ð½Ð½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13559" r="3297" b="3309"/>
          <a:stretch/>
        </p:blipFill>
        <p:spPr bwMode="auto">
          <a:xfrm>
            <a:off x="752859" y="414943"/>
            <a:ext cx="5587896" cy="33477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²Ð½ÑÑÑÐµÐ½Ð½ÑÑ ÐºÐ°Ð¼ÐµÑÐ° ÑÐ¾Ð»Ð¾Ð´Ð¸Ð»ÑÐ½Ð¸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68" y="414943"/>
            <a:ext cx="3712232" cy="33477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19805"/>
              </p:ext>
            </p:extLst>
          </p:nvPr>
        </p:nvGraphicFramePr>
        <p:xfrm>
          <a:off x="353466" y="2361254"/>
          <a:ext cx="11367471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32687">
                  <a:extLst>
                    <a:ext uri="{9D8B030D-6E8A-4147-A177-3AD203B41FA5}">
                      <a16:colId xmlns:a16="http://schemas.microsoft.com/office/drawing/2014/main" val="4287952952"/>
                    </a:ext>
                  </a:extLst>
                </a:gridCol>
                <a:gridCol w="1503486">
                  <a:extLst>
                    <a:ext uri="{9D8B030D-6E8A-4147-A177-3AD203B41FA5}">
                      <a16:colId xmlns:a16="http://schemas.microsoft.com/office/drawing/2014/main" val="233020583"/>
                    </a:ext>
                  </a:extLst>
                </a:gridCol>
                <a:gridCol w="3789802">
                  <a:extLst>
                    <a:ext uri="{9D8B030D-6E8A-4147-A177-3AD203B41FA5}">
                      <a16:colId xmlns:a16="http://schemas.microsoft.com/office/drawing/2014/main" val="298217798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1064577108"/>
                    </a:ext>
                  </a:extLst>
                </a:gridCol>
                <a:gridCol w="2159308">
                  <a:extLst>
                    <a:ext uri="{9D8B030D-6E8A-4147-A177-3AD203B41FA5}">
                      <a16:colId xmlns:a16="http://schemas.microsoft.com/office/drawing/2014/main" val="1859560558"/>
                    </a:ext>
                  </a:extLst>
                </a:gridCol>
              </a:tblGrid>
              <a:tr h="53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способа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каких пластмасс применяется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способа формования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изделий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изделий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1" marR="66601" marT="0" marB="0"/>
                </a:tc>
                <a:extLst>
                  <a:ext uri="{0D108BD9-81ED-4DB2-BD59-A6C34878D82A}">
                    <a16:rowId xmlns:a16="http://schemas.microsoft.com/office/drawing/2014/main" val="5124310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73616"/>
              </p:ext>
            </p:extLst>
          </p:nvPr>
        </p:nvGraphicFramePr>
        <p:xfrm>
          <a:off x="353466" y="3289132"/>
          <a:ext cx="11367470" cy="3017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811666">
                  <a:extLst>
                    <a:ext uri="{9D8B030D-6E8A-4147-A177-3AD203B41FA5}">
                      <a16:colId xmlns:a16="http://schemas.microsoft.com/office/drawing/2014/main" val="1553573885"/>
                    </a:ext>
                  </a:extLst>
                </a:gridCol>
                <a:gridCol w="1524506">
                  <a:extLst>
                    <a:ext uri="{9D8B030D-6E8A-4147-A177-3AD203B41FA5}">
                      <a16:colId xmlns:a16="http://schemas.microsoft.com/office/drawing/2014/main" val="652537188"/>
                    </a:ext>
                  </a:extLst>
                </a:gridCol>
                <a:gridCol w="3789803">
                  <a:extLst>
                    <a:ext uri="{9D8B030D-6E8A-4147-A177-3AD203B41FA5}">
                      <a16:colId xmlns:a16="http://schemas.microsoft.com/office/drawing/2014/main" val="95050970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443582588"/>
                    </a:ext>
                  </a:extLst>
                </a:gridCol>
                <a:gridCol w="2159307">
                  <a:extLst>
                    <a:ext uri="{9D8B030D-6E8A-4147-A177-3AD203B41FA5}">
                      <a16:colId xmlns:a16="http://schemas.microsoft.com/office/drawing/2014/main" val="194857443"/>
                    </a:ext>
                  </a:extLst>
                </a:gridCol>
              </a:tblGrid>
              <a:tr h="286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Ротационное формование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Термопласты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форму насыпается </a:t>
                      </a:r>
                      <a:r>
                        <a:rPr lang="ru-RU" sz="1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порошко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-образная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пластмасса, затем форма герметично закрывается, помещается в нагретую камеру и вращается. В результате вращения и нагрева пластмасса размягчается и равномерно распределяется по стенкам формы. После охлаждения изделие извлекается из формы, в нужных местах вырезаются отверстия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Крупногабаритные изделия полой формы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Контейнеры для мусора, баки для воды, бочки и т.п.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091299"/>
                  </a:ext>
                </a:extLst>
              </a:tr>
            </a:tbl>
          </a:graphicData>
        </a:graphic>
      </p:graphicFrame>
      <p:pic>
        <p:nvPicPr>
          <p:cNvPr id="8194" name="Picture 2" descr="http://www.aspo.fi/files/images/telko/ru/rotation_tehnologi0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89" y="154925"/>
            <a:ext cx="4948183" cy="2026471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¸Ð·Ð´ÐµÐ»Ð¸Ñ ÑÐ¾ÑÐ°ÑÐ¸Ð¾Ð½Ð½Ð¾Ð³Ð¾ ÑÐ¾ÑÐ¼Ð¾Ð²Ð°Ð½Ð¸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07" y="154925"/>
            <a:ext cx="3105685" cy="20264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пластмасс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между термопластами и реактопластами?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полимеризационные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пластмассы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свойства и отличительные особенности полистирола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полипропилена от полиэтилена?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поликонденсационные пластмассы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области применения фенопластов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способы формования изделий из пластмасс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отличительные особенности штампованных изделий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2714" y="2093167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240-259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392" y="2175916"/>
            <a:ext cx="7346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общее представление о хозяйственных товарах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пластмасс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Называть состав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пластмасс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классификацию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пластмасс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характеристику основных видов пластмасс и способов изготовления изделий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пластмасс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r>
              <a:rPr lang="ru-RU" sz="3600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хозяйственных товарах из пластических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</a:t>
            </a:r>
            <a:endParaRPr lang="ru-RU" sz="36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240-243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9218" name="Picture 2" descr="http://beltrade.by/img_logos/16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3" y="4676911"/>
            <a:ext cx="3581297" cy="9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812" y="5632777"/>
            <a:ext cx="417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«Минский завод «Термопласт»</a:t>
            </a:r>
          </a:p>
        </p:txBody>
      </p:sp>
      <p:pic>
        <p:nvPicPr>
          <p:cNvPr id="9220" name="Picture 4" descr="http://belplast.by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52" y="3176559"/>
            <a:ext cx="4588974" cy="126655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7890766" y="5026444"/>
            <a:ext cx="3918857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 полимерной тары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Полимиз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polimersin.by/logo150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79" y="4676910"/>
            <a:ext cx="2903510" cy="11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Ð¾ÑÐ¸ÑÐ¾Ð²ÑÐºÐ¸Ð¹ Ð·Ð°Ð²Ð¾Ð´ Ð¿Ð»Ð°ÑÑÐ¼Ð°ÑÑÐ¾Ð²ÑÑ Ð¸Ð·Ð´ÐµÐ»Ð¸Ð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2" y="3188160"/>
            <a:ext cx="5751994" cy="11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14" y="315686"/>
            <a:ext cx="11038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изделия из пластмасс – это обширная группа изделий бытового назначения, изготавливаемых из пластических масс, применяемых для пищевых и непищевых продуктов, а также для благоустройства жилища, применения в саду и огороде.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924" y="1938568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производители хозяйственных изделий из пластмасс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Понятие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пластмассах,  состав и классификация пластмасс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243-246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58" y="314272"/>
            <a:ext cx="11151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indent="-4048125" algn="just">
              <a:spcAft>
                <a:spcPts val="0"/>
              </a:spcAft>
            </a:pPr>
            <a:r>
              <a:rPr lang="ru-RU" sz="2800" b="1" u="sng" spc="-5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ПЛАСТМАССЫ</a:t>
            </a:r>
            <a:r>
              <a:rPr lang="ru-RU" sz="24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материалы, получаемые на основе высокомолекулярных органических соединений (полимеров), способные в определенных условиях принимать заданную форму и сохранять ее в дальнейшем.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893" y="1945488"/>
            <a:ext cx="11759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i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пластмасс могут входить следующие </a:t>
            </a:r>
            <a:r>
              <a:rPr lang="ru-RU" sz="2400" i="1" u="sng" spc="-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компоненты</a:t>
            </a:r>
            <a:r>
              <a:rPr lang="ru-RU" sz="2400" i="1" spc="-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6029" y="3265714"/>
            <a:ext cx="6411685" cy="1330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основные свойства пластмассы.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названию полимера получает название пластмасса. В производстве пластмасс применяются синтетические и природные полимеры.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93" y="2405100"/>
            <a:ext cx="665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порядку, чтобы прочитать подробнее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58" y="2840122"/>
            <a:ext cx="4428985" cy="3825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связующие вещества (полимеры)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6028" y="3265715"/>
            <a:ext cx="6411685" cy="181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получения пластмасс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потребительских свойств и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снижения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себестоимости.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Наполнители бывают:</a:t>
            </a:r>
          </a:p>
          <a:p>
            <a:pPr marL="174625" indent="-174625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состоянию:   твердые, жидкие, газообразные; </a:t>
            </a:r>
          </a:p>
          <a:p>
            <a:pPr marL="174625" indent="-174625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типам: порошковые, волокнистые, слоистые.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57" y="3333289"/>
            <a:ext cx="4428985" cy="384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наполнители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6028" y="3261420"/>
            <a:ext cx="6411685" cy="181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для придания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пластмассам повышенной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эластичности, свето- и морозостойкости, пониженной жесткости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хрупкости.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56" y="3805831"/>
            <a:ext cx="4428985" cy="464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пластификаторы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6028" y="3270010"/>
            <a:ext cx="6411685" cy="181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Стабилизаторы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замедляющие деструкцию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полимеров и удлиняющие срок службы продукции из них.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2756" y="4359196"/>
            <a:ext cx="4428985" cy="383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стабилизаторы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6026" y="3257125"/>
            <a:ext cx="6411685" cy="181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Красящие вещества - это тонко измельченные пигменты и органические красители, которые одновременно могут выполнять роль наполнителя (сажа, оксид цинка 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 и стабилизатора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2756" y="4861538"/>
            <a:ext cx="4428985" cy="383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красители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6025" y="3252830"/>
            <a:ext cx="6411685" cy="181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в отдельные пластмассы для перевода полимера в процессе формования изделий в неплавкое и нерастворимое состояние.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755" y="5363880"/>
            <a:ext cx="4428985" cy="383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отвердители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36021" y="3252830"/>
            <a:ext cx="6411685" cy="181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пенопластов (имеют преимущественно закрытые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несообщающиеся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газонаполненные ячейки) и поропластов (имеют открытую структуру ячеек с сообщающимися порами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54" y="5836422"/>
            <a:ext cx="4428985" cy="383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газообразователи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00021" y="249190"/>
            <a:ext cx="10081991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ts val="1850"/>
              </a:lnSpc>
              <a:spcAft>
                <a:spcPts val="0"/>
              </a:spcAft>
            </a:pPr>
            <a:r>
              <a:rPr lang="ru-RU" sz="2400" b="1" i="1" u="sng" spc="-5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Ассортимент пластмасс </a:t>
            </a:r>
            <a:r>
              <a:rPr lang="ru-RU" sz="2400" b="1" i="1" u="sng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классифицируется по следующим признакам: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50" y="849315"/>
            <a:ext cx="665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порядку, чтобы прочитать подробнее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1211" y="1453081"/>
            <a:ext cx="7256115" cy="2998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363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 (синтетической смолы или природного модифицированного полимера) с добавлением в небольших количествах красителей и стабилизаторов.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сложные (композиционные)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363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значительные количества других компонентов: наполнителей, пластификаторов, отвердителей,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газообразователей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красителей,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стабилизаторов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54" y="1453082"/>
            <a:ext cx="3767823" cy="383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 составу: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1211" y="1453081"/>
            <a:ext cx="7256115" cy="2998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полужесткие,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эластичные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53" y="1964878"/>
            <a:ext cx="3767825" cy="790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spc="-5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физико-механическим свойствам</a:t>
            </a:r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1211" y="1453080"/>
            <a:ext cx="7256115" cy="447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5113" indent="-265113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термопластичные (термопласты)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пластики, которые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размягчаются и легко формуются в изделия,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охлаждении застывают. Свойства их при этом изменяются обратимо.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полиэтилен, полипропилен, полистирол, фторопласты,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полиакрилаты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термореактивные (реактопласты)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размягчаются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формования изделия (при нагреве и давлении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после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пластмасса необратимо переходит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неплавкое состояние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термореактивным относятся пластмассы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фенолоальдегидных,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аминоальдегидных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некоторых других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смол.</a:t>
            </a:r>
          </a:p>
          <a:p>
            <a:pPr marL="265113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52" y="2854764"/>
            <a:ext cx="3767825" cy="790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3. </a:t>
            </a:r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отношению к нагреванию: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1208" y="1453079"/>
            <a:ext cx="7256115" cy="447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5113" indent="-265113" algn="just"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(ненаполненные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неоднородные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наполнителями):</a:t>
            </a:r>
          </a:p>
          <a:p>
            <a:pPr marL="271463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наполнителя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подразделяют на:</a:t>
            </a:r>
          </a:p>
          <a:p>
            <a:pPr marL="614363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пресс-порошковые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порошковым наполнителем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614363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хлопковым, стеклянным волокном, асбестом),</a:t>
            </a:r>
          </a:p>
          <a:p>
            <a:pPr marL="614363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бумагой, древесным шпоном, тканью, стеклотканью, </a:t>
            </a:r>
          </a:p>
          <a:p>
            <a:pPr marL="614363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газонаполненные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(пенопласт, поропласт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71463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51" y="3773089"/>
            <a:ext cx="3767825" cy="790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3. </a:t>
            </a:r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характеру микро-и макроструктуры: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1208" y="1453079"/>
            <a:ext cx="7256115" cy="447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5113" indent="-265113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синтетических смол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1463" algn="just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 получения полимеров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делят на:</a:t>
            </a:r>
          </a:p>
          <a:p>
            <a:pPr marL="271463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полимеризационные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(получают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друг к другу ненасыщенных мономеров за счет разрыва в них двойных или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связей).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полиэтилен, полипропилен,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винипласты, полистиролы, фторопласты,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полиакрилаты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полиформальдегид.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поликонденсационные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(получают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соединением реагирующих молекул в полимерные цепи с выделением побочных низкомолекулярных продуктов (вода, аммиак, кислоты). К ним относятся фенолформальдегидные,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аминоальдегидные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полиамидные, полиуретановые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полиэфирные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смолы.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природных полимеров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целлюлозы, белков, каучука, битумов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50" y="4691414"/>
            <a:ext cx="3767825" cy="790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3. </a:t>
            </a:r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природе связующего вещества: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полимеризационных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пластмасс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246-53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2336</Words>
  <Application>Microsoft Office PowerPoint</Application>
  <PresentationFormat>Широкоэкранный</PresentationFormat>
  <Paragraphs>319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1.1. Общие сведения о хозяйственных товарах из пластических масс</vt:lpstr>
      <vt:lpstr>Презентация PowerPoint</vt:lpstr>
      <vt:lpstr>1.2. Понятие о пластмассах,  состав и классификация пластмасс</vt:lpstr>
      <vt:lpstr>Презентация PowerPoint</vt:lpstr>
      <vt:lpstr>Презентация PowerPoint</vt:lpstr>
      <vt:lpstr>1.3. Характеристика полимеризационных пластмасс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1.4. Характеристика поликонденсационных пластмасс</vt:lpstr>
      <vt:lpstr>Презентация PowerPoint</vt:lpstr>
      <vt:lpstr>1.5. Характеристика способов производства изделий из пластмасс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175</cp:revision>
  <dcterms:created xsi:type="dcterms:W3CDTF">2014-06-06T09:13:21Z</dcterms:created>
  <dcterms:modified xsi:type="dcterms:W3CDTF">2019-06-26T08:09:40Z</dcterms:modified>
</cp:coreProperties>
</file>