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0"/>
  </p:notesMasterIdLst>
  <p:sldIdLst>
    <p:sldId id="256" r:id="rId2"/>
    <p:sldId id="258" r:id="rId3"/>
    <p:sldId id="277" r:id="rId4"/>
    <p:sldId id="276" r:id="rId5"/>
    <p:sldId id="272" r:id="rId6"/>
    <p:sldId id="278" r:id="rId7"/>
    <p:sldId id="280" r:id="rId8"/>
    <p:sldId id="279" r:id="rId9"/>
    <p:sldId id="282" r:id="rId10"/>
    <p:sldId id="281" r:id="rId11"/>
    <p:sldId id="275" r:id="rId12"/>
    <p:sldId id="274" r:id="rId13"/>
    <p:sldId id="286" r:id="rId14"/>
    <p:sldId id="287" r:id="rId15"/>
    <p:sldId id="288" r:id="rId16"/>
    <p:sldId id="283" r:id="rId17"/>
    <p:sldId id="284" r:id="rId18"/>
    <p:sldId id="28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9.1.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 классификации, признаки, правила, методы и виды классификации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9.2. Кодирование товаров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2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2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2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2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2"/>
      <dgm:spPr/>
    </dgm:pt>
  </dgm:ptLst>
  <dgm:cxnLst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35598-3A94-46ED-A15B-C089F7DD0A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657E43-E683-4040-A58A-5431A15536E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Методы классификации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FD15D5A-4037-457F-805B-D429E8470CC3}" type="parTrans" cxnId="{AE8FE66B-442D-4F9E-94E6-96EE0083435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5D39D21-B28E-434B-AF5B-08EF76860787}" type="sibTrans" cxnId="{AE8FE66B-442D-4F9E-94E6-96EE0083435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B5E3E30-36D7-495F-87B4-04E7258F714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Иерархический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7080A8C-7877-40AA-BCF1-9258EF3B0927}" type="parTrans" cxnId="{FB9786AA-74B8-4AF4-A165-2D4F8031205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CBA5961-1917-4613-8611-F489E0A2D06A}" type="sibTrans" cxnId="{FB9786AA-74B8-4AF4-A165-2D4F8031205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8B9A4EA-4554-4078-8BD3-8434F1C2F75D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Фасетный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DD80E97-290E-4585-95DE-980221B0A1EC}" type="parTrans" cxnId="{FAE418B8-6123-4CFC-9B1F-D700C5F678EE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435DC71-AF6C-46EB-838D-6E1B7287FBCD}" type="sibTrans" cxnId="{FAE418B8-6123-4CFC-9B1F-D700C5F678EE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14906F2-61FC-4512-969C-BDF6FC7BA75B}" type="pres">
      <dgm:prSet presAssocID="{86535598-3A94-46ED-A15B-C089F7DD0A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7770B7-A7F5-4EF2-B4EE-7873CE709F73}" type="pres">
      <dgm:prSet presAssocID="{5C657E43-E683-4040-A58A-5431A15536E8}" presName="hierRoot1" presStyleCnt="0"/>
      <dgm:spPr/>
    </dgm:pt>
    <dgm:pt modelId="{3D281B31-3750-4253-BF69-DD0D6281293D}" type="pres">
      <dgm:prSet presAssocID="{5C657E43-E683-4040-A58A-5431A15536E8}" presName="composite" presStyleCnt="0"/>
      <dgm:spPr/>
    </dgm:pt>
    <dgm:pt modelId="{367973A5-37D7-4BDF-8988-A80DCFE1653C}" type="pres">
      <dgm:prSet presAssocID="{5C657E43-E683-4040-A58A-5431A15536E8}" presName="background" presStyleLbl="node0" presStyleIdx="0" presStyleCnt="1"/>
      <dgm:spPr/>
    </dgm:pt>
    <dgm:pt modelId="{728288F9-22D4-460E-8E47-E38F49F74611}" type="pres">
      <dgm:prSet presAssocID="{5C657E43-E683-4040-A58A-5431A15536E8}" presName="text" presStyleLbl="fgAcc0" presStyleIdx="0" presStyleCnt="1" custScaleX="366631" custScaleY="59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5E70F5-BC71-426E-B494-756A092330A2}" type="pres">
      <dgm:prSet presAssocID="{5C657E43-E683-4040-A58A-5431A15536E8}" presName="hierChild2" presStyleCnt="0"/>
      <dgm:spPr/>
    </dgm:pt>
    <dgm:pt modelId="{0BB2B65B-1C33-45DB-8CBA-B082740CB4B1}" type="pres">
      <dgm:prSet presAssocID="{F7080A8C-7877-40AA-BCF1-9258EF3B09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ADF2F2F-DC09-4D37-84DA-EDC11BEBE116}" type="pres">
      <dgm:prSet presAssocID="{FB5E3E30-36D7-495F-87B4-04E7258F714F}" presName="hierRoot2" presStyleCnt="0"/>
      <dgm:spPr/>
    </dgm:pt>
    <dgm:pt modelId="{E6C2E564-702B-4CE4-B25D-E3AFAFFA71E9}" type="pres">
      <dgm:prSet presAssocID="{FB5E3E30-36D7-495F-87B4-04E7258F714F}" presName="composite2" presStyleCnt="0"/>
      <dgm:spPr/>
    </dgm:pt>
    <dgm:pt modelId="{989251BD-3D30-4A46-AE80-1C2DDA57C288}" type="pres">
      <dgm:prSet presAssocID="{FB5E3E30-36D7-495F-87B4-04E7258F714F}" presName="background2" presStyleLbl="node2" presStyleIdx="0" presStyleCnt="2"/>
      <dgm:spPr/>
    </dgm:pt>
    <dgm:pt modelId="{9798BB8F-8D11-44F8-8ABA-7BBFA0E065F1}" type="pres">
      <dgm:prSet presAssocID="{FB5E3E30-36D7-495F-87B4-04E7258F714F}" presName="text2" presStyleLbl="fgAcc2" presStyleIdx="0" presStyleCnt="2" custScaleX="335588" custScaleY="654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547FA0-E80C-4630-B7C1-657A5D7E1200}" type="pres">
      <dgm:prSet presAssocID="{FB5E3E30-36D7-495F-87B4-04E7258F714F}" presName="hierChild3" presStyleCnt="0"/>
      <dgm:spPr/>
    </dgm:pt>
    <dgm:pt modelId="{C9310790-7531-4975-99E6-86F6F774F88B}" type="pres">
      <dgm:prSet presAssocID="{1DD80E97-290E-4585-95DE-980221B0A1E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B591B5E-7106-4CCF-A014-9E81DA4C9175}" type="pres">
      <dgm:prSet presAssocID="{28B9A4EA-4554-4078-8BD3-8434F1C2F75D}" presName="hierRoot2" presStyleCnt="0"/>
      <dgm:spPr/>
    </dgm:pt>
    <dgm:pt modelId="{108D6CCB-B0E7-4A44-A795-65C3E5958F1F}" type="pres">
      <dgm:prSet presAssocID="{28B9A4EA-4554-4078-8BD3-8434F1C2F75D}" presName="composite2" presStyleCnt="0"/>
      <dgm:spPr/>
    </dgm:pt>
    <dgm:pt modelId="{167D679E-552D-4EC4-915B-BE2D53ACA187}" type="pres">
      <dgm:prSet presAssocID="{28B9A4EA-4554-4078-8BD3-8434F1C2F75D}" presName="background2" presStyleLbl="node2" presStyleIdx="1" presStyleCnt="2"/>
      <dgm:spPr/>
    </dgm:pt>
    <dgm:pt modelId="{A9CC175A-EDAC-46D5-AB7B-0C393F7E2122}" type="pres">
      <dgm:prSet presAssocID="{28B9A4EA-4554-4078-8BD3-8434F1C2F75D}" presName="text2" presStyleLbl="fgAcc2" presStyleIdx="1" presStyleCnt="2" custScaleX="335588" custScaleY="654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291AC-06B6-4299-A0F3-83BC6BF51516}" type="pres">
      <dgm:prSet presAssocID="{28B9A4EA-4554-4078-8BD3-8434F1C2F75D}" presName="hierChild3" presStyleCnt="0"/>
      <dgm:spPr/>
    </dgm:pt>
  </dgm:ptLst>
  <dgm:cxnLst>
    <dgm:cxn modelId="{33F8C46D-E07F-40D2-B327-7DCBA822AC6B}" type="presOf" srcId="{28B9A4EA-4554-4078-8BD3-8434F1C2F75D}" destId="{A9CC175A-EDAC-46D5-AB7B-0C393F7E2122}" srcOrd="0" destOrd="0" presId="urn:microsoft.com/office/officeart/2005/8/layout/hierarchy1"/>
    <dgm:cxn modelId="{0D947861-D6C8-40DA-8BEF-B63950FE7312}" type="presOf" srcId="{5C657E43-E683-4040-A58A-5431A15536E8}" destId="{728288F9-22D4-460E-8E47-E38F49F74611}" srcOrd="0" destOrd="0" presId="urn:microsoft.com/office/officeart/2005/8/layout/hierarchy1"/>
    <dgm:cxn modelId="{FB9786AA-74B8-4AF4-A165-2D4F8031205C}" srcId="{5C657E43-E683-4040-A58A-5431A15536E8}" destId="{FB5E3E30-36D7-495F-87B4-04E7258F714F}" srcOrd="0" destOrd="0" parTransId="{F7080A8C-7877-40AA-BCF1-9258EF3B0927}" sibTransId="{FCBA5961-1917-4613-8611-F489E0A2D06A}"/>
    <dgm:cxn modelId="{809769AB-F742-4A4C-AB81-5DCF6289411A}" type="presOf" srcId="{FB5E3E30-36D7-495F-87B4-04E7258F714F}" destId="{9798BB8F-8D11-44F8-8ABA-7BBFA0E065F1}" srcOrd="0" destOrd="0" presId="urn:microsoft.com/office/officeart/2005/8/layout/hierarchy1"/>
    <dgm:cxn modelId="{CE8B3DFE-1A03-4487-B140-09072EE49B7E}" type="presOf" srcId="{F7080A8C-7877-40AA-BCF1-9258EF3B0927}" destId="{0BB2B65B-1C33-45DB-8CBA-B082740CB4B1}" srcOrd="0" destOrd="0" presId="urn:microsoft.com/office/officeart/2005/8/layout/hierarchy1"/>
    <dgm:cxn modelId="{AE8FE66B-442D-4F9E-94E6-96EE00834356}" srcId="{86535598-3A94-46ED-A15B-C089F7DD0A1A}" destId="{5C657E43-E683-4040-A58A-5431A15536E8}" srcOrd="0" destOrd="0" parTransId="{1FD15D5A-4037-457F-805B-D429E8470CC3}" sibTransId="{55D39D21-B28E-434B-AF5B-08EF76860787}"/>
    <dgm:cxn modelId="{A37D16C4-C563-4BD8-85AD-E950FF8C71D6}" type="presOf" srcId="{1DD80E97-290E-4585-95DE-980221B0A1EC}" destId="{C9310790-7531-4975-99E6-86F6F774F88B}" srcOrd="0" destOrd="0" presId="urn:microsoft.com/office/officeart/2005/8/layout/hierarchy1"/>
    <dgm:cxn modelId="{FAE418B8-6123-4CFC-9B1F-D700C5F678EE}" srcId="{5C657E43-E683-4040-A58A-5431A15536E8}" destId="{28B9A4EA-4554-4078-8BD3-8434F1C2F75D}" srcOrd="1" destOrd="0" parTransId="{1DD80E97-290E-4585-95DE-980221B0A1EC}" sibTransId="{6435DC71-AF6C-46EB-838D-6E1B7287FBCD}"/>
    <dgm:cxn modelId="{830C3676-0DFE-48E8-BB4C-BDAEB0B6C274}" type="presOf" srcId="{86535598-3A94-46ED-A15B-C089F7DD0A1A}" destId="{014906F2-61FC-4512-969C-BDF6FC7BA75B}" srcOrd="0" destOrd="0" presId="urn:microsoft.com/office/officeart/2005/8/layout/hierarchy1"/>
    <dgm:cxn modelId="{233CF541-C327-4EFF-9A07-36FFB8AF9DBC}" type="presParOf" srcId="{014906F2-61FC-4512-969C-BDF6FC7BA75B}" destId="{FF7770B7-A7F5-4EF2-B4EE-7873CE709F73}" srcOrd="0" destOrd="0" presId="urn:microsoft.com/office/officeart/2005/8/layout/hierarchy1"/>
    <dgm:cxn modelId="{5748B2A7-552D-4A5C-896E-3BA525CB9115}" type="presParOf" srcId="{FF7770B7-A7F5-4EF2-B4EE-7873CE709F73}" destId="{3D281B31-3750-4253-BF69-DD0D6281293D}" srcOrd="0" destOrd="0" presId="urn:microsoft.com/office/officeart/2005/8/layout/hierarchy1"/>
    <dgm:cxn modelId="{42232EE3-1C44-4FCB-963B-6EFBBC213EBA}" type="presParOf" srcId="{3D281B31-3750-4253-BF69-DD0D6281293D}" destId="{367973A5-37D7-4BDF-8988-A80DCFE1653C}" srcOrd="0" destOrd="0" presId="urn:microsoft.com/office/officeart/2005/8/layout/hierarchy1"/>
    <dgm:cxn modelId="{C3FB4AC8-AE1F-4593-BD07-A229DCBA4280}" type="presParOf" srcId="{3D281B31-3750-4253-BF69-DD0D6281293D}" destId="{728288F9-22D4-460E-8E47-E38F49F74611}" srcOrd="1" destOrd="0" presId="urn:microsoft.com/office/officeart/2005/8/layout/hierarchy1"/>
    <dgm:cxn modelId="{D57C45E4-2A49-4C89-810D-B3505F349A32}" type="presParOf" srcId="{FF7770B7-A7F5-4EF2-B4EE-7873CE709F73}" destId="{AC5E70F5-BC71-426E-B494-756A092330A2}" srcOrd="1" destOrd="0" presId="urn:microsoft.com/office/officeart/2005/8/layout/hierarchy1"/>
    <dgm:cxn modelId="{F20B05B8-882C-4C8A-B39C-76D6F19718A6}" type="presParOf" srcId="{AC5E70F5-BC71-426E-B494-756A092330A2}" destId="{0BB2B65B-1C33-45DB-8CBA-B082740CB4B1}" srcOrd="0" destOrd="0" presId="urn:microsoft.com/office/officeart/2005/8/layout/hierarchy1"/>
    <dgm:cxn modelId="{22DA7133-3581-421F-9403-FEA38E55FCD6}" type="presParOf" srcId="{AC5E70F5-BC71-426E-B494-756A092330A2}" destId="{5ADF2F2F-DC09-4D37-84DA-EDC11BEBE116}" srcOrd="1" destOrd="0" presId="urn:microsoft.com/office/officeart/2005/8/layout/hierarchy1"/>
    <dgm:cxn modelId="{9B859C0E-19E6-42DB-A86F-35F89A3552EE}" type="presParOf" srcId="{5ADF2F2F-DC09-4D37-84DA-EDC11BEBE116}" destId="{E6C2E564-702B-4CE4-B25D-E3AFAFFA71E9}" srcOrd="0" destOrd="0" presId="urn:microsoft.com/office/officeart/2005/8/layout/hierarchy1"/>
    <dgm:cxn modelId="{B9E1DD85-5973-4E42-8242-A47582948CE2}" type="presParOf" srcId="{E6C2E564-702B-4CE4-B25D-E3AFAFFA71E9}" destId="{989251BD-3D30-4A46-AE80-1C2DDA57C288}" srcOrd="0" destOrd="0" presId="urn:microsoft.com/office/officeart/2005/8/layout/hierarchy1"/>
    <dgm:cxn modelId="{470EA352-352E-4620-A06F-21C3C1B40C5B}" type="presParOf" srcId="{E6C2E564-702B-4CE4-B25D-E3AFAFFA71E9}" destId="{9798BB8F-8D11-44F8-8ABA-7BBFA0E065F1}" srcOrd="1" destOrd="0" presId="urn:microsoft.com/office/officeart/2005/8/layout/hierarchy1"/>
    <dgm:cxn modelId="{0E872EFA-4231-47DF-8BAC-086783EE0E74}" type="presParOf" srcId="{5ADF2F2F-DC09-4D37-84DA-EDC11BEBE116}" destId="{42547FA0-E80C-4630-B7C1-657A5D7E1200}" srcOrd="1" destOrd="0" presId="urn:microsoft.com/office/officeart/2005/8/layout/hierarchy1"/>
    <dgm:cxn modelId="{8E67AC63-A42A-49A7-BDED-A6F8F5E5FE57}" type="presParOf" srcId="{AC5E70F5-BC71-426E-B494-756A092330A2}" destId="{C9310790-7531-4975-99E6-86F6F774F88B}" srcOrd="2" destOrd="0" presId="urn:microsoft.com/office/officeart/2005/8/layout/hierarchy1"/>
    <dgm:cxn modelId="{CFC0116D-D5B2-4388-9A54-DE84EE6983E4}" type="presParOf" srcId="{AC5E70F5-BC71-426E-B494-756A092330A2}" destId="{DB591B5E-7106-4CCF-A014-9E81DA4C9175}" srcOrd="3" destOrd="0" presId="urn:microsoft.com/office/officeart/2005/8/layout/hierarchy1"/>
    <dgm:cxn modelId="{9F5EC111-53AD-470B-AA81-F3B7EFBF5BFF}" type="presParOf" srcId="{DB591B5E-7106-4CCF-A014-9E81DA4C9175}" destId="{108D6CCB-B0E7-4A44-A795-65C3E5958F1F}" srcOrd="0" destOrd="0" presId="urn:microsoft.com/office/officeart/2005/8/layout/hierarchy1"/>
    <dgm:cxn modelId="{03314E8E-A451-41A4-BA24-7795F637A0FB}" type="presParOf" srcId="{108D6CCB-B0E7-4A44-A795-65C3E5958F1F}" destId="{167D679E-552D-4EC4-915B-BE2D53ACA187}" srcOrd="0" destOrd="0" presId="urn:microsoft.com/office/officeart/2005/8/layout/hierarchy1"/>
    <dgm:cxn modelId="{43268271-C844-46CA-BD26-B756A54D9314}" type="presParOf" srcId="{108D6CCB-B0E7-4A44-A795-65C3E5958F1F}" destId="{A9CC175A-EDAC-46D5-AB7B-0C393F7E2122}" srcOrd="1" destOrd="0" presId="urn:microsoft.com/office/officeart/2005/8/layout/hierarchy1"/>
    <dgm:cxn modelId="{0BEC5930-A6D3-4927-A6E6-4E7F98E6953A}" type="presParOf" srcId="{DB591B5E-7106-4CCF-A014-9E81DA4C9175}" destId="{2F3291AC-06B6-4299-A0F3-83BC6BF515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3997987" y="-618075"/>
          <a:ext cx="4798216" cy="4798216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654796" y="497937"/>
          <a:ext cx="10604013" cy="1017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7729" tIns="60960" rIns="60960" bIns="60960" numCol="1" spcCol="1270" anchor="ctr" anchorCtr="0">
          <a:noAutofit/>
        </a:bodyPr>
        <a:lstStyle/>
        <a:p>
          <a:pPr marL="533400" lvl="0" indent="-5334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9.1.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 классификации, признаки, правила, методы и виды классификации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796" y="497937"/>
        <a:ext cx="10604013" cy="1017611"/>
      </dsp:txXfrm>
    </dsp:sp>
    <dsp:sp modelId="{C7628E09-A5D0-43AC-834B-E8990AEC2BF8}">
      <dsp:nvSpPr>
        <dsp:cNvPr id="0" name=""/>
        <dsp:cNvSpPr/>
      </dsp:nvSpPr>
      <dsp:spPr>
        <a:xfrm>
          <a:off x="18789" y="381675"/>
          <a:ext cx="1272013" cy="1272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654796" y="2035578"/>
          <a:ext cx="10604013" cy="1017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77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9.2. Кодирование товаров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796" y="2035578"/>
        <a:ext cx="10604013" cy="1017611"/>
      </dsp:txXfrm>
    </dsp:sp>
    <dsp:sp modelId="{1E03E4ED-0AB5-4117-AA13-321FE2C43517}">
      <dsp:nvSpPr>
        <dsp:cNvPr id="0" name=""/>
        <dsp:cNvSpPr/>
      </dsp:nvSpPr>
      <dsp:spPr>
        <a:xfrm>
          <a:off x="18789" y="1908376"/>
          <a:ext cx="1272013" cy="1272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0790-7531-4975-99E6-86F6F774F88B}">
      <dsp:nvSpPr>
        <dsp:cNvPr id="0" name=""/>
        <dsp:cNvSpPr/>
      </dsp:nvSpPr>
      <dsp:spPr>
        <a:xfrm>
          <a:off x="5710565" y="424562"/>
          <a:ext cx="2010670" cy="326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745"/>
              </a:lnTo>
              <a:lnTo>
                <a:pt x="2010670" y="222745"/>
              </a:lnTo>
              <a:lnTo>
                <a:pt x="2010670" y="326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B65B-1C33-45DB-8CBA-B082740CB4B1}">
      <dsp:nvSpPr>
        <dsp:cNvPr id="0" name=""/>
        <dsp:cNvSpPr/>
      </dsp:nvSpPr>
      <dsp:spPr>
        <a:xfrm>
          <a:off x="3699895" y="424562"/>
          <a:ext cx="2010670" cy="326860"/>
        </a:xfrm>
        <a:custGeom>
          <a:avLst/>
          <a:gdLst/>
          <a:ahLst/>
          <a:cxnLst/>
          <a:rect l="0" t="0" r="0" b="0"/>
          <a:pathLst>
            <a:path>
              <a:moveTo>
                <a:pt x="2010670" y="0"/>
              </a:moveTo>
              <a:lnTo>
                <a:pt x="2010670" y="222745"/>
              </a:lnTo>
              <a:lnTo>
                <a:pt x="0" y="222745"/>
              </a:lnTo>
              <a:lnTo>
                <a:pt x="0" y="326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973A5-37D7-4BDF-8988-A80DCFE1653C}">
      <dsp:nvSpPr>
        <dsp:cNvPr id="0" name=""/>
        <dsp:cNvSpPr/>
      </dsp:nvSpPr>
      <dsp:spPr>
        <a:xfrm>
          <a:off x="3650328" y="405"/>
          <a:ext cx="4120474" cy="424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288F9-22D4-460E-8E47-E38F49F74611}">
      <dsp:nvSpPr>
        <dsp:cNvPr id="0" name=""/>
        <dsp:cNvSpPr/>
      </dsp:nvSpPr>
      <dsp:spPr>
        <a:xfrm>
          <a:off x="3775203" y="119037"/>
          <a:ext cx="4120474" cy="424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Методы классификации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7626" y="131460"/>
        <a:ext cx="4095628" cy="399311"/>
      </dsp:txXfrm>
    </dsp:sp>
    <dsp:sp modelId="{989251BD-3D30-4A46-AE80-1C2DDA57C288}">
      <dsp:nvSpPr>
        <dsp:cNvPr id="0" name=""/>
        <dsp:cNvSpPr/>
      </dsp:nvSpPr>
      <dsp:spPr>
        <a:xfrm>
          <a:off x="1814100" y="751423"/>
          <a:ext cx="3771590" cy="467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8BB8F-8D11-44F8-8ABA-7BBFA0E065F1}">
      <dsp:nvSpPr>
        <dsp:cNvPr id="0" name=""/>
        <dsp:cNvSpPr/>
      </dsp:nvSpPr>
      <dsp:spPr>
        <a:xfrm>
          <a:off x="1938975" y="870054"/>
          <a:ext cx="3771590" cy="46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Иерархический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52654" y="883733"/>
        <a:ext cx="3744232" cy="439661"/>
      </dsp:txXfrm>
    </dsp:sp>
    <dsp:sp modelId="{167D679E-552D-4EC4-915B-BE2D53ACA187}">
      <dsp:nvSpPr>
        <dsp:cNvPr id="0" name=""/>
        <dsp:cNvSpPr/>
      </dsp:nvSpPr>
      <dsp:spPr>
        <a:xfrm>
          <a:off x="5835440" y="751423"/>
          <a:ext cx="3771590" cy="467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C175A-EDAC-46D5-AB7B-0C393F7E2122}">
      <dsp:nvSpPr>
        <dsp:cNvPr id="0" name=""/>
        <dsp:cNvSpPr/>
      </dsp:nvSpPr>
      <dsp:spPr>
        <a:xfrm>
          <a:off x="5960315" y="870054"/>
          <a:ext cx="3771590" cy="46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Фасетный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73994" y="883733"/>
        <a:ext cx="3744232" cy="439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apatity.mels.ru/polezno/codes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48;&#1077;&#1088;&#1072;&#1088;&#1093;&#1080;&#1095;.&#1084;&#1077;&#1090;&#1086;&#1076;.doc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2.xml"/><Relationship Id="rId10" Type="http://schemas.openxmlformats.org/officeDocument/2006/relationships/hyperlink" Target="&#1060;&#1072;&#1089;&#1077;&#1090;&#1085;&#1099;&#1081;%20&#1084;&#1077;&#1090;&#1086;&#1076;.doc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7;&#1088;&#1072;&#1088;&#1093;&#1080;&#1095;.&#1084;&#1077;&#1090;&#1086;&#1076;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60;&#1072;&#1089;&#1077;&#1090;&#1085;&#1099;&#1081;%20&#1084;&#1077;&#1090;&#1086;&#1076;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212" y="1847671"/>
            <a:ext cx="879157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ТОВАРОВЕДЕНИЯ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445168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Классификация и кодирование товаров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943600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836" y="1016369"/>
            <a:ext cx="947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Изучите правила классификации, используя материал учебника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590978" y="825346"/>
            <a:ext cx="1606311" cy="13053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319" y="600501"/>
            <a:ext cx="1117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зависимости от целей исследования выделяют следующие 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виды классификации товаров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4545" y="2406555"/>
            <a:ext cx="3476055" cy="5732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545" y="1730612"/>
            <a:ext cx="6460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4327" y="2406555"/>
            <a:ext cx="7715295" cy="3737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система классификации представлена в классификаторах.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классификация разработана в целях совершенствования учета, планирования и распределения всей товарной продукции и услуг с использованием автоматизированных систем управления по отраслевой принадлежности в виде классификационных группировок и конкретных наименований товаров, изготавливаемых по соответствующим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3171" y="3132161"/>
            <a:ext cx="3476055" cy="5732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отраслевые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4326" y="2399731"/>
            <a:ext cx="7715295" cy="3737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отраслевым системам классификации относятся классификации, которые разрабатываются и используются в отдельных министерствах и ведомствах, подчиненных им организациях и предприятиях.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таким классификациям относятся классификации в отраслевых классификаторах товаров.</a:t>
            </a:r>
          </a:p>
          <a:p>
            <a:pPr algn="just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статистическая, торговая, стандартная классификации.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4545" y="3847530"/>
            <a:ext cx="3476055" cy="5732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94328" y="2399730"/>
            <a:ext cx="7715295" cy="3737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классификации товаров используются при изучении ассортимента товаров и их потребительских свойств, формировании правильной ассортиментной и товарной политики фирмы.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учебной классификацией товары делятся на отделы, разделы, классы, группы, подгруппы, типы, виды, разновидности.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8573" y="5419710"/>
            <a:ext cx="10265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с.110-119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09845" y="1787857"/>
            <a:ext cx="9835732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9.2. </a:t>
            </a:r>
            <a:r>
              <a:rPr lang="ru-RU" sz="2800" dirty="0"/>
              <a:t>Кодирование товаров</a:t>
            </a:r>
          </a:p>
          <a:p>
            <a:pPr lvl="0"/>
            <a:endParaRPr lang="ru-RU" sz="2800" dirty="0"/>
          </a:p>
          <a:p>
            <a:endParaRPr lang="ru-RU" sz="2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28" y="2763635"/>
            <a:ext cx="2103505" cy="22740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4" y="4790672"/>
            <a:ext cx="1086850" cy="1521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660" y="457720"/>
            <a:ext cx="1156396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1538" indent="-3411538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КОДИРОВАНИЕ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образование   и   присвоение   кода   классификационной группировке и (или) объекту классификации.</a:t>
            </a:r>
          </a:p>
          <a:p>
            <a:pPr marL="900113" indent="-900113" algn="just"/>
            <a:r>
              <a:rPr lang="ru-RU" sz="24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знак или совокупность знаков, применяемых для обозначения классификационной группировки и (или) объекта классификации (товаров).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кодирования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систематизация объектов путем их идентификации, ранжирования и присвоения условных обозначений посредством кода, по которому можно найти и распознать любой объект среди множества других.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Алфавит кода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система знаков, используемых для образования кода.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качестве алфавита для кодов наиболее часто используют:</a:t>
            </a:r>
          </a:p>
          <a:p>
            <a:pPr marL="725488" indent="-342900" algn="just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цифры, </a:t>
            </a:r>
          </a:p>
          <a:p>
            <a:pPr marL="725488" indent="-342900" algn="just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буквы,</a:t>
            </a:r>
          </a:p>
          <a:p>
            <a:pPr marL="725488" indent="-342900" algn="just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сочетания цифр и букв,</a:t>
            </a:r>
          </a:p>
          <a:p>
            <a:pPr marL="725488" indent="-342900" algn="just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штрихи, </a:t>
            </a:r>
          </a:p>
          <a:p>
            <a:pPr marL="725488" indent="-342900" algn="just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цветные пятна.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796489" y="531813"/>
            <a:ext cx="59436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ШТРИХОВОЕ КОДИРОВАНИЕ</a:t>
            </a:r>
            <a:endParaRPr lang="ru-RU" sz="3600" kern="10" spc="0" dirty="0">
              <a:ln>
                <a:noFill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37" y="1146412"/>
            <a:ext cx="11427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0575" indent="-2060575"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Штрихкод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знак, предназначенный для автоматизированных идентификации и учета информации о товаре, закодированной в виде цифр и штрихов определенной последовательности.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323" y="2408296"/>
            <a:ext cx="11759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настоящее время широко используются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товарные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коды </a:t>
            </a:r>
            <a:r>
              <a:rPr lang="ru-RU" alt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EAN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-13.</a:t>
            </a:r>
            <a:endParaRPr lang="en-US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EAN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-13 – это 13-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тизначный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штрихкод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фиксированной длины для кодирования числовых данных. Как правило,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EAN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-13 используется для идентификации товаров и услуг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Их расшифровка осуществляется с помощью сканирующих устройств.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www.apatity.mels.ru/polezno/codes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5" y="4196298"/>
            <a:ext cx="3688248" cy="19685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41081" y="4388027"/>
            <a:ext cx="6995396" cy="15850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Примечание: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штриховой код не может служить свидетельством страны происхождения товара. По префиксу (коду страны) можно определить только в какой национальной организации-члене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EAN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зарегистрировано то или иное предприятие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673" y="614867"/>
            <a:ext cx="117234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Автоматическая идентификация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осуществляет автоматическое распознавание, расшифровку, обработку, передачу и запись информации, большей частью с помощью нанесения и считывания информации, закодированной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штрихкоде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Штрихкоды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позволяют быстро, просто, и самое главное точно считывать и передавать информацию о тех предметах, которые нуждаются в прослеживании и контроле. Этикетки со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штрихкодами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очень легко приклеиваются практически к любой поверхности, а также могут быть нанесены уже непосредственно на тюбики, конверты, коробки, бутылки, упаковки, книги, мебель, карточки и многие предметы, которые нуждаются в идентификации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5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Другие виды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штрихкодов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3" y="4679409"/>
            <a:ext cx="4362975" cy="1166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85" y="4601776"/>
            <a:ext cx="1946826" cy="12438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96788" y="598713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EAN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6790" y="595052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EAN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43894" y="599014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DataBar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65" y="4767848"/>
            <a:ext cx="2398454" cy="10777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0267911" y="5950528"/>
            <a:ext cx="908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84" y="4255194"/>
            <a:ext cx="1874386" cy="15903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54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0353"/>
            <a:ext cx="11928147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штрихкодов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     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более точный и быстрый ввод информации, ускорение всех процессов, связанных с ее обработкой;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большая экономия времени при проведении инвентаризации;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уменьшение ошибок, которые могут возникнуть при вводе информации вручную;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штрихкоды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позволяют магазинам сократить время обслуживания покупателей;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штрихкоды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позволяют полностью автоматизировать все процессы: от приемки товара до кассовых аппаратов;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полностью исключена вероятность обмана покупателя, так как стоимость товара берется компьютером из базы данных. Кассир порой даже не видит, что за товар. Он проводит над ним сканером и вся информация из базы данных появляется на мониторе кассового аппарата, а так же в распечатанном чеке;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возможность постоянного учета товара и проведения учетной политики. Исследования, проводимые некоторыми магазинами, позволяют проанализировать, в какие часы и какие дни недели лучше уходит тот или иной товар, и соответственно организовать подачу товара со склада в торговый зал.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штрихкоды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являются гарантией подлинности товара, не несут информации об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экологической 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чистоте продуктов и не содержат указания на цену товара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910686"/>
            <a:ext cx="8397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классификации товаров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Укажите, в чем заключается значение классификации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группы признаков классификации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различия между иерархическим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фасетным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методами классификации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классификации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кодирования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Изложите сущность штрихового кодирования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структуру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штрихкода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EAN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-13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2011. – с. 97-119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221" y="56092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9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06933556"/>
              </p:ext>
            </p:extLst>
          </p:nvPr>
        </p:nvGraphicFramePr>
        <p:xfrm>
          <a:off x="657726" y="1241946"/>
          <a:ext cx="11277600" cy="356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8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30220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5" y="2006639"/>
            <a:ext cx="73468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Изложить понятие классификации и признаков классификации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Охарактеризовать признаки классификации непродовольственных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Описать методы и виды классификации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Дать понятие кодирования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Описать сущность штрихового кодирования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5780" y="5346150"/>
            <a:ext cx="92438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с.97-110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569493"/>
            <a:ext cx="9738200" cy="1005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lvl="0" indent="-533400"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9.1.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классификации, признаки, правила,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0" indent="-53340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виды классификации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28" y="4689816"/>
            <a:ext cx="1086850" cy="1521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83" y="617898"/>
            <a:ext cx="117095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4088" indent="-3494088"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систематизированное разделение множества объектов на подмножества по одному или нескольким признакам в соответствии с определенными правилами.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83" y="1893430"/>
            <a:ext cx="114411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 классификации – это основание для деления.</a:t>
            </a:r>
          </a:p>
          <a:p>
            <a:endParaRPr lang="ru-RU" sz="5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784" y="2863868"/>
            <a:ext cx="666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0784" y="3358838"/>
            <a:ext cx="4189863" cy="5717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функционально-целевые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708478" y="3365663"/>
            <a:ext cx="7101145" cy="2816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Отражают назначение изделия, выполняемые функции и цели использования.</a:t>
            </a:r>
          </a:p>
          <a:p>
            <a:pPr lvl="0"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стеклянная посуда по назначению подразделяется на столовую и хозяйственную, металлические инструменты – на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металлообра-батывающие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деревообрабатывающие, монтаж-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т.д.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784" y="2377645"/>
            <a:ext cx="866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Признаки классификации можно разделить на </a:t>
            </a:r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группы: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0784" y="4085231"/>
            <a:ext cx="4189863" cy="5717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генетические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08478" y="3355779"/>
            <a:ext cx="7101145" cy="2816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Отражают происхождение товара, применяемые материалы и сырье, состав.</a:t>
            </a:r>
          </a:p>
          <a:p>
            <a:pPr lvl="0"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стеклянная посуда по виду стекла подразделяется на посуду из обыкновенного, хрустального, боросиликатного стекла и ситаллов; ткани по виду волокна бывают хлопчатобумажные, льняные, шерстяные и шелковые  и т.д.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8739" y="4787307"/>
            <a:ext cx="4189863" cy="5717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08477" y="3365662"/>
            <a:ext cx="7101145" cy="3048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Отражают особенности процесса производства товаров (способ изготовления, вид обработки, покрытие, способ декорирования и т.д.).</a:t>
            </a:r>
          </a:p>
          <a:p>
            <a:pPr lvl="0"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стеклянная посуда по способу изготовления бывает выдувная, прессованная, прессовыдувная и т.д.; металлическая посуда по способу обработки поверхности бывает шлифованная, полированная и т.д.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08476" y="3355779"/>
            <a:ext cx="7101145" cy="3058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Отражают индивидуальные особенности товаров.</a:t>
            </a:r>
          </a:p>
          <a:p>
            <a:pPr lvl="0" algn="just"/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телевизоры подразделяются по разрешению экрана, размеру экрана по диагонали; моющие средства подразделяются по консистенции, способу стирки и т.д.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8739" y="5522802"/>
            <a:ext cx="4189863" cy="5717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83" y="3263978"/>
            <a:ext cx="11869004" cy="3150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 anchorCtr="0"/>
          <a:lstStyle/>
          <a:p>
            <a:pPr marL="342900" indent="-342900" algn="just"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изготовления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изготовления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отделки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назначение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фасон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сезонность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половозрастное назначение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изделия и др.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740" y="3429000"/>
            <a:ext cx="11650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Основными признаками классификации непродовольственных товаров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288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7" grpId="0" animBg="1"/>
      <p:bldP spid="28" grpId="0" animBg="1"/>
      <p:bldP spid="9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660" y="532263"/>
            <a:ext cx="115639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3738" indent="-3233738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классификации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раскрытие объема делимого множества путем перечисления его частей, являющихся по отношению к нему видовыми и соподчиненными.</a:t>
            </a:r>
          </a:p>
          <a:p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классификации: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лучшее познание исследуемых товаров;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распределение товаров на однородные подразделения (разделы, классы, подклассы, группы, подгруппы, виды, подвиды, разновидности, типы);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изучение и формирование структуры ассортимента товаров, организация их рационального учета;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составление обобщенных заявок промышленности на товары народного потребления соответствующего качества;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рациональная организация приемки и контроля качества товаров;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рационального хранения товаров исходя из общих свойств;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выявление обобщенных характеристик качества товаров;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установление необходимой номенклатуры показателей качества каждой группы товаров;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формулирование общих требований к товарам.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21" y="559558"/>
            <a:ext cx="11349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94200" indent="-439420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КЛАССИФИКАЦИИ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совокупность приемов (способов) разделения множества объектов, планомерный подход к их делению на подмножества.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396448"/>
              </p:ext>
            </p:extLst>
          </p:nvPr>
        </p:nvGraphicFramePr>
        <p:xfrm>
          <a:off x="395785" y="1856097"/>
          <a:ext cx="11546006" cy="133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hlinkClick r:id="rId8" action="ppaction://hlinkfile"/>
          </p:cNvPr>
          <p:cNvPicPr>
            <a:picLocks noChangeAspect="1"/>
          </p:cNvPicPr>
          <p:nvPr/>
        </p:nvPicPr>
        <p:blipFill rotWithShape="1">
          <a:blip r:embed="rId9"/>
          <a:srcRect l="22056" t="20520" r="22056" b="11124"/>
          <a:stretch/>
        </p:blipFill>
        <p:spPr>
          <a:xfrm>
            <a:off x="1165712" y="3316105"/>
            <a:ext cx="4344708" cy="2989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hlinkClick r:id="rId10" action="ppaction://hlinkfile"/>
          </p:cNvPr>
          <p:cNvPicPr>
            <a:picLocks noChangeAspect="1"/>
          </p:cNvPicPr>
          <p:nvPr/>
        </p:nvPicPr>
        <p:blipFill rotWithShape="1">
          <a:blip r:embed="rId11"/>
          <a:srcRect l="21974" t="22388" r="22232" b="8560"/>
          <a:stretch/>
        </p:blipFill>
        <p:spPr>
          <a:xfrm>
            <a:off x="7033818" y="3316104"/>
            <a:ext cx="4293823" cy="29891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26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115" y="432615"/>
            <a:ext cx="115355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Иерархический метод классификации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116" y="1288478"/>
            <a:ext cx="1153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последовательное разделение множества объектов на подчиненные классификационные группировки. Он основывается на принципе субординации.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026942" y="2307102"/>
            <a:ext cx="4079630" cy="78779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Достоинства: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806419" y="2307102"/>
            <a:ext cx="4079630" cy="78779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252" y="3221503"/>
            <a:ext cx="5613010" cy="3038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большая информационная емкость и насыщенность;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традиционность и привычность применения;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создания мнемонических кодов, несущих смысловую нагрузку;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ручной обработки информации.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96614" y="3221503"/>
            <a:ext cx="5613010" cy="3038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жесткая структура классификации;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чрезмерная громоздкость;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затруднена обработка информации на ЭВМ.</a:t>
            </a:r>
          </a:p>
        </p:txBody>
      </p:sp>
      <p:pic>
        <p:nvPicPr>
          <p:cNvPr id="11" name="Рисунок 10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2056" t="20520" r="22056" b="11124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26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115" y="282490"/>
            <a:ext cx="115355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Фасетный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 классификации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116" y="934690"/>
            <a:ext cx="11535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параллельное разделение множества объектов на отдельные независимые классификационные группировки по набору признаков, называемых фасетами. Особенностью метода является то, что разные признаки не связаны между собой.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026942" y="2307102"/>
            <a:ext cx="4079630" cy="78779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Достоинства: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806419" y="2307102"/>
            <a:ext cx="4079630" cy="78779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252" y="3221503"/>
            <a:ext cx="5613010" cy="3038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большая гибкость;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удобство использования;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простота в построении;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автоматизированной обработки информации.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96614" y="3221503"/>
            <a:ext cx="5613010" cy="3038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неполное использование емкости классификации;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затруднен поиск элементов по классификационным признакам,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соот-ветствующим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нескольким фасетам;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невозможность выделения общности и различий между объектами в разных классификационных группировках.</a:t>
            </a:r>
          </a:p>
        </p:txBody>
      </p:sp>
      <p:pic>
        <p:nvPicPr>
          <p:cNvPr id="12" name="Рисунок 1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1974" t="22388" r="22232" b="8560"/>
          <a:stretch/>
        </p:blipFill>
        <p:spPr>
          <a:xfrm>
            <a:off x="4817660" y="2703088"/>
            <a:ext cx="7374340" cy="41375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296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1220</Words>
  <Application>Microsoft Office PowerPoint</Application>
  <PresentationFormat>Произвольный</PresentationFormat>
  <Paragraphs>160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ТЕОРЕТИЧЕСКИЕ ОСНОВЫ ТОВАРОВЕДЕНИЯ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User</cp:lastModifiedBy>
  <cp:revision>92</cp:revision>
  <dcterms:created xsi:type="dcterms:W3CDTF">2014-06-06T09:13:21Z</dcterms:created>
  <dcterms:modified xsi:type="dcterms:W3CDTF">2018-07-09T10:07:35Z</dcterms:modified>
</cp:coreProperties>
</file>