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22"/>
  </p:notesMasterIdLst>
  <p:sldIdLst>
    <p:sldId id="256" r:id="rId2"/>
    <p:sldId id="258" r:id="rId3"/>
    <p:sldId id="274" r:id="rId4"/>
    <p:sldId id="278" r:id="rId5"/>
    <p:sldId id="279" r:id="rId6"/>
    <p:sldId id="280" r:id="rId7"/>
    <p:sldId id="281" r:id="rId8"/>
    <p:sldId id="282" r:id="rId9"/>
    <p:sldId id="272" r:id="rId10"/>
    <p:sldId id="273" r:id="rId11"/>
    <p:sldId id="289" r:id="rId12"/>
    <p:sldId id="290" r:id="rId13"/>
    <p:sldId id="291" r:id="rId14"/>
    <p:sldId id="275" r:id="rId15"/>
    <p:sldId id="276" r:id="rId16"/>
    <p:sldId id="292" r:id="rId17"/>
    <p:sldId id="283" r:id="rId18"/>
    <p:sldId id="288" r:id="rId19"/>
    <p:sldId id="284" r:id="rId20"/>
    <p:sldId id="285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B02E"/>
    <a:srgbClr val="B3D86A"/>
    <a:srgbClr val="DD4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0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45803-1717-4F48-B710-F7F1B43013F3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B71A9FB-D571-4E16-9DEE-5C8D55952890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7.1.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Понятие и классификация потребительских свойств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AB5CE423-EC06-4BC3-9D3F-585E57840550}" type="parTrans" cxnId="{4A177CAD-B738-4D43-A4A7-7280BE01C96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E14E9EE-7142-45C4-B5B4-260682811960}" type="sibTrans" cxnId="{4A177CAD-B738-4D43-A4A7-7280BE01C96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032D6A9-B2FE-4D8C-951B-37B4D966FF2F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7.2. Характеристика функциональных, эргономических, эстетических свойств, свойств надежности и безопасности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A74C6B3D-AC41-4EEE-850C-0768E9B364E2}" type="parTrans" cxnId="{60AFFA08-D69D-4078-8C08-D0921AC5AD0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AAEEF21-6277-438A-9E6E-358FAA044441}" type="sibTrans" cxnId="{60AFFA08-D69D-4078-8C08-D0921AC5AD0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C3C0CDE-0945-4576-83B9-7F37BA695137}" type="pres">
      <dgm:prSet presAssocID="{CF845803-1717-4F48-B710-F7F1B43013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62C2BD0-517B-4E9C-A037-D4A0806612C4}" type="pres">
      <dgm:prSet presAssocID="{CF845803-1717-4F48-B710-F7F1B43013F3}" presName="Name1" presStyleCnt="0"/>
      <dgm:spPr/>
      <dgm:t>
        <a:bodyPr/>
        <a:lstStyle/>
        <a:p>
          <a:endParaRPr lang="ru-RU"/>
        </a:p>
      </dgm:t>
    </dgm:pt>
    <dgm:pt modelId="{69725028-6CCC-4078-BC5F-BBFA67A060B3}" type="pres">
      <dgm:prSet presAssocID="{CF845803-1717-4F48-B710-F7F1B43013F3}" presName="cycle" presStyleCnt="0"/>
      <dgm:spPr/>
      <dgm:t>
        <a:bodyPr/>
        <a:lstStyle/>
        <a:p>
          <a:endParaRPr lang="ru-RU"/>
        </a:p>
      </dgm:t>
    </dgm:pt>
    <dgm:pt modelId="{17BCFDE8-867C-467A-B7F3-9B093F23E13E}" type="pres">
      <dgm:prSet presAssocID="{CF845803-1717-4F48-B710-F7F1B43013F3}" presName="srcNode" presStyleLbl="node1" presStyleIdx="0" presStyleCnt="2"/>
      <dgm:spPr/>
      <dgm:t>
        <a:bodyPr/>
        <a:lstStyle/>
        <a:p>
          <a:endParaRPr lang="ru-RU"/>
        </a:p>
      </dgm:t>
    </dgm:pt>
    <dgm:pt modelId="{BBDD1F15-5D5A-4430-A855-C76E50E51E42}" type="pres">
      <dgm:prSet presAssocID="{CF845803-1717-4F48-B710-F7F1B43013F3}" presName="conn" presStyleLbl="parChTrans1D2" presStyleIdx="0" presStyleCnt="1"/>
      <dgm:spPr/>
      <dgm:t>
        <a:bodyPr/>
        <a:lstStyle/>
        <a:p>
          <a:endParaRPr lang="ru-RU"/>
        </a:p>
      </dgm:t>
    </dgm:pt>
    <dgm:pt modelId="{BA257D16-06AA-4007-B484-5B9A27400F34}" type="pres">
      <dgm:prSet presAssocID="{CF845803-1717-4F48-B710-F7F1B43013F3}" presName="extraNode" presStyleLbl="node1" presStyleIdx="0" presStyleCnt="2"/>
      <dgm:spPr/>
      <dgm:t>
        <a:bodyPr/>
        <a:lstStyle/>
        <a:p>
          <a:endParaRPr lang="ru-RU"/>
        </a:p>
      </dgm:t>
    </dgm:pt>
    <dgm:pt modelId="{9D97D0A5-1934-40AE-A800-FABC8D7408F0}" type="pres">
      <dgm:prSet presAssocID="{CF845803-1717-4F48-B710-F7F1B43013F3}" presName="dstNode" presStyleLbl="node1" presStyleIdx="0" presStyleCnt="2"/>
      <dgm:spPr/>
      <dgm:t>
        <a:bodyPr/>
        <a:lstStyle/>
        <a:p>
          <a:endParaRPr lang="ru-RU"/>
        </a:p>
      </dgm:t>
    </dgm:pt>
    <dgm:pt modelId="{F84282E1-4565-4A17-8095-7AFD756B1AC4}" type="pres">
      <dgm:prSet presAssocID="{2B71A9FB-D571-4E16-9DEE-5C8D55952890}" presName="text_1" presStyleLbl="node1" presStyleIdx="0" presStyleCnt="2" custLinFactNeighborY="-1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C6AC5-C87B-4274-A079-DC270768E12A}" type="pres">
      <dgm:prSet presAssocID="{2B71A9FB-D571-4E16-9DEE-5C8D55952890}" presName="accent_1" presStyleCnt="0"/>
      <dgm:spPr/>
      <dgm:t>
        <a:bodyPr/>
        <a:lstStyle/>
        <a:p>
          <a:endParaRPr lang="ru-RU"/>
        </a:p>
      </dgm:t>
    </dgm:pt>
    <dgm:pt modelId="{C7628E09-A5D0-43AC-834B-E8990AEC2BF8}" type="pres">
      <dgm:prSet presAssocID="{2B71A9FB-D571-4E16-9DEE-5C8D55952890}" presName="accentRepeatNode" presStyleLbl="solidFgAcc1" presStyleIdx="0" presStyleCnt="2"/>
      <dgm:spPr/>
      <dgm:t>
        <a:bodyPr/>
        <a:lstStyle/>
        <a:p>
          <a:endParaRPr lang="ru-RU"/>
        </a:p>
      </dgm:t>
    </dgm:pt>
    <dgm:pt modelId="{E974504D-DC2E-436F-B774-23866853156B}" type="pres">
      <dgm:prSet presAssocID="{B032D6A9-B2FE-4D8C-951B-37B4D966FF2F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1288D-7506-4758-A611-FEC88B0B10BE}" type="pres">
      <dgm:prSet presAssocID="{B032D6A9-B2FE-4D8C-951B-37B4D966FF2F}" presName="accent_2" presStyleCnt="0"/>
      <dgm:spPr/>
    </dgm:pt>
    <dgm:pt modelId="{1E03E4ED-0AB5-4117-AA13-321FE2C43517}" type="pres">
      <dgm:prSet presAssocID="{B032D6A9-B2FE-4D8C-951B-37B4D966FF2F}" presName="accentRepeatNode" presStyleLbl="solidFgAcc1" presStyleIdx="1" presStyleCnt="2"/>
      <dgm:spPr/>
    </dgm:pt>
  </dgm:ptLst>
  <dgm:cxnLst>
    <dgm:cxn modelId="{D8A85DE0-0969-417D-A6EA-D5DCFB146CAA}" type="presOf" srcId="{B032D6A9-B2FE-4D8C-951B-37B4D966FF2F}" destId="{E974504D-DC2E-436F-B774-23866853156B}" srcOrd="0" destOrd="0" presId="urn:microsoft.com/office/officeart/2008/layout/VerticalCurvedList"/>
    <dgm:cxn modelId="{5062863C-E7B4-4EEA-93C9-8201830D35D3}" type="presOf" srcId="{2B71A9FB-D571-4E16-9DEE-5C8D55952890}" destId="{F84282E1-4565-4A17-8095-7AFD756B1AC4}" srcOrd="0" destOrd="0" presId="urn:microsoft.com/office/officeart/2008/layout/VerticalCurvedList"/>
    <dgm:cxn modelId="{F7053D4D-A3BD-4995-B8DC-0D917EFA8109}" type="presOf" srcId="{CF845803-1717-4F48-B710-F7F1B43013F3}" destId="{8C3C0CDE-0945-4576-83B9-7F37BA695137}" srcOrd="0" destOrd="0" presId="urn:microsoft.com/office/officeart/2008/layout/VerticalCurvedList"/>
    <dgm:cxn modelId="{4A177CAD-B738-4D43-A4A7-7280BE01C964}" srcId="{CF845803-1717-4F48-B710-F7F1B43013F3}" destId="{2B71A9FB-D571-4E16-9DEE-5C8D55952890}" srcOrd="0" destOrd="0" parTransId="{AB5CE423-EC06-4BC3-9D3F-585E57840550}" sibTransId="{CE14E9EE-7142-45C4-B5B4-260682811960}"/>
    <dgm:cxn modelId="{D012ACD3-5381-449A-BB21-1147CD2C30CC}" type="presOf" srcId="{CE14E9EE-7142-45C4-B5B4-260682811960}" destId="{BBDD1F15-5D5A-4430-A855-C76E50E51E42}" srcOrd="0" destOrd="0" presId="urn:microsoft.com/office/officeart/2008/layout/VerticalCurvedList"/>
    <dgm:cxn modelId="{60AFFA08-D69D-4078-8C08-D0921AC5AD09}" srcId="{CF845803-1717-4F48-B710-F7F1B43013F3}" destId="{B032D6A9-B2FE-4D8C-951B-37B4D966FF2F}" srcOrd="1" destOrd="0" parTransId="{A74C6B3D-AC41-4EEE-850C-0768E9B364E2}" sibTransId="{7AAEEF21-6277-438A-9E6E-358FAA044441}"/>
    <dgm:cxn modelId="{27A036CD-2C2E-41FC-A531-5D67559E74F8}" type="presParOf" srcId="{8C3C0CDE-0945-4576-83B9-7F37BA695137}" destId="{962C2BD0-517B-4E9C-A037-D4A0806612C4}" srcOrd="0" destOrd="0" presId="urn:microsoft.com/office/officeart/2008/layout/VerticalCurvedList"/>
    <dgm:cxn modelId="{6C73618E-DBDA-42BA-BD1E-91FDD187E6B2}" type="presParOf" srcId="{962C2BD0-517B-4E9C-A037-D4A0806612C4}" destId="{69725028-6CCC-4078-BC5F-BBFA67A060B3}" srcOrd="0" destOrd="0" presId="urn:microsoft.com/office/officeart/2008/layout/VerticalCurvedList"/>
    <dgm:cxn modelId="{445C05A6-6A30-4C47-936E-01870DD24928}" type="presParOf" srcId="{69725028-6CCC-4078-BC5F-BBFA67A060B3}" destId="{17BCFDE8-867C-467A-B7F3-9B093F23E13E}" srcOrd="0" destOrd="0" presId="urn:microsoft.com/office/officeart/2008/layout/VerticalCurvedList"/>
    <dgm:cxn modelId="{B4B9CB30-AD8C-4B7F-BE79-A87357C09BA8}" type="presParOf" srcId="{69725028-6CCC-4078-BC5F-BBFA67A060B3}" destId="{BBDD1F15-5D5A-4430-A855-C76E50E51E42}" srcOrd="1" destOrd="0" presId="urn:microsoft.com/office/officeart/2008/layout/VerticalCurvedList"/>
    <dgm:cxn modelId="{E30B3152-E848-40DE-9E91-87F43CF6DE27}" type="presParOf" srcId="{69725028-6CCC-4078-BC5F-BBFA67A060B3}" destId="{BA257D16-06AA-4007-B484-5B9A27400F34}" srcOrd="2" destOrd="0" presId="urn:microsoft.com/office/officeart/2008/layout/VerticalCurvedList"/>
    <dgm:cxn modelId="{833C1203-522E-4AA6-9AD2-548484EB342C}" type="presParOf" srcId="{69725028-6CCC-4078-BC5F-BBFA67A060B3}" destId="{9D97D0A5-1934-40AE-A800-FABC8D7408F0}" srcOrd="3" destOrd="0" presId="urn:microsoft.com/office/officeart/2008/layout/VerticalCurvedList"/>
    <dgm:cxn modelId="{BD4AE010-3228-45FA-8060-7B73026EB861}" type="presParOf" srcId="{962C2BD0-517B-4E9C-A037-D4A0806612C4}" destId="{F84282E1-4565-4A17-8095-7AFD756B1AC4}" srcOrd="1" destOrd="0" presId="urn:microsoft.com/office/officeart/2008/layout/VerticalCurvedList"/>
    <dgm:cxn modelId="{68AD624A-2FFC-43E9-A344-2127B671DE34}" type="presParOf" srcId="{962C2BD0-517B-4E9C-A037-D4A0806612C4}" destId="{B2EC6AC5-C87B-4274-A079-DC270768E12A}" srcOrd="2" destOrd="0" presId="urn:microsoft.com/office/officeart/2008/layout/VerticalCurvedList"/>
    <dgm:cxn modelId="{0C764C63-A358-441F-9314-46AF4E4DEE30}" type="presParOf" srcId="{B2EC6AC5-C87B-4274-A079-DC270768E12A}" destId="{C7628E09-A5D0-43AC-834B-E8990AEC2BF8}" srcOrd="0" destOrd="0" presId="urn:microsoft.com/office/officeart/2008/layout/VerticalCurvedList"/>
    <dgm:cxn modelId="{710FE262-11C3-4BD7-B5FB-4770F7A0747F}" type="presParOf" srcId="{962C2BD0-517B-4E9C-A037-D4A0806612C4}" destId="{E974504D-DC2E-436F-B774-23866853156B}" srcOrd="3" destOrd="0" presId="urn:microsoft.com/office/officeart/2008/layout/VerticalCurvedList"/>
    <dgm:cxn modelId="{585EB05F-F1C1-46FF-9E6C-416DD4713EEC}" type="presParOf" srcId="{962C2BD0-517B-4E9C-A037-D4A0806612C4}" destId="{8961288D-7506-4758-A611-FEC88B0B10BE}" srcOrd="4" destOrd="0" presId="urn:microsoft.com/office/officeart/2008/layout/VerticalCurvedList"/>
    <dgm:cxn modelId="{F41A57F1-E7A9-4A7A-A010-3DB442862DAD}" type="presParOf" srcId="{8961288D-7506-4758-A611-FEC88B0B10BE}" destId="{1E03E4ED-0AB5-4117-AA13-321FE2C4351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D1F15-5D5A-4430-A855-C76E50E51E42}">
      <dsp:nvSpPr>
        <dsp:cNvPr id="0" name=""/>
        <dsp:cNvSpPr/>
      </dsp:nvSpPr>
      <dsp:spPr>
        <a:xfrm>
          <a:off x="-4059176" y="-627465"/>
          <a:ext cx="4871587" cy="4871587"/>
        </a:xfrm>
        <a:prstGeom prst="blockArc">
          <a:avLst>
            <a:gd name="adj1" fmla="val 18900000"/>
            <a:gd name="adj2" fmla="val 2700000"/>
            <a:gd name="adj3" fmla="val 44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282E1-4565-4A17-8095-7AFD756B1AC4}">
      <dsp:nvSpPr>
        <dsp:cNvPr id="0" name=""/>
        <dsp:cNvSpPr/>
      </dsp:nvSpPr>
      <dsp:spPr>
        <a:xfrm>
          <a:off x="664831" y="505568"/>
          <a:ext cx="10593690" cy="10332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010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7.1.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Понятие и классификация потребительских свойств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4831" y="505568"/>
        <a:ext cx="10593690" cy="1033206"/>
      </dsp:txXfrm>
    </dsp:sp>
    <dsp:sp modelId="{C7628E09-A5D0-43AC-834B-E8990AEC2BF8}">
      <dsp:nvSpPr>
        <dsp:cNvPr id="0" name=""/>
        <dsp:cNvSpPr/>
      </dsp:nvSpPr>
      <dsp:spPr>
        <a:xfrm>
          <a:off x="19077" y="387524"/>
          <a:ext cx="1291508" cy="12915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4504D-DC2E-436F-B774-23866853156B}">
      <dsp:nvSpPr>
        <dsp:cNvPr id="0" name=""/>
        <dsp:cNvSpPr/>
      </dsp:nvSpPr>
      <dsp:spPr>
        <a:xfrm>
          <a:off x="664831" y="2066774"/>
          <a:ext cx="10593690" cy="10332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010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7.2. Характеристика функциональных, эргономических, эстетических свойств, свойств надежности и безопасности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4831" y="2066774"/>
        <a:ext cx="10593690" cy="1033206"/>
      </dsp:txXfrm>
    </dsp:sp>
    <dsp:sp modelId="{1E03E4ED-0AB5-4117-AA13-321FE2C43517}">
      <dsp:nvSpPr>
        <dsp:cNvPr id="0" name=""/>
        <dsp:cNvSpPr/>
      </dsp:nvSpPr>
      <dsp:spPr>
        <a:xfrm>
          <a:off x="19077" y="1937623"/>
          <a:ext cx="1291508" cy="12915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B3EC5-21AB-4047-A8E4-484DDE95C22D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95EB3-19A4-4000-8021-A7D093ED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6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796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70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9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8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4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4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07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3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1050;&#1083;&#1072;&#1089;&#1089;.&#1087;&#1086;&#1090;&#1088;.&#1089;&#1074;&#1086;&#1081;&#1089;&#1090;&#1074;.doc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0212" y="1847671"/>
            <a:ext cx="8791575" cy="24476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ОСНОВЫ ТОВАРОВЕДЕНИЯ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3914" y="4451685"/>
            <a:ext cx="11898086" cy="66892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Потребительские свойства товаров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08872" y="70505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662" y="70505"/>
            <a:ext cx="1178259" cy="1622655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976049" y="5943600"/>
            <a:ext cx="10187820" cy="457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b="1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Машкович Татьяна Васильевна </a:t>
            </a:r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преподаватель</a:t>
            </a: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8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961243" y="294355"/>
            <a:ext cx="62695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Эргономические свойства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6812" y="971099"/>
            <a:ext cx="10990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характеризуют удобство и комфорт эксплуатации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изделия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674" y="1426910"/>
            <a:ext cx="9699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Эргономические свойства делятся на следующие </a:t>
            </a:r>
            <a:r>
              <a:rPr lang="ru-RU" sz="2400" i="1" u="sng" dirty="0">
                <a:latin typeface="Times New Roman" pitchFamily="18" charset="0"/>
                <a:cs typeface="Times New Roman" pitchFamily="18" charset="0"/>
              </a:rPr>
              <a:t>группы: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3488" y="1858202"/>
            <a:ext cx="5918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Нажимайте по порядку, чтобы прочитать подробнее</a:t>
            </a: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22126" y="2227534"/>
            <a:ext cx="7246962" cy="41459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обеспечивают оптимальные условия для функционирования человеческого организма при пользовании товаром (создание необходимого микроклимата в системе «человек-изделие», в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поддержание оптимальных режимов температуры, влажности воздуха, освещенности,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вентилируемости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допустимых уровней шума, вибрации и излучений, напряженности магнитного, электрического и электромагнитного полей). Также к этой группе свойств относятся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загрязняемость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очищаемость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изделий.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722126" y="2227534"/>
            <a:ext cx="7246961" cy="41459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характеризуют соответствие товара размерам, форме и распределению массы тела человека и отдельных его частей.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722126" y="2227534"/>
            <a:ext cx="7246961" cy="41459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характеризуют соответствие товара силовым, скоростным и энергетическим возможностям человека.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722126" y="2227535"/>
            <a:ext cx="7246962" cy="41459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характеризуют соответствие товара особенностям органов чувств человека (т.е. соответствие зрительным, слуховым, осязательным, вкусовым и обонятельным возможностям человека).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722126" y="2227535"/>
            <a:ext cx="7246962" cy="41459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характеризуют соответствие товара особенностям восприятия памяти и мышления человека, уровню его образования и привычкам. Они характеризуют товар с точки зрения быстроты и легкости освоения навыков пользования им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154674" y="2968387"/>
            <a:ext cx="4339988" cy="53226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Удобство пользования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4674" y="2265527"/>
            <a:ext cx="4339988" cy="54591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Гигиенические свойства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54674" y="3646226"/>
            <a:ext cx="4339988" cy="654292"/>
          </a:xfrm>
          <a:prstGeom prst="roundRect">
            <a:avLst/>
          </a:prstGeom>
          <a:solidFill>
            <a:srgbClr val="85B0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2.1. Антропометрические свойства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54674" y="4300515"/>
            <a:ext cx="4339988" cy="654292"/>
          </a:xfrm>
          <a:prstGeom prst="roundRect">
            <a:avLst/>
          </a:prstGeom>
          <a:solidFill>
            <a:srgbClr val="85B0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2.2. Физиологические свойства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54674" y="4954807"/>
            <a:ext cx="4339988" cy="654292"/>
          </a:xfrm>
          <a:prstGeom prst="roundRect">
            <a:avLst/>
          </a:prstGeom>
          <a:solidFill>
            <a:srgbClr val="85B0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2.3. Психофизиологические свойства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54674" y="5609099"/>
            <a:ext cx="4339988" cy="654292"/>
          </a:xfrm>
          <a:prstGeom prst="roundRect">
            <a:avLst/>
          </a:prstGeom>
          <a:solidFill>
            <a:srgbClr val="85B0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2.4. Психологические свойства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2" descr="C:\Users\User\Desktop\ЭУМК ТОТ\images (1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623" y="5031888"/>
            <a:ext cx="652143" cy="65214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6129071" y="5172156"/>
            <a:ext cx="5759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Изучите примеры эргономических свойств различных непродовольственных товаров, используя материал учебника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17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7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7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4" grpId="0"/>
      <p:bldP spid="15" grpId="0" animBg="1"/>
      <p:bldP spid="24" grpId="0" animBg="1"/>
      <p:bldP spid="26" grpId="0" animBg="1"/>
      <p:bldP spid="28" grpId="0" animBg="1"/>
      <p:bldP spid="30" grpId="0" animBg="1"/>
      <p:bldP spid="18" grpId="0" animBg="1"/>
      <p:bldP spid="13" grpId="0" animBg="1"/>
      <p:bldP spid="23" grpId="0" animBg="1"/>
      <p:bldP spid="25" grpId="0" animBg="1"/>
      <p:bldP spid="27" grpId="0" animBg="1"/>
      <p:bldP spid="29" grpId="0" animBg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80532" y="294355"/>
            <a:ext cx="56309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Эстетические свойства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3730" y="940686"/>
            <a:ext cx="119781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обеспечивают удовлетворение духовных потребностей человека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потребностей в прекрасном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402" y="1672316"/>
            <a:ext cx="73860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Показатели эстетических свойств делятся на </a:t>
            </a:r>
            <a:r>
              <a:rPr lang="ru-RU" sz="2400" i="1" u="sng" dirty="0">
                <a:latin typeface="Times New Roman" pitchFamily="18" charset="0"/>
                <a:cs typeface="Times New Roman" pitchFamily="18" charset="0"/>
              </a:rPr>
              <a:t>4 группы: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730" y="2171596"/>
            <a:ext cx="5918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Нажимайте по порядку, чтобы прочитать подробнее</a:t>
            </a: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72501" y="2729551"/>
            <a:ext cx="6769289" cy="323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характеризует способность изделия выражать в своей форме сложившиеся в обществе эстетические представления и культурные нормы.</a:t>
            </a:r>
          </a:p>
          <a:p>
            <a:pPr algn="just"/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этой группе свойств относятся: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Знаковость </a:t>
            </a:r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Оригинальность </a:t>
            </a:r>
          </a:p>
          <a:p>
            <a:pPr lvl="0" algn="just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Соответствие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Выраженность стиля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7504" y="2729551"/>
            <a:ext cx="4724399" cy="84616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Информационная выразительность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72501" y="2729551"/>
            <a:ext cx="6769289" cy="323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характеризует соответствие формы назначению изделия.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7504" y="3708691"/>
            <a:ext cx="4724399" cy="63689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Рациональность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формы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72501" y="2729551"/>
            <a:ext cx="6769289" cy="323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характеризует гармоничное единство отдельных частей изделия друг с другом и с изделием в целом.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7503" y="4497988"/>
            <a:ext cx="4724399" cy="63689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Целостность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композиции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72501" y="2729551"/>
            <a:ext cx="6769289" cy="323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характеризуется чистотой выполнения контуров и сопряжений, тщательностью покрытий и отделок, четкостью исполнения фирменных знаков и сопроводительной документации.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7504" y="5279239"/>
            <a:ext cx="4724399" cy="109426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Совершенство производственного исполнения и стабильность товарного вида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1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12823" y="306993"/>
            <a:ext cx="32656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Надежность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953324"/>
            <a:ext cx="12191999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характеризует способность товара сохранять свою потребительную стоимость во времени. </a:t>
            </a:r>
          </a:p>
          <a:p>
            <a:pPr algn="ctr"/>
            <a:endParaRPr lang="ru-RU" sz="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стандарту </a:t>
            </a:r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надежность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это свойство объекта сохранять во времени в установленных пределах значения всех параметров, определяющих его способность выполнять требуемые функции в заданных режимах и условиях применения, ТО, ремонта, хранения и транспортирования.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1919" y="2395428"/>
            <a:ext cx="116877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Надежность – это сложное свойство, которое делится на более простые: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728" y="2857093"/>
            <a:ext cx="5918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Нажимайте по порядку, чтобы прочитать подробнее</a:t>
            </a: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16908" y="3226426"/>
            <a:ext cx="8024882" cy="24373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свойство товара непрерывно сохранять свое работоспособное состояние в течение определенного времени потребления без вынужденных перерывов до первого отказа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Показателем безотказности является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наработка на отказ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(продолжительность или объем работы товара до отказа).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1920" y="3316405"/>
            <a:ext cx="3481090" cy="58685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Безотказность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16908" y="3220606"/>
            <a:ext cx="8024882" cy="24373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свойство товара сохранять свою потребительную стоимость до наступления предельного состояния с учетом установленной системы ухода, обслуживания и ремонта при транспортировании, хранении и потреблении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Показателями долговечности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являются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ресурс и срок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службы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1920" y="4022043"/>
            <a:ext cx="3481090" cy="57548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Долговечность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16908" y="3226425"/>
            <a:ext cx="8024882" cy="27649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свойство товара, заключающееся в его приспособленности к предупреждению, обнаружению причин отказов и их устранению. Все товары в отношении ремонта делятся на восстанавливаемые и невосстанавливаемые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Показателями ремонтопригодности являются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продолжи-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тельность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ремонта, его трудоемкость, время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восста-новления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1920" y="4749924"/>
            <a:ext cx="3481090" cy="57548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Ремонтопригодность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16908" y="3234254"/>
            <a:ext cx="8024882" cy="27649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способность товара непрерывно сохранять свою потребительную стоимость при хранении и транспортировании.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1920" y="5496506"/>
            <a:ext cx="3481090" cy="57548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Сохраняемость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13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75515" y="306993"/>
            <a:ext cx="35402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Безопасность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151" y="984369"/>
            <a:ext cx="116642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06675" indent="-2606675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БЕЗОПАСНОСТЬ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товара характеризует степень защищенности человека и окружающей среды от воздействия вредных и опасных факторов, возникающих при его потреблении.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8386" y="1968569"/>
            <a:ext cx="17586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u="sng" dirty="0">
                <a:latin typeface="Times New Roman" pitchFamily="18" charset="0"/>
                <a:cs typeface="Times New Roman" pitchFamily="18" charset="0"/>
              </a:rPr>
              <a:t>Различают: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30556" y="2852265"/>
            <a:ext cx="8024882" cy="20151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характеризуют уровень вредных воздействий товара на окружающую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среду: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-342900" algn="just">
              <a:buFont typeface="Wingdings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вредных примесей в товаре;</a:t>
            </a:r>
          </a:p>
          <a:p>
            <a:pPr marL="342900" lvl="1" indent="-342900" algn="just">
              <a:buFont typeface="Wingdings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выбросы вредных веществ в атмосферу;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вредные излучения и др.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6464" y="2852265"/>
            <a:ext cx="3481090" cy="7772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Экологические свойства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831" y="2430234"/>
            <a:ext cx="5918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Нажимайте по порядку, чтобы прочитать подробнее</a:t>
            </a: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30556" y="2852264"/>
            <a:ext cx="8024882" cy="20151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характеризует воздействие товара на человека и проявляется в его способности предотвращать травматизм потребителей, в отсутствии вредных для организма человека веществ, в том числе токсичных, вызывающих отравления, канцерогенных, аллергических и др.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1151" y="3787160"/>
            <a:ext cx="3481090" cy="7772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Безопасность потребления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5660" y="1114113"/>
            <a:ext cx="11792607" cy="5346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24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зависимости от природы товара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различают следующие виды безопасности: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59126" y="2141587"/>
            <a:ext cx="8250497" cy="8540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характеризует защиту потребителя от поражения электрическим током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5982" y="1568459"/>
            <a:ext cx="5651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Нажимайте по порядку, чтобы узнать подробнее</a:t>
            </a:r>
            <a:endParaRPr lang="ru-RU" sz="2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7963" y="2141587"/>
            <a:ext cx="2912012" cy="47830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электрическая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59126" y="2684964"/>
            <a:ext cx="8250497" cy="8540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проявляется в отсутствии выделения вредных веществ при пользовании товаром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07963" y="2582381"/>
            <a:ext cx="2912012" cy="47830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химическая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59126" y="3201864"/>
            <a:ext cx="8250497" cy="10034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характеризует защищенность человека от механических повреждений быстродвижущимися, острыми и выступающими элементами конструкции товара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07963" y="3060682"/>
            <a:ext cx="2912012" cy="47830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механическая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59126" y="3698430"/>
            <a:ext cx="8250497" cy="7033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проявляется в защищенности потребителя от ожогов и термических травм при пользовании товаром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7963" y="3538983"/>
            <a:ext cx="2912012" cy="47830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термическая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59126" y="4205332"/>
            <a:ext cx="8250497" cy="7033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безвредность товара в плане воздействия болезнетворных микробов, содержащихся в товаре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07963" y="4017284"/>
            <a:ext cx="2912012" cy="47830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биологическая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59126" y="4711789"/>
            <a:ext cx="8250497" cy="7033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проявляется в отсутствии вредных излучений в товаре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07963" y="4495585"/>
            <a:ext cx="2912012" cy="47830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радиационная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59126" y="5381827"/>
            <a:ext cx="8250497" cy="7033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характеризует защищенность человека от возникновения возгорания товара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07963" y="4973886"/>
            <a:ext cx="2912012" cy="47830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пожарная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2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75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75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75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9" grpId="0" animBg="1"/>
      <p:bldP spid="10" grpId="0" animBg="1"/>
      <p:bldP spid="11" grpId="0" animBg="1"/>
      <p:bldP spid="13" grpId="0" animBg="1"/>
      <p:bldP spid="14" grpId="0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2012" y="440643"/>
            <a:ext cx="118599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Вопросы для самоконтроля: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1940" y="1583140"/>
            <a:ext cx="839768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определение потребительских свойств товаров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группы потребительских свойств по природе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определение понятия «универсальность потребления»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Укажите, что характеризуют эргономические свойства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Перечислите свойства, характеризующие удобство пользования товаром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Поясните, что характеризуют эстетические свойства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определение долговечности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определение безопасности потребления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виды безопасности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Поясните, что характеризует электрическая безопасность товара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User\Desktop\ЭУМК ТОТ\images (8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2" y="2011231"/>
            <a:ext cx="2982408" cy="318856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55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6" y="417185"/>
            <a:ext cx="3863415" cy="38634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1594" y="2103096"/>
            <a:ext cx="74380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Основы товароведения: пособие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В.Е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Сыцко [и др.]; под ред.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В.Е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Сыцко. – Минск: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РИПО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2011.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с.22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-49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44549" y="749148"/>
            <a:ext cx="64237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Литература: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458" name="Picture 2" descr="C:\Users\User\Desktop\ЭУМК ТОТ\images (7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057" y="3846159"/>
            <a:ext cx="2493147" cy="243823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06221" y="5609230"/>
            <a:ext cx="6905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Выполните задания теста по Модулю 7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19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IMG_20180701_1952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1" t="36364" r="41721" b="24778"/>
          <a:stretch/>
        </p:blipFill>
        <p:spPr bwMode="auto">
          <a:xfrm>
            <a:off x="4748380" y="980888"/>
            <a:ext cx="2588565" cy="345758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81577" y="441266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677" y="4694830"/>
            <a:ext cx="1205132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Машкович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Татьяна Васильевна,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преподаватель высшей квалификационной категории</a:t>
            </a:r>
          </a:p>
          <a:p>
            <a:pPr algn="ctr"/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mashkovich1978@mail.ru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47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50440" y="253412"/>
            <a:ext cx="52911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Физические свойства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36478" y="899743"/>
            <a:ext cx="11793944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1.1. Масса материалов и изделий: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0850"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</a:pP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Важнейшими показателями массы являются: </a:t>
            </a: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плотность, пористость,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объемная </a:t>
            </a: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масса, </a:t>
            </a:r>
            <a:r>
              <a:rPr lang="ru-RU" sz="22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насыпная </a:t>
            </a: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масса, </a:t>
            </a:r>
            <a:r>
              <a:rPr lang="ru-RU" sz="22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масса 1 </a:t>
            </a:r>
            <a:r>
              <a:rPr lang="ru-RU" sz="2200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м²</a:t>
            </a: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2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масса </a:t>
            </a: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изделия, </a:t>
            </a:r>
            <a:r>
              <a:rPr lang="ru-RU" sz="22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удельный </a:t>
            </a: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</a:t>
            </a:r>
            <a:r>
              <a:rPr lang="ru-RU" sz="2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0850" indent="-450850"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1.2. Механические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свойства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характеризуют отношение материалов к действию различных нагрузок.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основным механическим свойствам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относятся: </a:t>
            </a: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прочность, деформация, твердость.</a:t>
            </a:r>
          </a:p>
          <a:p>
            <a:pPr marL="450850" indent="-450850"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1.3. Термические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свойства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характеризуют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поведение материала при действии на него тепловой энергии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ним относятся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теплоемкость, теплопроводность, </a:t>
            </a:r>
            <a:r>
              <a:rPr lang="ru-RU" sz="2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термическое </a:t>
            </a: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расширение, </a:t>
            </a:r>
            <a:r>
              <a:rPr lang="ru-RU" sz="2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термическая </a:t>
            </a: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стойкость, огнестойкость, </a:t>
            </a:r>
            <a:r>
              <a:rPr lang="ru-RU" sz="2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изменение агрегатного состояния </a:t>
            </a: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вещества.  </a:t>
            </a:r>
          </a:p>
          <a:p>
            <a:pPr marL="531813" indent="-531813"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1.4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 Оптические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свойства -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предметов, которые определяются зрительно: </a:t>
            </a: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</a:t>
            </a:r>
            <a:r>
              <a:rPr lang="ru-RU" sz="2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блеск, прозрачность, </a:t>
            </a:r>
            <a:r>
              <a:rPr lang="ru-RU" sz="2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преломляемость света.</a:t>
            </a:r>
          </a:p>
          <a:p>
            <a:pPr marL="531813" indent="-531813"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1.5. Акустические свойства -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это свойства материалов и изделий излучать, проводить и поглощать звук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Основными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показателями акустических свойств являются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скорость </a:t>
            </a:r>
            <a:r>
              <a:rPr lang="ru-RU" sz="2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звука, высота звука,  тембр звука, высота тона звука и др.</a:t>
            </a:r>
          </a:p>
          <a:p>
            <a:pPr marL="531813" indent="-531813"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1.6. Электрические свойства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характеризуют отношение материалов и изделий к проходящему через них электрическому току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Основной показатель –  </a:t>
            </a: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электропроводность.</a:t>
            </a:r>
            <a:endParaRPr lang="ru-RU" sz="2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11232107" y="6237027"/>
            <a:ext cx="698315" cy="4776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97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17580" y="253412"/>
            <a:ext cx="53568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Химические свойства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9578" y="1043001"/>
            <a:ext cx="114400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характеризуют отношение материала и готового изделия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действию различных химических веществ и сред.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2913" y="2067074"/>
            <a:ext cx="117598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Химические свойства влияют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режимы технологической обработки материалов и готовых изделий, на их поведение в различных условиях эксплуатации, сроки службы. Химические свойства зависят от состава и строения вещества.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9579" y="3279114"/>
            <a:ext cx="116131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u="sng" dirty="0">
                <a:latin typeface="Times New Roman" pitchFamily="18" charset="0"/>
                <a:cs typeface="Times New Roman" pitchFamily="18" charset="0"/>
              </a:rPr>
              <a:t>К ним относятся: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  <a:p>
            <a:pPr marL="1079500" indent="-342900">
              <a:buFont typeface="Wingdings" pitchFamily="2" charset="2"/>
              <a:buChar char="ü"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Водостойкость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1079500" indent="-342900">
              <a:buFont typeface="Wingdings" pitchFamily="2" charset="2"/>
              <a:buChar char="ü"/>
            </a:pP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Кислотостойкость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1079500" indent="-342900">
              <a:buFont typeface="Wingdings" pitchFamily="2" charset="2"/>
              <a:buChar char="ü"/>
            </a:pP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Щелочестойкость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1079500" indent="-342900">
              <a:buFont typeface="Wingdings" pitchFamily="2" charset="2"/>
              <a:buChar char="ü"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Отношение к действию окислителей, восстановителей и органических растворителей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79500" indent="-342900">
              <a:buFont typeface="Wingdings" pitchFamily="2" charset="2"/>
              <a:buChar char="ü"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Отношение к действию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светопогоды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(инсоляции и воздействию атмосферных осадков).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назад 7">
            <a:hlinkClick r:id="rId3" action="ppaction://hlinksldjump" highlightClick="1"/>
          </p:cNvPr>
          <p:cNvSpPr/>
          <p:nvPr/>
        </p:nvSpPr>
        <p:spPr>
          <a:xfrm>
            <a:off x="11232107" y="6237027"/>
            <a:ext cx="698315" cy="4776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68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67029" y="253412"/>
            <a:ext cx="70579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Физико-химические свойства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056649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свойства, проявление которых сопровождается физическими и химическими явлениями в различных условиях среды.	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8323" y="1980695"/>
            <a:ext cx="117598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3.1. Сорбционные свойства: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060575" indent="-1609725" algn="just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Сорбция 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поглощение материалом газов, воды, а также растворенных в ней веществ.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085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Тело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способное поглощать другие вещества, называется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адсорбентом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 вещество, которое поглощается –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адсорбатом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962275" indent="-2962275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3.2. Проницаемость 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способность материала или изделия пропускать воду, пар, воздух, пыль, газы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085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Различают водопроницаемость, воздухопроницаемость,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пылепроницаемость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паропроницаемость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т.д.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3.3. Адгезионные свойства 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свойства слипания или склеивания.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085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Имеют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большое значение при оценке качества клеев, лакокрасочных материалов и т.п.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11232107" y="6237027"/>
            <a:ext cx="698315" cy="4776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97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3" y="309237"/>
            <a:ext cx="9905998" cy="7799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СОДЕРЖАНИЕ МОДУЛЯ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4644028"/>
              </p:ext>
            </p:extLst>
          </p:nvPr>
        </p:nvGraphicFramePr>
        <p:xfrm>
          <a:off x="657726" y="1241946"/>
          <a:ext cx="11277600" cy="361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User\Desktop\ЭУМК ТОТ\images (1)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84" y="5036024"/>
            <a:ext cx="1304286" cy="130428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79928" y="5509313"/>
            <a:ext cx="8629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ведения конспекта можете использовать рабочую тетрадь, которую можно скачать в разделе «Дополнительные материалы»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1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82732" y="899743"/>
            <a:ext cx="59582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Биологические свойства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9266" y="2037265"/>
            <a:ext cx="117052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характеризуют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устойчивость товаров, особенно органического происхождения, к действию микроорганизмов (бактерий, плесневых грибов, дрожжей), насекомых (моли, тараканов), грызунов.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0334" y="3873648"/>
            <a:ext cx="115141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Степень повреждения материалов микроорганизмами зависит от условий окружающей среды – влажности, температуры, значения рН. С повышением влажности и температуры гнилостные процессы ускоряются. Изделия теряют блеск, прочность, изменяется их внешний вид, окраска, вплоть до полного разрушения изделий</a:t>
            </a:r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11232107" y="6237027"/>
            <a:ext cx="698315" cy="4776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97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ЭУМК ТОТ\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60" y="2383666"/>
            <a:ext cx="3509845" cy="263148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08408" y="436603"/>
            <a:ext cx="5375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модуля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2819" y="2383666"/>
            <a:ext cx="73468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результате изучения данной темы Вы сможете:</a:t>
            </a:r>
          </a:p>
          <a:p>
            <a:pPr algn="just"/>
            <a:endParaRPr lang="ru-RU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Дать понятие и классификацию потребительских свойств непродовольственных товаров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Назвать и охарактеризовать потребительские свойства непродовольственных товаров по группам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42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19869" y="5254755"/>
            <a:ext cx="95074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Основы товароведения: пособие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В.Е. Сыцко [и др.]; под ред. В.Е. Сыцко. – Минск: РИПО, 2011. – с.22-29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1069503" y="1619229"/>
            <a:ext cx="10060552" cy="6648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7.1.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и классификация потребительских свойств</a:t>
            </a:r>
            <a:endParaRPr lang="ru-RU" sz="2800" dirty="0"/>
          </a:p>
          <a:p>
            <a:pPr algn="ctr"/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438" y="2629164"/>
            <a:ext cx="1738683" cy="18796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68" y="4651237"/>
            <a:ext cx="1086850" cy="152159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17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8364" y="923709"/>
            <a:ext cx="1159125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79613" indent="-1979613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СВОЙСТВА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это объективные особенности товаров, которые могут проявляться на любой стадии жизненного цикла товара (проектирование, изготовление, распределение и потребление).</a:t>
            </a:r>
          </a:p>
          <a:p>
            <a:pPr marL="5295900" indent="-5295900" algn="just" defTabSz="804863"/>
            <a:endParaRPr lang="ru-RU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295900" indent="-5295900" algn="just" defTabSz="804863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ПОТРЕБИТЕЛЬСКИЕ </a:t>
            </a:r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СВОЙСТВА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это объективные особенности товаров, проявляющиеся в процессе потребления и обеспечивающие удовлетворение конкретных потребностей человека.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8364" y="4201868"/>
            <a:ext cx="117370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Потребительские свойства формируют полезность товара как потребительной стоимости. </a:t>
            </a:r>
            <a:endParaRPr lang="ru-RU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/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процессе потребления товара его потребительские свойства могут оказывать положительное и отрицательное влияние на человека и окружающую среду. Поэтому выделяют позитивные и негативные свойства.</a:t>
            </a:r>
          </a:p>
        </p:txBody>
      </p:sp>
    </p:spTree>
    <p:extLst>
      <p:ext uri="{BB962C8B-B14F-4D97-AF65-F5344CB8AC3E}">
        <p14:creationId xmlns:p14="http://schemas.microsoft.com/office/powerpoint/2010/main" val="318738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0208" y="440700"/>
            <a:ext cx="110910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Различают свойства исходных материалов и свойства готовых изделий.</a:t>
            </a:r>
          </a:p>
        </p:txBody>
      </p:sp>
      <p:sp>
        <p:nvSpPr>
          <p:cNvPr id="4" name="Выноска со стрелкой вправо 3"/>
          <p:cNvSpPr/>
          <p:nvPr/>
        </p:nvSpPr>
        <p:spPr>
          <a:xfrm>
            <a:off x="250206" y="1139588"/>
            <a:ext cx="6123296" cy="1992573"/>
          </a:xfrm>
          <a:prstGeom prst="rightArrowCallout">
            <a:avLst>
              <a:gd name="adj1" fmla="val 42808"/>
              <a:gd name="adj2" fmla="val 33904"/>
              <a:gd name="adj3" fmla="val 18835"/>
              <a:gd name="adj4" fmla="val 9016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природе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потребительские свойства материалов и изделий 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подразделяются на:</a:t>
            </a: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619163" y="1107743"/>
            <a:ext cx="3698543" cy="3957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физические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6619163" y="1708244"/>
            <a:ext cx="3698543" cy="3957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химические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>
            <a:hlinkClick r:id="rId5" action="ppaction://hlinksldjump"/>
          </p:cNvPr>
          <p:cNvSpPr/>
          <p:nvPr/>
        </p:nvSpPr>
        <p:spPr>
          <a:xfrm>
            <a:off x="6619161" y="2256429"/>
            <a:ext cx="3698543" cy="3957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физико-химические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>
            <a:hlinkClick r:id="rId6" action="ppaction://hlinksldjump"/>
          </p:cNvPr>
          <p:cNvSpPr/>
          <p:nvPr/>
        </p:nvSpPr>
        <p:spPr>
          <a:xfrm>
            <a:off x="6619163" y="2804614"/>
            <a:ext cx="3698543" cy="3957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биологические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носка со стрелкой вправо 8"/>
          <p:cNvSpPr/>
          <p:nvPr/>
        </p:nvSpPr>
        <p:spPr>
          <a:xfrm>
            <a:off x="250206" y="3584812"/>
            <a:ext cx="6123296" cy="1992573"/>
          </a:xfrm>
          <a:prstGeom prst="rightArrowCallout">
            <a:avLst>
              <a:gd name="adj1" fmla="val 42808"/>
              <a:gd name="adj2" fmla="val 33904"/>
              <a:gd name="adj3" fmla="val 18150"/>
              <a:gd name="adj4" fmla="val 89931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зависимости от характера влияния на потребительную стоимость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потребительские свойства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готовых изделий подразделяются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следующие группы: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619163" y="3552967"/>
            <a:ext cx="3698543" cy="3957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функциональные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19163" y="4153468"/>
            <a:ext cx="3698543" cy="3957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эргономические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19161" y="4701653"/>
            <a:ext cx="3698543" cy="3957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эстетические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19163" y="5249838"/>
            <a:ext cx="3698543" cy="3957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надежность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19163" y="5798023"/>
            <a:ext cx="3698543" cy="3957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безопасность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C:\Users\User\Desktop\ЭУМК ТОТ\images (1)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780" y="1216798"/>
            <a:ext cx="652143" cy="65214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317704" y="1906136"/>
            <a:ext cx="187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Нажмите, чтобы прочитать подробнее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0206" y="5995915"/>
            <a:ext cx="6368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Каждая группа свойств подразделяется на подгруппы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35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>
            <a:hlinkClick r:id="rId3" action="ppaction://hlinkfile"/>
          </p:cNvPr>
          <p:cNvPicPr>
            <a:picLocks noChangeAspect="1"/>
          </p:cNvPicPr>
          <p:nvPr/>
        </p:nvPicPr>
        <p:blipFill rotWithShape="1">
          <a:blip r:embed="rId4"/>
          <a:srcRect l="24467" t="23983" r="21332" b="14725"/>
          <a:stretch/>
        </p:blipFill>
        <p:spPr>
          <a:xfrm>
            <a:off x="0" y="-1"/>
            <a:ext cx="12192000" cy="685804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9335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2007" y="5309178"/>
            <a:ext cx="952430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Основы товароведения: пособие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В.Е. Сыцко [и др.]; под ред. В.Е. Сыцко. – Минск: РИПО, 2011. – с.30-49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141857" y="1624083"/>
            <a:ext cx="10129171" cy="9280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1338" lvl="0" indent="-541338" algn="ctr"/>
            <a:r>
              <a:rPr lang="ru-RU" sz="2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7.2.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Характеристика функциональных, эргономических, эстетический свойств, свойств надежности и безопасности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529" y="2809384"/>
            <a:ext cx="1952012" cy="21102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9" y="4680140"/>
            <a:ext cx="1086850" cy="152159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35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822068" y="417185"/>
            <a:ext cx="65478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Функциональные свойства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799" y="1195148"/>
            <a:ext cx="115048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характеризуют соответствие изделия основному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назначению, обеспечивают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выполнение товаром своих функций в соответствии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назначением.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798" y="2026145"/>
            <a:ext cx="96580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Показатели функциональных свойств делятся на </a:t>
            </a:r>
            <a:r>
              <a:rPr lang="ru-RU" sz="2400" i="1" u="sng" dirty="0">
                <a:latin typeface="Times New Roman" pitchFamily="18" charset="0"/>
                <a:cs typeface="Times New Roman" pitchFamily="18" charset="0"/>
              </a:rPr>
              <a:t>3 группы: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9432" y="3111689"/>
            <a:ext cx="4724399" cy="84616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1.1. Совершенство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выполнения основной функции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796" y="2686123"/>
            <a:ext cx="5918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Нажимайте по порядку, чтобы прочитать подробнее</a:t>
            </a: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16127" y="3534770"/>
            <a:ext cx="6393495" cy="14146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характеризует степень удовлетворения конкретной потребности при использовании потребителем товара по назначению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9433" y="4080680"/>
            <a:ext cx="4724398" cy="84616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1.2. Универсальность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применения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16128" y="3509852"/>
            <a:ext cx="6393495" cy="1987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характеризуют широту диапазона условий и возможностей применения товара по назначению и наличие у него дополнительных функций, полезных для потребителя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9433" y="5076967"/>
            <a:ext cx="4724398" cy="95534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1.3. Совершенство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выполнения вспомогательных операций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16128" y="3534770"/>
            <a:ext cx="6393495" cy="1987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характеризует особенности использования товара при подготовке к эксплуатации, при обслуживании, хранении и ремонте </a:t>
            </a:r>
          </a:p>
        </p:txBody>
      </p:sp>
      <p:pic>
        <p:nvPicPr>
          <p:cNvPr id="14" name="Picture 2" descr="C:\Users\User\Desktop\ЭУМК ТОТ\images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928" y="5742600"/>
            <a:ext cx="652143" cy="65214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223376" y="5882868"/>
            <a:ext cx="5759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Изучите примеры функциональных свойств различных непродовольственных товаров, используя материал учебника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3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3" grpId="0" animBg="1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6A18B81-3B7D-4611-A001-48C6370A9F31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IeT1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0ftRvsXeQzGMgAARFEAABcAAAB1bml2ZXJzYWwvdW5pdmVyc2FsLnBuZ+28e1jS5/8/bmUr11ZNa6ulYuWhsjR1ecgDa3MV5qF0ZeaBNjHfpUCiiKhAWVv5LsWkJPPAOqqZkjohQCVXiUTJKpUMkRogKSIJASICX7CttcP7+v5+1+f6Xtfn8/3uDy/gfr5e9/28H/fz8Hjer9tX4c7IbR++/+n7VlZWH4K2h0ZbWVnbWFnNPj3/PXNL4fUXP5s/ZmVGb/vCqrHHfsT8wzp1S8QWK6sm/ILpb+aaf9sc3h6XaWW18I7lbxYLXguxsto5AArd8nVOklwAxqcPYD7GMq+1HWk7sr1j1tq9J1d8hpof0bgfYvvNxuKx7c9tzuzqPt5NgRSt7CzIuBK65733XJx95nOO7oJszBk79bRZ9DT5lwmml69BH3xOVXVjQCVvp8uytHW71egrePohU107g55WtS/K/JvXV0KaFrvFAqce4RuH8lUPjwGmn88z63h7eV0Abtg0MqurbbctJIXqY2473PF43tcLXTrxuGlR9pfmhufTVz/xP2ttUpgMzOw5lgbEFUAOEb/c/NVqZN6Q+g7AeDPRDI5VQvHrOYrRPZZ24jbQqyNKcPj0C4DxG0bxk+FU83gJs10653g/SiCSHMzj2IxfcZ7s3haiXAieekx8BvUc+DL8M+ZEETzB8AhgeBQ4iQ6qPjE5gMRXTAcFV1tZHTmBcHPpjDL0RiUaprmm6W+8CWSgvgWYt1dTF4W5LjBGB98N9SGwcROexnv89wssEzhBFmgGH3w5PaY8P+Ao+hIwtZNhb55AyGAc6GbV3StOk+UkXTl1AyNrUZztaY6yZadtULXbLlsxoszwOsr0uh2wwsrKabzBudYmMhE3WlezkMeZ9Di2bklzm2toIrsEtbY38GNEnrr4O7m8fWq0Hh6vbcJjxm4G6b+CxlKkueDIq86TcqFRfsfXRRtbBtcaxG5AXT+WVpRBqkWCdfdjF/L7lekVKchAQUdctYGl+hRPkoi4P/ZLZEPoIeIJDxul17Fpo2mQaxh8gWovw/PvalCbFUHdyWv4KabBHk3TJ8gKWqUhDe0IplXl3uiTb4V5AgnPsHpVHf+6TH2+uDLGUJ1SYc/UFKXHgKnNmB4kI4rtK8JEj/oL/HcJ86AV+rXSvVKSjKZIYyY0QlmSXdRyTFpccbmcAqzfB3RMy/PYBSQNoIfTKA0kdO9mKyv/rqpz1uUneYRnteyIfikoq/oznoake5C6MOqQ6jjVQ5oGjSdUrCcXftUo9aclRVFYbgMDbkSfgOWk0NREB3cO3e3nAVcqNRHLc7zu3H0FnVCm/9H1Ec2ENfBwhlGckWvS9WtoRsuXgARHtxHP9teP+bDVMpbMPNkE6idrV3aB9LcUmmWibD5ygNy/2+YMlMIvkqLBjnTnbsWIP5ssEfm2Jhoia5y6RTccfdAfHIijQsXZiLwBD1YdK2FceIMjyeDTk6RlhkOYsiI8Y53qEKbnctex9WROin5yBVPaLZGHpOSRztq7yUaDmiOK7GhBji0h/bv4/c7McWICV5Es1t+YWEclyAYOTHc0B1HjvtrRiE/ej92KnJbTQjEmPpKveiAxw/+gBdwwx+pIssXmWqtuiNmI4JGioKbIphK3dq+hpH6pzP9Rt92L3NKqFJHdeLd6zA8Wi3BUO3f0JCeQZAHSjAFMzsnC4VSgfuAOZqMHR33htFTpfxEffrsFHNERs0ysWCZOgxIMzdi2kMhXqxWO3b7lnxfJEPE0Uya68rlU6v3xpyJ6k3Ptqv3xtlkWkJrN9gxxgFduTNXt7S7Cnwk/kqb8lMaVeS0baKQUjZH49aQIcZP/UJKcJOoVfSZLa96nT+FPJIxOJErLSSkUrjylIretbILy7XT1amIaaSJ/tb6YX7a551Z6EMyhBcZwfUoz3FiBj2GiBg604Vfrh/MEWDAN32y4BYW1BGIxiySu0vIUGolFmri10MqqOAMO8FsmKUxz/Ui3+f7dlWByXnR81L8zaRSuJJ0kE1HM7kGPlo2m9awlstx+0Y6sdL2w6aIjschuKqEHUhMPJijG5Xq+oYsfPlKCWg35qdqm95bHoV8AyNMJPeIQvSS/BdMe7yRDBFMJoN1lqfwbHGPeGyC6FdN7KyWo1uIq6KFL/saFeD0PG29BIZ1haOdO5Z743EMadOhxAtBEr0onklCudbQETstDTdAOswsMFnOo0jMpIm0pR90+vLcV3J+oxaTyn10T55bhhXk9PtK+Bv59X35yH9YLC959FlIxeCJAMQiDglm1oj5sK7xMUZVaJpH5Uw4w95njIyunpNQpqpgFihKzYa4OAnoQu8EGVG0lpajEqASS2wNk8KhNVvVZOC+luZzfjRXZvVxPziT/ioiuGgFMJ/ZBNgPmPm3kQhhYx00gALB0Ma1oqrxXPXggYojF3LKTYEzogUL4+/wcV3uj7zd3M5YfSjxnvUt6BtkqR1owMXtkqCdTRQMfQpf1NVHxrROozfgzE7vHB6NECr1Gy8QqWMmSpr18iKlyB/Y9dGW/LzIwYM9Q8GLzWhvMpl9MTE6pyI8S0eUiuMU+WBgEDAlOVxBKRQl+kb1YUYBUkxkgo2p3UMj6leA0tNhXpgdwM9qqBskizPmUOCIH6dHqMaoXBnITeuTiSd1ycchy3iyr216OV5y77V6Gf3oIcYFMq3Zr5SNp1YUgeYVbGy3kY5u4suR+gppelNDI/rJhBf6cQQmhV+dLEecW891GtC863C7ozKGgR1vJcXH53DW9/OfURNf+TXVkWVysPhXtOoRO/VwAM0cvB3ct3FVJqxqLsbueQEbNg8RROE2yhOvzl+34ztsRSK3ig+p2yVoaYTWBXP3rnS5bepMv9h5voiznrmY+2bT2gSLT9bS6pVv9klI01U6GjjaZb2L1JEMqX+GpBOSZZIvVlEpoScRMBi2BgmdO5BUn9Bh1n66d0xKF/YSiBbEzmhtXuDVj+ouk/pE3VcF9hlL1gIeeB+3FfM2T6RU9XrLoxaeBpxIakW+QIlWldhRL7rzxJTeXLdXnYW6+8ehfLrgxzrg9F2nyZIdsS8giDfqxfRyRLAop/1lcmGfOMf6gblpxM1iMkOPA43mXygszIyAU7xeN+o12r9JXlO/nHQ8Gt0AFSeOsXLfPXWVrbQ8lhh2hczNpME/+tfndHQGRMGbPxSs/dvPoDTPIcERemcH8BFQ10hASFAoqEXbm5k2tmRsn4KkD42UIYC9mF+FR7voU/oW9MGrRhSP9xzfh2zMwcoKEn9Ka6Hhq01oHIkoazcQNHNCPX/zVgFoe1haf44goKfDKWv4K3LWAA4ID/Tzso3NnvYpjB1BBzFqECx/CHyN4rQVKB4EB2KodAmyvFiyjqx4YypEibs60oznpL0NF2w7W5CKCPTiE13LC6FKzgj9vwF/4Oks2viOs4KkHF33D9wz6ZOnzixI9+0prfKx3uQN4Fph9XWRtZRUEcku07XU/qqMnNjrn1MS424ye+1mubLNzUoQ89QCmEPfYilEu+Ja20fZRbYOzma7wA3WlP+Tpka4bBWJVb5UoVBVdKeJ6wGOY43nXS38Y8mBe2s0y06ac0kij6D1pKOimBzDQrKftGguXOjLHZZaFjf3gbKFTC89aW+ja0VLLD/+dtpaPeWGzLWTseSJO6YZDWCjn//baz0GWH/b/nwa4falj8p5nUrtxShYrNIyjyKGh3h9Dwruf/ly03O+iZYJzMUYViZmreugHiPgwNNS4bvkK761ZyazTlk4+fv0JbuIT/LU5q1YpwrtOwsbO77J0WhAaemCkq3i5Zez120MhZf8I/psKIEVtE10rYj3bXv3UlyfUDx3TtkmDYxVYLSMqrKeux1N6IbNMtd0v+4HFmvZvQUyxIfqRGhLMbbhmvfTGGn/8W0twriGlkjCUquNkJ6mHrGZF4AGLsd10CjBU/rJtAWydFBuelD9xbxtRvORxkYOPxVT3llRi6WxtGKxiiTVrzE1LfKuW+HVLVRZ52Leu4DlFzzZce6e303bju4zzjsaCMepHe6I8yO2aZy8S6JmnKw6snw9rIQ3i6E3JWy0esKD0Cdc/w7Fqn0UIiV88mAVEn39XXbmYVmkRxtELnrvq2XeuvjNKlt1L/9Ys6bI8WqPT/ICqd2+DzXaoKRu3F9HHllqvrCG8o/OTiB9EvY+rkrPK/5MkPZNQ4CTO+gMANlkzWnj5bZj/RaSb4KnX5Rm3Y4/UVHzOqrsayKodvPYfdFhNg25ZjNj8+9JGAgXWmyM3CAK6vOZu6R658tcZTfr/7fD59n/bTcjCvx0XcKIy8h2Yo/yOFsfsQBXjv/xb/XM0A6l8ic/fDrAVEb7L6W+h+hoWv+RvZ7AsGRbzHyT8wR/XlDwBvWOuI64/Zxwa6fGiD175D5JGzo3/INE0x/6HcVoS/pPED/RnSbobV/LdJ0k5P94jcE95djytTh78jH/p8z8glVrpT37pu/zU7D+infFT+yX+tX//qbWGhJ1ysFPsFg/iQX+WSUm4jqojf/HAGR+PClZ/HWgDTAmQVjJukN6JAJBmw9FF+T9UnSZdqqwveJ7/u3mc7F7/VsvCkw/+rxCwg8CmKR45CaPuo1pwwfefTNj6uzGjq3FGXT2KqRcoXo21cEOefSFue/K2oweE0uftCozichqunJeUJ9+5pG1aycGXnayEv9MFvdQJPTVSs0hWmu980SM2KefFd/WfgPMnHrXW39m2tPnhGs465AoBHcLAUYScW9DlhMx6SQBvInlJ3B4q6YsrGnnHiWVcl3ugDVw5zGc8tnQ85MHEKLabN2F8oDug30dCImn9feiHPSDNu5oVpmgjCyzhG15xe7hq7jl6yHgsNYbQV1OdO/pqE/uKLw/46uiittZEDTejNFf6hZyE3wzRtzPxJXLZ3gFsEDP8bGYwR5YTkO0iG83jaOMADd0U5FDKoC8vTZ8wNARDCNBQxZ0rlHoOrT2skQd1QQqdAw40xk5sDHQbiHrrQN5REVup1XnjtG3xbZkFFYVZ6W6tmwojukBQh+TK16nR8Xq8Yl/taT1qOTc1iGlvLi2/JUEG9ub2Tp212b3YOWBoMthFBE1RJt7b6u1I9U4C8FD84Rx1cDGrRwzk7/nmTK/hjEhqvD4oroQA31lWkfgz9nEfOJhr3TpED4kMStPLseU3DjDCoDHE+vlrBjpgPmAWhiCX49kBxbIuFQNWGlQd1S/N4zQ33XpZTAumhj+XXf5AFDi3tF11Xflt5c9S39HKrmRpR52sNYSY2XaDb2w42Z5pXt/fl7qLPXI+fHPMEudNAw2xYp9HgnGi7Q8hq0npbreQGHc2FG834WxmqGHeIEfhrI2RXSxOcpeKPRVOSQ48KHTMDKIuWaAzptmSUPGnWc8Cyc56ca4AQEuQfs3qCaEJM8F4aYL+7l7bBz2g4d+j53Ade8R3ky78UHOFzavs6Ior9rVfXCxFtkI1K9y4IFepOvK7sUDjo44r/JpSiUgjgrQlNQEWnIIEbe1PJU05ygTWAswu/rAGgV6/FJGHHIQo2tbRqujt9vA83HBQS8hyxR16pUg4XAmp/j1MVIcH+Xg95O1y5apRNoeaAz+eNeBqxwv/uiXRtXugUVw1N67MJkcONherK0wLt3QUK0K7NQFYM+iN7uVjeIKkMtYhcKBs1oCvXpKLUQz46SFCr1ZoRI9s9/RYBf9Bc0KPb4vqmSvLQXEsvSKzNstlSynqQ/HUWKX4HeoyzL4bbNfTMLF0Inxry3o7YVh/jX333U12crlxF2HY2W7gwu2tSxefu+C87f1jE5PJzR2BezRsnrOdOPyKTNOcX1mL52ViB3ylBIkoXkfI4F94va1Dup7bQSuqqOT56hxl+ge8dL/I8czIVmxbJbQZGnbOvOAVvzMDmgmCAJMPwwmFY4lRe3yWj1vK3eW4k5WjaHbQ78ZoSM3flF/RNhXcUYD7hAb7qUqULqx6VRLQp3rHemw/Kv+944/OxP0j+H9L8IOFZuOvzfpT7TRTkBkmWUDsZw6LP9LVQ9K7lz36Lc73ftLx6rt6Bc6kx1+bu2pV7Amvlclf+h0YPP5frAP/7qb931i27Bs7DHI4GKNlCINLQoA6dtQQHd+hqlIkYCTuYNrUtBQoHKqhTgQyVYGxAMPLbeSQ6ReLANM/eU7/1OfDDbpTvAjz8ku4AExTYE1aHLMdjvaemX3t2TmI/Gj7fFWFMF3BLw9PF5qMWiphP0yxGqDr7pOGaGmajuFv1s7kFLRLwrgrWP+M90w/udmzY/IS6oPBY0vmCgwP70TPgIZ9dQwQdOGX+4nOV3eggHCJg/X7BXpVGlOTJjf03PmVW8IIeMdBMXyJOPO1QFzGIKAOZWmDF335JpQzuCTDAKlVi2SLWyt6EdTou1la4O9CPPb1ZU2HB9o9369OMt6uvO8u5x7R18y4e8PZRfnP5+A9EhODtYOZsRZ+AUgMbBczz46NK6YlBpg3xzDZIJxq0EhvG2JmdNlz31Jt1Vu4XAO5pnKaWiowGH5a4PkjIW78hGnkOfuNysWgpE6cui9W2PxwBbxtgqK+bGEdj/bAoxoU3o0cIy3I8TLiiai/ub1XmyPQDTkLABvzK4F7z+PXngUbJWAYtdAC/wmoUk1HCqYGDzRYhtUWp8THEeV05NWelkY8y51WJOvR0SXUMyh4Om7hIHAm1r6ksPnTli0B5sO8IVU1KvwnKv9s24L9FRl6mDJJ1iXGm6BE4etbremeXKBpOlDDgFJMDt+GAIQR36Z6PzIatUzTyz2mdbSHMP1UnFiWLVAYhhQO/S58Ayu59ziW7Mymp1OJm0+EOcj8cCo/wAYdJ7kPLUmD2pGZxlzGtK9yvGhCevvOzDZFAYyQ8W01c1FJYZbrI5qxNyYq+Nko2VUWVwb9ZSCV1J79OFG2ikitQ55rS3a6dzdbF4FnCMg7NIJxFD9fGihE8zFVXBaK8LT8Qi1OXQ8ODi9jFRprgIYRKrQidpCVDj4K0Eas3cmJCT09UGZNMoylCjdns0OBVDCvJaK00HArAlZTykEWB2CLCShbCN8ZLKs8FOftwdxg4nQS3uyUCFzL81N/acO0Ajkqv9mHvogjqDMKBBt2eL/gKge3CrBlRezm2nThw520kQyqHkk7Veq0HIh4ZUaKWXW3BzKb5L2/8lXNxu0Ul07AdCfAvozHXcVjqTdNNBpkIqtW8AZhmTUSE0UBNXOzE12ImT2g2Pm9zflkUeAKxxrn+WZF7ryxLtiF8Gnvgz2h2DL+WWu0e06ZNC3CmIkOL/uqlLm0hLN7Ta9STHHZ0v9VxHHW4G7QTkDApEFoMmQrc0+3KatjZT6FjUyHnc03ytxoQY1kdk77KNjly/tHB4cpS2plAx6crfzk1Dhvd5vR1dYiI790f37sF8pbLp3bgFOPUNPjmcw34a1imA7CEisi+wkTgjm8pR/FfQzScCVEMFYH5RA2d02CXbJZDQaK8qPvlyxlJ56zVp85Fh7NYMugfVeCCSbLgz14fCxJRUYt6uVSh5SATcu5HSBKHdWUypSFFXi0RtBAoJ3LuWu7Sn+A1YQknQmCgUpQGb2KoF+9ln5w/LLzMqIE0Sv8tFsS1rht6Zzds3uVYQ1ca+ZjB6qGk32Gz2G5HEIPNRyONdMNvL29ftexhrZLJFBO+08hkb1pX5BscsrwgOBa6KHHVWo17HiuHqep59fyG2QodWTB5hp71PTk3b3vnQZ8d6u+1Enpt4nOstL+NvoofB7ElhkR4lgCQrryQH5eirIi3M3DadNzvm9dr9jYPSHzb217jEn4huz81JUPQbsSUHG2+S8WgP/l1oC/PLRpp50y1+82ss5Gt9e29zgmX29CumxJFGYSSp2IMq0HYG2tGpmE9FDDTjLW2yCwfCFuHD9TCGZV9DrnVh5P/eIWRs10Hc6D68mPV44uNURzZIuW9aufUaLNBYjjpqYI2D5b8V71oxPrgil6hwqgSQWEuzX4nbNBJKEBbqPqUVxENwv1IUQfrb2X/biKf/3SSrY4SJam39yvmapOJ/QGFK2jBX38KZKBTAJ18HKJX2zg8ugNrAkaF9OIsT+sfWMHfGcC88LJVKW9SO1MHuZB8ip/hrvJyk9Kp/Y6f928Xnb9dLeke9vsrl7lhLJ6cza1sTdw6Xiz8/aQyc5FFEJ/RW0hwpWrW957N7iOuaMECTLA5141pt25AYC7E1Thd913r0rfcXRib+Kof8aTUqdRFJnisKNgAr5hEAkqEdbJk4/of3VPX/S9YDtpRnQV/r3eeuNam+aQ0eRZINdjcXtwyzaambex+LZvXBnSbIf09tyaL66WuSE9WtPTKl/BeefO2iF7dN1byvp0ITDlfZzfwfa63JrPXcjTPMhmgmqQqUPDtKfWc6fSY3GoH+4f3xdLPSc6LZNNIUeXncE033j/xKNs/TNfZU/BZvLE6vm7OCpkAvbGItzkHbjhrcNkssd2mwam9JHGZWC/g5IXM1km+Sjj6oz6VTsi2523O0pXzxusmkadFbwVsO9czVsRssjT5JCi3fsc9iZjKg/XmbYccfPEZV7KCzqMesNE0E+nOTidJx/kvsgdd7fpXUG6KRcY1TOTdb06BW9irviFqkPbTq76UXnTUsP+QQA3PmQedGsImpmDPLmAcfFXXaStvKQ0s6AtNgl9FZPwavLXEbx1z+cBn0buQ++1sAQ+ay4+6ldGNDDMMOeZF8yx6V8+YT4tXvHrvnPhyQSinzBfNaoimfIDf6suV63K051iTp7K/j+wGapRXjbrNsoXGjV9MjITq07FaVJvl7OTA/ETQf3at/sJPycZLUcTRi25tK8C3qH7V+HJyhjl057kILy6/e1+zI/EtsdrVklJA8ntbylf+xqbUI/Vll6e7/cMm32Gc9Jyqf/TU6Wfi70vWcjZQs0l58W005bZHjn258ufcC1w11s2P0epOD1VqCzn5g+PLgBP/nR5w7BlFlbz8tCVpU52RDJWXc+b6kF1qP6146MAX7Q9ZiwZwMgdp0n3mTRCI39b/Pg2ywLYj0kywgra/l3O5kyOHmCLJb5kxL+7AwmrPFw+d4yyJMJFPPe1i5Swght5I1eJjhvaQ37VBx9jC/n2cUSkN5p9V1IhnB6+7LIKER79wdg5q+TCEpRi7Kvf+w+PVAaMQDumJZ4A1w3nzr434GFXvYxz7Aan2Qs97yf/F3Xc5FTGhMBm4EBeMOvjAGKQaVp1AiU7rXB66srU+qH9jr7BidPkssV1A689t5ydH4IogTDCEUrKy/XcUFc70oXXECXTEI7s50GAVJKhBazheqUlCg6UqmlV4/mheyKwQlnTj8SK9Jo3OCPSQTcx1Nvnw/cYX+KNLw8H2OmW+XTMWSmjkI8MZ6sWHlu3rAs1T1w1B8nf7fr1mZvaQ/Xd/57BGAXzZJVZo+cCCa89ym+meoNxFU5gFsQ7RmFVC3Xf9CKqOV/vcSysnbCS2rLBNrTHRWfgKnRJs/Z8l3gulfcbLE/Ny2SQB1qXXmiTKhZCfiJx+JC4/pSKZ5RSEE4AG/rmsOBujetW9cRcnPOuHi90UK8CTQwaur79fPB7Fmu63ZlUvMHGe20das7p5aeOrpvV1dscDqPbrlS8X8t3EGaUiB1s4sowLW1DSQIMZIs4Idrlc8N4rHJv2JYy5Bl5l5r/q5HZx9j2hgIJ09Audp535JQPmxt6rTHWTAu2dYcC+Tz5cKI5N3+/bv71D7ol9Kr89SupPpElzelBeGdqrN55IIT/IOnoUnQpW3Hw3zfXzdGMLZ37q4WwzOyjHufKE0CcCa8mmF89sA7iH5hNmL0/gdgrrgnxLpEhGZsKyTY/3/Igskq/zQuWNmFQW2Bp0/y5AyGc0D3bg8fDsMyY7yUZu/FnbjWu2fnGwAOuOS8+8wR0v7VpTbdkXOD1u3+oY77qRM7d8r93pP8/fmemo1N9WnMk3MYLFdsTWDmOsry3AeRfnjPnrTomiuD2SSnWPTGOIvQNxf+kkvSCRG8uvfpwk4tML0bBhnocUh1lGgG2T30Hnpy7PwO9XupVxcp2FLW8E9jgWFVFLDdI9aDvSRTww8q6oC7VXuGOt1uAebq7biGPItcdUZWyppLejvTsFOqj2yndyRjPtzsl8qsV4VbSg39o2P6XhrtgfRquyIdnGAyAvwu9IHSVd+F0P7XjXvnU6xqgwPhX+VlraQTocLnmneBNLwxdY9NTUfrcW/57Ld6eZVe407bSz6Uz5dk7Exlxtb3o7A8PK+D8+PvTKc3jCOcvQIeHzloT/6To8dLnbWttPJ68M+cdfmfmu3SiY2wTrr2bGmCrPgorUF1zvhX+j8L/KPw/WWGNv0unW8hE4TGYoN80BTbVqx/v8GzlA49X6smmKTLAg2mmsYq9OLAyGKh64DOPNNVb8ww6zv9r/4EU526xr65KqKvKNuxRujOV7nBCIfrfBTD9iRJQbtWX5+YuekHEjhCHNsM8UPxB6l+VyQ4HvRKa9Djm1BOg4ckdnrn+5acMoNbbeH/TOHul3WQGI0HYqN9meglw6P/KVUcLGY8hbmttg9WXpZpkQ0vP8BvkLBDGIe9rWXPihhVwPyJLFT4QLfXCAlMGNR5/xZqaHFZwYQ0vNJvR8cRQnCJcZ+MdZxzSdqBy3LFlNcdrRc4DjcWxegjC8NAcMxsktAQ7pTOYeggtJ3DMFdDT5G92RW8XZ6vu4yjc7N3RzsjAMxD0+ydkPe6s2mgnvsuAK4+hqKG0p/3VJOQZRtctEQcYyHiBYq+moVDnf6Y4/P5qImFiqTq816ezxzq38mls5059r3LXBgA3WHGyW57lsoWynOvOcuCc2heSRM6sl4iarjtvf1SyyvmQQKOvg8qmEv/GdGqibbOW84r0KWjNQ2v60KzFoIjrhPUc5zYKAF7fE2w3tY9ERp4uTeFF9MoodBk6NVRTdKUYTI39bmsjj76e/C1kkNIovPo3yxXm0pmNAY1uMJ4pxCUJuNZ0DX4waWipRemxCrGDFQhaUZg71LkTt2B/W0NzVa1UiQQcrJUhHQUsb0Te2sWIQXqSTLlJhqD1W+qeI3ktv/VMdNkSQWFBw7SBZdC0b5Nw1k33jyyZVX5XioimVoAyDYlHoKAS1NxecWCdhHfOmlZFF0wkbC3/UTo4Klq4qY7bJKOEJXJ9Nw1wmzIrp5KaPXhpSjCVyNm9V4xosGyzWGkPvF0JM4G+FIJNAhJehaebx6QG6fvFAYSR8C731qDStg+BbGtG0kWyqOiQIBsd8SwzAJw5ltAY/W0QsWFztnekRpa44CosMOUrl5RtxYmA1d1G0bb3Ee09Vwm9FNTfeGdwJOjVTg0WyP3q/aMwHQaj+Nt48WkXCnJ69PJ8FPSvPTTstB3kSZWeA391wviLzs/H/4mC/yj8j8L/FYXX2viDcSL4dJFG2oPmvzMoerg89Rnb+nCS8m8Y85o/M2aOH1MXoXA94kP8U9lRZk5vZo5+Dqw7l42YdWMDXh7Ulfp/4rjYy/PTNabXJP/MVclv1drsWh6KlcULfwnHTD0hYV8TPtZx3k4/K3xmWZz4/7T80/I/s0V+vvS5DGya6jvl2ZGjnlZxAW2aZ2n4/gSSZRsAzg6xnJe8vGlRhbQ6b3y0yG/IP6c2s9sQw7rPs9effXso52evXW8YouUIzk7btqnR+hM2OFdjS5teoAhJB1djp0budCyqCn9KwmgG7gQIrwzeqr9i3+0VE12Z+46zWegMv9TJbjq8mXXF6nwK4yHHkznd3zyRaOOi2LNdeT1v6QL1+/nthJXgNIGvmc261WHWld9C6V3XLqZQz5D5qgfQPcrgPuU6p2burYiyVEyKvh3PD6n706wzTK5bXFtZbYQfkh5GHbpUiVoDQXvwjgdxDs2u4tey9ZbngNShop1659bGshRTbj2umKgGnVvSKjyfHsN66G5CVouUy5gnEriSfUR+j7YEc6jCWZog2V6KRDaK5MHsP48XVhD+1OdgY+xDbWlhhuvtM5zybriWQ79w140mz10KrCvMiuh3p1VdyEk1TB7KpzxsKqUb2lavJKhlIcoSOYXVgPoMkpjSVg3twiD4cUBYDCDgaZn1gOvAkJEQ9ja2skLN4dyyU/YR8+CWktN2oiuuGhFgYoXbA3Y26UIoijCSHtgIiKHGyJTjR8JHM9vdbcxdp+MDk7jaXQrrWtQCCAZKmL1Sy5v0OnWl34XPx0W/Ex7N6Ybv5bLl/YK2zcAORMgOv4me4/52ovuaXM3yHcfDb1pOXdlT2KFtpdBmaI8b9Yx8XZxfB8GJPMxjLEYYXF22dAjtMwMLAWQelIcplYlCAhT0qgmNbLBULgf+eY0oLltcO8vF/QCDe2tjRZbbQOpgiB5vJ77i2n8u/IZM4z0Q5VUy24kv1lz/oBY115kmGIslqNvoYNPlzylsL9ky2lCVQnNrwI11H4onTA5GJnJ1vYx1XSqOZAzM76M7X93SQ/YeGiKE/xE/WLxtbyjane1M84C3CEIIoomlJmeCbkK0YPcHkGiHTRlcyGZOWmLHAX4YjKFhH2f2SzQsELox9VLHw5zB8FctERi4zuget2duaEcx6wHtAP+Zp7TyNE9V/D0dGFaGvHfvy7enfH9IvmROy3jViQWkryMlS7UsUMeJxg+6vS2Av3IqLpzJw9XhyoyTuajO8+tlZUDIH72F8i2oBD/nNGBHCSPij9PYs95GjP2jg/q5HE3/p+Wflv9mLSDQbd0U2aRmhkyBTk2n/HN26h/BP4J/BP+ckfxvc0ayTTYPONm51HLnf6Fn/+vOkxoqE6NmMPWMWOZUPTNX3bkI+2q0PLU6ICCAXAnu8ZHyMQDztTX/qsxEqqoyCQofo4CpR1EvMFP4YzHmLxiYEjMkDdL2u3TyOjSt9dp2BUbOrr5eCe9h6LHmWyPZROa0hIDx0qyEGMv0PzDgWwcOtNJGEu8ruiPGa/h0JOgVOwrbHNwZQ1SNd5BY6roozOgP8VS1CmhSxVoOgg41TS8yvVpEDlGewdvnjyUD8li549x6csdUP8ZkOYYAlXWRdlBW8IqUPvVyywPRNmjiBuYIV00XnmH4d6UzLEcRGUKp6FP+K8bkNsVT1IKARVbPz0ruPWTkwG7SLUcs5Qaf+76CDqIz0x1lKJhs2FGwu+JCJUprCCoOp2BHa7CjGydG++HB6t4Yxd6ygpUcn5VFJF05KSBfAGMZujEkhJNWxzUMctt3L4GsSgKemhwgGQbSFlSPEckDfmZ+O50E+aUKiUQPUp8YigfveWkoHO0FPleB6MfrBef02HnRML3rscsqM2Rx/zZa/qPNoDXYIrWPavlSWwlq2APsbMbq56redXSFdG/51ynNZeTyLCT/tHfnmOthtCSn8ryEAkPkBXUMKkTHA8mXapZ1S+Shm7/bid1Dq/y2Bntgt3dvtg5TiyqDPA7uGDVZnlNAH+1s1DsEaJbpHEeVQ9m6aplW1xFWcCJn3uOIoQ3iIKsjMWUo62xTI/j6eMinSH3C9enxLO0jr7PW265TU4RZ0STQsP8jRjHKNqhyOpwCZIRfUyHjh8SI9vukwvyIxz4DjdBLWID3LGGHuxNPi6XwDMX2eacTehQj6Yx1C7pSUPIQ8CbPgK2osTOWme8OiR8yVGDZdP3BXnlmnXJQ0WgMOVr63KvveEO83333VpG5KgsPl/UdGgdrW+pL9wd+02OeZOAhfTR1AAqsOA7WBipvsW6NZLeo8uwFoomQLJYjUj94YvzpZRhJ/7PDCiv/YHT9LeaXryIFmE2jGhpE93QLCigo+22MZ5GPt5YvO9Be8PwbJJDhFmebRQWEFVTIioPNFy8SNG0ThPAklmOjfDn8UqCv1eHc6VkdSShwER3jkWgM7B7voH/o0pl83Sae2ijeIOZBCQVOpLmKkFM9hvvb3uv69sB0hXVcEmDtyQm47elmTHsicFQxFxIn2DOgr7DOY67G552ugGmv7Jh5v0jszP/eqp+lkR2CvcbfUSHRscbp5PhTq9sH0ToJkY9j7bK1l+FNk3i+Xnatei/o5sMIXnDxuB6d4LfWJtoqQQvmpPwSh9vYmO4GH8QPcsvX87iuwFPrZnvbcLkuLpFLA3Z/Kk6LuMbCIAJF4kA7VQZJHor5zGwaw8t07W0PaUF1pc+JOB3R7HR95JDcH00pWIUWSxZkXwvU1PJTh+mZILrkkUNer7zlYZO2s9aCzOZxPS5oXyKKZMYmZ9o0EgZ6dd77xXU2D0mBqz3UXscaBuQZKARYKp/edfXzBs7dtn5Jn35fiPHFT+sWH2JMpMbaTa3n8tptcrDjAqW/Zhnt4TpHGMIj76t7olFH/JlZY2oeGPd6O3NzwvgQ6NVIFG7qpgdHa1wpn0EqsphgVkrN24CfWXxoh8mgALx/FsavGC3+0KqymKVTLFQV/KQJeEI2PCM7lEllt4K4Krp8hzy2Ma/nnCSOxOc3nprw3cqDAp8IUs1dlNM9N/OgeQIDRcDs1eSxrpN2CWqqJvZS1f44kjnsDjLGJ5ZtsonSvPdT/gffPLC8UiN7tsAh70eBcfPyH31A5NOy0VyMfMYkv1a270YszLvaHY5Kt3r+mbhFJGAK/c6Jab231nNrSuWq6xO6e9k/VX+STBdf/kGUPUAu5a/gnZM1b9gAu84QbhWE+AQQZc2CbAX2lCwaSGxP7uP+Kz+k7WHOjWR7vdbmrPXtdpkj/mCEO8/wZUwjRwO4bYYhg9/Qnk5dwcymJ+PpmNJDVSy9K+CeP2XNSzMkQWiTCDeN1wjH+dth+2xPe2ITYp16F2xUB0Hy+MnlhwULlrNvgau4a8usRYadduoMxlOG8FI0T0aRhbwsbkUKmhRhWB5dD8OXWt1CCURNQw4l+I/GIgqefItn7686SknLZCTjKXy8JlrGIFfNrMq6+WHGiz3aT1nYsR/MNvNKLLhnOlCS7qbctBbgdnXTCBkP77rF3VNNdOF/ktEMrib2yqEkRijCw6UzYpwalgi8V+rETBNgqNvewL9Xdww4eSwbs1w4fE58Tg1jvLTYwtq8OrWAF4ka20WNcpPcbpq7JYv1nlV127hQzn/G8V/b8MkBbx0ZNScdGLbTPEhayi+bQ+axJVeqqVfXPw1xq8evrswF7SSY4kCHCfqGaB7Z3Ybei4lmDR1oAwBiUUL5LtuxScvTX7DlHP4J8OSuspRE6iJzjBE1NfNubO1P/bwRByn9qzbciJQPRstQ9OQ5VlFJWoUG6lJ+I9U7TnkIFc0lK9tWso/78XxeNGC6+OtacR3Fdr/It9mOogf8dWSbicnZO6kCaJZWYPa/az0Hp40InDPScE0bf7WRh9nJ71MPkuJ8r+u9iQT51MCCg9RHAlTeWeuiJVa6ezlTIzVk7AgROzJKMqlwRl/m5Clmjhpl7BEGpF9ef4RmBpI2YnVevk4w9VeVxYCX03NaMahOTe7IjNlYXvfExzHgq9kQRMIeu+frbLqYq28+RHoG9VoH1EmXoY2PUqa3f+FQX+xQs9e2N9C6K/O+4XyvumIIfo6OTQRtHHKL5ycLW6cbkVqBo0tnF7VD3VDP1GqNQxfnb2dkVQkni4T+6QRoSxQq/jbY7PubnLJJilHxBiibMHWr85ZgsvWJJfb4xJi6nZN3lZBpHYKQGVCHdni29xr5mBXsG861qPcgjGhu3eh3F8JPypaqoq9+Xo3r5auo5O95vuhzwfosgiJmvc1oGytFh+1K8aPNGLduHwVABrLfmtnNM6j3p4/hXi169u0P72ikXhTZ7Hd4q2Pauekv+6F2M1G6ampeg3djvUz9RrtMOxGmDPcc0a4/0Wixv8g7ZOMomWLCCr+OJjyK5n6j3OTp7MyHetdFKe1X8WSXrXfP7oX4y1qgfjp8LjG1uqJIMfkAevZCutSXnCcVVY9jVyD1Y8uZ1Ikgme5rD6EYy/GNI52ey0G6dFL2F65bgQgYaMQnj7fswrLoeuhW0MYcdV/sIsDqpx/P8sHJ4IaGepzlvVt9OD3cVHRvuh9u6H+R7JLgeSxGm0MrMgcz9aJtiMRdJay9Hw6q8bupiTOhK8HtWK4DNR4nUM7YBq2uac2yJ1C+Jbd+KDRqqCgS7wHENqDjugO6ukSiu8DO85Caw1qEGB3bL9FFLp0lUjVf6E1NpPA7njgpKfobO9glZPTQWXL8Ji9h2Qd+jwRwc2QIBvl9g58ywhHMPl++/HpQLWlHoqLXV/esAc9aa6Ns4Sj2opgP19i8pzt2XLfCWrcFr+S8slhziJn2TOGUUUZ2H9DIMt2qOo6Yohd6wXnBSbDLeUFb3+u4cNJNt80Z3xT9EOmCp45nh83YdfXUiaZ4YhbnsiWjSX0RwvQnUJ5lUg464BgDdyc2hvAMlth+AbvOZUv1NqRsVLebCvsKN83CDQ6l+k3cDStwu6jHbsVpFUbBHU/FXqsrLs8i17WkD7rCRZMVOBW8Izmw/+eIf6PNYQqxwhwZrnzX+L2OfmX7LTZw/Yy9aC/ODH2Nci/sKp9iSaH7sFoUjmpA5bugN+XrG7+PJl8DqK7noHDmlKoRByk9Tpk1WnA5nnohCqskyA3ImLCCzpioYDWFjcsi3H8K0/JMU2A4VfQaSfh2qDGvbXCrNsdeslR/Fi7iD5YmcIH+PINa0PAbPZqxUt5SaxAVY0lLr4P0Yy1ypoTYyCCbMw7Rw1TR2QTwWRNWYOZk3u902bbo3QmEzFg311IQ3DnlKmBKiTfe3D/OARsReWDB96X7f8YMOpEiBmYA6mJ92N//GzCLJvBJxWYmMUM+z3FLUKZr4OZxrIV8NhPBWFo7CbYDtLEbl/LU8OIn0yTAJIq3u58w1MgFeDzAfecfGRS3zW/tsJzO4kDFmbsEyUoPgbgltmeOlX/Kogn7b1wEmM/MNvs1SjeoMBctX7bNzgbAlNefuZPbEOcXQ3ccKWcaqCZNH9PIM9GrjiCeGS0H1xXnF6uyZ3xFY1ZRa/iYPpj9Vkkiai3K1AG+kE/pYOC2Dlzjax+LUdcYuGKkrHR/X7bs2sP7wOkTplejlleW8L3fRg229PK4CNA+OAwNyZNYOsoWerre+MVV5adou0X65AQs0fbG5I68isBxd7Du/gu4XZuZwcB3HFWuYE6sOAFthmpGYAvMBR8lehKM2HX4iY5/9ZN1uiGF6N7FeKJ1Bph8RHAiOWk35woQR3KCt/TwoFtecY0DwMC2DwNlSyzneBPjD/YgibBAXCZQreWIzBXhrSWWt6G9MKVycUX+95tvyDTm+vHI7rV/U0z++ma+Wb+9mW/qER7b22ipMD22TR1FWd5FdzDWUpESVxtuMxqNphy/mWsbX89mX3TebrS88E/+vaUg1YUBdqLrnbdjp0UAcLtuuEIeOdPcPQ0Mvg2WjI6a5pRclPS/8GyYGRn0VWRo4xf7C/4XUEsDBBQAAgAIADdH7UYPEy3PTAAAAGoAAAAbAAAAdW5pdmVyc2FsL3VuaXZlcnNhbC5wbmcueG1ss7GvyM1RKEstKs7Mz7NVMtQzULK34+WyKShKLctMLVeoAIoBBSFASaHSVsnECMEtz0wpybBVMjdGUpKRmpmeUWKrZGpiARfUBxoJAFBLAQIAABQAAgAIAIeT10aKJOKo+gIAALAIAAAUAAAAAAAAAAEAAAAAAAAAAAB1bml2ZXJzYWwvcGxheWVyLnhtbFBLAQIAABQAAgAIADdH7Ub7F3kMxjIAAERRAAAXAAAAAAAAAAAAAAAAACwDAAB1bml2ZXJzYWwvdW5pdmVyc2FsLnBuZ1BLAQIAABQAAgAIADdH7UYPEy3PTAAAAGoAAAAbAAAAAAAAAAEAAAAAACc2AAB1bml2ZXJzYWwvdW5pdmVyc2FsLnBuZy54bWxQSwUGAAAAAAMAAwDQAAAArDYAAAAA"/>
  <p:tag name="ISPRING_PRESENTATION_TITLE" val="Пример оформления модуля курса в PowerPoint.docx"/>
  <p:tag name="ISPRING_RESOURCE_PATHS_HASH_PRESENTER" val="8e8134037eecfa06f839ece71cee9b077e262"/>
</p:tagLst>
</file>

<file path=ppt/theme/theme1.xml><?xml version="1.0" encoding="utf-8"?>
<a:theme xmlns:a="http://schemas.openxmlformats.org/drawingml/2006/main" name="Тема1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12EC6DDA-7CB2-4B25-BEF5-23B1CA9A11F1}" vid="{5A52B5CC-7990-45C0-BC3F-3943285A93E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906</TotalTime>
  <Words>1696</Words>
  <Application>Microsoft Office PowerPoint</Application>
  <PresentationFormat>Произвольный</PresentationFormat>
  <Paragraphs>181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Тема1</vt:lpstr>
      <vt:lpstr>ТЕОРЕТИЧЕСКИЕ ОСНОВЫ ТОВАРОВЕДЕНИЯ</vt:lpstr>
      <vt:lpstr>СОДЕРЖАНИЕ МОДУЛЯ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оформления модуля курса в PowerPoint.docx</dc:title>
  <dc:creator>Пользователь</dc:creator>
  <cp:lastModifiedBy>User</cp:lastModifiedBy>
  <cp:revision>99</cp:revision>
  <dcterms:created xsi:type="dcterms:W3CDTF">2014-06-06T09:13:21Z</dcterms:created>
  <dcterms:modified xsi:type="dcterms:W3CDTF">2018-07-09T09:47:47Z</dcterms:modified>
</cp:coreProperties>
</file>