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5"/>
  </p:notesMasterIdLst>
  <p:sldIdLst>
    <p:sldId id="256" r:id="rId2"/>
    <p:sldId id="258" r:id="rId3"/>
    <p:sldId id="274" r:id="rId4"/>
    <p:sldId id="278" r:id="rId5"/>
    <p:sldId id="279" r:id="rId6"/>
    <p:sldId id="280" r:id="rId7"/>
    <p:sldId id="27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2" r:id="rId18"/>
    <p:sldId id="290" r:id="rId19"/>
    <p:sldId id="291" r:id="rId20"/>
    <p:sldId id="292" r:id="rId21"/>
    <p:sldId id="275" r:id="rId22"/>
    <p:sldId id="276" r:id="rId23"/>
    <p:sldId id="29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6.1.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Гигиенические требования к качеству и безопасности продовольственного сырья и пищевых продуктов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6.2. Санитарные требования к транспортированию, приемке, хранению и реализации продовольственных товаров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2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2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2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2"/>
      <dgm:spPr/>
    </dgm:pt>
  </dgm:ptLst>
  <dgm:cxnLst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890AF-3CA1-47D3-AEB2-BA0A65FAA01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3CC53-A07D-490C-90A2-BC23CC3C2170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Чужеродные вещества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19DFA24-9E0F-479D-8092-5764F2DEBC43}" type="parTrans" cxnId="{491D0D3B-67E9-462A-8568-5B822B113B3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01DF0AE-FA5E-4E06-A8A4-F974E653CA0A}" type="sibTrans" cxnId="{491D0D3B-67E9-462A-8568-5B822B113B31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60927B1-4018-47B2-90F0-0543C849064C}" type="asst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Вещества химической природы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A6E25D5-1FD9-4253-B9EF-B3559010FFCB}" type="parTrans" cxnId="{D7766358-AAEF-47DE-A0B5-74152DAC5F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D50930B-9336-4D61-84B9-C351FBB46945}" type="sibTrans" cxnId="{D7766358-AAEF-47DE-A0B5-74152DAC5F2B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2173780-B534-44A1-A496-76F7061848CE}" type="asst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Вещества биологической природы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69E694D-1EBE-4CFE-9FE1-51810ED7A516}" type="parTrans" cxnId="{3C66390D-2670-47CB-A7B5-A19D7679741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1117BA6-F19D-4DC7-8A46-404370E4AC7D}" type="sibTrans" cxnId="{3C66390D-2670-47CB-A7B5-A19D76797417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4F98970-252D-49D4-AF3D-1EDF5D7CF0EF}" type="pres">
      <dgm:prSet presAssocID="{D69890AF-3CA1-47D3-AEB2-BA0A65FAA0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E18017-43A4-44E6-85E9-8D8C8FD65538}" type="pres">
      <dgm:prSet presAssocID="{D6B3CC53-A07D-490C-90A2-BC23CC3C2170}" presName="hierRoot1" presStyleCnt="0">
        <dgm:presLayoutVars>
          <dgm:hierBranch val="init"/>
        </dgm:presLayoutVars>
      </dgm:prSet>
      <dgm:spPr/>
    </dgm:pt>
    <dgm:pt modelId="{AC3979BE-31CC-4103-B1C9-8D6B4B2E0C0E}" type="pres">
      <dgm:prSet presAssocID="{D6B3CC53-A07D-490C-90A2-BC23CC3C2170}" presName="rootComposite1" presStyleCnt="0"/>
      <dgm:spPr/>
    </dgm:pt>
    <dgm:pt modelId="{246ABDDF-DA79-4941-8006-454D32690482}" type="pres">
      <dgm:prSet presAssocID="{D6B3CC53-A07D-490C-90A2-BC23CC3C2170}" presName="rootText1" presStyleLbl="node0" presStyleIdx="0" presStyleCnt="1" custScaleX="305188" custScaleY="6251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DAA1BB6-E32F-4E6F-A365-2DE74A68C5B8}" type="pres">
      <dgm:prSet presAssocID="{D6B3CC53-A07D-490C-90A2-BC23CC3C2170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A617BCD-02D9-4A91-93F2-1341E983C095}" type="pres">
      <dgm:prSet presAssocID="{D6B3CC53-A07D-490C-90A2-BC23CC3C21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98B479-1095-445F-AB4F-79076E216E6E}" type="pres">
      <dgm:prSet presAssocID="{D6B3CC53-A07D-490C-90A2-BC23CC3C2170}" presName="hierChild2" presStyleCnt="0"/>
      <dgm:spPr/>
    </dgm:pt>
    <dgm:pt modelId="{7B1DAA77-8A5C-439A-9F07-60A26654F6C7}" type="pres">
      <dgm:prSet presAssocID="{D6B3CC53-A07D-490C-90A2-BC23CC3C2170}" presName="hierChild3" presStyleCnt="0"/>
      <dgm:spPr/>
    </dgm:pt>
    <dgm:pt modelId="{50BFB6FF-7484-423E-95F1-5040F4DF71DF}" type="pres">
      <dgm:prSet presAssocID="{3A6E25D5-1FD9-4253-B9EF-B3559010FFCB}" presName="Name96" presStyleLbl="parChTrans1D2" presStyleIdx="0" presStyleCnt="2"/>
      <dgm:spPr/>
      <dgm:t>
        <a:bodyPr/>
        <a:lstStyle/>
        <a:p>
          <a:endParaRPr lang="ru-RU"/>
        </a:p>
      </dgm:t>
    </dgm:pt>
    <dgm:pt modelId="{FC3BB760-3E66-4C57-BEFA-57A0A51A253C}" type="pres">
      <dgm:prSet presAssocID="{160927B1-4018-47B2-90F0-0543C849064C}" presName="hierRoot3" presStyleCnt="0">
        <dgm:presLayoutVars>
          <dgm:hierBranch val="init"/>
        </dgm:presLayoutVars>
      </dgm:prSet>
      <dgm:spPr/>
    </dgm:pt>
    <dgm:pt modelId="{5AF99E6A-77D3-4393-B3FB-C21C31DAFADC}" type="pres">
      <dgm:prSet presAssocID="{160927B1-4018-47B2-90F0-0543C849064C}" presName="rootComposite3" presStyleCnt="0"/>
      <dgm:spPr/>
    </dgm:pt>
    <dgm:pt modelId="{2388ACFB-D781-4324-B808-E5990151E07D}" type="pres">
      <dgm:prSet presAssocID="{160927B1-4018-47B2-90F0-0543C849064C}" presName="rootText3" presStyleLbl="asst1" presStyleIdx="0" presStyleCnt="2" custScaleX="301957" custLinFactNeighborX="-37402" custLinFactNeighborY="-11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EEF5AF-5DE6-4719-93B0-9D15B562C269}" type="pres">
      <dgm:prSet presAssocID="{160927B1-4018-47B2-90F0-0543C849064C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A53AE38-566D-4EEE-B00A-98D86CBD54C0}" type="pres">
      <dgm:prSet presAssocID="{160927B1-4018-47B2-90F0-0543C849064C}" presName="rootConnector3" presStyleLbl="asst1" presStyleIdx="0" presStyleCnt="2"/>
      <dgm:spPr/>
      <dgm:t>
        <a:bodyPr/>
        <a:lstStyle/>
        <a:p>
          <a:endParaRPr lang="ru-RU"/>
        </a:p>
      </dgm:t>
    </dgm:pt>
    <dgm:pt modelId="{ADAEBE1A-D65C-4323-882E-C72739CAD4C2}" type="pres">
      <dgm:prSet presAssocID="{160927B1-4018-47B2-90F0-0543C849064C}" presName="hierChild6" presStyleCnt="0"/>
      <dgm:spPr/>
    </dgm:pt>
    <dgm:pt modelId="{645DD0DF-8992-4056-925F-AA4BD3139ACE}" type="pres">
      <dgm:prSet presAssocID="{160927B1-4018-47B2-90F0-0543C849064C}" presName="hierChild7" presStyleCnt="0"/>
      <dgm:spPr/>
    </dgm:pt>
    <dgm:pt modelId="{EBFBA9F1-A79C-473F-A8F0-AD04ABAE4AAC}" type="pres">
      <dgm:prSet presAssocID="{269E694D-1EBE-4CFE-9FE1-51810ED7A516}" presName="Name96" presStyleLbl="parChTrans1D2" presStyleIdx="1" presStyleCnt="2"/>
      <dgm:spPr/>
      <dgm:t>
        <a:bodyPr/>
        <a:lstStyle/>
        <a:p>
          <a:endParaRPr lang="ru-RU"/>
        </a:p>
      </dgm:t>
    </dgm:pt>
    <dgm:pt modelId="{13DB2B07-FDA3-4299-9F94-E793931F0D87}" type="pres">
      <dgm:prSet presAssocID="{E2173780-B534-44A1-A496-76F7061848CE}" presName="hierRoot3" presStyleCnt="0">
        <dgm:presLayoutVars>
          <dgm:hierBranch val="init"/>
        </dgm:presLayoutVars>
      </dgm:prSet>
      <dgm:spPr/>
    </dgm:pt>
    <dgm:pt modelId="{B8CC16DD-9B6E-49E2-96D0-8A46075C50B8}" type="pres">
      <dgm:prSet presAssocID="{E2173780-B534-44A1-A496-76F7061848CE}" presName="rootComposite3" presStyleCnt="0"/>
      <dgm:spPr/>
    </dgm:pt>
    <dgm:pt modelId="{03375BA4-5ECF-4D25-B425-B68FCA6B4A92}" type="pres">
      <dgm:prSet presAssocID="{E2173780-B534-44A1-A496-76F7061848CE}" presName="rootText3" presStyleLbl="asst1" presStyleIdx="1" presStyleCnt="2" custScaleX="301957" custLinFactNeighborX="29330" custLinFactNeighborY="-11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12826A-082A-4DF1-93E6-7CB22522B4B1}" type="pres">
      <dgm:prSet presAssocID="{E2173780-B534-44A1-A496-76F7061848CE}" presName="titleText3" presStyleLbl="fgAcc2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85283C0-A2A8-48F9-9552-8B0F537769F9}" type="pres">
      <dgm:prSet presAssocID="{E2173780-B534-44A1-A496-76F7061848CE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932CD59-96E4-479B-AB77-CEEBC298F0B0}" type="pres">
      <dgm:prSet presAssocID="{E2173780-B534-44A1-A496-76F7061848CE}" presName="hierChild6" presStyleCnt="0"/>
      <dgm:spPr/>
    </dgm:pt>
    <dgm:pt modelId="{21B47DBB-2049-4380-B2F1-6CA36782740F}" type="pres">
      <dgm:prSet presAssocID="{E2173780-B534-44A1-A496-76F7061848CE}" presName="hierChild7" presStyleCnt="0"/>
      <dgm:spPr/>
    </dgm:pt>
  </dgm:ptLst>
  <dgm:cxnLst>
    <dgm:cxn modelId="{63B64AA9-0ADE-48CA-AE5E-8343071BF1A3}" type="presOf" srcId="{160927B1-4018-47B2-90F0-0543C849064C}" destId="{2388ACFB-D781-4324-B808-E5990151E07D}" srcOrd="0" destOrd="0" presId="urn:microsoft.com/office/officeart/2008/layout/NameandTitleOrganizationalChart"/>
    <dgm:cxn modelId="{5A084AC4-5FAB-4889-91C1-C1A9652D0247}" type="presOf" srcId="{D6B3CC53-A07D-490C-90A2-BC23CC3C2170}" destId="{FA617BCD-02D9-4A91-93F2-1341E983C095}" srcOrd="1" destOrd="0" presId="urn:microsoft.com/office/officeart/2008/layout/NameandTitleOrganizationalChart"/>
    <dgm:cxn modelId="{E8B3E084-FBCD-441F-85BE-C2A8114FBCA8}" type="presOf" srcId="{269E694D-1EBE-4CFE-9FE1-51810ED7A516}" destId="{EBFBA9F1-A79C-473F-A8F0-AD04ABAE4AAC}" srcOrd="0" destOrd="0" presId="urn:microsoft.com/office/officeart/2008/layout/NameandTitleOrganizationalChart"/>
    <dgm:cxn modelId="{10483B8A-0D43-48BF-BC5B-624DD9A4E950}" type="presOf" srcId="{C01DF0AE-FA5E-4E06-A8A4-F974E653CA0A}" destId="{BDAA1BB6-E32F-4E6F-A365-2DE74A68C5B8}" srcOrd="0" destOrd="0" presId="urn:microsoft.com/office/officeart/2008/layout/NameandTitleOrganizationalChart"/>
    <dgm:cxn modelId="{218C1C46-D726-4C8A-9361-0380E57B1AE7}" type="presOf" srcId="{160927B1-4018-47B2-90F0-0543C849064C}" destId="{AA53AE38-566D-4EEE-B00A-98D86CBD54C0}" srcOrd="1" destOrd="0" presId="urn:microsoft.com/office/officeart/2008/layout/NameandTitleOrganizationalChart"/>
    <dgm:cxn modelId="{D7766358-AAEF-47DE-A0B5-74152DAC5F2B}" srcId="{D6B3CC53-A07D-490C-90A2-BC23CC3C2170}" destId="{160927B1-4018-47B2-90F0-0543C849064C}" srcOrd="0" destOrd="0" parTransId="{3A6E25D5-1FD9-4253-B9EF-B3559010FFCB}" sibTransId="{9D50930B-9336-4D61-84B9-C351FBB46945}"/>
    <dgm:cxn modelId="{4C9D0F49-B4D6-4F12-9E14-557B43B25254}" type="presOf" srcId="{9D50930B-9336-4D61-84B9-C351FBB46945}" destId="{34EEF5AF-5DE6-4719-93B0-9D15B562C269}" srcOrd="0" destOrd="0" presId="urn:microsoft.com/office/officeart/2008/layout/NameandTitleOrganizationalChart"/>
    <dgm:cxn modelId="{CA2F0FEF-4D74-4ECA-A358-D490569F7B6C}" type="presOf" srcId="{E2173780-B534-44A1-A496-76F7061848CE}" destId="{085283C0-A2A8-48F9-9552-8B0F537769F9}" srcOrd="1" destOrd="0" presId="urn:microsoft.com/office/officeart/2008/layout/NameandTitleOrganizationalChart"/>
    <dgm:cxn modelId="{5FF01C13-A803-45CE-BB74-B47DE8A54344}" type="presOf" srcId="{D6B3CC53-A07D-490C-90A2-BC23CC3C2170}" destId="{246ABDDF-DA79-4941-8006-454D32690482}" srcOrd="0" destOrd="0" presId="urn:microsoft.com/office/officeart/2008/layout/NameandTitleOrganizationalChart"/>
    <dgm:cxn modelId="{E807C8F2-A5B3-4D7B-A4F6-A375BC4D2BC4}" type="presOf" srcId="{E2173780-B534-44A1-A496-76F7061848CE}" destId="{03375BA4-5ECF-4D25-B425-B68FCA6B4A92}" srcOrd="0" destOrd="0" presId="urn:microsoft.com/office/officeart/2008/layout/NameandTitleOrganizationalChart"/>
    <dgm:cxn modelId="{216A15B1-7210-480D-AFE6-B4C34A40DD58}" type="presOf" srcId="{3A6E25D5-1FD9-4253-B9EF-B3559010FFCB}" destId="{50BFB6FF-7484-423E-95F1-5040F4DF71DF}" srcOrd="0" destOrd="0" presId="urn:microsoft.com/office/officeart/2008/layout/NameandTitleOrganizationalChart"/>
    <dgm:cxn modelId="{491D0D3B-67E9-462A-8568-5B822B113B31}" srcId="{D69890AF-3CA1-47D3-AEB2-BA0A65FAA018}" destId="{D6B3CC53-A07D-490C-90A2-BC23CC3C2170}" srcOrd="0" destOrd="0" parTransId="{719DFA24-9E0F-479D-8092-5764F2DEBC43}" sibTransId="{C01DF0AE-FA5E-4E06-A8A4-F974E653CA0A}"/>
    <dgm:cxn modelId="{7075C04C-1DB1-4737-9899-DFEA7EE8307C}" type="presOf" srcId="{D69890AF-3CA1-47D3-AEB2-BA0A65FAA018}" destId="{04F98970-252D-49D4-AF3D-1EDF5D7CF0EF}" srcOrd="0" destOrd="0" presId="urn:microsoft.com/office/officeart/2008/layout/NameandTitleOrganizationalChart"/>
    <dgm:cxn modelId="{E7639C56-94D8-4E2F-975C-1AC842F9EDF4}" type="presOf" srcId="{A1117BA6-F19D-4DC7-8A46-404370E4AC7D}" destId="{7512826A-082A-4DF1-93E6-7CB22522B4B1}" srcOrd="0" destOrd="0" presId="urn:microsoft.com/office/officeart/2008/layout/NameandTitleOrganizationalChart"/>
    <dgm:cxn modelId="{3C66390D-2670-47CB-A7B5-A19D76797417}" srcId="{D6B3CC53-A07D-490C-90A2-BC23CC3C2170}" destId="{E2173780-B534-44A1-A496-76F7061848CE}" srcOrd="1" destOrd="0" parTransId="{269E694D-1EBE-4CFE-9FE1-51810ED7A516}" sibTransId="{A1117BA6-F19D-4DC7-8A46-404370E4AC7D}"/>
    <dgm:cxn modelId="{899A538A-E23A-4EB6-A1FA-C6F509FF25D3}" type="presParOf" srcId="{04F98970-252D-49D4-AF3D-1EDF5D7CF0EF}" destId="{CDE18017-43A4-44E6-85E9-8D8C8FD65538}" srcOrd="0" destOrd="0" presId="urn:microsoft.com/office/officeart/2008/layout/NameandTitleOrganizationalChart"/>
    <dgm:cxn modelId="{5D9C03CA-9228-494E-BB14-1B96E1E70A55}" type="presParOf" srcId="{CDE18017-43A4-44E6-85E9-8D8C8FD65538}" destId="{AC3979BE-31CC-4103-B1C9-8D6B4B2E0C0E}" srcOrd="0" destOrd="0" presId="urn:microsoft.com/office/officeart/2008/layout/NameandTitleOrganizationalChart"/>
    <dgm:cxn modelId="{2567F81F-75CA-4F2E-A97B-DDA1370A9638}" type="presParOf" srcId="{AC3979BE-31CC-4103-B1C9-8D6B4B2E0C0E}" destId="{246ABDDF-DA79-4941-8006-454D32690482}" srcOrd="0" destOrd="0" presId="urn:microsoft.com/office/officeart/2008/layout/NameandTitleOrganizationalChart"/>
    <dgm:cxn modelId="{3E758DAC-AE18-47DE-B7A2-AF13D7D78D52}" type="presParOf" srcId="{AC3979BE-31CC-4103-B1C9-8D6B4B2E0C0E}" destId="{BDAA1BB6-E32F-4E6F-A365-2DE74A68C5B8}" srcOrd="1" destOrd="0" presId="urn:microsoft.com/office/officeart/2008/layout/NameandTitleOrganizationalChart"/>
    <dgm:cxn modelId="{F1EF154C-E5CE-40C2-BD58-7D1F415931F5}" type="presParOf" srcId="{AC3979BE-31CC-4103-B1C9-8D6B4B2E0C0E}" destId="{FA617BCD-02D9-4A91-93F2-1341E983C095}" srcOrd="2" destOrd="0" presId="urn:microsoft.com/office/officeart/2008/layout/NameandTitleOrganizationalChart"/>
    <dgm:cxn modelId="{E84FF2E2-48B2-46D4-AC8D-570CF60A8F8C}" type="presParOf" srcId="{CDE18017-43A4-44E6-85E9-8D8C8FD65538}" destId="{EE98B479-1095-445F-AB4F-79076E216E6E}" srcOrd="1" destOrd="0" presId="urn:microsoft.com/office/officeart/2008/layout/NameandTitleOrganizationalChart"/>
    <dgm:cxn modelId="{B9A21241-7117-4C86-BE5F-5C3C797DEAC9}" type="presParOf" srcId="{CDE18017-43A4-44E6-85E9-8D8C8FD65538}" destId="{7B1DAA77-8A5C-439A-9F07-60A26654F6C7}" srcOrd="2" destOrd="0" presId="urn:microsoft.com/office/officeart/2008/layout/NameandTitleOrganizationalChart"/>
    <dgm:cxn modelId="{8507B1D7-7F9B-4CA5-B489-2D1ECD1591C5}" type="presParOf" srcId="{7B1DAA77-8A5C-439A-9F07-60A26654F6C7}" destId="{50BFB6FF-7484-423E-95F1-5040F4DF71DF}" srcOrd="0" destOrd="0" presId="urn:microsoft.com/office/officeart/2008/layout/NameandTitleOrganizationalChart"/>
    <dgm:cxn modelId="{74C9E908-91D3-44E3-9FA0-31F2E9E6F0FE}" type="presParOf" srcId="{7B1DAA77-8A5C-439A-9F07-60A26654F6C7}" destId="{FC3BB760-3E66-4C57-BEFA-57A0A51A253C}" srcOrd="1" destOrd="0" presId="urn:microsoft.com/office/officeart/2008/layout/NameandTitleOrganizationalChart"/>
    <dgm:cxn modelId="{8125D413-9D71-4817-A7B6-65F7EF01A571}" type="presParOf" srcId="{FC3BB760-3E66-4C57-BEFA-57A0A51A253C}" destId="{5AF99E6A-77D3-4393-B3FB-C21C31DAFADC}" srcOrd="0" destOrd="0" presId="urn:microsoft.com/office/officeart/2008/layout/NameandTitleOrganizationalChart"/>
    <dgm:cxn modelId="{DD3615AA-AA3E-43B4-82AC-DEF0E52ABCAB}" type="presParOf" srcId="{5AF99E6A-77D3-4393-B3FB-C21C31DAFADC}" destId="{2388ACFB-D781-4324-B808-E5990151E07D}" srcOrd="0" destOrd="0" presId="urn:microsoft.com/office/officeart/2008/layout/NameandTitleOrganizationalChart"/>
    <dgm:cxn modelId="{2054FF1B-19B0-4903-9A18-2A0BBA25C2C1}" type="presParOf" srcId="{5AF99E6A-77D3-4393-B3FB-C21C31DAFADC}" destId="{34EEF5AF-5DE6-4719-93B0-9D15B562C269}" srcOrd="1" destOrd="0" presId="urn:microsoft.com/office/officeart/2008/layout/NameandTitleOrganizationalChart"/>
    <dgm:cxn modelId="{703803C3-591C-4F5A-AA2E-26FD569CCA1A}" type="presParOf" srcId="{5AF99E6A-77D3-4393-B3FB-C21C31DAFADC}" destId="{AA53AE38-566D-4EEE-B00A-98D86CBD54C0}" srcOrd="2" destOrd="0" presId="urn:microsoft.com/office/officeart/2008/layout/NameandTitleOrganizationalChart"/>
    <dgm:cxn modelId="{5C25EDC2-46C8-4FAA-B3BE-BD31932F24B3}" type="presParOf" srcId="{FC3BB760-3E66-4C57-BEFA-57A0A51A253C}" destId="{ADAEBE1A-D65C-4323-882E-C72739CAD4C2}" srcOrd="1" destOrd="0" presId="urn:microsoft.com/office/officeart/2008/layout/NameandTitleOrganizationalChart"/>
    <dgm:cxn modelId="{D7DBB62C-9129-40AB-8D04-D84DC6526E37}" type="presParOf" srcId="{FC3BB760-3E66-4C57-BEFA-57A0A51A253C}" destId="{645DD0DF-8992-4056-925F-AA4BD3139ACE}" srcOrd="2" destOrd="0" presId="urn:microsoft.com/office/officeart/2008/layout/NameandTitleOrganizationalChart"/>
    <dgm:cxn modelId="{9E69FCDB-7991-4B10-82A9-79A6033F864E}" type="presParOf" srcId="{7B1DAA77-8A5C-439A-9F07-60A26654F6C7}" destId="{EBFBA9F1-A79C-473F-A8F0-AD04ABAE4AAC}" srcOrd="2" destOrd="0" presId="urn:microsoft.com/office/officeart/2008/layout/NameandTitleOrganizationalChart"/>
    <dgm:cxn modelId="{672BB707-AB0C-42D7-A8C1-B91A56505488}" type="presParOf" srcId="{7B1DAA77-8A5C-439A-9F07-60A26654F6C7}" destId="{13DB2B07-FDA3-4299-9F94-E793931F0D87}" srcOrd="3" destOrd="0" presId="urn:microsoft.com/office/officeart/2008/layout/NameandTitleOrganizationalChart"/>
    <dgm:cxn modelId="{F270B842-969A-4EBA-8AE0-693314BD5019}" type="presParOf" srcId="{13DB2B07-FDA3-4299-9F94-E793931F0D87}" destId="{B8CC16DD-9B6E-49E2-96D0-8A46075C50B8}" srcOrd="0" destOrd="0" presId="urn:microsoft.com/office/officeart/2008/layout/NameandTitleOrganizationalChart"/>
    <dgm:cxn modelId="{362C2C25-772E-4277-8327-E7A0A6214CDA}" type="presParOf" srcId="{B8CC16DD-9B6E-49E2-96D0-8A46075C50B8}" destId="{03375BA4-5ECF-4D25-B425-B68FCA6B4A92}" srcOrd="0" destOrd="0" presId="urn:microsoft.com/office/officeart/2008/layout/NameandTitleOrganizationalChart"/>
    <dgm:cxn modelId="{5A51B194-668B-4F08-AAAE-672E95283CA0}" type="presParOf" srcId="{B8CC16DD-9B6E-49E2-96D0-8A46075C50B8}" destId="{7512826A-082A-4DF1-93E6-7CB22522B4B1}" srcOrd="1" destOrd="0" presId="urn:microsoft.com/office/officeart/2008/layout/NameandTitleOrganizationalChart"/>
    <dgm:cxn modelId="{A3A1D6CA-439B-477A-984C-97DECAB2FC70}" type="presParOf" srcId="{B8CC16DD-9B6E-49E2-96D0-8A46075C50B8}" destId="{085283C0-A2A8-48F9-9552-8B0F537769F9}" srcOrd="2" destOrd="0" presId="urn:microsoft.com/office/officeart/2008/layout/NameandTitleOrganizationalChart"/>
    <dgm:cxn modelId="{F8164878-D973-40F6-A1C1-F80B0BB37043}" type="presParOf" srcId="{13DB2B07-FDA3-4299-9F94-E793931F0D87}" destId="{F932CD59-96E4-479B-AB77-CEEBC298F0B0}" srcOrd="1" destOrd="0" presId="urn:microsoft.com/office/officeart/2008/layout/NameandTitleOrganizationalChart"/>
    <dgm:cxn modelId="{8EB5829F-52F8-44D7-8519-D6527B1762E3}" type="presParOf" srcId="{13DB2B07-FDA3-4299-9F94-E793931F0D87}" destId="{21B47DBB-2049-4380-B2F1-6CA36782740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273338" y="-660328"/>
          <a:ext cx="5128383" cy="5128383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699955" y="532277"/>
          <a:ext cx="10557559" cy="108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4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6.1.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Гигиенические требования к качеству и безопасности продовольственного сырья и пищевых продуктов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9955" y="532277"/>
        <a:ext cx="10557559" cy="1087791"/>
      </dsp:txXfrm>
    </dsp:sp>
    <dsp:sp modelId="{C7628E09-A5D0-43AC-834B-E8990AEC2BF8}">
      <dsp:nvSpPr>
        <dsp:cNvPr id="0" name=""/>
        <dsp:cNvSpPr/>
      </dsp:nvSpPr>
      <dsp:spPr>
        <a:xfrm>
          <a:off x="20085" y="407997"/>
          <a:ext cx="1359738" cy="1359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699955" y="2175963"/>
          <a:ext cx="10557559" cy="108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4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6.2. Санитарные требования к транспортированию, приемке, хранению и реализации продовольственных товаров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9955" y="2175963"/>
        <a:ext cx="10557559" cy="1087791"/>
      </dsp:txXfrm>
    </dsp:sp>
    <dsp:sp modelId="{1E03E4ED-0AB5-4117-AA13-321FE2C43517}">
      <dsp:nvSpPr>
        <dsp:cNvPr id="0" name=""/>
        <dsp:cNvSpPr/>
      </dsp:nvSpPr>
      <dsp:spPr>
        <a:xfrm>
          <a:off x="20085" y="2039989"/>
          <a:ext cx="1359738" cy="1359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A9F1-A79C-473F-A8F0-AD04ABAE4AAC}">
      <dsp:nvSpPr>
        <dsp:cNvPr id="0" name=""/>
        <dsp:cNvSpPr/>
      </dsp:nvSpPr>
      <dsp:spPr>
        <a:xfrm>
          <a:off x="5081274" y="383854"/>
          <a:ext cx="490585" cy="70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735"/>
              </a:lnTo>
              <a:lnTo>
                <a:pt x="490585" y="7077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FB6FF-7484-423E-95F1-5040F4DF71DF}">
      <dsp:nvSpPr>
        <dsp:cNvPr id="0" name=""/>
        <dsp:cNvSpPr/>
      </dsp:nvSpPr>
      <dsp:spPr>
        <a:xfrm>
          <a:off x="4495062" y="383854"/>
          <a:ext cx="586212" cy="707728"/>
        </a:xfrm>
        <a:custGeom>
          <a:avLst/>
          <a:gdLst/>
          <a:ahLst/>
          <a:cxnLst/>
          <a:rect l="0" t="0" r="0" b="0"/>
          <a:pathLst>
            <a:path>
              <a:moveTo>
                <a:pt x="586212" y="0"/>
              </a:moveTo>
              <a:lnTo>
                <a:pt x="586212" y="707728"/>
              </a:lnTo>
              <a:lnTo>
                <a:pt x="0" y="707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ABDDF-DA79-4941-8006-454D32690482}">
      <dsp:nvSpPr>
        <dsp:cNvPr id="0" name=""/>
        <dsp:cNvSpPr/>
      </dsp:nvSpPr>
      <dsp:spPr>
        <a:xfrm>
          <a:off x="3273531" y="392"/>
          <a:ext cx="3615486" cy="383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8655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Чужеродные вещества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3531" y="392"/>
        <a:ext cx="3615486" cy="383461"/>
      </dsp:txXfrm>
    </dsp:sp>
    <dsp:sp modelId="{BDAA1BB6-E32F-4E6F-A365-2DE74A68C5B8}">
      <dsp:nvSpPr>
        <dsp:cNvPr id="0" name=""/>
        <dsp:cNvSpPr/>
      </dsp:nvSpPr>
      <dsp:spPr>
        <a:xfrm>
          <a:off x="4725871" y="362504"/>
          <a:ext cx="1066207" cy="2044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4725871" y="362504"/>
        <a:ext cx="1066207" cy="204457"/>
      </dsp:txXfrm>
    </dsp:sp>
    <dsp:sp modelId="{2388ACFB-D781-4324-B808-E5990151E07D}">
      <dsp:nvSpPr>
        <dsp:cNvPr id="0" name=""/>
        <dsp:cNvSpPr/>
      </dsp:nvSpPr>
      <dsp:spPr>
        <a:xfrm>
          <a:off x="917852" y="784896"/>
          <a:ext cx="3577209" cy="613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8655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Вещества химической природы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7852" y="784896"/>
        <a:ext cx="3577209" cy="613372"/>
      </dsp:txXfrm>
    </dsp:sp>
    <dsp:sp modelId="{34EEF5AF-5DE6-4719-93B0-9D15B562C269}">
      <dsp:nvSpPr>
        <dsp:cNvPr id="0" name=""/>
        <dsp:cNvSpPr/>
      </dsp:nvSpPr>
      <dsp:spPr>
        <a:xfrm>
          <a:off x="2794147" y="1330269"/>
          <a:ext cx="1066207" cy="2044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2794147" y="1330269"/>
        <a:ext cx="1066207" cy="204457"/>
      </dsp:txXfrm>
    </dsp:sp>
    <dsp:sp modelId="{03375BA4-5ECF-4D25-B425-B68FCA6B4A92}">
      <dsp:nvSpPr>
        <dsp:cNvPr id="0" name=""/>
        <dsp:cNvSpPr/>
      </dsp:nvSpPr>
      <dsp:spPr>
        <a:xfrm>
          <a:off x="5571859" y="784903"/>
          <a:ext cx="3577209" cy="613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8655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Вещества биологической природы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859" y="784903"/>
        <a:ext cx="3577209" cy="613372"/>
      </dsp:txXfrm>
    </dsp:sp>
    <dsp:sp modelId="{7512826A-082A-4DF1-93E6-7CB22522B4B1}">
      <dsp:nvSpPr>
        <dsp:cNvPr id="0" name=""/>
        <dsp:cNvSpPr/>
      </dsp:nvSpPr>
      <dsp:spPr>
        <a:xfrm>
          <a:off x="6657596" y="1330269"/>
          <a:ext cx="1066207" cy="2044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6657596" y="1330269"/>
        <a:ext cx="1066207" cy="20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viny.org/2014/07/22/by1886.htm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pravo.levonevsky.org/bazaby09/sbor02/text02345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.newsby.org/belarus/zakon0/z176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se.spinform.ru/show_doc.fwx?rgn=369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212" y="1847671"/>
            <a:ext cx="879157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ТОВАРОВЕДЕНИЯ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4451685"/>
            <a:ext cx="11898086" cy="6689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Безопасность пищевых продуктов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943600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251" y="430832"/>
            <a:ext cx="1098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Республике Беларусь пищевые продукты, пошедшие испытания на качество и безопасность, могут маркироваться информационными знаками: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0251" y="1278887"/>
            <a:ext cx="5008728" cy="8598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соответствия системе безопасности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НАССР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251" y="2293370"/>
            <a:ext cx="5008728" cy="8598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соответствия, применяемый при сертификации продукции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251" y="3305579"/>
            <a:ext cx="5008728" cy="8598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«Натуральный продукт»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251" y="4356456"/>
            <a:ext cx="5008728" cy="8598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Экологический знак соответствия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251" y="5431217"/>
            <a:ext cx="5008728" cy="8598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«Не содержит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ГМО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minpraud.by/attachments/24578/12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38" y="1822929"/>
            <a:ext cx="3130382" cy="3393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teploeconom.by/img/pages/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32" y="1798897"/>
            <a:ext cx="4813194" cy="34173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vl-saratov.ru/wp-content/uploads/2011/08/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32" y="1694874"/>
            <a:ext cx="4813194" cy="37760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.gorod212.by/section/newsIconCis2/subdir/full/upload/images/news/icon/001098_00000701119_14283993391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0896"/>
          <a:stretch/>
        </p:blipFill>
        <p:spPr bwMode="auto">
          <a:xfrm>
            <a:off x="6236736" y="1632837"/>
            <a:ext cx="4840490" cy="42578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50384" y="1606563"/>
            <a:ext cx="4813194" cy="4257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D:\Мои документы\Работа бук\Лекции и раздаточные\Теоретич.осн.тов\Маркировка\138324_html_51ecf5a1.png"/>
          <p:cNvPicPr>
            <a:picLocks noChangeAspect="1" noChangeArrowheads="1"/>
          </p:cNvPicPr>
          <p:nvPr/>
        </p:nvPicPr>
        <p:blipFill rotWithShape="1">
          <a:blip r:embed="rId7" cstate="print"/>
          <a:srcRect l="50806" t="40416" r="30257" b="33887"/>
          <a:stretch/>
        </p:blipFill>
        <p:spPr bwMode="auto">
          <a:xfrm>
            <a:off x="7277223" y="2456924"/>
            <a:ext cx="2786812" cy="25412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5" name="Picture 2" descr="http://www.torgekspert.ru/images/bez-gm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34" y="2496703"/>
            <a:ext cx="4492093" cy="25301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514" y="2059607"/>
            <a:ext cx="85017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ГМО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организмы,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которых наследственный (генетический) материал (ДНК) изменен таким образом, которым это не происходит в природных условиях. Организмы, которым путем внедрения в генный код чужеродных генов придали новые свойства.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187" y="302201"/>
            <a:ext cx="115425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 модифицированные пищевые продукты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14" y="1088571"/>
            <a:ext cx="1170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пищевые продукты, полученные методом генной инженерии из генетически модифицированных организмов (ГМО) или с их использованием.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g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327" y="2059607"/>
            <a:ext cx="3195036" cy="2130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273666" y="4696646"/>
            <a:ext cx="9651697" cy="157745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генетического модифицирования началась в 1972г., когда американский ученый Пол Берг впервые объединил в пробирке в единое целое два гена, выделенные из разных организмов (бактерии и онкогенного вируса обезьяны). Он получил рекомбинацию ДНК, которая не могла образовываться в природе. Такая ДНК была внесена в бактериальные клетки – был создан первый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трансгенный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Paul%20Ber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48" y="3601518"/>
            <a:ext cx="2046418" cy="273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7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223665"/>
            <a:ext cx="12091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ГМО некоторыми учеными рассматривается как естественное развитие работ по селекции животных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сильно повышает урожайность. Есть мнение, что только ГМО могут избавить мир от угрозы голода. </a:t>
            </a:r>
            <a:endParaRPr lang="ru-RU" sz="24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инженерия используется для создания новых сортов растений, устойчивых к неблагоприятным условиям среды и вредителям, обладающих лучшими ростовыми и вкусовыми качествами.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породы животных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ускоренным ростом и продуктивностью. Созданы сорта и породы, продукты из которых обладают высокой питательной ценностью и содержат повышенные количества незаменимых аминокислот и витаминов.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генетически модифицированные сорта лесных пород со значительным содержанием целлюлозы в древесине и быстрым ростом.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57" y="532100"/>
            <a:ext cx="682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создания ГМО: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118336"/>
            <a:ext cx="12091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мнение, что: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еды, содержащей ГМО, приводит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безплодию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разрушает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иммунитет, является причиной различных аллергий и раковых  и других заболеваний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выращивания ГМ-растений происходит разрушение экосистемы – почва перестаёт плодоносить и вымирают опыляющие насекомые, без которых невозможно существование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трансгенизация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серьёзное влияние на окружающую среду, приводя к уменьшению биоразнообразия, нарушению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цепочек.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Общенациональной ассоциации генетической безопасности, каждые шесть часов на Земле исчезает один из сортов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 исчезают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целые пчелиные семьи.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вероятная причина такого поведения насекомых – питание пыльцой и нектаром ГМ-растений.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417185"/>
            <a:ext cx="682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 ГМО: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9445377" y="5293685"/>
            <a:ext cx="2081949" cy="923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интересно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5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11525" y="424710"/>
            <a:ext cx="7587647" cy="525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Чья продукция содержит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компоненты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02229" y="1087494"/>
            <a:ext cx="6455229" cy="409539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Nestle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(Нестле)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производит шоколад, кофе, кофейные напитки, детское питание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Coca-Cola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(Кока-Кола) — Кока-Кола, Спрайт, Фанта, тоник “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McDonald’s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(Макдональдс) — сеть “ресторанов” быстрого питания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(Данон) — производит йогурты, кефир, творог, детское питание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(Марс) — производит шоколад Марс, Сникерс, Твикс </a:t>
            </a:r>
          </a:p>
        </p:txBody>
      </p:sp>
      <p:pic>
        <p:nvPicPr>
          <p:cNvPr id="7" name="Picture 3" descr="coca_c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825555">
            <a:off x="611860" y="1087690"/>
            <a:ext cx="1394824" cy="2616721"/>
          </a:xfrm>
          <a:prstGeom prst="rect">
            <a:avLst/>
          </a:prstGeom>
          <a:noFill/>
          <a:ln/>
        </p:spPr>
      </p:pic>
      <p:pic>
        <p:nvPicPr>
          <p:cNvPr id="8" name="Picture 4" descr="nestle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779434">
            <a:off x="2425166" y="1021979"/>
            <a:ext cx="2564704" cy="2355970"/>
          </a:xfrm>
          <a:prstGeom prst="rect">
            <a:avLst/>
          </a:prstGeom>
          <a:noFill/>
          <a:ln/>
        </p:spPr>
      </p:pic>
      <p:pic>
        <p:nvPicPr>
          <p:cNvPr id="9" name="Picture 2" descr="http://www.kursiv.kz/thumb/news14649272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1" y="4190999"/>
            <a:ext cx="2936758" cy="19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universamnsk.ru/pics/200/200/2577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8000" l="9023" r="96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77" y="3279323"/>
            <a:ext cx="1925479" cy="2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62551" y="5158107"/>
            <a:ext cx="669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законодательству Республики Беларусь все продукты, в состав которых входят ГМО, обязаны иметь соответствующую маркировку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43" y="3670589"/>
            <a:ext cx="1754171" cy="1896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609600" y="1861787"/>
            <a:ext cx="10419391" cy="1285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требования к транспортированию, приемке, хранению и реализации продовольственных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5060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970" y="417185"/>
            <a:ext cx="8338459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Транспортирование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товаров:</a:t>
            </a:r>
          </a:p>
          <a:p>
            <a:pPr marR="6350" algn="just">
              <a:spcAft>
                <a:spcPts val="0"/>
              </a:spcAft>
            </a:pP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Транспортирование представляет собой кратковременное хранение товара, поэтому при транспортировании на товар действуют те же факторы, что при хранении в условиях торговых предприятий. Продовольственные товары транспортируют специализированными транспортными средствами с соблюдением температурно-влажностного режима. Транспортные средства должны быть сухими, чистыми, без посторонних запахов. </a:t>
            </a:r>
          </a:p>
        </p:txBody>
      </p:sp>
      <p:pic>
        <p:nvPicPr>
          <p:cNvPr id="1026" name="Picture 2" descr="http://tourprim.com/pics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75" y="905380"/>
            <a:ext cx="3327769" cy="25998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970" y="3911884"/>
            <a:ext cx="118141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45021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 скоропортящиеся и скоропортящиеся продовольственные товары должны транспортироваться в авторефрижераторах и автомобилях-фургонах с изотермическим кузовом. Не допускается транспортирование продовольственных товаров совместно с продуктами, обладающими резким специфическим запахом.</a:t>
            </a:r>
          </a:p>
          <a:p>
            <a:pPr marR="6350" indent="45021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перевозках для местной реализации по согласованию с потребителем возможно транспортирование продовольственных товаров в открытых транспортных средствах с обязательным укрытием наружной части товара брезентом или материалом, заменяющим его, чтобы защитить от воздействия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4168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10" y="482499"/>
            <a:ext cx="7016801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товаров  хранилище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6350" algn="just">
              <a:spcAft>
                <a:spcPts val="0"/>
              </a:spcAft>
            </a:pPr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2698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специальное оборудование (полки, стеллажи, подтоварники, контейнеры и др.),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индивиду­альные особенности товаров.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Охлажденные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мясные туши необходимо хранить в подвешенном состоянии, а моро­женые — плотно уложенными в штабеля на подтоварниках. При укладке товаров в штабель учитывают его высоту в зави­симости от вида тары и свойств товара. </a:t>
            </a:r>
          </a:p>
        </p:txBody>
      </p:sp>
      <p:pic>
        <p:nvPicPr>
          <p:cNvPr id="2050" name="Picture 2" descr="http://krmagazine.ru/plugins/p17_image_gallery/images/2/3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"/>
          <a:stretch/>
        </p:blipFill>
        <p:spPr bwMode="auto">
          <a:xfrm>
            <a:off x="7102511" y="891706"/>
            <a:ext cx="4859512" cy="30815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097" y="4469609"/>
            <a:ext cx="11702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2698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Выдерживают санитар­ные нормы размещения товаров, т.е. определенные расстояния от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потолка,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осветительных и отопительных приборов, оборудования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между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штабелями, между полками и т.д. </a:t>
            </a:r>
          </a:p>
          <a:p>
            <a:pPr marR="6350" indent="26987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Предус­матривают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механизмов для перемещения грузов.</a:t>
            </a:r>
          </a:p>
        </p:txBody>
      </p:sp>
    </p:spTree>
    <p:extLst>
      <p:ext uri="{BB962C8B-B14F-4D97-AF65-F5344CB8AC3E}">
        <p14:creationId xmlns:p14="http://schemas.microsoft.com/office/powerpoint/2010/main" val="288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" y="569970"/>
            <a:ext cx="6966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3587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размещении товаров на хранение принимают во вни­мание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совместного хранения товаров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35877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одной камере можно продукты, требующие одинакового темпе­ратурного и влажностного режима. </a:t>
            </a:r>
          </a:p>
        </p:txBody>
      </p:sp>
      <p:pic>
        <p:nvPicPr>
          <p:cNvPr id="3074" name="Picture 2" descr="http://images.myshared.ru/6/603376/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20360" b="21737"/>
          <a:stretch/>
        </p:blipFill>
        <p:spPr bwMode="auto">
          <a:xfrm>
            <a:off x="7447055" y="980509"/>
            <a:ext cx="4516345" cy="20791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858" y="3276323"/>
            <a:ext cx="11691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3587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Мороженые, охлажденные и сушеные продукты необходимо хранить раздельно.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35877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разрешается хранить совместно с другими продуктами мо­роженое, мясо охлажденное, колбасные изделия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мясокопчености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сыры всех видов, фрукты и овощи, хлебопекарные дрожжи.</a:t>
            </a:r>
          </a:p>
          <a:p>
            <a:pPr marR="6350" indent="35877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35877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размещении продовольственных товаров учитыва­ют также качество закладываемой продукции, сроки хра­нения и очередность реализации.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13" y="417185"/>
            <a:ext cx="1171303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помещений 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хранения: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6350" algn="just">
              <a:spcAft>
                <a:spcPts val="0"/>
              </a:spcAft>
            </a:pPr>
            <a:endParaRPr lang="ru-RU" sz="11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446088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складских помещениях при текущем уходе проводится уборка с применением дезинфицирующих средств; хлора­мина, осветленного раствора хлорной извести.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446088" algn="just">
              <a:spcAft>
                <a:spcPts val="0"/>
              </a:spcAft>
            </a:pP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446088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подго­товке складов к хранению дезинфекцию помещений прово­дят раствором формалина или бромистого метила, серни­стым газом, побелкой, известковым раствором.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eb-kinoclub.ru/wp-content/uploads/2017/08/7e0b7db4519f2bbcb701308c74636e73fab68487-300x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06" y="3264118"/>
            <a:ext cx="4337537" cy="28194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712" y="3013746"/>
            <a:ext cx="72143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446088" algn="just"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помеще­ниях, где хранят продовольственные товары, не должно быть мышевидных грызунов, тараканов и других вредите­лей. Все щели и отверстия должны быть тщательно задела­ны.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446088" algn="just"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хранилищ систематически конт­ролируется товароведами, материально ответственными ли­цами и работниками санитарно-эпидемиологических служб. Ежедневному контролю подлежит также и режим хранения продовольственных товаров.</a:t>
            </a:r>
          </a:p>
        </p:txBody>
      </p:sp>
    </p:spTree>
    <p:extLst>
      <p:ext uri="{BB962C8B-B14F-4D97-AF65-F5344CB8AC3E}">
        <p14:creationId xmlns:p14="http://schemas.microsoft.com/office/powerpoint/2010/main" val="14555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97577670"/>
              </p:ext>
            </p:extLst>
          </p:nvPr>
        </p:nvGraphicFramePr>
        <p:xfrm>
          <a:off x="532023" y="1269241"/>
          <a:ext cx="11277600" cy="380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8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13" y="417185"/>
            <a:ext cx="547551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Приемка товаров: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6350" algn="just">
              <a:spcAft>
                <a:spcPts val="0"/>
              </a:spcAft>
            </a:pPr>
            <a:endParaRPr lang="ru-RU" sz="11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://impokon.ru/wp-content/uploads/2016/07/%D0%9F%D0%A0%D0%98%D0%95%D0%9C%D0%9A%D0%90-%D0%A2%D0%9E%D0%92%D0%90%D0%A0%D0%90-%D0%9A%D0%9B%D0%98%D0%95%D0%9D%D0%A2%D0%9E%D0%9C-1024x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3" y="1048127"/>
            <a:ext cx="2670174" cy="20599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37856" y="1048127"/>
            <a:ext cx="7772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приемке товара необходимо руководствоваться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Положением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 приемке товаров по количеству и качеству, утвержденным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Постановлением Совета Министров Республики Беларусь от 3 сентября 2008 г. №1290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297" y="3302590"/>
            <a:ext cx="547551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товаров: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6350" algn="just">
              <a:spcAft>
                <a:spcPts val="0"/>
              </a:spcAft>
            </a:pPr>
            <a:endParaRPr lang="ru-RU" sz="11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http://ooo-mega.ru/resize/y600/image/sysfiles/144_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3" y="3933532"/>
            <a:ext cx="3005950" cy="22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29742" y="3758670"/>
            <a:ext cx="7739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реализации продовольственных товаров необходимо соблюдать сроки годности и руководствоваться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Правилами продажи отдельных видов товаров и осуществления общественного питания, утвержденными Постановлением Совета Министров Республики Беларусь от 22.07.2014 №703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1" y="1583140"/>
            <a:ext cx="81153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безопасности продовольственных товаров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основные нормативно-правовые акты в области качества и безопасности продовольственных товаров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ксенобиотиков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загрязнители химической природы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пути загрязнения пищевых продуктов ксенобиотиками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генетически модифицированных организмов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санитарные требования к помещениям для хранения продовольственных товаров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2011. – 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195-205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0590" y="5761171"/>
            <a:ext cx="80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6</a:t>
            </a:r>
          </a:p>
        </p:txBody>
      </p:sp>
    </p:spTree>
    <p:extLst>
      <p:ext uri="{BB962C8B-B14F-4D97-AF65-F5344CB8AC3E}">
        <p14:creationId xmlns:p14="http://schemas.microsoft.com/office/powerpoint/2010/main" val="32566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3833" y="436603"/>
            <a:ext cx="4844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8" y="1607791"/>
            <a:ext cx="7165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Назвать нормативные правовые акты, регламентирующие требования к качеству и безопасности продовольственных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товаров,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Охарактеризовать гигиенические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требования к качеству и безопасности продовольственного сырья и пищевых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продуктов,</a:t>
            </a:r>
            <a:endParaRPr lang="ru-RU" sz="24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Охарактеризовать санитарные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требования к транспортированию, приемке, хранению и реализации продовольственных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9323" y="5388172"/>
            <a:ext cx="9285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с.195-205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64" y="2797791"/>
            <a:ext cx="1811245" cy="1958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805218" y="1650018"/>
            <a:ext cx="10060552" cy="913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6.1.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качеству и безопасности продовольственного сырья и пищевых продуктов</a:t>
            </a: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9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65" y="4415479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78" y="641445"/>
            <a:ext cx="1185990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49800" indent="-474980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пищевых продуктов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свойств продовольственного сырья и пищевых продуктов, при которых они не являются вредными и не представляют опасности для жизни и здоровья нынешнего и будущих поколений при обычных условиях их использования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и требования к безопасности для человека пищевых продуктов регламентируются санитарными нормами, правилами и гигиеническими нормативами.</a:t>
            </a:r>
          </a:p>
          <a:p>
            <a:pPr indent="45085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Санитарные правила устанавливают критерии и требования к безопасности для человека продовольственного сырья и пищевых продуктов, питьевой воды, материалов и изделий, применяемых для производства пищевых продуктов; условий их разработки, постановки на производство; безопасности услуг, оказываемых в сфере торговли продовольственным сырьем и пищевыми продуктами.</a:t>
            </a:r>
          </a:p>
          <a:p>
            <a:pPr indent="450850"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Реализация населению продовольственного сырья и пищевых продуктов без документов, удостоверяющих их качество и безопасность, запрещается.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561" y="648733"/>
            <a:ext cx="11573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нормативно-правовым актам 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 безопасности и качества продуктов питания относятся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Закон Республики Беларусь «О санитарно-эпидемиологическом благополучии населения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Закон Республики Беларусь «О качестве и безопасности продовольственного сырья и пищевых продуктов для жизни и здоровья человека</a:t>
            </a:r>
            <a:r>
              <a:rPr lang="ru-RU" sz="2400" dirty="0" smtClean="0">
                <a:solidFill>
                  <a:srgbClr val="F2B8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 основании этих законов разработаны: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Санитарные нормы и правила «Требования к продовольственному сырью и пищевым продуктам»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Гигиенические требования к качеству и безопасности продовольственного сырья и пищевых продуктов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Гигиенический норматив "Показатели безопасности и безвредности для человека продовольственного сырья и пищевых продуктов»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323" y="417185"/>
            <a:ext cx="11773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Гигиенические требования включают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потенциально опасные чужеродные вещества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присутствие которых в пищевых продуктах не должно превышать допустимых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уровней. Их называют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контаминантами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ксенобиотиками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8089743"/>
              </p:ext>
            </p:extLst>
          </p:nvPr>
        </p:nvGraphicFramePr>
        <p:xfrm>
          <a:off x="1364776" y="1617514"/>
          <a:ext cx="10162549" cy="1535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8323" y="3220872"/>
            <a:ext cx="604140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Токсичные элементы (свинец, ртуть, мышьяк и др.), пестициды, нитраты и нитриты, гистамин, гормональные препараты, радионуклиды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2129" y="3220872"/>
            <a:ext cx="557966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Микотоксины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антибиотики, бактерии, плесени, вирусы, гельминты, насекомые-вредители и др.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8323" y="3223777"/>
            <a:ext cx="1177346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ксенобиотиков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продуктах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определяется следующим основными показателями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Предельно допустимая концентрация,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Предельно допустимый уровень,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Допустимая суточная доза.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2130" y="5518414"/>
            <a:ext cx="953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пути загрязнения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продовольственных товаров , используя материал учебника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1119116" y="5270669"/>
            <a:ext cx="1327430" cy="10787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502" y="417185"/>
            <a:ext cx="1153211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МИКРООРГАНИЗМЫ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350963" indent="-1350963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Микробы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мельчайшие, невидимые простым глазом живые организмы, которые можно увидеть только с помощью микроскопа. Их величина измеряется в микронах (1 микрон=1/1000 мм).</a:t>
            </a:r>
          </a:p>
          <a:p>
            <a:pPr algn="just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Микробы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содержатся в почве, воде, воздухе, на поверхности пищевых продуктов, их находят в сильных ядах, атомных реакторах, горячих источниках и при очень низкой температуре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Микроорганизмы подразделяются на следующие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бактерии, дрожжи, плесени, вирусы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зависимости от роли в жизни человека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микробы делятся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(культурные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вредные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ВРЕДНЫЕ МИКРОБЫ: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Микробы, вызывающие порчу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Болезнетворные (патогенные) микробы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вызывающие заболевания людей и животных.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772" y="417185"/>
            <a:ext cx="1183260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ПИЩЕВЫЕ ИНФЕКЦИИ И ОТРАВЛЕНИЯ: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Инфекционные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(заразные) заболевания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заболевания человека или животного, вызванные патогенными (болезнетворными) микробами и способные передаваться от больного к здоровому.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Различают: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55600" lvl="0" indent="-3556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инфекционные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заболевания, передающиеся человеку через продукты питания (кишечные инфекции, туберкулез, ящур, бруцеллез, сибирская язва и др.);</a:t>
            </a:r>
          </a:p>
          <a:p>
            <a:pPr lvl="0"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глистные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заболевания (гельминтозы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Пищевые отравления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заболевания людей, вызванные употреблением в пищу продуктов, содержащих ядовитые вещества или болезнетворные микробы. Они не заразны и не передаются от больного человека здоровому.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Различают: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бактериальные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пищевые отравления:</a:t>
            </a:r>
          </a:p>
          <a:p>
            <a:pPr lvl="1"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токсикоинфекции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(сальмонеллез)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1.2. бактериальные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токсикозы  (стафилококковые отравления, ботулизм)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пищевые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отравления немикробного происхождения (отравления ядовитыми грибами, растениями, солями тяжелых металлов).</a:t>
            </a:r>
          </a:p>
        </p:txBody>
      </p:sp>
    </p:spTree>
    <p:extLst>
      <p:ext uri="{BB962C8B-B14F-4D97-AF65-F5344CB8AC3E}">
        <p14:creationId xmlns:p14="http://schemas.microsoft.com/office/powerpoint/2010/main" val="15427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1484</Words>
  <Application>Microsoft Office PowerPoint</Application>
  <PresentationFormat>Произвольный</PresentationFormat>
  <Paragraphs>143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ТЕОРЕТИЧЕСКИЕ ОСНОВЫ ТОВАРОВЕДЕНИЯ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92</cp:revision>
  <dcterms:created xsi:type="dcterms:W3CDTF">2014-06-06T09:13:21Z</dcterms:created>
  <dcterms:modified xsi:type="dcterms:W3CDTF">2018-07-09T09:41:27Z</dcterms:modified>
</cp:coreProperties>
</file>