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74" r:id="rId4"/>
    <p:sldId id="278" r:id="rId5"/>
    <p:sldId id="282" r:id="rId6"/>
    <p:sldId id="283" r:id="rId7"/>
    <p:sldId id="284" r:id="rId8"/>
    <p:sldId id="272" r:id="rId9"/>
    <p:sldId id="286" r:id="rId10"/>
    <p:sldId id="285" r:id="rId11"/>
    <p:sldId id="287" r:id="rId12"/>
    <p:sldId id="288" r:id="rId13"/>
    <p:sldId id="273" r:id="rId14"/>
    <p:sldId id="289" r:id="rId15"/>
    <p:sldId id="290" r:id="rId16"/>
    <p:sldId id="279" r:id="rId17"/>
    <p:sldId id="280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качестве продовольственных товаров, показателях качества и факторах, влияющих на качество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5.2. Методы оценки качества продовольственных товаров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F8F887-0CBC-41EF-8843-B23E13B0652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5.3.  Понятие о выборке, точечной и объединенной пробе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51CFC09-E241-4D9E-BD5C-00D1BDD70276}" type="par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6399C5E-2843-420A-BDCE-5C0BAD6B00F6}" type="sibTrans" cxnId="{5ED1E5D6-5B07-4B2B-9927-2C9F141C80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3"/>
      <dgm:spPr/>
    </dgm:pt>
    <dgm:pt modelId="{5C16F20D-74D4-4889-83C0-06605A13838E}" type="pres">
      <dgm:prSet presAssocID="{57F8F887-0CBC-41EF-8843-B23E13B065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89BEF-6BC4-4EF5-B58A-3B8CB1DC57FB}" type="pres">
      <dgm:prSet presAssocID="{57F8F887-0CBC-41EF-8843-B23E13B06529}" presName="accent_3" presStyleCnt="0"/>
      <dgm:spPr/>
    </dgm:pt>
    <dgm:pt modelId="{ABD1E87E-D5C0-4CC7-BD30-333AC31E8D9D}" type="pres">
      <dgm:prSet presAssocID="{57F8F887-0CBC-41EF-8843-B23E13B06529}" presName="accentRepeatNode" presStyleLbl="solidFgAcc1" presStyleIdx="2" presStyleCnt="3"/>
      <dgm:spPr/>
    </dgm:pt>
  </dgm:ptLst>
  <dgm:cxnLst>
    <dgm:cxn modelId="{5ED1E5D6-5B07-4B2B-9927-2C9F141C80A1}" srcId="{CF845803-1717-4F48-B710-F7F1B43013F3}" destId="{57F8F887-0CBC-41EF-8843-B23E13B06529}" srcOrd="2" destOrd="0" parTransId="{051CFC09-E241-4D9E-BD5C-00D1BDD70276}" sibTransId="{96399C5E-2843-420A-BDCE-5C0BAD6B00F6}"/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42166A4D-96AB-4BD0-8383-E9DAB92DFFED}" type="presOf" srcId="{57F8F887-0CBC-41EF-8843-B23E13B06529}" destId="{5C16F20D-74D4-4889-83C0-06605A13838E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  <dgm:cxn modelId="{BDCC1511-9B8C-405F-B421-DBA340B62564}" type="presParOf" srcId="{962C2BD0-517B-4E9C-A037-D4A0806612C4}" destId="{5C16F20D-74D4-4889-83C0-06605A13838E}" srcOrd="5" destOrd="0" presId="urn:microsoft.com/office/officeart/2008/layout/VerticalCurvedList"/>
    <dgm:cxn modelId="{A947FA00-5ADD-4459-898E-EFFC331B8966}" type="presParOf" srcId="{962C2BD0-517B-4E9C-A037-D4A0806612C4}" destId="{2B989BEF-6BC4-4EF5-B58A-3B8CB1DC57FB}" srcOrd="6" destOrd="0" presId="urn:microsoft.com/office/officeart/2008/layout/VerticalCurvedList"/>
    <dgm:cxn modelId="{169A0B52-45CC-49CA-AE2B-79780382A570}" type="presParOf" srcId="{2B989BEF-6BC4-4EF5-B58A-3B8CB1DC57FB}" destId="{ABD1E87E-D5C0-4CC7-BD30-333AC31E8D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474240" y="-686150"/>
          <a:ext cx="5330151" cy="533015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550458" y="387275"/>
          <a:ext cx="10673631" cy="791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30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5.1.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 качестве продовольственных товаров, показателях качества и факторах, влияющих на качество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458" y="387275"/>
        <a:ext cx="10673631" cy="791570"/>
      </dsp:txXfrm>
    </dsp:sp>
    <dsp:sp modelId="{C7628E09-A5D0-43AC-834B-E8990AEC2BF8}">
      <dsp:nvSpPr>
        <dsp:cNvPr id="0" name=""/>
        <dsp:cNvSpPr/>
      </dsp:nvSpPr>
      <dsp:spPr>
        <a:xfrm>
          <a:off x="55726" y="296838"/>
          <a:ext cx="989462" cy="989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838193" y="1583140"/>
          <a:ext cx="10385896" cy="791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30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5.2. Методы оценки качества продовольственных товаров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193" y="1583140"/>
        <a:ext cx="10385896" cy="791570"/>
      </dsp:txXfrm>
    </dsp:sp>
    <dsp:sp modelId="{1E03E4ED-0AB5-4117-AA13-321FE2C43517}">
      <dsp:nvSpPr>
        <dsp:cNvPr id="0" name=""/>
        <dsp:cNvSpPr/>
      </dsp:nvSpPr>
      <dsp:spPr>
        <a:xfrm>
          <a:off x="343462" y="1484194"/>
          <a:ext cx="989462" cy="989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16F20D-74D4-4889-83C0-06605A13838E}">
      <dsp:nvSpPr>
        <dsp:cNvPr id="0" name=""/>
        <dsp:cNvSpPr/>
      </dsp:nvSpPr>
      <dsp:spPr>
        <a:xfrm>
          <a:off x="550458" y="2770495"/>
          <a:ext cx="10673631" cy="791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30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5.3.  Понятие о выборке, точечной и объединенной пробе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458" y="2770495"/>
        <a:ext cx="10673631" cy="791570"/>
      </dsp:txXfrm>
    </dsp:sp>
    <dsp:sp modelId="{ABD1E87E-D5C0-4CC7-BD30-333AC31E8D9D}">
      <dsp:nvSpPr>
        <dsp:cNvPr id="0" name=""/>
        <dsp:cNvSpPr/>
      </dsp:nvSpPr>
      <dsp:spPr>
        <a:xfrm>
          <a:off x="55726" y="2671549"/>
          <a:ext cx="989462" cy="9894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Качество продовольственных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5" name="Picture 4" descr="http://infocardio.ru/wp-content/uploads/2015/04/Laboratornye-analizy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9" y="2781936"/>
            <a:ext cx="4773205" cy="31821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5301" y="387908"/>
            <a:ext cx="11166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Лабораторные (измерительные)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оценки качества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8853" y="2664844"/>
            <a:ext cx="6769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Достоинства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дают более широкое и глубо­кое представление о качестве товара, его химическом со­ставе, безопасности; отличаются точностью.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более длительное исследование, необходимость использования специальных приборов, квалифицированных кадров. Одна­ко внедрение экспресс-методов сокращает время исследова­ния.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01" y="1920147"/>
            <a:ext cx="11594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применяют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лабораториях с помощью различных средств измерения. </a:t>
            </a:r>
          </a:p>
        </p:txBody>
      </p:sp>
    </p:spTree>
    <p:extLst>
      <p:ext uri="{BB962C8B-B14F-4D97-AF65-F5344CB8AC3E}">
        <p14:creationId xmlns:p14="http://schemas.microsoft.com/office/powerpoint/2010/main" val="1644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5301" y="237783"/>
            <a:ext cx="11166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Лабораторные (измерительные)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оценки качества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122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В зависимости от применяемых способов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измерительные методы могут быть: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534" y="2022887"/>
            <a:ext cx="656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узнать подробности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8227" y="2511188"/>
            <a:ext cx="7401396" cy="3630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могут осуществлять­ся как с помощью простейших средств измерения, напри­мер линеек, весов, спиртомеров, ареометров, термометров, так и с помощью более сложных приборов и оборудования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Физическими методами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прочность, твердость,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температуру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плавления, крупность помола, раз­мер, содержание химических веществ, свежесть продуктов, влажность и т.п.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2137" y="2511188"/>
            <a:ext cx="3507478" cy="545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8227" y="2527110"/>
            <a:ext cx="7401396" cy="3630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основаны на химических реакциях исследуемого вещества с химическими реактивами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Химическими методами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кислотность, содержание минеральных веществ сжиганием, содержание воды высушиванием, содержание соли и т.п.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135" y="3152634"/>
            <a:ext cx="3507478" cy="545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08227" y="2511187"/>
            <a:ext cx="7401396" cy="3630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 для изучения ин­тенсивности дыхания плодов и овощей, процессов созрева­ния тканей мяса и рыбы, проверки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амилолитической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ак­тивности муки, влияющей на процесс брожения теста.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137" y="3835020"/>
            <a:ext cx="3507478" cy="545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Биохимические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08227" y="2527110"/>
            <a:ext cx="7401396" cy="3630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применяют для проверки микробиологических показателей качества, предусмотренных требованиями стандартов для некоторых продовольственных товаров.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2134" y="4533331"/>
            <a:ext cx="3507478" cy="545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Микробиологические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08227" y="2511188"/>
            <a:ext cx="7401396" cy="36303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 для проверки свойств товара, проявляющихся в процессе не­посредственного потребления или промышленной перера­ботки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пробная выпечка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хлеба,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пробная варка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круп,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количества и качества сырой клейковины пшеничной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муки 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2134" y="5231642"/>
            <a:ext cx="3507478" cy="75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Товароведно-технологические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 animBg="1"/>
      <p:bldP spid="6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793" y="5292342"/>
            <a:ext cx="92855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с.193-194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87858" y="1904950"/>
            <a:ext cx="10293667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Понятие о выборке, точечной и объединенной пробе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77" y="2964873"/>
            <a:ext cx="1883784" cy="20365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8" y="4359719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818" y="433732"/>
            <a:ext cx="113195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Органолептический и измерительный ме­тоды предусматривают оценку качества партии товара по пробам или образцам, отобранным из однородной партии.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поступлении товара большими партиями невозможно проанализировать каждую единицу упаковки, для этого из партии отбирают небольшую ее часть, называемую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средней или объединенной пробой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817" y="2372724"/>
            <a:ext cx="11601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613" indent="-2868613" algn="just"/>
            <a:r>
              <a:rPr lang="ru-RU" sz="24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Однородная партия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определенное ко­личество товаров  одного вида,  наименования,  выработанных на одном предприятии в течение одной смены, оформ­ленных одним документом о качестве и доставленных од­ним транспортным средством.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817" y="3844359"/>
            <a:ext cx="1172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партия неоднородна, то ее рассортировывают на однородные части и от каждой от­бирают пробы.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982" y="4675356"/>
            <a:ext cx="119949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Правила отбора проб для разных товаров различны и устанавливаются соответствующими стандартами. Размеры проб (образцов), как правило, зависят от размера партии. Результаты оценки качества отобранной пробы распространяются на всю однородную партию и присоединяются к ней. Важней­шее требование при отборе — представительность и доста­точность пробы.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236" y="959117"/>
            <a:ext cx="115463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стандартах используются различные термины — вы­борка, точечная проба, объединенная проба, средняя проба, но суть одинакова, т.е.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представительная выборка, ко­торая с достаточной степенью надежности отражает качест­во всей партии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97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последнее время чаще используется тер­мин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объединенная проба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97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получения объединенной пробы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однородной партии вначале делают выборку, т.е. отбирают определенное количество тарных мест от партии согласно указаниям стандарта. Нарушенные тарные единицы не включают в выборку. Из каждой отобранной тарной единицы из разных сло­ев (сверху, из середины, снизу) берут выемки (или точеч­ные пробы), смешивая которые, получают объединенные пробы.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объединенной пробы, выделенная из опреде­ленного количества партии, называется </a:t>
            </a:r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средней про­бой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46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626792"/>
            <a:ext cx="117902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Приемы и техника отбора проб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разных групп то­варов различны и зависит от вида товара, массы партии, упаковки, тары, в которой он поступил:</a:t>
            </a: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жидких товаров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бочках, флягах пробы отбирают с помощью специального пробоотборника, представляющего собой металлический стержень с глубокой выемкой, в ко­торой задерживается жидкость.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q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отборе проб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сыпучих или мелкозернистых товаров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(муки, крупы, сахара-песка),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затаренных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в мешки, пользу­ются щупом, вводя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его</a:t>
            </a:r>
          </a:p>
          <a:p>
            <a:pPr marL="263525"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трех местах по боковому шву: вверху, в середине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63525"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внизу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lvl="0" indent="-360363" algn="just">
              <a:buFont typeface="Wingdings" pitchFamily="2" charset="2"/>
              <a:buChar char="q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пробу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коровьего масла, топленых жиров, сыров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2913"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отбира­ют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специальным щупом, погружая его в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2913" lvl="0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тару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товаром по диагонали к центру.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 отборе пробы из партии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овощей, плодов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необходи­мо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сохранять соотношение крупных,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60363"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мелких, средних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по­врежденных экземпляров, характерных для партии.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Picture 2" descr="http://gortest.ru/wp-content/uploads/%D0%9F%D0%BE%D0%B4%D0%B3%D0%BE%D1%82%D0%BE%D0%B2%D0%BB%D0%B5%D0%BD%D1%8B-%D1%80%D0%B5%D0%BA%D0%BE%D0%BC%D0%B5%D0%BD%D0%B4%D0%B0%D1%86%D0%B8%D0%B8-%D0%BF%D0%BE-%D0%BE%D1%82%D0%B1%D0%BE%D1%80%D1%83-%D0%BF%D1%80%D0%BE%D0%B1-%D0%B4%D0%BB%D1%8F-%D0%BE%D1%86%D0%B5%D0%BD%D0%BA%D0%B8-%D0%BA%D0%B0%D1%87%D0%B5%D1%81%D1%82%D0%B2%D0%B0-%D0%BF%D1%80%D0%BE%D0%B4%D1%83%D0%BA%D1%82%D0%BE%D0%B2-%D0%BF%D0%B8%D1%82%D0%B0%D0%BD%D0%B8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8" y="2878177"/>
            <a:ext cx="4572000" cy="28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583140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качества продовольственных товаров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показателя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факторы, формирующие качество продовольственных товаров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достоинства и недостатки органолептического метода оценки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группы лабораторных методов оценки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показатели, определяемые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органолептически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показатели, определяемые физическими методами оценки качества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выборки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184-194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161" y="5609230"/>
            <a:ext cx="806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5</a:t>
            </a:r>
          </a:p>
        </p:txBody>
      </p:sp>
    </p:spTree>
    <p:extLst>
      <p:ext uri="{BB962C8B-B14F-4D97-AF65-F5344CB8AC3E}">
        <p14:creationId xmlns:p14="http://schemas.microsoft.com/office/powerpoint/2010/main" val="41388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6633944"/>
              </p:ext>
            </p:extLst>
          </p:nvPr>
        </p:nvGraphicFramePr>
        <p:xfrm>
          <a:off x="657726" y="1241946"/>
          <a:ext cx="11277600" cy="395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3833" y="436603"/>
            <a:ext cx="4844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8" y="1592096"/>
            <a:ext cx="7629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качества и показателей качества 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факторы, влияющие на качество 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особенности органолептического и лабораторных методов оценки качества продовольственных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представление о выборке, точечной и объединенной пробе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645179" y="1468920"/>
            <a:ext cx="10354915" cy="9144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5.1.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 качестве продовольственных товаров, показателях качества и факторах, влияющих на качество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2720101"/>
            <a:ext cx="2113529" cy="22848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02338" y="5446497"/>
            <a:ext cx="9307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с.184-188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0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02" y="387908"/>
            <a:ext cx="3354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9682" y="627389"/>
            <a:ext cx="7957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совокупность свойств и характеристик продукции или услуги, которые придают им способность удовлетворять обусловленные или предполагаемые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потреб­ности.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ИСО 8402-94)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302" y="2585011"/>
            <a:ext cx="1178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6288" indent="-3316288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Свойство продукции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объек­тивная особенность продукции, проявляющаяся при ее изготовлении, хранении, транспортировании и потребле­нии.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973" y="3643533"/>
            <a:ext cx="11814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Качество продукции как совокупность ее свойств оп­ределяется показателями.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304" y="4164673"/>
            <a:ext cx="11781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7600" indent="-492760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Показатель качества продук­ции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количественная характеристика одного или нескольких свойств продукции.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1342" y="5773003"/>
            <a:ext cx="958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показателей качества подробно изложена в Модуле 8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7" y="5280503"/>
            <a:ext cx="1017683" cy="10176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1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5302" y="278726"/>
            <a:ext cx="111123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влияющие на качество продовольственных товаров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996286" y="1651377"/>
            <a:ext cx="4490113" cy="13238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Факторы, формирующие качество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837529" y="1651378"/>
            <a:ext cx="4490113" cy="132383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Факторы, сохраняющие качество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3203" y="3085531"/>
            <a:ext cx="5336275" cy="491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Маркетинг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202" y="3576850"/>
            <a:ext cx="5336276" cy="8188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качества, пре­дусмотренный нормативной документацией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3203" y="4411638"/>
            <a:ext cx="5336275" cy="491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Сырье, материалы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3201" y="4902957"/>
            <a:ext cx="5336275" cy="7074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производства и качество труда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3203" y="5610367"/>
            <a:ext cx="5336275" cy="7074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испытаний, проведенных в лабораториях ОТК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14447" y="3127611"/>
            <a:ext cx="5336275" cy="4913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 и упаковочные материалы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14447" y="3618929"/>
            <a:ext cx="5336275" cy="11850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и сроки транспортирования, хранения и реализации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903" y="5381260"/>
            <a:ext cx="95551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с.188-192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882550" y="1883070"/>
            <a:ext cx="10060552" cy="9262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5.2.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Методы оценки качества продовольственных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товаров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38" y="3111691"/>
            <a:ext cx="1751306" cy="18933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0" y="4414742"/>
            <a:ext cx="1332318" cy="18652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1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Picture 2" descr="http://belbeer.com/wp-content/uploads/2012/10/templateer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8" y="1672517"/>
            <a:ext cx="5254820" cy="40049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5301" y="387908"/>
            <a:ext cx="11166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Органолептический метод оценки качества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8766" y="1305342"/>
            <a:ext cx="62931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органолептическом методе оценка качества то­вара осуществляется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органов чувств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человека: зрения, обоняния, вкуса, осязания, слуха.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Органолептическим методом определяют следующие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97343" y="3613666"/>
            <a:ext cx="3465022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внешний вид,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состояние упаковки, маркиров­ки,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форму,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состояние поверхности,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цвет,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62365" y="3613666"/>
            <a:ext cx="2630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вкус,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запах,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кон­систенцию, 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на разрезе,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прозрачность</a:t>
            </a:r>
          </a:p>
        </p:txBody>
      </p:sp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4" name="Picture 2" descr="http://belbeer.com/wp-content/uploads/2012/10/templateer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1" y="1576982"/>
            <a:ext cx="3535752" cy="26947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5301" y="387908"/>
            <a:ext cx="111669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Органолептический метод оценки качества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5964" y="1557555"/>
            <a:ext cx="8215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Достоинства метода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простота, до­ступность и быстрота определения, незаменим при дегустации продовольственных товаров. 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субъективный характер, что делает оценку качества неточ­ной, не дает полного представления о качестве товара, его химическом составе, наличии или отсутствии вредных веществ.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5301" y="4794113"/>
            <a:ext cx="11594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4475" indent="-2784475" algn="just"/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Сенсорный анализ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органолептическая оценка качества продовольственных товаров, проведенная дегустаторами (лицами, у которых проверены органы чувств на чувствительность).</a:t>
            </a:r>
          </a:p>
        </p:txBody>
      </p:sp>
    </p:spTree>
    <p:extLst>
      <p:ext uri="{BB962C8B-B14F-4D97-AF65-F5344CB8AC3E}">
        <p14:creationId xmlns:p14="http://schemas.microsoft.com/office/powerpoint/2010/main" val="10087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1268</Words>
  <Application>Microsoft Office PowerPoint</Application>
  <PresentationFormat>Произвольный</PresentationFormat>
  <Paragraphs>128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76</cp:revision>
  <dcterms:created xsi:type="dcterms:W3CDTF">2014-06-06T09:13:21Z</dcterms:created>
  <dcterms:modified xsi:type="dcterms:W3CDTF">2018-07-09T09:35:07Z</dcterms:modified>
</cp:coreProperties>
</file>