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19"/>
  </p:notesMasterIdLst>
  <p:sldIdLst>
    <p:sldId id="256" r:id="rId2"/>
    <p:sldId id="258" r:id="rId3"/>
    <p:sldId id="277" r:id="rId4"/>
    <p:sldId id="305" r:id="rId5"/>
    <p:sldId id="295" r:id="rId6"/>
    <p:sldId id="297" r:id="rId7"/>
    <p:sldId id="309" r:id="rId8"/>
    <p:sldId id="296" r:id="rId9"/>
    <p:sldId id="310" r:id="rId10"/>
    <p:sldId id="306" r:id="rId11"/>
    <p:sldId id="311" r:id="rId12"/>
    <p:sldId id="307" r:id="rId13"/>
    <p:sldId id="313" r:id="rId14"/>
    <p:sldId id="312" r:id="rId15"/>
    <p:sldId id="283" r:id="rId16"/>
    <p:sldId id="308" r:id="rId17"/>
    <p:sldId id="314" r:id="rId18"/>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D86A"/>
    <a:srgbClr val="DD45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88" d="100"/>
          <a:sy n="88" d="100"/>
        </p:scale>
        <p:origin x="59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845803-1717-4F48-B710-F7F1B43013F3}" type="doc">
      <dgm:prSet loTypeId="urn:microsoft.com/office/officeart/2008/layout/VerticalCurvedList" loCatId="list" qsTypeId="urn:microsoft.com/office/officeart/2005/8/quickstyle/simple5" qsCatId="simple" csTypeId="urn:microsoft.com/office/officeart/2005/8/colors/accent1_1" csCatId="accent1" phldr="1"/>
      <dgm:spPr/>
      <dgm:t>
        <a:bodyPr/>
        <a:lstStyle/>
        <a:p>
          <a:endParaRPr lang="ru-RU"/>
        </a:p>
      </dgm:t>
    </dgm:pt>
    <dgm:pt modelId="{2B71A9FB-D571-4E16-9DEE-5C8D55952890}">
      <dgm:prSet phldrT="[Текст]" custT="1"/>
      <dgm:spPr/>
      <dgm:t>
        <a:bodyPr/>
        <a:lstStyle/>
        <a:p>
          <a:pPr marL="533400" indent="-533400"/>
          <a:r>
            <a:rPr lang="ru-RU" sz="2000" dirty="0" smtClean="0">
              <a:latin typeface="Times New Roman" panose="02020603050405020304" pitchFamily="18" charset="0"/>
              <a:ea typeface="Calibri" panose="020F0502020204030204" pitchFamily="34" charset="0"/>
              <a:cs typeface="Times New Roman" panose="02020603050405020304" pitchFamily="18" charset="0"/>
            </a:rPr>
            <a:t>8.1. Сущность, цели и принципы аккредитации</a:t>
          </a:r>
          <a:endParaRPr lang="ru-RU" sz="2000" dirty="0">
            <a:latin typeface="Times New Roman" pitchFamily="18" charset="0"/>
            <a:cs typeface="Times New Roman" pitchFamily="18" charset="0"/>
          </a:endParaRPr>
        </a:p>
      </dgm:t>
    </dgm:pt>
    <dgm:pt modelId="{AB5CE423-EC06-4BC3-9D3F-585E57840550}" type="parTrans" cxnId="{4A177CAD-B738-4D43-A4A7-7280BE01C964}">
      <dgm:prSet/>
      <dgm:spPr/>
      <dgm:t>
        <a:bodyPr/>
        <a:lstStyle/>
        <a:p>
          <a:endParaRPr lang="ru-RU" sz="2000">
            <a:latin typeface="Times New Roman" pitchFamily="18" charset="0"/>
            <a:cs typeface="Times New Roman" pitchFamily="18" charset="0"/>
          </a:endParaRPr>
        </a:p>
      </dgm:t>
    </dgm:pt>
    <dgm:pt modelId="{CE14E9EE-7142-45C4-B5B4-260682811960}" type="sibTrans" cxnId="{4A177CAD-B738-4D43-A4A7-7280BE01C964}">
      <dgm:prSet/>
      <dgm:spPr/>
      <dgm:t>
        <a:bodyPr/>
        <a:lstStyle/>
        <a:p>
          <a:endParaRPr lang="ru-RU" sz="2000">
            <a:latin typeface="Times New Roman" pitchFamily="18" charset="0"/>
            <a:cs typeface="Times New Roman" pitchFamily="18" charset="0"/>
          </a:endParaRPr>
        </a:p>
      </dgm:t>
    </dgm:pt>
    <dgm:pt modelId="{B032D6A9-B2FE-4D8C-951B-37B4D966FF2F}">
      <dgm:prSet phldrT="[Текст]" custT="1"/>
      <dgm:spPr/>
      <dgm:t>
        <a:bodyPr/>
        <a:lstStyle/>
        <a:p>
          <a:r>
            <a:rPr lang="ru-RU" sz="2000" dirty="0" smtClean="0">
              <a:latin typeface="Times New Roman" panose="02020603050405020304" pitchFamily="18" charset="0"/>
              <a:ea typeface="Calibri" panose="020F0502020204030204" pitchFamily="34" charset="0"/>
              <a:cs typeface="Times New Roman" panose="02020603050405020304" pitchFamily="18" charset="0"/>
            </a:rPr>
            <a:t>8.2. Понятие объекта и области аккредитации</a:t>
          </a:r>
          <a:endParaRPr lang="ru-RU" sz="2000" dirty="0">
            <a:latin typeface="Times New Roman" pitchFamily="18" charset="0"/>
            <a:cs typeface="Times New Roman" pitchFamily="18" charset="0"/>
          </a:endParaRPr>
        </a:p>
      </dgm:t>
    </dgm:pt>
    <dgm:pt modelId="{A74C6B3D-AC41-4EEE-850C-0768E9B364E2}" type="parTrans" cxnId="{60AFFA08-D69D-4078-8C08-D0921AC5AD09}">
      <dgm:prSet/>
      <dgm:spPr/>
      <dgm:t>
        <a:bodyPr/>
        <a:lstStyle/>
        <a:p>
          <a:endParaRPr lang="ru-RU" sz="2000">
            <a:latin typeface="Times New Roman" pitchFamily="18" charset="0"/>
            <a:cs typeface="Times New Roman" pitchFamily="18" charset="0"/>
          </a:endParaRPr>
        </a:p>
      </dgm:t>
    </dgm:pt>
    <dgm:pt modelId="{7AAEEF21-6277-438A-9E6E-358FAA044441}" type="sibTrans" cxnId="{60AFFA08-D69D-4078-8C08-D0921AC5AD09}">
      <dgm:prSet/>
      <dgm:spPr/>
      <dgm:t>
        <a:bodyPr/>
        <a:lstStyle/>
        <a:p>
          <a:endParaRPr lang="ru-RU" sz="2000">
            <a:latin typeface="Times New Roman" pitchFamily="18" charset="0"/>
            <a:cs typeface="Times New Roman" pitchFamily="18" charset="0"/>
          </a:endParaRPr>
        </a:p>
      </dgm:t>
    </dgm:pt>
    <dgm:pt modelId="{9E5B2D8F-40EC-4AB9-BE35-462F905D4702}">
      <dgm:prSet phldrT="[Текст]" custT="1"/>
      <dgm:spPr/>
      <dgm:t>
        <a:bodyPr/>
        <a:lstStyle/>
        <a:p>
          <a:r>
            <a:rPr lang="ru-RU" sz="2000" dirty="0" smtClean="0">
              <a:latin typeface="Times New Roman" panose="02020603050405020304" pitchFamily="18" charset="0"/>
              <a:ea typeface="Calibri" panose="020F0502020204030204" pitchFamily="34" charset="0"/>
              <a:cs typeface="Times New Roman" panose="02020603050405020304" pitchFamily="18" charset="0"/>
            </a:rPr>
            <a:t>8.3. Субъекты аккредитации</a:t>
          </a:r>
          <a:endParaRPr lang="ru-RU" sz="2000" dirty="0">
            <a:latin typeface="Times New Roman" pitchFamily="18" charset="0"/>
            <a:cs typeface="Times New Roman" pitchFamily="18" charset="0"/>
          </a:endParaRPr>
        </a:p>
      </dgm:t>
    </dgm:pt>
    <dgm:pt modelId="{2FFF5F3F-564C-4123-9DF0-89A80EF2855B}" type="parTrans" cxnId="{B6ED52D3-9594-45B8-AD11-BF9DEA9DE65E}">
      <dgm:prSet/>
      <dgm:spPr/>
      <dgm:t>
        <a:bodyPr/>
        <a:lstStyle/>
        <a:p>
          <a:endParaRPr lang="ru-RU" sz="2000"/>
        </a:p>
      </dgm:t>
    </dgm:pt>
    <dgm:pt modelId="{FD270135-6A84-4B8E-9129-43CCFC46909A}" type="sibTrans" cxnId="{B6ED52D3-9594-45B8-AD11-BF9DEA9DE65E}">
      <dgm:prSet/>
      <dgm:spPr/>
      <dgm:t>
        <a:bodyPr/>
        <a:lstStyle/>
        <a:p>
          <a:endParaRPr lang="ru-RU" sz="2000"/>
        </a:p>
      </dgm:t>
    </dgm:pt>
    <dgm:pt modelId="{99434FA4-D1B9-402B-A8F2-A4474FFF9C9A}">
      <dgm:prSet phldrT="[Текст]" custT="1"/>
      <dgm:spPr/>
      <dgm:t>
        <a:bodyPr/>
        <a:lstStyle/>
        <a:p>
          <a:r>
            <a:rPr lang="ru-RU" sz="2000" dirty="0" smtClean="0">
              <a:latin typeface="Times New Roman" panose="02020603050405020304" pitchFamily="18" charset="0"/>
              <a:ea typeface="Calibri" panose="020F0502020204030204" pitchFamily="34" charset="0"/>
              <a:cs typeface="Times New Roman" panose="02020603050405020304" pitchFamily="18" charset="0"/>
            </a:rPr>
            <a:t>8.4. Документ по аккредитации</a:t>
          </a:r>
          <a:endParaRPr lang="ru-RU" sz="2000" dirty="0">
            <a:latin typeface="Times New Roman" pitchFamily="18" charset="0"/>
            <a:cs typeface="Times New Roman" pitchFamily="18" charset="0"/>
          </a:endParaRPr>
        </a:p>
      </dgm:t>
    </dgm:pt>
    <dgm:pt modelId="{8D99E78E-5EAB-4B5C-891F-594BE6DEF58D}" type="parTrans" cxnId="{9EC9BE0E-F9E1-4586-9E61-4E2CFC43DB0E}">
      <dgm:prSet/>
      <dgm:spPr/>
      <dgm:t>
        <a:bodyPr/>
        <a:lstStyle/>
        <a:p>
          <a:endParaRPr lang="ru-RU" sz="2000"/>
        </a:p>
      </dgm:t>
    </dgm:pt>
    <dgm:pt modelId="{68FB30F8-9EC2-450E-BF60-D6AF42116589}" type="sibTrans" cxnId="{9EC9BE0E-F9E1-4586-9E61-4E2CFC43DB0E}">
      <dgm:prSet/>
      <dgm:spPr/>
      <dgm:t>
        <a:bodyPr/>
        <a:lstStyle/>
        <a:p>
          <a:endParaRPr lang="ru-RU" sz="2000"/>
        </a:p>
      </dgm:t>
    </dgm:pt>
    <dgm:pt modelId="{B36EC5D9-DDE4-40C5-BDD5-66FC5B5200FF}">
      <dgm:prSet phldrT="[Текст]" custT="1"/>
      <dgm:spPr/>
      <dgm:t>
        <a:bodyPr/>
        <a:lstStyle/>
        <a:p>
          <a:r>
            <a:rPr lang="ru-RU" sz="2000" dirty="0" smtClean="0">
              <a:latin typeface="Times New Roman" pitchFamily="18" charset="0"/>
              <a:ea typeface="Calibri" panose="020F0502020204030204" pitchFamily="34" charset="0"/>
              <a:cs typeface="Times New Roman" panose="02020603050405020304" pitchFamily="18" charset="0"/>
            </a:rPr>
            <a:t>8.5. </a:t>
          </a:r>
          <a:r>
            <a:rPr lang="ru-RU" sz="2000" dirty="0" smtClean="0">
              <a:latin typeface="Times New Roman" pitchFamily="18" charset="0"/>
              <a:cs typeface="Times New Roman" pitchFamily="18" charset="0"/>
            </a:rPr>
            <a:t>Национальная система аккредитации Республики Беларусь </a:t>
          </a:r>
          <a:endParaRPr lang="ru-RU" sz="2000" dirty="0">
            <a:latin typeface="Times New Roman" pitchFamily="18" charset="0"/>
            <a:cs typeface="Times New Roman" pitchFamily="18" charset="0"/>
          </a:endParaRPr>
        </a:p>
      </dgm:t>
    </dgm:pt>
    <dgm:pt modelId="{5DB2ADA7-F82D-418E-9177-941FE7B58ECC}" type="parTrans" cxnId="{E804D0CC-D572-4F93-A52D-85BC6617589C}">
      <dgm:prSet/>
      <dgm:spPr/>
      <dgm:t>
        <a:bodyPr/>
        <a:lstStyle/>
        <a:p>
          <a:endParaRPr lang="ru-RU" sz="2000"/>
        </a:p>
      </dgm:t>
    </dgm:pt>
    <dgm:pt modelId="{B43B9548-4354-4FF3-8C1D-8F648A4B4C2B}" type="sibTrans" cxnId="{E804D0CC-D572-4F93-A52D-85BC6617589C}">
      <dgm:prSet/>
      <dgm:spPr/>
      <dgm:t>
        <a:bodyPr/>
        <a:lstStyle/>
        <a:p>
          <a:endParaRPr lang="ru-RU" sz="2000"/>
        </a:p>
      </dgm:t>
    </dgm:pt>
    <dgm:pt modelId="{8C3C0CDE-0945-4576-83B9-7F37BA695137}" type="pres">
      <dgm:prSet presAssocID="{CF845803-1717-4F48-B710-F7F1B43013F3}" presName="Name0" presStyleCnt="0">
        <dgm:presLayoutVars>
          <dgm:chMax val="7"/>
          <dgm:chPref val="7"/>
          <dgm:dir/>
        </dgm:presLayoutVars>
      </dgm:prSet>
      <dgm:spPr/>
      <dgm:t>
        <a:bodyPr/>
        <a:lstStyle/>
        <a:p>
          <a:endParaRPr lang="ru-RU"/>
        </a:p>
      </dgm:t>
    </dgm:pt>
    <dgm:pt modelId="{962C2BD0-517B-4E9C-A037-D4A0806612C4}" type="pres">
      <dgm:prSet presAssocID="{CF845803-1717-4F48-B710-F7F1B43013F3}" presName="Name1" presStyleCnt="0"/>
      <dgm:spPr/>
      <dgm:t>
        <a:bodyPr/>
        <a:lstStyle/>
        <a:p>
          <a:endParaRPr lang="ru-RU"/>
        </a:p>
      </dgm:t>
    </dgm:pt>
    <dgm:pt modelId="{69725028-6CCC-4078-BC5F-BBFA67A060B3}" type="pres">
      <dgm:prSet presAssocID="{CF845803-1717-4F48-B710-F7F1B43013F3}" presName="cycle" presStyleCnt="0"/>
      <dgm:spPr/>
      <dgm:t>
        <a:bodyPr/>
        <a:lstStyle/>
        <a:p>
          <a:endParaRPr lang="ru-RU"/>
        </a:p>
      </dgm:t>
    </dgm:pt>
    <dgm:pt modelId="{17BCFDE8-867C-467A-B7F3-9B093F23E13E}" type="pres">
      <dgm:prSet presAssocID="{CF845803-1717-4F48-B710-F7F1B43013F3}" presName="srcNode" presStyleLbl="node1" presStyleIdx="0" presStyleCnt="5"/>
      <dgm:spPr/>
      <dgm:t>
        <a:bodyPr/>
        <a:lstStyle/>
        <a:p>
          <a:endParaRPr lang="ru-RU"/>
        </a:p>
      </dgm:t>
    </dgm:pt>
    <dgm:pt modelId="{BBDD1F15-5D5A-4430-A855-C76E50E51E42}" type="pres">
      <dgm:prSet presAssocID="{CF845803-1717-4F48-B710-F7F1B43013F3}" presName="conn" presStyleLbl="parChTrans1D2" presStyleIdx="0" presStyleCnt="1"/>
      <dgm:spPr/>
      <dgm:t>
        <a:bodyPr/>
        <a:lstStyle/>
        <a:p>
          <a:endParaRPr lang="ru-RU"/>
        </a:p>
      </dgm:t>
    </dgm:pt>
    <dgm:pt modelId="{BA257D16-06AA-4007-B484-5B9A27400F34}" type="pres">
      <dgm:prSet presAssocID="{CF845803-1717-4F48-B710-F7F1B43013F3}" presName="extraNode" presStyleLbl="node1" presStyleIdx="0" presStyleCnt="5"/>
      <dgm:spPr/>
      <dgm:t>
        <a:bodyPr/>
        <a:lstStyle/>
        <a:p>
          <a:endParaRPr lang="ru-RU"/>
        </a:p>
      </dgm:t>
    </dgm:pt>
    <dgm:pt modelId="{9D97D0A5-1934-40AE-A800-FABC8D7408F0}" type="pres">
      <dgm:prSet presAssocID="{CF845803-1717-4F48-B710-F7F1B43013F3}" presName="dstNode" presStyleLbl="node1" presStyleIdx="0" presStyleCnt="5"/>
      <dgm:spPr/>
      <dgm:t>
        <a:bodyPr/>
        <a:lstStyle/>
        <a:p>
          <a:endParaRPr lang="ru-RU"/>
        </a:p>
      </dgm:t>
    </dgm:pt>
    <dgm:pt modelId="{F84282E1-4565-4A17-8095-7AFD756B1AC4}" type="pres">
      <dgm:prSet presAssocID="{2B71A9FB-D571-4E16-9DEE-5C8D55952890}" presName="text_1" presStyleLbl="node1" presStyleIdx="0" presStyleCnt="5" custLinFactNeighborY="-1075">
        <dgm:presLayoutVars>
          <dgm:bulletEnabled val="1"/>
        </dgm:presLayoutVars>
      </dgm:prSet>
      <dgm:spPr/>
      <dgm:t>
        <a:bodyPr/>
        <a:lstStyle/>
        <a:p>
          <a:endParaRPr lang="ru-RU"/>
        </a:p>
      </dgm:t>
    </dgm:pt>
    <dgm:pt modelId="{B2EC6AC5-C87B-4274-A079-DC270768E12A}" type="pres">
      <dgm:prSet presAssocID="{2B71A9FB-D571-4E16-9DEE-5C8D55952890}" presName="accent_1" presStyleCnt="0"/>
      <dgm:spPr/>
      <dgm:t>
        <a:bodyPr/>
        <a:lstStyle/>
        <a:p>
          <a:endParaRPr lang="ru-RU"/>
        </a:p>
      </dgm:t>
    </dgm:pt>
    <dgm:pt modelId="{C7628E09-A5D0-43AC-834B-E8990AEC2BF8}" type="pres">
      <dgm:prSet presAssocID="{2B71A9FB-D571-4E16-9DEE-5C8D55952890}" presName="accentRepeatNode" presStyleLbl="solidFgAcc1" presStyleIdx="0" presStyleCnt="5"/>
      <dgm:spPr/>
      <dgm:t>
        <a:bodyPr/>
        <a:lstStyle/>
        <a:p>
          <a:endParaRPr lang="ru-RU"/>
        </a:p>
      </dgm:t>
    </dgm:pt>
    <dgm:pt modelId="{E974504D-DC2E-436F-B774-23866853156B}" type="pres">
      <dgm:prSet presAssocID="{B032D6A9-B2FE-4D8C-951B-37B4D966FF2F}" presName="text_2" presStyleLbl="node1" presStyleIdx="1" presStyleCnt="5" custScaleY="134979">
        <dgm:presLayoutVars>
          <dgm:bulletEnabled val="1"/>
        </dgm:presLayoutVars>
      </dgm:prSet>
      <dgm:spPr/>
      <dgm:t>
        <a:bodyPr/>
        <a:lstStyle/>
        <a:p>
          <a:endParaRPr lang="ru-RU"/>
        </a:p>
      </dgm:t>
    </dgm:pt>
    <dgm:pt modelId="{8961288D-7506-4758-A611-FEC88B0B10BE}" type="pres">
      <dgm:prSet presAssocID="{B032D6A9-B2FE-4D8C-951B-37B4D966FF2F}" presName="accent_2" presStyleCnt="0"/>
      <dgm:spPr/>
    </dgm:pt>
    <dgm:pt modelId="{1E03E4ED-0AB5-4117-AA13-321FE2C43517}" type="pres">
      <dgm:prSet presAssocID="{B032D6A9-B2FE-4D8C-951B-37B4D966FF2F}" presName="accentRepeatNode" presStyleLbl="solidFgAcc1" presStyleIdx="1" presStyleCnt="5"/>
      <dgm:spPr/>
    </dgm:pt>
    <dgm:pt modelId="{78573B27-10EE-4B3E-9825-D7085FBCA5AF}" type="pres">
      <dgm:prSet presAssocID="{9E5B2D8F-40EC-4AB9-BE35-462F905D4702}" presName="text_3" presStyleLbl="node1" presStyleIdx="2" presStyleCnt="5">
        <dgm:presLayoutVars>
          <dgm:bulletEnabled val="1"/>
        </dgm:presLayoutVars>
      </dgm:prSet>
      <dgm:spPr/>
      <dgm:t>
        <a:bodyPr/>
        <a:lstStyle/>
        <a:p>
          <a:endParaRPr lang="ru-RU"/>
        </a:p>
      </dgm:t>
    </dgm:pt>
    <dgm:pt modelId="{C5CAFD7E-6A60-4C2E-A117-40ABB06E84BA}" type="pres">
      <dgm:prSet presAssocID="{9E5B2D8F-40EC-4AB9-BE35-462F905D4702}" presName="accent_3" presStyleCnt="0"/>
      <dgm:spPr/>
    </dgm:pt>
    <dgm:pt modelId="{FF5ADD5D-6F38-4FCF-B995-7DD0F19A8DAF}" type="pres">
      <dgm:prSet presAssocID="{9E5B2D8F-40EC-4AB9-BE35-462F905D4702}" presName="accentRepeatNode" presStyleLbl="solidFgAcc1" presStyleIdx="2" presStyleCnt="5"/>
      <dgm:spPr/>
    </dgm:pt>
    <dgm:pt modelId="{74FC2764-2FB8-4634-8E39-0C033115FDE5}" type="pres">
      <dgm:prSet presAssocID="{99434FA4-D1B9-402B-A8F2-A4474FFF9C9A}" presName="text_4" presStyleLbl="node1" presStyleIdx="3" presStyleCnt="5" custScaleY="135138">
        <dgm:presLayoutVars>
          <dgm:bulletEnabled val="1"/>
        </dgm:presLayoutVars>
      </dgm:prSet>
      <dgm:spPr/>
      <dgm:t>
        <a:bodyPr/>
        <a:lstStyle/>
        <a:p>
          <a:endParaRPr lang="ru-RU"/>
        </a:p>
      </dgm:t>
    </dgm:pt>
    <dgm:pt modelId="{644F1D66-5F64-4A5B-B7B8-A941ADF665B4}" type="pres">
      <dgm:prSet presAssocID="{99434FA4-D1B9-402B-A8F2-A4474FFF9C9A}" presName="accent_4" presStyleCnt="0"/>
      <dgm:spPr/>
    </dgm:pt>
    <dgm:pt modelId="{15A26AF1-1106-47B9-950D-C72899C00DD8}" type="pres">
      <dgm:prSet presAssocID="{99434FA4-D1B9-402B-A8F2-A4474FFF9C9A}" presName="accentRepeatNode" presStyleLbl="solidFgAcc1" presStyleIdx="3" presStyleCnt="5"/>
      <dgm:spPr/>
    </dgm:pt>
    <dgm:pt modelId="{DFD1A676-AAE6-4298-B312-EE7A2F4DE0B4}" type="pres">
      <dgm:prSet presAssocID="{B36EC5D9-DDE4-40C5-BDD5-66FC5B5200FF}" presName="text_5" presStyleLbl="node1" presStyleIdx="4" presStyleCnt="5" custScaleY="118793">
        <dgm:presLayoutVars>
          <dgm:bulletEnabled val="1"/>
        </dgm:presLayoutVars>
      </dgm:prSet>
      <dgm:spPr/>
      <dgm:t>
        <a:bodyPr/>
        <a:lstStyle/>
        <a:p>
          <a:endParaRPr lang="ru-RU"/>
        </a:p>
      </dgm:t>
    </dgm:pt>
    <dgm:pt modelId="{6886200A-2153-4EA4-8CED-B1372992648C}" type="pres">
      <dgm:prSet presAssocID="{B36EC5D9-DDE4-40C5-BDD5-66FC5B5200FF}" presName="accent_5" presStyleCnt="0"/>
      <dgm:spPr/>
    </dgm:pt>
    <dgm:pt modelId="{03AE49D5-185A-4931-B1E5-D90FCD69F880}" type="pres">
      <dgm:prSet presAssocID="{B36EC5D9-DDE4-40C5-BDD5-66FC5B5200FF}" presName="accentRepeatNode" presStyleLbl="solidFgAcc1" presStyleIdx="4" presStyleCnt="5"/>
      <dgm:spPr/>
    </dgm:pt>
  </dgm:ptLst>
  <dgm:cxnLst>
    <dgm:cxn modelId="{35BEE957-D665-47C5-A5A3-753CFD5D0658}" type="presOf" srcId="{B36EC5D9-DDE4-40C5-BDD5-66FC5B5200FF}" destId="{DFD1A676-AAE6-4298-B312-EE7A2F4DE0B4}" srcOrd="0" destOrd="0" presId="urn:microsoft.com/office/officeart/2008/layout/VerticalCurvedList"/>
    <dgm:cxn modelId="{E804D0CC-D572-4F93-A52D-85BC6617589C}" srcId="{CF845803-1717-4F48-B710-F7F1B43013F3}" destId="{B36EC5D9-DDE4-40C5-BDD5-66FC5B5200FF}" srcOrd="4" destOrd="0" parTransId="{5DB2ADA7-F82D-418E-9177-941FE7B58ECC}" sibTransId="{B43B9548-4354-4FF3-8C1D-8F648A4B4C2B}"/>
    <dgm:cxn modelId="{B6ED52D3-9594-45B8-AD11-BF9DEA9DE65E}" srcId="{CF845803-1717-4F48-B710-F7F1B43013F3}" destId="{9E5B2D8F-40EC-4AB9-BE35-462F905D4702}" srcOrd="2" destOrd="0" parTransId="{2FFF5F3F-564C-4123-9DF0-89A80EF2855B}" sibTransId="{FD270135-6A84-4B8E-9129-43CCFC46909A}"/>
    <dgm:cxn modelId="{D8A85DE0-0969-417D-A6EA-D5DCFB146CAA}" type="presOf" srcId="{B032D6A9-B2FE-4D8C-951B-37B4D966FF2F}" destId="{E974504D-DC2E-436F-B774-23866853156B}" srcOrd="0" destOrd="0" presId="urn:microsoft.com/office/officeart/2008/layout/VerticalCurvedList"/>
    <dgm:cxn modelId="{D22224A9-EEE1-4504-98F0-C996297BE60C}" type="presOf" srcId="{99434FA4-D1B9-402B-A8F2-A4474FFF9C9A}" destId="{74FC2764-2FB8-4634-8E39-0C033115FDE5}" srcOrd="0" destOrd="0" presId="urn:microsoft.com/office/officeart/2008/layout/VerticalCurvedList"/>
    <dgm:cxn modelId="{5062863C-E7B4-4EEA-93C9-8201830D35D3}" type="presOf" srcId="{2B71A9FB-D571-4E16-9DEE-5C8D55952890}" destId="{F84282E1-4565-4A17-8095-7AFD756B1AC4}" srcOrd="0" destOrd="0" presId="urn:microsoft.com/office/officeart/2008/layout/VerticalCurvedList"/>
    <dgm:cxn modelId="{F7053D4D-A3BD-4995-B8DC-0D917EFA8109}" type="presOf" srcId="{CF845803-1717-4F48-B710-F7F1B43013F3}" destId="{8C3C0CDE-0945-4576-83B9-7F37BA695137}" srcOrd="0" destOrd="0" presId="urn:microsoft.com/office/officeart/2008/layout/VerticalCurvedList"/>
    <dgm:cxn modelId="{4A177CAD-B738-4D43-A4A7-7280BE01C964}" srcId="{CF845803-1717-4F48-B710-F7F1B43013F3}" destId="{2B71A9FB-D571-4E16-9DEE-5C8D55952890}" srcOrd="0" destOrd="0" parTransId="{AB5CE423-EC06-4BC3-9D3F-585E57840550}" sibTransId="{CE14E9EE-7142-45C4-B5B4-260682811960}"/>
    <dgm:cxn modelId="{9EC9BE0E-F9E1-4586-9E61-4E2CFC43DB0E}" srcId="{CF845803-1717-4F48-B710-F7F1B43013F3}" destId="{99434FA4-D1B9-402B-A8F2-A4474FFF9C9A}" srcOrd="3" destOrd="0" parTransId="{8D99E78E-5EAB-4B5C-891F-594BE6DEF58D}" sibTransId="{68FB30F8-9EC2-450E-BF60-D6AF42116589}"/>
    <dgm:cxn modelId="{D012ACD3-5381-449A-BB21-1147CD2C30CC}" type="presOf" srcId="{CE14E9EE-7142-45C4-B5B4-260682811960}" destId="{BBDD1F15-5D5A-4430-A855-C76E50E51E42}" srcOrd="0" destOrd="0" presId="urn:microsoft.com/office/officeart/2008/layout/VerticalCurvedList"/>
    <dgm:cxn modelId="{E8EBC7C2-06C5-4924-8B45-0EC313079EC0}" type="presOf" srcId="{9E5B2D8F-40EC-4AB9-BE35-462F905D4702}" destId="{78573B27-10EE-4B3E-9825-D7085FBCA5AF}" srcOrd="0" destOrd="0" presId="urn:microsoft.com/office/officeart/2008/layout/VerticalCurvedList"/>
    <dgm:cxn modelId="{60AFFA08-D69D-4078-8C08-D0921AC5AD09}" srcId="{CF845803-1717-4F48-B710-F7F1B43013F3}" destId="{B032D6A9-B2FE-4D8C-951B-37B4D966FF2F}" srcOrd="1" destOrd="0" parTransId="{A74C6B3D-AC41-4EEE-850C-0768E9B364E2}" sibTransId="{7AAEEF21-6277-438A-9E6E-358FAA044441}"/>
    <dgm:cxn modelId="{27A036CD-2C2E-41FC-A531-5D67559E74F8}" type="presParOf" srcId="{8C3C0CDE-0945-4576-83B9-7F37BA695137}" destId="{962C2BD0-517B-4E9C-A037-D4A0806612C4}" srcOrd="0" destOrd="0" presId="urn:microsoft.com/office/officeart/2008/layout/VerticalCurvedList"/>
    <dgm:cxn modelId="{6C73618E-DBDA-42BA-BD1E-91FDD187E6B2}" type="presParOf" srcId="{962C2BD0-517B-4E9C-A037-D4A0806612C4}" destId="{69725028-6CCC-4078-BC5F-BBFA67A060B3}" srcOrd="0" destOrd="0" presId="urn:microsoft.com/office/officeart/2008/layout/VerticalCurvedList"/>
    <dgm:cxn modelId="{445C05A6-6A30-4C47-936E-01870DD24928}" type="presParOf" srcId="{69725028-6CCC-4078-BC5F-BBFA67A060B3}" destId="{17BCFDE8-867C-467A-B7F3-9B093F23E13E}" srcOrd="0" destOrd="0" presId="urn:microsoft.com/office/officeart/2008/layout/VerticalCurvedList"/>
    <dgm:cxn modelId="{B4B9CB30-AD8C-4B7F-BE79-A87357C09BA8}" type="presParOf" srcId="{69725028-6CCC-4078-BC5F-BBFA67A060B3}" destId="{BBDD1F15-5D5A-4430-A855-C76E50E51E42}" srcOrd="1" destOrd="0" presId="urn:microsoft.com/office/officeart/2008/layout/VerticalCurvedList"/>
    <dgm:cxn modelId="{E30B3152-E848-40DE-9E91-87F43CF6DE27}" type="presParOf" srcId="{69725028-6CCC-4078-BC5F-BBFA67A060B3}" destId="{BA257D16-06AA-4007-B484-5B9A27400F34}" srcOrd="2" destOrd="0" presId="urn:microsoft.com/office/officeart/2008/layout/VerticalCurvedList"/>
    <dgm:cxn modelId="{833C1203-522E-4AA6-9AD2-548484EB342C}" type="presParOf" srcId="{69725028-6CCC-4078-BC5F-BBFA67A060B3}" destId="{9D97D0A5-1934-40AE-A800-FABC8D7408F0}" srcOrd="3" destOrd="0" presId="urn:microsoft.com/office/officeart/2008/layout/VerticalCurvedList"/>
    <dgm:cxn modelId="{BD4AE010-3228-45FA-8060-7B73026EB861}" type="presParOf" srcId="{962C2BD0-517B-4E9C-A037-D4A0806612C4}" destId="{F84282E1-4565-4A17-8095-7AFD756B1AC4}" srcOrd="1" destOrd="0" presId="urn:microsoft.com/office/officeart/2008/layout/VerticalCurvedList"/>
    <dgm:cxn modelId="{68AD624A-2FFC-43E9-A344-2127B671DE34}" type="presParOf" srcId="{962C2BD0-517B-4E9C-A037-D4A0806612C4}" destId="{B2EC6AC5-C87B-4274-A079-DC270768E12A}" srcOrd="2" destOrd="0" presId="urn:microsoft.com/office/officeart/2008/layout/VerticalCurvedList"/>
    <dgm:cxn modelId="{0C764C63-A358-441F-9314-46AF4E4DEE30}" type="presParOf" srcId="{B2EC6AC5-C87B-4274-A079-DC270768E12A}" destId="{C7628E09-A5D0-43AC-834B-E8990AEC2BF8}" srcOrd="0" destOrd="0" presId="urn:microsoft.com/office/officeart/2008/layout/VerticalCurvedList"/>
    <dgm:cxn modelId="{710FE262-11C3-4BD7-B5FB-4770F7A0747F}" type="presParOf" srcId="{962C2BD0-517B-4E9C-A037-D4A0806612C4}" destId="{E974504D-DC2E-436F-B774-23866853156B}" srcOrd="3" destOrd="0" presId="urn:microsoft.com/office/officeart/2008/layout/VerticalCurvedList"/>
    <dgm:cxn modelId="{585EB05F-F1C1-46FF-9E6C-416DD4713EEC}" type="presParOf" srcId="{962C2BD0-517B-4E9C-A037-D4A0806612C4}" destId="{8961288D-7506-4758-A611-FEC88B0B10BE}" srcOrd="4" destOrd="0" presId="urn:microsoft.com/office/officeart/2008/layout/VerticalCurvedList"/>
    <dgm:cxn modelId="{F41A57F1-E7A9-4A7A-A010-3DB442862DAD}" type="presParOf" srcId="{8961288D-7506-4758-A611-FEC88B0B10BE}" destId="{1E03E4ED-0AB5-4117-AA13-321FE2C43517}" srcOrd="0" destOrd="0" presId="urn:microsoft.com/office/officeart/2008/layout/VerticalCurvedList"/>
    <dgm:cxn modelId="{8BD268BE-E877-40E3-B908-2F0723837F02}" type="presParOf" srcId="{962C2BD0-517B-4E9C-A037-D4A0806612C4}" destId="{78573B27-10EE-4B3E-9825-D7085FBCA5AF}" srcOrd="5" destOrd="0" presId="urn:microsoft.com/office/officeart/2008/layout/VerticalCurvedList"/>
    <dgm:cxn modelId="{3C28F50D-FCAA-4DF3-A2C1-3C4A82E98E3A}" type="presParOf" srcId="{962C2BD0-517B-4E9C-A037-D4A0806612C4}" destId="{C5CAFD7E-6A60-4C2E-A117-40ABB06E84BA}" srcOrd="6" destOrd="0" presId="urn:microsoft.com/office/officeart/2008/layout/VerticalCurvedList"/>
    <dgm:cxn modelId="{82BC15B7-F20A-486E-894D-2819FB556B75}" type="presParOf" srcId="{C5CAFD7E-6A60-4C2E-A117-40ABB06E84BA}" destId="{FF5ADD5D-6F38-4FCF-B995-7DD0F19A8DAF}" srcOrd="0" destOrd="0" presId="urn:microsoft.com/office/officeart/2008/layout/VerticalCurvedList"/>
    <dgm:cxn modelId="{29399FB6-5FE3-4543-AB62-7337EFDE408F}" type="presParOf" srcId="{962C2BD0-517B-4E9C-A037-D4A0806612C4}" destId="{74FC2764-2FB8-4634-8E39-0C033115FDE5}" srcOrd="7" destOrd="0" presId="urn:microsoft.com/office/officeart/2008/layout/VerticalCurvedList"/>
    <dgm:cxn modelId="{E05D8D08-B3F3-47A7-BA07-616E78A44816}" type="presParOf" srcId="{962C2BD0-517B-4E9C-A037-D4A0806612C4}" destId="{644F1D66-5F64-4A5B-B7B8-A941ADF665B4}" srcOrd="8" destOrd="0" presId="urn:microsoft.com/office/officeart/2008/layout/VerticalCurvedList"/>
    <dgm:cxn modelId="{11263848-153F-432D-A486-6F5C0D675144}" type="presParOf" srcId="{644F1D66-5F64-4A5B-B7B8-A941ADF665B4}" destId="{15A26AF1-1106-47B9-950D-C72899C00DD8}" srcOrd="0" destOrd="0" presId="urn:microsoft.com/office/officeart/2008/layout/VerticalCurvedList"/>
    <dgm:cxn modelId="{07F3140E-7982-405F-85BC-27B94289E22B}" type="presParOf" srcId="{962C2BD0-517B-4E9C-A037-D4A0806612C4}" destId="{DFD1A676-AAE6-4298-B312-EE7A2F4DE0B4}" srcOrd="9" destOrd="0" presId="urn:microsoft.com/office/officeart/2008/layout/VerticalCurvedList"/>
    <dgm:cxn modelId="{0140610E-C42F-45DD-9BD5-F78DB7751E03}" type="presParOf" srcId="{962C2BD0-517B-4E9C-A037-D4A0806612C4}" destId="{6886200A-2153-4EA4-8CED-B1372992648C}" srcOrd="10" destOrd="0" presId="urn:microsoft.com/office/officeart/2008/layout/VerticalCurvedList"/>
    <dgm:cxn modelId="{C06F1474-DD24-4D63-BB39-6DD0373B0183}" type="presParOf" srcId="{6886200A-2153-4EA4-8CED-B1372992648C}" destId="{03AE49D5-185A-4931-B1E5-D90FCD69F88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D1F15-5D5A-4430-A855-C76E50E51E42}">
      <dsp:nvSpPr>
        <dsp:cNvPr id="0" name=""/>
        <dsp:cNvSpPr/>
      </dsp:nvSpPr>
      <dsp:spPr>
        <a:xfrm>
          <a:off x="-6337509" y="-969416"/>
          <a:ext cx="7543581" cy="7543581"/>
        </a:xfrm>
        <a:prstGeom prst="blockArc">
          <a:avLst>
            <a:gd name="adj1" fmla="val 18900000"/>
            <a:gd name="adj2" fmla="val 2700000"/>
            <a:gd name="adj3" fmla="val 286"/>
          </a:avLst>
        </a:prstGeom>
        <a:noFill/>
        <a:ln w="1714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4282E1-4565-4A17-8095-7AFD756B1AC4}">
      <dsp:nvSpPr>
        <dsp:cNvPr id="0" name=""/>
        <dsp:cNvSpPr/>
      </dsp:nvSpPr>
      <dsp:spPr>
        <a:xfrm>
          <a:off x="526912" y="342650"/>
          <a:ext cx="10671166" cy="700817"/>
        </a:xfrm>
        <a:prstGeom prst="rect">
          <a:avLst/>
        </a:prstGeom>
        <a:solidFill>
          <a:schemeClr val="lt1">
            <a:hueOff val="0"/>
            <a:satOff val="0"/>
            <a:lumOff val="0"/>
            <a:alphaOff val="0"/>
          </a:schemeClr>
        </a:solidFill>
        <a:ln>
          <a:noFill/>
        </a:ln>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dsp:spPr>
      <dsp:style>
        <a:lnRef idx="0">
          <a:scrgbClr r="0" g="0" b="0"/>
        </a:lnRef>
        <a:fillRef idx="3">
          <a:scrgbClr r="0" g="0" b="0"/>
        </a:fillRef>
        <a:effectRef idx="3">
          <a:scrgbClr r="0" g="0" b="0"/>
        </a:effectRef>
        <a:fontRef idx="minor">
          <a:schemeClr val="lt1"/>
        </a:fontRef>
      </dsp:style>
      <dsp:txBody>
        <a:bodyPr spcFirstLastPara="0" vert="horz" wrap="square" lIns="556274" tIns="50800" rIns="50800" bIns="50800" numCol="1" spcCol="1270" anchor="ctr" anchorCtr="0">
          <a:noAutofit/>
        </a:bodyPr>
        <a:lstStyle/>
        <a:p>
          <a:pPr marL="533400" lvl="0" indent="-533400" algn="l" defTabSz="889000">
            <a:lnSpc>
              <a:spcPct val="90000"/>
            </a:lnSpc>
            <a:spcBef>
              <a:spcPct val="0"/>
            </a:spcBef>
            <a:spcAft>
              <a:spcPct val="35000"/>
            </a:spcAft>
          </a:pPr>
          <a:r>
            <a:rPr lang="ru-RU" sz="2000" kern="1200" dirty="0" smtClean="0">
              <a:latin typeface="Times New Roman" panose="02020603050405020304" pitchFamily="18" charset="0"/>
              <a:ea typeface="Calibri" panose="020F0502020204030204" pitchFamily="34" charset="0"/>
              <a:cs typeface="Times New Roman" panose="02020603050405020304" pitchFamily="18" charset="0"/>
            </a:rPr>
            <a:t>8.1. Сущность, цели и принципы аккредитации</a:t>
          </a:r>
          <a:endParaRPr lang="ru-RU" sz="2000" kern="1200" dirty="0">
            <a:latin typeface="Times New Roman" panose="02020603050405020304" pitchFamily="18" charset="0"/>
            <a:cs typeface="Times New Roman" panose="02020603050405020304" pitchFamily="18" charset="0"/>
          </a:endParaRPr>
        </a:p>
      </dsp:txBody>
      <dsp:txXfrm>
        <a:off x="526912" y="342650"/>
        <a:ext cx="10671166" cy="700817"/>
      </dsp:txXfrm>
    </dsp:sp>
    <dsp:sp modelId="{C7628E09-A5D0-43AC-834B-E8990AEC2BF8}">
      <dsp:nvSpPr>
        <dsp:cNvPr id="0" name=""/>
        <dsp:cNvSpPr/>
      </dsp:nvSpPr>
      <dsp:spPr>
        <a:xfrm>
          <a:off x="88901" y="262582"/>
          <a:ext cx="876022" cy="8760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dsp:spPr>
      <dsp:style>
        <a:lnRef idx="1">
          <a:scrgbClr r="0" g="0" b="0"/>
        </a:lnRef>
        <a:fillRef idx="1">
          <a:scrgbClr r="0" g="0" b="0"/>
        </a:fillRef>
        <a:effectRef idx="2">
          <a:scrgbClr r="0" g="0" b="0"/>
        </a:effectRef>
        <a:fontRef idx="minor"/>
      </dsp:style>
    </dsp:sp>
    <dsp:sp modelId="{E974504D-DC2E-436F-B774-23866853156B}">
      <dsp:nvSpPr>
        <dsp:cNvPr id="0" name=""/>
        <dsp:cNvSpPr/>
      </dsp:nvSpPr>
      <dsp:spPr>
        <a:xfrm>
          <a:off x="1029098" y="1278505"/>
          <a:ext cx="10168980" cy="945956"/>
        </a:xfrm>
        <a:prstGeom prst="rect">
          <a:avLst/>
        </a:prstGeom>
        <a:solidFill>
          <a:schemeClr val="lt1">
            <a:hueOff val="0"/>
            <a:satOff val="0"/>
            <a:lumOff val="0"/>
            <a:alphaOff val="0"/>
          </a:schemeClr>
        </a:solidFill>
        <a:ln>
          <a:noFill/>
        </a:ln>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dsp:spPr>
      <dsp:style>
        <a:lnRef idx="0">
          <a:scrgbClr r="0" g="0" b="0"/>
        </a:lnRef>
        <a:fillRef idx="3">
          <a:scrgbClr r="0" g="0" b="0"/>
        </a:fillRef>
        <a:effectRef idx="3">
          <a:scrgbClr r="0" g="0" b="0"/>
        </a:effectRef>
        <a:fontRef idx="minor">
          <a:schemeClr val="lt1"/>
        </a:fontRef>
      </dsp:style>
      <dsp:txBody>
        <a:bodyPr spcFirstLastPara="0" vert="horz" wrap="square" lIns="556274"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latin typeface="Times New Roman" panose="02020603050405020304" pitchFamily="18" charset="0"/>
              <a:ea typeface="Calibri" panose="020F0502020204030204" pitchFamily="34" charset="0"/>
              <a:cs typeface="Times New Roman" panose="02020603050405020304" pitchFamily="18" charset="0"/>
            </a:rPr>
            <a:t>8.2. Понятие объекта и области аккредитации</a:t>
          </a:r>
          <a:endParaRPr lang="ru-RU" sz="2000" kern="1200" dirty="0">
            <a:latin typeface="Times New Roman" panose="02020603050405020304" pitchFamily="18" charset="0"/>
            <a:cs typeface="Times New Roman" panose="02020603050405020304" pitchFamily="18" charset="0"/>
          </a:endParaRPr>
        </a:p>
      </dsp:txBody>
      <dsp:txXfrm>
        <a:off x="1029098" y="1278505"/>
        <a:ext cx="10168980" cy="945956"/>
      </dsp:txXfrm>
    </dsp:sp>
    <dsp:sp modelId="{1E03E4ED-0AB5-4117-AA13-321FE2C43517}">
      <dsp:nvSpPr>
        <dsp:cNvPr id="0" name=""/>
        <dsp:cNvSpPr/>
      </dsp:nvSpPr>
      <dsp:spPr>
        <a:xfrm>
          <a:off x="591087" y="1313472"/>
          <a:ext cx="876022" cy="8760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dsp:spPr>
      <dsp:style>
        <a:lnRef idx="1">
          <a:scrgbClr r="0" g="0" b="0"/>
        </a:lnRef>
        <a:fillRef idx="1">
          <a:scrgbClr r="0" g="0" b="0"/>
        </a:fillRef>
        <a:effectRef idx="2">
          <a:scrgbClr r="0" g="0" b="0"/>
        </a:effectRef>
        <a:fontRef idx="minor"/>
      </dsp:style>
    </dsp:sp>
    <dsp:sp modelId="{78573B27-10EE-4B3E-9825-D7085FBCA5AF}">
      <dsp:nvSpPr>
        <dsp:cNvPr id="0" name=""/>
        <dsp:cNvSpPr/>
      </dsp:nvSpPr>
      <dsp:spPr>
        <a:xfrm>
          <a:off x="1183228" y="2451965"/>
          <a:ext cx="10014850" cy="700817"/>
        </a:xfrm>
        <a:prstGeom prst="rect">
          <a:avLst/>
        </a:prstGeom>
        <a:solidFill>
          <a:schemeClr val="lt1">
            <a:hueOff val="0"/>
            <a:satOff val="0"/>
            <a:lumOff val="0"/>
            <a:alphaOff val="0"/>
          </a:schemeClr>
        </a:solidFill>
        <a:ln>
          <a:noFill/>
        </a:ln>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dsp:spPr>
      <dsp:style>
        <a:lnRef idx="0">
          <a:scrgbClr r="0" g="0" b="0"/>
        </a:lnRef>
        <a:fillRef idx="3">
          <a:scrgbClr r="0" g="0" b="0"/>
        </a:fillRef>
        <a:effectRef idx="3">
          <a:scrgbClr r="0" g="0" b="0"/>
        </a:effectRef>
        <a:fontRef idx="minor">
          <a:schemeClr val="lt1"/>
        </a:fontRef>
      </dsp:style>
      <dsp:txBody>
        <a:bodyPr spcFirstLastPara="0" vert="horz" wrap="square" lIns="556274"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latin typeface="Times New Roman" panose="02020603050405020304" pitchFamily="18" charset="0"/>
              <a:ea typeface="Calibri" panose="020F0502020204030204" pitchFamily="34" charset="0"/>
              <a:cs typeface="Times New Roman" panose="02020603050405020304" pitchFamily="18" charset="0"/>
            </a:rPr>
            <a:t>8.3. Субъекты аккредитации</a:t>
          </a:r>
          <a:endParaRPr lang="ru-RU" sz="2000" kern="1200" dirty="0">
            <a:latin typeface="Times New Roman" panose="02020603050405020304" pitchFamily="18" charset="0"/>
            <a:cs typeface="Times New Roman" panose="02020603050405020304" pitchFamily="18" charset="0"/>
          </a:endParaRPr>
        </a:p>
      </dsp:txBody>
      <dsp:txXfrm>
        <a:off x="1183228" y="2451965"/>
        <a:ext cx="10014850" cy="700817"/>
      </dsp:txXfrm>
    </dsp:sp>
    <dsp:sp modelId="{FF5ADD5D-6F38-4FCF-B995-7DD0F19A8DAF}">
      <dsp:nvSpPr>
        <dsp:cNvPr id="0" name=""/>
        <dsp:cNvSpPr/>
      </dsp:nvSpPr>
      <dsp:spPr>
        <a:xfrm>
          <a:off x="745217" y="2364362"/>
          <a:ext cx="876022" cy="8760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dsp:spPr>
      <dsp:style>
        <a:lnRef idx="1">
          <a:scrgbClr r="0" g="0" b="0"/>
        </a:lnRef>
        <a:fillRef idx="1">
          <a:scrgbClr r="0" g="0" b="0"/>
        </a:fillRef>
        <a:effectRef idx="2">
          <a:scrgbClr r="0" g="0" b="0"/>
        </a:effectRef>
        <a:fontRef idx="minor"/>
      </dsp:style>
    </dsp:sp>
    <dsp:sp modelId="{74FC2764-2FB8-4634-8E39-0C033115FDE5}">
      <dsp:nvSpPr>
        <dsp:cNvPr id="0" name=""/>
        <dsp:cNvSpPr/>
      </dsp:nvSpPr>
      <dsp:spPr>
        <a:xfrm>
          <a:off x="1029098" y="3379728"/>
          <a:ext cx="10168980" cy="947071"/>
        </a:xfrm>
        <a:prstGeom prst="rect">
          <a:avLst/>
        </a:prstGeom>
        <a:solidFill>
          <a:schemeClr val="lt1">
            <a:hueOff val="0"/>
            <a:satOff val="0"/>
            <a:lumOff val="0"/>
            <a:alphaOff val="0"/>
          </a:schemeClr>
        </a:solidFill>
        <a:ln>
          <a:noFill/>
        </a:ln>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dsp:spPr>
      <dsp:style>
        <a:lnRef idx="0">
          <a:scrgbClr r="0" g="0" b="0"/>
        </a:lnRef>
        <a:fillRef idx="3">
          <a:scrgbClr r="0" g="0" b="0"/>
        </a:fillRef>
        <a:effectRef idx="3">
          <a:scrgbClr r="0" g="0" b="0"/>
        </a:effectRef>
        <a:fontRef idx="minor">
          <a:schemeClr val="lt1"/>
        </a:fontRef>
      </dsp:style>
      <dsp:txBody>
        <a:bodyPr spcFirstLastPara="0" vert="horz" wrap="square" lIns="556274"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latin typeface="Times New Roman" panose="02020603050405020304" pitchFamily="18" charset="0"/>
              <a:ea typeface="Calibri" panose="020F0502020204030204" pitchFamily="34" charset="0"/>
              <a:cs typeface="Times New Roman" panose="02020603050405020304" pitchFamily="18" charset="0"/>
            </a:rPr>
            <a:t>8.4. Документ по аккредитации</a:t>
          </a:r>
          <a:endParaRPr lang="ru-RU" sz="2000" kern="1200" dirty="0">
            <a:latin typeface="Times New Roman" panose="02020603050405020304" pitchFamily="18" charset="0"/>
            <a:cs typeface="Times New Roman" panose="02020603050405020304" pitchFamily="18" charset="0"/>
          </a:endParaRPr>
        </a:p>
      </dsp:txBody>
      <dsp:txXfrm>
        <a:off x="1029098" y="3379728"/>
        <a:ext cx="10168980" cy="947071"/>
      </dsp:txXfrm>
    </dsp:sp>
    <dsp:sp modelId="{15A26AF1-1106-47B9-950D-C72899C00DD8}">
      <dsp:nvSpPr>
        <dsp:cNvPr id="0" name=""/>
        <dsp:cNvSpPr/>
      </dsp:nvSpPr>
      <dsp:spPr>
        <a:xfrm>
          <a:off x="591087" y="3415253"/>
          <a:ext cx="876022" cy="8760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dsp:spPr>
      <dsp:style>
        <a:lnRef idx="1">
          <a:scrgbClr r="0" g="0" b="0"/>
        </a:lnRef>
        <a:fillRef idx="1">
          <a:scrgbClr r="0" g="0" b="0"/>
        </a:fillRef>
        <a:effectRef idx="2">
          <a:scrgbClr r="0" g="0" b="0"/>
        </a:effectRef>
        <a:fontRef idx="minor"/>
      </dsp:style>
    </dsp:sp>
    <dsp:sp modelId="{DFD1A676-AAE6-4298-B312-EE7A2F4DE0B4}">
      <dsp:nvSpPr>
        <dsp:cNvPr id="0" name=""/>
        <dsp:cNvSpPr/>
      </dsp:nvSpPr>
      <dsp:spPr>
        <a:xfrm>
          <a:off x="526912" y="4487893"/>
          <a:ext cx="10671166" cy="832522"/>
        </a:xfrm>
        <a:prstGeom prst="rect">
          <a:avLst/>
        </a:prstGeom>
        <a:solidFill>
          <a:schemeClr val="lt1">
            <a:hueOff val="0"/>
            <a:satOff val="0"/>
            <a:lumOff val="0"/>
            <a:alphaOff val="0"/>
          </a:schemeClr>
        </a:solidFill>
        <a:ln>
          <a:noFill/>
        </a:ln>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dsp:spPr>
      <dsp:style>
        <a:lnRef idx="0">
          <a:scrgbClr r="0" g="0" b="0"/>
        </a:lnRef>
        <a:fillRef idx="3">
          <a:scrgbClr r="0" g="0" b="0"/>
        </a:fillRef>
        <a:effectRef idx="3">
          <a:scrgbClr r="0" g="0" b="0"/>
        </a:effectRef>
        <a:fontRef idx="minor">
          <a:schemeClr val="lt1"/>
        </a:fontRef>
      </dsp:style>
      <dsp:txBody>
        <a:bodyPr spcFirstLastPara="0" vert="horz" wrap="square" lIns="556274"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latin typeface="Times New Roman" pitchFamily="18" charset="0"/>
              <a:ea typeface="Calibri" panose="020F0502020204030204" pitchFamily="34" charset="0"/>
              <a:cs typeface="Times New Roman" panose="02020603050405020304" pitchFamily="18" charset="0"/>
            </a:rPr>
            <a:t>8.5. </a:t>
          </a:r>
          <a:r>
            <a:rPr lang="ru-RU" sz="2000" kern="1200" dirty="0" smtClean="0">
              <a:latin typeface="Times New Roman" pitchFamily="18" charset="0"/>
              <a:cs typeface="Times New Roman" panose="02020603050405020304" pitchFamily="18" charset="0"/>
            </a:rPr>
            <a:t>Национальная система аккредитации Республики Беларусь </a:t>
          </a:r>
          <a:endParaRPr lang="ru-RU" sz="2000" kern="1200" dirty="0">
            <a:latin typeface="Times New Roman" pitchFamily="18" charset="0"/>
            <a:cs typeface="Times New Roman" panose="02020603050405020304" pitchFamily="18" charset="0"/>
          </a:endParaRPr>
        </a:p>
      </dsp:txBody>
      <dsp:txXfrm>
        <a:off x="526912" y="4487893"/>
        <a:ext cx="10671166" cy="832522"/>
      </dsp:txXfrm>
    </dsp:sp>
    <dsp:sp modelId="{03AE49D5-185A-4931-B1E5-D90FCD69F880}">
      <dsp:nvSpPr>
        <dsp:cNvPr id="0" name=""/>
        <dsp:cNvSpPr/>
      </dsp:nvSpPr>
      <dsp:spPr>
        <a:xfrm>
          <a:off x="88901" y="4466143"/>
          <a:ext cx="876022" cy="8760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B3EC5-21AB-4047-A8E4-484DDE95C22D}" type="datetimeFigureOut">
              <a:rPr lang="ru-RU" smtClean="0"/>
              <a:t>19.07.2018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295EB3-19A4-4000-8021-A7D093ED95A7}" type="slidenum">
              <a:rPr lang="ru-RU" smtClean="0"/>
              <a:t>‹#›</a:t>
            </a:fld>
            <a:endParaRPr lang="ru-RU"/>
          </a:p>
        </p:txBody>
      </p:sp>
    </p:spTree>
    <p:extLst>
      <p:ext uri="{BB962C8B-B14F-4D97-AF65-F5344CB8AC3E}">
        <p14:creationId xmlns:p14="http://schemas.microsoft.com/office/powerpoint/2010/main" val="2285369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1</a:t>
            </a:fld>
            <a:endParaRPr lang="ru-RU"/>
          </a:p>
        </p:txBody>
      </p:sp>
    </p:spTree>
    <p:extLst>
      <p:ext uri="{BB962C8B-B14F-4D97-AF65-F5344CB8AC3E}">
        <p14:creationId xmlns:p14="http://schemas.microsoft.com/office/powerpoint/2010/main" val="85779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2</a:t>
            </a:fld>
            <a:endParaRPr lang="ru-RU"/>
          </a:p>
        </p:txBody>
      </p:sp>
    </p:spTree>
    <p:extLst>
      <p:ext uri="{BB962C8B-B14F-4D97-AF65-F5344CB8AC3E}">
        <p14:creationId xmlns:p14="http://schemas.microsoft.com/office/powerpoint/2010/main" val="3351270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рямоугольник 8"/>
          <p:cNvSpPr/>
          <p:nvPr/>
        </p:nvSpPr>
        <p:spPr>
          <a:xfrm>
            <a:off x="-1" y="1905000"/>
            <a:ext cx="12188826" cy="320040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10" name="Прямоугольник 9"/>
          <p:cNvSpPr/>
          <p:nvPr/>
        </p:nvSpPr>
        <p:spPr>
          <a:xfrm>
            <a:off x="-2" y="1795132"/>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11" name="Прямоугольник 10"/>
          <p:cNvSpPr/>
          <p:nvPr/>
        </p:nvSpPr>
        <p:spPr>
          <a:xfrm>
            <a:off x="-2" y="5142116"/>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2" name="Заголовок 1"/>
          <p:cNvSpPr>
            <a:spLocks noGrp="1"/>
          </p:cNvSpPr>
          <p:nvPr>
            <p:ph type="ctrTitle"/>
          </p:nvPr>
        </p:nvSpPr>
        <p:spPr>
          <a:xfrm>
            <a:off x="1295400" y="2079812"/>
            <a:ext cx="9601200" cy="1724092"/>
          </a:xfrm>
        </p:spPr>
        <p:txBody>
          <a:bodyPr anchor="b"/>
          <a:lstStyle>
            <a:lvl1pPr algn="ctr">
              <a:defRPr sz="54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ru-RU" dirty="0"/>
          </a:p>
        </p:txBody>
      </p:sp>
    </p:spTree>
    <p:extLst>
      <p:ext uri="{BB962C8B-B14F-4D97-AF65-F5344CB8AC3E}">
        <p14:creationId xmlns:p14="http://schemas.microsoft.com/office/powerpoint/2010/main" val="100793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5pPr>
              <a:defRPr/>
            </a:lvl5pPr>
            <a:lvl6pPr>
              <a:defRPr/>
            </a:lvl6pPr>
            <a:lvl7pPr>
              <a:defRPr/>
            </a:lvl7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C6C52C72-DE31-F449-A4ED-4C594FD91407}" type="datetimeFigureOut">
              <a:rPr lang="en-US" smtClean="0"/>
              <a:pPr/>
              <a:t>7/19/2018</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686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274638"/>
            <a:ext cx="2628900" cy="58975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838200" y="274638"/>
            <a:ext cx="7734300" cy="58975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ED62726E-379B-B349-9EED-81ED093FA806}" type="datetimeFigureOut">
              <a:rPr lang="en-US" smtClean="0"/>
              <a:pPr/>
              <a:t>7/19/2018</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203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B3A1323-8D79-1946-B0D7-40001CF92E9D}" type="datetimeFigureOut">
              <a:rPr lang="en-US" smtClean="0"/>
              <a:pPr/>
              <a:t>7/19/2018</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882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2130552"/>
            <a:ext cx="9601200" cy="2359152"/>
          </a:xfrm>
        </p:spPr>
        <p:txBody>
          <a:bodyPr anchor="b">
            <a:normAutofit/>
          </a:bodyPr>
          <a:lstStyle>
            <a:lvl1pPr algn="ctr">
              <a:defRPr sz="5400" b="1"/>
            </a:lvl1pPr>
          </a:lstStyle>
          <a:p>
            <a:r>
              <a:rPr lang="ru-RU" smtClean="0"/>
              <a:t>Образец заголовка</a:t>
            </a:r>
            <a:endParaRPr lang="ru-RU" dirty="0"/>
          </a:p>
        </p:txBody>
      </p:sp>
      <p:sp>
        <p:nvSpPr>
          <p:cNvPr id="3" name="Текст 2"/>
          <p:cNvSpPr>
            <a:spLocks noGrp="1"/>
          </p:cNvSpPr>
          <p:nvPr>
            <p:ph type="body" idx="1"/>
          </p:nvPr>
        </p:nvSpPr>
        <p:spPr>
          <a:xfrm>
            <a:off x="1295400" y="4572000"/>
            <a:ext cx="9601200" cy="841248"/>
          </a:xfrm>
        </p:spPr>
        <p:txBody>
          <a:bodyPr anchor="t"/>
          <a:lstStyle>
            <a:lvl1pPr marL="0" indent="0" algn="ctr">
              <a:spcBef>
                <a:spcPts val="0"/>
              </a:spcBef>
              <a:buNone/>
              <a:defRPr sz="20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DFA1846-DA80-1C48-A609-854EA85C59AD}" type="datetimeFigureOut">
              <a:rPr lang="en-US" smtClean="0"/>
              <a:pPr/>
              <a:t>7/19/2018</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254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57302355-E14B-8545-A8F8-0FE83CC9D524}" type="datetimeFigureOut">
              <a:rPr lang="en-US" smtClean="0"/>
              <a:pPr/>
              <a:t>7/19/2018</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949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134112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02640F58-564D-2B4F-AE67-E407BA4FCF45}" type="datetimeFigureOut">
              <a:rPr lang="en-US" smtClean="0"/>
              <a:pPr/>
              <a:t>7/19/2018</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724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F13A34C8-038E-2045-AF43-DF7DBB8E0E9E}" type="datetimeFigureOut">
              <a:rPr lang="en-US" smtClean="0"/>
              <a:pPr/>
              <a:t>7/19/2018</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514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grpSp>
        <p:nvGrpSpPr>
          <p:cNvPr id="5" name="Группа 4"/>
          <p:cNvGrpSpPr/>
          <p:nvPr/>
        </p:nvGrpSpPr>
        <p:grpSpPr>
          <a:xfrm flipV="1">
            <a:off x="1585" y="0"/>
            <a:ext cx="12188827" cy="377952"/>
            <a:chOff x="-1" y="6480048"/>
            <a:chExt cx="12188827" cy="377952"/>
          </a:xfrm>
        </p:grpSpPr>
        <p:sp>
          <p:nvSpPr>
            <p:cNvPr id="6" name="Прямоугольник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7" name="Прямоугольник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grpSp>
      <p:sp>
        <p:nvSpPr>
          <p:cNvPr id="2" name="Дата 1"/>
          <p:cNvSpPr>
            <a:spLocks noGrp="1"/>
          </p:cNvSpPr>
          <p:nvPr>
            <p:ph type="dt" sz="half" idx="10"/>
          </p:nvPr>
        </p:nvSpPr>
        <p:spPr/>
        <p:txBody>
          <a:bodyPr/>
          <a:lstStyle/>
          <a:p>
            <a:fld id="{8818C68F-D26B-8F47-958C-23B49CF8A634}" type="datetimeFigureOut">
              <a:rPr lang="en-US" smtClean="0"/>
              <a:pPr/>
              <a:t>7/19/2018</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407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pSp>
        <p:nvGrpSpPr>
          <p:cNvPr id="8" name="Группа 7"/>
          <p:cNvGrpSpPr/>
          <p:nvPr/>
        </p:nvGrpSpPr>
        <p:grpSpPr>
          <a:xfrm flipV="1">
            <a:off x="1585" y="0"/>
            <a:ext cx="12188827" cy="377952"/>
            <a:chOff x="-1" y="6480048"/>
            <a:chExt cx="12188827" cy="377952"/>
          </a:xfrm>
        </p:grpSpPr>
        <p:sp>
          <p:nvSpPr>
            <p:cNvPr id="9" name="Прямоугольник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10" name="Прямоугольник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grpSp>
      <p:sp>
        <p:nvSpPr>
          <p:cNvPr id="2" name="Заголовок 1"/>
          <p:cNvSpPr>
            <a:spLocks noGrp="1"/>
          </p:cNvSpPr>
          <p:nvPr>
            <p:ph type="title"/>
          </p:nvPr>
        </p:nvSpPr>
        <p:spPr>
          <a:xfrm>
            <a:off x="7470648" y="2350008"/>
            <a:ext cx="4206240" cy="1993392"/>
          </a:xfrm>
        </p:spPr>
        <p:txBody>
          <a:bodyPr anchor="b">
            <a:normAutofit/>
          </a:bodyPr>
          <a:lstStyle>
            <a:lvl1pPr>
              <a:defRPr sz="3400" b="1"/>
            </a:lvl1pPr>
          </a:lstStyle>
          <a:p>
            <a:r>
              <a:rPr lang="ru-RU" smtClean="0"/>
              <a:t>Образец заголовка</a:t>
            </a:r>
            <a:endParaRPr lang="ru-RU" dirty="0"/>
          </a:p>
        </p:txBody>
      </p:sp>
      <p:sp>
        <p:nvSpPr>
          <p:cNvPr id="3" name="Объект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0DF5E60-9974-AC48-9591-99C2BB44B7CF}" type="datetimeFigureOut">
              <a:rPr lang="en-US" smtClean="0"/>
              <a:pPr/>
              <a:t>7/19/2018</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647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Группа 7"/>
          <p:cNvGrpSpPr/>
          <p:nvPr/>
        </p:nvGrpSpPr>
        <p:grpSpPr>
          <a:xfrm flipV="1">
            <a:off x="1585" y="0"/>
            <a:ext cx="12188827" cy="377952"/>
            <a:chOff x="-1" y="6480048"/>
            <a:chExt cx="12188827" cy="377952"/>
          </a:xfrm>
        </p:grpSpPr>
        <p:sp>
          <p:nvSpPr>
            <p:cNvPr id="9" name="Прямоугольник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10" name="Прямоугольник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grpSp>
      <p:sp>
        <p:nvSpPr>
          <p:cNvPr id="2" name="Заголовок 1"/>
          <p:cNvSpPr>
            <a:spLocks noGrp="1"/>
          </p:cNvSpPr>
          <p:nvPr>
            <p:ph type="title"/>
          </p:nvPr>
        </p:nvSpPr>
        <p:spPr>
          <a:xfrm>
            <a:off x="7470648" y="2350008"/>
            <a:ext cx="4206240" cy="1993392"/>
          </a:xfrm>
        </p:spPr>
        <p:txBody>
          <a:bodyPr anchor="b">
            <a:normAutofit/>
          </a:bodyPr>
          <a:lstStyle>
            <a:lvl1pPr>
              <a:defRPr sz="3400" b="1"/>
            </a:lvl1pPr>
          </a:lstStyle>
          <a:p>
            <a:r>
              <a:rPr lang="ru-RU" smtClean="0"/>
              <a:t>Образец заголовка</a:t>
            </a:r>
            <a:endParaRPr lang="ru-RU" dirty="0"/>
          </a:p>
        </p:txBody>
      </p:sp>
      <p:sp>
        <p:nvSpPr>
          <p:cNvPr id="3" name="Рисунок 2"/>
          <p:cNvSpPr>
            <a:spLocks noGrp="1"/>
          </p:cNvSpPr>
          <p:nvPr>
            <p:ph type="pic" idx="1"/>
          </p:nvPr>
        </p:nvSpPr>
        <p:spPr>
          <a:xfrm>
            <a:off x="150811" y="506104"/>
            <a:ext cx="6858002" cy="5843016"/>
          </a:xfrm>
          <a:solidFill>
            <a:schemeClr val="accent1">
              <a:lumMod val="40000"/>
              <a:lumOff val="60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8C79C5D-2A6F-F04D-97DA-BEF2467B64E4}" type="datetimeFigureOut">
              <a:rPr lang="en-US" smtClean="0"/>
              <a:pPr/>
              <a:t>7/19/2018</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1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9" name="Группа 8"/>
          <p:cNvGrpSpPr/>
          <p:nvPr/>
        </p:nvGrpSpPr>
        <p:grpSpPr>
          <a:xfrm>
            <a:off x="-1" y="6480048"/>
            <a:ext cx="12188827" cy="377952"/>
            <a:chOff x="-1" y="6480048"/>
            <a:chExt cx="12188827" cy="377952"/>
          </a:xfrm>
        </p:grpSpPr>
        <p:sp>
          <p:nvSpPr>
            <p:cNvPr id="7" name="Прямоугольник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8" name="Прямоугольник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grpSp>
      <p:sp>
        <p:nvSpPr>
          <p:cNvPr id="2" name="Заголовок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900">
                <a:solidFill>
                  <a:schemeClr val="tx1"/>
                </a:solidFill>
              </a:defRPr>
            </a:lvl1pPr>
          </a:lstStyle>
          <a:p>
            <a:fld id="{09B482E8-6E0E-1B4F-B1FD-C69DB9E858D9}" type="datetimeFigureOut">
              <a:rPr lang="en-US" smtClean="0"/>
              <a:pPr/>
              <a:t>7/19/2018</a:t>
            </a:fld>
            <a:endParaRPr lang="en-US" dirty="0"/>
          </a:p>
        </p:txBody>
      </p:sp>
      <p:sp>
        <p:nvSpPr>
          <p:cNvPr id="5" name="Нижний колонтитул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Номер слайда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9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503124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mailto:mashkovich1978@mail.ru"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4329" y="2352381"/>
            <a:ext cx="11691257" cy="928186"/>
          </a:xfrm>
        </p:spPr>
        <p:txBody>
          <a:bodyPr>
            <a:normAutofit/>
          </a:bodyPr>
          <a:lstStyle/>
          <a:p>
            <a:pPr algn="ctr"/>
            <a:r>
              <a:rPr lang="ru-RU" b="1" dirty="0" smtClean="0">
                <a:solidFill>
                  <a:schemeClr val="tx2">
                    <a:lumMod val="60000"/>
                    <a:lumOff val="40000"/>
                  </a:schemeClr>
                </a:solidFill>
                <a:latin typeface="Times New Roman" panose="02020603050405020304" pitchFamily="18" charset="0"/>
                <a:cs typeface="Times New Roman" panose="02020603050405020304" pitchFamily="18" charset="0"/>
              </a:rPr>
              <a:t>Стандартизация и сертификация</a:t>
            </a:r>
            <a:endParaRPr lang="ru-RU"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93914" y="3848670"/>
            <a:ext cx="11898086" cy="845300"/>
          </a:xfrm>
        </p:spPr>
        <p:txBody>
          <a:bodyPr>
            <a:noAutofit/>
          </a:bodyPr>
          <a:lstStyle/>
          <a:p>
            <a:r>
              <a:rPr lang="ru-RU" sz="3200" b="1" dirty="0">
                <a:solidFill>
                  <a:schemeClr val="tx1"/>
                </a:solidFill>
                <a:latin typeface="Times New Roman" panose="02020603050405020304" pitchFamily="18" charset="0"/>
                <a:cs typeface="Times New Roman" panose="02020603050405020304" pitchFamily="18" charset="0"/>
              </a:rPr>
              <a:t>Модуль </a:t>
            </a:r>
            <a:r>
              <a:rPr lang="ru-RU" sz="3200" b="1" dirty="0" smtClean="0">
                <a:solidFill>
                  <a:schemeClr val="tx1"/>
                </a:solidFill>
                <a:latin typeface="Times New Roman" panose="02020603050405020304" pitchFamily="18" charset="0"/>
                <a:cs typeface="Times New Roman" panose="02020603050405020304" pitchFamily="18" charset="0"/>
              </a:rPr>
              <a:t>8. Аккредитация органов по оценке соответствия</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6" name="Заголовок 1"/>
          <p:cNvSpPr txBox="1">
            <a:spLocks/>
          </p:cNvSpPr>
          <p:nvPr/>
        </p:nvSpPr>
        <p:spPr>
          <a:xfrm>
            <a:off x="1208872" y="70505"/>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smtClean="0">
                <a:solidFill>
                  <a:schemeClr val="tx2">
                    <a:lumMod val="60000"/>
                    <a:lumOff val="4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smtClean="0">
                <a:solidFill>
                  <a:schemeClr val="tx2">
                    <a:lumMod val="60000"/>
                    <a:lumOff val="4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endParaRPr lang="ru-RU" sz="11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3662" y="70505"/>
            <a:ext cx="1178259" cy="1622655"/>
          </a:xfrm>
          <a:prstGeom prst="rect">
            <a:avLst/>
          </a:prstGeom>
        </p:spPr>
      </p:pic>
      <p:sp>
        <p:nvSpPr>
          <p:cNvPr id="8" name="Подзаголовок 2"/>
          <p:cNvSpPr txBox="1">
            <a:spLocks/>
          </p:cNvSpPr>
          <p:nvPr/>
        </p:nvSpPr>
        <p:spPr>
          <a:xfrm>
            <a:off x="943391" y="5423526"/>
            <a:ext cx="10187820" cy="988160"/>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r>
              <a:rPr lang="ru-RU" sz="1800" cap="none" dirty="0" smtClean="0">
                <a:solidFill>
                  <a:schemeClr val="tx2">
                    <a:lumMod val="60000"/>
                    <a:lumOff val="40000"/>
                  </a:schemeClr>
                </a:solidFill>
                <a:latin typeface="Times New Roman" panose="02020603050405020304" pitchFamily="18" charset="0"/>
                <a:cs typeface="Times New Roman" panose="02020603050405020304" pitchFamily="18" charset="0"/>
              </a:rPr>
              <a:t>Авторы</a:t>
            </a:r>
            <a:r>
              <a:rPr lang="ru-RU" sz="1800" dirty="0" smtClean="0">
                <a:solidFill>
                  <a:schemeClr val="tx2">
                    <a:lumMod val="60000"/>
                    <a:lumOff val="40000"/>
                  </a:schemeClr>
                </a:solidFill>
                <a:latin typeface="Times New Roman" panose="02020603050405020304" pitchFamily="18" charset="0"/>
                <a:cs typeface="Times New Roman" panose="02020603050405020304" pitchFamily="18" charset="0"/>
              </a:rPr>
              <a:t>:</a:t>
            </a:r>
            <a:r>
              <a:rPr lang="ru-RU" sz="1800" b="1" cap="none" dirty="0" smtClean="0">
                <a:solidFill>
                  <a:schemeClr val="tx2">
                    <a:lumMod val="60000"/>
                    <a:lumOff val="40000"/>
                  </a:schemeClr>
                </a:solidFill>
                <a:latin typeface="Times New Roman" panose="02020603050405020304" pitchFamily="18" charset="0"/>
                <a:ea typeface="Times New Roman" panose="02020603050405020304" pitchFamily="18" charset="0"/>
              </a:rPr>
              <a:t> Машкович Татьяна Васильевна </a:t>
            </a:r>
            <a:r>
              <a:rPr lang="ru-RU" sz="1800" cap="none" dirty="0" smtClean="0">
                <a:solidFill>
                  <a:schemeClr val="tx2">
                    <a:lumMod val="60000"/>
                    <a:lumOff val="40000"/>
                  </a:schemeClr>
                </a:solidFill>
                <a:latin typeface="Times New Roman" panose="02020603050405020304" pitchFamily="18" charset="0"/>
                <a:ea typeface="Times New Roman" panose="02020603050405020304" pitchFamily="18" charset="0"/>
              </a:rPr>
              <a:t>– преподаватель,</a:t>
            </a:r>
          </a:p>
          <a:p>
            <a:pPr marL="2873375" algn="just"/>
            <a:r>
              <a:rPr lang="ru-RU" sz="1800" b="1" cap="none" dirty="0" smtClean="0">
                <a:solidFill>
                  <a:schemeClr val="tx2">
                    <a:lumMod val="60000"/>
                    <a:lumOff val="40000"/>
                  </a:schemeClr>
                </a:solidFill>
                <a:latin typeface="Times New Roman" panose="02020603050405020304" pitchFamily="18" charset="0"/>
                <a:cs typeface="Times New Roman" panose="02020603050405020304" pitchFamily="18" charset="0"/>
              </a:rPr>
              <a:t> Тукьянова Александра Сергеевна</a:t>
            </a:r>
            <a:r>
              <a:rPr lang="ru-RU" sz="1800" cap="none" dirty="0" smtClean="0">
                <a:solidFill>
                  <a:schemeClr val="tx2">
                    <a:lumMod val="60000"/>
                    <a:lumOff val="40000"/>
                  </a:schemeClr>
                </a:solidFill>
                <a:latin typeface="Times New Roman" panose="02020603050405020304" pitchFamily="18" charset="0"/>
                <a:cs typeface="Times New Roman" panose="02020603050405020304" pitchFamily="18" charset="0"/>
              </a:rPr>
              <a:t> – преподаватель</a:t>
            </a:r>
            <a:endParaRPr lang="ru-RU" sz="18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968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Скругленный прямоугольник 36"/>
          <p:cNvSpPr/>
          <p:nvPr/>
        </p:nvSpPr>
        <p:spPr>
          <a:xfrm>
            <a:off x="395786" y="4634554"/>
            <a:ext cx="5634131" cy="6118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Технические комитеты </a:t>
            </a:r>
            <a:r>
              <a:rPr lang="ru-RU" dirty="0">
                <a:latin typeface="Times New Roman" pitchFamily="18" charset="0"/>
                <a:cs typeface="Times New Roman" pitchFamily="18" charset="0"/>
              </a:rPr>
              <a:t>по </a:t>
            </a:r>
            <a:r>
              <a:rPr lang="ru-RU" dirty="0" smtClean="0">
                <a:latin typeface="Times New Roman" pitchFamily="18" charset="0"/>
                <a:cs typeface="Times New Roman" pitchFamily="18" charset="0"/>
              </a:rPr>
              <a:t>аккредитации</a:t>
            </a:r>
            <a:endParaRPr lang="ru-RU"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2" name="Прямоугольник 1"/>
          <p:cNvSpPr/>
          <p:nvPr/>
        </p:nvSpPr>
        <p:spPr>
          <a:xfrm>
            <a:off x="395786" y="620764"/>
            <a:ext cx="11559414" cy="892552"/>
          </a:xfrm>
          <a:prstGeom prst="rect">
            <a:avLst/>
          </a:prstGeom>
        </p:spPr>
        <p:txBody>
          <a:bodyPr wrap="square">
            <a:spAutoFit/>
          </a:bodyPr>
          <a:lstStyle/>
          <a:p>
            <a:r>
              <a:rPr lang="ru-RU" sz="2000" b="1" dirty="0">
                <a:latin typeface="Times New Roman" pitchFamily="18" charset="0"/>
                <a:cs typeface="Times New Roman" pitchFamily="18" charset="0"/>
              </a:rPr>
              <a:t>Статья </a:t>
            </a:r>
            <a:r>
              <a:rPr lang="ru-RU" sz="2000" b="1" dirty="0" smtClean="0">
                <a:latin typeface="Times New Roman" pitchFamily="18" charset="0"/>
                <a:cs typeface="Times New Roman" pitchFamily="18" charset="0"/>
              </a:rPr>
              <a:t>45. </a:t>
            </a:r>
            <a:r>
              <a:rPr lang="ru-RU" sz="2000" b="1" dirty="0">
                <a:latin typeface="Times New Roman" pitchFamily="18" charset="0"/>
                <a:cs typeface="Times New Roman" pitchFamily="18" charset="0"/>
              </a:rPr>
              <a:t>Субъекты </a:t>
            </a:r>
            <a:r>
              <a:rPr lang="ru-RU" sz="2000" b="1" dirty="0" smtClean="0">
                <a:latin typeface="Times New Roman" pitchFamily="18" charset="0"/>
                <a:cs typeface="Times New Roman" pitchFamily="18" charset="0"/>
              </a:rPr>
              <a:t>аккредитации</a:t>
            </a:r>
            <a:endParaRPr lang="ru-RU" sz="2000" dirty="0" smtClean="0">
              <a:latin typeface="Times New Roman" pitchFamily="18" charset="0"/>
              <a:cs typeface="Times New Roman" pitchFamily="18" charset="0"/>
            </a:endParaRPr>
          </a:p>
          <a:p>
            <a:endParaRPr lang="ru-RU" sz="1050" dirty="0">
              <a:latin typeface="Times New Roman" pitchFamily="18" charset="0"/>
              <a:cs typeface="Times New Roman" pitchFamily="18" charset="0"/>
            </a:endParaRPr>
          </a:p>
          <a:p>
            <a:r>
              <a:rPr lang="ru-RU" sz="2000" dirty="0" smtClean="0">
                <a:latin typeface="Times New Roman" pitchFamily="18" charset="0"/>
                <a:cs typeface="Times New Roman" pitchFamily="18" charset="0"/>
              </a:rPr>
              <a:t>Субъектами аккредитации являются</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p:txBody>
      </p:sp>
      <p:sp>
        <p:nvSpPr>
          <p:cNvPr id="3" name="Скругленный прямоугольник 2"/>
          <p:cNvSpPr/>
          <p:nvPr/>
        </p:nvSpPr>
        <p:spPr>
          <a:xfrm>
            <a:off x="395785" y="1820838"/>
            <a:ext cx="5634131" cy="641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Президент Республики Беларусь</a:t>
            </a:r>
            <a:endParaRPr lang="ru-RU" dirty="0"/>
          </a:p>
        </p:txBody>
      </p:sp>
      <p:sp>
        <p:nvSpPr>
          <p:cNvPr id="5" name="Скругленный прямоугольник 4"/>
          <p:cNvSpPr/>
          <p:nvPr/>
        </p:nvSpPr>
        <p:spPr>
          <a:xfrm>
            <a:off x="395785" y="2614684"/>
            <a:ext cx="5634131" cy="830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государственные органы, осуществляющие государственное регулирование в области </a:t>
            </a:r>
            <a:r>
              <a:rPr lang="ru-RU" dirty="0" smtClean="0">
                <a:latin typeface="Times New Roman" pitchFamily="18" charset="0"/>
                <a:cs typeface="Times New Roman" pitchFamily="18" charset="0"/>
              </a:rPr>
              <a:t>аккредитации</a:t>
            </a:r>
            <a:endParaRPr lang="ru-RU" dirty="0"/>
          </a:p>
        </p:txBody>
      </p:sp>
      <p:sp>
        <p:nvSpPr>
          <p:cNvPr id="6" name="Скругленный прямоугольник 5"/>
          <p:cNvSpPr/>
          <p:nvPr/>
        </p:nvSpPr>
        <p:spPr>
          <a:xfrm>
            <a:off x="395785" y="3583676"/>
            <a:ext cx="5634131" cy="8984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Совет по аккредитации Национальной системы аккредитации Республики Беларусь</a:t>
            </a:r>
          </a:p>
        </p:txBody>
      </p:sp>
      <p:sp>
        <p:nvSpPr>
          <p:cNvPr id="8" name="TextBox 7"/>
          <p:cNvSpPr txBox="1"/>
          <p:nvPr/>
        </p:nvSpPr>
        <p:spPr>
          <a:xfrm>
            <a:off x="7438027" y="1617332"/>
            <a:ext cx="4371593" cy="646331"/>
          </a:xfrm>
          <a:prstGeom prst="rect">
            <a:avLst/>
          </a:prstGeom>
          <a:noFill/>
        </p:spPr>
        <p:txBody>
          <a:bodyPr wrap="square" rtlCol="0">
            <a:spAutoFit/>
          </a:bodyPr>
          <a:lstStyle/>
          <a:p>
            <a:pPr algn="ctr"/>
            <a:r>
              <a:rPr lang="ru-RU" i="1" dirty="0" smtClean="0">
                <a:solidFill>
                  <a:srgbClr val="C00000"/>
                </a:solidFill>
                <a:latin typeface="Times New Roman" pitchFamily="18" charset="0"/>
                <a:cs typeface="Times New Roman" pitchFamily="18" charset="0"/>
              </a:rPr>
              <a:t>Нажимайте на список ниже </a:t>
            </a:r>
          </a:p>
          <a:p>
            <a:pPr algn="ctr"/>
            <a:r>
              <a:rPr lang="ru-RU" i="1" dirty="0" smtClean="0">
                <a:solidFill>
                  <a:srgbClr val="C00000"/>
                </a:solidFill>
                <a:latin typeface="Times New Roman" pitchFamily="18" charset="0"/>
                <a:cs typeface="Times New Roman" pitchFamily="18" charset="0"/>
              </a:rPr>
              <a:t>по порядку, чтобы прочитать подробнее</a:t>
            </a:r>
            <a:endParaRPr lang="ru-RU" i="1" dirty="0">
              <a:solidFill>
                <a:srgbClr val="C00000"/>
              </a:solidFill>
              <a:latin typeface="Times New Roman" pitchFamily="18" charset="0"/>
              <a:cs typeface="Times New Roman" pitchFamily="18" charset="0"/>
            </a:endParaRPr>
          </a:p>
        </p:txBody>
      </p:sp>
      <p:sp>
        <p:nvSpPr>
          <p:cNvPr id="9" name="Прямоугольник 8"/>
          <p:cNvSpPr/>
          <p:nvPr/>
        </p:nvSpPr>
        <p:spPr>
          <a:xfrm>
            <a:off x="395786" y="1727577"/>
            <a:ext cx="6469040" cy="38873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ru-RU" sz="2000" b="1" dirty="0" smtClean="0">
                <a:solidFill>
                  <a:schemeClr val="tx1"/>
                </a:solidFill>
                <a:latin typeface="Times New Roman" pitchFamily="18" charset="0"/>
                <a:cs typeface="Times New Roman" pitchFamily="18" charset="0"/>
              </a:rPr>
              <a:t>Орган </a:t>
            </a:r>
            <a:r>
              <a:rPr lang="ru-RU" sz="2000" b="1" dirty="0">
                <a:solidFill>
                  <a:schemeClr val="tx1"/>
                </a:solidFill>
                <a:latin typeface="Times New Roman" pitchFamily="18" charset="0"/>
                <a:cs typeface="Times New Roman" pitchFamily="18" charset="0"/>
              </a:rPr>
              <a:t>по аккредитации </a:t>
            </a:r>
            <a:r>
              <a:rPr lang="ru-RU" sz="2000" dirty="0">
                <a:solidFill>
                  <a:schemeClr val="tx1"/>
                </a:solidFill>
                <a:latin typeface="Times New Roman" pitchFamily="18" charset="0"/>
                <a:cs typeface="Times New Roman" pitchFamily="18" charset="0"/>
              </a:rPr>
              <a:t>– государственная организация, определенная Государственным комитетом по стандартизации Республики Беларусь и подчиненная ему, проводящая аккредитацию</a:t>
            </a:r>
          </a:p>
        </p:txBody>
      </p:sp>
      <p:sp>
        <p:nvSpPr>
          <p:cNvPr id="7" name="Скругленный прямоугольник 6"/>
          <p:cNvSpPr/>
          <p:nvPr/>
        </p:nvSpPr>
        <p:spPr>
          <a:xfrm>
            <a:off x="7610415" y="2484460"/>
            <a:ext cx="4199205" cy="410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орган по аккредитации</a:t>
            </a:r>
            <a:endParaRPr lang="ru-RU" dirty="0"/>
          </a:p>
        </p:txBody>
      </p:sp>
      <p:sp>
        <p:nvSpPr>
          <p:cNvPr id="29" name="Прямоугольник 28"/>
          <p:cNvSpPr/>
          <p:nvPr/>
        </p:nvSpPr>
        <p:spPr>
          <a:xfrm>
            <a:off x="395786" y="1727577"/>
            <a:ext cx="6469040" cy="38873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ru-RU" sz="2000" b="1" dirty="0" smtClean="0">
                <a:solidFill>
                  <a:schemeClr val="tx1"/>
                </a:solidFill>
                <a:latin typeface="Times New Roman" pitchFamily="18" charset="0"/>
                <a:cs typeface="Times New Roman" pitchFamily="18" charset="0"/>
              </a:rPr>
              <a:t>Заявитель </a:t>
            </a:r>
            <a:r>
              <a:rPr lang="ru-RU" sz="2000" b="1" dirty="0">
                <a:solidFill>
                  <a:schemeClr val="tx1"/>
                </a:solidFill>
                <a:latin typeface="Times New Roman" pitchFamily="18" charset="0"/>
                <a:cs typeface="Times New Roman" pitchFamily="18" charset="0"/>
              </a:rPr>
              <a:t>на проведение аккредитации </a:t>
            </a:r>
            <a:r>
              <a:rPr lang="ru-RU" sz="2000" dirty="0">
                <a:solidFill>
                  <a:schemeClr val="tx1"/>
                </a:solidFill>
                <a:latin typeface="Times New Roman" pitchFamily="18" charset="0"/>
                <a:cs typeface="Times New Roman" pitchFamily="18" charset="0"/>
              </a:rPr>
              <a:t>– юридическое лицо Республики Беларусь либо иностранное юридическое лицо, обратившиеся с заявкой на аккредитацию. </a:t>
            </a:r>
            <a:endParaRPr lang="ru-RU" sz="2000" dirty="0" smtClean="0">
              <a:solidFill>
                <a:schemeClr val="tx1"/>
              </a:solidFill>
              <a:latin typeface="Times New Roman" pitchFamily="18" charset="0"/>
              <a:cs typeface="Times New Roman" pitchFamily="18" charset="0"/>
            </a:endParaRPr>
          </a:p>
          <a:p>
            <a:pPr algn="just"/>
            <a:r>
              <a:rPr lang="ru-RU" i="1" dirty="0" smtClean="0">
                <a:solidFill>
                  <a:schemeClr val="tx1"/>
                </a:solidFill>
                <a:latin typeface="Times New Roman" pitchFamily="18" charset="0"/>
                <a:cs typeface="Times New Roman" pitchFamily="18" charset="0"/>
              </a:rPr>
              <a:t>При </a:t>
            </a:r>
            <a:r>
              <a:rPr lang="ru-RU" i="1" dirty="0">
                <a:solidFill>
                  <a:schemeClr val="tx1"/>
                </a:solidFill>
                <a:latin typeface="Times New Roman" pitchFamily="18" charset="0"/>
                <a:cs typeface="Times New Roman" pitchFamily="18" charset="0"/>
              </a:rPr>
              <a:t>этом заявителем на проведение аккредитации, если требуемая (испрашиваемая) область аккредитации включает технические регламенты Республики Беларусь либо нормативные правовые акты Президента Республики Беларусь или Совета Министров Республики Беларусь, предусматривающие введение обязательного подтверждения соответствия в связи с необходимостью принятия оперативных мер государственного регулирования, может быть только юридическое лицо Республики </a:t>
            </a:r>
            <a:r>
              <a:rPr lang="ru-RU" i="1" dirty="0" smtClean="0">
                <a:solidFill>
                  <a:schemeClr val="tx1"/>
                </a:solidFill>
                <a:latin typeface="Times New Roman" pitchFamily="18" charset="0"/>
                <a:cs typeface="Times New Roman" pitchFamily="18" charset="0"/>
              </a:rPr>
              <a:t>Беларусь.</a:t>
            </a:r>
            <a:endParaRPr lang="ru-RU" i="1" dirty="0">
              <a:solidFill>
                <a:schemeClr val="tx1"/>
              </a:solidFill>
              <a:latin typeface="Times New Roman" pitchFamily="18" charset="0"/>
              <a:cs typeface="Times New Roman" pitchFamily="18" charset="0"/>
            </a:endParaRPr>
          </a:p>
        </p:txBody>
      </p:sp>
      <p:sp>
        <p:nvSpPr>
          <p:cNvPr id="30" name="Скругленный прямоугольник 29"/>
          <p:cNvSpPr/>
          <p:nvPr/>
        </p:nvSpPr>
        <p:spPr>
          <a:xfrm>
            <a:off x="7610416" y="3047431"/>
            <a:ext cx="4199205" cy="410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заявители на проведение аккредитации</a:t>
            </a:r>
            <a:endParaRPr lang="ru-RU" dirty="0"/>
          </a:p>
        </p:txBody>
      </p:sp>
      <p:sp>
        <p:nvSpPr>
          <p:cNvPr id="31" name="Прямоугольник 30"/>
          <p:cNvSpPr/>
          <p:nvPr/>
        </p:nvSpPr>
        <p:spPr>
          <a:xfrm>
            <a:off x="395785" y="1727577"/>
            <a:ext cx="6469041" cy="38873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ru-RU" sz="2000" b="1" dirty="0" smtClean="0">
                <a:solidFill>
                  <a:schemeClr val="tx1"/>
                </a:solidFill>
                <a:latin typeface="Times New Roman" pitchFamily="18" charset="0"/>
                <a:cs typeface="Times New Roman" pitchFamily="18" charset="0"/>
              </a:rPr>
              <a:t>Аккредитованный </a:t>
            </a:r>
            <a:r>
              <a:rPr lang="ru-RU" sz="2000" b="1" dirty="0">
                <a:solidFill>
                  <a:schemeClr val="tx1"/>
                </a:solidFill>
                <a:latin typeface="Times New Roman" pitchFamily="18" charset="0"/>
                <a:cs typeface="Times New Roman" pitchFamily="18" charset="0"/>
              </a:rPr>
              <a:t>субъект </a:t>
            </a:r>
            <a:r>
              <a:rPr lang="ru-RU" sz="2000" dirty="0">
                <a:solidFill>
                  <a:schemeClr val="tx1"/>
                </a:solidFill>
                <a:latin typeface="Times New Roman" pitchFamily="18" charset="0"/>
                <a:cs typeface="Times New Roman" pitchFamily="18" charset="0"/>
              </a:rPr>
              <a:t>– орган по сертификации либо аккредитованная испытательная лаборатория (центр</a:t>
            </a:r>
            <a:r>
              <a:rPr lang="ru-RU" sz="2000" dirty="0" smtClean="0">
                <a:solidFill>
                  <a:schemeClr val="tx1"/>
                </a:solidFill>
                <a:latin typeface="Times New Roman" pitchFamily="18" charset="0"/>
                <a:cs typeface="Times New Roman" pitchFamily="18" charset="0"/>
              </a:rPr>
              <a:t>)</a:t>
            </a:r>
            <a:r>
              <a:rPr lang="ru-RU" i="1" dirty="0" smtClean="0">
                <a:solidFill>
                  <a:schemeClr val="tx1"/>
                </a:solidFill>
                <a:latin typeface="Times New Roman" pitchFamily="18" charset="0"/>
                <a:cs typeface="Times New Roman" pitchFamily="18" charset="0"/>
              </a:rPr>
              <a:t>.</a:t>
            </a:r>
          </a:p>
          <a:p>
            <a:pPr algn="just"/>
            <a:endParaRPr lang="ru-RU" i="1" dirty="0">
              <a:solidFill>
                <a:schemeClr val="tx1"/>
              </a:solidFill>
              <a:latin typeface="Times New Roman" pitchFamily="18" charset="0"/>
              <a:cs typeface="Times New Roman" pitchFamily="18" charset="0"/>
            </a:endParaRPr>
          </a:p>
          <a:p>
            <a:pPr algn="just"/>
            <a:r>
              <a:rPr lang="ru-RU" sz="2000" b="1" u="sng" dirty="0" smtClean="0">
                <a:solidFill>
                  <a:schemeClr val="tx1"/>
                </a:solidFill>
                <a:latin typeface="Times New Roman" pitchFamily="18" charset="0"/>
                <a:cs typeface="Times New Roman" pitchFamily="18" charset="0"/>
              </a:rPr>
              <a:t>Аккредитованная </a:t>
            </a:r>
            <a:r>
              <a:rPr lang="ru-RU" sz="2000" b="1" u="sng" dirty="0">
                <a:solidFill>
                  <a:schemeClr val="tx1"/>
                </a:solidFill>
                <a:latin typeface="Times New Roman" pitchFamily="18" charset="0"/>
                <a:cs typeface="Times New Roman" pitchFamily="18" charset="0"/>
              </a:rPr>
              <a:t>испытательная лаборатория (центр)</a:t>
            </a:r>
            <a:r>
              <a:rPr lang="ru-RU" sz="2000" dirty="0">
                <a:solidFill>
                  <a:schemeClr val="tx1"/>
                </a:solidFill>
                <a:latin typeface="Times New Roman" pitchFamily="18" charset="0"/>
                <a:cs typeface="Times New Roman" pitchFamily="18" charset="0"/>
              </a:rPr>
              <a:t> – юридическое лицо Республики Беларусь либо иностранное юридическое лицо, аккредитованные для проведения испытаний в определенной области </a:t>
            </a:r>
            <a:r>
              <a:rPr lang="ru-RU" sz="2000" dirty="0" smtClean="0">
                <a:solidFill>
                  <a:schemeClr val="tx1"/>
                </a:solidFill>
                <a:latin typeface="Times New Roman" pitchFamily="18" charset="0"/>
                <a:cs typeface="Times New Roman" pitchFamily="18" charset="0"/>
              </a:rPr>
              <a:t>аккредитации.</a:t>
            </a:r>
            <a:endParaRPr lang="ru-RU" sz="2000" i="1" dirty="0">
              <a:solidFill>
                <a:schemeClr val="tx1"/>
              </a:solidFill>
              <a:latin typeface="Times New Roman" pitchFamily="18" charset="0"/>
              <a:cs typeface="Times New Roman" pitchFamily="18" charset="0"/>
            </a:endParaRPr>
          </a:p>
        </p:txBody>
      </p:sp>
      <p:sp>
        <p:nvSpPr>
          <p:cNvPr id="32" name="Скругленный прямоугольник 31"/>
          <p:cNvSpPr/>
          <p:nvPr/>
        </p:nvSpPr>
        <p:spPr>
          <a:xfrm>
            <a:off x="7610416" y="3610402"/>
            <a:ext cx="4199205" cy="410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аккредитованные субъекты</a:t>
            </a:r>
            <a:endParaRPr lang="ru-RU" dirty="0"/>
          </a:p>
        </p:txBody>
      </p:sp>
      <p:sp>
        <p:nvSpPr>
          <p:cNvPr id="33" name="Прямоугольник 32"/>
          <p:cNvSpPr/>
          <p:nvPr/>
        </p:nvSpPr>
        <p:spPr>
          <a:xfrm>
            <a:off x="395785" y="1727577"/>
            <a:ext cx="6469041" cy="38873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ru-RU" sz="2000" b="1" dirty="0" smtClean="0">
                <a:solidFill>
                  <a:schemeClr val="tx1"/>
                </a:solidFill>
                <a:latin typeface="Times New Roman" pitchFamily="18" charset="0"/>
                <a:cs typeface="Times New Roman" pitchFamily="18" charset="0"/>
              </a:rPr>
              <a:t>Эксперт </a:t>
            </a:r>
            <a:r>
              <a:rPr lang="ru-RU" sz="2000" b="1" dirty="0">
                <a:solidFill>
                  <a:schemeClr val="tx1"/>
                </a:solidFill>
                <a:latin typeface="Times New Roman" pitchFamily="18" charset="0"/>
                <a:cs typeface="Times New Roman" pitchFamily="18" charset="0"/>
              </a:rPr>
              <a:t>по аккредитации </a:t>
            </a:r>
            <a:r>
              <a:rPr lang="ru-RU" sz="2000" dirty="0">
                <a:solidFill>
                  <a:schemeClr val="tx1"/>
                </a:solidFill>
                <a:latin typeface="Times New Roman" pitchFamily="18" charset="0"/>
                <a:cs typeface="Times New Roman" pitchFamily="18" charset="0"/>
              </a:rPr>
              <a:t>– физическое лицо, аттестованное органом по аккредитации в порядке, установленном актами законодательства Республики Беларусь, назначенное для выполнения работ по аккредитации органом по аккредитации и включенное им в реестр экспертов по аккредитации.</a:t>
            </a:r>
          </a:p>
        </p:txBody>
      </p:sp>
      <p:sp>
        <p:nvSpPr>
          <p:cNvPr id="34" name="Скругленный прямоугольник 33"/>
          <p:cNvSpPr/>
          <p:nvPr/>
        </p:nvSpPr>
        <p:spPr>
          <a:xfrm>
            <a:off x="7610416" y="4147213"/>
            <a:ext cx="4199205" cy="410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эксперты по аккредитации</a:t>
            </a:r>
            <a:endParaRPr lang="ru-RU" dirty="0"/>
          </a:p>
        </p:txBody>
      </p:sp>
      <p:sp>
        <p:nvSpPr>
          <p:cNvPr id="35" name="Прямоугольник 34"/>
          <p:cNvSpPr/>
          <p:nvPr/>
        </p:nvSpPr>
        <p:spPr>
          <a:xfrm>
            <a:off x="395786" y="1727577"/>
            <a:ext cx="6469040" cy="38873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ru-RU" sz="2000" b="1" dirty="0" smtClean="0">
                <a:solidFill>
                  <a:schemeClr val="tx1"/>
                </a:solidFill>
                <a:latin typeface="Times New Roman" pitchFamily="18" charset="0"/>
                <a:cs typeface="Times New Roman" pitchFamily="18" charset="0"/>
              </a:rPr>
              <a:t>Технический </a:t>
            </a:r>
            <a:r>
              <a:rPr lang="ru-RU" sz="2000" b="1" dirty="0">
                <a:solidFill>
                  <a:schemeClr val="tx1"/>
                </a:solidFill>
                <a:latin typeface="Times New Roman" pitchFamily="18" charset="0"/>
                <a:cs typeface="Times New Roman" pitchFamily="18" charset="0"/>
              </a:rPr>
              <a:t>эксперт по аккредитации </a:t>
            </a:r>
            <a:r>
              <a:rPr lang="ru-RU" sz="2000" dirty="0">
                <a:solidFill>
                  <a:schemeClr val="tx1"/>
                </a:solidFill>
                <a:latin typeface="Times New Roman" pitchFamily="18" charset="0"/>
                <a:cs typeface="Times New Roman" pitchFamily="18" charset="0"/>
              </a:rPr>
              <a:t>– физическое лицо, обладающее специальными знаниями в определенной области аккредитации, назначенное </a:t>
            </a:r>
            <a:r>
              <a:rPr lang="ru-RU" sz="2000" dirty="0" smtClean="0">
                <a:solidFill>
                  <a:schemeClr val="tx1"/>
                </a:solidFill>
                <a:latin typeface="Times New Roman" pitchFamily="18" charset="0"/>
                <a:cs typeface="Times New Roman" pitchFamily="18" charset="0"/>
              </a:rPr>
              <a:t>(</a:t>
            </a:r>
            <a:r>
              <a:rPr lang="ru-RU" sz="2000" dirty="0">
                <a:solidFill>
                  <a:schemeClr val="tx1"/>
                </a:solidFill>
                <a:latin typeface="Times New Roman" pitchFamily="18" charset="0"/>
                <a:cs typeface="Times New Roman" pitchFamily="18" charset="0"/>
              </a:rPr>
              <a:t>привлеченное) для участия в аккредитации органом по аккредитации и включенное им в реестр технических экспертов по аккредитации</a:t>
            </a:r>
            <a:r>
              <a:rPr lang="ru-RU" sz="2000" dirty="0" smtClean="0">
                <a:solidFill>
                  <a:schemeClr val="tx1"/>
                </a:solidFill>
                <a:latin typeface="Times New Roman" pitchFamily="18" charset="0"/>
                <a:cs typeface="Times New Roman" pitchFamily="18" charset="0"/>
              </a:rPr>
              <a:t>.</a:t>
            </a:r>
            <a:endParaRPr lang="ru-RU" sz="2000" dirty="0">
              <a:solidFill>
                <a:schemeClr val="tx1"/>
              </a:solidFill>
              <a:latin typeface="Times New Roman" pitchFamily="18" charset="0"/>
              <a:cs typeface="Times New Roman" pitchFamily="18" charset="0"/>
            </a:endParaRPr>
          </a:p>
        </p:txBody>
      </p:sp>
      <p:sp>
        <p:nvSpPr>
          <p:cNvPr id="36" name="Скругленный прямоугольник 35"/>
          <p:cNvSpPr/>
          <p:nvPr/>
        </p:nvSpPr>
        <p:spPr>
          <a:xfrm>
            <a:off x="7610416" y="4735205"/>
            <a:ext cx="4199205" cy="410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технические эксперты по аккредитации</a:t>
            </a:r>
            <a:endParaRPr lang="ru-RU" dirty="0"/>
          </a:p>
        </p:txBody>
      </p:sp>
    </p:spTree>
    <p:extLst>
      <p:ext uri="{BB962C8B-B14F-4D97-AF65-F5344CB8AC3E}">
        <p14:creationId xmlns:p14="http://schemas.microsoft.com/office/powerpoint/2010/main" val="5373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3250"/>
                            </p:stCondLst>
                            <p:childTnLst>
                              <p:par>
                                <p:cTn id="20" presetID="1" presetClass="entr" presetSubtype="0" fill="hold" grpId="0" nodeType="afterEffect">
                                  <p:stCondLst>
                                    <p:cond delay="500"/>
                                  </p:stCondLst>
                                  <p:childTnLst>
                                    <p:set>
                                      <p:cBhvr>
                                        <p:cTn id="21" dur="1" fill="hold">
                                          <p:stCondLst>
                                            <p:cond delay="0"/>
                                          </p:stCondLst>
                                        </p:cTn>
                                        <p:tgtEl>
                                          <p:spTgt spid="30"/>
                                        </p:tgtEl>
                                        <p:attrNameLst>
                                          <p:attrName>style.visibility</p:attrName>
                                        </p:attrNameLst>
                                      </p:cBhvr>
                                      <p:to>
                                        <p:strVal val="visible"/>
                                      </p:to>
                                    </p:set>
                                  </p:childTnLst>
                                </p:cTn>
                              </p:par>
                            </p:childTnLst>
                          </p:cTn>
                        </p:par>
                        <p:par>
                          <p:cTn id="22" fill="hold">
                            <p:stCondLst>
                              <p:cond delay="3750"/>
                            </p:stCondLst>
                            <p:childTnLst>
                              <p:par>
                                <p:cTn id="23" presetID="1" presetClass="entr" presetSubtype="0" fill="hold" grpId="0" nodeType="afterEffect">
                                  <p:stCondLst>
                                    <p:cond delay="500"/>
                                  </p:stCondLst>
                                  <p:childTnLst>
                                    <p:set>
                                      <p:cBhvr>
                                        <p:cTn id="24" dur="1" fill="hold">
                                          <p:stCondLst>
                                            <p:cond delay="0"/>
                                          </p:stCondLst>
                                        </p:cTn>
                                        <p:tgtEl>
                                          <p:spTgt spid="32"/>
                                        </p:tgtEl>
                                        <p:attrNameLst>
                                          <p:attrName>style.visibility</p:attrName>
                                        </p:attrNameLst>
                                      </p:cBhvr>
                                      <p:to>
                                        <p:strVal val="visible"/>
                                      </p:to>
                                    </p:set>
                                  </p:childTnLst>
                                </p:cTn>
                              </p:par>
                            </p:childTnLst>
                          </p:cTn>
                        </p:par>
                        <p:par>
                          <p:cTn id="25" fill="hold">
                            <p:stCondLst>
                              <p:cond delay="4250"/>
                            </p:stCondLst>
                            <p:childTnLst>
                              <p:par>
                                <p:cTn id="26" presetID="1" presetClass="entr" presetSubtype="0" fill="hold" grpId="0" nodeType="afterEffect">
                                  <p:stCondLst>
                                    <p:cond delay="500"/>
                                  </p:stCondLst>
                                  <p:childTnLst>
                                    <p:set>
                                      <p:cBhvr>
                                        <p:cTn id="27" dur="1" fill="hold">
                                          <p:stCondLst>
                                            <p:cond delay="0"/>
                                          </p:stCondLst>
                                        </p:cTn>
                                        <p:tgtEl>
                                          <p:spTgt spid="34"/>
                                        </p:tgtEl>
                                        <p:attrNameLst>
                                          <p:attrName>style.visibility</p:attrName>
                                        </p:attrNameLst>
                                      </p:cBhvr>
                                      <p:to>
                                        <p:strVal val="visible"/>
                                      </p:to>
                                    </p:set>
                                  </p:childTnLst>
                                </p:cTn>
                              </p:par>
                            </p:childTnLst>
                          </p:cTn>
                        </p:par>
                        <p:par>
                          <p:cTn id="28" fill="hold">
                            <p:stCondLst>
                              <p:cond delay="4750"/>
                            </p:stCondLst>
                            <p:childTnLst>
                              <p:par>
                                <p:cTn id="29" presetID="1" presetClass="entr" presetSubtype="0" fill="hold" grpId="0" nodeType="afterEffect">
                                  <p:stCondLst>
                                    <p:cond delay="500"/>
                                  </p:stCondLst>
                                  <p:childTnLst>
                                    <p:set>
                                      <p:cBhvr>
                                        <p:cTn id="30" dur="1" fill="hold">
                                          <p:stCondLst>
                                            <p:cond delay="0"/>
                                          </p:stCondLst>
                                        </p:cTn>
                                        <p:tgtEl>
                                          <p:spTgt spid="36"/>
                                        </p:tgtEl>
                                        <p:attrNameLst>
                                          <p:attrName>style.visibility</p:attrName>
                                        </p:attrNameLst>
                                      </p:cBhvr>
                                      <p:to>
                                        <p:strVal val="visible"/>
                                      </p:to>
                                    </p:set>
                                  </p:childTnLst>
                                </p:cTn>
                              </p:par>
                            </p:childTnLst>
                          </p:cTn>
                        </p:par>
                        <p:par>
                          <p:cTn id="31" fill="hold">
                            <p:stCondLst>
                              <p:cond delay="5250"/>
                            </p:stCondLst>
                            <p:childTnLst>
                              <p:par>
                                <p:cTn id="32" presetID="1" presetClass="entr" presetSubtype="0" fill="hold" grpId="0" nodeType="afterEffect">
                                  <p:stCondLst>
                                    <p:cond delay="75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30"/>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44" restart="whenNotActive" fill="hold" evtFilter="cancelBubble" nodeType="interactiveSeq">
                <p:stCondLst>
                  <p:cond evt="onClick" delay="0">
                    <p:tgtEl>
                      <p:spTgt spid="3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49" restart="whenNotActive" fill="hold" evtFilter="cancelBubble" nodeType="interactiveSeq">
                <p:stCondLst>
                  <p:cond evt="onClick" delay="0">
                    <p:tgtEl>
                      <p:spTgt spid="34"/>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54" restart="whenNotActive" fill="hold" evtFilter="cancelBubble" nodeType="interactiveSeq">
                <p:stCondLst>
                  <p:cond evt="onClick" delay="0">
                    <p:tgtEl>
                      <p:spTgt spid="36"/>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childTnLst>
        </p:cTn>
      </p:par>
    </p:tnLst>
    <p:bldLst>
      <p:bldP spid="37" grpId="0" animBg="1"/>
      <p:bldP spid="3" grpId="0" animBg="1"/>
      <p:bldP spid="5" grpId="0" animBg="1"/>
      <p:bldP spid="6" grpId="0" animBg="1"/>
      <p:bldP spid="8" grpId="0"/>
      <p:bldP spid="9" grpId="0" animBg="1"/>
      <p:bldP spid="7"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Заголовок 3"/>
          <p:cNvSpPr txBox="1">
            <a:spLocks/>
          </p:cNvSpPr>
          <p:nvPr/>
        </p:nvSpPr>
        <p:spPr>
          <a:xfrm>
            <a:off x="1095720" y="1856096"/>
            <a:ext cx="9738200" cy="719392"/>
          </a:xfrm>
          <a:prstGeom prst="rect">
            <a:avLst/>
          </a:prstGeom>
        </p:spPr>
        <p:txBody>
          <a:bodyPr>
            <a:noAutofit/>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pPr lvl="0" algn="ctr"/>
            <a:r>
              <a:rPr lang="ru-RU" sz="2800" dirty="0" smtClean="0">
                <a:latin typeface="Times New Roman" panose="02020603050405020304" pitchFamily="18" charset="0"/>
                <a:ea typeface="Calibri" panose="020F0502020204030204" pitchFamily="34" charset="0"/>
                <a:cs typeface="Times New Roman" panose="02020603050405020304" pitchFamily="18" charset="0"/>
              </a:rPr>
              <a:t>8.4. Документ по аккредитации</a:t>
            </a:r>
            <a:endParaRPr lang="ru-RU" sz="2800" dirty="0">
              <a:latin typeface="Times New Roman" panose="02020603050405020304" pitchFamily="18" charset="0"/>
              <a:cs typeface="Times New Roman" panose="02020603050405020304" pitchFamily="18" charset="0"/>
            </a:endParaRPr>
          </a:p>
        </p:txBody>
      </p: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326" y="2790064"/>
            <a:ext cx="2158749" cy="2333783"/>
          </a:xfrm>
          <a:prstGeom prst="rect">
            <a:avLst/>
          </a:prstGeom>
          <a:ln>
            <a:solidFill>
              <a:schemeClr val="accent1"/>
            </a:solidFill>
          </a:ln>
        </p:spPr>
      </p:pic>
      <p:pic>
        <p:nvPicPr>
          <p:cNvPr id="22" name="Рисунок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Tree>
    <p:extLst>
      <p:ext uri="{BB962C8B-B14F-4D97-AF65-F5344CB8AC3E}">
        <p14:creationId xmlns:p14="http://schemas.microsoft.com/office/powerpoint/2010/main" val="252674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2012" y="455812"/>
            <a:ext cx="6851175" cy="5616922"/>
          </a:xfrm>
          <a:prstGeom prst="rect">
            <a:avLst/>
          </a:prstGeom>
        </p:spPr>
        <p:txBody>
          <a:bodyPr wrap="square">
            <a:spAutoFit/>
          </a:bodyPr>
          <a:lstStyle/>
          <a:p>
            <a:pPr algn="just"/>
            <a:r>
              <a:rPr lang="ru-RU" sz="2400" b="1" dirty="0">
                <a:latin typeface="Times New Roman" pitchFamily="18" charset="0"/>
                <a:cs typeface="Times New Roman" pitchFamily="18" charset="0"/>
              </a:rPr>
              <a:t>Статья 46. Документ об аккредитации </a:t>
            </a:r>
            <a:endParaRPr lang="ru-RU" sz="2400" dirty="0" smtClean="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Документом </a:t>
            </a:r>
            <a:r>
              <a:rPr lang="ru-RU" sz="2400" dirty="0">
                <a:latin typeface="Times New Roman" pitchFamily="18" charset="0"/>
                <a:cs typeface="Times New Roman" pitchFamily="18" charset="0"/>
              </a:rPr>
              <a:t>об аккредитации является аттестат аккредитации, форма которого устанавливается правилами аккредитации. В приложении к аттестату аккредитации определяется область аккредитации. </a:t>
            </a:r>
            <a:endParaRPr lang="ru-RU" sz="24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r>
              <a:rPr lang="ru-RU" sz="2400" b="1" dirty="0">
                <a:solidFill>
                  <a:srgbClr val="FF0000"/>
                </a:solidFill>
                <a:latin typeface="Times New Roman" pitchFamily="18" charset="0"/>
                <a:cs typeface="Times New Roman" pitchFamily="18" charset="0"/>
              </a:rPr>
              <a:t>А</a:t>
            </a:r>
            <a:r>
              <a:rPr lang="ru-RU" sz="2400" b="1" dirty="0" smtClean="0">
                <a:solidFill>
                  <a:srgbClr val="FF0000"/>
                </a:solidFill>
                <a:latin typeface="Times New Roman" pitchFamily="18" charset="0"/>
                <a:cs typeface="Times New Roman" pitchFamily="18" charset="0"/>
              </a:rPr>
              <a:t>ттестат </a:t>
            </a:r>
            <a:r>
              <a:rPr lang="ru-RU" sz="2400" b="1" dirty="0">
                <a:solidFill>
                  <a:srgbClr val="FF0000"/>
                </a:solidFill>
                <a:latin typeface="Times New Roman" pitchFamily="18" charset="0"/>
                <a:cs typeface="Times New Roman" pitchFamily="18" charset="0"/>
              </a:rPr>
              <a:t>аккредитации </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документ, </a:t>
            </a:r>
            <a:r>
              <a:rPr lang="ru-RU" sz="2400" dirty="0" err="1" smtClean="0">
                <a:latin typeface="Times New Roman" pitchFamily="18" charset="0"/>
                <a:cs typeface="Times New Roman" pitchFamily="18" charset="0"/>
              </a:rPr>
              <a:t>удосто-веряющий</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компетентность аккредитованного субъекта в выполнении работ по оценке соответствия в определенной области </a:t>
            </a:r>
            <a:r>
              <a:rPr lang="ru-RU" sz="2400" dirty="0" err="1" smtClean="0">
                <a:latin typeface="Times New Roman" pitchFamily="18" charset="0"/>
                <a:cs typeface="Times New Roman" pitchFamily="18" charset="0"/>
              </a:rPr>
              <a:t>аккре-дитации</a:t>
            </a:r>
            <a:endParaRPr lang="ru-RU" sz="2400" dirty="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algn="just"/>
            <a:r>
              <a:rPr lang="ru-RU" sz="2400" i="1" dirty="0" smtClean="0">
                <a:latin typeface="Times New Roman" pitchFamily="18" charset="0"/>
                <a:cs typeface="Times New Roman" pitchFamily="18" charset="0"/>
              </a:rPr>
              <a:t>Аттестат </a:t>
            </a:r>
            <a:r>
              <a:rPr lang="ru-RU" sz="2400" i="1" dirty="0">
                <a:latin typeface="Times New Roman" pitchFamily="18" charset="0"/>
                <a:cs typeface="Times New Roman" pitchFamily="18" charset="0"/>
              </a:rPr>
              <a:t>аккредитации действует на всей территории Республики Беларусь.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pic>
        <p:nvPicPr>
          <p:cNvPr id="1026" name="Picture 2" descr="C:\Users\User\Desktop\Новая папка\attestat_akkreditacii_czl_20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552" y="600804"/>
            <a:ext cx="4078332" cy="576280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82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Заголовок 3"/>
          <p:cNvSpPr txBox="1">
            <a:spLocks/>
          </p:cNvSpPr>
          <p:nvPr/>
        </p:nvSpPr>
        <p:spPr>
          <a:xfrm>
            <a:off x="1095720" y="1624084"/>
            <a:ext cx="9738200" cy="951404"/>
          </a:xfrm>
          <a:prstGeom prst="rect">
            <a:avLst/>
          </a:prstGeom>
        </p:spPr>
        <p:txBody>
          <a:bodyPr>
            <a:noAutofit/>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pPr lvl="0" algn="ctr"/>
            <a:r>
              <a:rPr lang="ru-RU" sz="2800" dirty="0" smtClean="0">
                <a:latin typeface="Times New Roman" pitchFamily="18" charset="0"/>
                <a:ea typeface="Calibri" panose="020F0502020204030204" pitchFamily="34" charset="0"/>
                <a:cs typeface="Times New Roman" panose="02020603050405020304" pitchFamily="18" charset="0"/>
              </a:rPr>
              <a:t>8.5. </a:t>
            </a:r>
            <a:r>
              <a:rPr lang="ru-RU" sz="2800" dirty="0">
                <a:latin typeface="Times New Roman" pitchFamily="18" charset="0"/>
                <a:cs typeface="Times New Roman" pitchFamily="18" charset="0"/>
              </a:rPr>
              <a:t>Национальная система аккредитации </a:t>
            </a:r>
            <a:endParaRPr lang="ru-RU" sz="2800" dirty="0" smtClean="0">
              <a:latin typeface="Times New Roman" pitchFamily="18" charset="0"/>
              <a:cs typeface="Times New Roman" pitchFamily="18" charset="0"/>
            </a:endParaRPr>
          </a:p>
          <a:p>
            <a:pPr lvl="0" algn="ctr"/>
            <a:r>
              <a:rPr lang="ru-RU" sz="2800" dirty="0" smtClean="0">
                <a:latin typeface="Times New Roman" pitchFamily="18" charset="0"/>
                <a:cs typeface="Times New Roman" pitchFamily="18" charset="0"/>
              </a:rPr>
              <a:t>Республики </a:t>
            </a:r>
            <a:r>
              <a:rPr lang="ru-RU" sz="2800" dirty="0">
                <a:latin typeface="Times New Roman" pitchFamily="18" charset="0"/>
                <a:cs typeface="Times New Roman" pitchFamily="18" charset="0"/>
              </a:rPr>
              <a:t>Беларусь </a:t>
            </a:r>
          </a:p>
        </p:txBody>
      </p: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326" y="2790064"/>
            <a:ext cx="2158749" cy="2333783"/>
          </a:xfrm>
          <a:prstGeom prst="rect">
            <a:avLst/>
          </a:prstGeom>
          <a:ln>
            <a:solidFill>
              <a:schemeClr val="accent1"/>
            </a:solidFill>
          </a:ln>
        </p:spPr>
      </p:pic>
      <p:pic>
        <p:nvPicPr>
          <p:cNvPr id="22" name="Рисунок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Tree>
    <p:extLst>
      <p:ext uri="{BB962C8B-B14F-4D97-AF65-F5344CB8AC3E}">
        <p14:creationId xmlns:p14="http://schemas.microsoft.com/office/powerpoint/2010/main" val="78336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8489" y="751344"/>
            <a:ext cx="11441133" cy="5401479"/>
          </a:xfrm>
          <a:prstGeom prst="rect">
            <a:avLst/>
          </a:prstGeom>
        </p:spPr>
        <p:txBody>
          <a:bodyPr wrap="square">
            <a:spAutoFit/>
          </a:bodyPr>
          <a:lstStyle/>
          <a:p>
            <a:pPr algn="just"/>
            <a:r>
              <a:rPr lang="ru-RU" sz="2300" b="1" dirty="0">
                <a:latin typeface="Times New Roman" pitchFamily="18" charset="0"/>
                <a:cs typeface="Times New Roman" pitchFamily="18" charset="0"/>
              </a:rPr>
              <a:t>Статья 48. Национальная система аккредитации Республики Беларусь </a:t>
            </a:r>
            <a:endParaRPr lang="ru-RU" sz="2300" dirty="0">
              <a:latin typeface="Times New Roman" pitchFamily="18" charset="0"/>
              <a:cs typeface="Times New Roman" pitchFamily="18" charset="0"/>
            </a:endParaRPr>
          </a:p>
          <a:p>
            <a:pPr algn="just"/>
            <a:endParaRPr lang="ru-RU" sz="2300" dirty="0" smtClean="0">
              <a:latin typeface="Times New Roman" pitchFamily="18" charset="0"/>
              <a:cs typeface="Times New Roman" pitchFamily="18" charset="0"/>
            </a:endParaRPr>
          </a:p>
          <a:p>
            <a:pPr algn="just"/>
            <a:r>
              <a:rPr lang="ru-RU" sz="2300" u="sng" dirty="0" smtClean="0">
                <a:latin typeface="Times New Roman" pitchFamily="18" charset="0"/>
                <a:cs typeface="Times New Roman" pitchFamily="18" charset="0"/>
              </a:rPr>
              <a:t>В </a:t>
            </a:r>
            <a:r>
              <a:rPr lang="ru-RU" sz="2300" u="sng" dirty="0">
                <a:latin typeface="Times New Roman" pitchFamily="18" charset="0"/>
                <a:cs typeface="Times New Roman" pitchFamily="18" charset="0"/>
              </a:rPr>
              <a:t>структуру Национальной системы аккредитации Республики Беларусь включаются: </a:t>
            </a:r>
            <a:endParaRPr lang="ru-RU" sz="2300" u="sng" dirty="0" smtClean="0">
              <a:latin typeface="Times New Roman" pitchFamily="18" charset="0"/>
              <a:cs typeface="Times New Roman" pitchFamily="18" charset="0"/>
            </a:endParaRPr>
          </a:p>
          <a:p>
            <a:pPr algn="just"/>
            <a:endParaRPr lang="ru-RU" sz="2300" dirty="0">
              <a:latin typeface="Times New Roman" pitchFamily="18" charset="0"/>
              <a:cs typeface="Times New Roman" pitchFamily="18" charset="0"/>
            </a:endParaRPr>
          </a:p>
          <a:p>
            <a:pPr marL="457200" indent="-457200" algn="just">
              <a:buAutoNum type="arabicPeriod"/>
            </a:pPr>
            <a:r>
              <a:rPr lang="ru-RU" sz="2300" dirty="0" smtClean="0">
                <a:latin typeface="Times New Roman" pitchFamily="18" charset="0"/>
                <a:cs typeface="Times New Roman" pitchFamily="18" charset="0"/>
              </a:rPr>
              <a:t>Государственный </a:t>
            </a:r>
            <a:r>
              <a:rPr lang="ru-RU" sz="2300" dirty="0">
                <a:latin typeface="Times New Roman" pitchFamily="18" charset="0"/>
                <a:cs typeface="Times New Roman" pitchFamily="18" charset="0"/>
              </a:rPr>
              <a:t>комитет по стандартизации Республики Беларусь; </a:t>
            </a:r>
            <a:endParaRPr lang="ru-RU" sz="2300" dirty="0" smtClean="0">
              <a:latin typeface="Times New Roman" pitchFamily="18" charset="0"/>
              <a:cs typeface="Times New Roman" pitchFamily="18" charset="0"/>
            </a:endParaRPr>
          </a:p>
          <a:p>
            <a:pPr marL="457200" indent="-457200" algn="just">
              <a:buAutoNum type="arabicPeriod"/>
            </a:pPr>
            <a:r>
              <a:rPr lang="ru-RU" sz="2300" dirty="0" smtClean="0">
                <a:latin typeface="Times New Roman" pitchFamily="18" charset="0"/>
                <a:cs typeface="Times New Roman" pitchFamily="18" charset="0"/>
              </a:rPr>
              <a:t>орган </a:t>
            </a:r>
            <a:r>
              <a:rPr lang="ru-RU" sz="2300" dirty="0">
                <a:latin typeface="Times New Roman" pitchFamily="18" charset="0"/>
                <a:cs typeface="Times New Roman" pitchFamily="18" charset="0"/>
              </a:rPr>
              <a:t>по аккредитации; </a:t>
            </a:r>
            <a:endParaRPr lang="ru-RU" sz="2300" dirty="0" smtClean="0">
              <a:latin typeface="Times New Roman" pitchFamily="18" charset="0"/>
              <a:cs typeface="Times New Roman" pitchFamily="18" charset="0"/>
            </a:endParaRPr>
          </a:p>
          <a:p>
            <a:pPr marL="457200" indent="-457200" algn="just">
              <a:buAutoNum type="arabicPeriod"/>
            </a:pPr>
            <a:r>
              <a:rPr lang="ru-RU" sz="2300" dirty="0" smtClean="0">
                <a:latin typeface="Times New Roman" pitchFamily="18" charset="0"/>
                <a:cs typeface="Times New Roman" pitchFamily="18" charset="0"/>
              </a:rPr>
              <a:t>Совет </a:t>
            </a:r>
            <a:r>
              <a:rPr lang="ru-RU" sz="2300" dirty="0">
                <a:latin typeface="Times New Roman" pitchFamily="18" charset="0"/>
                <a:cs typeface="Times New Roman" pitchFamily="18" charset="0"/>
              </a:rPr>
              <a:t>по аккредитации Национальной системы аккредитации Республики Беларусь; </a:t>
            </a:r>
            <a:endParaRPr lang="ru-RU" sz="2300" dirty="0" smtClean="0">
              <a:latin typeface="Times New Roman" pitchFamily="18" charset="0"/>
              <a:cs typeface="Times New Roman" pitchFamily="18" charset="0"/>
            </a:endParaRPr>
          </a:p>
          <a:p>
            <a:pPr marL="457200" indent="-457200" algn="just">
              <a:buAutoNum type="arabicPeriod"/>
            </a:pPr>
            <a:r>
              <a:rPr lang="ru-RU" sz="2300" dirty="0" smtClean="0">
                <a:latin typeface="Times New Roman" pitchFamily="18" charset="0"/>
                <a:cs typeface="Times New Roman" pitchFamily="18" charset="0"/>
              </a:rPr>
              <a:t>аккредитованные </a:t>
            </a:r>
            <a:r>
              <a:rPr lang="ru-RU" sz="2300" dirty="0">
                <a:latin typeface="Times New Roman" pitchFamily="18" charset="0"/>
                <a:cs typeface="Times New Roman" pitchFamily="18" charset="0"/>
              </a:rPr>
              <a:t>субъекты; </a:t>
            </a:r>
            <a:endParaRPr lang="ru-RU" sz="2300" dirty="0" smtClean="0">
              <a:latin typeface="Times New Roman" pitchFamily="18" charset="0"/>
              <a:cs typeface="Times New Roman" pitchFamily="18" charset="0"/>
            </a:endParaRPr>
          </a:p>
          <a:p>
            <a:pPr marL="457200" indent="-457200" algn="just">
              <a:buAutoNum type="arabicPeriod"/>
            </a:pPr>
            <a:r>
              <a:rPr lang="ru-RU" sz="2300" dirty="0" smtClean="0">
                <a:latin typeface="Times New Roman" pitchFamily="18" charset="0"/>
                <a:cs typeface="Times New Roman" pitchFamily="18" charset="0"/>
              </a:rPr>
              <a:t>эксперты </a:t>
            </a:r>
            <a:r>
              <a:rPr lang="ru-RU" sz="2300" dirty="0">
                <a:latin typeface="Times New Roman" pitchFamily="18" charset="0"/>
                <a:cs typeface="Times New Roman" pitchFamily="18" charset="0"/>
              </a:rPr>
              <a:t>по аккредитации; </a:t>
            </a:r>
            <a:endParaRPr lang="ru-RU" sz="2300" dirty="0" smtClean="0">
              <a:latin typeface="Times New Roman" pitchFamily="18" charset="0"/>
              <a:cs typeface="Times New Roman" pitchFamily="18" charset="0"/>
            </a:endParaRPr>
          </a:p>
          <a:p>
            <a:pPr marL="457200" indent="-457200" algn="just">
              <a:buAutoNum type="arabicPeriod"/>
            </a:pPr>
            <a:r>
              <a:rPr lang="ru-RU" sz="2300" dirty="0" smtClean="0">
                <a:latin typeface="Times New Roman" pitchFamily="18" charset="0"/>
                <a:cs typeface="Times New Roman" pitchFamily="18" charset="0"/>
              </a:rPr>
              <a:t>технические </a:t>
            </a:r>
            <a:r>
              <a:rPr lang="ru-RU" sz="2300" dirty="0">
                <a:latin typeface="Times New Roman" pitchFamily="18" charset="0"/>
                <a:cs typeface="Times New Roman" pitchFamily="18" charset="0"/>
              </a:rPr>
              <a:t>эксперты по аккредитации; </a:t>
            </a:r>
            <a:endParaRPr lang="ru-RU" sz="2300" dirty="0" smtClean="0">
              <a:latin typeface="Times New Roman" pitchFamily="18" charset="0"/>
              <a:cs typeface="Times New Roman" pitchFamily="18" charset="0"/>
            </a:endParaRPr>
          </a:p>
          <a:p>
            <a:pPr marL="457200" indent="-457200" algn="just">
              <a:buAutoNum type="arabicPeriod"/>
            </a:pPr>
            <a:r>
              <a:rPr lang="ru-RU" sz="2300" dirty="0" smtClean="0">
                <a:latin typeface="Times New Roman" pitchFamily="18" charset="0"/>
                <a:cs typeface="Times New Roman" pitchFamily="18" charset="0"/>
              </a:rPr>
              <a:t>технические </a:t>
            </a:r>
            <a:r>
              <a:rPr lang="ru-RU" sz="2300" dirty="0">
                <a:latin typeface="Times New Roman" pitchFamily="18" charset="0"/>
                <a:cs typeface="Times New Roman" pitchFamily="18" charset="0"/>
              </a:rPr>
              <a:t>комитеты по аккредитации. </a:t>
            </a:r>
            <a:endParaRPr lang="ru-RU" sz="2300" dirty="0" smtClean="0">
              <a:latin typeface="Times New Roman" pitchFamily="18" charset="0"/>
              <a:cs typeface="Times New Roman" pitchFamily="18" charset="0"/>
            </a:endParaRPr>
          </a:p>
          <a:p>
            <a:pPr marL="457200" indent="-457200" algn="just">
              <a:buAutoNum type="arabicPeriod"/>
            </a:pPr>
            <a:endParaRPr lang="ru-RU" sz="2300" dirty="0">
              <a:latin typeface="Times New Roman" pitchFamily="18" charset="0"/>
              <a:cs typeface="Times New Roman" pitchFamily="18" charset="0"/>
            </a:endParaRPr>
          </a:p>
          <a:p>
            <a:pPr algn="just"/>
            <a:r>
              <a:rPr lang="ru-RU" sz="2300" i="1" dirty="0" smtClean="0">
                <a:solidFill>
                  <a:srgbClr val="0070C0"/>
                </a:solidFill>
                <a:latin typeface="Times New Roman" pitchFamily="18" charset="0"/>
                <a:cs typeface="Times New Roman" pitchFamily="18" charset="0"/>
              </a:rPr>
              <a:t>В </a:t>
            </a:r>
            <a:r>
              <a:rPr lang="ru-RU" sz="2300" i="1" dirty="0">
                <a:solidFill>
                  <a:srgbClr val="0070C0"/>
                </a:solidFill>
                <a:latin typeface="Times New Roman" pitchFamily="18" charset="0"/>
                <a:cs typeface="Times New Roman" pitchFamily="18" charset="0"/>
              </a:rPr>
              <a:t>Национальную систему аккредитации Республики Беларусь входят нормативные правовые акты Республики Беларусь, определяющие процедуры аккредитации, регулирующие иные вопросы аккредитации.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Tree>
    <p:extLst>
      <p:ext uri="{BB962C8B-B14F-4D97-AF65-F5344CB8AC3E}">
        <p14:creationId xmlns:p14="http://schemas.microsoft.com/office/powerpoint/2010/main" val="339879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3" name="Прямоугольник 2"/>
          <p:cNvSpPr/>
          <p:nvPr/>
        </p:nvSpPr>
        <p:spPr>
          <a:xfrm>
            <a:off x="232012" y="440643"/>
            <a:ext cx="11859908"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Вопросы для самоконтроля:</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3411939" y="2011230"/>
            <a:ext cx="8397683" cy="3416320"/>
          </a:xfrm>
          <a:prstGeom prst="rect">
            <a:avLst/>
          </a:prstGeom>
          <a:noFill/>
        </p:spPr>
        <p:txBody>
          <a:bodyPr wrap="square" rtlCol="0">
            <a:spAutoFit/>
          </a:bodyPr>
          <a:lstStyle/>
          <a:p>
            <a:pPr marL="457200" indent="-457200">
              <a:buFont typeface="+mj-lt"/>
              <a:buAutoNum type="arabicPeriod"/>
            </a:pPr>
            <a:r>
              <a:rPr lang="ru-RU" sz="2400" dirty="0" smtClean="0">
                <a:latin typeface="Times New Roman" pitchFamily="18" charset="0"/>
                <a:cs typeface="Times New Roman" pitchFamily="18" charset="0"/>
              </a:rPr>
              <a:t>Дайте определение аккредитации</a:t>
            </a:r>
          </a:p>
          <a:p>
            <a:pPr marL="457200" indent="-457200">
              <a:buFont typeface="+mj-lt"/>
              <a:buAutoNum type="arabicPeriod"/>
            </a:pPr>
            <a:r>
              <a:rPr lang="ru-RU" sz="2400" dirty="0" smtClean="0">
                <a:latin typeface="Times New Roman" pitchFamily="18" charset="0"/>
                <a:cs typeface="Times New Roman" pitchFamily="18" charset="0"/>
              </a:rPr>
              <a:t>Укажите, что является объектом аккредитации</a:t>
            </a:r>
          </a:p>
          <a:p>
            <a:pPr marL="457200" indent="-457200">
              <a:buFont typeface="+mj-lt"/>
              <a:buAutoNum type="arabicPeriod"/>
            </a:pPr>
            <a:r>
              <a:rPr lang="ru-RU" sz="2400" dirty="0" smtClean="0">
                <a:latin typeface="Times New Roman" pitchFamily="18" charset="0"/>
                <a:cs typeface="Times New Roman" pitchFamily="18" charset="0"/>
              </a:rPr>
              <a:t>Назовите цели аккредитации</a:t>
            </a:r>
          </a:p>
          <a:p>
            <a:pPr marL="457200" indent="-457200">
              <a:buFont typeface="+mj-lt"/>
              <a:buAutoNum type="arabicPeriod"/>
            </a:pPr>
            <a:r>
              <a:rPr lang="ru-RU" sz="2400" dirty="0" smtClean="0">
                <a:latin typeface="Times New Roman" pitchFamily="18" charset="0"/>
                <a:cs typeface="Times New Roman" pitchFamily="18" charset="0"/>
              </a:rPr>
              <a:t>Изложите принципы аккредитации</a:t>
            </a:r>
          </a:p>
          <a:p>
            <a:pPr marL="457200" indent="-457200">
              <a:buFont typeface="+mj-lt"/>
              <a:buAutoNum type="arabicPeriod"/>
            </a:pPr>
            <a:r>
              <a:rPr lang="ru-RU" sz="2400" dirty="0" smtClean="0">
                <a:latin typeface="Times New Roman" pitchFamily="18" charset="0"/>
                <a:cs typeface="Times New Roman" pitchFamily="18" charset="0"/>
              </a:rPr>
              <a:t>Перечислите субъекты аккредитации</a:t>
            </a:r>
          </a:p>
          <a:p>
            <a:pPr marL="457200" indent="-457200">
              <a:buFont typeface="+mj-lt"/>
              <a:buAutoNum type="arabicPeriod"/>
            </a:pPr>
            <a:r>
              <a:rPr lang="ru-RU" sz="2400" dirty="0" smtClean="0">
                <a:latin typeface="Times New Roman" pitchFamily="18" charset="0"/>
                <a:cs typeface="Times New Roman" pitchFamily="18" charset="0"/>
              </a:rPr>
              <a:t>Назовите и охарактеризуйте документ по аккредитации</a:t>
            </a:r>
          </a:p>
          <a:p>
            <a:pPr marL="457200" indent="-457200">
              <a:buFont typeface="+mj-lt"/>
              <a:buAutoNum type="arabicPeriod"/>
            </a:pPr>
            <a:r>
              <a:rPr lang="ru-RU" sz="2400" dirty="0" smtClean="0">
                <a:latin typeface="Times New Roman" pitchFamily="18" charset="0"/>
                <a:cs typeface="Times New Roman" pitchFamily="18" charset="0"/>
              </a:rPr>
              <a:t>Укажите, что входит в структуру Национальной системы аккредитации Республики Беларусь</a:t>
            </a:r>
          </a:p>
          <a:p>
            <a:endParaRPr lang="ru-RU" sz="2400" dirty="0">
              <a:latin typeface="Times New Roman" pitchFamily="18" charset="0"/>
              <a:cs typeface="Times New Roman" pitchFamily="18" charset="0"/>
            </a:endParaRPr>
          </a:p>
        </p:txBody>
      </p:sp>
      <p:pic>
        <p:nvPicPr>
          <p:cNvPr id="18434" name="Picture 2" descr="C:\Users\User\Desktop\ЭУМК ТОТ\images (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12" y="2011231"/>
            <a:ext cx="2982408" cy="318856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15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06" y="2034924"/>
            <a:ext cx="3176715" cy="3176715"/>
          </a:xfrm>
          <a:prstGeom prst="rect">
            <a:avLst/>
          </a:prstGeom>
        </p:spPr>
      </p:pic>
      <p:sp>
        <p:nvSpPr>
          <p:cNvPr id="3" name="TextBox 2"/>
          <p:cNvSpPr txBox="1"/>
          <p:nvPr/>
        </p:nvSpPr>
        <p:spPr>
          <a:xfrm>
            <a:off x="3820988" y="1398140"/>
            <a:ext cx="7988635" cy="4832092"/>
          </a:xfrm>
          <a:prstGeom prst="rect">
            <a:avLst/>
          </a:prstGeom>
          <a:noFill/>
        </p:spPr>
        <p:txBody>
          <a:bodyPr wrap="square" rtlCol="0">
            <a:spAutoFit/>
          </a:bodyPr>
          <a:lstStyle/>
          <a:p>
            <a:pPr marL="273050" indent="-273050" algn="just"/>
            <a:r>
              <a:rPr lang="ru-RU" sz="2800" dirty="0" smtClean="0">
                <a:latin typeface="Times New Roman" pitchFamily="18" charset="0"/>
                <a:cs typeface="Times New Roman" pitchFamily="18" charset="0"/>
              </a:rPr>
              <a:t>1. Техническое нормирование и стандартизация: учеб. пособие </a:t>
            </a:r>
            <a:r>
              <a:rPr lang="en-US"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В.В.Паневчик</a:t>
            </a:r>
            <a:r>
              <a:rPr lang="ru-RU" sz="2800" dirty="0" smtClean="0">
                <a:latin typeface="Times New Roman" pitchFamily="18" charset="0"/>
                <a:cs typeface="Times New Roman" pitchFamily="18" charset="0"/>
              </a:rPr>
              <a:t> [и др.]; под ред. </a:t>
            </a:r>
            <a:r>
              <a:rPr lang="ru-RU" sz="2800" dirty="0" err="1" smtClean="0">
                <a:latin typeface="Times New Roman" pitchFamily="18" charset="0"/>
                <a:cs typeface="Times New Roman" pitchFamily="18" charset="0"/>
              </a:rPr>
              <a:t>В.В.Паневчика</a:t>
            </a:r>
            <a:r>
              <a:rPr lang="ru-RU" sz="2800" dirty="0" smtClean="0">
                <a:latin typeface="Times New Roman" pitchFamily="18" charset="0"/>
                <a:cs typeface="Times New Roman" pitchFamily="18" charset="0"/>
              </a:rPr>
              <a:t>. – Минск: </a:t>
            </a:r>
            <a:r>
              <a:rPr lang="ru-RU" sz="2800" dirty="0" err="1" smtClean="0">
                <a:latin typeface="Times New Roman" pitchFamily="18" charset="0"/>
                <a:cs typeface="Times New Roman" pitchFamily="18" charset="0"/>
              </a:rPr>
              <a:t>БГЭУ</a:t>
            </a:r>
            <a:r>
              <a:rPr lang="ru-RU" sz="2800" dirty="0" smtClean="0">
                <a:latin typeface="Times New Roman" pitchFamily="18" charset="0"/>
                <a:cs typeface="Times New Roman" pitchFamily="18" charset="0"/>
              </a:rPr>
              <a:t>, 2012.;</a:t>
            </a:r>
          </a:p>
          <a:p>
            <a:pPr marL="273050" indent="-273050" algn="just"/>
            <a:r>
              <a:rPr lang="ru-RU" sz="2800" dirty="0" smtClean="0">
                <a:latin typeface="Times New Roman" pitchFamily="18" charset="0"/>
                <a:cs typeface="Times New Roman" pitchFamily="18" charset="0"/>
              </a:rPr>
              <a:t>2. Основы стандартизации и сертификации товарной продукции: </a:t>
            </a:r>
            <a:r>
              <a:rPr lang="ru-RU" sz="2800" dirty="0">
                <a:latin typeface="Times New Roman" pitchFamily="18" charset="0"/>
                <a:cs typeface="Times New Roman" pitchFamily="18" charset="0"/>
              </a:rPr>
              <a:t>учеб. пособие </a:t>
            </a:r>
            <a:r>
              <a:rPr lang="en-US" sz="2800" dirty="0">
                <a:latin typeface="Times New Roman" pitchFamily="18" charset="0"/>
                <a:cs typeface="Times New Roman" pitchFamily="18" charset="0"/>
              </a:rPr>
              <a:t>/</a:t>
            </a: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В.Е.Сыцко</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[и др.]; под </a:t>
            </a:r>
            <a:r>
              <a:rPr lang="ru-RU" sz="2800" dirty="0" err="1" smtClean="0">
                <a:latin typeface="Times New Roman" pitchFamily="18" charset="0"/>
                <a:cs typeface="Times New Roman" pitchFamily="18" charset="0"/>
              </a:rPr>
              <a:t>общ.ред</a:t>
            </a: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В.Е.Сыцко</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2-е изд., </a:t>
            </a:r>
            <a:r>
              <a:rPr lang="ru-RU" sz="2800" dirty="0" err="1" smtClean="0">
                <a:latin typeface="Times New Roman" pitchFamily="18" charset="0"/>
                <a:cs typeface="Times New Roman" pitchFamily="18" charset="0"/>
              </a:rPr>
              <a:t>испр</a:t>
            </a:r>
            <a:r>
              <a:rPr lang="ru-RU" sz="2800" dirty="0" smtClean="0">
                <a:latin typeface="Times New Roman" pitchFamily="18" charset="0"/>
                <a:cs typeface="Times New Roman" pitchFamily="18" charset="0"/>
              </a:rPr>
              <a:t>. – Минск</a:t>
            </a: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Выш.шк</a:t>
            </a:r>
            <a:r>
              <a:rPr lang="ru-RU" sz="2800" dirty="0" smtClean="0">
                <a:latin typeface="Times New Roman" pitchFamily="18" charset="0"/>
                <a:cs typeface="Times New Roman" pitchFamily="18" charset="0"/>
              </a:rPr>
              <a:t>., 2008;</a:t>
            </a:r>
          </a:p>
          <a:p>
            <a:pPr marL="273050" indent="-273050" algn="just"/>
            <a:r>
              <a:rPr lang="ru-RU" sz="2800" dirty="0" smtClean="0">
                <a:latin typeface="Times New Roman" pitchFamily="18" charset="0"/>
                <a:cs typeface="Times New Roman" pitchFamily="18" charset="0"/>
              </a:rPr>
              <a:t>3. </a:t>
            </a:r>
            <a:r>
              <a:rPr lang="ru-RU" sz="2800" dirty="0" smtClean="0">
                <a:solidFill>
                  <a:srgbClr val="000000"/>
                </a:solidFill>
                <a:latin typeface="Times New Roman" panose="02020603050405020304" pitchFamily="18" charset="0"/>
                <a:cs typeface="Times New Roman" panose="02020603050405020304" pitchFamily="18" charset="0"/>
              </a:rPr>
              <a:t>Закон Республики Беларусь </a:t>
            </a:r>
            <a:r>
              <a:rPr lang="ru-RU" sz="2800" dirty="0" smtClean="0">
                <a:latin typeface="Times New Roman" pitchFamily="18" charset="0"/>
                <a:cs typeface="Times New Roman" pitchFamily="18" charset="0"/>
              </a:rPr>
              <a:t>«Об </a:t>
            </a:r>
            <a:r>
              <a:rPr lang="ru-RU" sz="2800" dirty="0">
                <a:latin typeface="Times New Roman" pitchFamily="18" charset="0"/>
                <a:cs typeface="Times New Roman" pitchFamily="18" charset="0"/>
              </a:rPr>
              <a:t>оценке соответствия техническим требованиям и аккредитации органов по оценке </a:t>
            </a:r>
            <a:r>
              <a:rPr lang="ru-RU" sz="2800" dirty="0" smtClean="0">
                <a:latin typeface="Times New Roman" pitchFamily="18" charset="0"/>
                <a:cs typeface="Times New Roman" pitchFamily="18" charset="0"/>
              </a:rPr>
              <a:t>соответствия» от 24 </a:t>
            </a:r>
            <a:r>
              <a:rPr lang="ru-RU" sz="2800" dirty="0">
                <a:latin typeface="Times New Roman" pitchFamily="18" charset="0"/>
                <a:cs typeface="Times New Roman" pitchFamily="18" charset="0"/>
              </a:rPr>
              <a:t>октября 2016 г. № 437-З </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5" name="Прямоугольник 4"/>
          <p:cNvSpPr/>
          <p:nvPr/>
        </p:nvSpPr>
        <p:spPr>
          <a:xfrm>
            <a:off x="4448983" y="417185"/>
            <a:ext cx="642376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Литература:</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2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pic>
        <p:nvPicPr>
          <p:cNvPr id="1026" name="Picture 2" descr="C:\Users\User\Desktop\IMG_20180701_19521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colorTemperature colorTemp="8800"/>
                    </a14:imgEffect>
                  </a14:imgLayer>
                </a14:imgProps>
              </a:ext>
              <a:ext uri="{28A0092B-C50C-407E-A947-70E740481C1C}">
                <a14:useLocalDpi xmlns:a14="http://schemas.microsoft.com/office/drawing/2010/main" val="0"/>
              </a:ext>
            </a:extLst>
          </a:blip>
          <a:srcRect l="19491" t="36364" r="41721" b="24778"/>
          <a:stretch/>
        </p:blipFill>
        <p:spPr bwMode="auto">
          <a:xfrm>
            <a:off x="2072655" y="1361071"/>
            <a:ext cx="2259860" cy="3018528"/>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a:off x="1181577" y="441266"/>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smtClean="0">
                <a:solidFill>
                  <a:schemeClr val="tx2">
                    <a:lumMod val="60000"/>
                    <a:lumOff val="4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err="1" smtClean="0">
                <a:solidFill>
                  <a:schemeClr val="tx2">
                    <a:lumMod val="60000"/>
                    <a:lumOff val="40000"/>
                  </a:schemeClr>
                </a:solidFill>
                <a:latin typeface="Times New Roman" panose="02020603050405020304" pitchFamily="18" charset="0"/>
                <a:cs typeface="Times New Roman" panose="02020603050405020304" pitchFamily="18" charset="0"/>
              </a:rPr>
              <a:t>УО</a:t>
            </a:r>
            <a:r>
              <a:rPr lang="ru-RU" sz="1100" dirty="0" smtClean="0">
                <a:solidFill>
                  <a:schemeClr val="tx2">
                    <a:lumMod val="60000"/>
                    <a:lumOff val="40000"/>
                  </a:schemeClr>
                </a:solidFill>
                <a:latin typeface="Times New Roman" panose="02020603050405020304" pitchFamily="18" charset="0"/>
                <a:cs typeface="Times New Roman" panose="02020603050405020304" pitchFamily="18" charset="0"/>
              </a:rPr>
              <a:t> «Белорусский торгово-экономический университет потребительской кооперации»</a:t>
            </a:r>
            <a:endParaRPr lang="ru-RU" sz="11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55576" y="4748931"/>
            <a:ext cx="5494017" cy="1415772"/>
          </a:xfrm>
          <a:prstGeom prst="rect">
            <a:avLst/>
          </a:prstGeom>
          <a:noFill/>
        </p:spPr>
        <p:txBody>
          <a:bodyPr wrap="square" rtlCol="0">
            <a:spAutoFit/>
          </a:bodyPr>
          <a:lstStyle/>
          <a:p>
            <a:pPr algn="ctr"/>
            <a:r>
              <a:rPr lang="ru-RU" sz="2000" b="1" dirty="0" smtClean="0">
                <a:solidFill>
                  <a:schemeClr val="accent2">
                    <a:lumMod val="75000"/>
                  </a:schemeClr>
                </a:solidFill>
                <a:latin typeface="Times New Roman" pitchFamily="18" charset="0"/>
                <a:cs typeface="Times New Roman" pitchFamily="18" charset="0"/>
              </a:rPr>
              <a:t>Машкович </a:t>
            </a:r>
            <a:r>
              <a:rPr lang="ru-RU" sz="2000" b="1" dirty="0" smtClean="0">
                <a:solidFill>
                  <a:schemeClr val="accent2">
                    <a:lumMod val="75000"/>
                  </a:schemeClr>
                </a:solidFill>
                <a:latin typeface="Times New Roman" pitchFamily="18" charset="0"/>
                <a:cs typeface="Times New Roman" pitchFamily="18" charset="0"/>
              </a:rPr>
              <a:t>Татьяна Васильевна, </a:t>
            </a:r>
          </a:p>
          <a:p>
            <a:pPr algn="ctr"/>
            <a:r>
              <a:rPr lang="ru-RU" dirty="0" smtClean="0">
                <a:latin typeface="Times New Roman" pitchFamily="18" charset="0"/>
                <a:cs typeface="Times New Roman" pitchFamily="18" charset="0"/>
              </a:rPr>
              <a:t>преподаватель высшей квалификационной категории</a:t>
            </a:r>
          </a:p>
          <a:p>
            <a:pPr algn="ctr"/>
            <a:endParaRPr lang="ru-RU" sz="1600" i="1" dirty="0" smtClean="0">
              <a:solidFill>
                <a:schemeClr val="accent2">
                  <a:lumMod val="75000"/>
                </a:schemeClr>
              </a:solidFill>
              <a:latin typeface="Times New Roman" pitchFamily="18" charset="0"/>
              <a:cs typeface="Times New Roman" pitchFamily="18" charset="0"/>
            </a:endParaRPr>
          </a:p>
          <a:p>
            <a:pPr algn="ctr"/>
            <a:r>
              <a:rPr lang="en-US" sz="1600" i="1" dirty="0" smtClean="0">
                <a:solidFill>
                  <a:schemeClr val="accent2">
                    <a:lumMod val="75000"/>
                  </a:schemeClr>
                </a:solidFill>
                <a:latin typeface="Times New Roman" pitchFamily="18" charset="0"/>
                <a:cs typeface="Times New Roman" pitchFamily="18" charset="0"/>
              </a:rPr>
              <a:t>E-mail</a:t>
            </a:r>
            <a:r>
              <a:rPr lang="ru-RU" sz="1600" i="1" dirty="0" smtClean="0">
                <a:solidFill>
                  <a:schemeClr val="accent2">
                    <a:lumMod val="75000"/>
                  </a:schemeClr>
                </a:solidFill>
                <a:latin typeface="Times New Roman" pitchFamily="18" charset="0"/>
                <a:cs typeface="Times New Roman" pitchFamily="18" charset="0"/>
              </a:rPr>
              <a:t>:</a:t>
            </a:r>
            <a:r>
              <a:rPr lang="en-US" sz="1600" i="1" dirty="0" smtClean="0">
                <a:solidFill>
                  <a:schemeClr val="accent2">
                    <a:lumMod val="75000"/>
                  </a:schemeClr>
                </a:solidFill>
                <a:latin typeface="Times New Roman" pitchFamily="18" charset="0"/>
                <a:cs typeface="Times New Roman" pitchFamily="18" charset="0"/>
              </a:rPr>
              <a:t> </a:t>
            </a:r>
            <a:r>
              <a:rPr lang="en-US" sz="1600" i="1" dirty="0" smtClean="0">
                <a:solidFill>
                  <a:schemeClr val="accent2">
                    <a:lumMod val="75000"/>
                  </a:schemeClr>
                </a:solidFill>
                <a:latin typeface="Times New Roman" pitchFamily="18" charset="0"/>
                <a:cs typeface="Times New Roman" pitchFamily="18" charset="0"/>
                <a:hlinkClick r:id="rId5"/>
              </a:rPr>
              <a:t>mashkovich1978@mail.ru</a:t>
            </a:r>
            <a:endParaRPr lang="ru-RU" sz="1600" i="1" dirty="0" smtClean="0">
              <a:solidFill>
                <a:schemeClr val="accent2">
                  <a:lumMod val="75000"/>
                </a:schemeClr>
              </a:solidFill>
              <a:latin typeface="Times New Roman" pitchFamily="18" charset="0"/>
              <a:cs typeface="Times New Roman" pitchFamily="18" charset="0"/>
            </a:endParaRPr>
          </a:p>
          <a:p>
            <a:pPr algn="ctr"/>
            <a:endParaRPr lang="ru-RU" sz="1600" i="1" dirty="0">
              <a:solidFill>
                <a:schemeClr val="accent2">
                  <a:lumMod val="75000"/>
                </a:schemeClr>
              </a:solidFill>
              <a:latin typeface="Times New Roman" pitchFamily="18" charset="0"/>
              <a:cs typeface="Times New Roman" pitchFamily="18" charset="0"/>
            </a:endParaRPr>
          </a:p>
        </p:txBody>
      </p:sp>
      <p:sp>
        <p:nvSpPr>
          <p:cNvPr id="3" name="Прямоугольник 2"/>
          <p:cNvSpPr/>
          <p:nvPr/>
        </p:nvSpPr>
        <p:spPr>
          <a:xfrm>
            <a:off x="6579989" y="4748931"/>
            <a:ext cx="4357555" cy="677108"/>
          </a:xfrm>
          <a:prstGeom prst="rect">
            <a:avLst/>
          </a:prstGeom>
        </p:spPr>
        <p:txBody>
          <a:bodyPr wrap="square">
            <a:spAutoFit/>
          </a:bodyPr>
          <a:lstStyle/>
          <a:p>
            <a:pPr algn="ctr"/>
            <a:r>
              <a:rPr lang="ru-RU" sz="2000" b="1" dirty="0" smtClean="0">
                <a:solidFill>
                  <a:schemeClr val="accent2">
                    <a:lumMod val="75000"/>
                  </a:schemeClr>
                </a:solidFill>
                <a:latin typeface="Times New Roman" pitchFamily="18" charset="0"/>
                <a:cs typeface="Times New Roman" pitchFamily="18" charset="0"/>
              </a:rPr>
              <a:t>Тукьянова </a:t>
            </a:r>
            <a:r>
              <a:rPr lang="ru-RU" sz="2000" b="1" dirty="0" smtClean="0">
                <a:solidFill>
                  <a:schemeClr val="accent2">
                    <a:lumMod val="75000"/>
                  </a:schemeClr>
                </a:solidFill>
                <a:latin typeface="Times New Roman" pitchFamily="18" charset="0"/>
                <a:cs typeface="Times New Roman" pitchFamily="18" charset="0"/>
              </a:rPr>
              <a:t>Александра Сергеевна</a:t>
            </a:r>
            <a:r>
              <a:rPr lang="ru-RU" sz="2000" dirty="0" smtClean="0">
                <a:solidFill>
                  <a:schemeClr val="accent2">
                    <a:lumMod val="75000"/>
                  </a:schemeClr>
                </a:solidFill>
                <a:latin typeface="Times New Roman" pitchFamily="18" charset="0"/>
                <a:cs typeface="Times New Roman" pitchFamily="18" charset="0"/>
              </a:rPr>
              <a:t>, </a:t>
            </a:r>
            <a:endParaRPr lang="ru-RU" sz="2000" dirty="0" smtClean="0">
              <a:solidFill>
                <a:schemeClr val="accent2">
                  <a:lumMod val="75000"/>
                </a:schemeClr>
              </a:solidFill>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преподаватель </a:t>
            </a:r>
            <a:r>
              <a:rPr lang="ru-RU" dirty="0">
                <a:latin typeface="Times New Roman" pitchFamily="18" charset="0"/>
                <a:cs typeface="Times New Roman" pitchFamily="18" charset="0"/>
              </a:rPr>
              <a:t>без </a:t>
            </a:r>
            <a:r>
              <a:rPr lang="ru-RU" dirty="0" smtClean="0">
                <a:latin typeface="Times New Roman" pitchFamily="18" charset="0"/>
                <a:cs typeface="Times New Roman" pitchFamily="18" charset="0"/>
              </a:rPr>
              <a:t>категории</a:t>
            </a:r>
            <a:endParaRPr lang="ru-RU" sz="2000" dirty="0">
              <a:latin typeface="Times New Roman" pitchFamily="18" charset="0"/>
              <a:cs typeface="Times New Roman" pitchFamily="18" charset="0"/>
            </a:endParaRPr>
          </a:p>
        </p:txBody>
      </p:sp>
      <p:pic>
        <p:nvPicPr>
          <p:cNvPr id="4" name="Рисунок 3"/>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7611535" y="1361071"/>
            <a:ext cx="2294465" cy="3026998"/>
          </a:xfrm>
          <a:prstGeom prst="rect">
            <a:avLst/>
          </a:prstGeom>
          <a:ln w="38100">
            <a:solidFill>
              <a:schemeClr val="accent1">
                <a:lumMod val="75000"/>
              </a:schemeClr>
            </a:solidFill>
          </a:ln>
        </p:spPr>
      </p:pic>
      <p:sp>
        <p:nvSpPr>
          <p:cNvPr id="5" name="Прямоугольник 4"/>
          <p:cNvSpPr/>
          <p:nvPr/>
        </p:nvSpPr>
        <p:spPr>
          <a:xfrm>
            <a:off x="5325691" y="4379599"/>
            <a:ext cx="1060740" cy="369332"/>
          </a:xfrm>
          <a:prstGeom prst="rect">
            <a:avLst/>
          </a:prstGeom>
        </p:spPr>
        <p:txBody>
          <a:bodyPr wrap="none">
            <a:spAutoFit/>
          </a:bodyPr>
          <a:lstStyle/>
          <a:p>
            <a:r>
              <a:rPr lang="ru-RU" dirty="0">
                <a:solidFill>
                  <a:srgbClr val="FF0000"/>
                </a:solidFill>
                <a:latin typeface="Times New Roman" pitchFamily="18" charset="0"/>
                <a:cs typeface="Times New Roman" pitchFamily="18" charset="0"/>
              </a:rPr>
              <a:t>Авторы:</a:t>
            </a:r>
            <a:r>
              <a:rPr lang="ru-RU" dirty="0">
                <a:latin typeface="Times New Roman" pitchFamily="18" charset="0"/>
                <a:cs typeface="Times New Roman" pitchFamily="18" charset="0"/>
              </a:rPr>
              <a:t> </a:t>
            </a:r>
          </a:p>
        </p:txBody>
      </p:sp>
    </p:spTree>
    <p:extLst>
      <p:ext uri="{BB962C8B-B14F-4D97-AF65-F5344CB8AC3E}">
        <p14:creationId xmlns:p14="http://schemas.microsoft.com/office/powerpoint/2010/main" val="396669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41413" y="70505"/>
            <a:ext cx="9905998" cy="779976"/>
          </a:xfrm>
        </p:spPr>
        <p:txBody>
          <a:bodyPr>
            <a:normAutofit/>
          </a:bodyPr>
          <a:lstStyle/>
          <a:p>
            <a:pPr algn="ctr"/>
            <a:r>
              <a:rPr lang="ru-RU" sz="3200" b="1" dirty="0">
                <a:latin typeface="Times New Roman" panose="02020603050405020304" pitchFamily="18" charset="0"/>
                <a:ea typeface="Calibri" panose="020F0502020204030204" pitchFamily="34" charset="0"/>
              </a:rPr>
              <a:t>СОДЕРЖАНИЕ МОДУЛЯ</a:t>
            </a:r>
            <a:endParaRPr lang="ru-RU" sz="3200" dirty="0">
              <a:latin typeface="Times New Roman" panose="02020603050405020304" pitchFamily="18" charset="0"/>
              <a:cs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2649779987"/>
              </p:ext>
            </p:extLst>
          </p:nvPr>
        </p:nvGraphicFramePr>
        <p:xfrm>
          <a:off x="690383" y="850481"/>
          <a:ext cx="11277600" cy="5604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Tree>
    <p:extLst>
      <p:ext uri="{BB962C8B-B14F-4D97-AF65-F5344CB8AC3E}">
        <p14:creationId xmlns:p14="http://schemas.microsoft.com/office/powerpoint/2010/main" val="76171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pic>
        <p:nvPicPr>
          <p:cNvPr id="1026" name="Picture 2" descr="C:\Users\User\Desktop\ЭУМК ТОТ\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60" y="2247189"/>
            <a:ext cx="3509845" cy="263148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408408" y="302201"/>
            <a:ext cx="537518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Задачи модуля</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4376385" y="1870162"/>
            <a:ext cx="7346804" cy="3123932"/>
          </a:xfrm>
          <a:prstGeom prst="rect">
            <a:avLst/>
          </a:prstGeom>
          <a:noFill/>
        </p:spPr>
        <p:txBody>
          <a:bodyPr wrap="square" rtlCol="0">
            <a:spAutoFit/>
          </a:bodyPr>
          <a:lstStyle/>
          <a:p>
            <a:pPr algn="just"/>
            <a:r>
              <a:rPr lang="ru-RU" sz="2400" b="1" u="sng" dirty="0" smtClean="0">
                <a:solidFill>
                  <a:srgbClr val="FF0000"/>
                </a:solidFill>
                <a:latin typeface="Times New Roman" pitchFamily="18" charset="0"/>
                <a:cs typeface="Times New Roman" pitchFamily="18" charset="0"/>
              </a:rPr>
              <a:t>В результате изучения данной темы Вы сможете:</a:t>
            </a:r>
          </a:p>
          <a:p>
            <a:pPr algn="just"/>
            <a:endParaRPr lang="ru-RU" sz="500" b="1" u="sng"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ü"/>
            </a:pPr>
            <a:r>
              <a:rPr lang="ru-RU" sz="2400" dirty="0" smtClean="0">
                <a:latin typeface="Times New Roman" pitchFamily="18" charset="0"/>
                <a:cs typeface="Times New Roman" pitchFamily="18" charset="0"/>
              </a:rPr>
              <a:t>Дать определение аккредитации</a:t>
            </a:r>
          </a:p>
          <a:p>
            <a:pPr marL="285750" indent="-285750" algn="just">
              <a:buFont typeface="Wingdings" pitchFamily="2" charset="2"/>
              <a:buChar char="ü"/>
            </a:pPr>
            <a:r>
              <a:rPr lang="ru-RU" sz="2400" dirty="0" smtClean="0">
                <a:latin typeface="Times New Roman" pitchFamily="18" charset="0"/>
                <a:cs typeface="Times New Roman" pitchFamily="18" charset="0"/>
              </a:rPr>
              <a:t>Изложить цели и принципы аккредитации</a:t>
            </a:r>
          </a:p>
          <a:p>
            <a:pPr marL="285750" indent="-285750" algn="just">
              <a:buFont typeface="Wingdings" pitchFamily="2" charset="2"/>
              <a:buChar char="ü"/>
            </a:pPr>
            <a:r>
              <a:rPr lang="ru-RU" sz="2400" dirty="0" smtClean="0">
                <a:latin typeface="Times New Roman" pitchFamily="18" charset="0"/>
                <a:cs typeface="Times New Roman" pitchFamily="18" charset="0"/>
              </a:rPr>
              <a:t>Назвать и охарактеризовать объект и субъекты аккредитации</a:t>
            </a:r>
          </a:p>
          <a:p>
            <a:pPr marL="285750" indent="-285750" algn="just">
              <a:buFont typeface="Wingdings" pitchFamily="2" charset="2"/>
              <a:buChar char="ü"/>
            </a:pPr>
            <a:r>
              <a:rPr lang="ru-RU" sz="2400" dirty="0" smtClean="0">
                <a:latin typeface="Times New Roman" pitchFamily="18" charset="0"/>
                <a:cs typeface="Times New Roman" pitchFamily="18" charset="0"/>
              </a:rPr>
              <a:t>Дать определение аттестата аккредитации</a:t>
            </a:r>
          </a:p>
          <a:p>
            <a:pPr marL="285750" indent="-285750" algn="just">
              <a:buFont typeface="Wingdings" pitchFamily="2" charset="2"/>
              <a:buChar char="ü"/>
            </a:pPr>
            <a:r>
              <a:rPr lang="ru-RU" sz="2400" dirty="0" smtClean="0">
                <a:latin typeface="Times New Roman" pitchFamily="18" charset="0"/>
                <a:cs typeface="Times New Roman" pitchFamily="18" charset="0"/>
              </a:rPr>
              <a:t>Описать структуру Национальной системы аккредитации Республики Беларусь</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91017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Заголовок 3"/>
          <p:cNvSpPr txBox="1">
            <a:spLocks/>
          </p:cNvSpPr>
          <p:nvPr/>
        </p:nvSpPr>
        <p:spPr>
          <a:xfrm>
            <a:off x="1095720" y="1665027"/>
            <a:ext cx="9738200" cy="910461"/>
          </a:xfrm>
          <a:prstGeom prst="rect">
            <a:avLst/>
          </a:prstGeom>
        </p:spPr>
        <p:txBody>
          <a:bodyPr>
            <a:noAutofit/>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pPr lvl="0" algn="ctr"/>
            <a:r>
              <a:rPr lang="ru-RU" sz="2800" dirty="0" smtClean="0">
                <a:latin typeface="Times New Roman" panose="02020603050405020304" pitchFamily="18" charset="0"/>
                <a:ea typeface="Calibri" panose="020F0502020204030204" pitchFamily="34" charset="0"/>
                <a:cs typeface="Times New Roman" panose="02020603050405020304" pitchFamily="18" charset="0"/>
              </a:rPr>
              <a:t>8.1. Сущность, цели и принципы аккредитации</a:t>
            </a:r>
            <a:endParaRPr lang="ru-RU" sz="2800" dirty="0">
              <a:latin typeface="Times New Roman" panose="02020603050405020304" pitchFamily="18" charset="0"/>
              <a:cs typeface="Times New Roman" panose="02020603050405020304" pitchFamily="18" charset="0"/>
            </a:endParaRPr>
          </a:p>
        </p:txBody>
      </p: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326" y="2790064"/>
            <a:ext cx="2158749" cy="2333783"/>
          </a:xfrm>
          <a:prstGeom prst="rect">
            <a:avLst/>
          </a:prstGeom>
          <a:ln>
            <a:solidFill>
              <a:schemeClr val="accent1"/>
            </a:solidFill>
          </a:ln>
        </p:spPr>
      </p:pic>
      <p:pic>
        <p:nvPicPr>
          <p:cNvPr id="22" name="Рисунок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Tree>
    <p:extLst>
      <p:ext uri="{BB962C8B-B14F-4D97-AF65-F5344CB8AC3E}">
        <p14:creationId xmlns:p14="http://schemas.microsoft.com/office/powerpoint/2010/main" val="17149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3" name="Прямоугольник 2"/>
          <p:cNvSpPr/>
          <p:nvPr/>
        </p:nvSpPr>
        <p:spPr>
          <a:xfrm>
            <a:off x="168083" y="588172"/>
            <a:ext cx="11709779" cy="1569660"/>
          </a:xfrm>
          <a:prstGeom prst="rect">
            <a:avLst/>
          </a:prstGeom>
        </p:spPr>
        <p:txBody>
          <a:bodyPr wrap="square">
            <a:spAutoFit/>
          </a:bodyPr>
          <a:lstStyle/>
          <a:p>
            <a:pPr marL="2060575" indent="-2060575" algn="just"/>
            <a:r>
              <a:rPr lang="ru-RU" sz="2400" b="1" dirty="0" smtClean="0">
                <a:solidFill>
                  <a:srgbClr val="FF0000"/>
                </a:solidFill>
                <a:latin typeface="Times New Roman" pitchFamily="18" charset="0"/>
                <a:cs typeface="Times New Roman" pitchFamily="18" charset="0"/>
              </a:rPr>
              <a:t>Аккредитация</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 официальное признание органом по аккредитации компетентности юридического лица Республики Беларусь либо иностранного юридического лица в выполнении работ по оценке соответствия в определенной области </a:t>
            </a:r>
            <a:r>
              <a:rPr lang="ru-RU" sz="2400" dirty="0" smtClean="0">
                <a:latin typeface="Times New Roman" pitchFamily="18" charset="0"/>
                <a:cs typeface="Times New Roman" pitchFamily="18" charset="0"/>
              </a:rPr>
              <a:t>аккредитации.</a:t>
            </a:r>
            <a:endParaRPr lang="ru-RU" sz="2400" dirty="0">
              <a:latin typeface="Times New Roman" pitchFamily="18" charset="0"/>
              <a:cs typeface="Times New Roman" pitchFamily="18" charset="0"/>
            </a:endParaRPr>
          </a:p>
        </p:txBody>
      </p:sp>
      <p:sp>
        <p:nvSpPr>
          <p:cNvPr id="5" name="Прямоугольник 4"/>
          <p:cNvSpPr/>
          <p:nvPr/>
        </p:nvSpPr>
        <p:spPr>
          <a:xfrm>
            <a:off x="232012" y="2368352"/>
            <a:ext cx="11709779" cy="3970318"/>
          </a:xfrm>
          <a:prstGeom prst="rect">
            <a:avLst/>
          </a:prstGeom>
        </p:spPr>
        <p:txBody>
          <a:bodyPr wrap="square">
            <a:spAutoFit/>
          </a:bodyPr>
          <a:lstStyle/>
          <a:p>
            <a:pPr algn="just"/>
            <a:r>
              <a:rPr lang="ru-RU" sz="2400" b="1" dirty="0">
                <a:latin typeface="Times New Roman" pitchFamily="18" charset="0"/>
                <a:cs typeface="Times New Roman" pitchFamily="18" charset="0"/>
              </a:rPr>
              <a:t>Статья 43. Цели и принципы аккредитации </a:t>
            </a:r>
            <a:endParaRPr lang="ru-RU" sz="2400" b="1" dirty="0" smtClean="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2400" i="1" u="sng" dirty="0" smtClean="0">
                <a:solidFill>
                  <a:srgbClr val="FF0000"/>
                </a:solidFill>
                <a:latin typeface="Times New Roman" pitchFamily="18" charset="0"/>
                <a:cs typeface="Times New Roman" pitchFamily="18" charset="0"/>
              </a:rPr>
              <a:t>Целями </a:t>
            </a:r>
            <a:r>
              <a:rPr lang="ru-RU" sz="2400" i="1" u="sng" dirty="0">
                <a:solidFill>
                  <a:srgbClr val="FF0000"/>
                </a:solidFill>
                <a:latin typeface="Times New Roman" pitchFamily="18" charset="0"/>
                <a:cs typeface="Times New Roman" pitchFamily="18" charset="0"/>
              </a:rPr>
              <a:t>аккредитации являются: </a:t>
            </a:r>
            <a:endParaRPr lang="ru-RU" sz="2400" i="1" u="sng" dirty="0" smtClean="0">
              <a:solidFill>
                <a:srgbClr val="FF0000"/>
              </a:solidFill>
              <a:latin typeface="Times New Roman" pitchFamily="18" charset="0"/>
              <a:cs typeface="Times New Roman" pitchFamily="18" charset="0"/>
            </a:endParaRPr>
          </a:p>
          <a:p>
            <a:pPr marL="457200" indent="-457200" algn="just">
              <a:buAutoNum type="arabicPeriod"/>
            </a:pPr>
            <a:r>
              <a:rPr lang="ru-RU" sz="2400" dirty="0" smtClean="0">
                <a:latin typeface="Times New Roman" pitchFamily="18" charset="0"/>
                <a:cs typeface="Times New Roman" pitchFamily="18" charset="0"/>
              </a:rPr>
              <a:t>обеспечение </a:t>
            </a:r>
            <a:r>
              <a:rPr lang="ru-RU" sz="2400" dirty="0">
                <a:latin typeface="Times New Roman" pitchFamily="18" charset="0"/>
                <a:cs typeface="Times New Roman" pitchFamily="18" charset="0"/>
              </a:rPr>
              <a:t>реализации единой технической политики в области оценки соответствия; </a:t>
            </a:r>
            <a:endParaRPr lang="ru-RU" sz="2400" dirty="0" smtClean="0">
              <a:latin typeface="Times New Roman" pitchFamily="18" charset="0"/>
              <a:cs typeface="Times New Roman" pitchFamily="18" charset="0"/>
            </a:endParaRPr>
          </a:p>
          <a:p>
            <a:pPr marL="457200" indent="-457200" algn="just">
              <a:buAutoNum type="arabicPeriod"/>
            </a:pPr>
            <a:r>
              <a:rPr lang="ru-RU" sz="2400" dirty="0" smtClean="0">
                <a:latin typeface="Times New Roman" pitchFamily="18" charset="0"/>
                <a:cs typeface="Times New Roman" pitchFamily="18" charset="0"/>
              </a:rPr>
              <a:t>обеспечение </a:t>
            </a:r>
            <a:r>
              <a:rPr lang="ru-RU" sz="2400" dirty="0">
                <a:latin typeface="Times New Roman" pitchFamily="18" charset="0"/>
                <a:cs typeface="Times New Roman" pitchFamily="18" charset="0"/>
              </a:rPr>
              <a:t>доверия заявителей на проведение сертификации, заявителей на проведение испытаний и потребителей продукции, работ и услуг к деятельности аккредитованных субъектов; </a:t>
            </a:r>
            <a:endParaRPr lang="ru-RU" sz="2400" dirty="0" smtClean="0">
              <a:latin typeface="Times New Roman" pitchFamily="18" charset="0"/>
              <a:cs typeface="Times New Roman" pitchFamily="18" charset="0"/>
            </a:endParaRPr>
          </a:p>
          <a:p>
            <a:pPr marL="457200" indent="-457200" algn="just">
              <a:buAutoNum type="arabicPeriod"/>
            </a:pPr>
            <a:r>
              <a:rPr lang="ru-RU" sz="2400" dirty="0" smtClean="0">
                <a:latin typeface="Times New Roman" pitchFamily="18" charset="0"/>
                <a:cs typeface="Times New Roman" pitchFamily="18" charset="0"/>
              </a:rPr>
              <a:t>создание </a:t>
            </a:r>
            <a:r>
              <a:rPr lang="ru-RU" sz="2400" dirty="0">
                <a:latin typeface="Times New Roman" pitchFamily="18" charset="0"/>
                <a:cs typeface="Times New Roman" pitchFamily="18" charset="0"/>
              </a:rPr>
              <a:t>условий для взаимного признания результатов деятельности аккредитованных субъектов на международном и межгосударственном (региональном) уровне. </a:t>
            </a:r>
          </a:p>
        </p:txBody>
      </p:sp>
    </p:spTree>
    <p:extLst>
      <p:ext uri="{BB962C8B-B14F-4D97-AF65-F5344CB8AC3E}">
        <p14:creationId xmlns:p14="http://schemas.microsoft.com/office/powerpoint/2010/main" val="30567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5" name="Прямоугольник 4"/>
          <p:cNvSpPr/>
          <p:nvPr/>
        </p:nvSpPr>
        <p:spPr>
          <a:xfrm>
            <a:off x="240871" y="594142"/>
            <a:ext cx="11568752" cy="5878532"/>
          </a:xfrm>
          <a:prstGeom prst="rect">
            <a:avLst/>
          </a:prstGeom>
        </p:spPr>
        <p:txBody>
          <a:bodyPr wrap="square">
            <a:spAutoFit/>
          </a:bodyPr>
          <a:lstStyle/>
          <a:p>
            <a:pPr algn="just"/>
            <a:r>
              <a:rPr lang="ru-RU" sz="2000" b="1" dirty="0">
                <a:latin typeface="Times New Roman" pitchFamily="18" charset="0"/>
                <a:cs typeface="Times New Roman" pitchFamily="18" charset="0"/>
              </a:rPr>
              <a:t>Статья 43. Цели и принципы аккредитации </a:t>
            </a:r>
            <a:endParaRPr lang="ru-RU" sz="2000" b="1" dirty="0" smtClean="0">
              <a:latin typeface="Times New Roman" pitchFamily="18" charset="0"/>
              <a:cs typeface="Times New Roman" pitchFamily="18" charset="0"/>
            </a:endParaRPr>
          </a:p>
          <a:p>
            <a:pPr algn="just"/>
            <a:endParaRPr lang="ru-RU" sz="1200" b="1" dirty="0">
              <a:latin typeface="Times New Roman" pitchFamily="18" charset="0"/>
              <a:cs typeface="Times New Roman" pitchFamily="18" charset="0"/>
            </a:endParaRPr>
          </a:p>
          <a:p>
            <a:pPr algn="just"/>
            <a:r>
              <a:rPr lang="ru-RU" sz="2000" i="1" u="sng" dirty="0" smtClean="0">
                <a:solidFill>
                  <a:srgbClr val="FF0000"/>
                </a:solidFill>
                <a:latin typeface="Times New Roman" pitchFamily="18" charset="0"/>
                <a:cs typeface="Times New Roman" pitchFamily="18" charset="0"/>
              </a:rPr>
              <a:t>Принципами </a:t>
            </a:r>
            <a:r>
              <a:rPr lang="ru-RU" sz="2000" i="1" u="sng" dirty="0">
                <a:solidFill>
                  <a:srgbClr val="FF0000"/>
                </a:solidFill>
                <a:latin typeface="Times New Roman" pitchFamily="18" charset="0"/>
                <a:cs typeface="Times New Roman" pitchFamily="18" charset="0"/>
              </a:rPr>
              <a:t>аккредитации являются: </a:t>
            </a:r>
            <a:endParaRPr lang="ru-RU" sz="2000" i="1" u="sng" dirty="0" smtClean="0">
              <a:solidFill>
                <a:srgbClr val="FF0000"/>
              </a:solidFill>
              <a:latin typeface="Times New Roman" pitchFamily="18" charset="0"/>
              <a:cs typeface="Times New Roman" pitchFamily="18" charset="0"/>
            </a:endParaRPr>
          </a:p>
          <a:p>
            <a:pPr marL="457200" indent="-457200" algn="just">
              <a:buAutoNum type="arabicPeriod"/>
            </a:pPr>
            <a:r>
              <a:rPr lang="ru-RU" sz="2000" dirty="0" smtClean="0">
                <a:latin typeface="Times New Roman" pitchFamily="18" charset="0"/>
                <a:cs typeface="Times New Roman" pitchFamily="18" charset="0"/>
              </a:rPr>
              <a:t>гармонизация </a:t>
            </a:r>
            <a:r>
              <a:rPr lang="ru-RU" sz="2000" dirty="0">
                <a:latin typeface="Times New Roman" pitchFamily="18" charset="0"/>
                <a:cs typeface="Times New Roman" pitchFamily="18" charset="0"/>
              </a:rPr>
              <a:t>правового регулирования и подходов в области аккредитации с международными стандартами; </a:t>
            </a:r>
            <a:endParaRPr lang="ru-RU" sz="2000" dirty="0" smtClean="0">
              <a:latin typeface="Times New Roman" pitchFamily="18" charset="0"/>
              <a:cs typeface="Times New Roman" pitchFamily="18" charset="0"/>
            </a:endParaRPr>
          </a:p>
          <a:p>
            <a:pPr marL="457200" indent="-457200" algn="just">
              <a:buAutoNum type="arabicPeriod"/>
            </a:pPr>
            <a:r>
              <a:rPr lang="ru-RU" sz="2000" dirty="0" smtClean="0">
                <a:latin typeface="Times New Roman" pitchFamily="18" charset="0"/>
                <a:cs typeface="Times New Roman" pitchFamily="18" charset="0"/>
              </a:rPr>
              <a:t>добровольность</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457200" indent="-457200" algn="just">
              <a:buAutoNum type="arabicPeriod"/>
            </a:pPr>
            <a:r>
              <a:rPr lang="ru-RU" sz="2000" dirty="0" smtClean="0">
                <a:latin typeface="Times New Roman" pitchFamily="18" charset="0"/>
                <a:cs typeface="Times New Roman" pitchFamily="18" charset="0"/>
              </a:rPr>
              <a:t>открытость </a:t>
            </a:r>
            <a:r>
              <a:rPr lang="ru-RU" sz="2000" dirty="0">
                <a:latin typeface="Times New Roman" pitchFamily="18" charset="0"/>
                <a:cs typeface="Times New Roman" pitchFamily="18" charset="0"/>
              </a:rPr>
              <a:t>и доступность информации о процедурах и результатах работ по аккредитации; </a:t>
            </a:r>
            <a:endParaRPr lang="ru-RU" sz="2000" dirty="0" smtClean="0">
              <a:latin typeface="Times New Roman" pitchFamily="18" charset="0"/>
              <a:cs typeface="Times New Roman" pitchFamily="18" charset="0"/>
            </a:endParaRPr>
          </a:p>
          <a:p>
            <a:pPr marL="457200" indent="-457200" algn="just">
              <a:buAutoNum type="arabicPeriod"/>
            </a:pPr>
            <a:r>
              <a:rPr lang="ru-RU" sz="2000" dirty="0" smtClean="0">
                <a:latin typeface="Times New Roman" pitchFamily="18" charset="0"/>
                <a:cs typeface="Times New Roman" pitchFamily="18" charset="0"/>
              </a:rPr>
              <a:t>объективность</a:t>
            </a:r>
            <a:r>
              <a:rPr lang="ru-RU" sz="2000" dirty="0">
                <a:latin typeface="Times New Roman" pitchFamily="18" charset="0"/>
                <a:cs typeface="Times New Roman" pitchFamily="18" charset="0"/>
              </a:rPr>
              <a:t>, беспристрастность и компетентность органа по аккредитации, его независимость от заявителей на проведение аккредитации, заявителей на проведение сертификации, заявителей на проведение испытаний, владельцев сертификатов, изготовителей, уполномоченных изготовителями лиц, продавцов (поставщиков), потребителей продукции, работ и услуг; </a:t>
            </a:r>
            <a:endParaRPr lang="ru-RU" sz="2000" dirty="0" smtClean="0">
              <a:latin typeface="Times New Roman" pitchFamily="18" charset="0"/>
              <a:cs typeface="Times New Roman" pitchFamily="18" charset="0"/>
            </a:endParaRPr>
          </a:p>
          <a:p>
            <a:pPr marL="457200" indent="-457200" algn="just">
              <a:buAutoNum type="arabicPeriod"/>
            </a:pPr>
            <a:r>
              <a:rPr lang="ru-RU" sz="2000" dirty="0" smtClean="0">
                <a:latin typeface="Times New Roman" pitchFamily="18" charset="0"/>
                <a:cs typeface="Times New Roman" pitchFamily="18" charset="0"/>
              </a:rPr>
              <a:t>обеспечение </a:t>
            </a:r>
            <a:r>
              <a:rPr lang="ru-RU" sz="2000" dirty="0">
                <a:latin typeface="Times New Roman" pitchFamily="18" charset="0"/>
                <a:cs typeface="Times New Roman" pitchFamily="18" charset="0"/>
              </a:rPr>
              <a:t>для заявителей на проведение аккредитации равных условий в отношении аккредитации; </a:t>
            </a:r>
            <a:endParaRPr lang="ru-RU" sz="2000" dirty="0" smtClean="0">
              <a:latin typeface="Times New Roman" pitchFamily="18" charset="0"/>
              <a:cs typeface="Times New Roman" pitchFamily="18" charset="0"/>
            </a:endParaRPr>
          </a:p>
          <a:p>
            <a:pPr marL="457200" indent="-457200" algn="just">
              <a:buAutoNum type="arabicPeriod"/>
            </a:pPr>
            <a:r>
              <a:rPr lang="ru-RU" sz="2000" dirty="0" smtClean="0">
                <a:latin typeface="Times New Roman" pitchFamily="18" charset="0"/>
                <a:cs typeface="Times New Roman" pitchFamily="18" charset="0"/>
              </a:rPr>
              <a:t>обеспечение </a:t>
            </a:r>
            <a:r>
              <a:rPr lang="ru-RU" sz="2000" dirty="0">
                <a:latin typeface="Times New Roman" pitchFamily="18" charset="0"/>
                <a:cs typeface="Times New Roman" pitchFamily="18" charset="0"/>
              </a:rPr>
              <a:t>конфиденциальности сведений, полученных при аккредитации; </a:t>
            </a:r>
            <a:endParaRPr lang="ru-RU" sz="2000" dirty="0" smtClean="0">
              <a:latin typeface="Times New Roman" pitchFamily="18" charset="0"/>
              <a:cs typeface="Times New Roman" pitchFamily="18" charset="0"/>
            </a:endParaRPr>
          </a:p>
          <a:p>
            <a:pPr marL="457200" indent="-457200" algn="just">
              <a:buAutoNum type="arabicPeriod"/>
            </a:pPr>
            <a:r>
              <a:rPr lang="ru-RU" sz="2000" dirty="0" smtClean="0">
                <a:latin typeface="Times New Roman" pitchFamily="18" charset="0"/>
                <a:cs typeface="Times New Roman" pitchFamily="18" charset="0"/>
              </a:rPr>
              <a:t>недопустимость </a:t>
            </a:r>
            <a:r>
              <a:rPr lang="ru-RU" sz="2000" dirty="0">
                <a:latin typeface="Times New Roman" pitchFamily="18" charset="0"/>
                <a:cs typeface="Times New Roman" pitchFamily="18" charset="0"/>
              </a:rPr>
              <a:t>ограничения конкуренции аккредитованных субъектов; </a:t>
            </a:r>
            <a:endParaRPr lang="ru-RU" sz="2000" dirty="0" smtClean="0">
              <a:latin typeface="Times New Roman" pitchFamily="18" charset="0"/>
              <a:cs typeface="Times New Roman" pitchFamily="18" charset="0"/>
            </a:endParaRPr>
          </a:p>
          <a:p>
            <a:pPr marL="457200" indent="-457200" algn="just">
              <a:buAutoNum type="arabicPeriod"/>
            </a:pPr>
            <a:r>
              <a:rPr lang="ru-RU" sz="2000" dirty="0" smtClean="0">
                <a:latin typeface="Times New Roman" pitchFamily="18" charset="0"/>
                <a:cs typeface="Times New Roman" pitchFamily="18" charset="0"/>
              </a:rPr>
              <a:t>недопустимость </a:t>
            </a:r>
            <a:r>
              <a:rPr lang="ru-RU" sz="2000" dirty="0">
                <a:latin typeface="Times New Roman" pitchFamily="18" charset="0"/>
                <a:cs typeface="Times New Roman" pitchFamily="18" charset="0"/>
              </a:rPr>
              <a:t>совмещения деятельности по аккредитации с деятельностью по оценке соответствия и (или) с осуществлением контроля (надзора), за исключением периодической оценки компетентности; </a:t>
            </a:r>
            <a:endParaRPr lang="ru-RU" sz="2000" dirty="0" smtClean="0">
              <a:latin typeface="Times New Roman" pitchFamily="18" charset="0"/>
              <a:cs typeface="Times New Roman" pitchFamily="18" charset="0"/>
            </a:endParaRPr>
          </a:p>
          <a:p>
            <a:pPr marL="457200" indent="-457200" algn="just">
              <a:buAutoNum type="arabicPeriod"/>
            </a:pPr>
            <a:r>
              <a:rPr lang="ru-RU" sz="2000" dirty="0" err="1" smtClean="0">
                <a:latin typeface="Times New Roman" pitchFamily="18" charset="0"/>
                <a:cs typeface="Times New Roman" pitchFamily="18" charset="0"/>
              </a:rPr>
              <a:t>возмездность</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процедур аккредитации. </a:t>
            </a:r>
          </a:p>
        </p:txBody>
      </p:sp>
    </p:spTree>
    <p:extLst>
      <p:ext uri="{BB962C8B-B14F-4D97-AF65-F5344CB8AC3E}">
        <p14:creationId xmlns:p14="http://schemas.microsoft.com/office/powerpoint/2010/main" val="30567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Заголовок 3"/>
          <p:cNvSpPr txBox="1">
            <a:spLocks/>
          </p:cNvSpPr>
          <p:nvPr/>
        </p:nvSpPr>
        <p:spPr>
          <a:xfrm>
            <a:off x="1095720" y="1856096"/>
            <a:ext cx="9738200" cy="719392"/>
          </a:xfrm>
          <a:prstGeom prst="rect">
            <a:avLst/>
          </a:prstGeom>
        </p:spPr>
        <p:txBody>
          <a:bodyPr>
            <a:noAutofit/>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pPr lvl="0" algn="ctr"/>
            <a:r>
              <a:rPr lang="ru-RU" sz="2800" dirty="0" smtClean="0">
                <a:latin typeface="Times New Roman" panose="02020603050405020304" pitchFamily="18" charset="0"/>
                <a:ea typeface="Calibri" panose="020F0502020204030204" pitchFamily="34" charset="0"/>
                <a:cs typeface="Times New Roman" panose="02020603050405020304" pitchFamily="18" charset="0"/>
              </a:rPr>
              <a:t>8.2. Понятие объекта и области аккредитации</a:t>
            </a:r>
            <a:endParaRPr lang="ru-RU" sz="2800" dirty="0">
              <a:latin typeface="Times New Roman" panose="02020603050405020304" pitchFamily="18" charset="0"/>
              <a:cs typeface="Times New Roman" panose="02020603050405020304" pitchFamily="18" charset="0"/>
            </a:endParaRPr>
          </a:p>
        </p:txBody>
      </p: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326" y="2790064"/>
            <a:ext cx="2158749" cy="2333783"/>
          </a:xfrm>
          <a:prstGeom prst="rect">
            <a:avLst/>
          </a:prstGeom>
          <a:ln>
            <a:solidFill>
              <a:schemeClr val="accent1"/>
            </a:solidFill>
          </a:ln>
        </p:spPr>
      </p:pic>
      <p:pic>
        <p:nvPicPr>
          <p:cNvPr id="22" name="Рисунок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Tree>
    <p:extLst>
      <p:ext uri="{BB962C8B-B14F-4D97-AF65-F5344CB8AC3E}">
        <p14:creationId xmlns:p14="http://schemas.microsoft.com/office/powerpoint/2010/main" val="106589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2" name="Прямоугольник 1"/>
          <p:cNvSpPr/>
          <p:nvPr/>
        </p:nvSpPr>
        <p:spPr>
          <a:xfrm>
            <a:off x="286603" y="627388"/>
            <a:ext cx="11523020" cy="5509200"/>
          </a:xfrm>
          <a:prstGeom prst="rect">
            <a:avLst/>
          </a:prstGeom>
        </p:spPr>
        <p:txBody>
          <a:bodyPr wrap="square">
            <a:spAutoFit/>
          </a:bodyPr>
          <a:lstStyle/>
          <a:p>
            <a:r>
              <a:rPr lang="ru-RU" sz="2200" b="1" dirty="0">
                <a:latin typeface="Times New Roman" pitchFamily="18" charset="0"/>
                <a:cs typeface="Times New Roman" pitchFamily="18" charset="0"/>
              </a:rPr>
              <a:t>Статья 44. Объекты аккредитации. Область аккредитации </a:t>
            </a:r>
            <a:endParaRPr lang="ru-RU" sz="2200" dirty="0" smtClean="0">
              <a:latin typeface="Times New Roman" pitchFamily="18" charset="0"/>
              <a:cs typeface="Times New Roman" pitchFamily="18" charset="0"/>
            </a:endParaRPr>
          </a:p>
          <a:p>
            <a:endParaRPr lang="ru-RU" sz="2200" dirty="0">
              <a:latin typeface="Times New Roman" pitchFamily="18" charset="0"/>
              <a:cs typeface="Times New Roman" pitchFamily="18" charset="0"/>
            </a:endParaRPr>
          </a:p>
          <a:p>
            <a:pPr algn="just"/>
            <a:r>
              <a:rPr lang="ru-RU" sz="2200" b="1" u="sng" dirty="0" smtClean="0">
                <a:solidFill>
                  <a:srgbClr val="FF0000"/>
                </a:solidFill>
                <a:latin typeface="Times New Roman" pitchFamily="18" charset="0"/>
                <a:cs typeface="Times New Roman" pitchFamily="18" charset="0"/>
              </a:rPr>
              <a:t>Объектом </a:t>
            </a:r>
            <a:r>
              <a:rPr lang="ru-RU" sz="2200" b="1" u="sng" dirty="0">
                <a:solidFill>
                  <a:srgbClr val="FF0000"/>
                </a:solidFill>
                <a:latin typeface="Times New Roman" pitchFamily="18" charset="0"/>
                <a:cs typeface="Times New Roman" pitchFamily="18" charset="0"/>
              </a:rPr>
              <a:t>аккредитации</a:t>
            </a:r>
            <a:r>
              <a:rPr lang="ru-RU" sz="2200" b="1" dirty="0">
                <a:solidFill>
                  <a:srgbClr val="FF0000"/>
                </a:solidFill>
                <a:latin typeface="Times New Roman" pitchFamily="18" charset="0"/>
                <a:cs typeface="Times New Roman" pitchFamily="18" charset="0"/>
              </a:rPr>
              <a:t> </a:t>
            </a:r>
            <a:r>
              <a:rPr lang="ru-RU" sz="2200" dirty="0">
                <a:latin typeface="Times New Roman" pitchFamily="18" charset="0"/>
                <a:cs typeface="Times New Roman" pitchFamily="18" charset="0"/>
              </a:rPr>
              <a:t>является компетентность юридического лица Республики Беларусь либо иностранного юридического лица в выполнении работ по оценке соответствия в определенной области аккредитации. </a:t>
            </a:r>
            <a:endParaRPr lang="ru-RU" sz="2200" dirty="0" smtClean="0">
              <a:latin typeface="Times New Roman" pitchFamily="18" charset="0"/>
              <a:cs typeface="Times New Roman" pitchFamily="18" charset="0"/>
            </a:endParaRPr>
          </a:p>
          <a:p>
            <a:pPr algn="just"/>
            <a:r>
              <a:rPr lang="ru-RU" sz="2200" i="1" dirty="0" smtClean="0">
                <a:latin typeface="Times New Roman" pitchFamily="18" charset="0"/>
                <a:cs typeface="Times New Roman" pitchFamily="18" charset="0"/>
              </a:rPr>
              <a:t>Требования </a:t>
            </a:r>
            <a:r>
              <a:rPr lang="ru-RU" sz="2200" i="1" dirty="0">
                <a:latin typeface="Times New Roman" pitchFamily="18" charset="0"/>
                <a:cs typeface="Times New Roman" pitchFamily="18" charset="0"/>
              </a:rPr>
              <a:t>к компетентности юридического лица Республики Беларусь либо иностранного юридического лица в выполнении работ по оценке соответствия определяются правилами аккредитации, а также иными нормативными правовыми актами Республики Беларусь, которые указываются в правилах аккредитации. </a:t>
            </a:r>
            <a:endParaRPr lang="ru-RU" sz="2200" i="1" dirty="0" smtClean="0">
              <a:latin typeface="Times New Roman" pitchFamily="18" charset="0"/>
              <a:cs typeface="Times New Roman" pitchFamily="18" charset="0"/>
            </a:endParaRPr>
          </a:p>
          <a:p>
            <a:pPr algn="just"/>
            <a:endParaRPr lang="ru-RU" sz="2200" dirty="0">
              <a:latin typeface="Times New Roman" pitchFamily="18" charset="0"/>
              <a:cs typeface="Times New Roman" pitchFamily="18" charset="0"/>
            </a:endParaRPr>
          </a:p>
          <a:p>
            <a:pPr algn="just"/>
            <a:r>
              <a:rPr lang="ru-RU" sz="2200" b="1" u="sng" dirty="0" smtClean="0">
                <a:solidFill>
                  <a:srgbClr val="FF0000"/>
                </a:solidFill>
                <a:latin typeface="Times New Roman" pitchFamily="18" charset="0"/>
                <a:cs typeface="Times New Roman" pitchFamily="18" charset="0"/>
              </a:rPr>
              <a:t>Область </a:t>
            </a:r>
            <a:r>
              <a:rPr lang="ru-RU" sz="2200" b="1" u="sng" dirty="0">
                <a:solidFill>
                  <a:srgbClr val="FF0000"/>
                </a:solidFill>
                <a:latin typeface="Times New Roman" pitchFamily="18" charset="0"/>
                <a:cs typeface="Times New Roman" pitchFamily="18" charset="0"/>
              </a:rPr>
              <a:t>аккредитации</a:t>
            </a:r>
            <a:r>
              <a:rPr lang="ru-RU" sz="2200" b="1" dirty="0">
                <a:latin typeface="Times New Roman" pitchFamily="18" charset="0"/>
                <a:cs typeface="Times New Roman" pitchFamily="18" charset="0"/>
              </a:rPr>
              <a:t> </a:t>
            </a:r>
            <a:r>
              <a:rPr lang="ru-RU" sz="2200" dirty="0">
                <a:latin typeface="Times New Roman" pitchFamily="18" charset="0"/>
                <a:cs typeface="Times New Roman" pitchFamily="18" charset="0"/>
              </a:rPr>
              <a:t>– область (сфера) в рамках оценки соответствия, на осуществление деятельности в которой подтверждается или подтверждена компетентность заявителя на проведение аккредитации либо аккредитованного субъекта</a:t>
            </a:r>
            <a:endParaRPr lang="ru-RU" sz="2200" dirty="0" smtClean="0">
              <a:latin typeface="Times New Roman" pitchFamily="18" charset="0"/>
              <a:cs typeface="Times New Roman" pitchFamily="18" charset="0"/>
            </a:endParaRPr>
          </a:p>
          <a:p>
            <a:pPr algn="just"/>
            <a:r>
              <a:rPr lang="ru-RU" sz="2200" i="1" dirty="0" smtClean="0">
                <a:latin typeface="Times New Roman" pitchFamily="18" charset="0"/>
                <a:cs typeface="Times New Roman" pitchFamily="18" charset="0"/>
              </a:rPr>
              <a:t>Область аккредитации может определяться указанием на объекты оценки соответствия и (или) акты (документы), названные в подпунктах 3.1–3.7 пункта 3 статьи 2 Закона, методики испытаний либо иным способом в соответствии с правилами аккредитации. </a:t>
            </a:r>
            <a:endParaRPr lang="ru-RU" sz="2200" i="1" dirty="0">
              <a:latin typeface="Times New Roman" pitchFamily="18" charset="0"/>
              <a:cs typeface="Times New Roman" pitchFamily="18" charset="0"/>
            </a:endParaRPr>
          </a:p>
        </p:txBody>
      </p:sp>
    </p:spTree>
    <p:extLst>
      <p:ext uri="{BB962C8B-B14F-4D97-AF65-F5344CB8AC3E}">
        <p14:creationId xmlns:p14="http://schemas.microsoft.com/office/powerpoint/2010/main" val="30567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Заголовок 3"/>
          <p:cNvSpPr txBox="1">
            <a:spLocks/>
          </p:cNvSpPr>
          <p:nvPr/>
        </p:nvSpPr>
        <p:spPr>
          <a:xfrm>
            <a:off x="1095720" y="1856096"/>
            <a:ext cx="9738200" cy="719392"/>
          </a:xfrm>
          <a:prstGeom prst="rect">
            <a:avLst/>
          </a:prstGeom>
        </p:spPr>
        <p:txBody>
          <a:bodyPr>
            <a:noAutofit/>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pPr lvl="0" algn="ctr"/>
            <a:r>
              <a:rPr lang="ru-RU" sz="2800" dirty="0" smtClean="0">
                <a:latin typeface="Times New Roman" panose="02020603050405020304" pitchFamily="18" charset="0"/>
                <a:ea typeface="Calibri" panose="020F0502020204030204" pitchFamily="34" charset="0"/>
                <a:cs typeface="Times New Roman" panose="02020603050405020304" pitchFamily="18" charset="0"/>
              </a:rPr>
              <a:t>8.3. Субъекты аккредитации</a:t>
            </a:r>
            <a:endParaRPr lang="ru-RU" sz="2800" dirty="0">
              <a:latin typeface="Times New Roman" panose="02020603050405020304" pitchFamily="18" charset="0"/>
              <a:cs typeface="Times New Roman" panose="02020603050405020304" pitchFamily="18" charset="0"/>
            </a:endParaRPr>
          </a:p>
        </p:txBody>
      </p: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326" y="2790064"/>
            <a:ext cx="2158749" cy="2333783"/>
          </a:xfrm>
          <a:prstGeom prst="rect">
            <a:avLst/>
          </a:prstGeom>
          <a:ln>
            <a:solidFill>
              <a:schemeClr val="accent1"/>
            </a:solidFill>
          </a:ln>
        </p:spPr>
      </p:pic>
      <p:pic>
        <p:nvPicPr>
          <p:cNvPr id="22" name="Рисунок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Tree>
    <p:extLst>
      <p:ext uri="{BB962C8B-B14F-4D97-AF65-F5344CB8AC3E}">
        <p14:creationId xmlns:p14="http://schemas.microsoft.com/office/powerpoint/2010/main" val="110351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6A18B81-3B7D-4611-A001-48C6370A9F31"/>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Каталог"/>
  <p:tag name="ISPRINGCLOUDFOLDERID" val="0"/>
  <p:tag name="ISPRINGCLOUDFOLDERPATH" val="Каталог"/>
  <p:tag name="ISPRING_PLAYERS_CUSTOMIZATION" val="UEsDBBQAAgAIAIeT10aKJOKo+gIAALAIAAAUAAAAdW5pdmVyc2FsL3BsYXllci54bWytVU1v2zAMPafA/oOhe6WkXdc2sFt0BYId1qFA1m23QLUZW4u/Jsl1018/yvL3nG4FdkhgU3yPFPlIu9fPSew8gVQiSz2yoHPiQOpngUhDjzx8XR1fkOurd0duHvM9SEcEHilSYQA8Jk4Aypci1wi+5zrySM9AkZk4uRSZFHqP3GfI3UW6JO+OZuiSKo9EWudLxsqypEIhIg1VFheGRFE/S1guQUGqQTKbBnEa7FL/HY2/JEuZ3uegeshcvz1wTdJyPCsxIClPaSZDdjKfL9iPu89rP4KEH4tUaZ76QBys5Kwq5SP3d3dZUMSgjG3m2iTXoLVJorLNXL0Ui4vUUdL3iHXYJKAUD0HROA0Js1g2AXa3MVdRzaMGtIZX7UTNW/ltzPumcas6xzrnvHiMhYrwqA/prJNAlw2jukl13UpBD42CVoaJOBJ+FUJCUL1+ayUyXxAbsFVclSdVpY8H+LTivs7k/hZhqKK6g7RtGrVNoxWo5aBt9HVHQZrbboHrQkJTqpn7JALIvnApuZHFlZYFuGxkrLFsCHaZvXLdpK4hbqST+OwfemP8Rq35qV7rTAX4H435hERtTUQawPNKoI+GBGuqAYttbFTnMTUxu5xU8Zj0dD0w2RzrpuBFHM1lCDiGAdecdXZ2CAqSK3TxCznC9g4OgiMRRjH+9CTD+PQgTcLlbpKhd3AQHGf+bgLamtsysnEdR2JqFeSyiXXi+oXSWSJeKnkO9oxeVjp8beSao5tctAfn8z9GcRCjGcwtmVhd5qm3r5rDezOnWnU+m9xaBmrFeQBd5NarmYUiH/kEsOVFrG/7OTX7sAcd5Tw1HdNc31HvWbkWL+CUIjBfusWpqUkERjMe+XBx2mPAfuJ2GYSvTIcibrO0qQOlrHqz/1VFmy1ft852/VCHXazhk4DSYuxMfUR1hDIr0mDUQ5p3HxEV4067kcCdGLZ4o8UJijTLPfIeH+o7X55ddlc+x084631r7m1gm8sbVnqdcKcgVuu6vYhb7wZ8/A1QSwMEFAACAAgAN0ftRvsXeQzGMgAARFEAABcAAAB1bml2ZXJzYWwvdW5pdmVyc2FsLnBuZ+28e1jS5/8/bmUr11ZNa6ulYuWhsjR1ecgDa3MV5qF0ZeaBNjHfpUCiiKhAWVv5LsWkJPPAOqqZkjohQCVXiUTJKpUMkRogKSIJASICX7CttcP7+v5+1+f6Xtfn8/3uDy/gfr5e9/28H/fz8Hjer9tX4c7IbR++/+n7VlZWH4K2h0ZbWVnbWFnNPj3/PXNL4fUXP5s/ZmVGb/vCqrHHfsT8wzp1S8QWK6sm/ILpb+aaf9sc3h6XaWW18I7lbxYLXguxsto5AArd8nVOklwAxqcPYD7GMq+1HWk7sr1j1tq9J1d8hpof0bgfYvvNxuKx7c9tzuzqPt5NgRSt7CzIuBK65733XJx95nOO7oJszBk79bRZ9DT5lwmml69BH3xOVXVjQCVvp8uytHW71egrePohU107g55WtS/K/JvXV0KaFrvFAqce4RuH8lUPjwGmn88z63h7eV0Abtg0MqurbbctJIXqY2473PF43tcLXTrxuGlR9pfmhufTVz/xP2ttUpgMzOw5lgbEFUAOEb/c/NVqZN6Q+g7AeDPRDI5VQvHrOYrRPZZ24jbQqyNKcPj0C4DxG0bxk+FU83gJs10653g/SiCSHMzj2IxfcZ7s3haiXAieekx8BvUc+DL8M+ZEETzB8AhgeBQ4iQ6qPjE5gMRXTAcFV1tZHTmBcHPpjDL0RiUaprmm6W+8CWSgvgWYt1dTF4W5LjBGB98N9SGwcROexnv89wssEzhBFmgGH3w5PaY8P+Ao+hIwtZNhb55AyGAc6GbV3StOk+UkXTl1AyNrUZztaY6yZadtULXbLlsxoszwOsr0uh2wwsrKabzBudYmMhE3WlezkMeZ9Di2bklzm2toIrsEtbY38GNEnrr4O7m8fWq0Hh6vbcJjxm4G6b+CxlKkueDIq86TcqFRfsfXRRtbBtcaxG5AXT+WVpRBqkWCdfdjF/L7lekVKchAQUdctYGl+hRPkoi4P/ZLZEPoIeIJDxul17Fpo2mQaxh8gWovw/PvalCbFUHdyWv4KabBHk3TJ8gKWqUhDe0IplXl3uiTb4V5AgnPsHpVHf+6TH2+uDLGUJ1SYc/UFKXHgKnNmB4kI4rtK8JEj/oL/HcJ86AV+rXSvVKSjKZIYyY0QlmSXdRyTFpccbmcAqzfB3RMy/PYBSQNoIfTKA0kdO9mKyv/rqpz1uUneYRnteyIfikoq/oznoake5C6MOqQ6jjVQ5oGjSdUrCcXftUo9aclRVFYbgMDbkSfgOWk0NREB3cO3e3nAVcqNRHLc7zu3H0FnVCm/9H1Ec2ENfBwhlGckWvS9WtoRsuXgARHtxHP9teP+bDVMpbMPNkE6idrV3aB9LcUmmWibD5ygNy/2+YMlMIvkqLBjnTnbsWIP5ssEfm2Jhoia5y6RTccfdAfHIijQsXZiLwBD1YdK2FceIMjyeDTk6RlhkOYsiI8Y53qEKbnctex9WROin5yBVPaLZGHpOSRztq7yUaDmiOK7GhBji0h/bv4/c7McWICV5Es1t+YWEclyAYOTHc0B1HjvtrRiE/ej92KnJbTQjEmPpKveiAxw/+gBdwwx+pIssXmWqtuiNmI4JGioKbIphK3dq+hpH6pzP9Rt92L3NKqFJHdeLd6zA8Wi3BUO3f0JCeQZAHSjAFMzsnC4VSgfuAOZqMHR33htFTpfxEffrsFHNERs0ysWCZOgxIMzdi2kMhXqxWO3b7lnxfJEPE0Uya68rlU6v3xpyJ6k3Ptqv3xtlkWkJrN9gxxgFduTNXt7S7Cnwk/kqb8lMaVeS0baKQUjZH49aQIcZP/UJKcJOoVfSZLa96nT+FPJIxOJErLSSkUrjylIretbILy7XT1amIaaSJ/tb6YX7a551Z6EMyhBcZwfUoz3FiBj2GiBg604Vfrh/MEWDAN32y4BYW1BGIxiySu0vIUGolFmri10MqqOAMO8FsmKUxz/Ui3+f7dlWByXnR81L8zaRSuJJ0kE1HM7kGPlo2m9awlstx+0Y6sdL2w6aIjschuKqEHUhMPJijG5Xq+oYsfPlKCWg35qdqm95bHoV8AyNMJPeIQvSS/BdMe7yRDBFMJoN1lqfwbHGPeGyC6FdN7KyWo1uIq6KFL/saFeD0PG29BIZ1haOdO5Z743EMadOhxAtBEr0onklCudbQETstDTdAOswsMFnOo0jMpIm0pR90+vLcV3J+oxaTyn10T55bhhXk9PtK+Bv59X35yH9YLC959FlIxeCJAMQiDglm1oj5sK7xMUZVaJpH5Uw4w95njIyunpNQpqpgFihKzYa4OAnoQu8EGVG0lpajEqASS2wNk8KhNVvVZOC+luZzfjRXZvVxPziT/ioiuGgFMJ/ZBNgPmPm3kQhhYx00gALB0Ma1oqrxXPXggYojF3LKTYEzogUL4+/wcV3uj7zd3M5YfSjxnvUt6BtkqR1owMXtkqCdTRQMfQpf1NVHxrROozfgzE7vHB6NECr1Gy8QqWMmSpr18iKlyB/Y9dGW/LzIwYM9Q8GLzWhvMpl9MTE6pyI8S0eUiuMU+WBgEDAlOVxBKRQl+kb1YUYBUkxkgo2p3UMj6leA0tNhXpgdwM9qqBskizPmUOCIH6dHqMaoXBnITeuTiSd1ycchy3iyr216OV5y77V6Gf3oIcYFMq3Zr5SNp1YUgeYVbGy3kY5u4suR+gppelNDI/rJhBf6cQQmhV+dLEecW891GtC863C7ozKGgR1vJcXH53DW9/OfURNf+TXVkWVysPhXtOoRO/VwAM0cvB3ct3FVJqxqLsbueQEbNg8RROE2yhOvzl+34ztsRSK3ig+p2yVoaYTWBXP3rnS5bepMv9h5voiznrmY+2bT2gSLT9bS6pVv9klI01U6GjjaZb2L1JEMqX+GpBOSZZIvVlEpoScRMBi2BgmdO5BUn9Bh1n66d0xKF/YSiBbEzmhtXuDVj+ouk/pE3VcF9hlL1gIeeB+3FfM2T6RU9XrLoxaeBpxIakW+QIlWldhRL7rzxJTeXLdXnYW6+8ehfLrgxzrg9F2nyZIdsS8giDfqxfRyRLAop/1lcmGfOMf6gblpxM1iMkOPA43mXygszIyAU7xeN+o12r9JXlO/nHQ8Gt0AFSeOsXLfPXWVrbQ8lhh2hczNpME/+tfndHQGRMGbPxSs/dvPoDTPIcERemcH8BFQ10hASFAoqEXbm5k2tmRsn4KkD42UIYC9mF+FR7voU/oW9MGrRhSP9xzfh2zMwcoKEn9Ka6Hhq01oHIkoazcQNHNCPX/zVgFoe1haf44goKfDKWv4K3LWAA4ID/Tzso3NnvYpjB1BBzFqECx/CHyN4rQVKB4EB2KodAmyvFiyjqx4YypEibs60oznpL0NF2w7W5CKCPTiE13LC6FKzgj9vwF/4Oks2viOs4KkHF33D9wz6ZOnzixI9+0prfKx3uQN4Fph9XWRtZRUEcku07XU/qqMnNjrn1MS424ye+1mubLNzUoQ89QCmEPfYilEu+Ja20fZRbYOzma7wA3WlP+Tpka4bBWJVb5UoVBVdKeJ6wGOY43nXS38Y8mBe2s0y06ac0kij6D1pKOimBzDQrKftGguXOjLHZZaFjf3gbKFTC89aW+ja0VLLD/+dtpaPeWGzLWTseSJO6YZDWCjn//baz0GWH/b/nwa4falj8p5nUrtxShYrNIyjyKGh3h9Dwruf/ly03O+iZYJzMUYViZmreugHiPgwNNS4bvkK761ZyazTlk4+fv0JbuIT/LU5q1YpwrtOwsbO77J0WhAaemCkq3i5Zez120MhZf8I/psKIEVtE10rYj3bXv3UlyfUDx3TtkmDYxVYLSMqrKeux1N6IbNMtd0v+4HFmvZvQUyxIfqRGhLMbbhmvfTGGn/8W0twriGlkjCUquNkJ6mHrGZF4AGLsd10CjBU/rJtAWydFBuelD9xbxtRvORxkYOPxVT3llRi6WxtGKxiiTVrzE1LfKuW+HVLVRZ52Leu4DlFzzZce6e303bju4zzjsaCMepHe6I8yO2aZy8S6JmnKw6snw9rIQ3i6E3JWy0esKD0Cdc/w7Fqn0UIiV88mAVEn39XXbmYVmkRxtELnrvq2XeuvjNKlt1L/9Ys6bI8WqPT/ICqd2+DzXaoKRu3F9HHllqvrCG8o/OTiB9EvY+rkrPK/5MkPZNQ4CTO+gMANlkzWnj5bZj/RaSb4KnX5Rm3Y4/UVHzOqrsayKodvPYfdFhNg25ZjNj8+9JGAgXWmyM3CAK6vOZu6R658tcZTfr/7fD59n/bTcjCvx0XcKIy8h2Yo/yOFsfsQBXjv/xb/XM0A6l8ic/fDrAVEb7L6W+h+hoWv+RvZ7AsGRbzHyT8wR/XlDwBvWOuI64/Zxwa6fGiD175D5JGzo3/INE0x/6HcVoS/pPED/RnSbobV/LdJ0k5P94jcE95djytTh78jH/p8z8glVrpT37pu/zU7D+infFT+yX+tX//qbWGhJ1ysFPsFg/iQX+WSUm4jqojf/HAGR+PClZ/HWgDTAmQVjJukN6JAJBmw9FF+T9UnSZdqqwveJ7/u3mc7F7/VsvCkw/+rxCwg8CmKR45CaPuo1pwwfefTNj6uzGjq3FGXT2KqRcoXo21cEOefSFue/K2oweE0uftCozichqunJeUJ9+5pG1aycGXnayEv9MFvdQJPTVSs0hWmu980SM2KefFd/WfgPMnHrXW39m2tPnhGs465AoBHcLAUYScW9DlhMx6SQBvInlJ3B4q6YsrGnnHiWVcl3ugDVw5zGc8tnQ85MHEKLabN2F8oDug30dCImn9feiHPSDNu5oVpmgjCyzhG15xe7hq7jl6yHgsNYbQV1OdO/pqE/uKLw/46uiittZEDTejNFf6hZyE3wzRtzPxJXLZ3gFsEDP8bGYwR5YTkO0iG83jaOMADd0U5FDKoC8vTZ8wNARDCNBQxZ0rlHoOrT2skQd1QQqdAw40xk5sDHQbiHrrQN5REVup1XnjtG3xbZkFFYVZ6W6tmwojukBQh+TK16nR8Xq8Yl/taT1qOTc1iGlvLi2/JUEG9ub2Tp212b3YOWBoMthFBE1RJt7b6u1I9U4C8FD84Rx1cDGrRwzk7/nmTK/hjEhqvD4oroQA31lWkfgz9nEfOJhr3TpED4kMStPLseU3DjDCoDHE+vlrBjpgPmAWhiCX49kBxbIuFQNWGlQd1S/N4zQ33XpZTAumhj+XXf5AFDi3tF11Xflt5c9S39HKrmRpR52sNYSY2XaDb2w42Z5pXt/fl7qLPXI+fHPMEudNAw2xYp9HgnGi7Q8hq0npbreQGHc2FG834WxmqGHeIEfhrI2RXSxOcpeKPRVOSQ48KHTMDKIuWaAzptmSUPGnWc8Cyc56ca4AQEuQfs3qCaEJM8F4aYL+7l7bBz2g4d+j53Ade8R3ky78UHOFzavs6Ior9rVfXCxFtkI1K9y4IFepOvK7sUDjo44r/JpSiUgjgrQlNQEWnIIEbe1PJU05ygTWAswu/rAGgV6/FJGHHIQo2tbRqujt9vA83HBQS8hyxR16pUg4XAmp/j1MVIcH+Xg95O1y5apRNoeaAz+eNeBqxwv/uiXRtXugUVw1N67MJkcONherK0wLt3QUK0K7NQFYM+iN7uVjeIKkMtYhcKBs1oCvXpKLUQz46SFCr1ZoRI9s9/RYBf9Bc0KPb4vqmSvLQXEsvSKzNstlSynqQ/HUWKX4HeoyzL4bbNfTMLF0Inxry3o7YVh/jX333U12crlxF2HY2W7gwu2tSxefu+C87f1jE5PJzR2BezRsnrOdOPyKTNOcX1mL52ViB3ylBIkoXkfI4F94va1Dup7bQSuqqOT56hxl+ge8dL/I8czIVmxbJbQZGnbOvOAVvzMDmgmCAJMPwwmFY4lRe3yWj1vK3eW4k5WjaHbQ78ZoSM3flF/RNhXcUYD7hAb7qUqULqx6VRLQp3rHemw/Kv+944/OxP0j+H9L8IOFZuOvzfpT7TRTkBkmWUDsZw6LP9LVQ9K7lz36Lc73ftLx6rt6Bc6kx1+bu2pV7Amvlclf+h0YPP5frAP/7qb931i27Bs7DHI4GKNlCINLQoA6dtQQHd+hqlIkYCTuYNrUtBQoHKqhTgQyVYGxAMPLbeSQ6ReLANM/eU7/1OfDDbpTvAjz8ku4AExTYE1aHLMdjvaemX3t2TmI/Gj7fFWFMF3BLw9PF5qMWiphP0yxGqDr7pOGaGmajuFv1s7kFLRLwrgrWP+M90w/udmzY/IS6oPBY0vmCgwP70TPgIZ9dQwQdOGX+4nOV3eggHCJg/X7BXpVGlOTJjf03PmVW8IIeMdBMXyJOPO1QFzGIKAOZWmDF335JpQzuCTDAKlVi2SLWyt6EdTou1la4O9CPPb1ZU2HB9o9369OMt6uvO8u5x7R18y4e8PZRfnP5+A9EhODtYOZsRZ+AUgMbBczz46NK6YlBpg3xzDZIJxq0EhvG2JmdNlz31Jt1Vu4XAO5pnKaWiowGH5a4PkjIW78hGnkOfuNysWgpE6cui9W2PxwBbxtgqK+bGEdj/bAoxoU3o0cIy3I8TLiiai/ub1XmyPQDTkLABvzK4F7z+PXngUbJWAYtdAC/wmoUk1HCqYGDzRYhtUWp8THEeV05NWelkY8y51WJOvR0SXUMyh4Om7hIHAm1r6ksPnTli0B5sO8IVU1KvwnKv9s24L9FRl6mDJJ1iXGm6BE4etbremeXKBpOlDDgFJMDt+GAIQR36Z6PzIatUzTyz2mdbSHMP1UnFiWLVAYhhQO/S58Ayu59ziW7Mymp1OJm0+EOcj8cCo/wAYdJ7kPLUmD2pGZxlzGtK9yvGhCevvOzDZFAYyQ8W01c1FJYZbrI5qxNyYq+Nko2VUWVwb9ZSCV1J79OFG2ikitQ55rS3a6dzdbF4FnCMg7NIJxFD9fGihE8zFVXBaK8LT8Qi1OXQ8ODi9jFRprgIYRKrQidpCVDj4K0Eas3cmJCT09UGZNMoylCjdns0OBVDCvJaK00HArAlZTykEWB2CLCShbCN8ZLKs8FOftwdxg4nQS3uyUCFzL81N/acO0Ajkqv9mHvogjqDMKBBt2eL/gKge3CrBlRezm2nThw520kQyqHkk7Veq0HIh4ZUaKWXW3BzKb5L2/8lXNxu0Ul07AdCfAvozHXcVjqTdNNBpkIqtW8AZhmTUSE0UBNXOzE12ImT2g2Pm9zflkUeAKxxrn+WZF7ryxLtiF8Gnvgz2h2DL+WWu0e06ZNC3CmIkOL/uqlLm0hLN7Ta9STHHZ0v9VxHHW4G7QTkDApEFoMmQrc0+3KatjZT6FjUyHnc03ytxoQY1kdk77KNjly/tHB4cpS2plAx6crfzk1Dhvd5vR1dYiI790f37sF8pbLp3bgFOPUNPjmcw34a1imA7CEisi+wkTgjm8pR/FfQzScCVEMFYH5RA2d02CXbJZDQaK8qPvlyxlJ56zVp85Fh7NYMugfVeCCSbLgz14fCxJRUYt6uVSh5SATcu5HSBKHdWUypSFFXi0RtBAoJ3LuWu7Sn+A1YQknQmCgUpQGb2KoF+9ln5w/LLzMqIE0Sv8tFsS1rht6Zzds3uVYQ1ca+ZjB6qGk32Gz2G5HEIPNRyONdMNvL29ftexhrZLJFBO+08hkb1pX5BscsrwgOBa6KHHVWo17HiuHqep59fyG2QodWTB5hp71PTk3b3vnQZ8d6u+1Enpt4nOstL+NvoofB7ElhkR4lgCQrryQH5eirIi3M3DadNzvm9dr9jYPSHzb217jEn4huz81JUPQbsSUHG2+S8WgP/l1oC/PLRpp50y1+82ss5Gt9e29zgmX29CumxJFGYSSp2IMq0HYG2tGpmE9FDDTjLW2yCwfCFuHD9TCGZV9DrnVh5P/eIWRs10Hc6D68mPV44uNURzZIuW9aufUaLNBYjjpqYI2D5b8V71oxPrgil6hwqgSQWEuzX4nbNBJKEBbqPqUVxENwv1IUQfrb2X/biKf/3SSrY4SJam39yvmapOJ/QGFK2jBX38KZKBTAJ18HKJX2zg8ugNrAkaF9OIsT+sfWMHfGcC88LJVKW9SO1MHuZB8ip/hrvJyk9Kp/Y6f928Xnb9dLeke9vsrl7lhLJ6cza1sTdw6Xiz8/aQyc5FFEJ/RW0hwpWrW957N7iOuaMECTLA5141pt25AYC7E1Thd913r0rfcXRib+Kof8aTUqdRFJnisKNgAr5hEAkqEdbJk4/of3VPX/S9YDtpRnQV/r3eeuNam+aQ0eRZINdjcXtwyzaambex+LZvXBnSbIf09tyaL66WuSE9WtPTKl/BeefO2iF7dN1byvp0ITDlfZzfwfa63JrPXcjTPMhmgmqQqUPDtKfWc6fSY3GoH+4f3xdLPSc6LZNNIUeXncE033j/xKNs/TNfZU/BZvLE6vm7OCpkAvbGItzkHbjhrcNkssd2mwam9JHGZWC/g5IXM1km+Sjj6oz6VTsi2523O0pXzxusmkadFbwVsO9czVsRssjT5JCi3fsc9iZjKg/XmbYccfPEZV7KCzqMesNE0E+nOTidJx/kvsgdd7fpXUG6KRcY1TOTdb06BW9irviFqkPbTq76UXnTUsP+QQA3PmQedGsImpmDPLmAcfFXXaStvKQ0s6AtNgl9FZPwavLXEbx1z+cBn0buQ++1sAQ+ay4+6ldGNDDMMOeZF8yx6V8+YT4tXvHrvnPhyQSinzBfNaoimfIDf6suV63K051iTp7K/j+wGapRXjbrNsoXGjV9MjITq07FaVJvl7OTA/ETQf3at/sJPycZLUcTRi25tK8C3qH7V+HJyhjl057kILy6/e1+zI/EtsdrVklJA8ntbylf+xqbUI/Vll6e7/cMm32Gc9Jyqf/TU6Wfi70vWcjZQs0l58W005bZHjn258ufcC1w11s2P0epOD1VqCzn5g+PLgBP/nR5w7BlFlbz8tCVpU52RDJWXc+b6kF1qP6146MAX7Q9ZiwZwMgdp0n3mTRCI39b/Pg2ywLYj0kywgra/l3O5kyOHmCLJb5kxL+7AwmrPFw+d4yyJMJFPPe1i5Swght5I1eJjhvaQ37VBx9jC/n2cUSkN5p9V1IhnB6+7LIKER79wdg5q+TCEpRi7Kvf+w+PVAaMQDumJZ4A1w3nzr434GFXvYxz7Aan2Qs97yf/F3Xc5FTGhMBm4EBeMOvjAGKQaVp1AiU7rXB66srU+qH9jr7BidPkssV1A689t5ydH4IogTDCEUrKy/XcUFc70oXXECXTEI7s50GAVJKhBazheqUlCg6UqmlV4/mheyKwQlnTj8SK9Jo3OCPSQTcx1Nvnw/cYX+KNLw8H2OmW+XTMWSmjkI8MZ6sWHlu3rAs1T1w1B8nf7fr1mZvaQ/Xd/57BGAXzZJVZo+cCCa89ym+meoNxFU5gFsQ7RmFVC3Xf9CKqOV/vcSysnbCS2rLBNrTHRWfgKnRJs/Z8l3gulfcbLE/Ny2SQB1qXXmiTKhZCfiJx+JC4/pSKZ5RSEE4AG/rmsOBujetW9cRcnPOuHi90UK8CTQwaur79fPB7Fmu63ZlUvMHGe20das7p5aeOrpvV1dscDqPbrlS8X8t3EGaUiB1s4sowLW1DSQIMZIs4Idrlc8N4rHJv2JYy5Bl5l5r/q5HZx9j2hgIJ09Audp535JQPmxt6rTHWTAu2dYcC+Tz5cKI5N3+/bv71D7ol9Kr89SupPpElzelBeGdqrN55IIT/IOnoUnQpW3Hw3zfXzdGMLZ37q4WwzOyjHufKE0CcCa8mmF89sA7iH5hNmL0/gdgrrgnxLpEhGZsKyTY/3/Igskq/zQuWNmFQW2Bp0/y5AyGc0D3bg8fDsMyY7yUZu/FnbjWu2fnGwAOuOS8+8wR0v7VpTbdkXOD1u3+oY77qRM7d8r93pP8/fmemo1N9WnMk3MYLFdsTWDmOsry3AeRfnjPnrTomiuD2SSnWPTGOIvQNxf+kkvSCRG8uvfpwk4tML0bBhnocUh1lGgG2T30Hnpy7PwO9XupVxcp2FLW8E9jgWFVFLDdI9aDvSRTww8q6oC7VXuGOt1uAebq7biGPItcdUZWyppLejvTsFOqj2yndyRjPtzsl8qsV4VbSg39o2P6XhrtgfRquyIdnGAyAvwu9IHSVd+F0P7XjXvnU6xqgwPhX+VlraQTocLnmneBNLwxdY9NTUfrcW/57Ld6eZVe407bSz6Uz5dk7Exlxtb3o7A8PK+D8+PvTKc3jCOcvQIeHzloT/6To8dLnbWttPJ68M+cdfmfmu3SiY2wTrr2bGmCrPgorUF1zvhX+j8L/KPw/WWGNv0unW8hE4TGYoN80BTbVqx/v8GzlA49X6smmKTLAg2mmsYq9OLAyGKh64DOPNNVb8ww6zv9r/4EU526xr65KqKvKNuxRujOV7nBCIfrfBTD9iRJQbtWX5+YuekHEjhCHNsM8UPxB6l+VyQ4HvRKa9Djm1BOg4ckdnrn+5acMoNbbeH/TOHul3WQGI0HYqN9meglw6P/KVUcLGY8hbmttg9WXpZpkQ0vP8BvkLBDGIe9rWXPihhVwPyJLFT4QLfXCAlMGNR5/xZqaHFZwYQ0vNJvR8cRQnCJcZ+MdZxzSdqBy3LFlNcdrRc4DjcWxegjC8NAcMxsktAQ7pTOYeggtJ3DMFdDT5G92RW8XZ6vu4yjc7N3RzsjAMxD0+ydkPe6s2mgnvsuAK4+hqKG0p/3VJOQZRtctEQcYyHiBYq+moVDnf6Y4/P5qImFiqTq816ezxzq38mls5059r3LXBgA3WHGyW57lsoWynOvOcuCc2heSRM6sl4iarjtvf1SyyvmQQKOvg8qmEv/GdGqibbOW84r0KWjNQ2v60KzFoIjrhPUc5zYKAF7fE2w3tY9ERp4uTeFF9MoodBk6NVRTdKUYTI39bmsjj76e/C1kkNIovPo3yxXm0pmNAY1uMJ4pxCUJuNZ0DX4waWipRemxCrGDFQhaUZg71LkTt2B/W0NzVa1UiQQcrJUhHQUsb0Te2sWIQXqSTLlJhqD1W+qeI3ktv/VMdNkSQWFBw7SBZdC0b5Nw1k33jyyZVX5XioimVoAyDYlHoKAS1NxecWCdhHfOmlZFF0wkbC3/UTo4Klq4qY7bJKOEJXJ9Nw1wmzIrp5KaPXhpSjCVyNm9V4xosGyzWGkPvF0JM4G+FIJNAhJehaebx6QG6fvFAYSR8C731qDStg+BbGtG0kWyqOiQIBsd8SwzAJw5ltAY/W0QsWFztnekRpa44CosMOUrl5RtxYmA1d1G0bb3Ee09Vwm9FNTfeGdwJOjVTg0WyP3q/aMwHQaj+Nt48WkXCnJ69PJ8FPSvPTTstB3kSZWeA391wviLzs/H/4mC/yj8j8L/FYXX2viDcSL4dJFG2oPmvzMoerg89Rnb+nCS8m8Y85o/M2aOH1MXoXA94kP8U9lRZk5vZo5+Dqw7l42YdWMDXh7Ulfp/4rjYy/PTNabXJP/MVclv1drsWh6KlcULfwnHTD0hYV8TPtZx3k4/K3xmWZz4/7T80/I/s0V+vvS5DGya6jvl2ZGjnlZxAW2aZ2n4/gSSZRsAzg6xnJe8vGlRhbQ6b3y0yG/IP6c2s9sQw7rPs9effXso52evXW8YouUIzk7btqnR+hM2OFdjS5teoAhJB1djp0budCyqCn9KwmgG7gQIrwzeqr9i3+0VE12Z+46zWegMv9TJbjq8mXXF6nwK4yHHkznd3zyRaOOi2LNdeT1v6QL1+/nthJXgNIGvmc261WHWld9C6V3XLqZQz5D5qgfQPcrgPuU6p2burYiyVEyKvh3PD6n706wzTK5bXFtZbYQfkh5GHbpUiVoDQXvwjgdxDs2u4tey9ZbngNShop1659bGshRTbj2umKgGnVvSKjyfHsN66G5CVouUy5gnEriSfUR+j7YEc6jCWZog2V6KRDaK5MHsP48XVhD+1OdgY+xDbWlhhuvtM5zybriWQ79w140mz10KrCvMiuh3p1VdyEk1TB7KpzxsKqUb2lavJKhlIcoSOYXVgPoMkpjSVg3twiD4cUBYDCDgaZn1gOvAkJEQ9ja2skLN4dyyU/YR8+CWktN2oiuuGhFgYoXbA3Y26UIoijCSHtgIiKHGyJTjR8JHM9vdbcxdp+MDk7jaXQrrWtQCCAZKmL1Sy5v0OnWl34XPx0W/Ex7N6Ybv5bLl/YK2zcAORMgOv4me4/52ovuaXM3yHcfDb1pOXdlT2KFtpdBmaI8b9Yx8XZxfB8GJPMxjLEYYXF22dAjtMwMLAWQelIcplYlCAhT0qgmNbLBULgf+eY0oLltcO8vF/QCDe2tjRZbbQOpgiB5vJ77i2n8u/IZM4z0Q5VUy24kv1lz/oBY115kmGIslqNvoYNPlzylsL9ky2lCVQnNrwI11H4onTA5GJnJ1vYx1XSqOZAzM76M7X93SQ/YeGiKE/xE/WLxtbyjane1M84C3CEIIoomlJmeCbkK0YPcHkGiHTRlcyGZOWmLHAX4YjKFhH2f2SzQsELox9VLHw5zB8FctERi4zuget2duaEcx6wHtAP+Zp7TyNE9V/D0dGFaGvHfvy7enfH9IvmROy3jViQWkryMlS7UsUMeJxg+6vS2Av3IqLpzJw9XhyoyTuajO8+tlZUDIH72F8i2oBD/nNGBHCSPij9PYs95GjP2jg/q5HE3/p+Wflv9mLSDQbd0U2aRmhkyBTk2n/HN26h/BP4J/BP+ckfxvc0ayTTYPONm51HLnf6Fn/+vOkxoqE6NmMPWMWOZUPTNX3bkI+2q0PLU6ICCAXAnu8ZHyMQDztTX/qsxEqqoyCQofo4CpR1EvMFP4YzHmLxiYEjMkDdL2u3TyOjSt9dp2BUbOrr5eCe9h6LHmWyPZROa0hIDx0qyEGMv0PzDgWwcOtNJGEu8ruiPGa/h0JOgVOwrbHNwZQ1SNd5BY6roozOgP8VS1CmhSxVoOgg41TS8yvVpEDlGewdvnjyUD8li549x6csdUP8ZkOYYAlXWRdlBW8IqUPvVyywPRNmjiBuYIV00XnmH4d6UzLEcRGUKp6FP+K8bkNsVT1IKARVbPz0ruPWTkwG7SLUcs5Qaf+76CDqIz0x1lKJhs2FGwu+JCJUprCCoOp2BHa7CjGydG++HB6t4Yxd6ygpUcn5VFJF05KSBfAGMZujEkhJNWxzUMctt3L4GsSgKemhwgGQbSFlSPEckDfmZ+O50E+aUKiUQPUp8YigfveWkoHO0FPleB6MfrBef02HnRML3rscsqM2Rx/zZa/qPNoDXYIrWPavlSWwlq2APsbMbq56redXSFdG/51ynNZeTyLCT/tHfnmOthtCSn8ryEAkPkBXUMKkTHA8mXapZ1S+Shm7/bid1Dq/y2Bntgt3dvtg5TiyqDPA7uGDVZnlNAH+1s1DsEaJbpHEeVQ9m6aplW1xFWcCJn3uOIoQ3iIKsjMWUo62xTI/j6eMinSH3C9enxLO0jr7PW265TU4RZ0STQsP8jRjHKNqhyOpwCZIRfUyHjh8SI9vukwvyIxz4DjdBLWID3LGGHuxNPi6XwDMX2eacTehQj6Yx1C7pSUPIQ8CbPgK2osTOWme8OiR8yVGDZdP3BXnlmnXJQ0WgMOVr63KvveEO83333VpG5KgsPl/UdGgdrW+pL9wd+02OeZOAhfTR1AAqsOA7WBipvsW6NZLeo8uwFoomQLJYjUj94YvzpZRhJ/7PDCiv/YHT9LeaXryIFmE2jGhpE93QLCigo+22MZ5GPt5YvO9Be8PwbJJDhFmebRQWEFVTIioPNFy8SNG0ThPAklmOjfDn8UqCv1eHc6VkdSShwER3jkWgM7B7voH/o0pl83Sae2ijeIOZBCQVOpLmKkFM9hvvb3uv69sB0hXVcEmDtyQm47elmTHsicFQxFxIn2DOgr7DOY67G552ugGmv7Jh5v0jszP/eqp+lkR2CvcbfUSHRscbp5PhTq9sH0ToJkY9j7bK1l+FNk3i+Xnatei/o5sMIXnDxuB6d4LfWJtoqQQvmpPwSh9vYmO4GH8QPcsvX87iuwFPrZnvbcLkuLpFLA3Z/Kk6LuMbCIAJF4kA7VQZJHor5zGwaw8t07W0PaUF1pc+JOB3R7HR95JDcH00pWIUWSxZkXwvU1PJTh+mZILrkkUNer7zlYZO2s9aCzOZxPS5oXyKKZMYmZ9o0EgZ6dd77xXU2D0mBqz3UXscaBuQZKARYKp/edfXzBs7dtn5Jn35fiPHFT+sWH2JMpMbaTa3n8tptcrDjAqW/Zhnt4TpHGMIj76t7olFH/JlZY2oeGPd6O3NzwvgQ6NVIFG7qpgdHa1wpn0EqsphgVkrN24CfWXxoh8mgALx/FsavGC3+0KqymKVTLFQV/KQJeEI2PCM7lEllt4K4Krp8hzy2Ma/nnCSOxOc3nprw3cqDAp8IUs1dlNM9N/OgeQIDRcDs1eSxrpN2CWqqJvZS1f44kjnsDjLGJ5ZtsonSvPdT/gffPLC8UiN7tsAh70eBcfPyH31A5NOy0VyMfMYkv1a270YszLvaHY5Kt3r+mbhFJGAK/c6Jab231nNrSuWq6xO6e9k/VX+STBdf/kGUPUAu5a/gnZM1b9gAu84QbhWE+AQQZc2CbAX2lCwaSGxP7uP+Kz+k7WHOjWR7vdbmrPXtdpkj/mCEO8/wZUwjRwO4bYYhg9/Qnk5dwcymJ+PpmNJDVSy9K+CeP2XNSzMkQWiTCDeN1wjH+dth+2xPe2ITYp16F2xUB0Hy+MnlhwULlrNvgau4a8usRYadduoMxlOG8FI0T0aRhbwsbkUKmhRhWB5dD8OXWt1CCURNQw4l+I/GIgqefItn7686SknLZCTjKXy8JlrGIFfNrMq6+WHGiz3aT1nYsR/MNvNKLLhnOlCS7qbctBbgdnXTCBkP77rF3VNNdOF/ktEMrib2yqEkRijCw6UzYpwalgi8V+rETBNgqNvewL9Xdww4eSwbs1w4fE58Tg1jvLTYwtq8OrWAF4ka20WNcpPcbpq7JYv1nlV127hQzn/G8V/b8MkBbx0ZNScdGLbTPEhayi+bQ+axJVeqqVfXPw1xq8evrswF7SSY4kCHCfqGaB7Z3Ybei4lmDR1oAwBiUUL5LtuxScvTX7DlHP4J8OSuspRE6iJzjBE1NfNubO1P/bwRByn9qzbciJQPRstQ9OQ5VlFJWoUG6lJ+I9U7TnkIFc0lK9tWso/78XxeNGC6+OtacR3Fdr/It9mOogf8dWSbicnZO6kCaJZWYPa/az0Hp40InDPScE0bf7WRh9nJ71MPkuJ8r+u9iQT51MCCg9RHAlTeWeuiJVa6ezlTIzVk7AgROzJKMqlwRl/m5Clmjhpl7BEGpF9ef4RmBpI2YnVevk4w9VeVxYCX03NaMahOTe7IjNlYXvfExzHgq9kQRMIeu+frbLqYq28+RHoG9VoH1EmXoY2PUqa3f+FQX+xQs9e2N9C6K/O+4XyvumIIfo6OTQRtHHKL5ycLW6cbkVqBo0tnF7VD3VDP1GqNQxfnb2dkVQkni4T+6QRoSxQq/jbY7PubnLJJilHxBiibMHWr85ZgsvWJJfb4xJi6nZN3lZBpHYKQGVCHdni29xr5mBXsG861qPcgjGhu3eh3F8JPypaqoq9+Xo3r5auo5O95vuhzwfosgiJmvc1oGytFh+1K8aPNGLduHwVABrLfmtnNM6j3p4/hXi169u0P72ikXhTZ7Hd4q2Pauekv+6F2M1G6ampeg3djvUz9RrtMOxGmDPcc0a4/0Wixv8g7ZOMomWLCCr+OJjyK5n6j3OTp7MyHetdFKe1X8WSXrXfP7oX4y1qgfjp8LjG1uqJIMfkAevZCutSXnCcVVY9jVyD1Y8uZ1Ikgme5rD6EYy/GNI52ey0G6dFL2F65bgQgYaMQnj7fswrLoeuhW0MYcdV/sIsDqpx/P8sHJ4IaGepzlvVt9OD3cVHRvuh9u6H+R7JLgeSxGm0MrMgcz9aJtiMRdJay9Hw6q8bupiTOhK8HtWK4DNR4nUM7YBq2uac2yJ1C+Jbd+KDRqqCgS7wHENqDjugO6ukSiu8DO85Caw1qEGB3bL9FFLp0lUjVf6E1NpPA7njgpKfobO9glZPTQWXL8Ji9h2Qd+jwRwc2QIBvl9g58ywhHMPl++/HpQLWlHoqLXV/esAc9aa6Ns4Sj2opgP19i8pzt2XLfCWrcFr+S8slhziJn2TOGUUUZ2H9DIMt2qOo6Yohd6wXnBSbDLeUFb3+u4cNJNt80Z3xT9EOmCp45nh83YdfXUiaZ4YhbnsiWjSX0RwvQnUJ5lUg464BgDdyc2hvAMlth+AbvOZUv1NqRsVLebCvsKN83CDQ6l+k3cDStwu6jHbsVpFUbBHU/FXqsrLs8i17WkD7rCRZMVOBW8Izmw/+eIf6PNYQqxwhwZrnzX+L2OfmX7LTZw/Yy9aC/ODH2Nci/sKp9iSaH7sFoUjmpA5bugN+XrG7+PJl8DqK7noHDmlKoRByk9Tpk1WnA5nnohCqskyA3ImLCCzpioYDWFjcsi3H8K0/JMU2A4VfQaSfh2qDGvbXCrNsdeslR/Fi7iD5YmcIH+PINa0PAbPZqxUt5SaxAVY0lLr4P0Yy1ypoTYyCCbMw7Rw1TR2QTwWRNWYOZk3u902bbo3QmEzFg311IQ3DnlKmBKiTfe3D/OARsReWDB96X7f8YMOpEiBmYA6mJ92N//GzCLJvBJxWYmMUM+z3FLUKZr4OZxrIV8NhPBWFo7CbYDtLEbl/LU8OIn0yTAJIq3u58w1MgFeDzAfecfGRS3zW/tsJzO4kDFmbsEyUoPgbgltmeOlX/Kogn7b1wEmM/MNvs1SjeoMBctX7bNzgbAlNefuZPbEOcXQ3ccKWcaqCZNH9PIM9GrjiCeGS0H1xXnF6uyZ3xFY1ZRa/iYPpj9Vkkiai3K1AG+kE/pYOC2Dlzjax+LUdcYuGKkrHR/X7bs2sP7wOkTplejlleW8L3fRg229PK4CNA+OAwNyZNYOsoWerre+MVV5adou0X65AQs0fbG5I68isBxd7Du/gu4XZuZwcB3HFWuYE6sOAFthmpGYAvMBR8lehKM2HX4iY5/9ZN1uiGF6N7FeKJ1Bph8RHAiOWk35woQR3KCt/TwoFtecY0DwMC2DwNlSyzneBPjD/YgibBAXCZQreWIzBXhrSWWt6G9MKVycUX+95tvyDTm+vHI7rV/U0z++ma+Wb+9mW/qER7b22ipMD22TR1FWd5FdzDWUpESVxtuMxqNphy/mWsbX89mX3TebrS88E/+vaUg1YUBdqLrnbdjp0UAcLtuuEIeOdPcPQ0Mvg2WjI6a5pRclPS/8GyYGRn0VWRo4xf7C/4XUEsDBBQAAgAIADdH7UYPEy3PTAAAAGoAAAAbAAAAdW5pdmVyc2FsL3VuaXZlcnNhbC5wbmcueG1ss7GvyM1RKEstKs7Mz7NVMtQzULK34+WyKShKLctMLVeoAIoBBSFASaHSVsnECMEtz0wpybBVMjdGUpKRmpmeUWKrZGpiARfUBxoJAFBLAQIAABQAAgAIAIeT10aKJOKo+gIAALAIAAAUAAAAAAAAAAEAAAAAAAAAAAB1bml2ZXJzYWwvcGxheWVyLnhtbFBLAQIAABQAAgAIADdH7Ub7F3kMxjIAAERRAAAXAAAAAAAAAAAAAAAAACwDAAB1bml2ZXJzYWwvdW5pdmVyc2FsLnBuZ1BLAQIAABQAAgAIADdH7UYPEy3PTAAAAGoAAAAbAAAAAAAAAAEAAAAAACc2AAB1bml2ZXJzYWwvdW5pdmVyc2FsLnBuZy54bWxQSwUGAAAAAAMAAwDQAAAArDYAAAAA"/>
  <p:tag name="ISPRING_PRESENTATION_TITLE" val="Пример оформления модуля курса в PowerPoint.docx"/>
  <p:tag name="ISPRING_RESOURCE_PATHS_HASH_PRESENTER" val="8e8134037eecfa06f839ece71cee9b077e262"/>
</p:tagLst>
</file>

<file path=ppt/theme/theme1.xml><?xml version="1.0" encoding="utf-8"?>
<a:theme xmlns:a="http://schemas.openxmlformats.org/drawingml/2006/main" name="Тема1">
  <a:themeElements>
    <a:clrScheme name="Желтый и оранжевый">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ook Antiqua">
      <a:majorFont>
        <a:latin typeface="Book Antiqua"/>
        <a:ea typeface=""/>
        <a:cs typeface=""/>
      </a:majorFont>
      <a:minorFont>
        <a:latin typeface="Book Antiqua"/>
        <a:ea typeface=""/>
        <a:cs typeface=""/>
      </a:minorFont>
    </a:fontScheme>
    <a:fmtScheme name="Бороздки">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Тема1" id="{12EC6DDA-7CB2-4B25-BEF5-23B1CA9A11F1}" vid="{5A52B5CC-7990-45C0-BC3F-3943285A93E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1130</TotalTime>
  <Words>1059</Words>
  <Application>Microsoft Office PowerPoint</Application>
  <PresentationFormat>Широкоэкранный</PresentationFormat>
  <Paragraphs>117</Paragraphs>
  <Slides>17</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Book Antiqua</vt:lpstr>
      <vt:lpstr>Calibri</vt:lpstr>
      <vt:lpstr>Times New Roman</vt:lpstr>
      <vt:lpstr>Wingdings</vt:lpstr>
      <vt:lpstr>Тема1</vt:lpstr>
      <vt:lpstr>Стандартизация и сертификация</vt:lpstr>
      <vt:lpstr>СОДЕРЖАНИЕ МОДУЛЯ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Пример оформления модуля курса в PowerPoint.docx</dc:title>
  <dc:creator>Пользователь</dc:creator>
  <cp:lastModifiedBy>Машенька</cp:lastModifiedBy>
  <cp:revision>156</cp:revision>
  <dcterms:created xsi:type="dcterms:W3CDTF">2014-06-06T09:13:21Z</dcterms:created>
  <dcterms:modified xsi:type="dcterms:W3CDTF">2018-07-19T12:59:53Z</dcterms:modified>
</cp:coreProperties>
</file>