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277" r:id="rId4"/>
    <p:sldId id="276" r:id="rId5"/>
    <p:sldId id="291" r:id="rId6"/>
    <p:sldId id="290" r:id="rId7"/>
    <p:sldId id="292" r:id="rId8"/>
    <p:sldId id="301" r:id="rId9"/>
    <p:sldId id="302" r:id="rId10"/>
    <p:sldId id="293" r:id="rId11"/>
    <p:sldId id="294" r:id="rId12"/>
    <p:sldId id="304" r:id="rId13"/>
    <p:sldId id="303" r:id="rId14"/>
    <p:sldId id="298" r:id="rId15"/>
    <p:sldId id="305" r:id="rId16"/>
    <p:sldId id="283" r:id="rId17"/>
    <p:sldId id="284" r:id="rId18"/>
    <p:sldId id="30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7.1. Понятие оценки соответствия, цели и принципы оценки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7.2. Объекты и субъекты оценки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7.3. Документы по оценке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3" custScaleY="13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3"/>
      <dgm:spPr/>
    </dgm:pt>
    <dgm:pt modelId="{78573B27-10EE-4B3E-9825-D7085FBCA5AF}" type="pres">
      <dgm:prSet presAssocID="{9E5B2D8F-40EC-4AB9-BE35-462F905D47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3"/>
      <dgm:spPr/>
    </dgm:pt>
  </dgm:ptLst>
  <dgm:cxnLst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5334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77939" y="548424"/>
          <a:ext cx="10422315" cy="1120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754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7.1. Понятие оценки соответствия, цели и принципы оценки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939" y="548424"/>
        <a:ext cx="10422315" cy="1120949"/>
      </dsp:txXfrm>
    </dsp:sp>
    <dsp:sp modelId="{C7628E09-A5D0-43AC-834B-E8990AEC2BF8}">
      <dsp:nvSpPr>
        <dsp:cNvPr id="0" name=""/>
        <dsp:cNvSpPr/>
      </dsp:nvSpPr>
      <dsp:spPr>
        <a:xfrm>
          <a:off x="77345" y="420356"/>
          <a:ext cx="1401187" cy="1401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1185404" y="2045850"/>
          <a:ext cx="10014850" cy="1513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7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7.2. Объекты и субъекты оценки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5404" y="2045850"/>
        <a:ext cx="10014850" cy="1513046"/>
      </dsp:txXfrm>
    </dsp:sp>
    <dsp:sp modelId="{1E03E4ED-0AB5-4117-AA13-321FE2C43517}">
      <dsp:nvSpPr>
        <dsp:cNvPr id="0" name=""/>
        <dsp:cNvSpPr/>
      </dsp:nvSpPr>
      <dsp:spPr>
        <a:xfrm>
          <a:off x="484810" y="2101780"/>
          <a:ext cx="1401187" cy="1401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777939" y="3923323"/>
          <a:ext cx="10422315" cy="1120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7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7.3. Документы по оценке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939" y="3923323"/>
        <a:ext cx="10422315" cy="1120949"/>
      </dsp:txXfrm>
    </dsp:sp>
    <dsp:sp modelId="{FF5ADD5D-6F38-4FCF-B995-7DD0F19A8DAF}">
      <dsp:nvSpPr>
        <dsp:cNvPr id="0" name=""/>
        <dsp:cNvSpPr/>
      </dsp:nvSpPr>
      <dsp:spPr>
        <a:xfrm>
          <a:off x="77345" y="3783204"/>
          <a:ext cx="1401187" cy="1401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3684896"/>
            <a:ext cx="11898086" cy="1009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соответствия техническим требованиям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914" y="769132"/>
            <a:ext cx="116915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13. Объекты оценки соответствия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оценки соответствия являются: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разработки, проектирования, изысканий, производства, строительства, монтажа, наладки, эксплуатации (использования), хранения, перевозки (транспортирования), реализации и утилизации продукции;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услуг;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управления (менеджмента);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персонала в выполнении определенных работ, оказании определенных услуг. </a:t>
            </a:r>
          </a:p>
        </p:txBody>
      </p:sp>
    </p:spTree>
    <p:extLst>
      <p:ext uri="{BB962C8B-B14F-4D97-AF65-F5344CB8AC3E}">
        <p14:creationId xmlns:p14="http://schemas.microsoft.com/office/powerpoint/2010/main" val="3056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95784" y="5434077"/>
            <a:ext cx="5634131" cy="693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организация, уполномоченная на ведение единых реестров документов об оценке соответствия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784" y="4371259"/>
            <a:ext cx="5634131" cy="895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организация, уполномоченная на ведение реестра Национальной системы подтверждения соответствия Республики Беларусь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209" y="417185"/>
            <a:ext cx="11559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14. Субъекты оценки соответствия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Субъектами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оценки соответствия являются: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784" y="1514901"/>
            <a:ext cx="5634131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Президент Республики Беларусь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784" y="2308747"/>
            <a:ext cx="5634131" cy="83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государственные органы, осуществляющие государственное регулирование в области оценки соответствия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784" y="3277739"/>
            <a:ext cx="5634131" cy="898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 по подтверждению соответствия Национальной системы подтверждения соответствия Республики Беларусь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38030" y="540295"/>
            <a:ext cx="437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на список ниже 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порядку, чтобы прочитать подробнее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209" y="1516037"/>
            <a:ext cx="6860275" cy="47494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по оценке соответствия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орган по сертификации либо испытательная лаборатория (центр). 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по сертификации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юридическое лицо Республики Беларусь либо иностранное юридическое лицо, аккредитованные для выполнения работ по сертификации и регистрации деклараций в определенной области аккредитации.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Испытательная лаборатория (центр)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юридическое лицо Республики Беларусь, индивидуальный предприниматель либо иностранное юридическое лицо, проводящие испытания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10417" y="1270946"/>
            <a:ext cx="4199205" cy="41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по оценке соответствия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209" y="1514900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регистрации деклараций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орган по сертификации с соответствующей областью аккредитации, а также государственная организация, уполномоченная Советом Министров Республики Беларусь на регистрацию деклараций 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3955" y="1781033"/>
            <a:ext cx="4199205" cy="41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по регистрации деклараций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208" y="1514899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Заявитель на проведение сертификации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физическое или юридическое лицо либо индивидуальный предприниматель, обратившиеся с заявкой на сертификацию объекта оценки соответствия, за исключением сертификации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компетент-ности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работающего у юридического лица либо индивидуального предпринимателя на основании трудового или гражданско-правового договора физического лица (далее – персонал) в выполнении определенных работ, оказании определенных услуг, или юридическое лицо либо индивидуальный предприниматель, обратившиеся с заявкой на сертификацию компетентности персонала в выполнении определенных работ, оказании определенных услуг.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10418" y="2309317"/>
            <a:ext cx="4199205" cy="41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заявители на проведение сертификации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0207" y="1530821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Владелец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получивший сертификат заявитель на проведение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сертификации.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10418" y="2817128"/>
            <a:ext cx="4199205" cy="41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владельцы сертификатов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206" y="1520585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принимающее декларацию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– изготовитель или уполномоченное изготовителем лицо либо продавец (поставщик), принимающие (принявшие) декларацию.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лицом, принимающим декларацию о соответствии, может быть только юридическое лицо Республики Беларусь либо индивидуальный предприниматель,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-ванный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Республике Беларусь, а лицом, принимающим декларацию о соответствии техническим регламентам Евразийского экономического союза либо декларацию о соответствии по единой форме, – только юридическое лицо либо индивидуальный предприниматель,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-ванные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Республике Беларусь или ином государстве – члене Евразийского экономического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03954" y="3350519"/>
            <a:ext cx="4199205" cy="41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лица, принимающие декларации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0209" y="1530821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проведение испытаний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гражданин Республики Беларусь, иностранный гражданин или лицо без гражданства, за исключением лиц, являющихся индивидуальными предпринимателями (далее – физическое лицо), или юридическое лицо Республики Беларусь, иностранное или международное юридическое лицо (организация, не являющаяся юридическим лицом) (далее, если не определено иное, – юридическое лицо) либо индивидуальный предприниматель, обратившиеся с заявкой на проведение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испытаний.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10418" y="3877673"/>
            <a:ext cx="4199205" cy="41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заявители на проведение испытаний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0204" y="1530821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Изготовитель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юридическое лицо либо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осуществляющие от своего имени производство или производство и реализацию продукции и ответственные за ее соответствие обязательным для соблюдения техническим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требованиям.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Уполномоченное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изготовителем лицо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юридическое лицо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зарегистрированные в Республике Беларусь или ином государстве – члене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ЕЭС,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на основании гражданско-правового договора с изготовителем осуществляют действия от имени этого изготовителя при оценке соответствия и выпуске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несут ответственность за несоответствие продукции обязательным для соблюдения техническим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требованиям.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Продавец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(поставщик)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юридическое лицо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зарегистрированные в Республике Беларусь или ином государстве – члене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ЕЭС,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осуществляют реализацию продукции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несут ответственность за несоответствие продукции обязательным для соблюдения техническим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требованиям.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03953" y="4422155"/>
            <a:ext cx="4205670" cy="846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изготовители, уполномоченные изготовителями лица, продавцы (поставщики)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0209" y="1514898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Эксперт-аудитор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физическое лицо, соответствующее требованиям к профессиональной компетентности, определенным Государственным комитетом по стандартизации Республики Беларусь, удостоверившее соответствие этим требованиям в порядке, установленном актами законодательства Республики Беларусь, и назначенное для выполнения работ по сертификации и регистрации деклараций органом по сертификации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10418" y="5345085"/>
            <a:ext cx="4199205" cy="42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эксперты-аудиторы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0203" y="1514897"/>
            <a:ext cx="6860275" cy="4740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 по сертификации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физическое лицо, обладающее специальными знаниями в определенной области, связанной с объектами оценки соответствия, назначенное (привлеченное) для участия в сертификации органом по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сертификации.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03956" y="5859151"/>
            <a:ext cx="4199205" cy="42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технические эксперты по сертификации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 animBg="1"/>
      <p:bldP spid="5" grpId="0" animBg="1"/>
      <p:bldP spid="6" grpId="0" animBg="1"/>
      <p:bldP spid="8" grpId="0"/>
      <p:bldP spid="9" grpId="0" animBg="1"/>
      <p:bldP spid="7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42447"/>
            <a:ext cx="9738200" cy="7330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7.3. Документы по оценке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488" y="823218"/>
            <a:ext cx="114411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Статья 15. Документы об оценке соответствия и иные документы в области оценки соответствия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документам об оценке соответствия относятся: </a:t>
            </a:r>
            <a:endParaRPr lang="ru-R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соответствия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компетентности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 соответствии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соответствия техническим регламентам Евразийского экономического союза;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 соответствии техническим регламентам Евразийского экономического союза;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соответствия по единой форме;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 соответствии по единой форме;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испытаний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если испытание является самостоятельной формой оценки соответствия согласно техническим регламентам Евразийского экономического союза или иному праву Евразийского экономического союза. </a:t>
            </a:r>
          </a:p>
        </p:txBody>
      </p:sp>
    </p:spTree>
    <p:extLst>
      <p:ext uri="{BB962C8B-B14F-4D97-AF65-F5344CB8AC3E}">
        <p14:creationId xmlns:p14="http://schemas.microsoft.com/office/powerpoint/2010/main" val="34839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73" y="636615"/>
            <a:ext cx="11791665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3738" indent="-3233738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документ, удостоверяющий соответствие объекта оценки соответствия, за исключением компетентности персонала в выполнении определенных работ, оказании определенных услуг, техническим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требованиям.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3589338" indent="-3589338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документ, удостоверяющий соответствие компетентности персонала в выполнении определенных работ, оказании определенных услуг техническим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требованиям. 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3316288" indent="-3316288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соответствии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документ, в котором изготовитель или уполномоченное изготовителем лицо либо продавец (поставщик) удостоверяют соответствие продукции техническим требованиям, содержащимся в технических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регламентах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Республики Беларусь либо нормативных правовых актах Президента Республики Беларусь или Совета Министров Республики Беларусь, предусматривающих введение обязательного подтверждения соответствия в связи с необходимостью принятия оперативных мер государственного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регулирования.</a:t>
            </a:r>
          </a:p>
          <a:p>
            <a:pPr marL="3671888" indent="-3671888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511425" indent="-2511425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испытаний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паспорт, отчет или иной документ об испытаниях (далее – протокол испытаний) 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документ, содержащий сведения об испытаниях, в том числе об образце продукции, иного объекта оценки соответствия, примененных методиках, средствах и условиях испытаний, их результатах (заключение об их результатах), иные необходимые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56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Новая папка\ac0ad1833e28785a0ac1f25c2daf8c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5" y="882909"/>
            <a:ext cx="3705049" cy="52488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deklarac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3"/>
          <a:stretch/>
        </p:blipFill>
        <p:spPr bwMode="auto">
          <a:xfrm>
            <a:off x="4330530" y="882909"/>
            <a:ext cx="3469480" cy="52488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sertifikat_kompetentnos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05" y="882909"/>
            <a:ext cx="3711080" cy="52488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910686"/>
            <a:ext cx="8397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оценки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формы оценки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цели оценки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объекты оценки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субъекты оценки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органа по сертификации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документы по оценке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сертификата соответствия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декларации о соответствии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0988" y="1398140"/>
            <a:ext cx="79886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2012.;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оценке соответствия техническим требованиям и аккредитации органов по оценке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соответствия» от 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октября 2016 г. №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437-З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8983" y="417185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0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3747558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1870162"/>
            <a:ext cx="734680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оценки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цели оценки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Изложить принципы оценки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Перечислить объекты оценки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и охарактеризовать субъекты оценки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и охарактеризовать документы по оценке соответствия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28549"/>
            <a:ext cx="9738200" cy="10469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Понятие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соответствия, </a:t>
            </a: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принципы оценки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1343" y="2039034"/>
            <a:ext cx="9078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24 октября 2016 г. № 437-З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оценке соответствия техническим требованиям и аккредитации органов по оценке соответствия</a:t>
            </a:r>
            <a:r>
              <a:rPr lang="ru-RU" sz="2800" dirty="0"/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1054" r="12074" b="79201"/>
          <a:stretch/>
        </p:blipFill>
        <p:spPr>
          <a:xfrm>
            <a:off x="326571" y="634595"/>
            <a:ext cx="11081658" cy="6908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6571" y="4006756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направлен на определение правовых и организационных основ оценки соответствия техническим требованиям (далее, если не определено иное, – оценка соответствия) и аккредитации органов по оценке соответствия (далее – аккредитация), обеспечение единой государственной политики в области оценки соответствия и аккредитации, в том числе с учетом требований Закона Республики Беларусь от 5 января 2004 года «О техническом нормировании и стандартизации».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182" y="1596788"/>
            <a:ext cx="1179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нормативным документом в области оценки соответствия и аккредитации в Республике Беларусь является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7743" y="923352"/>
            <a:ext cx="68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прямое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косвенное определение соблюдения технических требований, предъявляемых к объекту 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652" y="761435"/>
            <a:ext cx="47730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соответствия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(ОС)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561" y="2563464"/>
            <a:ext cx="11573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12. Формы оценки соответствия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соответствия проводится в формах: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декларирования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испытаний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если испытания являются самостоятельной формой оценки соответствия согласно техническим регламентам Евразийского экономического союза или иному праву Евразийского экономического союза. </a:t>
            </a:r>
          </a:p>
        </p:txBody>
      </p:sp>
    </p:spTree>
    <p:extLst>
      <p:ext uri="{BB962C8B-B14F-4D97-AF65-F5344CB8AC3E}">
        <p14:creationId xmlns:p14="http://schemas.microsoft.com/office/powerpoint/2010/main" val="5895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151" y="870635"/>
            <a:ext cx="115184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11. Цели и принципы оценки соответствия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Целями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оценки соответствия являются: </a:t>
            </a:r>
            <a:endParaRPr lang="ru-RU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защиты жизни, здоровья и наследственности человека, имущества и охраны окружающей среды;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действий, вводящих в заблуждение потребителей продукции, работ и услуг относительно их назначения, качества и безопасности;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конкурентоспособности продукции, работ и услуг;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технических барьеров в торговле;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рационального использования ресурсов (ресурсосбережения);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научно-технологической, информационной и военной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3056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151" y="1102647"/>
            <a:ext cx="1151847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11. Цели и принципы оценки соответствия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Принципами оценки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соответствия являются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международными и межгосударственными (региональными) подходами в области оценки соответствия;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идентичности процедур оценки соответствия отечественных и иностранных объектов оценки соответствия;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доступность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возмездность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процедур оценки соответствия. </a:t>
            </a:r>
          </a:p>
        </p:txBody>
      </p:sp>
    </p:spTree>
    <p:extLst>
      <p:ext uri="{BB962C8B-B14F-4D97-AF65-F5344CB8AC3E}">
        <p14:creationId xmlns:p14="http://schemas.microsoft.com/office/powerpoint/2010/main" val="22643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42447"/>
            <a:ext cx="9738200" cy="7330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Объекты и субъекты оценки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1527</Words>
  <Application>Microsoft Office PowerPoint</Application>
  <PresentationFormat>Широкоэкранный</PresentationFormat>
  <Paragraphs>144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154</cp:revision>
  <dcterms:created xsi:type="dcterms:W3CDTF">2014-06-06T09:13:21Z</dcterms:created>
  <dcterms:modified xsi:type="dcterms:W3CDTF">2018-07-19T13:00:07Z</dcterms:modified>
</cp:coreProperties>
</file>