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31"/>
  </p:notesMasterIdLst>
  <p:sldIdLst>
    <p:sldId id="256" r:id="rId2"/>
    <p:sldId id="258" r:id="rId3"/>
    <p:sldId id="277" r:id="rId4"/>
    <p:sldId id="276" r:id="rId5"/>
    <p:sldId id="294" r:id="rId6"/>
    <p:sldId id="304" r:id="rId7"/>
    <p:sldId id="303" r:id="rId8"/>
    <p:sldId id="302" r:id="rId9"/>
    <p:sldId id="301" r:id="rId10"/>
    <p:sldId id="300" r:id="rId11"/>
    <p:sldId id="299" r:id="rId12"/>
    <p:sldId id="298" r:id="rId13"/>
    <p:sldId id="297" r:id="rId14"/>
    <p:sldId id="296" r:id="rId15"/>
    <p:sldId id="310" r:id="rId16"/>
    <p:sldId id="295" r:id="rId17"/>
    <p:sldId id="309" r:id="rId18"/>
    <p:sldId id="308" r:id="rId19"/>
    <p:sldId id="307" r:id="rId20"/>
    <p:sldId id="306" r:id="rId21"/>
    <p:sldId id="305" r:id="rId22"/>
    <p:sldId id="313" r:id="rId23"/>
    <p:sldId id="314" r:id="rId24"/>
    <p:sldId id="312" r:id="rId25"/>
    <p:sldId id="311" r:id="rId26"/>
    <p:sldId id="315" r:id="rId27"/>
    <p:sldId id="283" r:id="rId28"/>
    <p:sldId id="317" r:id="rId29"/>
    <p:sldId id="318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 varScale="1">
        <p:scale>
          <a:sx n="88" d="100"/>
          <a:sy n="88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pPr marL="533400" indent="-533400"/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6.1.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Международная стандартизация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032D6A9-B2FE-4D8C-951B-37B4D966FF2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6.2.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Региональная стандартизация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74C6B3D-AC41-4EEE-850C-0768E9B364E2}" type="parTrans" cxnId="{60AFFA08-D69D-4078-8C08-D0921AC5AD0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AAEEF21-6277-438A-9E6E-358FAA044441}" type="sibTrans" cxnId="{60AFFA08-D69D-4078-8C08-D0921AC5AD0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E5B2D8F-40EC-4AB9-BE35-462F905D4702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6.3.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Межгосударственная стандартизация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FFF5F3F-564C-4123-9DF0-89A80EF2855B}" type="parTrans" cxnId="{B6ED52D3-9594-45B8-AD11-BF9DEA9DE65E}">
      <dgm:prSet/>
      <dgm:spPr/>
      <dgm:t>
        <a:bodyPr/>
        <a:lstStyle/>
        <a:p>
          <a:endParaRPr lang="ru-RU" sz="2000"/>
        </a:p>
      </dgm:t>
    </dgm:pt>
    <dgm:pt modelId="{FD270135-6A84-4B8E-9129-43CCFC46909A}" type="sibTrans" cxnId="{B6ED52D3-9594-45B8-AD11-BF9DEA9DE65E}">
      <dgm:prSet/>
      <dgm:spPr/>
      <dgm:t>
        <a:bodyPr/>
        <a:lstStyle/>
        <a:p>
          <a:endParaRPr lang="ru-RU" sz="2000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3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3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3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3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E974504D-DC2E-436F-B774-23866853156B}" type="pres">
      <dgm:prSet presAssocID="{B032D6A9-B2FE-4D8C-951B-37B4D966FF2F}" presName="text_2" presStyleLbl="node1" presStyleIdx="1" presStyleCnt="3" custScaleY="93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1288D-7506-4758-A611-FEC88B0B10BE}" type="pres">
      <dgm:prSet presAssocID="{B032D6A9-B2FE-4D8C-951B-37B4D966FF2F}" presName="accent_2" presStyleCnt="0"/>
      <dgm:spPr/>
    </dgm:pt>
    <dgm:pt modelId="{1E03E4ED-0AB5-4117-AA13-321FE2C43517}" type="pres">
      <dgm:prSet presAssocID="{B032D6A9-B2FE-4D8C-951B-37B4D966FF2F}" presName="accentRepeatNode" presStyleLbl="solidFgAcc1" presStyleIdx="1" presStyleCnt="3"/>
      <dgm:spPr/>
    </dgm:pt>
    <dgm:pt modelId="{78573B27-10EE-4B3E-9825-D7085FBCA5AF}" type="pres">
      <dgm:prSet presAssocID="{9E5B2D8F-40EC-4AB9-BE35-462F905D470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AFD7E-6A60-4C2E-A117-40ABB06E84BA}" type="pres">
      <dgm:prSet presAssocID="{9E5B2D8F-40EC-4AB9-BE35-462F905D4702}" presName="accent_3" presStyleCnt="0"/>
      <dgm:spPr/>
    </dgm:pt>
    <dgm:pt modelId="{FF5ADD5D-6F38-4FCF-B995-7DD0F19A8DAF}" type="pres">
      <dgm:prSet presAssocID="{9E5B2D8F-40EC-4AB9-BE35-462F905D4702}" presName="accentRepeatNode" presStyleLbl="solidFgAcc1" presStyleIdx="2" presStyleCnt="3"/>
      <dgm:spPr/>
    </dgm:pt>
  </dgm:ptLst>
  <dgm:cxnLst>
    <dgm:cxn modelId="{D8A85DE0-0969-417D-A6EA-D5DCFB146CAA}" type="presOf" srcId="{B032D6A9-B2FE-4D8C-951B-37B4D966FF2F}" destId="{E974504D-DC2E-436F-B774-23866853156B}" srcOrd="0" destOrd="0" presId="urn:microsoft.com/office/officeart/2008/layout/VerticalCurvedList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60AFFA08-D69D-4078-8C08-D0921AC5AD09}" srcId="{CF845803-1717-4F48-B710-F7F1B43013F3}" destId="{B032D6A9-B2FE-4D8C-951B-37B4D966FF2F}" srcOrd="1" destOrd="0" parTransId="{A74C6B3D-AC41-4EEE-850C-0768E9B364E2}" sibTransId="{7AAEEF21-6277-438A-9E6E-358FAA044441}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B6ED52D3-9594-45B8-AD11-BF9DEA9DE65E}" srcId="{CF845803-1717-4F48-B710-F7F1B43013F3}" destId="{9E5B2D8F-40EC-4AB9-BE35-462F905D4702}" srcOrd="2" destOrd="0" parTransId="{2FFF5F3F-564C-4123-9DF0-89A80EF2855B}" sibTransId="{FD270135-6A84-4B8E-9129-43CCFC46909A}"/>
    <dgm:cxn modelId="{E8EBC7C2-06C5-4924-8B45-0EC313079EC0}" type="presOf" srcId="{9E5B2D8F-40EC-4AB9-BE35-462F905D4702}" destId="{78573B27-10EE-4B3E-9825-D7085FBCA5AF}" srcOrd="0" destOrd="0" presId="urn:microsoft.com/office/officeart/2008/layout/VerticalCurvedList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710FE262-11C3-4BD7-B5FB-4770F7A0747F}" type="presParOf" srcId="{962C2BD0-517B-4E9C-A037-D4A0806612C4}" destId="{E974504D-DC2E-436F-B774-23866853156B}" srcOrd="3" destOrd="0" presId="urn:microsoft.com/office/officeart/2008/layout/VerticalCurvedList"/>
    <dgm:cxn modelId="{585EB05F-F1C1-46FF-9E6C-416DD4713EEC}" type="presParOf" srcId="{962C2BD0-517B-4E9C-A037-D4A0806612C4}" destId="{8961288D-7506-4758-A611-FEC88B0B10BE}" srcOrd="4" destOrd="0" presId="urn:microsoft.com/office/officeart/2008/layout/VerticalCurvedList"/>
    <dgm:cxn modelId="{F41A57F1-E7A9-4A7A-A010-3DB442862DAD}" type="presParOf" srcId="{8961288D-7506-4758-A611-FEC88B0B10BE}" destId="{1E03E4ED-0AB5-4117-AA13-321FE2C43517}" srcOrd="0" destOrd="0" presId="urn:microsoft.com/office/officeart/2008/layout/VerticalCurvedList"/>
    <dgm:cxn modelId="{8BD268BE-E877-40E3-B908-2F0723837F02}" type="presParOf" srcId="{962C2BD0-517B-4E9C-A037-D4A0806612C4}" destId="{78573B27-10EE-4B3E-9825-D7085FBCA5AF}" srcOrd="5" destOrd="0" presId="urn:microsoft.com/office/officeart/2008/layout/VerticalCurvedList"/>
    <dgm:cxn modelId="{3C28F50D-FCAA-4DF3-A2C1-3C4A82E98E3A}" type="presParOf" srcId="{962C2BD0-517B-4E9C-A037-D4A0806612C4}" destId="{C5CAFD7E-6A60-4C2E-A117-40ABB06E84BA}" srcOrd="6" destOrd="0" presId="urn:microsoft.com/office/officeart/2008/layout/VerticalCurvedList"/>
    <dgm:cxn modelId="{82BC15B7-F20A-486E-894D-2819FB556B75}" type="presParOf" srcId="{C5CAFD7E-6A60-4C2E-A117-40ABB06E84BA}" destId="{FF5ADD5D-6F38-4FCF-B995-7DD0F19A8D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6073485" y="-929538"/>
          <a:ext cx="7231974" cy="7231974"/>
        </a:xfrm>
        <a:prstGeom prst="blockArc">
          <a:avLst>
            <a:gd name="adj1" fmla="val 18900000"/>
            <a:gd name="adj2" fmla="val 2700000"/>
            <a:gd name="adj3" fmla="val 299"/>
          </a:avLst>
        </a:prstGeom>
        <a:noFill/>
        <a:ln w="1714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745758" y="525738"/>
          <a:ext cx="10457695" cy="10745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2948" tIns="50800" rIns="50800" bIns="50800" numCol="1" spcCol="1270" anchor="ctr" anchorCtr="0">
          <a:noAutofit/>
        </a:bodyPr>
        <a:lstStyle/>
        <a:p>
          <a:pPr marL="533400" lvl="0" indent="-53340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6.1.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Международная стандартизация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5758" y="525738"/>
        <a:ext cx="10457695" cy="1074579"/>
      </dsp:txXfrm>
    </dsp:sp>
    <dsp:sp modelId="{C7628E09-A5D0-43AC-834B-E8990AEC2BF8}">
      <dsp:nvSpPr>
        <dsp:cNvPr id="0" name=""/>
        <dsp:cNvSpPr/>
      </dsp:nvSpPr>
      <dsp:spPr>
        <a:xfrm>
          <a:off x="74145" y="402967"/>
          <a:ext cx="1343224" cy="13432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4504D-DC2E-436F-B774-23866853156B}">
      <dsp:nvSpPr>
        <dsp:cNvPr id="0" name=""/>
        <dsp:cNvSpPr/>
      </dsp:nvSpPr>
      <dsp:spPr>
        <a:xfrm>
          <a:off x="1136367" y="2184808"/>
          <a:ext cx="10067086" cy="10032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294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6.2.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Региональная стандартизация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6367" y="2184808"/>
        <a:ext cx="10067086" cy="1003281"/>
      </dsp:txXfrm>
    </dsp:sp>
    <dsp:sp modelId="{1E03E4ED-0AB5-4117-AA13-321FE2C43517}">
      <dsp:nvSpPr>
        <dsp:cNvPr id="0" name=""/>
        <dsp:cNvSpPr/>
      </dsp:nvSpPr>
      <dsp:spPr>
        <a:xfrm>
          <a:off x="464755" y="2014836"/>
          <a:ext cx="1343224" cy="13432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573B27-10EE-4B3E-9825-D7085FBCA5AF}">
      <dsp:nvSpPr>
        <dsp:cNvPr id="0" name=""/>
        <dsp:cNvSpPr/>
      </dsp:nvSpPr>
      <dsp:spPr>
        <a:xfrm>
          <a:off x="745758" y="3761028"/>
          <a:ext cx="10457695" cy="10745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2948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6.3.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Межгосударственная стандартизация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5758" y="3761028"/>
        <a:ext cx="10457695" cy="1074579"/>
      </dsp:txXfrm>
    </dsp:sp>
    <dsp:sp modelId="{FF5ADD5D-6F38-4FCF-B995-7DD0F19A8DAF}">
      <dsp:nvSpPr>
        <dsp:cNvPr id="0" name=""/>
        <dsp:cNvSpPr/>
      </dsp:nvSpPr>
      <dsp:spPr>
        <a:xfrm>
          <a:off x="74145" y="3626706"/>
          <a:ext cx="1343224" cy="13432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hyperlink" Target="mailto:mashkovich1978@mail.ru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329" y="2352381"/>
            <a:ext cx="11691257" cy="92818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и сертификация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835" y="3603008"/>
            <a:ext cx="11898086" cy="14466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6. Международная, региональная и межгосударственная стандартизация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43391" y="5423526"/>
            <a:ext cx="10187820" cy="988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преподаватель,</a:t>
            </a:r>
          </a:p>
          <a:p>
            <a:pPr marL="2873375" algn="just"/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Тукьянова Александра Сергеевна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Picture 2" descr="&amp;Kcy;&amp;acy;&amp;rcy;&amp;tcy;&amp;icy;&amp;ncy;&amp;kcy;&amp;icy; &amp;pcy;&amp;ocy; &amp;zcy;&amp;acy;&amp;pcy;&amp;rcy;&amp;ocy;&amp;scy;&amp;u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755" y="210022"/>
            <a:ext cx="1961866" cy="19576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97792" y="492871"/>
            <a:ext cx="83387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МСЭ 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Международный союз электросвязи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3815" y="2167678"/>
            <a:ext cx="11727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Междунаро́дный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сою́з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электросвя́зи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МСЭ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Telecommunication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Union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 — международная организация, определяющая рекомендации в области телекоммуникаций и радио, а также регулирующая вопросы международного использования радиочастот (распределение радиочастот по назначениям и по странам).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13815" y="3614501"/>
            <a:ext cx="11727976" cy="2527547"/>
            <a:chOff x="0" y="45719"/>
            <a:chExt cx="8686800" cy="2129400"/>
          </a:xfrm>
          <a:scene3d>
            <a:camera prst="orthographicFront"/>
            <a:lightRig rig="flat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45719"/>
              <a:ext cx="8686800" cy="21294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03949" y="149668"/>
              <a:ext cx="8478902" cy="17770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Цели МСЭ: </a:t>
              </a:r>
            </a:p>
            <a:p>
              <a:pPr marL="342900" lvl="0" indent="-342900" algn="just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ü"/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обеспечение для каждого человека легкого и доступного в ценовом отношении доступа к информации и связи, направленного на оказание ощутимого содействия в социально-экономическом развитии интересов всех людей;</a:t>
              </a:r>
            </a:p>
            <a:p>
              <a:pPr marL="342900" indent="-34290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ü"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обеспечение и расширение международного сотрудничества в региональном использовании всех видов связи, совершенствование технических средств, их эффективная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эксплуатация</a:t>
              </a: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24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Picture 2" descr="&amp;Kcy;&amp;acy;&amp;rcy;&amp;tcy;&amp;icy;&amp;ncy;&amp;kcy;&amp;icy; &amp;pcy;&amp;ocy; &amp;zcy;&amp;acy;&amp;pcy;&amp;rcy;&amp;ocy;&amp;scy;&amp;ucy; &amp;Vcy;&amp;scy;&amp;iecy;&amp;mcy;&amp;icy;&amp;rcy;&amp;ncy;&amp;acy;&amp;yacy; &amp;ocy;&amp;rcy;&amp;gcy;&amp;acy;&amp;ncy;&amp;icy;&amp;zcy;&amp;acy;&amp;tscy;&amp;icy;&amp;yacy; &amp;zcy;&amp;dcy;&amp;rcy;&amp;acy;&amp;vcy;&amp;ocy;&amp;ocy;&amp;khcy;&amp;rcy;&amp;acy;&amp;ncy;&amp;iecy;&amp;ncy;&amp;icy;&amp;yacy; (&amp;Vcy;&amp;Ocy;&amp;Zcy;)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6412" y="610101"/>
            <a:ext cx="2818358" cy="262441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32096" y="3618384"/>
            <a:ext cx="1158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достижение всеми народами как можно высшего уровня здоровья.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 – совокупность полного физического, душевного и социального благосостояния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Основное направление деятельности ВОЗ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разработка стандартов и рекомендаций в области здравоохранения.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8918" y="1045147"/>
            <a:ext cx="68238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Всемирная организация здравоохранения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Picture 2" descr="&amp;Kcy;&amp;acy;&amp;rcy;&amp;tcy;&amp;icy;&amp;ncy;&amp;kcy;&amp;icy; &amp;pcy;&amp;ocy; &amp;zcy;&amp;acy;&amp;pcy;&amp;rcy;&amp;ocy;&amp;scy;&amp;ucy; &amp;Pcy;&amp;rcy;&amp;ocy;&amp;dcy;&amp;ocy;&amp;vcy;&amp;ocy;&amp;lcy;&amp;softcy;&amp;scy;&amp;tcy;&amp;vcy;&amp;iecy;&amp;ncy;&amp;ncy;&amp;acy;&amp;yacy; &amp;icy; &amp;scy;&amp;iecy;&amp;lcy;&amp;softcy;&amp;scy;&amp;kcy;&amp;ocy;&amp;khcy;&amp;ocy;&amp;zcy;&amp;yacy;&amp;jcy;&amp;scy;&amp;tcy;&amp;vcy;&amp;iecy;&amp;ncy;&amp;ncy;&amp;acy;&amp;yacy; &amp;ocy;&amp;rcy;&amp;gcy;&amp;acy;&amp;ncy;&amp;icy;&amp;zcy;&amp;acy;&amp;tscy;&amp;icy;&amp;yacy; &amp;Ocy;&amp;Ocy;&amp;Ncy; (&amp;Fcy;&amp;Acy;&amp;Ocy;)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06" y="654750"/>
            <a:ext cx="4176745" cy="537755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436051" y="763866"/>
            <a:ext cx="68238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Продовольственная сельскохозяйственная организация ООН (</a:t>
            </a:r>
            <a:r>
              <a:rPr lang="en-US" sz="3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FAO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0239" y="2688609"/>
            <a:ext cx="72742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Цель организации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согласно Уставу – содействие подъему всеобщего благосостояния путем индивидуальных и совместных действий по поднятию уровня питания и качества жизни народов, увеличению эффективности производства и распределению продовольственных и сельскохозяйственных продуктов, улучшению условий жизни сельского населения, что в целом должно содействовать развитию мировой экономики.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Значительное место в деятельности по стандартизации занимает совместная работа с ВОЗ по выработке международных стандартов на пищевые продукты.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Picture 2" descr="&amp;Kcy;&amp;acy;&amp;rcy;&amp;tcy;&amp;icy;&amp;ncy;&amp;kcy;&amp;icy; &amp;pcy;&amp;ocy; &amp;zcy;&amp;acy;&amp;pcy;&amp;rcy;&amp;ocy;&amp;scy;&amp;ucy; &amp;Kcy;&amp;ocy;&amp;mcy;&amp;icy;&amp;scy;&amp;scy;&amp;icy;&amp;yacy; «&amp;Kcy;&amp;ocy;&amp;dcy;&amp;iecy;&amp;kcy;&amp;scy; &amp;Acy;&amp;lcy;&amp;icy;&amp;mcy;&amp;iecy;&amp;ncy;&amp;tcy;&amp;acy;&amp;rcy;&amp;icy;&amp;ucy;&amp;s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889" y="667526"/>
            <a:ext cx="3177654" cy="262890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965937" y="923258"/>
            <a:ext cx="75613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Комиссия «Кодекс </a:t>
            </a:r>
            <a:r>
              <a:rPr lang="ru-RU" sz="3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Алиментариус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66866" y="1914542"/>
            <a:ext cx="81158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Комиссия «Кодекс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Алиментариус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организована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ВОЗ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осуществления совместной программы по созданию меж­дународных стандартов на продовольственные товары. В ее работе участвуют более 130 стран-членов.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9266" y="3392766"/>
            <a:ext cx="1177346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деятельности: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коор­динация работ по стандартизации продуктов питания, проводимых правитель­ственными и неправительственными организациями; ограждение потребителя от опасных для здоровья продуктов и мошенничества; контроль за реализаци­ей пищевых продуктов; окончательная доработка проектов стандартов и после их принятия правительственными организациями публикация в качестве ре­гиональных или международных стандартов; содействие упрощению междуна­родной торговли пищевыми продуктами.</a:t>
            </a:r>
          </a:p>
          <a:p>
            <a:pPr algn="just"/>
            <a:endParaRPr lang="ru-RU" sz="12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аспекты стандартизации пищевых продуктов: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состав, добавки, загрязнители, остатки минеральных удобрений, гигиена, правила приемки, методы контроля, маркировка.</a:t>
            </a:r>
          </a:p>
        </p:txBody>
      </p:sp>
    </p:spTree>
    <p:extLst>
      <p:ext uri="{BB962C8B-B14F-4D97-AF65-F5344CB8AC3E}">
        <p14:creationId xmlns:p14="http://schemas.microsoft.com/office/powerpoint/2010/main" val="6124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Picture 2" descr="&amp;Kcy;&amp;acy;&amp;rcy;&amp;tcy;&amp;icy;&amp;ncy;&amp;kcy;&amp;icy; &amp;pcy;&amp;ocy; &amp;zcy;&amp;acy;&amp;pcy;&amp;rcy;&amp;ocy;&amp;scy;&amp;ucy; &amp;IEcy;&amp;vcy;&amp;rcy;&amp;ocy;&amp;pcy;&amp;iecy;&amp;jcy;&amp;scy;&amp;kcy;&amp;acy;&amp;yacy; &amp;ecy;&amp;kcy;&amp;ocy;&amp;ncy;&amp;ocy;&amp;mcy;&amp;icy;&amp;chcy;&amp;iecy;&amp;scy;&amp;kcy;&amp;acy;&amp;yacy; &amp;kcy;&amp;ocy;&amp;mcy;&amp;icy;&amp;scy;&amp;scy;&amp;icy;&amp;yacy; &amp;Ocy;&amp;Ocy;&amp;Ncy; (&amp;IEcy;&amp;Ecy;&amp;Kcy; &amp;Ocy;&amp;Ocy;&amp;Ncy;)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567" y="650346"/>
            <a:ext cx="3562474" cy="35624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65937" y="800020"/>
            <a:ext cx="75613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Европейская экономическая комиссия ООН (</a:t>
            </a:r>
            <a:r>
              <a:rPr lang="ru-RU" sz="3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ЕЭК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ООН)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9821" y="2273828"/>
            <a:ext cx="78019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ЕЭК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ООН - это орган экономического и социального совета ООН.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Основное направление деятельности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экономического сотрудничества государств в рамках ООН.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Кроме государств-членов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ЕЭК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ООН (около 40) в ее работе могут участвовать в качестве наблюдателей или консультантов любые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страны-члены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ООН.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567" y="4479710"/>
            <a:ext cx="11589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Главная задача </a:t>
            </a:r>
            <a:r>
              <a:rPr lang="ru-RU" sz="2000" i="1" u="sng" dirty="0" err="1">
                <a:latin typeface="Times New Roman" pitchFamily="18" charset="0"/>
                <a:cs typeface="Times New Roman" pitchFamily="18" charset="0"/>
              </a:rPr>
              <a:t>ЕЭК</a:t>
            </a:r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 ООН в области 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стандартизации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разработка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основных направлений политики по стандартизации на правительственном уровне и определении ее приоритетов.</a:t>
            </a:r>
          </a:p>
          <a:p>
            <a:pPr algn="just"/>
            <a:r>
              <a:rPr lang="ru-RU" sz="2000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Проблемами стандартизации занимаются: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Рабочая группа по вопросам политики в области стандартизации, Всемирный форум для согласования правил в области транспортных средств, Комитет по сельскому хозяйству, Комитет по лесу, Комитет по населенным пунктам, Комитет по развитию торговли, Комитет по устойчивой энергетике и др.</a:t>
            </a:r>
          </a:p>
        </p:txBody>
      </p:sp>
    </p:spTree>
    <p:extLst>
      <p:ext uri="{BB962C8B-B14F-4D97-AF65-F5344CB8AC3E}">
        <p14:creationId xmlns:p14="http://schemas.microsoft.com/office/powerpoint/2010/main" val="6124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815152"/>
            <a:ext cx="9738200" cy="9749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6.2.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Региональная стандартизация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6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Picture 2" descr="&amp;Kcy;&amp;acy;&amp;rcy;&amp;tcy;&amp;icy;&amp;ncy;&amp;kcy;&amp;icy; &amp;pcy;&amp;ocy; &amp;zcy;&amp;acy;&amp;pcy;&amp;rcy;&amp;ocy;&amp;scy;&amp;ucy; &amp;icy;&amp;scy;&amp;o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264" y="2636354"/>
            <a:ext cx="5467621" cy="280575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9264" y="806537"/>
            <a:ext cx="117461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44938" indent="-3944938" algn="just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Региональная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стандартизация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стандартизация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участие в которой открыто для национальных органов по стандартизации стран только одного географического, политического или экономического региона мира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76885" y="1906333"/>
            <a:ext cx="627855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Основные региональные организации по стандартизации:</a:t>
            </a:r>
          </a:p>
          <a:p>
            <a:pPr algn="just"/>
            <a:endParaRPr lang="ru-RU" sz="20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Общеевропейский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совет по качеству (СЕН),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Европейский комитет по стандартизации в электротехнике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СЕНЭЛЕК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Европейский институт по стандартизации в области электросвязи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ЕТСИ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Межскандинавская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организация по стандартизации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ИНСТА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Международная ассоциация стран Юго-Восточной Азии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АСЕАН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Панамериканский комитет стандартов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КОПАНТ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124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Picture 2" descr="&amp;Kcy;&amp;acy;&amp;rcy;&amp;tcy;&amp;icy;&amp;ncy;&amp;kcy;&amp;icy; &amp;pcy;&amp;ocy; &amp;zcy;&amp;acy;&amp;pcy;&amp;rcy;&amp;ocy;&amp;scy;&amp;ucy; &amp;Scy;&amp;IEcy;&amp;Ncy; &amp;scy;&amp;tcy;&amp;acy;&amp;ncy;&amp;dcy;&amp;acy;&amp;rcy;&amp;tcy;&amp;icy;&amp;zcy;&amp;acy;&amp;tscy;&amp;i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6260" y="654684"/>
            <a:ext cx="2610643" cy="208851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965938" y="800020"/>
            <a:ext cx="67475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Общеевропейский совет по качеству (СЕН)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507" y="3207224"/>
            <a:ext cx="11474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Основные цели СЕН: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содействие развитию торговли товарами и услугами путем</a:t>
            </a:r>
          </a:p>
          <a:p>
            <a:pPr marL="725488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разработки европейских стандартов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евронорм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на которые могли бы ссылаться в своих директивах ЕС,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ЕАСТ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другие межправительственные организации; </a:t>
            </a:r>
          </a:p>
          <a:p>
            <a:pPr marL="725488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обеспечения единообразного применения в странах-членах международных стандартов ИСО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МЭК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содействие развитию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сотрудничества со всеми организациями региона, занимающимися стандартизацией;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предоставление услуг по сертификации на соответствие европейским стандартам.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Picture 2" descr="&amp;Kcy;&amp;acy;&amp;rcy;&amp;tcy;&amp;icy;&amp;ncy;&amp;kcy;&amp;icy; &amp;pcy;&amp;ocy; &amp;zcy;&amp;acy;&amp;pcy;&amp;rcy;&amp;ocy;&amp;scy;&amp;ucy; &amp;IEcy;&amp;vcy;&amp;rcy;&amp;ocy;&amp;pcy;&amp;iecy;&amp;jcy;&amp;scy;&amp;kcy;&amp;icy;&amp;jcy; &amp;kcy;&amp;ocy;&amp;mcy;&amp;icy;&amp;tcy;&amp;iecy;&amp;tcy; &amp;pcy;&amp;ocy; &amp;scy;&amp;tcy;&amp;acy;&amp;ncy;&amp;dcy;&amp;acy;&amp;rcy;&amp;tcy;&amp;icy;&amp;zcy;&amp;acy;&amp;tscy;&amp;icy;&amp;icy; &amp;vcy; &amp;ecy;&amp;lcy;&amp;iecy;&amp;kcy;&amp;tcy;&amp;rcy;&amp;ocy;&amp;tcy;&amp;iecy;&amp;khcy;&amp;ncy;&amp;icy;&amp;kcy;&amp;iecy; (&amp;Scy;&amp;IEcy;&amp;Ncy;&amp;Ecy;&amp;Lcy;&amp;IEcy;&amp;Kcy;)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206" y="763866"/>
            <a:ext cx="4158350" cy="16381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779770" y="982771"/>
            <a:ext cx="67475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Европейский комитет по стандартизации в электротехнике (</a:t>
            </a:r>
            <a:r>
              <a:rPr lang="ru-RU" sz="3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СЕНЭЛЕК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6" y="3248168"/>
            <a:ext cx="10452465" cy="2677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9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Picture 2" descr="&amp;Kcy;&amp;acy;&amp;rcy;&amp;tcy;&amp;icy;&amp;ncy;&amp;kcy;&amp;icy; &amp;pcy;&amp;ocy; &amp;zcy;&amp;acy;&amp;pcy;&amp;rcy;&amp;ocy;&amp;scy;&amp;ucy; &amp;IEcy;&amp;vcy;&amp;rcy;&amp;ocy;&amp;pcy;&amp;iecy;&amp;jcy;&amp;scy;&amp;kcy;&amp;icy;&amp;jcy; &amp;icy;&amp;ncy;&amp;scy;&amp;tcy;&amp;icy;&amp;tcy;&amp;ucy;&amp;tcy; &amp;pcy;&amp;ocy; &amp;scy;&amp;tcy;&amp;acy;&amp;ncy;&amp;dcy;&amp;acy;&amp;rcy;&amp;tcy;&amp;icy;&amp;zcy;&amp;acy;&amp;tscy;&amp;icy;&amp;icy; &amp;vcy; &amp;ocy;&amp;bcy;&amp;lcy;&amp;acy;&amp;scy;&amp;tcy;&amp;icy; &amp;ecy;&amp;lcy;&amp;iecy;&amp;kcy;&amp;tcy;&amp;rcy;&amp;ocy;&amp;scy;&amp;vcy;&amp;yacy;&amp;zcy;&amp;icy; (&amp;IEcy;&amp;Tcy;&amp;Scy;&amp;Icy;)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432" y="868908"/>
            <a:ext cx="4246877" cy="16764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779770" y="832057"/>
            <a:ext cx="67475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Европейский институт по стандартизации в области электросвязи (</a:t>
            </a:r>
            <a:r>
              <a:rPr lang="ru-RU" sz="3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ЕТСИ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0" y="3234520"/>
            <a:ext cx="11400191" cy="267765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Институт создан в 1988 году.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Основная его задача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поиск общих стандартов, на основе которых можно создать комплексную инфраструктуру электросвязи.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 инфраструктура призвана обеспечить полную совместимость любого оборудования и услуг, предлагаемых потребителям.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70505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85168993"/>
              </p:ext>
            </p:extLst>
          </p:nvPr>
        </p:nvGraphicFramePr>
        <p:xfrm>
          <a:off x="690383" y="850481"/>
          <a:ext cx="11277600" cy="5372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60060" y="579440"/>
            <a:ext cx="99219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Межскандинавская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по стандартизации (</a:t>
            </a:r>
            <a:r>
              <a:rPr lang="ru-RU" sz="3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ИНСТА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307" y="2101755"/>
            <a:ext cx="115503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21150" indent="-4121150"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цель организации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достижение взаимопонимания между скандинавскими странами.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Главная особенность деятельности </a:t>
            </a:r>
            <a:r>
              <a:rPr lang="ru-RU" sz="2400" i="1" u="sng" dirty="0" err="1" smtClean="0">
                <a:latin typeface="Times New Roman" pitchFamily="18" charset="0"/>
                <a:cs typeface="Times New Roman" pitchFamily="18" charset="0"/>
              </a:rPr>
              <a:t>ИНСТА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отличающая ее от других подобных организаций, состоит в том, что она не разрабатывает региональных общескандинавских стандартов. За основу разрабатываемых нормативных документов принимаются международные стандарты ИСО,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МЭК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европейские стандарты СЕН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СЕНЭЛЕК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стандарты других организаций. Разработанные нормативные документы принимаются странами-членами в качестве национальных после того, как их проекты одобряются всеми странами-членами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4" name="Picture 2" descr="&amp;Kcy;&amp;acy;&amp;rcy;&amp;tcy;&amp;icy;&amp;ncy;&amp;kcy;&amp;icy; &amp;pcy;&amp;ocy; &amp;zcy;&amp;acy;&amp;pcy;&amp;rcy;&amp;ocy;&amp;scy;&amp;ucy; &amp;Mcy;&amp;iecy;&amp;zhcy;&amp;dcy;&amp;ucy;&amp;ncy;&amp;acy;&amp;rcy;&amp;ocy;&amp;dcy;&amp;ncy;&amp;acy;&amp;yacy; &amp;acy;&amp;scy;&amp;scy;&amp;ocy;&amp;tscy;&amp;icy;&amp;acy;&amp;tscy;&amp;icy;&amp;yacy; &amp;scy;&amp;tcy;&amp;rcy;&amp;acy;&amp;ncy; &amp;YUcy;&amp;gcy;&amp;ocy;-&amp;Vcy;&amp;ocy;&amp;scy;&amp;tcy;&amp;ocy;&amp;chcy;&amp;ncy;&amp;ocy;&amp;jcy; &amp;Acy;&amp;zcy;&amp;icy;&amp;icy; (&amp;Acy;&amp;Scy;&amp;IEcy;&amp;Acy;&amp;Ncy;),"/>
          <p:cNvPicPr>
            <a:picLocks noChangeAspect="1" noChangeArrowheads="1"/>
          </p:cNvPicPr>
          <p:nvPr/>
        </p:nvPicPr>
        <p:blipFill rotWithShape="1">
          <a:blip r:embed="rId3" cstate="print"/>
          <a:srcRect b="74663"/>
          <a:stretch/>
        </p:blipFill>
        <p:spPr bwMode="auto">
          <a:xfrm>
            <a:off x="2977486" y="477336"/>
            <a:ext cx="5618328" cy="10676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160059" y="1544976"/>
            <a:ext cx="99219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Ассоциация стран Юго-Восточной Азии </a:t>
            </a:r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(Association of </a:t>
            </a:r>
            <a:r>
              <a:rPr lang="en-US" sz="3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SouthEast</a:t>
            </a:r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Asian Nations)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307" y="2772600"/>
            <a:ext cx="11550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политическая, экономическая и культурная региональная межправительственная организация стран, расположенных в Юго-Восточной Азии. Была образована в 1967 году. Штаб-квартира организации находится в столице Индонезии – Джакарте.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9307" y="4035399"/>
            <a:ext cx="115503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Официально задачами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АСЕАН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являются: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ускорение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экономического роста, социального и культурного развития региона;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укрепление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мира и стабильности в регионе.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стратегической программе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«Взгляд в 2020 год»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Vision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2020»), принятой в 1997 г. честь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30-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летия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организации,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АСЕАН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состоит из трех сообществ: сообщества безопасности, экономического сообщества и социально-культурного сообщества. </a:t>
            </a:r>
          </a:p>
        </p:txBody>
      </p:sp>
    </p:spTree>
    <p:extLst>
      <p:ext uri="{BB962C8B-B14F-4D97-AF65-F5344CB8AC3E}">
        <p14:creationId xmlns:p14="http://schemas.microsoft.com/office/powerpoint/2010/main" val="38419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Picture 2" descr="&amp;Kcy;&amp;acy;&amp;rcy;&amp;tcy;&amp;icy;&amp;ncy;&amp;kcy;&amp;icy; &amp;pcy;&amp;ocy; &amp;zcy;&amp;acy;&amp;pcy;&amp;rcy;&amp;ocy;&amp;scy;&amp;ucy; &amp;Kcy;&amp;Ocy;&amp;Pcy;&amp;Acy;&amp;Ncy;&amp;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012" y="2155492"/>
            <a:ext cx="5105400" cy="38290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955343" y="739349"/>
            <a:ext cx="99219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Панамериканский комитет стандартов (</a:t>
            </a:r>
            <a:r>
              <a:rPr lang="ru-RU" sz="3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КОПАНТ</a:t>
            </a:r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54639" y="2254276"/>
            <a:ext cx="64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Главная цель организации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устранение технических барьеров в региональной торговле. 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Путь к достижению этой цели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КОПАНТ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видит в развитии сотрудничества между странами-членами по разработке и широкому применению региональных стандартов, пропаганде стандартизации как средства реализации достижений научно-технического прогресса и т.д.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5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815152"/>
            <a:ext cx="9738200" cy="9749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6.3.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Межгосударственная стандартизация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305" y="908049"/>
            <a:ext cx="6975837" cy="521979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" name="Picture 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87" y="908049"/>
            <a:ext cx="2014538" cy="2011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336" y="908049"/>
            <a:ext cx="2071326" cy="2011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74675" y="3373440"/>
            <a:ext cx="42606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ru-RU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Euro-Asian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Council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Standardization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Metrology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Certification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EASC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7485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0209" y="755989"/>
            <a:ext cx="115594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Межгосударственный совет по стандартизации, метрологии и сертификации (</a:t>
            </a:r>
            <a:r>
              <a:rPr lang="ru-RU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МГС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Содружества Независимых Государств (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СНГ)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межправительственным органом СНГ по формированию и проведению согласованной политики по стандартизации, метрологии и сертификации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50897" y="2067366"/>
            <a:ext cx="7158037" cy="706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Организационная структура: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0208" y="2773803"/>
            <a:ext cx="11559414" cy="350416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Высшим органом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МГС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является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заседание членов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МГС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которое проводится два раза в год поочередно в государствах - участниках Соглашения.</a:t>
            </a:r>
          </a:p>
          <a:p>
            <a:pPr marL="4572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Между заседаниями руководство работой Совета осуществляет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Председатель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Функции председателя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МГС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выполняют поочередно руководители национальных органов по стандартизации, метрологии и сертификации.</a:t>
            </a:r>
          </a:p>
          <a:p>
            <a:pPr marL="4572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Рабочим органом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МГС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является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Бюро по стандартам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составе группы экспертов и регионального Информационного центра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основным областям деятельности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МГС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созданы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научно-технические комиссии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рабочие группы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85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69" y="598938"/>
            <a:ext cx="2014538" cy="2011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2709887" y="763866"/>
            <a:ext cx="9099736" cy="2293233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 </a:t>
            </a:r>
            <a:r>
              <a:rPr lang="ru-RU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МГС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нормативных документов по стандартизации (межгосударственных стандартов, правил, рекомендаций и классификаторов);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формирование, хранение и ведение фонда межгосударственных стандартов, международных, региональных и национальных стандартов других стран и обеспечение государств-участников Соглашения этими стандартами;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1150" y="2934269"/>
            <a:ext cx="1151847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координация работ по развитию эталонной базы и системы передачи размеров единиц физических величин;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ведение межгосударственной службы времени и частот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ведение межгосударственных информационных фондов средств измерений, стандартных образцов и стандартных справочных данных о свойствах веществ и материалов;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разработка правил и процедур по взаимному признанию результатов государственных испытаний, метрологической аттестации, поверки и калибровки средств измерений;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разработка правил и процедур по взаимному признанию аккредитованных испытательных, поверочных, калибровочных и измерительных лабораторий (центров), органов сертификации, сертификатов на продукцию и систем обеспечения качества;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международное сотрудничество в области стандартизации, метрологии, сертификации и качества.</a:t>
            </a:r>
          </a:p>
        </p:txBody>
      </p:sp>
    </p:spTree>
    <p:extLst>
      <p:ext uri="{BB962C8B-B14F-4D97-AF65-F5344CB8AC3E}">
        <p14:creationId xmlns:p14="http://schemas.microsoft.com/office/powerpoint/2010/main" val="167120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2067" y="1712687"/>
            <a:ext cx="80794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международные организации по стандартизации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Укажите основные направления деятельности ИСО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МЭК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цели ВОЗ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региональные организации по стандартизации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характеристику СЕН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Укажите основные направления деятельности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СЕНЭЛЕК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характеристику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МГС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опишите его организационную структуру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основные направления деятельности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МГС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2011231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5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6" y="2034924"/>
            <a:ext cx="3176715" cy="3176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5859" y="1570833"/>
            <a:ext cx="79886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Техническое нормирование и стандартизация: учеб. пособие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В.В.Паневчик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[и др.]; под ред.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В.В.Паневчика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– Минск: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БГЭУ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2012;</a:t>
            </a:r>
          </a:p>
          <a:p>
            <a:pPr marL="273050" indent="-27305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Основы стандартизации и сертификации товарной продукции: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учеб. пособие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В.Е.Сыцко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[и др.]; под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общ.ред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В.Е.Сыцко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2-е изд.,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– Минск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Выш.шк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., 2008;</a:t>
            </a:r>
          </a:p>
          <a:p>
            <a:pPr marL="355600" indent="-355600" algn="just"/>
            <a:r>
              <a:rPr lang="ru-RU" sz="2800" cap="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акон</a:t>
            </a:r>
            <a:r>
              <a:rPr lang="ru-RU" sz="2800" cap="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еспублики</a:t>
            </a:r>
            <a:r>
              <a:rPr lang="ru-RU" sz="2800" cap="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еларусь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техническом нормировании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стандартизации» от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2004 г. №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262-З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изменениями и дополнениями от 24 октября 2016 г. № 436-З)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35294" y="423244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01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2072655" y="1361071"/>
            <a:ext cx="2259860" cy="301852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576" y="4748931"/>
            <a:ext cx="549401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Татьяна Васильевна,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endParaRPr lang="ru-RU" sz="16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mashkovich1978@mail.ru</a:t>
            </a:r>
            <a:endParaRPr lang="ru-RU" sz="16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79989" y="4748931"/>
            <a:ext cx="435755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Тукьянова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Александра Сергеевна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535" y="1361071"/>
            <a:ext cx="2294465" cy="302699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325691" y="4379599"/>
            <a:ext cx="1060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Авторы: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235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" y="2247189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408" y="602451"/>
            <a:ext cx="53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6384" y="2365832"/>
            <a:ext cx="761999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11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5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Назвать основные международные, региональные и межгосударственные организации по стандартизации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Описать структуру органов, основные направления и особенности деятельности международных, региональных и межгосударственных организаций по стандартизации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7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815152"/>
            <a:ext cx="9738200" cy="9749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6.1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Международная стандартизация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5" name="Picture 2" descr="&amp;Kcy;&amp;acy;&amp;rcy;&amp;tcy;&amp;icy;&amp;ncy;&amp;kcy;&amp;icy; &amp;pcy;&amp;ocy; &amp;zcy;&amp;acy;&amp;pcy;&amp;rcy;&amp;ocy;&amp;scy;&amp;ucy; &amp;icy;&amp;scy;&amp;o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5895" y="524301"/>
            <a:ext cx="5646439" cy="28975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60933" y="2751510"/>
            <a:ext cx="1172391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Важное направление повышения качества и конкурентоспособности предприятий -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применение международных и региональных стандартов и методов испытаний.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современных условиях это обеспечивается на основе участия страны в ряде международных организаций по стандартизации и метрологии, что способствует разработке межгосударственных стандартов, проведению конкретных работ в областях межгосударственной стандартизации, метрологии и сертификации и развитию на этой основе международной торговли и международного сотрудничества.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0933" y="5240725"/>
            <a:ext cx="1172391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Крупнейшими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международными организациями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специализирующимися на работах по стандартизации, являются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ИСО (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МЭК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IEC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Международный союз электросвязи - МСЭ (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Они являются самостоятельными и не зависящими друг от друга.</a:t>
            </a:r>
          </a:p>
        </p:txBody>
      </p:sp>
    </p:spTree>
    <p:extLst>
      <p:ext uri="{BB962C8B-B14F-4D97-AF65-F5344CB8AC3E}">
        <p14:creationId xmlns:p14="http://schemas.microsoft.com/office/powerpoint/2010/main" val="349015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Picture 2" descr="&amp;Kcy;&amp;acy;&amp;rcy;&amp;tcy;&amp;icy;&amp;ncy;&amp;kcy;&amp;icy; &amp;pcy;&amp;ocy; &amp;zcy;&amp;acy;&amp;pcy;&amp;rcy;&amp;ocy;&amp;scy;&amp;ucy; &amp;icy;&amp;scy;&amp;o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597" y="503621"/>
            <a:ext cx="4032913" cy="161316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304714" y="483683"/>
            <a:ext cx="73642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ИСО 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Международная организация по стандартизации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6665" y="2543354"/>
            <a:ext cx="116668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ИСО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создана с целью содействия развитию стандартизации в мировом масштабе для облегчения международного товарообмена и взаимопомощи, а также для расширения сотрудничества в области интеллектуальной, научной, технической и экономической деятельности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6665" y="4166316"/>
            <a:ext cx="115329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Членами ИСО являются национальные организации 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стандартизации.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Республику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Беларусь представляет Государственный комитет 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стандартиза­ции Республики Беларусь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53" y="574342"/>
            <a:ext cx="7849002" cy="1868487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012" y="2593075"/>
            <a:ext cx="115776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истории: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14 октября 1946 г. в Лондоне была созвана конференция, в работе которой приняли участие 64 делегата из 25 стран. Результатом работы конференции яви­лось создание Международной организации по стандартизации (ИСО). 24 октяб­ря 1946 г. в Лондоне состоялось первое предварительное заседание Генераль­ной ассамблеи ИСО.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Генеральная ассамблея единогласно утвердила Устав и Правила проце­дуры ИСО и приняла решение о том, что она официально начнет свою дея­тельность после ратификации Устава и Правил процедуры 15 национальными организациями по стандартизации. Пятнадцатая ратифи­кация поступила от Дании, представившей ее во временный Генеральный секретариат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23 февраля 1947 г.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Эта дата считается днем основания ИСО. СССР являлся одним из ее основателей.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1972 г. ИСО стала разрабатывать международные стандарты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(до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этого разрабатывались и издавались рекомендации).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56" y="621490"/>
            <a:ext cx="2031362" cy="182133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124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Picture 2" descr="&amp;Kcy;&amp;acy;&amp;rcy;&amp;tcy;&amp;icy;&amp;ncy;&amp;kcy;&amp;icy; &amp;pcy;&amp;ocy; &amp;zcy;&amp;acy;&amp;pcy;&amp;rcy;&amp;ocy;&amp;scy;&amp;ucy; &amp;mcy;&amp;ecy;&amp;kcy; &amp;kcy;&amp;ocy;&amp;mcy;&amp;icy;&amp;scy;&amp;scy;&amp;i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373" y="417185"/>
            <a:ext cx="1863203" cy="186320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93576" y="492871"/>
            <a:ext cx="73642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МЭК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Международная электротехническая комиссия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5576" y="2511220"/>
            <a:ext cx="1194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Международная электротехническая комиссия 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МЭК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– крупнейший партнер ИСО.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6723" y="3013455"/>
            <a:ext cx="1152289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МЭК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является одной из старейших международных неправительственных организаций. Создана в 1906 г. в соответствии с решением, принятым в 1904 г. на Международном электротехническом конгрессе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138488" indent="-3138488" algn="just"/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Главная задача </a:t>
            </a:r>
            <a:r>
              <a:rPr lang="ru-RU" sz="2200" b="1" u="sng" dirty="0" err="1" smtClean="0">
                <a:latin typeface="Times New Roman" pitchFamily="18" charset="0"/>
                <a:cs typeface="Times New Roman" pitchFamily="18" charset="0"/>
              </a:rPr>
              <a:t>МЭК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содействие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международному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сотрудничеству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стран-членов в вопросах стандартизации и унификации в сфере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электротехники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электроники и смежных областях промышленного производства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путем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разработки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внедрения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международных стандартов, а также подготовки и издания соответствующей технической литературы. </a:t>
            </a:r>
          </a:p>
        </p:txBody>
      </p:sp>
    </p:spTree>
    <p:extLst>
      <p:ext uri="{BB962C8B-B14F-4D97-AF65-F5344CB8AC3E}">
        <p14:creationId xmlns:p14="http://schemas.microsoft.com/office/powerpoint/2010/main" val="6124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9307" y="613741"/>
            <a:ext cx="115503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Средства и методы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достижения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основной цели деятельности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МЭК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 многом аналогичны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инструментарию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используемому Международной организацией по стандартизации (ИСО). Принципиальное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различие между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этими двумя однопрофильными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заключается в том, что в компетенцию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МЭК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отнесены строго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направления электротехники, электроники и телекоммуникации, ряд примыкающих процессов промышленного производства.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МЭК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ИСО тесно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сотрудничают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области разработки методологии стандартизации на основе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соглашения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заключенного в 1976 г.</a:t>
            </a:r>
          </a:p>
          <a:p>
            <a:pPr algn="just"/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МЭК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поддерживает тесные контакты с ИСО, Международным союзом электросвязи, Всемирной организацией здравоохранения, МОТ, МАГАТЭ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некоторыми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другими.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МЭК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ведется в рамках 200 технических комитетов и подкомитетов и более 800 рабочих групп, что дало возможность работать и утвердить более трех тысяч международных электротехнических стандартов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МЭК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представлены Национальные Комитеты 62 стран мира, на территории которых проживает около 85% населения земного шара где сосредоточены мощности, обеспечивающие 95% мирового производства электроэнергии.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Национальным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Комитетом Республики Беларусь в </a:t>
            </a:r>
            <a:r>
              <a:rPr lang="ru-RU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МЭК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является Госстандарт Республики Беларусь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124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1749</TotalTime>
  <Words>1921</Words>
  <Application>Microsoft Office PowerPoint</Application>
  <PresentationFormat>Широкоэкранный</PresentationFormat>
  <Paragraphs>154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Book Antiqua</vt:lpstr>
      <vt:lpstr>Calibri</vt:lpstr>
      <vt:lpstr>Times New Roman</vt:lpstr>
      <vt:lpstr>Wingdings</vt:lpstr>
      <vt:lpstr>Тема1</vt:lpstr>
      <vt:lpstr>Стандартизация и сертификация</vt:lpstr>
      <vt:lpstr>СОДЕРЖАНИЕ МОДУЛЯ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Машенька</cp:lastModifiedBy>
  <cp:revision>257</cp:revision>
  <dcterms:created xsi:type="dcterms:W3CDTF">2014-06-06T09:13:21Z</dcterms:created>
  <dcterms:modified xsi:type="dcterms:W3CDTF">2018-07-19T13:00:21Z</dcterms:modified>
</cp:coreProperties>
</file>