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notesMasterIdLst>
    <p:notesMasterId r:id="rId33"/>
  </p:notesMasterIdLst>
  <p:sldIdLst>
    <p:sldId id="256" r:id="rId2"/>
    <p:sldId id="258" r:id="rId3"/>
    <p:sldId id="277" r:id="rId4"/>
    <p:sldId id="276" r:id="rId5"/>
    <p:sldId id="294" r:id="rId6"/>
    <p:sldId id="308" r:id="rId7"/>
    <p:sldId id="309" r:id="rId8"/>
    <p:sldId id="312" r:id="rId9"/>
    <p:sldId id="311" r:id="rId10"/>
    <p:sldId id="314" r:id="rId11"/>
    <p:sldId id="310" r:id="rId12"/>
    <p:sldId id="313" r:id="rId13"/>
    <p:sldId id="315" r:id="rId14"/>
    <p:sldId id="316" r:id="rId15"/>
    <p:sldId id="317" r:id="rId16"/>
    <p:sldId id="319" r:id="rId17"/>
    <p:sldId id="318" r:id="rId18"/>
    <p:sldId id="320" r:id="rId19"/>
    <p:sldId id="321" r:id="rId20"/>
    <p:sldId id="322" r:id="rId21"/>
    <p:sldId id="326" r:id="rId22"/>
    <p:sldId id="323" r:id="rId23"/>
    <p:sldId id="327" r:id="rId24"/>
    <p:sldId id="324" r:id="rId25"/>
    <p:sldId id="325" r:id="rId26"/>
    <p:sldId id="328" r:id="rId27"/>
    <p:sldId id="329" r:id="rId28"/>
    <p:sldId id="330" r:id="rId29"/>
    <p:sldId id="283" r:id="rId30"/>
    <p:sldId id="331" r:id="rId31"/>
    <p:sldId id="332" r:id="rId32"/>
  </p:sldIdLst>
  <p:sldSz cx="12192000" cy="6858000"/>
  <p:notesSz cx="6858000" cy="9144000"/>
  <p:custDataLst>
    <p:tags r:id="rId3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D86A"/>
    <a:srgbClr val="DD45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18" autoAdjust="0"/>
    <p:restoredTop sz="94660"/>
  </p:normalViewPr>
  <p:slideViewPr>
    <p:cSldViewPr snapToGrid="0">
      <p:cViewPr varScale="1">
        <p:scale>
          <a:sx n="88" d="100"/>
          <a:sy n="88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845803-1717-4F48-B710-F7F1B43013F3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B71A9FB-D571-4E16-9DEE-5C8D55952890}">
      <dgm:prSet phldrT="[Текст]" custT="1"/>
      <dgm:spPr/>
      <dgm:t>
        <a:bodyPr/>
        <a:lstStyle/>
        <a:p>
          <a:pPr marL="533400" indent="-533400"/>
          <a:r>
            <a: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5.1.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Стандартизация систем управления качеством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AB5CE423-EC06-4BC3-9D3F-585E57840550}" type="parTrans" cxnId="{4A177CAD-B738-4D43-A4A7-7280BE01C964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CE14E9EE-7142-45C4-B5B4-260682811960}" type="sibTrans" cxnId="{4A177CAD-B738-4D43-A4A7-7280BE01C964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B032D6A9-B2FE-4D8C-951B-37B4D966FF2F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5.2.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Стандартизация в сфере услуг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A74C6B3D-AC41-4EEE-850C-0768E9B364E2}" type="parTrans" cxnId="{60AFFA08-D69D-4078-8C08-D0921AC5AD09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7AAEEF21-6277-438A-9E6E-358FAA044441}" type="sibTrans" cxnId="{60AFFA08-D69D-4078-8C08-D0921AC5AD09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9E5B2D8F-40EC-4AB9-BE35-462F905D4702}">
      <dgm:prSet phldrT="[Текст]" custT="1"/>
      <dgm:spPr/>
      <dgm:t>
        <a:bodyPr/>
        <a:lstStyle/>
        <a:p>
          <a:pPr algn="just"/>
          <a:r>
            <a: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5.3.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Экологическая стандартизация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FFF5F3F-564C-4123-9DF0-89A80EF2855B}" type="parTrans" cxnId="{B6ED52D3-9594-45B8-AD11-BF9DEA9DE65E}">
      <dgm:prSet/>
      <dgm:spPr/>
      <dgm:t>
        <a:bodyPr/>
        <a:lstStyle/>
        <a:p>
          <a:endParaRPr lang="ru-RU" sz="2000"/>
        </a:p>
      </dgm:t>
    </dgm:pt>
    <dgm:pt modelId="{FD270135-6A84-4B8E-9129-43CCFC46909A}" type="sibTrans" cxnId="{B6ED52D3-9594-45B8-AD11-BF9DEA9DE65E}">
      <dgm:prSet/>
      <dgm:spPr/>
      <dgm:t>
        <a:bodyPr/>
        <a:lstStyle/>
        <a:p>
          <a:endParaRPr lang="ru-RU" sz="2000"/>
        </a:p>
      </dgm:t>
    </dgm:pt>
    <dgm:pt modelId="{99434FA4-D1B9-402B-A8F2-A4474FFF9C9A}">
      <dgm:prSet phldrT="[Текст]" custT="1"/>
      <dgm:spPr/>
      <dgm:t>
        <a:bodyPr/>
        <a:lstStyle/>
        <a:p>
          <a:pPr algn="just"/>
          <a:r>
            <a: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5.4.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Стандартизация в сфере охраны труда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D99E78E-5EAB-4B5C-891F-594BE6DEF58D}" type="parTrans" cxnId="{9EC9BE0E-F9E1-4586-9E61-4E2CFC43DB0E}">
      <dgm:prSet/>
      <dgm:spPr/>
      <dgm:t>
        <a:bodyPr/>
        <a:lstStyle/>
        <a:p>
          <a:endParaRPr lang="ru-RU" sz="2000"/>
        </a:p>
      </dgm:t>
    </dgm:pt>
    <dgm:pt modelId="{68FB30F8-9EC2-450E-BF60-D6AF42116589}" type="sibTrans" cxnId="{9EC9BE0E-F9E1-4586-9E61-4E2CFC43DB0E}">
      <dgm:prSet/>
      <dgm:spPr/>
      <dgm:t>
        <a:bodyPr/>
        <a:lstStyle/>
        <a:p>
          <a:endParaRPr lang="ru-RU" sz="2000"/>
        </a:p>
      </dgm:t>
    </dgm:pt>
    <dgm:pt modelId="{8C3C0CDE-0945-4576-83B9-7F37BA695137}" type="pres">
      <dgm:prSet presAssocID="{CF845803-1717-4F48-B710-F7F1B43013F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62C2BD0-517B-4E9C-A037-D4A0806612C4}" type="pres">
      <dgm:prSet presAssocID="{CF845803-1717-4F48-B710-F7F1B43013F3}" presName="Name1" presStyleCnt="0"/>
      <dgm:spPr/>
      <dgm:t>
        <a:bodyPr/>
        <a:lstStyle/>
        <a:p>
          <a:endParaRPr lang="ru-RU"/>
        </a:p>
      </dgm:t>
    </dgm:pt>
    <dgm:pt modelId="{69725028-6CCC-4078-BC5F-BBFA67A060B3}" type="pres">
      <dgm:prSet presAssocID="{CF845803-1717-4F48-B710-F7F1B43013F3}" presName="cycle" presStyleCnt="0"/>
      <dgm:spPr/>
      <dgm:t>
        <a:bodyPr/>
        <a:lstStyle/>
        <a:p>
          <a:endParaRPr lang="ru-RU"/>
        </a:p>
      </dgm:t>
    </dgm:pt>
    <dgm:pt modelId="{17BCFDE8-867C-467A-B7F3-9B093F23E13E}" type="pres">
      <dgm:prSet presAssocID="{CF845803-1717-4F48-B710-F7F1B43013F3}" presName="srcNode" presStyleLbl="node1" presStyleIdx="0" presStyleCnt="4"/>
      <dgm:spPr/>
      <dgm:t>
        <a:bodyPr/>
        <a:lstStyle/>
        <a:p>
          <a:endParaRPr lang="ru-RU"/>
        </a:p>
      </dgm:t>
    </dgm:pt>
    <dgm:pt modelId="{BBDD1F15-5D5A-4430-A855-C76E50E51E42}" type="pres">
      <dgm:prSet presAssocID="{CF845803-1717-4F48-B710-F7F1B43013F3}" presName="conn" presStyleLbl="parChTrans1D2" presStyleIdx="0" presStyleCnt="1"/>
      <dgm:spPr/>
      <dgm:t>
        <a:bodyPr/>
        <a:lstStyle/>
        <a:p>
          <a:endParaRPr lang="ru-RU"/>
        </a:p>
      </dgm:t>
    </dgm:pt>
    <dgm:pt modelId="{BA257D16-06AA-4007-B484-5B9A27400F34}" type="pres">
      <dgm:prSet presAssocID="{CF845803-1717-4F48-B710-F7F1B43013F3}" presName="extraNode" presStyleLbl="node1" presStyleIdx="0" presStyleCnt="4"/>
      <dgm:spPr/>
      <dgm:t>
        <a:bodyPr/>
        <a:lstStyle/>
        <a:p>
          <a:endParaRPr lang="ru-RU"/>
        </a:p>
      </dgm:t>
    </dgm:pt>
    <dgm:pt modelId="{9D97D0A5-1934-40AE-A800-FABC8D7408F0}" type="pres">
      <dgm:prSet presAssocID="{CF845803-1717-4F48-B710-F7F1B43013F3}" presName="dstNode" presStyleLbl="node1" presStyleIdx="0" presStyleCnt="4"/>
      <dgm:spPr/>
      <dgm:t>
        <a:bodyPr/>
        <a:lstStyle/>
        <a:p>
          <a:endParaRPr lang="ru-RU"/>
        </a:p>
      </dgm:t>
    </dgm:pt>
    <dgm:pt modelId="{F84282E1-4565-4A17-8095-7AFD756B1AC4}" type="pres">
      <dgm:prSet presAssocID="{2B71A9FB-D571-4E16-9DEE-5C8D55952890}" presName="text_1" presStyleLbl="node1" presStyleIdx="0" presStyleCnt="4" custLinFactNeighborY="-10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EC6AC5-C87B-4274-A079-DC270768E12A}" type="pres">
      <dgm:prSet presAssocID="{2B71A9FB-D571-4E16-9DEE-5C8D55952890}" presName="accent_1" presStyleCnt="0"/>
      <dgm:spPr/>
      <dgm:t>
        <a:bodyPr/>
        <a:lstStyle/>
        <a:p>
          <a:endParaRPr lang="ru-RU"/>
        </a:p>
      </dgm:t>
    </dgm:pt>
    <dgm:pt modelId="{C7628E09-A5D0-43AC-834B-E8990AEC2BF8}" type="pres">
      <dgm:prSet presAssocID="{2B71A9FB-D571-4E16-9DEE-5C8D55952890}" presName="accentRepeatNode" presStyleLbl="solidFgAcc1" presStyleIdx="0" presStyleCnt="4"/>
      <dgm:spPr/>
      <dgm:t>
        <a:bodyPr/>
        <a:lstStyle/>
        <a:p>
          <a:endParaRPr lang="ru-RU"/>
        </a:p>
      </dgm:t>
    </dgm:pt>
    <dgm:pt modelId="{E974504D-DC2E-436F-B774-23866853156B}" type="pres">
      <dgm:prSet presAssocID="{B032D6A9-B2FE-4D8C-951B-37B4D966FF2F}" presName="text_2" presStyleLbl="node1" presStyleIdx="1" presStyleCnt="4" custScaleY="933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61288D-7506-4758-A611-FEC88B0B10BE}" type="pres">
      <dgm:prSet presAssocID="{B032D6A9-B2FE-4D8C-951B-37B4D966FF2F}" presName="accent_2" presStyleCnt="0"/>
      <dgm:spPr/>
    </dgm:pt>
    <dgm:pt modelId="{1E03E4ED-0AB5-4117-AA13-321FE2C43517}" type="pres">
      <dgm:prSet presAssocID="{B032D6A9-B2FE-4D8C-951B-37B4D966FF2F}" presName="accentRepeatNode" presStyleLbl="solidFgAcc1" presStyleIdx="1" presStyleCnt="4"/>
      <dgm:spPr/>
    </dgm:pt>
    <dgm:pt modelId="{78573B27-10EE-4B3E-9825-D7085FBCA5AF}" type="pres">
      <dgm:prSet presAssocID="{9E5B2D8F-40EC-4AB9-BE35-462F905D4702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CAFD7E-6A60-4C2E-A117-40ABB06E84BA}" type="pres">
      <dgm:prSet presAssocID="{9E5B2D8F-40EC-4AB9-BE35-462F905D4702}" presName="accent_3" presStyleCnt="0"/>
      <dgm:spPr/>
    </dgm:pt>
    <dgm:pt modelId="{FF5ADD5D-6F38-4FCF-B995-7DD0F19A8DAF}" type="pres">
      <dgm:prSet presAssocID="{9E5B2D8F-40EC-4AB9-BE35-462F905D4702}" presName="accentRepeatNode" presStyleLbl="solidFgAcc1" presStyleIdx="2" presStyleCnt="4"/>
      <dgm:spPr/>
    </dgm:pt>
    <dgm:pt modelId="{74FC2764-2FB8-4634-8E39-0C033115FDE5}" type="pres">
      <dgm:prSet presAssocID="{99434FA4-D1B9-402B-A8F2-A4474FFF9C9A}" presName="text_4" presStyleLbl="node1" presStyleIdx="3" presStyleCnt="4" custScaleY="975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4F1D66-5F64-4A5B-B7B8-A941ADF665B4}" type="pres">
      <dgm:prSet presAssocID="{99434FA4-D1B9-402B-A8F2-A4474FFF9C9A}" presName="accent_4" presStyleCnt="0"/>
      <dgm:spPr/>
    </dgm:pt>
    <dgm:pt modelId="{15A26AF1-1106-47B9-950D-C72899C00DD8}" type="pres">
      <dgm:prSet presAssocID="{99434FA4-D1B9-402B-A8F2-A4474FFF9C9A}" presName="accentRepeatNode" presStyleLbl="solidFgAcc1" presStyleIdx="3" presStyleCnt="4"/>
      <dgm:spPr/>
    </dgm:pt>
  </dgm:ptLst>
  <dgm:cxnLst>
    <dgm:cxn modelId="{B6ED52D3-9594-45B8-AD11-BF9DEA9DE65E}" srcId="{CF845803-1717-4F48-B710-F7F1B43013F3}" destId="{9E5B2D8F-40EC-4AB9-BE35-462F905D4702}" srcOrd="2" destOrd="0" parTransId="{2FFF5F3F-564C-4123-9DF0-89A80EF2855B}" sibTransId="{FD270135-6A84-4B8E-9129-43CCFC46909A}"/>
    <dgm:cxn modelId="{D8A85DE0-0969-417D-A6EA-D5DCFB146CAA}" type="presOf" srcId="{B032D6A9-B2FE-4D8C-951B-37B4D966FF2F}" destId="{E974504D-DC2E-436F-B774-23866853156B}" srcOrd="0" destOrd="0" presId="urn:microsoft.com/office/officeart/2008/layout/VerticalCurvedList"/>
    <dgm:cxn modelId="{D22224A9-EEE1-4504-98F0-C996297BE60C}" type="presOf" srcId="{99434FA4-D1B9-402B-A8F2-A4474FFF9C9A}" destId="{74FC2764-2FB8-4634-8E39-0C033115FDE5}" srcOrd="0" destOrd="0" presId="urn:microsoft.com/office/officeart/2008/layout/VerticalCurvedList"/>
    <dgm:cxn modelId="{5062863C-E7B4-4EEA-93C9-8201830D35D3}" type="presOf" srcId="{2B71A9FB-D571-4E16-9DEE-5C8D55952890}" destId="{F84282E1-4565-4A17-8095-7AFD756B1AC4}" srcOrd="0" destOrd="0" presId="urn:microsoft.com/office/officeart/2008/layout/VerticalCurvedList"/>
    <dgm:cxn modelId="{F7053D4D-A3BD-4995-B8DC-0D917EFA8109}" type="presOf" srcId="{CF845803-1717-4F48-B710-F7F1B43013F3}" destId="{8C3C0CDE-0945-4576-83B9-7F37BA695137}" srcOrd="0" destOrd="0" presId="urn:microsoft.com/office/officeart/2008/layout/VerticalCurvedList"/>
    <dgm:cxn modelId="{4A177CAD-B738-4D43-A4A7-7280BE01C964}" srcId="{CF845803-1717-4F48-B710-F7F1B43013F3}" destId="{2B71A9FB-D571-4E16-9DEE-5C8D55952890}" srcOrd="0" destOrd="0" parTransId="{AB5CE423-EC06-4BC3-9D3F-585E57840550}" sibTransId="{CE14E9EE-7142-45C4-B5B4-260682811960}"/>
    <dgm:cxn modelId="{9EC9BE0E-F9E1-4586-9E61-4E2CFC43DB0E}" srcId="{CF845803-1717-4F48-B710-F7F1B43013F3}" destId="{99434FA4-D1B9-402B-A8F2-A4474FFF9C9A}" srcOrd="3" destOrd="0" parTransId="{8D99E78E-5EAB-4B5C-891F-594BE6DEF58D}" sibTransId="{68FB30F8-9EC2-450E-BF60-D6AF42116589}"/>
    <dgm:cxn modelId="{D012ACD3-5381-449A-BB21-1147CD2C30CC}" type="presOf" srcId="{CE14E9EE-7142-45C4-B5B4-260682811960}" destId="{BBDD1F15-5D5A-4430-A855-C76E50E51E42}" srcOrd="0" destOrd="0" presId="urn:microsoft.com/office/officeart/2008/layout/VerticalCurvedList"/>
    <dgm:cxn modelId="{E8EBC7C2-06C5-4924-8B45-0EC313079EC0}" type="presOf" srcId="{9E5B2D8F-40EC-4AB9-BE35-462F905D4702}" destId="{78573B27-10EE-4B3E-9825-D7085FBCA5AF}" srcOrd="0" destOrd="0" presId="urn:microsoft.com/office/officeart/2008/layout/VerticalCurvedList"/>
    <dgm:cxn modelId="{60AFFA08-D69D-4078-8C08-D0921AC5AD09}" srcId="{CF845803-1717-4F48-B710-F7F1B43013F3}" destId="{B032D6A9-B2FE-4D8C-951B-37B4D966FF2F}" srcOrd="1" destOrd="0" parTransId="{A74C6B3D-AC41-4EEE-850C-0768E9B364E2}" sibTransId="{7AAEEF21-6277-438A-9E6E-358FAA044441}"/>
    <dgm:cxn modelId="{27A036CD-2C2E-41FC-A531-5D67559E74F8}" type="presParOf" srcId="{8C3C0CDE-0945-4576-83B9-7F37BA695137}" destId="{962C2BD0-517B-4E9C-A037-D4A0806612C4}" srcOrd="0" destOrd="0" presId="urn:microsoft.com/office/officeart/2008/layout/VerticalCurvedList"/>
    <dgm:cxn modelId="{6C73618E-DBDA-42BA-BD1E-91FDD187E6B2}" type="presParOf" srcId="{962C2BD0-517B-4E9C-A037-D4A0806612C4}" destId="{69725028-6CCC-4078-BC5F-BBFA67A060B3}" srcOrd="0" destOrd="0" presId="urn:microsoft.com/office/officeart/2008/layout/VerticalCurvedList"/>
    <dgm:cxn modelId="{445C05A6-6A30-4C47-936E-01870DD24928}" type="presParOf" srcId="{69725028-6CCC-4078-BC5F-BBFA67A060B3}" destId="{17BCFDE8-867C-467A-B7F3-9B093F23E13E}" srcOrd="0" destOrd="0" presId="urn:microsoft.com/office/officeart/2008/layout/VerticalCurvedList"/>
    <dgm:cxn modelId="{B4B9CB30-AD8C-4B7F-BE79-A87357C09BA8}" type="presParOf" srcId="{69725028-6CCC-4078-BC5F-BBFA67A060B3}" destId="{BBDD1F15-5D5A-4430-A855-C76E50E51E42}" srcOrd="1" destOrd="0" presId="urn:microsoft.com/office/officeart/2008/layout/VerticalCurvedList"/>
    <dgm:cxn modelId="{E30B3152-E848-40DE-9E91-87F43CF6DE27}" type="presParOf" srcId="{69725028-6CCC-4078-BC5F-BBFA67A060B3}" destId="{BA257D16-06AA-4007-B484-5B9A27400F34}" srcOrd="2" destOrd="0" presId="urn:microsoft.com/office/officeart/2008/layout/VerticalCurvedList"/>
    <dgm:cxn modelId="{833C1203-522E-4AA6-9AD2-548484EB342C}" type="presParOf" srcId="{69725028-6CCC-4078-BC5F-BBFA67A060B3}" destId="{9D97D0A5-1934-40AE-A800-FABC8D7408F0}" srcOrd="3" destOrd="0" presId="urn:microsoft.com/office/officeart/2008/layout/VerticalCurvedList"/>
    <dgm:cxn modelId="{BD4AE010-3228-45FA-8060-7B73026EB861}" type="presParOf" srcId="{962C2BD0-517B-4E9C-A037-D4A0806612C4}" destId="{F84282E1-4565-4A17-8095-7AFD756B1AC4}" srcOrd="1" destOrd="0" presId="urn:microsoft.com/office/officeart/2008/layout/VerticalCurvedList"/>
    <dgm:cxn modelId="{68AD624A-2FFC-43E9-A344-2127B671DE34}" type="presParOf" srcId="{962C2BD0-517B-4E9C-A037-D4A0806612C4}" destId="{B2EC6AC5-C87B-4274-A079-DC270768E12A}" srcOrd="2" destOrd="0" presId="urn:microsoft.com/office/officeart/2008/layout/VerticalCurvedList"/>
    <dgm:cxn modelId="{0C764C63-A358-441F-9314-46AF4E4DEE30}" type="presParOf" srcId="{B2EC6AC5-C87B-4274-A079-DC270768E12A}" destId="{C7628E09-A5D0-43AC-834B-E8990AEC2BF8}" srcOrd="0" destOrd="0" presId="urn:microsoft.com/office/officeart/2008/layout/VerticalCurvedList"/>
    <dgm:cxn modelId="{710FE262-11C3-4BD7-B5FB-4770F7A0747F}" type="presParOf" srcId="{962C2BD0-517B-4E9C-A037-D4A0806612C4}" destId="{E974504D-DC2E-436F-B774-23866853156B}" srcOrd="3" destOrd="0" presId="urn:microsoft.com/office/officeart/2008/layout/VerticalCurvedList"/>
    <dgm:cxn modelId="{585EB05F-F1C1-46FF-9E6C-416DD4713EEC}" type="presParOf" srcId="{962C2BD0-517B-4E9C-A037-D4A0806612C4}" destId="{8961288D-7506-4758-A611-FEC88B0B10BE}" srcOrd="4" destOrd="0" presId="urn:microsoft.com/office/officeart/2008/layout/VerticalCurvedList"/>
    <dgm:cxn modelId="{F41A57F1-E7A9-4A7A-A010-3DB442862DAD}" type="presParOf" srcId="{8961288D-7506-4758-A611-FEC88B0B10BE}" destId="{1E03E4ED-0AB5-4117-AA13-321FE2C43517}" srcOrd="0" destOrd="0" presId="urn:microsoft.com/office/officeart/2008/layout/VerticalCurvedList"/>
    <dgm:cxn modelId="{8BD268BE-E877-40E3-B908-2F0723837F02}" type="presParOf" srcId="{962C2BD0-517B-4E9C-A037-D4A0806612C4}" destId="{78573B27-10EE-4B3E-9825-D7085FBCA5AF}" srcOrd="5" destOrd="0" presId="urn:microsoft.com/office/officeart/2008/layout/VerticalCurvedList"/>
    <dgm:cxn modelId="{3C28F50D-FCAA-4DF3-A2C1-3C4A82E98E3A}" type="presParOf" srcId="{962C2BD0-517B-4E9C-A037-D4A0806612C4}" destId="{C5CAFD7E-6A60-4C2E-A117-40ABB06E84BA}" srcOrd="6" destOrd="0" presId="urn:microsoft.com/office/officeart/2008/layout/VerticalCurvedList"/>
    <dgm:cxn modelId="{82BC15B7-F20A-486E-894D-2819FB556B75}" type="presParOf" srcId="{C5CAFD7E-6A60-4C2E-A117-40ABB06E84BA}" destId="{FF5ADD5D-6F38-4FCF-B995-7DD0F19A8DAF}" srcOrd="0" destOrd="0" presId="urn:microsoft.com/office/officeart/2008/layout/VerticalCurvedList"/>
    <dgm:cxn modelId="{29399FB6-5FE3-4543-AB62-7337EFDE408F}" type="presParOf" srcId="{962C2BD0-517B-4E9C-A037-D4A0806612C4}" destId="{74FC2764-2FB8-4634-8E39-0C033115FDE5}" srcOrd="7" destOrd="0" presId="urn:microsoft.com/office/officeart/2008/layout/VerticalCurvedList"/>
    <dgm:cxn modelId="{E05D8D08-B3F3-47A7-BA07-616E78A44816}" type="presParOf" srcId="{962C2BD0-517B-4E9C-A037-D4A0806612C4}" destId="{644F1D66-5F64-4A5B-B7B8-A941ADF665B4}" srcOrd="8" destOrd="0" presId="urn:microsoft.com/office/officeart/2008/layout/VerticalCurvedList"/>
    <dgm:cxn modelId="{11263848-153F-432D-A486-6F5C0D675144}" type="presParOf" srcId="{644F1D66-5F64-4A5B-B7B8-A941ADF665B4}" destId="{15A26AF1-1106-47B9-950D-C72899C00DD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CBB480-FBD1-4AE6-9251-505D41E9A138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D4359B-BDE1-40AC-9E2D-10CA0CA21440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Сфера услуг занимает весьма значительное место в экономике и жизни общества.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Об этом свидетельствуют следующие данные:</a:t>
          </a:r>
          <a:endParaRPr lang="ru-RU" sz="16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2DC5E50-F64E-4D6A-BCE8-E57ABDE16FBC}" type="parTrans" cxnId="{24299646-7D40-4F82-983C-B8B6BE903EFA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6EDFCC9F-73EB-4E12-B387-02668A159C94}" type="sibTrans" cxnId="{24299646-7D40-4F82-983C-B8B6BE903EFA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36F4BCFC-E3BE-4410-B356-CEA572A9D251}">
      <dgm:prSet custT="1"/>
      <dgm:spPr/>
      <dgm:t>
        <a:bodyPr/>
        <a:lstStyle/>
        <a:p>
          <a:pPr algn="just" rtl="0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— в промышленно развитых странах на сферу услуг приходится более двух третей валового внутреннего продукта и занятости населения;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B61E0569-E586-44D6-B92B-97E3DB20FC08}" type="parTrans" cxnId="{6C7CCFCF-3DBE-4F52-ABF1-8E31ECC8515E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84F80AD4-9430-4969-B44E-DC9602DE088E}" type="sibTrans" cxnId="{6C7CCFCF-3DBE-4F52-ABF1-8E31ECC8515E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674A00C3-9E54-48FC-A152-524A9B9D742B}">
      <dgm:prSet custT="1"/>
      <dgm:spPr/>
      <dgm:t>
        <a:bodyPr/>
        <a:lstStyle/>
        <a:p>
          <a:pPr algn="just" rtl="0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— объем торговли услугами растет в два-три раза быстрее, чем объем торговли продукцией;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6652CE82-8D2E-4832-938D-78068F1297EB}" type="parTrans" cxnId="{86AE90E5-8CCE-4522-97F4-0AB289499FFF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C1B1DDC1-3DD3-438B-959A-765EA117B3EA}" type="sibTrans" cxnId="{86AE90E5-8CCE-4522-97F4-0AB289499FFF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08A19DDF-5A75-4588-83E3-DC0489AA78CB}">
      <dgm:prSet custT="1"/>
      <dgm:spPr/>
      <dgm:t>
        <a:bodyPr/>
        <a:lstStyle/>
        <a:p>
          <a:pPr algn="just" rtl="0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— занятость в данной сфере деятельности в мире приближается к 50% трудоспособного населения;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1E91304A-1991-4A52-80C1-FDF4ACC9C8F0}" type="parTrans" cxnId="{AAA47396-BFC0-4F37-9285-E21734CA687F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F785F2CE-F0FB-44AD-B6C4-4C144F8C0390}" type="sibTrans" cxnId="{AAA47396-BFC0-4F37-9285-E21734CA687F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9690E6AF-6044-4324-A78F-4B0E259AC88F}">
      <dgm:prSet custT="1"/>
      <dgm:spPr/>
      <dgm:t>
        <a:bodyPr/>
        <a:lstStyle/>
        <a:p>
          <a:pPr algn="just" rtl="0"/>
          <a:r>
            <a:rPr lang="ru-RU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Расширяется перечень оказываемых услуг. К традиционным для нашей страны услугам добавляются новые: фрахтовые, аудиторские, трастовые, рекламные и др.;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D27B1FA3-3942-47D5-93D8-69604E012C6D}" type="parTrans" cxnId="{093DBAA3-4509-43E9-BCA6-540D482B3B71}">
      <dgm:prSet/>
      <dgm:spPr/>
      <dgm:t>
        <a:bodyPr/>
        <a:lstStyle/>
        <a:p>
          <a:endParaRPr lang="ru-RU" sz="1600"/>
        </a:p>
      </dgm:t>
    </dgm:pt>
    <dgm:pt modelId="{0F6AEC21-9D39-4905-91F9-DE1F7A693A7E}" type="sibTrans" cxnId="{093DBAA3-4509-43E9-BCA6-540D482B3B71}">
      <dgm:prSet/>
      <dgm:spPr/>
      <dgm:t>
        <a:bodyPr/>
        <a:lstStyle/>
        <a:p>
          <a:endParaRPr lang="ru-RU" sz="1600"/>
        </a:p>
      </dgm:t>
    </dgm:pt>
    <dgm:pt modelId="{F08A005E-E805-4E42-A145-7951ABF13EFA}">
      <dgm:prSet custT="1"/>
      <dgm:spPr/>
      <dgm:t>
        <a:bodyPr/>
        <a:lstStyle/>
        <a:p>
          <a:pPr algn="just" rtl="0"/>
          <a:r>
            <a:rPr lang="ru-RU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Объем торговли услугами растет как в сфере оказания услуг населению, так и в сфере производственных услуг — услуг в промышленности, на транспорте, в строительстве, в сельском хозяйстве.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1E46AD32-3BE4-4A72-B84F-3A1C15A048CB}" type="parTrans" cxnId="{A17DA1EC-056A-4EB4-9654-F841F0941929}">
      <dgm:prSet/>
      <dgm:spPr/>
      <dgm:t>
        <a:bodyPr/>
        <a:lstStyle/>
        <a:p>
          <a:endParaRPr lang="ru-RU" sz="1600"/>
        </a:p>
      </dgm:t>
    </dgm:pt>
    <dgm:pt modelId="{A05CFF37-975B-4583-AEAB-82079F569411}" type="sibTrans" cxnId="{A17DA1EC-056A-4EB4-9654-F841F0941929}">
      <dgm:prSet/>
      <dgm:spPr/>
      <dgm:t>
        <a:bodyPr/>
        <a:lstStyle/>
        <a:p>
          <a:endParaRPr lang="ru-RU" sz="1600"/>
        </a:p>
      </dgm:t>
    </dgm:pt>
    <dgm:pt modelId="{BDD07F57-4E2A-4D3D-97E0-8A35BCE925C4}" type="pres">
      <dgm:prSet presAssocID="{06CBB480-FBD1-4AE6-9251-505D41E9A138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F0949ED0-47BE-44D1-9901-FF26C68CBB5D}" type="pres">
      <dgm:prSet presAssocID="{06CBB480-FBD1-4AE6-9251-505D41E9A138}" presName="pyramid" presStyleLbl="node1" presStyleIdx="0" presStyleCnt="1" custScaleX="62052"/>
      <dgm:spPr/>
    </dgm:pt>
    <dgm:pt modelId="{28F95CB3-DD4C-43B7-8A4B-94764971A941}" type="pres">
      <dgm:prSet presAssocID="{06CBB480-FBD1-4AE6-9251-505D41E9A138}" presName="theList" presStyleCnt="0"/>
      <dgm:spPr/>
    </dgm:pt>
    <dgm:pt modelId="{CD7679B8-59E6-4F90-9CA2-77D8414C2F47}" type="pres">
      <dgm:prSet presAssocID="{DDD4359B-BDE1-40AC-9E2D-10CA0CA21440}" presName="aNode" presStyleLbl="fgAcc1" presStyleIdx="0" presStyleCnt="6" custScaleX="163118" custScaleY="131825" custLinFactY="11640" custLinFactNeighborX="3265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85FA1B-2CC8-47A8-BA43-9A74B6C51985}" type="pres">
      <dgm:prSet presAssocID="{DDD4359B-BDE1-40AC-9E2D-10CA0CA21440}" presName="aSpace" presStyleCnt="0"/>
      <dgm:spPr/>
    </dgm:pt>
    <dgm:pt modelId="{C1AE10E5-BDEA-4DC5-B3E2-AEDD54F04934}" type="pres">
      <dgm:prSet presAssocID="{36F4BCFC-E3BE-4410-B356-CEA572A9D251}" presName="aNode" presStyleLbl="fgAcc1" presStyleIdx="1" presStyleCnt="6" custScaleX="163702" custScaleY="120897" custLinFactY="54327" custLinFactNeighborX="3236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21474D-202D-4D59-B08A-80C2C3A1A3E1}" type="pres">
      <dgm:prSet presAssocID="{36F4BCFC-E3BE-4410-B356-CEA572A9D251}" presName="aSpace" presStyleCnt="0"/>
      <dgm:spPr/>
    </dgm:pt>
    <dgm:pt modelId="{49A3EC33-CE08-4060-9B88-5CBF915B159F}" type="pres">
      <dgm:prSet presAssocID="{674A00C3-9E54-48FC-A152-524A9B9D742B}" presName="aNode" presStyleLbl="fgAcc1" presStyleIdx="2" presStyleCnt="6" custScaleX="163702" custLinFactY="61317" custLinFactNeighborX="3236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4D8B15-3A11-4899-9D7C-8568DD060119}" type="pres">
      <dgm:prSet presAssocID="{674A00C3-9E54-48FC-A152-524A9B9D742B}" presName="aSpace" presStyleCnt="0"/>
      <dgm:spPr/>
    </dgm:pt>
    <dgm:pt modelId="{41F99F7E-FBEF-45AF-8104-8851B08E9A3D}" type="pres">
      <dgm:prSet presAssocID="{08A19DDF-5A75-4588-83E3-DC0489AA78CB}" presName="aNode" presStyleLbl="fgAcc1" presStyleIdx="3" presStyleCnt="6" custScaleX="163702" custLinFactY="60167" custLinFactNeighborX="3236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35C7C5-DCE5-4C68-9E72-C0DCDEB46A5D}" type="pres">
      <dgm:prSet presAssocID="{08A19DDF-5A75-4588-83E3-DC0489AA78CB}" presName="aSpace" presStyleCnt="0"/>
      <dgm:spPr/>
    </dgm:pt>
    <dgm:pt modelId="{AE8FA46F-0756-400B-B85B-C9984556BC75}" type="pres">
      <dgm:prSet presAssocID="{9690E6AF-6044-4324-A78F-4B0E259AC88F}" presName="aNode" presStyleLbl="fgAcc1" presStyleIdx="4" presStyleCnt="6" custScaleX="163702" custScaleY="144226" custLinFactY="62509" custLinFactNeighborX="3236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4B4FF0-A4E3-40C7-9EF1-55E0905A2661}" type="pres">
      <dgm:prSet presAssocID="{9690E6AF-6044-4324-A78F-4B0E259AC88F}" presName="aSpace" presStyleCnt="0"/>
      <dgm:spPr/>
    </dgm:pt>
    <dgm:pt modelId="{08A9E016-C689-46D1-91DB-940D2D569F89}" type="pres">
      <dgm:prSet presAssocID="{F08A005E-E805-4E42-A145-7951ABF13EFA}" presName="aNode" presStyleLbl="fgAcc1" presStyleIdx="5" presStyleCnt="6" custScaleX="163702" custScaleY="154595" custLinFactY="62198" custLinFactNeighborX="3236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E85F4E-CB58-4722-8876-663FACDCD823}" type="pres">
      <dgm:prSet presAssocID="{F08A005E-E805-4E42-A145-7951ABF13EFA}" presName="aSpace" presStyleCnt="0"/>
      <dgm:spPr/>
    </dgm:pt>
  </dgm:ptLst>
  <dgm:cxnLst>
    <dgm:cxn modelId="{B262E9DE-84A2-429F-9754-75332B14AA44}" type="presOf" srcId="{06CBB480-FBD1-4AE6-9251-505D41E9A138}" destId="{BDD07F57-4E2A-4D3D-97E0-8A35BCE925C4}" srcOrd="0" destOrd="0" presId="urn:microsoft.com/office/officeart/2005/8/layout/pyramid2"/>
    <dgm:cxn modelId="{D8B6F90E-8CE3-4E26-89D7-BEF8A6B3736F}" type="presOf" srcId="{F08A005E-E805-4E42-A145-7951ABF13EFA}" destId="{08A9E016-C689-46D1-91DB-940D2D569F89}" srcOrd="0" destOrd="0" presId="urn:microsoft.com/office/officeart/2005/8/layout/pyramid2"/>
    <dgm:cxn modelId="{D5E63F6E-282C-4F30-A236-DBD7254BB209}" type="presOf" srcId="{36F4BCFC-E3BE-4410-B356-CEA572A9D251}" destId="{C1AE10E5-BDEA-4DC5-B3E2-AEDD54F04934}" srcOrd="0" destOrd="0" presId="urn:microsoft.com/office/officeart/2005/8/layout/pyramid2"/>
    <dgm:cxn modelId="{E488B643-CCCC-4498-9D71-62B6FEC022A9}" type="presOf" srcId="{08A19DDF-5A75-4588-83E3-DC0489AA78CB}" destId="{41F99F7E-FBEF-45AF-8104-8851B08E9A3D}" srcOrd="0" destOrd="0" presId="urn:microsoft.com/office/officeart/2005/8/layout/pyramid2"/>
    <dgm:cxn modelId="{0D5CF568-C50D-4F26-A5F5-DD69E2473485}" type="presOf" srcId="{9690E6AF-6044-4324-A78F-4B0E259AC88F}" destId="{AE8FA46F-0756-400B-B85B-C9984556BC75}" srcOrd="0" destOrd="0" presId="urn:microsoft.com/office/officeart/2005/8/layout/pyramid2"/>
    <dgm:cxn modelId="{EC774C12-75C4-4638-9A6A-1C2367B90E90}" type="presOf" srcId="{674A00C3-9E54-48FC-A152-524A9B9D742B}" destId="{49A3EC33-CE08-4060-9B88-5CBF915B159F}" srcOrd="0" destOrd="0" presId="urn:microsoft.com/office/officeart/2005/8/layout/pyramid2"/>
    <dgm:cxn modelId="{24299646-7D40-4F82-983C-B8B6BE903EFA}" srcId="{06CBB480-FBD1-4AE6-9251-505D41E9A138}" destId="{DDD4359B-BDE1-40AC-9E2D-10CA0CA21440}" srcOrd="0" destOrd="0" parTransId="{D2DC5E50-F64E-4D6A-BCE8-E57ABDE16FBC}" sibTransId="{6EDFCC9F-73EB-4E12-B387-02668A159C94}"/>
    <dgm:cxn modelId="{A17DA1EC-056A-4EB4-9654-F841F0941929}" srcId="{06CBB480-FBD1-4AE6-9251-505D41E9A138}" destId="{F08A005E-E805-4E42-A145-7951ABF13EFA}" srcOrd="5" destOrd="0" parTransId="{1E46AD32-3BE4-4A72-B84F-3A1C15A048CB}" sibTransId="{A05CFF37-975B-4583-AEAB-82079F569411}"/>
    <dgm:cxn modelId="{AAA47396-BFC0-4F37-9285-E21734CA687F}" srcId="{06CBB480-FBD1-4AE6-9251-505D41E9A138}" destId="{08A19DDF-5A75-4588-83E3-DC0489AA78CB}" srcOrd="3" destOrd="0" parTransId="{1E91304A-1991-4A52-80C1-FDF4ACC9C8F0}" sibTransId="{F785F2CE-F0FB-44AD-B6C4-4C144F8C0390}"/>
    <dgm:cxn modelId="{197BDEE0-4C03-4E81-A0DE-6E404FC334E1}" type="presOf" srcId="{DDD4359B-BDE1-40AC-9E2D-10CA0CA21440}" destId="{CD7679B8-59E6-4F90-9CA2-77D8414C2F47}" srcOrd="0" destOrd="0" presId="urn:microsoft.com/office/officeart/2005/8/layout/pyramid2"/>
    <dgm:cxn modelId="{86AE90E5-8CCE-4522-97F4-0AB289499FFF}" srcId="{06CBB480-FBD1-4AE6-9251-505D41E9A138}" destId="{674A00C3-9E54-48FC-A152-524A9B9D742B}" srcOrd="2" destOrd="0" parTransId="{6652CE82-8D2E-4832-938D-78068F1297EB}" sibTransId="{C1B1DDC1-3DD3-438B-959A-765EA117B3EA}"/>
    <dgm:cxn modelId="{6C7CCFCF-3DBE-4F52-ABF1-8E31ECC8515E}" srcId="{06CBB480-FBD1-4AE6-9251-505D41E9A138}" destId="{36F4BCFC-E3BE-4410-B356-CEA572A9D251}" srcOrd="1" destOrd="0" parTransId="{B61E0569-E586-44D6-B92B-97E3DB20FC08}" sibTransId="{84F80AD4-9430-4969-B44E-DC9602DE088E}"/>
    <dgm:cxn modelId="{093DBAA3-4509-43E9-BCA6-540D482B3B71}" srcId="{06CBB480-FBD1-4AE6-9251-505D41E9A138}" destId="{9690E6AF-6044-4324-A78F-4B0E259AC88F}" srcOrd="4" destOrd="0" parTransId="{D27B1FA3-3942-47D5-93D8-69604E012C6D}" sibTransId="{0F6AEC21-9D39-4905-91F9-DE1F7A693A7E}"/>
    <dgm:cxn modelId="{A12B0C16-9FA9-48A2-ACDF-69C35433FB2A}" type="presParOf" srcId="{BDD07F57-4E2A-4D3D-97E0-8A35BCE925C4}" destId="{F0949ED0-47BE-44D1-9901-FF26C68CBB5D}" srcOrd="0" destOrd="0" presId="urn:microsoft.com/office/officeart/2005/8/layout/pyramid2"/>
    <dgm:cxn modelId="{8D674F67-D771-4F2A-8ADC-10650D6CEC96}" type="presParOf" srcId="{BDD07F57-4E2A-4D3D-97E0-8A35BCE925C4}" destId="{28F95CB3-DD4C-43B7-8A4B-94764971A941}" srcOrd="1" destOrd="0" presId="urn:microsoft.com/office/officeart/2005/8/layout/pyramid2"/>
    <dgm:cxn modelId="{1AB55F34-A768-48C0-9AC5-72C27AA1BA6F}" type="presParOf" srcId="{28F95CB3-DD4C-43B7-8A4B-94764971A941}" destId="{CD7679B8-59E6-4F90-9CA2-77D8414C2F47}" srcOrd="0" destOrd="0" presId="urn:microsoft.com/office/officeart/2005/8/layout/pyramid2"/>
    <dgm:cxn modelId="{5385A1CE-4CCA-40F5-AA79-8A64149D5B61}" type="presParOf" srcId="{28F95CB3-DD4C-43B7-8A4B-94764971A941}" destId="{5485FA1B-2CC8-47A8-BA43-9A74B6C51985}" srcOrd="1" destOrd="0" presId="urn:microsoft.com/office/officeart/2005/8/layout/pyramid2"/>
    <dgm:cxn modelId="{793F28EA-6B57-4EA7-B11D-FA6C2EB15BD4}" type="presParOf" srcId="{28F95CB3-DD4C-43B7-8A4B-94764971A941}" destId="{C1AE10E5-BDEA-4DC5-B3E2-AEDD54F04934}" srcOrd="2" destOrd="0" presId="urn:microsoft.com/office/officeart/2005/8/layout/pyramid2"/>
    <dgm:cxn modelId="{8F06AAC0-B278-4004-8A71-E0E690F33B3E}" type="presParOf" srcId="{28F95CB3-DD4C-43B7-8A4B-94764971A941}" destId="{7221474D-202D-4D59-B08A-80C2C3A1A3E1}" srcOrd="3" destOrd="0" presId="urn:microsoft.com/office/officeart/2005/8/layout/pyramid2"/>
    <dgm:cxn modelId="{D90CE429-C379-4227-AE41-5E95DBE659C0}" type="presParOf" srcId="{28F95CB3-DD4C-43B7-8A4B-94764971A941}" destId="{49A3EC33-CE08-4060-9B88-5CBF915B159F}" srcOrd="4" destOrd="0" presId="urn:microsoft.com/office/officeart/2005/8/layout/pyramid2"/>
    <dgm:cxn modelId="{D1C9E8A1-2161-4592-8257-C9E470E969A5}" type="presParOf" srcId="{28F95CB3-DD4C-43B7-8A4B-94764971A941}" destId="{5F4D8B15-3A11-4899-9D7C-8568DD060119}" srcOrd="5" destOrd="0" presId="urn:microsoft.com/office/officeart/2005/8/layout/pyramid2"/>
    <dgm:cxn modelId="{BC3F912E-31AC-4A3F-9D81-B9C79839B544}" type="presParOf" srcId="{28F95CB3-DD4C-43B7-8A4B-94764971A941}" destId="{41F99F7E-FBEF-45AF-8104-8851B08E9A3D}" srcOrd="6" destOrd="0" presId="urn:microsoft.com/office/officeart/2005/8/layout/pyramid2"/>
    <dgm:cxn modelId="{06D6E964-6936-45D6-BA92-AA756F0FCC21}" type="presParOf" srcId="{28F95CB3-DD4C-43B7-8A4B-94764971A941}" destId="{0135C7C5-DCE5-4C68-9E72-C0DCDEB46A5D}" srcOrd="7" destOrd="0" presId="urn:microsoft.com/office/officeart/2005/8/layout/pyramid2"/>
    <dgm:cxn modelId="{1B905C2D-7906-404B-82DE-C10D4A762FF8}" type="presParOf" srcId="{28F95CB3-DD4C-43B7-8A4B-94764971A941}" destId="{AE8FA46F-0756-400B-B85B-C9984556BC75}" srcOrd="8" destOrd="0" presId="urn:microsoft.com/office/officeart/2005/8/layout/pyramid2"/>
    <dgm:cxn modelId="{A75F9097-C2E5-4633-A59A-3B8D95910768}" type="presParOf" srcId="{28F95CB3-DD4C-43B7-8A4B-94764971A941}" destId="{AE4B4FF0-A4E3-40C7-9EF1-55E0905A2661}" srcOrd="9" destOrd="0" presId="urn:microsoft.com/office/officeart/2005/8/layout/pyramid2"/>
    <dgm:cxn modelId="{E0F0E144-5CBC-473C-B1F1-E20C41EA66AB}" type="presParOf" srcId="{28F95CB3-DD4C-43B7-8A4B-94764971A941}" destId="{08A9E016-C689-46D1-91DB-940D2D569F89}" srcOrd="10" destOrd="0" presId="urn:microsoft.com/office/officeart/2005/8/layout/pyramid2"/>
    <dgm:cxn modelId="{02DFE18D-CE08-40CB-B16E-D4165847D537}" type="presParOf" srcId="{28F95CB3-DD4C-43B7-8A4B-94764971A941}" destId="{47E85F4E-CB58-4722-8876-663FACDCD823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E03A7C-D46B-4168-B7E3-86B40C020B23}" type="doc">
      <dgm:prSet loTypeId="urn:microsoft.com/office/officeart/2005/8/layout/vList2" loCatId="list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D8ADF43F-5A23-4EA2-AA29-912BBFF40E37}">
      <dgm:prSet custT="1"/>
      <dgm:spPr/>
      <dgm:t>
        <a:bodyPr/>
        <a:lstStyle/>
        <a:p>
          <a:pPr algn="just" rtl="0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Услуги, оказываемые внутри страны (услуги прачечных, парикмахерских, по ремонту бытовой техники), являются объектом национальной стандартизации.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0D01B08F-9CFD-4193-9B79-60E9350B592C}" type="parTrans" cxnId="{1472DC39-24D1-46D2-8E79-253559349238}">
      <dgm:prSet/>
      <dgm:spPr/>
      <dgm:t>
        <a:bodyPr/>
        <a:lstStyle/>
        <a:p>
          <a:endParaRPr lang="ru-RU" sz="240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32290FED-2D08-4648-B84D-9BD829A7C8BA}" type="sibTrans" cxnId="{1472DC39-24D1-46D2-8E79-253559349238}">
      <dgm:prSet/>
      <dgm:spPr/>
      <dgm:t>
        <a:bodyPr/>
        <a:lstStyle/>
        <a:p>
          <a:endParaRPr lang="ru-RU" sz="240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23DE4140-60BA-4759-BD49-FBE7B727E4B6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pPr algn="just" rtl="0"/>
          <a:r>
            <a:rPr lang="ru-RU" sz="24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Услуги, являющиеся объектом международной торговли (международный туризм, международные перевозки, информационно-коммуникационные услуги и пр.), регулируются международными и региональными стандартами.</a:t>
          </a:r>
          <a:endParaRPr lang="ru-RU" sz="2400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1CB04ED-A805-409B-8B5F-27BF43292716}" type="parTrans" cxnId="{D95BCB1E-9399-4AD3-A6E9-9143E2D064B3}">
      <dgm:prSet/>
      <dgm:spPr/>
      <dgm:t>
        <a:bodyPr/>
        <a:lstStyle/>
        <a:p>
          <a:endParaRPr lang="ru-RU"/>
        </a:p>
      </dgm:t>
    </dgm:pt>
    <dgm:pt modelId="{E64E5733-AAE9-456B-91BA-B79269ACB58A}" type="sibTrans" cxnId="{D95BCB1E-9399-4AD3-A6E9-9143E2D064B3}">
      <dgm:prSet/>
      <dgm:spPr/>
      <dgm:t>
        <a:bodyPr/>
        <a:lstStyle/>
        <a:p>
          <a:endParaRPr lang="ru-RU"/>
        </a:p>
      </dgm:t>
    </dgm:pt>
    <dgm:pt modelId="{0B0C4EB8-E96E-4BE0-A386-116B44D963F6}" type="pres">
      <dgm:prSet presAssocID="{68E03A7C-D46B-4168-B7E3-86B40C020B2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BF230B-C7D4-4949-995E-5CA6A5F8D580}" type="pres">
      <dgm:prSet presAssocID="{D8ADF43F-5A23-4EA2-AA29-912BBFF40E37}" presName="parentText" presStyleLbl="node1" presStyleIdx="0" presStyleCnt="2" custScaleY="61236" custLinFactNeighborY="54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577316-1855-430C-B7E5-2A03595113AA}" type="pres">
      <dgm:prSet presAssocID="{32290FED-2D08-4648-B84D-9BD829A7C8BA}" presName="spacer" presStyleCnt="0"/>
      <dgm:spPr/>
      <dgm:t>
        <a:bodyPr/>
        <a:lstStyle/>
        <a:p>
          <a:endParaRPr lang="ru-RU"/>
        </a:p>
      </dgm:t>
    </dgm:pt>
    <dgm:pt modelId="{1EDE0F0B-67B9-4BFB-BA15-CCABED29EF80}" type="pres">
      <dgm:prSet presAssocID="{23DE4140-60BA-4759-BD49-FBE7B727E4B6}" presName="parentText" presStyleLbl="node1" presStyleIdx="1" presStyleCnt="2" custScaleY="82947" custLinFactNeighborY="222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2F5C72-A4BF-4C18-82C2-6FB65F22BEC4}" type="presOf" srcId="{23DE4140-60BA-4759-BD49-FBE7B727E4B6}" destId="{1EDE0F0B-67B9-4BFB-BA15-CCABED29EF80}" srcOrd="0" destOrd="0" presId="urn:microsoft.com/office/officeart/2005/8/layout/vList2"/>
    <dgm:cxn modelId="{1472DC39-24D1-46D2-8E79-253559349238}" srcId="{68E03A7C-D46B-4168-B7E3-86B40C020B23}" destId="{D8ADF43F-5A23-4EA2-AA29-912BBFF40E37}" srcOrd="0" destOrd="0" parTransId="{0D01B08F-9CFD-4193-9B79-60E9350B592C}" sibTransId="{32290FED-2D08-4648-B84D-9BD829A7C8BA}"/>
    <dgm:cxn modelId="{D95BCB1E-9399-4AD3-A6E9-9143E2D064B3}" srcId="{68E03A7C-D46B-4168-B7E3-86B40C020B23}" destId="{23DE4140-60BA-4759-BD49-FBE7B727E4B6}" srcOrd="1" destOrd="0" parTransId="{91CB04ED-A805-409B-8B5F-27BF43292716}" sibTransId="{E64E5733-AAE9-456B-91BA-B79269ACB58A}"/>
    <dgm:cxn modelId="{6C18DA12-176F-4571-899E-85CFB7D958A5}" type="presOf" srcId="{D8ADF43F-5A23-4EA2-AA29-912BBFF40E37}" destId="{9ABF230B-C7D4-4949-995E-5CA6A5F8D580}" srcOrd="0" destOrd="0" presId="urn:microsoft.com/office/officeart/2005/8/layout/vList2"/>
    <dgm:cxn modelId="{E14E5A75-642D-4EA2-961C-97ECDCC0033A}" type="presOf" srcId="{68E03A7C-D46B-4168-B7E3-86B40C020B23}" destId="{0B0C4EB8-E96E-4BE0-A386-116B44D963F6}" srcOrd="0" destOrd="0" presId="urn:microsoft.com/office/officeart/2005/8/layout/vList2"/>
    <dgm:cxn modelId="{B5B0B92F-4823-4C94-A498-655AD561243A}" type="presParOf" srcId="{0B0C4EB8-E96E-4BE0-A386-116B44D963F6}" destId="{9ABF230B-C7D4-4949-995E-5CA6A5F8D580}" srcOrd="0" destOrd="0" presId="urn:microsoft.com/office/officeart/2005/8/layout/vList2"/>
    <dgm:cxn modelId="{9266FC74-8A40-4B14-8723-216D3BE6CDB9}" type="presParOf" srcId="{0B0C4EB8-E96E-4BE0-A386-116B44D963F6}" destId="{98577316-1855-430C-B7E5-2A03595113AA}" srcOrd="1" destOrd="0" presId="urn:microsoft.com/office/officeart/2005/8/layout/vList2"/>
    <dgm:cxn modelId="{8CA326D9-DF25-44BF-A946-618FF2AC0910}" type="presParOf" srcId="{0B0C4EB8-E96E-4BE0-A386-116B44D963F6}" destId="{1EDE0F0B-67B9-4BFB-BA15-CCABED29EF80}" srcOrd="2" destOrd="0" presId="urn:microsoft.com/office/officeart/2005/8/layout/vList2"/>
  </dgm:cxnLst>
  <dgm:bg>
    <a:solidFill>
      <a:schemeClr val="bg2"/>
    </a:solidFill>
  </dgm:bg>
  <dgm:whole>
    <a:ln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9CAAEF-0B0E-4C47-9CC8-2D2A3214E32B}" type="doc">
      <dgm:prSet loTypeId="urn:microsoft.com/office/officeart/2005/8/layout/hList6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794A731E-74FB-4C12-927B-0B23629E2B3A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Страны - члены ВТО получают все права и преимущества по торговле услугами, оговоренные в </a:t>
          </a:r>
          <a:r>
            <a:rPr lang="ru-RU" sz="18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GATS</a:t>
          </a:r>
          <a:r>
            <a:rPr lang="ru-RU" sz="1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, а потребители услуг имеют выгоды от более приемлемых цен и расширения ассортимента предлагаемых услуг.</a:t>
          </a:r>
          <a:endParaRPr lang="ru-RU" sz="18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C9F3D55-406A-4099-B250-11F7F6FA00F6}" type="parTrans" cxnId="{11C75DED-E8CE-4C25-A005-F24ADAE32E48}">
      <dgm:prSet/>
      <dgm:spPr/>
      <dgm:t>
        <a:bodyPr/>
        <a:lstStyle/>
        <a:p>
          <a:endParaRPr lang="ru-RU" sz="180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6024E252-C3DB-4A65-8BA4-7DA6CED082F7}" type="sibTrans" cxnId="{11C75DED-E8CE-4C25-A005-F24ADAE32E48}">
      <dgm:prSet/>
      <dgm:spPr/>
      <dgm:t>
        <a:bodyPr/>
        <a:lstStyle/>
        <a:p>
          <a:endParaRPr lang="ru-RU" sz="180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0A2D4651-AC74-4387-A890-91FAF1BB47CD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Подписавшие Соглашение страны должны выполнять и определенные обязанности. Прежде всего это касается стандартизации услуг и гармонизации национальных стандартов.</a:t>
          </a:r>
          <a:endParaRPr lang="ru-RU" sz="1800" dirty="0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60C22DC-501D-4DB0-859E-6079CB871540}" type="parTrans" cxnId="{2A08EC94-3BFB-4037-BD0C-BBEF642254E4}">
      <dgm:prSet/>
      <dgm:spPr/>
      <dgm:t>
        <a:bodyPr/>
        <a:lstStyle/>
        <a:p>
          <a:endParaRPr lang="ru-RU" sz="180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2DB5FC22-375C-42AB-A42A-64AFC71957E2}" type="sibTrans" cxnId="{2A08EC94-3BFB-4037-BD0C-BBEF642254E4}">
      <dgm:prSet/>
      <dgm:spPr/>
      <dgm:t>
        <a:bodyPr/>
        <a:lstStyle/>
        <a:p>
          <a:endParaRPr lang="ru-RU" sz="180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8B007432-24CD-4667-9867-8955E3157E75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Главный аспект сертификации услуг — их </a:t>
          </a:r>
          <a:r>
            <a:rPr lang="ru-RU" sz="1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безопасность</a:t>
          </a:r>
          <a:r>
            <a:rPr lang="ru-RU" sz="18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, в связи с чем проводится работа по дифференциации услуг по степени их опасности. Очевидно, что услуги самой высокой степени опасности должны сертифицироваться по схеме, включающей оценку системы обеспечения качества на предприятии, предоставляющем услугу. </a:t>
          </a:r>
          <a:endParaRPr lang="ru-RU" sz="1800" dirty="0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7D212B2-19B3-4CDE-A9F2-D225EEA1BDF4}" type="parTrans" cxnId="{223F2F12-B510-40A4-A710-D87A24B491B1}">
      <dgm:prSet/>
      <dgm:spPr/>
      <dgm:t>
        <a:bodyPr/>
        <a:lstStyle/>
        <a:p>
          <a:endParaRPr lang="ru-RU" sz="180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1ECCE3F1-BAF1-4F44-B95B-D0D4C5AB0503}" type="sibTrans" cxnId="{223F2F12-B510-40A4-A710-D87A24B491B1}">
      <dgm:prSet/>
      <dgm:spPr/>
      <dgm:t>
        <a:bodyPr/>
        <a:lstStyle/>
        <a:p>
          <a:endParaRPr lang="ru-RU" sz="180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85812B40-4BAC-4685-A7B6-D5EF1960A47B}" type="pres">
      <dgm:prSet presAssocID="{E69CAAEF-0B0E-4C47-9CC8-2D2A3214E32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CA2137-AFE2-4153-AFB0-537261701FD2}" type="pres">
      <dgm:prSet presAssocID="{794A731E-74FB-4C12-927B-0B23629E2B3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4BDCF6-C290-4BAA-BC02-5DD0C6F60154}" type="pres">
      <dgm:prSet presAssocID="{6024E252-C3DB-4A65-8BA4-7DA6CED082F7}" presName="sibTrans" presStyleCnt="0"/>
      <dgm:spPr/>
      <dgm:t>
        <a:bodyPr/>
        <a:lstStyle/>
        <a:p>
          <a:endParaRPr lang="ru-RU"/>
        </a:p>
      </dgm:t>
    </dgm:pt>
    <dgm:pt modelId="{AB3AC83F-0B97-41DF-8903-9DFC8BDEE2F1}" type="pres">
      <dgm:prSet presAssocID="{0A2D4651-AC74-4387-A890-91FAF1BB47C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2B51A3-3454-48B6-A1C5-4E426FC8321F}" type="pres">
      <dgm:prSet presAssocID="{2DB5FC22-375C-42AB-A42A-64AFC71957E2}" presName="sibTrans" presStyleCnt="0"/>
      <dgm:spPr/>
      <dgm:t>
        <a:bodyPr/>
        <a:lstStyle/>
        <a:p>
          <a:endParaRPr lang="ru-RU"/>
        </a:p>
      </dgm:t>
    </dgm:pt>
    <dgm:pt modelId="{E9FC0119-EDB3-450D-A8A7-9A015E89C254}" type="pres">
      <dgm:prSet presAssocID="{8B007432-24CD-4667-9867-8955E3157E75}" presName="node" presStyleLbl="node1" presStyleIdx="2" presStyleCnt="3" custScaleX="107691" custLinFactNeighborX="1398" custLinFactNeighborY="75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3F2F12-B510-40A4-A710-D87A24B491B1}" srcId="{E69CAAEF-0B0E-4C47-9CC8-2D2A3214E32B}" destId="{8B007432-24CD-4667-9867-8955E3157E75}" srcOrd="2" destOrd="0" parTransId="{37D212B2-19B3-4CDE-A9F2-D225EEA1BDF4}" sibTransId="{1ECCE3F1-BAF1-4F44-B95B-D0D4C5AB0503}"/>
    <dgm:cxn modelId="{2A08EC94-3BFB-4037-BD0C-BBEF642254E4}" srcId="{E69CAAEF-0B0E-4C47-9CC8-2D2A3214E32B}" destId="{0A2D4651-AC74-4387-A890-91FAF1BB47CD}" srcOrd="1" destOrd="0" parTransId="{460C22DC-501D-4DB0-859E-6079CB871540}" sibTransId="{2DB5FC22-375C-42AB-A42A-64AFC71957E2}"/>
    <dgm:cxn modelId="{11C75DED-E8CE-4C25-A005-F24ADAE32E48}" srcId="{E69CAAEF-0B0E-4C47-9CC8-2D2A3214E32B}" destId="{794A731E-74FB-4C12-927B-0B23629E2B3A}" srcOrd="0" destOrd="0" parTransId="{1C9F3D55-406A-4099-B250-11F7F6FA00F6}" sibTransId="{6024E252-C3DB-4A65-8BA4-7DA6CED082F7}"/>
    <dgm:cxn modelId="{FD2ACD01-E51B-4F56-B9BC-CD831F3A9E0E}" type="presOf" srcId="{0A2D4651-AC74-4387-A890-91FAF1BB47CD}" destId="{AB3AC83F-0B97-41DF-8903-9DFC8BDEE2F1}" srcOrd="0" destOrd="0" presId="urn:microsoft.com/office/officeart/2005/8/layout/hList6"/>
    <dgm:cxn modelId="{0E828E78-500E-4C3A-8CFB-B8AA3A6AC154}" type="presOf" srcId="{E69CAAEF-0B0E-4C47-9CC8-2D2A3214E32B}" destId="{85812B40-4BAC-4685-A7B6-D5EF1960A47B}" srcOrd="0" destOrd="0" presId="urn:microsoft.com/office/officeart/2005/8/layout/hList6"/>
    <dgm:cxn modelId="{9B2E70B9-96E4-4574-928E-5FF3FEB6BED6}" type="presOf" srcId="{8B007432-24CD-4667-9867-8955E3157E75}" destId="{E9FC0119-EDB3-450D-A8A7-9A015E89C254}" srcOrd="0" destOrd="0" presId="urn:microsoft.com/office/officeart/2005/8/layout/hList6"/>
    <dgm:cxn modelId="{20C3465F-7112-4E05-8BE5-FFF28B2A45DE}" type="presOf" srcId="{794A731E-74FB-4C12-927B-0B23629E2B3A}" destId="{64CA2137-AFE2-4153-AFB0-537261701FD2}" srcOrd="0" destOrd="0" presId="urn:microsoft.com/office/officeart/2005/8/layout/hList6"/>
    <dgm:cxn modelId="{CBC3ED73-6A40-4166-946F-18D340D27596}" type="presParOf" srcId="{85812B40-4BAC-4685-A7B6-D5EF1960A47B}" destId="{64CA2137-AFE2-4153-AFB0-537261701FD2}" srcOrd="0" destOrd="0" presId="urn:microsoft.com/office/officeart/2005/8/layout/hList6"/>
    <dgm:cxn modelId="{0D6979D3-E1ED-4FA6-851D-4132E9B309B0}" type="presParOf" srcId="{85812B40-4BAC-4685-A7B6-D5EF1960A47B}" destId="{A84BDCF6-C290-4BAA-BC02-5DD0C6F60154}" srcOrd="1" destOrd="0" presId="urn:microsoft.com/office/officeart/2005/8/layout/hList6"/>
    <dgm:cxn modelId="{7CB2798F-2209-42A7-8482-649C6CE714D1}" type="presParOf" srcId="{85812B40-4BAC-4685-A7B6-D5EF1960A47B}" destId="{AB3AC83F-0B97-41DF-8903-9DFC8BDEE2F1}" srcOrd="2" destOrd="0" presId="urn:microsoft.com/office/officeart/2005/8/layout/hList6"/>
    <dgm:cxn modelId="{C6CEAD7A-67F8-4818-80EB-BB8F099B549D}" type="presParOf" srcId="{85812B40-4BAC-4685-A7B6-D5EF1960A47B}" destId="{BB2B51A3-3454-48B6-A1C5-4E426FC8321F}" srcOrd="3" destOrd="0" presId="urn:microsoft.com/office/officeart/2005/8/layout/hList6"/>
    <dgm:cxn modelId="{24214F80-B9C4-4E80-B604-A529C553092B}" type="presParOf" srcId="{85812B40-4BAC-4685-A7B6-D5EF1960A47B}" destId="{E9FC0119-EDB3-450D-A8A7-9A015E89C254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9B1586-A10E-4927-A126-4969629664D8}" type="doc">
      <dgm:prSet loTypeId="urn:microsoft.com/office/officeart/2005/8/layout/vList2" loCatId="list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F3041CA1-0C1D-4FAC-AC27-929C0135ACC7}">
      <dgm:prSet custT="1"/>
      <dgm:spPr/>
      <dgm:t>
        <a:bodyPr/>
        <a:lstStyle/>
        <a:p>
          <a:pPr algn="just" rtl="0"/>
          <a:r>
            <a:rPr lang="ru-RU" sz="1800" b="0" dirty="0" smtClean="0">
              <a:latin typeface="Times New Roman" pitchFamily="18" charset="0"/>
              <a:cs typeface="Times New Roman" pitchFamily="18" charset="0"/>
            </a:rPr>
            <a:t>Государственные стандарты ССБТ разрабатывают по планам, утвержденным Государственным комитетом по стандартизации. </a:t>
          </a:r>
          <a:endParaRPr lang="ru-RU" sz="1800" b="0" dirty="0">
            <a:latin typeface="Times New Roman" pitchFamily="18" charset="0"/>
            <a:cs typeface="Times New Roman" pitchFamily="18" charset="0"/>
          </a:endParaRPr>
        </a:p>
      </dgm:t>
    </dgm:pt>
    <dgm:pt modelId="{63D204EE-662B-497B-9C4F-AF15442F9B38}" type="parTrans" cxnId="{909AE86E-5858-44B4-895F-B4E0CD0442D5}">
      <dgm:prSet/>
      <dgm:spPr/>
      <dgm:t>
        <a:bodyPr/>
        <a:lstStyle/>
        <a:p>
          <a:pPr algn="just"/>
          <a:endParaRPr lang="ru-RU" sz="1800" b="0">
            <a:latin typeface="Times New Roman" pitchFamily="18" charset="0"/>
            <a:cs typeface="Times New Roman" pitchFamily="18" charset="0"/>
          </a:endParaRPr>
        </a:p>
      </dgm:t>
    </dgm:pt>
    <dgm:pt modelId="{7679530E-7054-4975-A375-4F39639CDA0A}" type="sibTrans" cxnId="{909AE86E-5858-44B4-895F-B4E0CD0442D5}">
      <dgm:prSet/>
      <dgm:spPr/>
      <dgm:t>
        <a:bodyPr/>
        <a:lstStyle/>
        <a:p>
          <a:pPr algn="just"/>
          <a:endParaRPr lang="ru-RU" sz="1800" b="0">
            <a:latin typeface="Times New Roman" pitchFamily="18" charset="0"/>
            <a:cs typeface="Times New Roman" pitchFamily="18" charset="0"/>
          </a:endParaRPr>
        </a:p>
      </dgm:t>
    </dgm:pt>
    <dgm:pt modelId="{D96ED73A-79EE-4463-9CA2-F322FEA5BF44}">
      <dgm:prSet custT="1"/>
      <dgm:spPr/>
      <dgm:t>
        <a:bodyPr/>
        <a:lstStyle/>
        <a:p>
          <a:pPr algn="just" rtl="0"/>
          <a:r>
            <a:rPr lang="ru-RU" sz="1800" b="0" dirty="0" smtClean="0">
              <a:latin typeface="Times New Roman" pitchFamily="18" charset="0"/>
              <a:cs typeface="Times New Roman" pitchFamily="18" charset="0"/>
            </a:rPr>
            <a:t>Окончательные редакции проектов стандартов ССБТ согласовывают с Департаментом инспекции труда Республики Беларусь, Министерством здравоохранения Республики Беларусь и в необходимых случаях – с органами государственного надзора. </a:t>
          </a:r>
          <a:endParaRPr lang="ru-RU" sz="1800" b="0" dirty="0">
            <a:latin typeface="Times New Roman" pitchFamily="18" charset="0"/>
            <a:cs typeface="Times New Roman" pitchFamily="18" charset="0"/>
          </a:endParaRPr>
        </a:p>
      </dgm:t>
    </dgm:pt>
    <dgm:pt modelId="{76698ECA-CAA2-485C-8D3D-4FE1565512B1}" type="parTrans" cxnId="{D90D68DC-636B-432D-8A93-48F2653CFA21}">
      <dgm:prSet/>
      <dgm:spPr/>
      <dgm:t>
        <a:bodyPr/>
        <a:lstStyle/>
        <a:p>
          <a:pPr algn="just"/>
          <a:endParaRPr lang="ru-RU" sz="1800" b="0">
            <a:latin typeface="Times New Roman" pitchFamily="18" charset="0"/>
            <a:cs typeface="Times New Roman" pitchFamily="18" charset="0"/>
          </a:endParaRPr>
        </a:p>
      </dgm:t>
    </dgm:pt>
    <dgm:pt modelId="{AF00D3AE-4DBB-49CE-8461-6E84EB56CDA7}" type="sibTrans" cxnId="{D90D68DC-636B-432D-8A93-48F2653CFA21}">
      <dgm:prSet/>
      <dgm:spPr/>
      <dgm:t>
        <a:bodyPr/>
        <a:lstStyle/>
        <a:p>
          <a:pPr algn="just"/>
          <a:endParaRPr lang="ru-RU" sz="1800" b="0">
            <a:latin typeface="Times New Roman" pitchFamily="18" charset="0"/>
            <a:cs typeface="Times New Roman" pitchFamily="18" charset="0"/>
          </a:endParaRPr>
        </a:p>
      </dgm:t>
    </dgm:pt>
    <dgm:pt modelId="{1DEDD527-D0E1-449D-92AD-F2B6331CD8E5}">
      <dgm:prSet custT="1"/>
      <dgm:spPr/>
      <dgm:t>
        <a:bodyPr/>
        <a:lstStyle/>
        <a:p>
          <a:pPr algn="just" rtl="0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Государственные стандарты </a:t>
          </a:r>
          <a:r>
            <a:rPr lang="ru-RU" sz="1800" b="0" dirty="0" smtClean="0">
              <a:latin typeface="Times New Roman" pitchFamily="18" charset="0"/>
              <a:cs typeface="Times New Roman" pitchFamily="18" charset="0"/>
            </a:rPr>
            <a:t>обязательны к применению всеми предприятиями и организациями государства.</a:t>
          </a:r>
          <a:endParaRPr lang="ru-RU" sz="1800" b="0" dirty="0">
            <a:latin typeface="Times New Roman" pitchFamily="18" charset="0"/>
            <a:cs typeface="Times New Roman" pitchFamily="18" charset="0"/>
          </a:endParaRPr>
        </a:p>
      </dgm:t>
    </dgm:pt>
    <dgm:pt modelId="{791B9B80-5246-4DD0-AFED-B56E0A10B7FB}" type="parTrans" cxnId="{CC33B472-BF54-4CB1-9BD9-F68DB34105EF}">
      <dgm:prSet/>
      <dgm:spPr/>
      <dgm:t>
        <a:bodyPr/>
        <a:lstStyle/>
        <a:p>
          <a:pPr algn="just"/>
          <a:endParaRPr lang="ru-RU" sz="1800" b="0">
            <a:latin typeface="Times New Roman" pitchFamily="18" charset="0"/>
            <a:cs typeface="Times New Roman" pitchFamily="18" charset="0"/>
          </a:endParaRPr>
        </a:p>
      </dgm:t>
    </dgm:pt>
    <dgm:pt modelId="{90C7641A-251B-49B9-A128-481890F55659}" type="sibTrans" cxnId="{CC33B472-BF54-4CB1-9BD9-F68DB34105EF}">
      <dgm:prSet/>
      <dgm:spPr/>
      <dgm:t>
        <a:bodyPr/>
        <a:lstStyle/>
        <a:p>
          <a:pPr algn="just"/>
          <a:endParaRPr lang="ru-RU" sz="1800" b="0">
            <a:latin typeface="Times New Roman" pitchFamily="18" charset="0"/>
            <a:cs typeface="Times New Roman" pitchFamily="18" charset="0"/>
          </a:endParaRPr>
        </a:p>
      </dgm:t>
    </dgm:pt>
    <dgm:pt modelId="{E85FCF73-4EF9-4FEA-A8DB-DAD2AD2F18BA}">
      <dgm:prSet custT="1"/>
      <dgm:spPr/>
      <dgm:t>
        <a:bodyPr/>
        <a:lstStyle/>
        <a:p>
          <a:pPr algn="just" rtl="0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Стандарты организаций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устанавливают порядок организации работ по обеспечению безопасности труда на предприятии (в том числе планирование, контроль, обучение и др.); порядок организации работ по обеспечению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пожаро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-, взрывоопасности, требования к организации обеспечения эксплуатации, хранения средств защиты работающих. </a:t>
          </a:r>
          <a:endParaRPr lang="ru-RU" sz="1800" b="0" dirty="0">
            <a:latin typeface="Times New Roman" pitchFamily="18" charset="0"/>
            <a:cs typeface="Times New Roman" pitchFamily="18" charset="0"/>
          </a:endParaRPr>
        </a:p>
      </dgm:t>
    </dgm:pt>
    <dgm:pt modelId="{80B94210-99DC-42A8-928E-A05BA7A590CF}" type="parTrans" cxnId="{0E457F3D-C920-4307-924C-51938F5C2672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1E257B3D-3433-4D3F-9911-9A4E5B835DA6}" type="sibTrans" cxnId="{0E457F3D-C920-4307-924C-51938F5C2672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B42E3EBA-EA06-42D6-9F36-63027279DA1D}" type="pres">
      <dgm:prSet presAssocID="{F19B1586-A10E-4927-A126-4969629664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F11513-21C6-4A7B-A712-60F9DA7E24C9}" type="pres">
      <dgm:prSet presAssocID="{F3041CA1-0C1D-4FAC-AC27-929C0135ACC7}" presName="parentText" presStyleLbl="node1" presStyleIdx="0" presStyleCnt="4" custScaleY="122348" custLinFactY="-125410" custLinFactNeighborX="161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7E0465-1A88-4581-8E3F-0D074A18BAF5}" type="pres">
      <dgm:prSet presAssocID="{7679530E-7054-4975-A375-4F39639CDA0A}" presName="spacer" presStyleCnt="0"/>
      <dgm:spPr/>
      <dgm:t>
        <a:bodyPr/>
        <a:lstStyle/>
        <a:p>
          <a:endParaRPr lang="ru-RU"/>
        </a:p>
      </dgm:t>
    </dgm:pt>
    <dgm:pt modelId="{00497304-C502-4F62-8499-F7C79CF7EE2E}" type="pres">
      <dgm:prSet presAssocID="{D96ED73A-79EE-4463-9CA2-F322FEA5BF44}" presName="parentText" presStyleLbl="node1" presStyleIdx="1" presStyleCnt="4" custScaleY="140828" custLinFactY="-70422" custLinFactNeighborX="16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AA0E7A-25E5-4183-AA46-98FB6B2AB588}" type="pres">
      <dgm:prSet presAssocID="{AF00D3AE-4DBB-49CE-8461-6E84EB56CDA7}" presName="spacer" presStyleCnt="0"/>
      <dgm:spPr/>
      <dgm:t>
        <a:bodyPr/>
        <a:lstStyle/>
        <a:p>
          <a:endParaRPr lang="ru-RU"/>
        </a:p>
      </dgm:t>
    </dgm:pt>
    <dgm:pt modelId="{3DAF6A19-6E79-4B94-9693-7A48AB561B29}" type="pres">
      <dgm:prSet presAssocID="{1DEDD527-D0E1-449D-92AD-F2B6331CD8E5}" presName="parentText" presStyleLbl="node1" presStyleIdx="2" presStyleCnt="4" custLinFactY="-47446" custLinFactNeighborX="16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03117C-2C3F-492E-9ED8-FB186893FDC9}" type="pres">
      <dgm:prSet presAssocID="{90C7641A-251B-49B9-A128-481890F55659}" presName="spacer" presStyleCnt="0"/>
      <dgm:spPr/>
    </dgm:pt>
    <dgm:pt modelId="{F048441D-05CD-45EB-A46A-602441E417DE}" type="pres">
      <dgm:prSet presAssocID="{E85FCF73-4EF9-4FEA-A8DB-DAD2AD2F18BA}" presName="parentText" presStyleLbl="node1" presStyleIdx="3" presStyleCnt="4" custScaleY="163644" custLinFactY="-23108" custLinFactNeighborX="16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E68DE3-3F4F-4F27-A795-3E8DBE45D562}" type="presOf" srcId="{E85FCF73-4EF9-4FEA-A8DB-DAD2AD2F18BA}" destId="{F048441D-05CD-45EB-A46A-602441E417DE}" srcOrd="0" destOrd="0" presId="urn:microsoft.com/office/officeart/2005/8/layout/vList2"/>
    <dgm:cxn modelId="{CC33B472-BF54-4CB1-9BD9-F68DB34105EF}" srcId="{F19B1586-A10E-4927-A126-4969629664D8}" destId="{1DEDD527-D0E1-449D-92AD-F2B6331CD8E5}" srcOrd="2" destOrd="0" parTransId="{791B9B80-5246-4DD0-AFED-B56E0A10B7FB}" sibTransId="{90C7641A-251B-49B9-A128-481890F55659}"/>
    <dgm:cxn modelId="{D90D68DC-636B-432D-8A93-48F2653CFA21}" srcId="{F19B1586-A10E-4927-A126-4969629664D8}" destId="{D96ED73A-79EE-4463-9CA2-F322FEA5BF44}" srcOrd="1" destOrd="0" parTransId="{76698ECA-CAA2-485C-8D3D-4FE1565512B1}" sibTransId="{AF00D3AE-4DBB-49CE-8461-6E84EB56CDA7}"/>
    <dgm:cxn modelId="{498D18CB-9A1A-4D8B-AB7C-71B4069E2C35}" type="presOf" srcId="{F3041CA1-0C1D-4FAC-AC27-929C0135ACC7}" destId="{00F11513-21C6-4A7B-A712-60F9DA7E24C9}" srcOrd="0" destOrd="0" presId="urn:microsoft.com/office/officeart/2005/8/layout/vList2"/>
    <dgm:cxn modelId="{6166CF12-8FA0-4DEB-B6FF-2B7B20AF79DA}" type="presOf" srcId="{1DEDD527-D0E1-449D-92AD-F2B6331CD8E5}" destId="{3DAF6A19-6E79-4B94-9693-7A48AB561B29}" srcOrd="0" destOrd="0" presId="urn:microsoft.com/office/officeart/2005/8/layout/vList2"/>
    <dgm:cxn modelId="{909AE86E-5858-44B4-895F-B4E0CD0442D5}" srcId="{F19B1586-A10E-4927-A126-4969629664D8}" destId="{F3041CA1-0C1D-4FAC-AC27-929C0135ACC7}" srcOrd="0" destOrd="0" parTransId="{63D204EE-662B-497B-9C4F-AF15442F9B38}" sibTransId="{7679530E-7054-4975-A375-4F39639CDA0A}"/>
    <dgm:cxn modelId="{0E457F3D-C920-4307-924C-51938F5C2672}" srcId="{F19B1586-A10E-4927-A126-4969629664D8}" destId="{E85FCF73-4EF9-4FEA-A8DB-DAD2AD2F18BA}" srcOrd="3" destOrd="0" parTransId="{80B94210-99DC-42A8-928E-A05BA7A590CF}" sibTransId="{1E257B3D-3433-4D3F-9911-9A4E5B835DA6}"/>
    <dgm:cxn modelId="{EE2BE516-A780-4196-B68E-3437D5D4245F}" type="presOf" srcId="{D96ED73A-79EE-4463-9CA2-F322FEA5BF44}" destId="{00497304-C502-4F62-8499-F7C79CF7EE2E}" srcOrd="0" destOrd="0" presId="urn:microsoft.com/office/officeart/2005/8/layout/vList2"/>
    <dgm:cxn modelId="{375F856D-25B1-4108-AC61-A6D85CBABB44}" type="presOf" srcId="{F19B1586-A10E-4927-A126-4969629664D8}" destId="{B42E3EBA-EA06-42D6-9F36-63027279DA1D}" srcOrd="0" destOrd="0" presId="urn:microsoft.com/office/officeart/2005/8/layout/vList2"/>
    <dgm:cxn modelId="{02C6F54D-51FE-45AF-92B9-F53C32A07891}" type="presParOf" srcId="{B42E3EBA-EA06-42D6-9F36-63027279DA1D}" destId="{00F11513-21C6-4A7B-A712-60F9DA7E24C9}" srcOrd="0" destOrd="0" presId="urn:microsoft.com/office/officeart/2005/8/layout/vList2"/>
    <dgm:cxn modelId="{5C3AAC85-27AF-4969-B535-94C025DDE90E}" type="presParOf" srcId="{B42E3EBA-EA06-42D6-9F36-63027279DA1D}" destId="{F87E0465-1A88-4581-8E3F-0D074A18BAF5}" srcOrd="1" destOrd="0" presId="urn:microsoft.com/office/officeart/2005/8/layout/vList2"/>
    <dgm:cxn modelId="{33C5A3D6-8D6F-4492-B6C7-6DD695EEDABC}" type="presParOf" srcId="{B42E3EBA-EA06-42D6-9F36-63027279DA1D}" destId="{00497304-C502-4F62-8499-F7C79CF7EE2E}" srcOrd="2" destOrd="0" presId="urn:microsoft.com/office/officeart/2005/8/layout/vList2"/>
    <dgm:cxn modelId="{E4F1E147-280A-4E5F-B458-CD5B01223F2B}" type="presParOf" srcId="{B42E3EBA-EA06-42D6-9F36-63027279DA1D}" destId="{C6AA0E7A-25E5-4183-AA46-98FB6B2AB588}" srcOrd="3" destOrd="0" presId="urn:microsoft.com/office/officeart/2005/8/layout/vList2"/>
    <dgm:cxn modelId="{65FEF7E2-9123-4314-95A5-F2039A1027EC}" type="presParOf" srcId="{B42E3EBA-EA06-42D6-9F36-63027279DA1D}" destId="{3DAF6A19-6E79-4B94-9693-7A48AB561B29}" srcOrd="4" destOrd="0" presId="urn:microsoft.com/office/officeart/2005/8/layout/vList2"/>
    <dgm:cxn modelId="{BBF4177C-171B-4509-BE86-34EDC4F76E48}" type="presParOf" srcId="{B42E3EBA-EA06-42D6-9F36-63027279DA1D}" destId="{2203117C-2C3F-492E-9ED8-FB186893FDC9}" srcOrd="5" destOrd="0" presId="urn:microsoft.com/office/officeart/2005/8/layout/vList2"/>
    <dgm:cxn modelId="{08FFDAFF-7F57-4986-A684-A6E7C5FBE4CC}" type="presParOf" srcId="{B42E3EBA-EA06-42D6-9F36-63027279DA1D}" destId="{F048441D-05CD-45EB-A46A-602441E417D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D1F15-5D5A-4430-A855-C76E50E51E42}">
      <dsp:nvSpPr>
        <dsp:cNvPr id="0" name=""/>
        <dsp:cNvSpPr/>
      </dsp:nvSpPr>
      <dsp:spPr>
        <a:xfrm>
          <a:off x="-6075199" y="-929538"/>
          <a:ext cx="7231974" cy="7231974"/>
        </a:xfrm>
        <a:prstGeom prst="blockArc">
          <a:avLst>
            <a:gd name="adj1" fmla="val 18900000"/>
            <a:gd name="adj2" fmla="val 2700000"/>
            <a:gd name="adj3" fmla="val 299"/>
          </a:avLst>
        </a:prstGeom>
        <a:noFill/>
        <a:ln w="1714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4282E1-4565-4A17-8095-7AFD756B1AC4}">
      <dsp:nvSpPr>
        <dsp:cNvPr id="0" name=""/>
        <dsp:cNvSpPr/>
      </dsp:nvSpPr>
      <dsp:spPr>
        <a:xfrm>
          <a:off x="605424" y="404182"/>
          <a:ext cx="10596316" cy="8265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57150" h="1143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56087" tIns="50800" rIns="50800" bIns="50800" numCol="1" spcCol="1270" anchor="ctr" anchorCtr="0">
          <a:noAutofit/>
        </a:bodyPr>
        <a:lstStyle/>
        <a:p>
          <a:pPr marL="533400" lvl="0" indent="-53340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5.1. 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Стандартизация систем управления качеством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5424" y="404182"/>
        <a:ext cx="10596316" cy="826566"/>
      </dsp:txXfrm>
    </dsp:sp>
    <dsp:sp modelId="{C7628E09-A5D0-43AC-834B-E8990AEC2BF8}">
      <dsp:nvSpPr>
        <dsp:cNvPr id="0" name=""/>
        <dsp:cNvSpPr/>
      </dsp:nvSpPr>
      <dsp:spPr>
        <a:xfrm>
          <a:off x="88820" y="309747"/>
          <a:ext cx="1033208" cy="10332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31750" h="63500" prst="rible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4504D-DC2E-436F-B774-23866853156B}">
      <dsp:nvSpPr>
        <dsp:cNvPr id="0" name=""/>
        <dsp:cNvSpPr/>
      </dsp:nvSpPr>
      <dsp:spPr>
        <a:xfrm>
          <a:off x="1079313" y="1680554"/>
          <a:ext cx="10122426" cy="7717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57150" h="1143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5608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5.2. 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Стандартизация в сфере услуг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79313" y="1680554"/>
        <a:ext cx="10122426" cy="771723"/>
      </dsp:txXfrm>
    </dsp:sp>
    <dsp:sp modelId="{1E03E4ED-0AB5-4117-AA13-321FE2C43517}">
      <dsp:nvSpPr>
        <dsp:cNvPr id="0" name=""/>
        <dsp:cNvSpPr/>
      </dsp:nvSpPr>
      <dsp:spPr>
        <a:xfrm>
          <a:off x="562709" y="1549812"/>
          <a:ext cx="1033208" cy="10332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31750" h="63500" prst="rible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8573B27-10EE-4B3E-9825-D7085FBCA5AF}">
      <dsp:nvSpPr>
        <dsp:cNvPr id="0" name=""/>
        <dsp:cNvSpPr/>
      </dsp:nvSpPr>
      <dsp:spPr>
        <a:xfrm>
          <a:off x="1079313" y="2893198"/>
          <a:ext cx="10122426" cy="8265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57150" h="1143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56087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5.3. 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Экологическая стандартизация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79313" y="2893198"/>
        <a:ext cx="10122426" cy="826566"/>
      </dsp:txXfrm>
    </dsp:sp>
    <dsp:sp modelId="{FF5ADD5D-6F38-4FCF-B995-7DD0F19A8DAF}">
      <dsp:nvSpPr>
        <dsp:cNvPr id="0" name=""/>
        <dsp:cNvSpPr/>
      </dsp:nvSpPr>
      <dsp:spPr>
        <a:xfrm>
          <a:off x="562709" y="2789877"/>
          <a:ext cx="1033208" cy="10332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31750" h="63500" prst="rible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4FC2764-2FB8-4634-8E39-0C033115FDE5}">
      <dsp:nvSpPr>
        <dsp:cNvPr id="0" name=""/>
        <dsp:cNvSpPr/>
      </dsp:nvSpPr>
      <dsp:spPr>
        <a:xfrm>
          <a:off x="605424" y="4143272"/>
          <a:ext cx="10596316" cy="8065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57150" h="1143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56087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5.4. 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Стандартизация в сфере охраны труда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5424" y="4143272"/>
        <a:ext cx="10596316" cy="806547"/>
      </dsp:txXfrm>
    </dsp:sp>
    <dsp:sp modelId="{15A26AF1-1106-47B9-950D-C72899C00DD8}">
      <dsp:nvSpPr>
        <dsp:cNvPr id="0" name=""/>
        <dsp:cNvSpPr/>
      </dsp:nvSpPr>
      <dsp:spPr>
        <a:xfrm>
          <a:off x="88820" y="4029942"/>
          <a:ext cx="1033208" cy="10332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31750" h="63500" prst="rible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949ED0-47BE-44D1-9901-FF26C68CBB5D}">
      <dsp:nvSpPr>
        <dsp:cNvPr id="0" name=""/>
        <dsp:cNvSpPr/>
      </dsp:nvSpPr>
      <dsp:spPr>
        <a:xfrm>
          <a:off x="1668711" y="0"/>
          <a:ext cx="3256758" cy="524843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7679B8-59E6-4F90-9CA2-77D8414C2F47}">
      <dsp:nvSpPr>
        <dsp:cNvPr id="0" name=""/>
        <dsp:cNvSpPr/>
      </dsp:nvSpPr>
      <dsp:spPr>
        <a:xfrm>
          <a:off x="3334548" y="647703"/>
          <a:ext cx="5564741" cy="66957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Сфера услуг занимает весьма значительное место в экономике и жизни общества. </a:t>
          </a:r>
        </a:p>
        <a:p>
          <a:pPr lvl="0" algn="ctr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Об этом свидетельствуют следующие данные:</a:t>
          </a:r>
          <a:endParaRPr lang="ru-RU" sz="16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67234" y="680389"/>
        <a:ext cx="5499369" cy="604206"/>
      </dsp:txXfrm>
    </dsp:sp>
    <dsp:sp modelId="{C1AE10E5-BDEA-4DC5-B3E2-AEDD54F04934}">
      <dsp:nvSpPr>
        <dsp:cNvPr id="0" name=""/>
        <dsp:cNvSpPr/>
      </dsp:nvSpPr>
      <dsp:spPr>
        <a:xfrm>
          <a:off x="3314625" y="1597592"/>
          <a:ext cx="5584664" cy="6140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— в промышленно развитых странах на сферу услуг приходится более двух третей валового внутреннего продукта и занятости населения;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44601" y="1627568"/>
        <a:ext cx="5524712" cy="554119"/>
      </dsp:txXfrm>
    </dsp:sp>
    <dsp:sp modelId="{49A3EC33-CE08-4060-9B88-5CBF915B159F}">
      <dsp:nvSpPr>
        <dsp:cNvPr id="0" name=""/>
        <dsp:cNvSpPr/>
      </dsp:nvSpPr>
      <dsp:spPr>
        <a:xfrm>
          <a:off x="3314625" y="2310659"/>
          <a:ext cx="5584664" cy="50792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— объем торговли услугами растет в два-три раза быстрее, чем объем торговли продукцией;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39420" y="2335454"/>
        <a:ext cx="5535074" cy="458339"/>
      </dsp:txXfrm>
    </dsp:sp>
    <dsp:sp modelId="{41F99F7E-FBEF-45AF-8104-8851B08E9A3D}">
      <dsp:nvSpPr>
        <dsp:cNvPr id="0" name=""/>
        <dsp:cNvSpPr/>
      </dsp:nvSpPr>
      <dsp:spPr>
        <a:xfrm>
          <a:off x="3314625" y="2876238"/>
          <a:ext cx="5584664" cy="50792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— занятость в данной сфере деятельности в мире приближается к 50% трудоспособного населения;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39420" y="2901033"/>
        <a:ext cx="5535074" cy="458339"/>
      </dsp:txXfrm>
    </dsp:sp>
    <dsp:sp modelId="{AE8FA46F-0756-400B-B85B-C9984556BC75}">
      <dsp:nvSpPr>
        <dsp:cNvPr id="0" name=""/>
        <dsp:cNvSpPr/>
      </dsp:nvSpPr>
      <dsp:spPr>
        <a:xfrm>
          <a:off x="3314625" y="3459555"/>
          <a:ext cx="5584664" cy="7325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Расширяется перечень оказываемых услуг. К традиционным для нашей страны услугам добавляются новые: фрахтовые, аудиторские, трастовые, рекламные и др.;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50386" y="3495316"/>
        <a:ext cx="5513142" cy="661044"/>
      </dsp:txXfrm>
    </dsp:sp>
    <dsp:sp modelId="{08A9E016-C689-46D1-91DB-940D2D569F89}">
      <dsp:nvSpPr>
        <dsp:cNvPr id="0" name=""/>
        <dsp:cNvSpPr/>
      </dsp:nvSpPr>
      <dsp:spPr>
        <a:xfrm>
          <a:off x="3314625" y="4254033"/>
          <a:ext cx="5584664" cy="7852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Объем торговли услугами растет как в сфере оказания услуг населению, так и в сфере производственных услуг — услуг в промышленности, на транспорте, в строительстве, в сельском хозяйстве.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52957" y="4292365"/>
        <a:ext cx="5508000" cy="7085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BF230B-C7D4-4949-995E-5CA6A5F8D580}">
      <dsp:nvSpPr>
        <dsp:cNvPr id="0" name=""/>
        <dsp:cNvSpPr/>
      </dsp:nvSpPr>
      <dsp:spPr>
        <a:xfrm>
          <a:off x="0" y="223559"/>
          <a:ext cx="11477529" cy="779509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57150" h="1143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Услуги, оказываемые внутри страны (услуги прачечных, парикмахерских, по ремонту бытовой техники), являются объектом национальной стандартизации.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052" y="261611"/>
        <a:ext cx="11401425" cy="703405"/>
      </dsp:txXfrm>
    </dsp:sp>
    <dsp:sp modelId="{1EDE0F0B-67B9-4BFB-BA15-CCABED29EF80}">
      <dsp:nvSpPr>
        <dsp:cNvPr id="0" name=""/>
        <dsp:cNvSpPr/>
      </dsp:nvSpPr>
      <dsp:spPr>
        <a:xfrm>
          <a:off x="0" y="1218274"/>
          <a:ext cx="11477529" cy="1055882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50800" dist="38100" dir="27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l"/>
        </a:scene3d>
        <a:sp3d prstMaterial="flat">
          <a:bevelT w="57150" h="1143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Услуги, являющиеся объектом международной торговли (международный туризм, международные перевозки, информационно-коммуникационные услуги и пр.), регулируются международными и региональными стандартами.</a:t>
          </a:r>
          <a:endParaRPr lang="ru-RU" sz="2400" kern="1200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544" y="1269818"/>
        <a:ext cx="11374441" cy="9527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CA2137-AFE2-4153-AFB0-537261701FD2}">
      <dsp:nvSpPr>
        <dsp:cNvPr id="0" name=""/>
        <dsp:cNvSpPr/>
      </dsp:nvSpPr>
      <dsp:spPr>
        <a:xfrm rot="16200000">
          <a:off x="-210662" y="216791"/>
          <a:ext cx="4067033" cy="3633449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Страны - члены ВТО получают все права и преимущества по торговле услугами, оговоренные в </a:t>
          </a:r>
          <a:r>
            <a:rPr lang="ru-RU" sz="1800" kern="1200" dirty="0" err="1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GATS</a:t>
          </a:r>
          <a:r>
            <a:rPr lang="ru-RU" sz="18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, а потребители услуг имеют выгоды от более приемлемых цен и расширения ассортимента предлагаемых услуг.</a:t>
          </a:r>
          <a:endParaRPr lang="ru-RU" sz="18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6130" y="813406"/>
        <a:ext cx="3633449" cy="2440219"/>
      </dsp:txXfrm>
    </dsp:sp>
    <dsp:sp modelId="{AB3AC83F-0B97-41DF-8903-9DFC8BDEE2F1}">
      <dsp:nvSpPr>
        <dsp:cNvPr id="0" name=""/>
        <dsp:cNvSpPr/>
      </dsp:nvSpPr>
      <dsp:spPr>
        <a:xfrm rot="16200000">
          <a:off x="3695296" y="216791"/>
          <a:ext cx="4067033" cy="3633449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Подписавшие Соглашение страны должны выполнять и определенные обязанности. Прежде всего это касается стандартизации услуг и гармонизации национальных стандартов.</a:t>
          </a:r>
          <a:endParaRPr lang="ru-RU" sz="1800" kern="1200" dirty="0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3912088" y="813406"/>
        <a:ext cx="3633449" cy="2440219"/>
      </dsp:txXfrm>
    </dsp:sp>
    <dsp:sp modelId="{E9FC0119-EDB3-450D-A8A7-9A015E89C254}">
      <dsp:nvSpPr>
        <dsp:cNvPr id="0" name=""/>
        <dsp:cNvSpPr/>
      </dsp:nvSpPr>
      <dsp:spPr>
        <a:xfrm rot="16200000">
          <a:off x="7744789" y="77067"/>
          <a:ext cx="4067033" cy="3912898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Главный аспект сертификации услуг — их </a:t>
          </a:r>
          <a:r>
            <a:rPr lang="ru-RU" sz="1800" b="1" kern="12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безопасность</a:t>
          </a:r>
          <a:r>
            <a:rPr lang="ru-RU" sz="1800" kern="12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, в связи с чем проводится работа по дифференциации услуг по степени их опасности. Очевидно, что услуги самой высокой степени опасности должны сертифицироваться по схеме, включающей оценку системы обеспечения качества на предприятии, предоставляющем услугу. </a:t>
          </a:r>
          <a:endParaRPr lang="ru-RU" sz="1800" kern="1200" dirty="0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7821857" y="813406"/>
        <a:ext cx="3912898" cy="24402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11513-21C6-4A7B-A712-60F9DA7E24C9}">
      <dsp:nvSpPr>
        <dsp:cNvPr id="0" name=""/>
        <dsp:cNvSpPr/>
      </dsp:nvSpPr>
      <dsp:spPr>
        <a:xfrm>
          <a:off x="0" y="44109"/>
          <a:ext cx="11284607" cy="764942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Times New Roman" pitchFamily="18" charset="0"/>
              <a:cs typeface="Times New Roman" pitchFamily="18" charset="0"/>
            </a:rPr>
            <a:t>Государственные стандарты ССБТ разрабатывают по планам, утвержденным Государственным комитетом по стандартизации. </a:t>
          </a:r>
          <a:endParaRPr lang="ru-RU" sz="18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341" y="81450"/>
        <a:ext cx="11209925" cy="690260"/>
      </dsp:txXfrm>
    </dsp:sp>
    <dsp:sp modelId="{00497304-C502-4F62-8499-F7C79CF7EE2E}">
      <dsp:nvSpPr>
        <dsp:cNvPr id="0" name=""/>
        <dsp:cNvSpPr/>
      </dsp:nvSpPr>
      <dsp:spPr>
        <a:xfrm>
          <a:off x="0" y="1181647"/>
          <a:ext cx="11284607" cy="880483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Times New Roman" pitchFamily="18" charset="0"/>
              <a:cs typeface="Times New Roman" pitchFamily="18" charset="0"/>
            </a:rPr>
            <a:t>Окончательные редакции проектов стандартов ССБТ согласовывают с Департаментом инспекции труда Республики Беларусь, Министерством здравоохранения Республики Беларусь и в необходимых случаях – с органами государственного надзора. </a:t>
          </a:r>
          <a:endParaRPr lang="ru-RU" sz="18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982" y="1224629"/>
        <a:ext cx="11198643" cy="794519"/>
      </dsp:txXfrm>
    </dsp:sp>
    <dsp:sp modelId="{3DAF6A19-6E79-4B94-9693-7A48AB561B29}">
      <dsp:nvSpPr>
        <dsp:cNvPr id="0" name=""/>
        <dsp:cNvSpPr/>
      </dsp:nvSpPr>
      <dsp:spPr>
        <a:xfrm>
          <a:off x="0" y="2220180"/>
          <a:ext cx="11284607" cy="625218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Государственные стандарты </a:t>
          </a:r>
          <a:r>
            <a:rPr lang="ru-RU" sz="1800" b="0" kern="1200" dirty="0" smtClean="0">
              <a:latin typeface="Times New Roman" pitchFamily="18" charset="0"/>
              <a:cs typeface="Times New Roman" pitchFamily="18" charset="0"/>
            </a:rPr>
            <a:t>обязательны к применению всеми предприятиями и организациями государства.</a:t>
          </a:r>
          <a:endParaRPr lang="ru-RU" sz="18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521" y="2250701"/>
        <a:ext cx="11223565" cy="564176"/>
      </dsp:txXfrm>
    </dsp:sp>
    <dsp:sp modelId="{F048441D-05CD-45EB-A46A-602441E417DE}">
      <dsp:nvSpPr>
        <dsp:cNvPr id="0" name=""/>
        <dsp:cNvSpPr/>
      </dsp:nvSpPr>
      <dsp:spPr>
        <a:xfrm>
          <a:off x="0" y="3011965"/>
          <a:ext cx="11284607" cy="1023132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Стандарты организаций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устанавливают порядок организации работ по обеспечению безопасности труда на предприятии (в том числе планирование, контроль, обучение и др.); порядок организации работ по обеспечению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пожаро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-, взрывоопасности, требования к организации обеспечения эксплуатации, хранения средств защиты работающих. </a:t>
          </a:r>
          <a:endParaRPr lang="ru-RU" sz="18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945" y="3061910"/>
        <a:ext cx="11184717" cy="9232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B3EC5-21AB-4047-A8E4-484DDE95C22D}" type="datetimeFigureOut">
              <a:rPr lang="ru-RU" smtClean="0"/>
              <a:t>19.07.2018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95EB3-19A4-4000-8021-A7D093ED9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36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796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270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" y="1905000"/>
            <a:ext cx="12188826" cy="32004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50000"/>
                </a:schemeClr>
              </a:gs>
              <a:gs pos="0">
                <a:schemeClr val="accent1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2" y="1795132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2" y="5142116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2079812"/>
            <a:ext cx="9601200" cy="1724092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93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86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03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82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54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49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24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14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07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47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0811" y="506104"/>
            <a:ext cx="685800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1" y="6480048"/>
            <a:ext cx="12188827" cy="377952"/>
            <a:chOff x="-1" y="6480048"/>
            <a:chExt cx="12188827" cy="3779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7/19/2018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03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xumuk.ru/bse/1110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hyperlink" Target="mailto:mashkovich1978@mail.ru" TargetMode="Externa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4329" y="2352381"/>
            <a:ext cx="11691257" cy="92818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Стандартизация и сертификация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3835" y="3603008"/>
            <a:ext cx="11898086" cy="144666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Стандартизация систем управления качеством, стандартизация в сфере услуг, экологии и охраны труда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08872" y="70505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  <a:endParaRPr lang="ru-RU" sz="11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662" y="70505"/>
            <a:ext cx="1178259" cy="1622655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943391" y="5423526"/>
            <a:ext cx="10187820" cy="988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Авторы</a:t>
            </a: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b="1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Машкович Татьяна Васильевна </a:t>
            </a:r>
            <a:r>
              <a:rPr lang="ru-RU" sz="180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преподаватель,</a:t>
            </a:r>
          </a:p>
          <a:p>
            <a:pPr marL="2873375" algn="just"/>
            <a:r>
              <a:rPr lang="ru-RU" sz="1800" b="1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Тукьянова Александра Сергеевна</a:t>
            </a:r>
            <a:r>
              <a:rPr lang="ru-RU" sz="180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преподаватель</a:t>
            </a:r>
            <a:endParaRPr lang="ru-RU" sz="18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68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96286" y="567080"/>
            <a:ext cx="44435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Стандарты, входящие в серию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4024" y="1593461"/>
            <a:ext cx="11345599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itchFamily="2" charset="2"/>
              <a:buChar char="Ø"/>
            </a:pP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ISO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9000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Словарь терминов о системе менеджмента, свод принципов менеджмента качества. Текущая версия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— «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ISO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9000:2015. Системы менеджмента качества. Основные положения и словарь».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ISO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9001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Содержит набор требований к системам менеджмента качества.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Текущая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версия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 — «ISO 9001:2015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Системы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менеджмента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качества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Требования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ISO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9004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Содержит руководство по достижению устойчивого успеха любой организацией в сложной, требовательной и постоянно изменяющейся среде, путём использования подхода с позиции менеджмента качества. Текущая версия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— «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ISO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9004:2009 Менеджмент для достижения устойчивого успеха организации. Подход на основе менеджмента качества».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ISO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19011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Стандарт, описывающий методы проведения аудита в системах менеджмента, в том числе, менеджмента качества.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Текущая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версия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 — «ISO 19011:2011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Руководящие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указания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аудиту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систем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менеджмента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&amp;Kcy;&amp;acy;&amp;rcy;&amp;tcy;&amp;icy;&amp;ncy;&amp;kcy;&amp;icy; &amp;pcy;&amp;ocy; &amp;zcy;&amp;acy;&amp;pcy;&amp;rcy;&amp;ocy;&amp;scy;&amp;ucy; &amp;Mcy;&amp;iecy;&amp;zhcy;&amp;dcy;&amp;ucy;&amp;ncy;&amp;acy;&amp;rcy;&amp;ocy;&amp;dcy;&amp;ncy;&amp;ycy;&amp;iecy; &amp;scy;&amp;tcy;&amp;acy;&amp;ncy;&amp;dcy;&amp;acy;&amp;rcy;&amp;tcy;&amp;ycy; &amp;scy;&amp;iecy;&amp;rcy;&amp;icy;&amp;icy; ISO 9000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7672" y="544947"/>
            <a:ext cx="2392727" cy="86663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7016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Picture 2" descr="&amp;Kcy;&amp;acy;&amp;rcy;&amp;tcy;&amp;icy;&amp;ncy;&amp;kcy;&amp;icy; &amp;pcy;&amp;ocy; &amp;zcy;&amp;acy;&amp;pcy;&amp;rcy;&amp;ocy;&amp;scy;&amp;ucy; &amp;Mcy;&amp;iecy;&amp;zhcy;&amp;dcy;&amp;ucy;&amp;ncy;&amp;acy;&amp;rcy;&amp;ocy;&amp;dcy;&amp;ncy;&amp;ycy;&amp;iecy; &amp;scy;&amp;tcy;&amp;acy;&amp;ncy;&amp;dcy;&amp;acy;&amp;rcy;&amp;tcy;&amp;ycy; &amp;scy;&amp;iecy;&amp;rcy;&amp;icy;&amp;icy; ISO 9000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1505" y="538051"/>
            <a:ext cx="1760561" cy="98869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245659" y="1582553"/>
            <a:ext cx="1168679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наличии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ее структуре внутренней проверки системы, анализа и оценки ее эффективности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73050" algn="just"/>
            <a:r>
              <a:rPr lang="ru-RU" i="1" dirty="0">
                <a:latin typeface="Times New Roman" pitchFamily="18" charset="0"/>
                <a:cs typeface="Times New Roman" pitchFamily="18" charset="0"/>
              </a:rPr>
              <a:t>Внутреннюю проверку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осуществляют компетентные специалисты. Они обязаны оценить эффективность каждого элемента системы. Такие проверки проводятся планово или вследствие обнаружения дефектов.</a:t>
            </a:r>
          </a:p>
          <a:p>
            <a:pPr marL="273050"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и оценка эффективности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системы управления качеством должны проводиться компетентными независимыми лицами, которых приглашает руководство компании.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 algn="just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внимание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обеспечению качества при проектировании и разработке технических условий. 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Назначение этого элемента в том, чтобы добиться соответствия качества товаров запросам потребителя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55600" indent="-3556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обратная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связь с потребителем,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так как его опыт эксплуатации товара и опыт, накопленный в процессе производства, служат основой для внесения соответствующих изменений в проект. </a:t>
            </a:r>
          </a:p>
          <a:p>
            <a:pPr marL="273050" indent="-27305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надзор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самого производителя за качеством продукции.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этой целью создается механизм раннего обнаружения отклонений от качества, позволяющий получать данные об отказах и возврате продукции и своевременно принимать меры корректирующего воздействия.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возможность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выбора поставщиков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 что широко используется в практике зарубежных фирм.</a:t>
            </a:r>
          </a:p>
          <a:p>
            <a:pPr marL="273050" indent="-27305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6. Стандарт ИСО 9004 содержит также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положения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 подготовке кадров.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Предполагается, что подготовка персонала охватывает все уровни от руководства до рабочих. Рабочие и контролеры должны владеть навыками пользования инструментами, оборудованием, механизмами. Им необходимо научиться правильно понимать документацию, знать технику безопасности, основы статистических методов контроля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37476" y="770786"/>
            <a:ext cx="56035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Особенности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современной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СМК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86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5658" y="763457"/>
            <a:ext cx="11686793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 algn="just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7. Важна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роль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стимулирования качественного труда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в подготовке квалифицированных кадров, причем стимулирующие меры эффективны при условии, если персонал понимает задачи, стоящие перед ним, и знает о преимуществах хорошей работы и последствиях плохой. </a:t>
            </a:r>
          </a:p>
          <a:p>
            <a:pPr marL="273050" indent="-273050" algn="just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8. Полезно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также установить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градации качества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что позволяет определять квалификацию работника, помогает ему реально оценивать свои возможности и в то же время стимулирует его к более качественному труду. Такая мера может быть эффективна при гласном признании руководством высоких результатов работы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73050" indent="-273050" algn="just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9. обеспечение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возможности 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снижения риска юридической ответственности за качество. 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С этой целью должны быть предусмотрены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разработка и внедрение стандартов безопасности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проведение испытаний, составление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и анализ инструкций для покупателей,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этикетирование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и т.п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.; разработка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специальных способов слежения для своевременного выявления характеристик изделия, не соответствующих требованиям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безопасности.</a:t>
            </a:r>
          </a:p>
          <a:p>
            <a:pPr marL="273050" indent="-273050" algn="just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10. условием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успешной работы по управлению качеством является 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применение статистических методов на всех стадиях петли качества.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9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9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Таким </a:t>
            </a:r>
            <a:r>
              <a:rPr lang="ru-RU" sz="19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образом, в стандартах ИСО серии 9000 уделяется особое внимание удовлетворению запросов покупателя, установлению ответственности, оценке возможных рисков и преимуществ. Несомненно, что включение в систему обеспечения качества на предприятии рассмотренных выше составляющих будет способствовать ее эффективности.</a:t>
            </a:r>
          </a:p>
          <a:p>
            <a:pPr marL="355600" indent="-355600" algn="just"/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20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98" b="17557"/>
          <a:stretch/>
        </p:blipFill>
        <p:spPr bwMode="auto">
          <a:xfrm>
            <a:off x="7456043" y="641445"/>
            <a:ext cx="3830655" cy="1176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0001" y="749810"/>
            <a:ext cx="69152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Принципы менеджмента качества: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01" y="1859340"/>
            <a:ext cx="116781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a) Ориентация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потребителя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b) Лидерство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руководителя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c) Вовлечение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работников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Процессный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подход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e)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Системный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подход к менеджменту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Постоянное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улучшение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Принятие решений, основанных на фактах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Взаимовыгодные отношения с поставщиками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восемь принципов менеджмента качества образуют основу для стандартов на системы менеджмента качества, входящих в семейство ИСО 9000.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042" y="2005947"/>
            <a:ext cx="3830655" cy="3064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715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3"/>
          <p:cNvSpPr txBox="1">
            <a:spLocks/>
          </p:cNvSpPr>
          <p:nvPr/>
        </p:nvSpPr>
        <p:spPr>
          <a:xfrm>
            <a:off x="1095720" y="2012141"/>
            <a:ext cx="9738200" cy="7642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5.2.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Стандартизация в сфере услуг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26" y="2790064"/>
            <a:ext cx="2158749" cy="23337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8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00250" y="1441228"/>
            <a:ext cx="4655593" cy="6477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Значение услуг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&amp;Kcy;&amp;acy;&amp;rcy;&amp;tcy;&amp;icy;&amp;ncy;&amp;kcy;&amp;icy; &amp;pcy;&amp;ocy; &amp;zcy;&amp;acy;&amp;pcy;&amp;rcy;&amp;ocy;&amp;scy;&amp;ucy; &amp;ucy;&amp;scy;&amp;lcy;&amp;ucy;&amp;g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250" y="2160025"/>
            <a:ext cx="4618023" cy="347506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1269027"/>
              </p:ext>
            </p:extLst>
          </p:nvPr>
        </p:nvGraphicFramePr>
        <p:xfrm>
          <a:off x="2941944" y="1125071"/>
          <a:ext cx="9463875" cy="5248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-1" y="417185"/>
            <a:ext cx="112866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2663" indent="-982663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Услуга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деятельность, результаты которой могут не иметь материального выражения, реализуются и потребляются в процессе осуществления этой 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342807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Picture 2" descr="&amp;Kcy;&amp;acy;&amp;rcy;&amp;tcy;&amp;icy;&amp;ncy;&amp;kcy;&amp;icy; &amp;pcy;&amp;ocy; &amp;zcy;&amp;acy;&amp;pcy;&amp;rcy;&amp;ocy;&amp;scy;&amp;ucy; &amp;ucy;&amp;scy;&amp;lcy;&amp;ucy;&amp;gcy;&amp;icy;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9423" y="763867"/>
            <a:ext cx="4165156" cy="158479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394578" y="808055"/>
            <a:ext cx="751991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Доля услуг в мировой торговле составляет более 25%.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сегодняшний день самые крупные экспортеры услуг — США и западноевропейские страны. Благодаря возможностям электронной связи постоянно расширяются услуги по кредитованию под залог, страхованию, обмену валют, брокерским операциям и др.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9423" y="2649940"/>
            <a:ext cx="116850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мировой практике стандартизация полностью охватывает гостиничное хозяйство, туризм, пассажирские и грузовые перевозки, связь, образование, банковское дело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Весьма актуальна стандартизация услуг по послепродажному обслуживанию. Она должна унифицировать подход к производителям, поставщикам услуг и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операторам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Кроме того, стандарты на услуги помогут потребителям сравнивать предлагаемые услуги и выбирать их сообразно своим запросам. </a:t>
            </a:r>
          </a:p>
          <a:p>
            <a:pPr lvl="0"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объект стандартизации, услуга представляет определенную трудность, поскольку не все ее характеристики могут быть выражены количественно. В этом же состоит и особенность сертификации услуг.</a:t>
            </a:r>
          </a:p>
          <a:p>
            <a:pPr algn="just"/>
            <a:endParaRPr lang="ru-RU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Стандартизация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сфере услуг — это также способ обеспечить защиту интересов потребителей в аспектах безопасности для жизни и здоровья человека и экологии.</a:t>
            </a:r>
          </a:p>
        </p:txBody>
      </p:sp>
    </p:spTree>
    <p:extLst>
      <p:ext uri="{BB962C8B-B14F-4D97-AF65-F5344CB8AC3E}">
        <p14:creationId xmlns:p14="http://schemas.microsoft.com/office/powerpoint/2010/main" val="369768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833699" y="763866"/>
            <a:ext cx="8693627" cy="1295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тандартизация услуг в сфере услуг населению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6734317"/>
              </p:ext>
            </p:extLst>
          </p:nvPr>
        </p:nvGraphicFramePr>
        <p:xfrm>
          <a:off x="332094" y="2059266"/>
          <a:ext cx="11477529" cy="2446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&amp;Kcy;&amp;acy;&amp;rcy;&amp;tcy;&amp;icy;&amp;ncy;&amp;kcy;&amp;icy; &amp;pcy;&amp;ocy; &amp;zcy;&amp;acy;&amp;pcy;&amp;rcy;&amp;ocy;&amp;scy;&amp;ucy; &amp;ucy;&amp;scy;&amp;lcy;&amp;ucy;&amp;gcy;&amp;icy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6321" y="417185"/>
            <a:ext cx="2728766" cy="1599477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32094" y="4639945"/>
            <a:ext cx="1166428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Есть некоторые виды услуг, международная торговля которыми в принципе невозможна без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стандартизации –  телекоммуникационные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информационные услуги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основанные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информационных технологиях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финансовые услуги. </a:t>
            </a:r>
          </a:p>
          <a:p>
            <a:pPr algn="just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настоящее время действуют более 150 стандартов ИСО, связанных с информационными технологиями, системами обработки сообщений и применением указанных технологий в банковском деле. Без этих стандартов современные методы электронной торговли не смогли бы состояться.</a:t>
            </a:r>
          </a:p>
          <a:p>
            <a:pPr lvl="0" algn="just"/>
            <a:endParaRPr lang="ru-RU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68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Picture 6" descr="&amp;Kcy;&amp;acy;&amp;rcy;&amp;tcy;&amp;icy;&amp;ncy;&amp;kcy;&amp;icy; &amp;pcy;&amp;ocy; &amp;zcy;&amp;acy;&amp;pcy;&amp;rcy;&amp;ocy;&amp;scy;&amp;ucy; &amp;ucy;&amp;scy;&amp;lcy;&amp;ucy;&amp;gcy;&amp;icy;"/>
          <p:cNvPicPr>
            <a:picLocks noChangeAspect="1" noChangeArrowheads="1"/>
          </p:cNvPicPr>
          <p:nvPr/>
        </p:nvPicPr>
        <p:blipFill rotWithShape="1">
          <a:blip r:embed="rId3" cstate="print"/>
          <a:srcRect l="15283" r="11642"/>
          <a:stretch/>
        </p:blipFill>
        <p:spPr bwMode="auto">
          <a:xfrm>
            <a:off x="341194" y="586445"/>
            <a:ext cx="2088108" cy="1905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2679510" y="777105"/>
            <a:ext cx="93032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Мировой опыт в данной области стандартизации достаточен для того, чтобы быть базой международной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стандартизации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4" tooltip="БСЭ"/>
              </a:rPr>
              <a:t>ИСО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разрабатывает международные стандарты для услуг банков и химчисток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другие </a:t>
            </a:r>
            <a:r>
              <a:rPr lang="ru-RU" sz="20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международные и региональные организации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(Европейская организация автотуризма, Международный союз железных дорог, Всемирная туристическая организация, Международный союз электросвязи и др.) работают над стандартизацией услуг в своих областях.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1194" y="3038745"/>
            <a:ext cx="1164154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1995 г. вступило в силу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Генеральное соглашение о торговле услугами (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GATS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которое касается практически всех видов услуг, являющихся предметом международной торговли. </a:t>
            </a:r>
          </a:p>
          <a:p>
            <a:pPr algn="just"/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Генеральное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соглашение о торговле услугами направлено на либерализацию и устранение барьеров, препятствующих сервисным фирмам прежде всего в получении лицензий и ограничивающих иностранные инвестиции. Соглашение предоставляет право выхода на иностранный рынок и временного присутствия там частных поставщиков услуг.</a:t>
            </a:r>
          </a:p>
        </p:txBody>
      </p:sp>
    </p:spTree>
    <p:extLst>
      <p:ext uri="{BB962C8B-B14F-4D97-AF65-F5344CB8AC3E}">
        <p14:creationId xmlns:p14="http://schemas.microsoft.com/office/powerpoint/2010/main" val="369768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3140536"/>
              </p:ext>
            </p:extLst>
          </p:nvPr>
        </p:nvGraphicFramePr>
        <p:xfrm>
          <a:off x="177421" y="600501"/>
          <a:ext cx="11737075" cy="4067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41026" y="4717493"/>
            <a:ext cx="1184170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Например, к такой категории отнесены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услуги парикмахерских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услуги таят в себе много опасности для клиента (использование химикатов, отсутствие стерилизаторов для маникюрных инструментов и т.д.). Разрабатываемый стандарт установит требования и нормы безопасности, а также методы контроля за их выполнением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Не менее опасны для потребителей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услуги химчистки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Например, остатки растворителя, применяемого в машинах для чистки, вызывают аллергические заболевания кожи, печени и др. ГОСТ  на химчистку — один из первых государственных стандартов в сфере услуг.</a:t>
            </a:r>
          </a:p>
          <a:p>
            <a:pPr lvl="0"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68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41413" y="70505"/>
            <a:ext cx="9905998" cy="77997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СОДЕРЖАНИЕ МОДУЛЯ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033383709"/>
              </p:ext>
            </p:extLst>
          </p:nvPr>
        </p:nvGraphicFramePr>
        <p:xfrm>
          <a:off x="690383" y="850481"/>
          <a:ext cx="11277600" cy="5372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71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4072" y="458899"/>
            <a:ext cx="41837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Петля качества услуг</a:t>
            </a:r>
            <a:endParaRPr lang="ru-RU" sz="32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5618" y="1989295"/>
            <a:ext cx="535902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Наряду со стандартизацией самих услуг проводится и стандартизация систем обеспечения качества услуг, что необходимо для сертификации отдельных видов услуг. 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Нормативное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обеспечение петли качества составляют как государственные стандарты, так и стандарты предприятия (технические условия), которые конкретизируют требования сообразно виду услуги и возможностям организации, предоставляющей их .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6431933" y="1917677"/>
            <a:ext cx="5095393" cy="4263567"/>
            <a:chOff x="3077007" y="1917254"/>
            <a:chExt cx="2530601" cy="4940323"/>
          </a:xfrm>
        </p:grpSpPr>
        <p:sp>
          <p:nvSpPr>
            <p:cNvPr id="6" name="Полилиния 5"/>
            <p:cNvSpPr/>
            <p:nvPr/>
          </p:nvSpPr>
          <p:spPr>
            <a:xfrm>
              <a:off x="3077007" y="1917254"/>
              <a:ext cx="2530601" cy="676756"/>
            </a:xfrm>
            <a:custGeom>
              <a:avLst/>
              <a:gdLst>
                <a:gd name="connsiteX0" fmla="*/ 0 w 2530601"/>
                <a:gd name="connsiteY0" fmla="*/ 112795 h 676756"/>
                <a:gd name="connsiteX1" fmla="*/ 33037 w 2530601"/>
                <a:gd name="connsiteY1" fmla="*/ 33037 h 676756"/>
                <a:gd name="connsiteX2" fmla="*/ 112795 w 2530601"/>
                <a:gd name="connsiteY2" fmla="*/ 0 h 676756"/>
                <a:gd name="connsiteX3" fmla="*/ 2417806 w 2530601"/>
                <a:gd name="connsiteY3" fmla="*/ 0 h 676756"/>
                <a:gd name="connsiteX4" fmla="*/ 2497564 w 2530601"/>
                <a:gd name="connsiteY4" fmla="*/ 33037 h 676756"/>
                <a:gd name="connsiteX5" fmla="*/ 2530601 w 2530601"/>
                <a:gd name="connsiteY5" fmla="*/ 112795 h 676756"/>
                <a:gd name="connsiteX6" fmla="*/ 2530601 w 2530601"/>
                <a:gd name="connsiteY6" fmla="*/ 563961 h 676756"/>
                <a:gd name="connsiteX7" fmla="*/ 2497564 w 2530601"/>
                <a:gd name="connsiteY7" fmla="*/ 643719 h 676756"/>
                <a:gd name="connsiteX8" fmla="*/ 2417806 w 2530601"/>
                <a:gd name="connsiteY8" fmla="*/ 676756 h 676756"/>
                <a:gd name="connsiteX9" fmla="*/ 112795 w 2530601"/>
                <a:gd name="connsiteY9" fmla="*/ 676756 h 676756"/>
                <a:gd name="connsiteX10" fmla="*/ 33037 w 2530601"/>
                <a:gd name="connsiteY10" fmla="*/ 643719 h 676756"/>
                <a:gd name="connsiteX11" fmla="*/ 0 w 2530601"/>
                <a:gd name="connsiteY11" fmla="*/ 563961 h 676756"/>
                <a:gd name="connsiteX12" fmla="*/ 0 w 2530601"/>
                <a:gd name="connsiteY12" fmla="*/ 112795 h 676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30601" h="676756">
                  <a:moveTo>
                    <a:pt x="0" y="112795"/>
                  </a:moveTo>
                  <a:cubicBezTo>
                    <a:pt x="0" y="82880"/>
                    <a:pt x="11884" y="54190"/>
                    <a:pt x="33037" y="33037"/>
                  </a:cubicBezTo>
                  <a:cubicBezTo>
                    <a:pt x="54190" y="11884"/>
                    <a:pt x="82880" y="0"/>
                    <a:pt x="112795" y="0"/>
                  </a:cubicBezTo>
                  <a:lnTo>
                    <a:pt x="2417806" y="0"/>
                  </a:lnTo>
                  <a:cubicBezTo>
                    <a:pt x="2447721" y="0"/>
                    <a:pt x="2476411" y="11884"/>
                    <a:pt x="2497564" y="33037"/>
                  </a:cubicBezTo>
                  <a:cubicBezTo>
                    <a:pt x="2518717" y="54190"/>
                    <a:pt x="2530601" y="82880"/>
                    <a:pt x="2530601" y="112795"/>
                  </a:cubicBezTo>
                  <a:lnTo>
                    <a:pt x="2530601" y="563961"/>
                  </a:lnTo>
                  <a:cubicBezTo>
                    <a:pt x="2530601" y="593876"/>
                    <a:pt x="2518717" y="622566"/>
                    <a:pt x="2497564" y="643719"/>
                  </a:cubicBezTo>
                  <a:cubicBezTo>
                    <a:pt x="2476411" y="664872"/>
                    <a:pt x="2447721" y="676756"/>
                    <a:pt x="2417806" y="676756"/>
                  </a:cubicBezTo>
                  <a:lnTo>
                    <a:pt x="112795" y="676756"/>
                  </a:lnTo>
                  <a:cubicBezTo>
                    <a:pt x="82880" y="676756"/>
                    <a:pt x="54190" y="664872"/>
                    <a:pt x="33037" y="643719"/>
                  </a:cubicBezTo>
                  <a:cubicBezTo>
                    <a:pt x="11884" y="622566"/>
                    <a:pt x="0" y="593876"/>
                    <a:pt x="0" y="563961"/>
                  </a:cubicBezTo>
                  <a:lnTo>
                    <a:pt x="0" y="11279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6377" tIns="59707" rIns="86377" bIns="59707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маркетинговые исследования рынка услуг; </a:t>
              </a:r>
              <a:endParaRPr lang="ru-RU" sz="2400" kern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3077007" y="2627848"/>
              <a:ext cx="2530601" cy="676756"/>
            </a:xfrm>
            <a:custGeom>
              <a:avLst/>
              <a:gdLst>
                <a:gd name="connsiteX0" fmla="*/ 0 w 2530601"/>
                <a:gd name="connsiteY0" fmla="*/ 112795 h 676756"/>
                <a:gd name="connsiteX1" fmla="*/ 33037 w 2530601"/>
                <a:gd name="connsiteY1" fmla="*/ 33037 h 676756"/>
                <a:gd name="connsiteX2" fmla="*/ 112795 w 2530601"/>
                <a:gd name="connsiteY2" fmla="*/ 0 h 676756"/>
                <a:gd name="connsiteX3" fmla="*/ 2417806 w 2530601"/>
                <a:gd name="connsiteY3" fmla="*/ 0 h 676756"/>
                <a:gd name="connsiteX4" fmla="*/ 2497564 w 2530601"/>
                <a:gd name="connsiteY4" fmla="*/ 33037 h 676756"/>
                <a:gd name="connsiteX5" fmla="*/ 2530601 w 2530601"/>
                <a:gd name="connsiteY5" fmla="*/ 112795 h 676756"/>
                <a:gd name="connsiteX6" fmla="*/ 2530601 w 2530601"/>
                <a:gd name="connsiteY6" fmla="*/ 563961 h 676756"/>
                <a:gd name="connsiteX7" fmla="*/ 2497564 w 2530601"/>
                <a:gd name="connsiteY7" fmla="*/ 643719 h 676756"/>
                <a:gd name="connsiteX8" fmla="*/ 2417806 w 2530601"/>
                <a:gd name="connsiteY8" fmla="*/ 676756 h 676756"/>
                <a:gd name="connsiteX9" fmla="*/ 112795 w 2530601"/>
                <a:gd name="connsiteY9" fmla="*/ 676756 h 676756"/>
                <a:gd name="connsiteX10" fmla="*/ 33037 w 2530601"/>
                <a:gd name="connsiteY10" fmla="*/ 643719 h 676756"/>
                <a:gd name="connsiteX11" fmla="*/ 0 w 2530601"/>
                <a:gd name="connsiteY11" fmla="*/ 563961 h 676756"/>
                <a:gd name="connsiteX12" fmla="*/ 0 w 2530601"/>
                <a:gd name="connsiteY12" fmla="*/ 112795 h 676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30601" h="676756">
                  <a:moveTo>
                    <a:pt x="0" y="112795"/>
                  </a:moveTo>
                  <a:cubicBezTo>
                    <a:pt x="0" y="82880"/>
                    <a:pt x="11884" y="54190"/>
                    <a:pt x="33037" y="33037"/>
                  </a:cubicBezTo>
                  <a:cubicBezTo>
                    <a:pt x="54190" y="11884"/>
                    <a:pt x="82880" y="0"/>
                    <a:pt x="112795" y="0"/>
                  </a:cubicBezTo>
                  <a:lnTo>
                    <a:pt x="2417806" y="0"/>
                  </a:lnTo>
                  <a:cubicBezTo>
                    <a:pt x="2447721" y="0"/>
                    <a:pt x="2476411" y="11884"/>
                    <a:pt x="2497564" y="33037"/>
                  </a:cubicBezTo>
                  <a:cubicBezTo>
                    <a:pt x="2518717" y="54190"/>
                    <a:pt x="2530601" y="82880"/>
                    <a:pt x="2530601" y="112795"/>
                  </a:cubicBezTo>
                  <a:lnTo>
                    <a:pt x="2530601" y="563961"/>
                  </a:lnTo>
                  <a:cubicBezTo>
                    <a:pt x="2530601" y="593876"/>
                    <a:pt x="2518717" y="622566"/>
                    <a:pt x="2497564" y="643719"/>
                  </a:cubicBezTo>
                  <a:cubicBezTo>
                    <a:pt x="2476411" y="664872"/>
                    <a:pt x="2447721" y="676756"/>
                    <a:pt x="2417806" y="676756"/>
                  </a:cubicBezTo>
                  <a:lnTo>
                    <a:pt x="112795" y="676756"/>
                  </a:lnTo>
                  <a:cubicBezTo>
                    <a:pt x="82880" y="676756"/>
                    <a:pt x="54190" y="664872"/>
                    <a:pt x="33037" y="643719"/>
                  </a:cubicBezTo>
                  <a:cubicBezTo>
                    <a:pt x="11884" y="622566"/>
                    <a:pt x="0" y="593876"/>
                    <a:pt x="0" y="563961"/>
                  </a:cubicBezTo>
                  <a:lnTo>
                    <a:pt x="0" y="11279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6377" tIns="59707" rIns="86377" bIns="59707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проектирование услуги; </a:t>
              </a:r>
              <a:endParaRPr lang="ru-RU" sz="2400" kern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3077007" y="3338443"/>
              <a:ext cx="2530601" cy="676756"/>
            </a:xfrm>
            <a:custGeom>
              <a:avLst/>
              <a:gdLst>
                <a:gd name="connsiteX0" fmla="*/ 0 w 2530601"/>
                <a:gd name="connsiteY0" fmla="*/ 112795 h 676756"/>
                <a:gd name="connsiteX1" fmla="*/ 33037 w 2530601"/>
                <a:gd name="connsiteY1" fmla="*/ 33037 h 676756"/>
                <a:gd name="connsiteX2" fmla="*/ 112795 w 2530601"/>
                <a:gd name="connsiteY2" fmla="*/ 0 h 676756"/>
                <a:gd name="connsiteX3" fmla="*/ 2417806 w 2530601"/>
                <a:gd name="connsiteY3" fmla="*/ 0 h 676756"/>
                <a:gd name="connsiteX4" fmla="*/ 2497564 w 2530601"/>
                <a:gd name="connsiteY4" fmla="*/ 33037 h 676756"/>
                <a:gd name="connsiteX5" fmla="*/ 2530601 w 2530601"/>
                <a:gd name="connsiteY5" fmla="*/ 112795 h 676756"/>
                <a:gd name="connsiteX6" fmla="*/ 2530601 w 2530601"/>
                <a:gd name="connsiteY6" fmla="*/ 563961 h 676756"/>
                <a:gd name="connsiteX7" fmla="*/ 2497564 w 2530601"/>
                <a:gd name="connsiteY7" fmla="*/ 643719 h 676756"/>
                <a:gd name="connsiteX8" fmla="*/ 2417806 w 2530601"/>
                <a:gd name="connsiteY8" fmla="*/ 676756 h 676756"/>
                <a:gd name="connsiteX9" fmla="*/ 112795 w 2530601"/>
                <a:gd name="connsiteY9" fmla="*/ 676756 h 676756"/>
                <a:gd name="connsiteX10" fmla="*/ 33037 w 2530601"/>
                <a:gd name="connsiteY10" fmla="*/ 643719 h 676756"/>
                <a:gd name="connsiteX11" fmla="*/ 0 w 2530601"/>
                <a:gd name="connsiteY11" fmla="*/ 563961 h 676756"/>
                <a:gd name="connsiteX12" fmla="*/ 0 w 2530601"/>
                <a:gd name="connsiteY12" fmla="*/ 112795 h 676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30601" h="676756">
                  <a:moveTo>
                    <a:pt x="0" y="112795"/>
                  </a:moveTo>
                  <a:cubicBezTo>
                    <a:pt x="0" y="82880"/>
                    <a:pt x="11884" y="54190"/>
                    <a:pt x="33037" y="33037"/>
                  </a:cubicBezTo>
                  <a:cubicBezTo>
                    <a:pt x="54190" y="11884"/>
                    <a:pt x="82880" y="0"/>
                    <a:pt x="112795" y="0"/>
                  </a:cubicBezTo>
                  <a:lnTo>
                    <a:pt x="2417806" y="0"/>
                  </a:lnTo>
                  <a:cubicBezTo>
                    <a:pt x="2447721" y="0"/>
                    <a:pt x="2476411" y="11884"/>
                    <a:pt x="2497564" y="33037"/>
                  </a:cubicBezTo>
                  <a:cubicBezTo>
                    <a:pt x="2518717" y="54190"/>
                    <a:pt x="2530601" y="82880"/>
                    <a:pt x="2530601" y="112795"/>
                  </a:cubicBezTo>
                  <a:lnTo>
                    <a:pt x="2530601" y="563961"/>
                  </a:lnTo>
                  <a:cubicBezTo>
                    <a:pt x="2530601" y="593876"/>
                    <a:pt x="2518717" y="622566"/>
                    <a:pt x="2497564" y="643719"/>
                  </a:cubicBezTo>
                  <a:cubicBezTo>
                    <a:pt x="2476411" y="664872"/>
                    <a:pt x="2447721" y="676756"/>
                    <a:pt x="2417806" y="676756"/>
                  </a:cubicBezTo>
                  <a:lnTo>
                    <a:pt x="112795" y="676756"/>
                  </a:lnTo>
                  <a:cubicBezTo>
                    <a:pt x="82880" y="676756"/>
                    <a:pt x="54190" y="664872"/>
                    <a:pt x="33037" y="643719"/>
                  </a:cubicBezTo>
                  <a:cubicBezTo>
                    <a:pt x="11884" y="622566"/>
                    <a:pt x="0" y="593876"/>
                    <a:pt x="0" y="563961"/>
                  </a:cubicBezTo>
                  <a:lnTo>
                    <a:pt x="0" y="11279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6377" tIns="59707" rIns="86377" bIns="59707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требования к услуге; </a:t>
              </a:r>
              <a:endParaRPr lang="ru-RU" sz="2400" kern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3077007" y="4049037"/>
              <a:ext cx="2530601" cy="676756"/>
            </a:xfrm>
            <a:custGeom>
              <a:avLst/>
              <a:gdLst>
                <a:gd name="connsiteX0" fmla="*/ 0 w 2530601"/>
                <a:gd name="connsiteY0" fmla="*/ 112795 h 676756"/>
                <a:gd name="connsiteX1" fmla="*/ 33037 w 2530601"/>
                <a:gd name="connsiteY1" fmla="*/ 33037 h 676756"/>
                <a:gd name="connsiteX2" fmla="*/ 112795 w 2530601"/>
                <a:gd name="connsiteY2" fmla="*/ 0 h 676756"/>
                <a:gd name="connsiteX3" fmla="*/ 2417806 w 2530601"/>
                <a:gd name="connsiteY3" fmla="*/ 0 h 676756"/>
                <a:gd name="connsiteX4" fmla="*/ 2497564 w 2530601"/>
                <a:gd name="connsiteY4" fmla="*/ 33037 h 676756"/>
                <a:gd name="connsiteX5" fmla="*/ 2530601 w 2530601"/>
                <a:gd name="connsiteY5" fmla="*/ 112795 h 676756"/>
                <a:gd name="connsiteX6" fmla="*/ 2530601 w 2530601"/>
                <a:gd name="connsiteY6" fmla="*/ 563961 h 676756"/>
                <a:gd name="connsiteX7" fmla="*/ 2497564 w 2530601"/>
                <a:gd name="connsiteY7" fmla="*/ 643719 h 676756"/>
                <a:gd name="connsiteX8" fmla="*/ 2417806 w 2530601"/>
                <a:gd name="connsiteY8" fmla="*/ 676756 h 676756"/>
                <a:gd name="connsiteX9" fmla="*/ 112795 w 2530601"/>
                <a:gd name="connsiteY9" fmla="*/ 676756 h 676756"/>
                <a:gd name="connsiteX10" fmla="*/ 33037 w 2530601"/>
                <a:gd name="connsiteY10" fmla="*/ 643719 h 676756"/>
                <a:gd name="connsiteX11" fmla="*/ 0 w 2530601"/>
                <a:gd name="connsiteY11" fmla="*/ 563961 h 676756"/>
                <a:gd name="connsiteX12" fmla="*/ 0 w 2530601"/>
                <a:gd name="connsiteY12" fmla="*/ 112795 h 676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30601" h="676756">
                  <a:moveTo>
                    <a:pt x="0" y="112795"/>
                  </a:moveTo>
                  <a:cubicBezTo>
                    <a:pt x="0" y="82880"/>
                    <a:pt x="11884" y="54190"/>
                    <a:pt x="33037" y="33037"/>
                  </a:cubicBezTo>
                  <a:cubicBezTo>
                    <a:pt x="54190" y="11884"/>
                    <a:pt x="82880" y="0"/>
                    <a:pt x="112795" y="0"/>
                  </a:cubicBezTo>
                  <a:lnTo>
                    <a:pt x="2417806" y="0"/>
                  </a:lnTo>
                  <a:cubicBezTo>
                    <a:pt x="2447721" y="0"/>
                    <a:pt x="2476411" y="11884"/>
                    <a:pt x="2497564" y="33037"/>
                  </a:cubicBezTo>
                  <a:cubicBezTo>
                    <a:pt x="2518717" y="54190"/>
                    <a:pt x="2530601" y="82880"/>
                    <a:pt x="2530601" y="112795"/>
                  </a:cubicBezTo>
                  <a:lnTo>
                    <a:pt x="2530601" y="563961"/>
                  </a:lnTo>
                  <a:cubicBezTo>
                    <a:pt x="2530601" y="593876"/>
                    <a:pt x="2518717" y="622566"/>
                    <a:pt x="2497564" y="643719"/>
                  </a:cubicBezTo>
                  <a:cubicBezTo>
                    <a:pt x="2476411" y="664872"/>
                    <a:pt x="2447721" y="676756"/>
                    <a:pt x="2417806" y="676756"/>
                  </a:cubicBezTo>
                  <a:lnTo>
                    <a:pt x="112795" y="676756"/>
                  </a:lnTo>
                  <a:cubicBezTo>
                    <a:pt x="82880" y="676756"/>
                    <a:pt x="54190" y="664872"/>
                    <a:pt x="33037" y="643719"/>
                  </a:cubicBezTo>
                  <a:cubicBezTo>
                    <a:pt x="11884" y="622566"/>
                    <a:pt x="0" y="593876"/>
                    <a:pt x="0" y="563961"/>
                  </a:cubicBezTo>
                  <a:lnTo>
                    <a:pt x="0" y="11279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6377" tIns="59707" rIns="86377" bIns="59707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организация технологического процесса и контроля; </a:t>
              </a:r>
              <a:endParaRPr lang="ru-RU" sz="2400" kern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3077007" y="4759632"/>
              <a:ext cx="2530601" cy="676756"/>
            </a:xfrm>
            <a:custGeom>
              <a:avLst/>
              <a:gdLst>
                <a:gd name="connsiteX0" fmla="*/ 0 w 2530601"/>
                <a:gd name="connsiteY0" fmla="*/ 112795 h 676756"/>
                <a:gd name="connsiteX1" fmla="*/ 33037 w 2530601"/>
                <a:gd name="connsiteY1" fmla="*/ 33037 h 676756"/>
                <a:gd name="connsiteX2" fmla="*/ 112795 w 2530601"/>
                <a:gd name="connsiteY2" fmla="*/ 0 h 676756"/>
                <a:gd name="connsiteX3" fmla="*/ 2417806 w 2530601"/>
                <a:gd name="connsiteY3" fmla="*/ 0 h 676756"/>
                <a:gd name="connsiteX4" fmla="*/ 2497564 w 2530601"/>
                <a:gd name="connsiteY4" fmla="*/ 33037 h 676756"/>
                <a:gd name="connsiteX5" fmla="*/ 2530601 w 2530601"/>
                <a:gd name="connsiteY5" fmla="*/ 112795 h 676756"/>
                <a:gd name="connsiteX6" fmla="*/ 2530601 w 2530601"/>
                <a:gd name="connsiteY6" fmla="*/ 563961 h 676756"/>
                <a:gd name="connsiteX7" fmla="*/ 2497564 w 2530601"/>
                <a:gd name="connsiteY7" fmla="*/ 643719 h 676756"/>
                <a:gd name="connsiteX8" fmla="*/ 2417806 w 2530601"/>
                <a:gd name="connsiteY8" fmla="*/ 676756 h 676756"/>
                <a:gd name="connsiteX9" fmla="*/ 112795 w 2530601"/>
                <a:gd name="connsiteY9" fmla="*/ 676756 h 676756"/>
                <a:gd name="connsiteX10" fmla="*/ 33037 w 2530601"/>
                <a:gd name="connsiteY10" fmla="*/ 643719 h 676756"/>
                <a:gd name="connsiteX11" fmla="*/ 0 w 2530601"/>
                <a:gd name="connsiteY11" fmla="*/ 563961 h 676756"/>
                <a:gd name="connsiteX12" fmla="*/ 0 w 2530601"/>
                <a:gd name="connsiteY12" fmla="*/ 112795 h 676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30601" h="676756">
                  <a:moveTo>
                    <a:pt x="0" y="112795"/>
                  </a:moveTo>
                  <a:cubicBezTo>
                    <a:pt x="0" y="82880"/>
                    <a:pt x="11884" y="54190"/>
                    <a:pt x="33037" y="33037"/>
                  </a:cubicBezTo>
                  <a:cubicBezTo>
                    <a:pt x="54190" y="11884"/>
                    <a:pt x="82880" y="0"/>
                    <a:pt x="112795" y="0"/>
                  </a:cubicBezTo>
                  <a:lnTo>
                    <a:pt x="2417806" y="0"/>
                  </a:lnTo>
                  <a:cubicBezTo>
                    <a:pt x="2447721" y="0"/>
                    <a:pt x="2476411" y="11884"/>
                    <a:pt x="2497564" y="33037"/>
                  </a:cubicBezTo>
                  <a:cubicBezTo>
                    <a:pt x="2518717" y="54190"/>
                    <a:pt x="2530601" y="82880"/>
                    <a:pt x="2530601" y="112795"/>
                  </a:cubicBezTo>
                  <a:lnTo>
                    <a:pt x="2530601" y="563961"/>
                  </a:lnTo>
                  <a:cubicBezTo>
                    <a:pt x="2530601" y="593876"/>
                    <a:pt x="2518717" y="622566"/>
                    <a:pt x="2497564" y="643719"/>
                  </a:cubicBezTo>
                  <a:cubicBezTo>
                    <a:pt x="2476411" y="664872"/>
                    <a:pt x="2447721" y="676756"/>
                    <a:pt x="2417806" y="676756"/>
                  </a:cubicBezTo>
                  <a:lnTo>
                    <a:pt x="112795" y="676756"/>
                  </a:lnTo>
                  <a:cubicBezTo>
                    <a:pt x="82880" y="676756"/>
                    <a:pt x="54190" y="664872"/>
                    <a:pt x="33037" y="643719"/>
                  </a:cubicBezTo>
                  <a:cubicBezTo>
                    <a:pt x="11884" y="622566"/>
                    <a:pt x="0" y="593876"/>
                    <a:pt x="0" y="563961"/>
                  </a:cubicBezTo>
                  <a:lnTo>
                    <a:pt x="0" y="11279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6377" tIns="59707" rIns="86377" bIns="59707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предоставление услуги; </a:t>
              </a:r>
              <a:endParaRPr lang="ru-RU" sz="2400" kern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3077007" y="5470226"/>
              <a:ext cx="2530601" cy="676756"/>
            </a:xfrm>
            <a:custGeom>
              <a:avLst/>
              <a:gdLst>
                <a:gd name="connsiteX0" fmla="*/ 0 w 2530601"/>
                <a:gd name="connsiteY0" fmla="*/ 112795 h 676756"/>
                <a:gd name="connsiteX1" fmla="*/ 33037 w 2530601"/>
                <a:gd name="connsiteY1" fmla="*/ 33037 h 676756"/>
                <a:gd name="connsiteX2" fmla="*/ 112795 w 2530601"/>
                <a:gd name="connsiteY2" fmla="*/ 0 h 676756"/>
                <a:gd name="connsiteX3" fmla="*/ 2417806 w 2530601"/>
                <a:gd name="connsiteY3" fmla="*/ 0 h 676756"/>
                <a:gd name="connsiteX4" fmla="*/ 2497564 w 2530601"/>
                <a:gd name="connsiteY4" fmla="*/ 33037 h 676756"/>
                <a:gd name="connsiteX5" fmla="*/ 2530601 w 2530601"/>
                <a:gd name="connsiteY5" fmla="*/ 112795 h 676756"/>
                <a:gd name="connsiteX6" fmla="*/ 2530601 w 2530601"/>
                <a:gd name="connsiteY6" fmla="*/ 563961 h 676756"/>
                <a:gd name="connsiteX7" fmla="*/ 2497564 w 2530601"/>
                <a:gd name="connsiteY7" fmla="*/ 643719 h 676756"/>
                <a:gd name="connsiteX8" fmla="*/ 2417806 w 2530601"/>
                <a:gd name="connsiteY8" fmla="*/ 676756 h 676756"/>
                <a:gd name="connsiteX9" fmla="*/ 112795 w 2530601"/>
                <a:gd name="connsiteY9" fmla="*/ 676756 h 676756"/>
                <a:gd name="connsiteX10" fmla="*/ 33037 w 2530601"/>
                <a:gd name="connsiteY10" fmla="*/ 643719 h 676756"/>
                <a:gd name="connsiteX11" fmla="*/ 0 w 2530601"/>
                <a:gd name="connsiteY11" fmla="*/ 563961 h 676756"/>
                <a:gd name="connsiteX12" fmla="*/ 0 w 2530601"/>
                <a:gd name="connsiteY12" fmla="*/ 112795 h 676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30601" h="676756">
                  <a:moveTo>
                    <a:pt x="0" y="112795"/>
                  </a:moveTo>
                  <a:cubicBezTo>
                    <a:pt x="0" y="82880"/>
                    <a:pt x="11884" y="54190"/>
                    <a:pt x="33037" y="33037"/>
                  </a:cubicBezTo>
                  <a:cubicBezTo>
                    <a:pt x="54190" y="11884"/>
                    <a:pt x="82880" y="0"/>
                    <a:pt x="112795" y="0"/>
                  </a:cubicBezTo>
                  <a:lnTo>
                    <a:pt x="2417806" y="0"/>
                  </a:lnTo>
                  <a:cubicBezTo>
                    <a:pt x="2447721" y="0"/>
                    <a:pt x="2476411" y="11884"/>
                    <a:pt x="2497564" y="33037"/>
                  </a:cubicBezTo>
                  <a:cubicBezTo>
                    <a:pt x="2518717" y="54190"/>
                    <a:pt x="2530601" y="82880"/>
                    <a:pt x="2530601" y="112795"/>
                  </a:cubicBezTo>
                  <a:lnTo>
                    <a:pt x="2530601" y="563961"/>
                  </a:lnTo>
                  <a:cubicBezTo>
                    <a:pt x="2530601" y="593876"/>
                    <a:pt x="2518717" y="622566"/>
                    <a:pt x="2497564" y="643719"/>
                  </a:cubicBezTo>
                  <a:cubicBezTo>
                    <a:pt x="2476411" y="664872"/>
                    <a:pt x="2447721" y="676756"/>
                    <a:pt x="2417806" y="676756"/>
                  </a:cubicBezTo>
                  <a:lnTo>
                    <a:pt x="112795" y="676756"/>
                  </a:lnTo>
                  <a:cubicBezTo>
                    <a:pt x="82880" y="676756"/>
                    <a:pt x="54190" y="664872"/>
                    <a:pt x="33037" y="643719"/>
                  </a:cubicBezTo>
                  <a:cubicBezTo>
                    <a:pt x="11884" y="622566"/>
                    <a:pt x="0" y="593876"/>
                    <a:pt x="0" y="563961"/>
                  </a:cubicBezTo>
                  <a:lnTo>
                    <a:pt x="0" y="11279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6377" tIns="59707" rIns="86377" bIns="59707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результат услуги; </a:t>
              </a:r>
              <a:endParaRPr lang="ru-RU" sz="2400" kern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3077007" y="6180821"/>
              <a:ext cx="2530601" cy="676756"/>
            </a:xfrm>
            <a:custGeom>
              <a:avLst/>
              <a:gdLst>
                <a:gd name="connsiteX0" fmla="*/ 0 w 2530601"/>
                <a:gd name="connsiteY0" fmla="*/ 112795 h 676756"/>
                <a:gd name="connsiteX1" fmla="*/ 33037 w 2530601"/>
                <a:gd name="connsiteY1" fmla="*/ 33037 h 676756"/>
                <a:gd name="connsiteX2" fmla="*/ 112795 w 2530601"/>
                <a:gd name="connsiteY2" fmla="*/ 0 h 676756"/>
                <a:gd name="connsiteX3" fmla="*/ 2417806 w 2530601"/>
                <a:gd name="connsiteY3" fmla="*/ 0 h 676756"/>
                <a:gd name="connsiteX4" fmla="*/ 2497564 w 2530601"/>
                <a:gd name="connsiteY4" fmla="*/ 33037 h 676756"/>
                <a:gd name="connsiteX5" fmla="*/ 2530601 w 2530601"/>
                <a:gd name="connsiteY5" fmla="*/ 112795 h 676756"/>
                <a:gd name="connsiteX6" fmla="*/ 2530601 w 2530601"/>
                <a:gd name="connsiteY6" fmla="*/ 563961 h 676756"/>
                <a:gd name="connsiteX7" fmla="*/ 2497564 w 2530601"/>
                <a:gd name="connsiteY7" fmla="*/ 643719 h 676756"/>
                <a:gd name="connsiteX8" fmla="*/ 2417806 w 2530601"/>
                <a:gd name="connsiteY8" fmla="*/ 676756 h 676756"/>
                <a:gd name="connsiteX9" fmla="*/ 112795 w 2530601"/>
                <a:gd name="connsiteY9" fmla="*/ 676756 h 676756"/>
                <a:gd name="connsiteX10" fmla="*/ 33037 w 2530601"/>
                <a:gd name="connsiteY10" fmla="*/ 643719 h 676756"/>
                <a:gd name="connsiteX11" fmla="*/ 0 w 2530601"/>
                <a:gd name="connsiteY11" fmla="*/ 563961 h 676756"/>
                <a:gd name="connsiteX12" fmla="*/ 0 w 2530601"/>
                <a:gd name="connsiteY12" fmla="*/ 112795 h 676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30601" h="676756">
                  <a:moveTo>
                    <a:pt x="0" y="112795"/>
                  </a:moveTo>
                  <a:cubicBezTo>
                    <a:pt x="0" y="82880"/>
                    <a:pt x="11884" y="54190"/>
                    <a:pt x="33037" y="33037"/>
                  </a:cubicBezTo>
                  <a:cubicBezTo>
                    <a:pt x="54190" y="11884"/>
                    <a:pt x="82880" y="0"/>
                    <a:pt x="112795" y="0"/>
                  </a:cubicBezTo>
                  <a:lnTo>
                    <a:pt x="2417806" y="0"/>
                  </a:lnTo>
                  <a:cubicBezTo>
                    <a:pt x="2447721" y="0"/>
                    <a:pt x="2476411" y="11884"/>
                    <a:pt x="2497564" y="33037"/>
                  </a:cubicBezTo>
                  <a:cubicBezTo>
                    <a:pt x="2518717" y="54190"/>
                    <a:pt x="2530601" y="82880"/>
                    <a:pt x="2530601" y="112795"/>
                  </a:cubicBezTo>
                  <a:lnTo>
                    <a:pt x="2530601" y="563961"/>
                  </a:lnTo>
                  <a:cubicBezTo>
                    <a:pt x="2530601" y="593876"/>
                    <a:pt x="2518717" y="622566"/>
                    <a:pt x="2497564" y="643719"/>
                  </a:cubicBezTo>
                  <a:cubicBezTo>
                    <a:pt x="2476411" y="664872"/>
                    <a:pt x="2447721" y="676756"/>
                    <a:pt x="2417806" y="676756"/>
                  </a:cubicBezTo>
                  <a:lnTo>
                    <a:pt x="112795" y="676756"/>
                  </a:lnTo>
                  <a:cubicBezTo>
                    <a:pt x="82880" y="676756"/>
                    <a:pt x="54190" y="664872"/>
                    <a:pt x="33037" y="643719"/>
                  </a:cubicBezTo>
                  <a:cubicBezTo>
                    <a:pt x="11884" y="622566"/>
                    <a:pt x="0" y="593876"/>
                    <a:pt x="0" y="563961"/>
                  </a:cubicBezTo>
                  <a:lnTo>
                    <a:pt x="0" y="11279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6377" tIns="59707" rIns="86377" bIns="59707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оценка исполнителем и заказчиком.</a:t>
              </a:r>
              <a:endParaRPr lang="ru-RU" sz="2400" kern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6182436" y="1118528"/>
            <a:ext cx="60095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Петля качества услуг включает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такие составляющие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как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68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3"/>
          <p:cNvSpPr txBox="1">
            <a:spLocks/>
          </p:cNvSpPr>
          <p:nvPr/>
        </p:nvSpPr>
        <p:spPr>
          <a:xfrm>
            <a:off x="1095720" y="2012141"/>
            <a:ext cx="9738200" cy="7642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5.3.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Экологическая стандартизация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26" y="2790064"/>
            <a:ext cx="2158749" cy="23337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05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1968" y="601821"/>
            <a:ext cx="1162765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94200" lvl="0" indent="-4394200" algn="just">
              <a:tabLst>
                <a:tab pos="4298950" algn="l"/>
              </a:tabLst>
            </a:pPr>
            <a:r>
              <a:rPr lang="ru-RU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Экологические стандарты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это нормативно-технические документы, устанавливающие комплекс обязательных к исполнению требований, правил, норм по охране окружающей среды и природопользования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0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Экологическая стандартизация направлена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0850" lvl="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защиту интересов государства, общества и его граждан в сфере окружающей среды, </a:t>
            </a:r>
          </a:p>
          <a:p>
            <a:pPr marL="450850" lvl="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экологической безопасности и сохранения биологического разнообразия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1968" y="2960412"/>
            <a:ext cx="90848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Законодательной основой экологической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стандартизации 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Республике Беларусь является 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Закон Республики Беларусь "Об охране окружающей среды"</a:t>
            </a:r>
          </a:p>
        </p:txBody>
      </p:sp>
      <p:pic>
        <p:nvPicPr>
          <p:cNvPr id="5" name="Picture 2" descr="&amp;Kcy;&amp;acy;&amp;rcy;&amp;tcy;&amp;icy;&amp;ncy;&amp;kcy;&amp;icy; &amp;pcy;&amp;ocy; &amp;zcy;&amp;acy;&amp;pcy;&amp;rcy;&amp;ocy;&amp;scy;&amp;ucy; &amp;zcy;&amp;acy;&amp;kcy;&amp;ocy;&amp;ncy; &amp;ocy;&amp;bcy; &amp;ocy;&amp;khcy;&amp;rcy;&amp;acy;&amp;ncy;&amp;iecy; &amp;ocy;&amp;kcy;&amp;rcy;&amp;ucy;&amp;zhcy; &amp;scy;&amp;rcy;&amp;iecy;&amp;dcy;&amp;ycy; &amp;rcy;&amp;b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12490" y="2960411"/>
            <a:ext cx="2416839" cy="337014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81968" y="4352146"/>
            <a:ext cx="90848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основе экологических стандартов осуществляется</a:t>
            </a:r>
          </a:p>
          <a:p>
            <a:pPr marL="4216400" indent="-4216400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экологическая сертификация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деятельность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подтверждению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соответствия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объектов требованиям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ТНПА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области охраны окружающей среды.</a:t>
            </a:r>
          </a:p>
        </p:txBody>
      </p:sp>
    </p:spTree>
    <p:extLst>
      <p:ext uri="{BB962C8B-B14F-4D97-AF65-F5344CB8AC3E}">
        <p14:creationId xmlns:p14="http://schemas.microsoft.com/office/powerpoint/2010/main" val="391268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3"/>
          <p:cNvSpPr txBox="1">
            <a:spLocks/>
          </p:cNvSpPr>
          <p:nvPr/>
        </p:nvSpPr>
        <p:spPr>
          <a:xfrm>
            <a:off x="1095720" y="2012141"/>
            <a:ext cx="9738200" cy="7642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5.4.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Стандартизация в сфере охраны труда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26" y="2790064"/>
            <a:ext cx="2158749" cy="23337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01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Picture 2" descr="&amp;Kcy;&amp;acy;&amp;rcy;&amp;tcy;&amp;icy;&amp;ncy;&amp;kcy;&amp;icy; &amp;pcy;&amp;ocy; &amp;zcy;&amp;acy;&amp;pcy;&amp;rcy;&amp;ocy;&amp;scy;&amp;ucy; &amp;ocy;&amp;khcy;&amp;rcy;&amp;acy;&amp;ncy;&amp;acy; &amp;tcy;&amp;rcy;&amp;ucy;&amp;d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25796" y="594946"/>
            <a:ext cx="2983827" cy="278092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68321" y="513552"/>
            <a:ext cx="836152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Стандартизация в области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охраны труда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развивается в двух направлениях и определяет нормативно-техническую документацию двух типов: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 технические условия.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 система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стандартов безопасности труда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Первое  направление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предусматривает обязательное наличие в ТУ, а также в стандартах раздела с требованиями безвредности. При невыполнении этих требований изделие, оборудование, машина, инструмент не могут быть сданы в эксплуатацию.</a:t>
            </a: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Второе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направление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обусловлено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необходимостью конкретизировать общие требования по безопасности и безвредности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&amp;Kcy;&amp;acy;&amp;rcy;&amp;tcy;&amp;icy;&amp;ncy;&amp;kcy;&amp;icy; &amp;pcy;&amp;ocy; &amp;zcy;&amp;acy;&amp;pcy;&amp;rcy;&amp;ocy;&amp;scy;&amp;ucy; &amp;ocy;&amp;khcy;&amp;rcy;&amp;acy;&amp;ncy;&amp;acy; &amp;tcy;&amp;rcy;&amp;ucy;&amp;dcy;&amp;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2137" y="4421874"/>
            <a:ext cx="1626498" cy="193115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24669" y="4421874"/>
            <a:ext cx="94849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Стандарты по безопасности труда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разрабатываются:</a:t>
            </a:r>
          </a:p>
          <a:p>
            <a:pPr marL="806450" indent="-342900" algn="just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международной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организацией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труда,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806450" indent="-342900" algn="just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научно-исследовательскими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конструкторскими организациями.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Координирует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работу центральный научно-исследовательский институт охраны труда. </a:t>
            </a:r>
          </a:p>
        </p:txBody>
      </p:sp>
    </p:spTree>
    <p:extLst>
      <p:ext uri="{BB962C8B-B14F-4D97-AF65-F5344CB8AC3E}">
        <p14:creationId xmlns:p14="http://schemas.microsoft.com/office/powerpoint/2010/main" val="391268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Picture 2" descr="&amp;Kcy;&amp;acy;&amp;rcy;&amp;tcy;&amp;icy;&amp;ncy;&amp;kcy;&amp;icy; &amp;pcy;&amp;ocy; &amp;zcy;&amp;acy;&amp;pcy;&amp;rcy;&amp;ocy;&amp;scy;&amp;ucy; &amp;ocy;&amp;khcy;&amp;rcy;&amp;acy;&amp;ncy;&amp;acy; &amp;tcy;&amp;rcy;&amp;ucy;&amp;d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660" y="687860"/>
            <a:ext cx="3624713" cy="165377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3944202" y="710817"/>
            <a:ext cx="8147717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Одним из основных нормативных документов по охране труда является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«Система стандартов безопасности труда» (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ССБТ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ru-RU" sz="105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ССБТ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комплекс взаимосвязанных стандартов, содержащих требования, нормы и правила, направленные на обеспечение безопасности, сохранение здоровья и работоспособности человека в процессе труда.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6201" y="2505670"/>
            <a:ext cx="109134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Стандарты, входящие в </a:t>
            </a:r>
            <a:r>
              <a:rPr lang="ru-RU" sz="2000" u="sng" dirty="0" err="1">
                <a:latin typeface="Times New Roman" pitchFamily="18" charset="0"/>
                <a:cs typeface="Times New Roman" pitchFamily="18" charset="0"/>
              </a:rPr>
              <a:t>ССБТ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, подразделяются на подсистемы, обозначаемые цифрами от 0 до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9: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u="sng" dirty="0">
                <a:latin typeface="Times New Roman" pitchFamily="18" charset="0"/>
                <a:cs typeface="Times New Roman" pitchFamily="18" charset="0"/>
              </a:rPr>
            </a:br>
            <a:endParaRPr lang="ru-RU" sz="2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6660" y="3040125"/>
            <a:ext cx="11799722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06563" indent="-1706563" algn="just"/>
            <a:r>
              <a:rPr lang="ru-RU" sz="19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Подсистема 0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стандарты основ построения системы, устанавливающие цели, задачи, структуру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ССБТ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терминологию в области безопасности труда, классификацию опасных и вредных производственных факторов, порядок внедрения и контроля за соблюдением стандартов.</a:t>
            </a:r>
          </a:p>
          <a:p>
            <a:pPr marL="1706563" indent="-1706563" algn="just"/>
            <a:r>
              <a:rPr lang="ru-RU" sz="19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Подсистема 1 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стандарты требований и норм по видам опасных и вредных производственных факторов, устанавливающие их предельно допустимые значения, методы контроля и защиты работающих.</a:t>
            </a:r>
          </a:p>
          <a:p>
            <a:pPr marL="1706563" indent="-1706563" algn="just"/>
            <a:r>
              <a:rPr lang="ru-RU" sz="19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Подсистема 2 – 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стандарты требований безопасности к производственному оборудованию.</a:t>
            </a:r>
          </a:p>
          <a:p>
            <a:pPr marL="1706563" indent="-1706563" algn="just"/>
            <a:r>
              <a:rPr lang="ru-RU" sz="19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Подсистема 3 – 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стандарты требований безопасности к производственным процессам.</a:t>
            </a:r>
          </a:p>
          <a:p>
            <a:pPr marL="1706563" indent="-1706563" algn="just"/>
            <a:r>
              <a:rPr lang="ru-RU" sz="19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Подсистема 4 – 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стандарты требований к средствам защиты работающих.</a:t>
            </a:r>
          </a:p>
          <a:p>
            <a:pPr marL="1706563" indent="-1706563" algn="just"/>
            <a:r>
              <a:rPr lang="ru-RU" sz="19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Подсистема 5 – 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стандарты требований безопасности к зданиям и сооружениям.</a:t>
            </a:r>
          </a:p>
          <a:p>
            <a:pPr marL="1706563" indent="-1706563" algn="just"/>
            <a:r>
              <a:rPr lang="ru-RU" sz="19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Подсистема 6…9 </a:t>
            </a:r>
            <a:r>
              <a:rPr lang="ru-RU" sz="1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являются резервными для дальнейшего развития </a:t>
            </a:r>
            <a:r>
              <a:rPr lang="ru-RU" sz="1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ССБТ</a:t>
            </a:r>
            <a:r>
              <a:rPr lang="ru-RU" sz="19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9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68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graphicFrame>
        <p:nvGraphicFramePr>
          <p:cNvPr id="3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2960514"/>
              </p:ext>
            </p:extLst>
          </p:nvPr>
        </p:nvGraphicFramePr>
        <p:xfrm>
          <a:off x="386687" y="763866"/>
          <a:ext cx="11284607" cy="5050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86687" y="5030169"/>
            <a:ext cx="113094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настоящее время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ССБТ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включает в себя более 380 государственных и 350 отраслевых стандартов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3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Picture 2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 rotWithShape="1">
          <a:blip r:embed="rId3" cstate="print"/>
          <a:srcRect l="3792" r="2854" b="5637"/>
          <a:stretch/>
        </p:blipFill>
        <p:spPr bwMode="auto">
          <a:xfrm>
            <a:off x="354842" y="763866"/>
            <a:ext cx="3862316" cy="52543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4467366" y="763866"/>
            <a:ext cx="7515367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Согласно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ГОСТ 12.0.001-82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«Система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стандартов безопасности труда. Общие положения»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объектами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стандартизации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ССБТ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являются правила, нормы и требования, направленные на обеспечение безопасности труда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just"/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классификация опасных и вредных производственных факторов;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термины и определения основных понятий в области безопасности труда;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методы контроля опасных и вредных производственных факторов;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предельно допустимые значения опасных и вредных производственных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факторов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общие требования безопасности к производственному оборудованию и процессам;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классификация средств защиты работающих, требования к ним, методы контроля свойств средств защиты;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требования к цветам и знакам безопасности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3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04967" y="537372"/>
            <a:ext cx="10686197" cy="54848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100" u="sng" dirty="0" smtClean="0">
                <a:latin typeface="Times New Roman" pitchFamily="18" charset="0"/>
                <a:cs typeface="Times New Roman" pitchFamily="18" charset="0"/>
              </a:rPr>
              <a:t>Служба охраны труда выполняет следующие функции:</a:t>
            </a:r>
            <a:endParaRPr lang="ru-RU" sz="31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&amp;Kcy;&amp;acy;&amp;rcy;&amp;tcy;&amp;icy;&amp;ncy;&amp;kcy;&amp;icy; &amp;pcy;&amp;ocy; &amp;zcy;&amp;acy;&amp;pcy;&amp;rcy;&amp;ocy;&amp;scy;&amp;ucy; &amp;ocy;&amp;khcy;&amp;rcy;&amp;acy;&amp;ncy;&amp;acy; &amp;tcy;&amp;rcy;&amp;ucy;&amp;d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967" y="1358960"/>
            <a:ext cx="3507474" cy="24397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4107493" y="1507176"/>
            <a:ext cx="786159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проводит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анализ состояния и причин производственного травматизма и профессиональных заболеваний,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разрабатывает мероприятия по предупреждению несчастных случаев на производстве и профессиональных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заболеваний,</a:t>
            </a: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организует разработку и выполнение плана улучшения условий труда, охраны труда и санитарно-оздоровительных мероприятий</a:t>
            </a: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проводит проверки технического состояния зданий, сооружений, оборудования, состояния санитарно-бытовых помещений,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itchFamily="2" charset="2"/>
              <a:buChar char="ü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4966" y="3959053"/>
            <a:ext cx="1146412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контролирует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своевременность представления заявок на приобретение спецодежды, спецоборудования и других средств индивидуальной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защиты,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проводит вводный инструктаж и оказывает помощь в организации обучения работников по вопросам охраны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труда,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участвует в проверке знания специалистами правил и норм по охране труда, инструкций по технике безопасности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3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2012" y="440643"/>
            <a:ext cx="118599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Вопросы для самоконтроля: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2066" y="1712687"/>
            <a:ext cx="82475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Дайте определение системы менеджмента качества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Охарактеризуйте стандарты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ISO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серии 9000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Перечислите принципы менеджмента качества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Опишите значение стандартизации в сфере услуг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Перечислите составляющие петли качества услуг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Дайте определение экологических стандартов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Охарактеризуйте направления стандартизации в области охраны труда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Перечислите объекты стандартизации систем безопасности труда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User\Desktop\ЭУМК ТОТ\images (8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12" y="2011231"/>
            <a:ext cx="2982408" cy="318856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15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1026" name="Picture 2" descr="C:\Users\User\Desktop\ЭУМК ТОТ\e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60" y="2247189"/>
            <a:ext cx="3509845" cy="263148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08408" y="602451"/>
            <a:ext cx="5375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 модуля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76384" y="2365832"/>
            <a:ext cx="761999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результате изучения данной темы Вы сможете:</a:t>
            </a:r>
          </a:p>
          <a:p>
            <a:pPr algn="just"/>
            <a:endParaRPr lang="ru-RU" sz="11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5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Изложить сущность и охарактеризовать особенности стандартизации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 управления качеством,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стандартизации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услуг, экологии и охраны труда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17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06" y="2034924"/>
            <a:ext cx="3176715" cy="31767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25859" y="1570833"/>
            <a:ext cx="798863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Техническое нормирование и стандартизация: учеб. пособие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В.В.Паневчик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[и др.]; под ред.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В.В.Паневчика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– Минск: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БГЭУ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2012;</a:t>
            </a:r>
          </a:p>
          <a:p>
            <a:pPr marL="273050" indent="-27305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Основы стандартизации и сертификации товарной продукции: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учеб. пособие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В.Е.Сыцко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[и др.]; под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общ.ред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В.Е.Сыцко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2-е изд.,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испр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– Минск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Выш.шк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., 2008;</a:t>
            </a:r>
          </a:p>
          <a:p>
            <a:pPr marL="355600" indent="-355600" algn="just"/>
            <a:r>
              <a:rPr lang="ru-RU" sz="2800" cap="all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З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акон</a:t>
            </a:r>
            <a:r>
              <a:rPr lang="ru-RU" sz="2800" cap="all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еспублики</a:t>
            </a:r>
            <a:r>
              <a:rPr lang="ru-RU" sz="2800" cap="all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еларусь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техническом нормировании 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стандартизации» от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января 2004 г. №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262-З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изменениями и дополнениями от 24 октября 2016 г. № 436-З)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35294" y="423244"/>
            <a:ext cx="64237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Литература: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013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1026" name="Picture 2" descr="C:\Users\User\Desktop\IMG_20180701_1952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1" t="36364" r="41721" b="24778"/>
          <a:stretch/>
        </p:blipFill>
        <p:spPr bwMode="auto">
          <a:xfrm>
            <a:off x="2072655" y="1361071"/>
            <a:ext cx="2259860" cy="3018528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181577" y="441266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</a:t>
            </a: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«Белорусский торгово-экономический университет потребительской кооперации»</a:t>
            </a:r>
            <a:endParaRPr lang="ru-RU" sz="11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5576" y="4748931"/>
            <a:ext cx="549401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Машкович Татьяна Васильевна,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преподаватель высшей квалификационной категории</a:t>
            </a:r>
          </a:p>
          <a:p>
            <a:pPr algn="ctr"/>
            <a:endParaRPr lang="ru-RU" sz="1600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16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6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mashkovich1978@mail.ru</a:t>
            </a:r>
            <a:endParaRPr lang="ru-RU" sz="1600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79989" y="4748931"/>
            <a:ext cx="435755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Тукьянова Александра Сергеевна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преподаватель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категории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535" y="1361071"/>
            <a:ext cx="2294465" cy="3026998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5325691" y="4379599"/>
            <a:ext cx="1060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Авторы: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593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3"/>
          <p:cNvSpPr txBox="1">
            <a:spLocks/>
          </p:cNvSpPr>
          <p:nvPr/>
        </p:nvSpPr>
        <p:spPr>
          <a:xfrm>
            <a:off x="1095720" y="1815152"/>
            <a:ext cx="9738200" cy="97491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5.1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Стандартизация систем управления качеством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26" y="2790064"/>
            <a:ext cx="2158749" cy="23337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9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5617" y="602229"/>
            <a:ext cx="117598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Практика конкурентоспособных зарубежных фирм показала, что качественный товар, соответствующий запросам покупателей, может быть изготовлен лишь с учетом комплексного исследования рынка, и этот опыт воплощен в "петле качества".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191"/>
          <a:stretch/>
        </p:blipFill>
        <p:spPr bwMode="auto">
          <a:xfrm>
            <a:off x="2210367" y="1919547"/>
            <a:ext cx="7730320" cy="43762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015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5" name="Picture 2" descr="&amp;Kcy;&amp;acy;&amp;rcy;&amp;tcy;&amp;icy;&amp;ncy;&amp;kcy;&amp;icy; &amp;pcy;&amp;ocy; &amp;zcy;&amp;acy;&amp;pcy;&amp;rcy;&amp;ocy;&amp;scy;&amp;ucy; &amp;Scy;&amp;Mcy;&amp;Kcy;"/>
          <p:cNvPicPr>
            <a:picLocks noChangeAspect="1" noChangeArrowheads="1"/>
          </p:cNvPicPr>
          <p:nvPr/>
        </p:nvPicPr>
        <p:blipFill rotWithShape="1">
          <a:blip r:embed="rId3" cstate="print"/>
          <a:srcRect l="15208" t="18405" r="6326" b="24745"/>
          <a:stretch/>
        </p:blipFill>
        <p:spPr bwMode="auto">
          <a:xfrm>
            <a:off x="259308" y="2966339"/>
            <a:ext cx="4858603" cy="1897038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5313527" y="2935779"/>
            <a:ext cx="664191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Система менеджмента качества (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СМК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— совокупность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организационной структуры, методик, процессов и ресурсов, необходимых для общего руководства качеством.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9308" y="5150302"/>
            <a:ext cx="1169613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Она предназначена для постоянного улучшения деятельности, для повышения конкурентоспособности организации на национальном и мировом рынках, определяет конкурентоспособность любой организации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307" y="596677"/>
            <a:ext cx="1169613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3238" indent="-3043238" algn="just"/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Менеджмент качества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– система взаимоувязанных управленческих процессов, которая обслуживает сеть процессов, определяющих качество конечной продукции.</a:t>
            </a:r>
          </a:p>
          <a:p>
            <a:pPr algn="just"/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Мировой и отечественный опыт показал, что эффективный менеджмент качества невозможен без системы менеджмента качества, требования к которой установлены в стандартах ИСО серии 9000.</a:t>
            </a:r>
            <a:endParaRPr lang="ru-RU" sz="2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40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79511" y="763866"/>
            <a:ext cx="92895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ISO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9000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— серия международных стандартов, содержащих термины и определения, основные принципы менеджмента качества, требования к </a:t>
            </a:r>
            <a:r>
              <a:rPr lang="ru-RU" sz="2200" u="sng" dirty="0">
                <a:latin typeface="Times New Roman" pitchFamily="18" charset="0"/>
                <a:cs typeface="Times New Roman" pitchFamily="18" charset="0"/>
              </a:rPr>
              <a:t>системе менеджмента качества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организаций и предприятий, а также руководство по достижению устойчивого успеха.</a:t>
            </a:r>
          </a:p>
        </p:txBody>
      </p:sp>
      <p:pic>
        <p:nvPicPr>
          <p:cNvPr id="4" name="Picture 2" descr="&amp;Kcy;&amp;acy;&amp;rcy;&amp;tcy;&amp;icy;&amp;ncy;&amp;kcy;&amp;icy; &amp;pcy;&amp;ocy; &amp;zcy;&amp;acy;&amp;pcy;&amp;rcy;&amp;ocy;&amp;scy;&amp;ucy; &amp;Mcy;&amp;iecy;&amp;zhcy;&amp;dcy;&amp;ucy;&amp;ncy;&amp;acy;&amp;rcy;&amp;ocy;&amp;dcy;&amp;ncy;&amp;ycy;&amp;iecy; &amp;scy;&amp;tcy;&amp;acy;&amp;ncy;&amp;dcy;&amp;acy;&amp;rcy;&amp;tcy;&amp;ycy; &amp;scy;&amp;iecy;&amp;rcy;&amp;icy;&amp;icy; ISO 9000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957" y="655092"/>
            <a:ext cx="2296507" cy="174009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304801" y="2594297"/>
            <a:ext cx="116642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Серия стандартов </a:t>
            </a:r>
            <a:r>
              <a:rPr lang="en-US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ISO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9000 разработана Техническим комитетом 176 (</a:t>
            </a:r>
            <a:r>
              <a:rPr lang="ru-RU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ТК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176) Международной организации по стандартизации. В основе стандартов лежат идеи и положения теории всеобщего менеджмента качества (</a:t>
            </a:r>
            <a:r>
              <a:rPr lang="en-US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TQM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 Стремление 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стимулировать производство товаров, конкурентоспособных на мировых рынках, инициировало создание нового общеорганизационного метода непрерывного повышения качества всех организационных процессов, производства и сервиса. Этот метод получил название — всеобщее управление качеством.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3982" y="4664459"/>
            <a:ext cx="737889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Total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Quality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Management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— философия всеобщего управления качеством, успешно стартовавшая много лет назад в Японии и США с практики присуждения наград компаниям, достигшим высшего качества производимой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продукции.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&amp;Kcy;&amp;acy;&amp;rcy;&amp;tcy;&amp;icy;&amp;ncy;&amp;kcy;&amp;icy; &amp;pcy;&amp;ocy; &amp;zcy;&amp;acy;&amp;pcy;&amp;rcy;&amp;ocy;&amp;scy;&amp;ucy; &amp;Scy;&amp;Mcy;&amp;K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10488" y="4135272"/>
            <a:ext cx="1682461" cy="22587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Picture 4" descr="&amp;Kcy;&amp;acy;&amp;rcy;&amp;tcy;&amp;icy;&amp;ncy;&amp;kcy;&amp;icy; &amp;pcy;&amp;ocy; &amp;zcy;&amp;acy;&amp;pcy;&amp;rcy;&amp;ocy;&amp;scy;&amp;ucy; &amp;Scy;&amp;Mcy;&amp;K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38739" y="4135272"/>
            <a:ext cx="2130347" cy="22587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6286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Picture 2" descr="&amp;Kcy;&amp;acy;&amp;rcy;&amp;tcy;&amp;icy;&amp;ncy;&amp;kcy;&amp;icy; &amp;pcy;&amp;ocy; &amp;zcy;&amp;acy;&amp;pcy;&amp;rcy;&amp;ocy;&amp;scy;&amp;ucy; &amp;Scy;&amp;Mcy;&amp;K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545" y="757390"/>
            <a:ext cx="2861383" cy="69258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316405" y="599239"/>
            <a:ext cx="84932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Главная идея TQM состоит в том, что компания должна работать не только над качеством продукции, но и над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качеством организации работы в компании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включая работу персонала.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2068" y="2038631"/>
            <a:ext cx="5427162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Постоянное параллельное усовершенствование 3-х составляющих:</a:t>
            </a:r>
          </a:p>
          <a:p>
            <a:pPr marL="725488" lvl="0" indent="-342900" algn="just">
              <a:buFont typeface="Wingdings" pitchFamily="2" charset="2"/>
              <a:buChar char="§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качества продукции</a:t>
            </a:r>
          </a:p>
          <a:p>
            <a:pPr marL="725488" lvl="0" indent="-342900" algn="just">
              <a:buFont typeface="Wingdings" pitchFamily="2" charset="2"/>
              <a:buChar char="§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качества организации процессов</a:t>
            </a:r>
          </a:p>
          <a:p>
            <a:pPr marL="725488" lvl="0" indent="-342900" algn="just">
              <a:buFont typeface="Wingdings" pitchFamily="2" charset="2"/>
              <a:buChar char="§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уровня квалификации персонала</a:t>
            </a:r>
          </a:p>
          <a:p>
            <a:pPr lvl="0"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позволяет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достичь более быстрого и эффективного развития бизнеса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Стандарты серии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ISO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9000, принятые более чем 190 странами мира в качестве национальных, применимы к любым предприятиям, независимо от их размера, форм собственности и сферы деятельности.</a:t>
            </a:r>
          </a:p>
          <a:p>
            <a:pPr lvl="0" algn="just"/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Picture 2" descr="&amp;Kcy;&amp;acy;&amp;rcy;&amp;tcy;&amp;icy;&amp;ncy;&amp;kcy;&amp;icy; &amp;pcy;&amp;ocy; &amp;zcy;&amp;acy;&amp;pcy;&amp;rcy;&amp;ocy;&amp;scy;&amp;ucy; &amp;Scy;&amp;Mcy;&amp;K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5833" y="1787856"/>
            <a:ext cx="5913789" cy="455835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6286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43" y="630073"/>
            <a:ext cx="4136904" cy="5566012"/>
          </a:xfrm>
          <a:prstGeom prst="rect">
            <a:avLst/>
          </a:prstGeom>
          <a:ln w="127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44955" y="1058588"/>
            <a:ext cx="711048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Внедрение серии международных стандартов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ISO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9000 в Республике Беларусь осуществляется путём издания на их основе государственных стандартов Республики Беларусь.</a:t>
            </a:r>
          </a:p>
          <a:p>
            <a:pPr algn="just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Белорусские версии стандартов:</a:t>
            </a:r>
          </a:p>
          <a:p>
            <a:endParaRPr lang="ru-RU" sz="2000" i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СТБ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ISO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9000-2006 — аналог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ISO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9000:2005</a:t>
            </a:r>
          </a:p>
          <a:p>
            <a:pPr lvl="0"/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СТБ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ISO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9001-2009 — аналог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ISO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9001:2008</a:t>
            </a:r>
          </a:p>
          <a:p>
            <a:pPr lvl="0"/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СТБ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ISO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9004-2010 — аналог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ISO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9004:2009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Основные положения и термины в области менеджмента качества, применяемые в Республике Беларусь, изложены в государственном стандарте:</a:t>
            </a:r>
          </a:p>
          <a:p>
            <a:pPr algn="just"/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СТБ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ИСО 9000-2006. Системы менеджмента качества. Основные положения и словарь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86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6A18B81-3B7D-4611-A001-48C6370A9F31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Каталог"/>
  <p:tag name="ISPRINGCLOUDFOLDERID" val="0"/>
  <p:tag name="ISPRINGCLOUDFOLDERPATH" val="Каталог"/>
  <p:tag name="ISPRING_PLAYERS_CUSTOMIZATION" val="UEsDBBQAAgAIAIeT10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N0ftRvsXeQzGMgAARFEAABcAAAB1bml2ZXJzYWwvdW5pdmVyc2FsLnBuZ+28e1jS5/8/bmUr11ZNa6ulYuWhsjR1ecgDa3MV5qF0ZeaBNjHfpUCiiKhAWVv5LsWkJPPAOqqZkjohQCVXiUTJKpUMkRogKSIJASICX7CttcP7+v5+1+f6Xtfn8/3uDy/gfr5e9/28H/fz8Hjer9tX4c7IbR++/+n7VlZWH4K2h0ZbWVnbWFnNPj3/PXNL4fUXP5s/ZmVGb/vCqrHHfsT8wzp1S8QWK6sm/ILpb+aaf9sc3h6XaWW18I7lbxYLXguxsto5AArd8nVOklwAxqcPYD7GMq+1HWk7sr1j1tq9J1d8hpof0bgfYvvNxuKx7c9tzuzqPt5NgRSt7CzIuBK65733XJx95nOO7oJszBk79bRZ9DT5lwmml69BH3xOVXVjQCVvp8uytHW71egrePohU107g55WtS/K/JvXV0KaFrvFAqce4RuH8lUPjwGmn88z63h7eV0Abtg0MqurbbctJIXqY2473PF43tcLXTrxuGlR9pfmhufTVz/xP2ttUpgMzOw5lgbEFUAOEb/c/NVqZN6Q+g7AeDPRDI5VQvHrOYrRPZZ24jbQqyNKcPj0C4DxG0bxk+FU83gJs10653g/SiCSHMzj2IxfcZ7s3haiXAieekx8BvUc+DL8M+ZEETzB8AhgeBQ4iQ6qPjE5gMRXTAcFV1tZHTmBcHPpjDL0RiUaprmm6W+8CWSgvgWYt1dTF4W5LjBGB98N9SGwcROexnv89wssEzhBFmgGH3w5PaY8P+Ao+hIwtZNhb55AyGAc6GbV3StOk+UkXTl1AyNrUZztaY6yZadtULXbLlsxoszwOsr0uh2wwsrKabzBudYmMhE3WlezkMeZ9Di2bklzm2toIrsEtbY38GNEnrr4O7m8fWq0Hh6vbcJjxm4G6b+CxlKkueDIq86TcqFRfsfXRRtbBtcaxG5AXT+WVpRBqkWCdfdjF/L7lekVKchAQUdctYGl+hRPkoi4P/ZLZEPoIeIJDxul17Fpo2mQaxh8gWovw/PvalCbFUHdyWv4KabBHk3TJ8gKWqUhDe0IplXl3uiTb4V5AgnPsHpVHf+6TH2+uDLGUJ1SYc/UFKXHgKnNmB4kI4rtK8JEj/oL/HcJ86AV+rXSvVKSjKZIYyY0QlmSXdRyTFpccbmcAqzfB3RMy/PYBSQNoIfTKA0kdO9mKyv/rqpz1uUneYRnteyIfikoq/oznoake5C6MOqQ6jjVQ5oGjSdUrCcXftUo9aclRVFYbgMDbkSfgOWk0NREB3cO3e3nAVcqNRHLc7zu3H0FnVCm/9H1Ec2ENfBwhlGckWvS9WtoRsuXgARHtxHP9teP+bDVMpbMPNkE6idrV3aB9LcUmmWibD5ygNy/2+YMlMIvkqLBjnTnbsWIP5ssEfm2Jhoia5y6RTccfdAfHIijQsXZiLwBD1YdK2FceIMjyeDTk6RlhkOYsiI8Y53qEKbnctex9WROin5yBVPaLZGHpOSRztq7yUaDmiOK7GhBji0h/bv4/c7McWICV5Es1t+YWEclyAYOTHc0B1HjvtrRiE/ej92KnJbTQjEmPpKveiAxw/+gBdwwx+pIssXmWqtuiNmI4JGioKbIphK3dq+hpH6pzP9Rt92L3NKqFJHdeLd6zA8Wi3BUO3f0JCeQZAHSjAFMzsnC4VSgfuAOZqMHR33htFTpfxEffrsFHNERs0ysWCZOgxIMzdi2kMhXqxWO3b7lnxfJEPE0Uya68rlU6v3xpyJ6k3Ptqv3xtlkWkJrN9gxxgFduTNXt7S7Cnwk/kqb8lMaVeS0baKQUjZH49aQIcZP/UJKcJOoVfSZLa96nT+FPJIxOJErLSSkUrjylIretbILy7XT1amIaaSJ/tb6YX7a551Z6EMyhBcZwfUoz3FiBj2GiBg604Vfrh/MEWDAN32y4BYW1BGIxiySu0vIUGolFmri10MqqOAMO8FsmKUxz/Ui3+f7dlWByXnR81L8zaRSuJJ0kE1HM7kGPlo2m9awlstx+0Y6sdL2w6aIjschuKqEHUhMPJijG5Xq+oYsfPlKCWg35qdqm95bHoV8AyNMJPeIQvSS/BdMe7yRDBFMJoN1lqfwbHGPeGyC6FdN7KyWo1uIq6KFL/saFeD0PG29BIZ1haOdO5Z743EMadOhxAtBEr0onklCudbQETstDTdAOswsMFnOo0jMpIm0pR90+vLcV3J+oxaTyn10T55bhhXk9PtK+Bv59X35yH9YLC959FlIxeCJAMQiDglm1oj5sK7xMUZVaJpH5Uw4w95njIyunpNQpqpgFihKzYa4OAnoQu8EGVG0lpajEqASS2wNk8KhNVvVZOC+luZzfjRXZvVxPziT/ioiuGgFMJ/ZBNgPmPm3kQhhYx00gALB0Ma1oqrxXPXggYojF3LKTYEzogUL4+/wcV3uj7zd3M5YfSjxnvUt6BtkqR1owMXtkqCdTRQMfQpf1NVHxrROozfgzE7vHB6NECr1Gy8QqWMmSpr18iKlyB/Y9dGW/LzIwYM9Q8GLzWhvMpl9MTE6pyI8S0eUiuMU+WBgEDAlOVxBKRQl+kb1YUYBUkxkgo2p3UMj6leA0tNhXpgdwM9qqBskizPmUOCIH6dHqMaoXBnITeuTiSd1ycchy3iyr216OV5y77V6Gf3oIcYFMq3Zr5SNp1YUgeYVbGy3kY5u4suR+gppelNDI/rJhBf6cQQmhV+dLEecW891GtC863C7ozKGgR1vJcXH53DW9/OfURNf+TXVkWVysPhXtOoRO/VwAM0cvB3ct3FVJqxqLsbueQEbNg8RROE2yhOvzl+34ztsRSK3ig+p2yVoaYTWBXP3rnS5bepMv9h5voiznrmY+2bT2gSLT9bS6pVv9klI01U6GjjaZb2L1JEMqX+GpBOSZZIvVlEpoScRMBi2BgmdO5BUn9Bh1n66d0xKF/YSiBbEzmhtXuDVj+ouk/pE3VcF9hlL1gIeeB+3FfM2T6RU9XrLoxaeBpxIakW+QIlWldhRL7rzxJTeXLdXnYW6+8ehfLrgxzrg9F2nyZIdsS8giDfqxfRyRLAop/1lcmGfOMf6gblpxM1iMkOPA43mXygszIyAU7xeN+o12r9JXlO/nHQ8Gt0AFSeOsXLfPXWVrbQ8lhh2hczNpME/+tfndHQGRMGbPxSs/dvPoDTPIcERemcH8BFQ10hASFAoqEXbm5k2tmRsn4KkD42UIYC9mF+FR7voU/oW9MGrRhSP9xzfh2zMwcoKEn9Ka6Hhq01oHIkoazcQNHNCPX/zVgFoe1haf44goKfDKWv4K3LWAA4ID/Tzso3NnvYpjB1BBzFqECx/CHyN4rQVKB4EB2KodAmyvFiyjqx4YypEibs60oznpL0NF2w7W5CKCPTiE13LC6FKzgj9vwF/4Oks2viOs4KkHF33D9wz6ZOnzixI9+0prfKx3uQN4Fph9XWRtZRUEcku07XU/qqMnNjrn1MS424ye+1mubLNzUoQ89QCmEPfYilEu+Ja20fZRbYOzma7wA3WlP+Tpka4bBWJVb5UoVBVdKeJ6wGOY43nXS38Y8mBe2s0y06ac0kij6D1pKOimBzDQrKftGguXOjLHZZaFjf3gbKFTC89aW+ja0VLLD/+dtpaPeWGzLWTseSJO6YZDWCjn//baz0GWH/b/nwa4falj8p5nUrtxShYrNIyjyKGh3h9Dwruf/ly03O+iZYJzMUYViZmreugHiPgwNNS4bvkK761ZyazTlk4+fv0JbuIT/LU5q1YpwrtOwsbO77J0WhAaemCkq3i5Zez120MhZf8I/psKIEVtE10rYj3bXv3UlyfUDx3TtkmDYxVYLSMqrKeux1N6IbNMtd0v+4HFmvZvQUyxIfqRGhLMbbhmvfTGGn/8W0twriGlkjCUquNkJ6mHrGZF4AGLsd10CjBU/rJtAWydFBuelD9xbxtRvORxkYOPxVT3llRi6WxtGKxiiTVrzE1LfKuW+HVLVRZ52Leu4DlFzzZce6e303bju4zzjsaCMepHe6I8yO2aZy8S6JmnKw6snw9rIQ3i6E3JWy0esKD0Cdc/w7Fqn0UIiV88mAVEn39XXbmYVmkRxtELnrvq2XeuvjNKlt1L/9Ys6bI8WqPT/ICqd2+DzXaoKRu3F9HHllqvrCG8o/OTiB9EvY+rkrPK/5MkPZNQ4CTO+gMANlkzWnj5bZj/RaSb4KnX5Rm3Y4/UVHzOqrsayKodvPYfdFhNg25ZjNj8+9JGAgXWmyM3CAK6vOZu6R658tcZTfr/7fD59n/bTcjCvx0XcKIy8h2Yo/yOFsfsQBXjv/xb/XM0A6l8ic/fDrAVEb7L6W+h+hoWv+RvZ7AsGRbzHyT8wR/XlDwBvWOuI64/Zxwa6fGiD175D5JGzo3/INE0x/6HcVoS/pPED/RnSbobV/LdJ0k5P94jcE95djytTh78jH/p8z8glVrpT37pu/zU7D+infFT+yX+tX//qbWGhJ1ysFPsFg/iQX+WSUm4jqojf/HAGR+PClZ/HWgDTAmQVjJukN6JAJBmw9FF+T9UnSZdqqwveJ7/u3mc7F7/VsvCkw/+rxCwg8CmKR45CaPuo1pwwfefTNj6uzGjq3FGXT2KqRcoXo21cEOefSFue/K2oweE0uftCozichqunJeUJ9+5pG1aycGXnayEv9MFvdQJPTVSs0hWmu980SM2KefFd/WfgPMnHrXW39m2tPnhGs465AoBHcLAUYScW9DlhMx6SQBvInlJ3B4q6YsrGnnHiWVcl3ugDVw5zGc8tnQ85MHEKLabN2F8oDug30dCImn9feiHPSDNu5oVpmgjCyzhG15xe7hq7jl6yHgsNYbQV1OdO/pqE/uKLw/46uiittZEDTejNFf6hZyE3wzRtzPxJXLZ3gFsEDP8bGYwR5YTkO0iG83jaOMADd0U5FDKoC8vTZ8wNARDCNBQxZ0rlHoOrT2skQd1QQqdAw40xk5sDHQbiHrrQN5REVup1XnjtG3xbZkFFYVZ6W6tmwojukBQh+TK16nR8Xq8Yl/taT1qOTc1iGlvLi2/JUEG9ub2Tp212b3YOWBoMthFBE1RJt7b6u1I9U4C8FD84Rx1cDGrRwzk7/nmTK/hjEhqvD4oroQA31lWkfgz9nEfOJhr3TpED4kMStPLseU3DjDCoDHE+vlrBjpgPmAWhiCX49kBxbIuFQNWGlQd1S/N4zQ33XpZTAumhj+XXf5AFDi3tF11Xflt5c9S39HKrmRpR52sNYSY2XaDb2w42Z5pXt/fl7qLPXI+fHPMEudNAw2xYp9HgnGi7Q8hq0npbreQGHc2FG834WxmqGHeIEfhrI2RXSxOcpeKPRVOSQ48KHTMDKIuWaAzptmSUPGnWc8Cyc56ca4AQEuQfs3qCaEJM8F4aYL+7l7bBz2g4d+j53Ade8R3ky78UHOFzavs6Ior9rVfXCxFtkI1K9y4IFepOvK7sUDjo44r/JpSiUgjgrQlNQEWnIIEbe1PJU05ygTWAswu/rAGgV6/FJGHHIQo2tbRqujt9vA83HBQS8hyxR16pUg4XAmp/j1MVIcH+Xg95O1y5apRNoeaAz+eNeBqxwv/uiXRtXugUVw1N67MJkcONherK0wLt3QUK0K7NQFYM+iN7uVjeIKkMtYhcKBs1oCvXpKLUQz46SFCr1ZoRI9s9/RYBf9Bc0KPb4vqmSvLQXEsvSKzNstlSynqQ/HUWKX4HeoyzL4bbNfTMLF0Inxry3o7YVh/jX333U12crlxF2HY2W7gwu2tSxefu+C87f1jE5PJzR2BezRsnrOdOPyKTNOcX1mL52ViB3ylBIkoXkfI4F94va1Dup7bQSuqqOT56hxl+ge8dL/I8czIVmxbJbQZGnbOvOAVvzMDmgmCAJMPwwmFY4lRe3yWj1vK3eW4k5WjaHbQ78ZoSM3flF/RNhXcUYD7hAb7qUqULqx6VRLQp3rHemw/Kv+944/OxP0j+H9L8IOFZuOvzfpT7TRTkBkmWUDsZw6LP9LVQ9K7lz36Lc73ftLx6rt6Bc6kx1+bu2pV7Amvlclf+h0YPP5frAP/7qb931i27Bs7DHI4GKNlCINLQoA6dtQQHd+hqlIkYCTuYNrUtBQoHKqhTgQyVYGxAMPLbeSQ6ReLANM/eU7/1OfDDbpTvAjz8ku4AExTYE1aHLMdjvaemX3t2TmI/Gj7fFWFMF3BLw9PF5qMWiphP0yxGqDr7pOGaGmajuFv1s7kFLRLwrgrWP+M90w/udmzY/IS6oPBY0vmCgwP70TPgIZ9dQwQdOGX+4nOV3eggHCJg/X7BXpVGlOTJjf03PmVW8IIeMdBMXyJOPO1QFzGIKAOZWmDF335JpQzuCTDAKlVi2SLWyt6EdTou1la4O9CPPb1ZU2HB9o9369OMt6uvO8u5x7R18y4e8PZRfnP5+A9EhODtYOZsRZ+AUgMbBczz46NK6YlBpg3xzDZIJxq0EhvG2JmdNlz31Jt1Vu4XAO5pnKaWiowGH5a4PkjIW78hGnkOfuNysWgpE6cui9W2PxwBbxtgqK+bGEdj/bAoxoU3o0cIy3I8TLiiai/ub1XmyPQDTkLABvzK4F7z+PXngUbJWAYtdAC/wmoUk1HCqYGDzRYhtUWp8THEeV05NWelkY8y51WJOvR0SXUMyh4Om7hIHAm1r6ksPnTli0B5sO8IVU1KvwnKv9s24L9FRl6mDJJ1iXGm6BE4etbremeXKBpOlDDgFJMDt+GAIQR36Z6PzIatUzTyz2mdbSHMP1UnFiWLVAYhhQO/S58Ayu59ziW7Mymp1OJm0+EOcj8cCo/wAYdJ7kPLUmD2pGZxlzGtK9yvGhCevvOzDZFAYyQ8W01c1FJYZbrI5qxNyYq+Nko2VUWVwb9ZSCV1J79OFG2ikitQ55rS3a6dzdbF4FnCMg7NIJxFD9fGihE8zFVXBaK8LT8Qi1OXQ8ODi9jFRprgIYRKrQidpCVDj4K0Eas3cmJCT09UGZNMoylCjdns0OBVDCvJaK00HArAlZTykEWB2CLCShbCN8ZLKs8FOftwdxg4nQS3uyUCFzL81N/acO0Ajkqv9mHvogjqDMKBBt2eL/gKge3CrBlRezm2nThw520kQyqHkk7Veq0HIh4ZUaKWXW3BzKb5L2/8lXNxu0Ul07AdCfAvozHXcVjqTdNNBpkIqtW8AZhmTUSE0UBNXOzE12ImT2g2Pm9zflkUeAKxxrn+WZF7ryxLtiF8Gnvgz2h2DL+WWu0e06ZNC3CmIkOL/uqlLm0hLN7Ta9STHHZ0v9VxHHW4G7QTkDApEFoMmQrc0+3KatjZT6FjUyHnc03ytxoQY1kdk77KNjly/tHB4cpS2plAx6crfzk1Dhvd5vR1dYiI790f37sF8pbLp3bgFOPUNPjmcw34a1imA7CEisi+wkTgjm8pR/FfQzScCVEMFYH5RA2d02CXbJZDQaK8qPvlyxlJ56zVp85Fh7NYMugfVeCCSbLgz14fCxJRUYt6uVSh5SATcu5HSBKHdWUypSFFXi0RtBAoJ3LuWu7Sn+A1YQknQmCgUpQGb2KoF+9ln5w/LLzMqIE0Sv8tFsS1rht6Zzds3uVYQ1ca+ZjB6qGk32Gz2G5HEIPNRyONdMNvL29ftexhrZLJFBO+08hkb1pX5BscsrwgOBa6KHHVWo17HiuHqep59fyG2QodWTB5hp71PTk3b3vnQZ8d6u+1Enpt4nOstL+NvoofB7ElhkR4lgCQrryQH5eirIi3M3DadNzvm9dr9jYPSHzb217jEn4huz81JUPQbsSUHG2+S8WgP/l1oC/PLRpp50y1+82ss5Gt9e29zgmX29CumxJFGYSSp2IMq0HYG2tGpmE9FDDTjLW2yCwfCFuHD9TCGZV9DrnVh5P/eIWRs10Hc6D68mPV44uNURzZIuW9aufUaLNBYjjpqYI2D5b8V71oxPrgil6hwqgSQWEuzX4nbNBJKEBbqPqUVxENwv1IUQfrb2X/biKf/3SSrY4SJam39yvmapOJ/QGFK2jBX38KZKBTAJ18HKJX2zg8ugNrAkaF9OIsT+sfWMHfGcC88LJVKW9SO1MHuZB8ip/hrvJyk9Kp/Y6f928Xnb9dLeke9vsrl7lhLJ6cza1sTdw6Xiz8/aQyc5FFEJ/RW0hwpWrW957N7iOuaMECTLA5141pt25AYC7E1Thd913r0rfcXRib+Kof8aTUqdRFJnisKNgAr5hEAkqEdbJk4/of3VPX/S9YDtpRnQV/r3eeuNam+aQ0eRZINdjcXtwyzaambex+LZvXBnSbIf09tyaL66WuSE9WtPTKl/BeefO2iF7dN1byvp0ITDlfZzfwfa63JrPXcjTPMhmgmqQqUPDtKfWc6fSY3GoH+4f3xdLPSc6LZNNIUeXncE033j/xKNs/TNfZU/BZvLE6vm7OCpkAvbGItzkHbjhrcNkssd2mwam9JHGZWC/g5IXM1km+Sjj6oz6VTsi2523O0pXzxusmkadFbwVsO9czVsRssjT5JCi3fsc9iZjKg/XmbYccfPEZV7KCzqMesNE0E+nOTidJx/kvsgdd7fpXUG6KRcY1TOTdb06BW9irviFqkPbTq76UXnTUsP+QQA3PmQedGsImpmDPLmAcfFXXaStvKQ0s6AtNgl9FZPwavLXEbx1z+cBn0buQ++1sAQ+ay4+6ldGNDDMMOeZF8yx6V8+YT4tXvHrvnPhyQSinzBfNaoimfIDf6suV63K051iTp7K/j+wGapRXjbrNsoXGjV9MjITq07FaVJvl7OTA/ETQf3at/sJPycZLUcTRi25tK8C3qH7V+HJyhjl057kILy6/e1+zI/EtsdrVklJA8ntbylf+xqbUI/Vll6e7/cMm32Gc9Jyqf/TU6Wfi70vWcjZQs0l58W005bZHjn258ufcC1w11s2P0epOD1VqCzn5g+PLgBP/nR5w7BlFlbz8tCVpU52RDJWXc+b6kF1qP6146MAX7Q9ZiwZwMgdp0n3mTRCI39b/Pg2ywLYj0kywgra/l3O5kyOHmCLJb5kxL+7AwmrPFw+d4yyJMJFPPe1i5Swght5I1eJjhvaQ37VBx9jC/n2cUSkN5p9V1IhnB6+7LIKER79wdg5q+TCEpRi7Kvf+w+PVAaMQDumJZ4A1w3nzr434GFXvYxz7Aan2Qs97yf/F3Xc5FTGhMBm4EBeMOvjAGKQaVp1AiU7rXB66srU+qH9jr7BidPkssV1A689t5ydH4IogTDCEUrKy/XcUFc70oXXECXTEI7s50GAVJKhBazheqUlCg6UqmlV4/mheyKwQlnTj8SK9Jo3OCPSQTcx1Nvnw/cYX+KNLw8H2OmW+XTMWSmjkI8MZ6sWHlu3rAs1T1w1B8nf7fr1mZvaQ/Xd/57BGAXzZJVZo+cCCa89ym+meoNxFU5gFsQ7RmFVC3Xf9CKqOV/vcSysnbCS2rLBNrTHRWfgKnRJs/Z8l3gulfcbLE/Ny2SQB1qXXmiTKhZCfiJx+JC4/pSKZ5RSEE4AG/rmsOBujetW9cRcnPOuHi90UK8CTQwaur79fPB7Fmu63ZlUvMHGe20das7p5aeOrpvV1dscDqPbrlS8X8t3EGaUiB1s4sowLW1DSQIMZIs4Idrlc8N4rHJv2JYy5Bl5l5r/q5HZx9j2hgIJ09Audp535JQPmxt6rTHWTAu2dYcC+Tz5cKI5N3+/bv71D7ol9Kr89SupPpElzelBeGdqrN55IIT/IOnoUnQpW3Hw3zfXzdGMLZ37q4WwzOyjHufKE0CcCa8mmF89sA7iH5hNmL0/gdgrrgnxLpEhGZsKyTY/3/Igskq/zQuWNmFQW2Bp0/y5AyGc0D3bg8fDsMyY7yUZu/FnbjWu2fnGwAOuOS8+8wR0v7VpTbdkXOD1u3+oY77qRM7d8r93pP8/fmemo1N9WnMk3MYLFdsTWDmOsry3AeRfnjPnrTomiuD2SSnWPTGOIvQNxf+kkvSCRG8uvfpwk4tML0bBhnocUh1lGgG2T30Hnpy7PwO9XupVxcp2FLW8E9jgWFVFLDdI9aDvSRTww8q6oC7VXuGOt1uAebq7biGPItcdUZWyppLejvTsFOqj2yndyRjPtzsl8qsV4VbSg39o2P6XhrtgfRquyIdnGAyAvwu9IHSVd+F0P7XjXvnU6xqgwPhX+VlraQTocLnmneBNLwxdY9NTUfrcW/57Ld6eZVe407bSz6Uz5dk7Exlxtb3o7A8PK+D8+PvTKc3jCOcvQIeHzloT/6To8dLnbWttPJ68M+cdfmfmu3SiY2wTrr2bGmCrPgorUF1zvhX+j8L/KPw/WWGNv0unW8hE4TGYoN80BTbVqx/v8GzlA49X6smmKTLAg2mmsYq9OLAyGKh64DOPNNVb8ww6zv9r/4EU526xr65KqKvKNuxRujOV7nBCIfrfBTD9iRJQbtWX5+YuekHEjhCHNsM8UPxB6l+VyQ4HvRKa9Djm1BOg4ckdnrn+5acMoNbbeH/TOHul3WQGI0HYqN9meglw6P/KVUcLGY8hbmttg9WXpZpkQ0vP8BvkLBDGIe9rWXPihhVwPyJLFT4QLfXCAlMGNR5/xZqaHFZwYQ0vNJvR8cRQnCJcZ+MdZxzSdqBy3LFlNcdrRc4DjcWxegjC8NAcMxsktAQ7pTOYeggtJ3DMFdDT5G92RW8XZ6vu4yjc7N3RzsjAMxD0+ydkPe6s2mgnvsuAK4+hqKG0p/3VJOQZRtctEQcYyHiBYq+moVDnf6Y4/P5qImFiqTq816ezxzq38mls5059r3LXBgA3WHGyW57lsoWynOvOcuCc2heSRM6sl4iarjtvf1SyyvmQQKOvg8qmEv/GdGqibbOW84r0KWjNQ2v60KzFoIjrhPUc5zYKAF7fE2w3tY9ERp4uTeFF9MoodBk6NVRTdKUYTI39bmsjj76e/C1kkNIovPo3yxXm0pmNAY1uMJ4pxCUJuNZ0DX4waWipRemxCrGDFQhaUZg71LkTt2B/W0NzVa1UiQQcrJUhHQUsb0Te2sWIQXqSTLlJhqD1W+qeI3ktv/VMdNkSQWFBw7SBZdC0b5Nw1k33jyyZVX5XioimVoAyDYlHoKAS1NxecWCdhHfOmlZFF0wkbC3/UTo4Klq4qY7bJKOEJXJ9Nw1wmzIrp5KaPXhpSjCVyNm9V4xosGyzWGkPvF0JM4G+FIJNAhJehaebx6QG6fvFAYSR8C731qDStg+BbGtG0kWyqOiQIBsd8SwzAJw5ltAY/W0QsWFztnekRpa44CosMOUrl5RtxYmA1d1G0bb3Ee09Vwm9FNTfeGdwJOjVTg0WyP3q/aMwHQaj+Nt48WkXCnJ69PJ8FPSvPTTstB3kSZWeA391wviLzs/H/4mC/yj8j8L/FYXX2viDcSL4dJFG2oPmvzMoerg89Rnb+nCS8m8Y85o/M2aOH1MXoXA94kP8U9lRZk5vZo5+Dqw7l42YdWMDXh7Ulfp/4rjYy/PTNabXJP/MVclv1drsWh6KlcULfwnHTD0hYV8TPtZx3k4/K3xmWZz4/7T80/I/s0V+vvS5DGya6jvl2ZGjnlZxAW2aZ2n4/gSSZRsAzg6xnJe8vGlRhbQ6b3y0yG/IP6c2s9sQw7rPs9effXso52evXW8YouUIzk7btqnR+hM2OFdjS5teoAhJB1djp0budCyqCn9KwmgG7gQIrwzeqr9i3+0VE12Z+46zWegMv9TJbjq8mXXF6nwK4yHHkznd3zyRaOOi2LNdeT1v6QL1+/nthJXgNIGvmc261WHWld9C6V3XLqZQz5D5qgfQPcrgPuU6p2burYiyVEyKvh3PD6n706wzTK5bXFtZbYQfkh5GHbpUiVoDQXvwjgdxDs2u4tey9ZbngNShop1659bGshRTbj2umKgGnVvSKjyfHsN66G5CVouUy5gnEriSfUR+j7YEc6jCWZog2V6KRDaK5MHsP48XVhD+1OdgY+xDbWlhhuvtM5zybriWQ79w140mz10KrCvMiuh3p1VdyEk1TB7KpzxsKqUb2lavJKhlIcoSOYXVgPoMkpjSVg3twiD4cUBYDCDgaZn1gOvAkJEQ9ja2skLN4dyyU/YR8+CWktN2oiuuGhFgYoXbA3Y26UIoijCSHtgIiKHGyJTjR8JHM9vdbcxdp+MDk7jaXQrrWtQCCAZKmL1Sy5v0OnWl34XPx0W/Ex7N6Ybv5bLl/YK2zcAORMgOv4me4/52ovuaXM3yHcfDb1pOXdlT2KFtpdBmaI8b9Yx8XZxfB8GJPMxjLEYYXF22dAjtMwMLAWQelIcplYlCAhT0qgmNbLBULgf+eY0oLltcO8vF/QCDe2tjRZbbQOpgiB5vJ77i2n8u/IZM4z0Q5VUy24kv1lz/oBY115kmGIslqNvoYNPlzylsL9ky2lCVQnNrwI11H4onTA5GJnJ1vYx1XSqOZAzM76M7X93SQ/YeGiKE/xE/WLxtbyjane1M84C3CEIIoomlJmeCbkK0YPcHkGiHTRlcyGZOWmLHAX4YjKFhH2f2SzQsELox9VLHw5zB8FctERi4zuget2duaEcx6wHtAP+Zp7TyNE9V/D0dGFaGvHfvy7enfH9IvmROy3jViQWkryMlS7UsUMeJxg+6vS2Av3IqLpzJw9XhyoyTuajO8+tlZUDIH72F8i2oBD/nNGBHCSPij9PYs95GjP2jg/q5HE3/p+Wflv9mLSDQbd0U2aRmhkyBTk2n/HN26h/BP4J/BP+ckfxvc0ayTTYPONm51HLnf6Fn/+vOkxoqE6NmMPWMWOZUPTNX3bkI+2q0PLU6ICCAXAnu8ZHyMQDztTX/qsxEqqoyCQofo4CpR1EvMFP4YzHmLxiYEjMkDdL2u3TyOjSt9dp2BUbOrr5eCe9h6LHmWyPZROa0hIDx0qyEGMv0PzDgWwcOtNJGEu8ruiPGa/h0JOgVOwrbHNwZQ1SNd5BY6roozOgP8VS1CmhSxVoOgg41TS8yvVpEDlGewdvnjyUD8li549x6csdUP8ZkOYYAlXWRdlBW8IqUPvVyywPRNmjiBuYIV00XnmH4d6UzLEcRGUKp6FP+K8bkNsVT1IKARVbPz0ruPWTkwG7SLUcs5Qaf+76CDqIz0x1lKJhs2FGwu+JCJUprCCoOp2BHa7CjGydG++HB6t4Yxd6ygpUcn5VFJF05KSBfAGMZujEkhJNWxzUMctt3L4GsSgKemhwgGQbSFlSPEckDfmZ+O50E+aUKiUQPUp8YigfveWkoHO0FPleB6MfrBef02HnRML3rscsqM2Rx/zZa/qPNoDXYIrWPavlSWwlq2APsbMbq56redXSFdG/51ynNZeTyLCT/tHfnmOthtCSn8ryEAkPkBXUMKkTHA8mXapZ1S+Shm7/bid1Dq/y2Bntgt3dvtg5TiyqDPA7uGDVZnlNAH+1s1DsEaJbpHEeVQ9m6aplW1xFWcCJn3uOIoQ3iIKsjMWUo62xTI/j6eMinSH3C9enxLO0jr7PW265TU4RZ0STQsP8jRjHKNqhyOpwCZIRfUyHjh8SI9vukwvyIxz4DjdBLWID3LGGHuxNPi6XwDMX2eacTehQj6Yx1C7pSUPIQ8CbPgK2osTOWme8OiR8yVGDZdP3BXnlmnXJQ0WgMOVr63KvveEO83333VpG5KgsPl/UdGgdrW+pL9wd+02OeZOAhfTR1AAqsOA7WBipvsW6NZLeo8uwFoomQLJYjUj94YvzpZRhJ/7PDCiv/YHT9LeaXryIFmE2jGhpE93QLCigo+22MZ5GPt5YvO9Be8PwbJJDhFmebRQWEFVTIioPNFy8SNG0ThPAklmOjfDn8UqCv1eHc6VkdSShwER3jkWgM7B7voH/o0pl83Sae2ijeIOZBCQVOpLmKkFM9hvvb3uv69sB0hXVcEmDtyQm47elmTHsicFQxFxIn2DOgr7DOY67G552ugGmv7Jh5v0jszP/eqp+lkR2CvcbfUSHRscbp5PhTq9sH0ToJkY9j7bK1l+FNk3i+Xnatei/o5sMIXnDxuB6d4LfWJtoqQQvmpPwSh9vYmO4GH8QPcsvX87iuwFPrZnvbcLkuLpFLA3Z/Kk6LuMbCIAJF4kA7VQZJHor5zGwaw8t07W0PaUF1pc+JOB3R7HR95JDcH00pWIUWSxZkXwvU1PJTh+mZILrkkUNer7zlYZO2s9aCzOZxPS5oXyKKZMYmZ9o0EgZ6dd77xXU2D0mBqz3UXscaBuQZKARYKp/edfXzBs7dtn5Jn35fiPHFT+sWH2JMpMbaTa3n8tptcrDjAqW/Zhnt4TpHGMIj76t7olFH/JlZY2oeGPd6O3NzwvgQ6NVIFG7qpgdHa1wpn0EqsphgVkrN24CfWXxoh8mgALx/FsavGC3+0KqymKVTLFQV/KQJeEI2PCM7lEllt4K4Krp8hzy2Ma/nnCSOxOc3nprw3cqDAp8IUs1dlNM9N/OgeQIDRcDs1eSxrpN2CWqqJvZS1f44kjnsDjLGJ5ZtsonSvPdT/gffPLC8UiN7tsAh70eBcfPyH31A5NOy0VyMfMYkv1a270YszLvaHY5Kt3r+mbhFJGAK/c6Jab231nNrSuWq6xO6e9k/VX+STBdf/kGUPUAu5a/gnZM1b9gAu84QbhWE+AQQZc2CbAX2lCwaSGxP7uP+Kz+k7WHOjWR7vdbmrPXtdpkj/mCEO8/wZUwjRwO4bYYhg9/Qnk5dwcymJ+PpmNJDVSy9K+CeP2XNSzMkQWiTCDeN1wjH+dth+2xPe2ITYp16F2xUB0Hy+MnlhwULlrNvgau4a8usRYadduoMxlOG8FI0T0aRhbwsbkUKmhRhWB5dD8OXWt1CCURNQw4l+I/GIgqefItn7686SknLZCTjKXy8JlrGIFfNrMq6+WHGiz3aT1nYsR/MNvNKLLhnOlCS7qbctBbgdnXTCBkP77rF3VNNdOF/ktEMrib2yqEkRijCw6UzYpwalgi8V+rETBNgqNvewL9Xdww4eSwbs1w4fE58Tg1jvLTYwtq8OrWAF4ka20WNcpPcbpq7JYv1nlV127hQzn/G8V/b8MkBbx0ZNScdGLbTPEhayi+bQ+axJVeqqVfXPw1xq8evrswF7SSY4kCHCfqGaB7Z3Ybei4lmDR1oAwBiUUL5LtuxScvTX7DlHP4J8OSuspRE6iJzjBE1NfNubO1P/bwRByn9qzbciJQPRstQ9OQ5VlFJWoUG6lJ+I9U7TnkIFc0lK9tWso/78XxeNGC6+OtacR3Fdr/It9mOogf8dWSbicnZO6kCaJZWYPa/az0Hp40InDPScE0bf7WRh9nJ71MPkuJ8r+u9iQT51MCCg9RHAlTeWeuiJVa6ezlTIzVk7AgROzJKMqlwRl/m5Clmjhpl7BEGpF9ef4RmBpI2YnVevk4w9VeVxYCX03NaMahOTe7IjNlYXvfExzHgq9kQRMIeu+frbLqYq28+RHoG9VoH1EmXoY2PUqa3f+FQX+xQs9e2N9C6K/O+4XyvumIIfo6OTQRtHHKL5ycLW6cbkVqBo0tnF7VD3VDP1GqNQxfnb2dkVQkni4T+6QRoSxQq/jbY7PubnLJJilHxBiibMHWr85ZgsvWJJfb4xJi6nZN3lZBpHYKQGVCHdni29xr5mBXsG861qPcgjGhu3eh3F8JPypaqoq9+Xo3r5auo5O95vuhzwfosgiJmvc1oGytFh+1K8aPNGLduHwVABrLfmtnNM6j3p4/hXi169u0P72ikXhTZ7Hd4q2Pauekv+6F2M1G6ampeg3djvUz9RrtMOxGmDPcc0a4/0Wixv8g7ZOMomWLCCr+OJjyK5n6j3OTp7MyHetdFKe1X8WSXrXfP7oX4y1qgfjp8LjG1uqJIMfkAevZCutSXnCcVVY9jVyD1Y8uZ1Ikgme5rD6EYy/GNI52ey0G6dFL2F65bgQgYaMQnj7fswrLoeuhW0MYcdV/sIsDqpx/P8sHJ4IaGepzlvVt9OD3cVHRvuh9u6H+R7JLgeSxGm0MrMgcz9aJtiMRdJay9Hw6q8bupiTOhK8HtWK4DNR4nUM7YBq2uac2yJ1C+Jbd+KDRqqCgS7wHENqDjugO6ukSiu8DO85Caw1qEGB3bL9FFLp0lUjVf6E1NpPA7njgpKfobO9glZPTQWXL8Ji9h2Qd+jwRwc2QIBvl9g58ywhHMPl++/HpQLWlHoqLXV/esAc9aa6Ns4Sj2opgP19i8pzt2XLfCWrcFr+S8slhziJn2TOGUUUZ2H9DIMt2qOo6Yohd6wXnBSbDLeUFb3+u4cNJNt80Z3xT9EOmCp45nh83YdfXUiaZ4YhbnsiWjSX0RwvQnUJ5lUg464BgDdyc2hvAMlth+AbvOZUv1NqRsVLebCvsKN83CDQ6l+k3cDStwu6jHbsVpFUbBHU/FXqsrLs8i17WkD7rCRZMVOBW8Izmw/+eIf6PNYQqxwhwZrnzX+L2OfmX7LTZw/Yy9aC/ODH2Nci/sKp9iSaH7sFoUjmpA5bugN+XrG7+PJl8DqK7noHDmlKoRByk9Tpk1WnA5nnohCqskyA3ImLCCzpioYDWFjcsi3H8K0/JMU2A4VfQaSfh2qDGvbXCrNsdeslR/Fi7iD5YmcIH+PINa0PAbPZqxUt5SaxAVY0lLr4P0Yy1ypoTYyCCbMw7Rw1TR2QTwWRNWYOZk3u902bbo3QmEzFg311IQ3DnlKmBKiTfe3D/OARsReWDB96X7f8YMOpEiBmYA6mJ92N//GzCLJvBJxWYmMUM+z3FLUKZr4OZxrIV8NhPBWFo7CbYDtLEbl/LU8OIn0yTAJIq3u58w1MgFeDzAfecfGRS3zW/tsJzO4kDFmbsEyUoPgbgltmeOlX/Kogn7b1wEmM/MNvs1SjeoMBctX7bNzgbAlNefuZPbEOcXQ3ccKWcaqCZNH9PIM9GrjiCeGS0H1xXnF6uyZ3xFY1ZRa/iYPpj9Vkkiai3K1AG+kE/pYOC2Dlzjax+LUdcYuGKkrHR/X7bs2sP7wOkTplejlleW8L3fRg229PK4CNA+OAwNyZNYOsoWerre+MVV5adou0X65AQs0fbG5I68isBxd7Du/gu4XZuZwcB3HFWuYE6sOAFthmpGYAvMBR8lehKM2HX4iY5/9ZN1uiGF6N7FeKJ1Bph8RHAiOWk35woQR3KCt/TwoFtecY0DwMC2DwNlSyzneBPjD/YgibBAXCZQreWIzBXhrSWWt6G9MKVycUX+95tvyDTm+vHI7rV/U0z++ma+Wb+9mW/qER7b22ipMD22TR1FWd5FdzDWUpESVxtuMxqNphy/mWsbX89mX3TebrS88E/+vaUg1YUBdqLrnbdjp0UAcLtuuEIeOdPcPQ0Mvg2WjI6a5pRclPS/8GyYGRn0VWRo4xf7C/4XUEsDBBQAAgAIADdH7UYPEy3PTAAAAGoAAAAbAAAAdW5pdmVyc2FsL3VuaXZlcnNhbC5wbmcueG1ss7GvyM1RKEstKs7Mz7NVMtQzULK34+WyKShKLctMLVeoAIoBBSFASaHSVsnECMEtz0wpybBVMjdGUpKRmpmeUWKrZGpiARfUBxoJAFBLAQIAABQAAgAIAIeT10aKJOKo+gIAALAIAAAUAAAAAAAAAAEAAAAAAAAAAAB1bml2ZXJzYWwvcGxheWVyLnhtbFBLAQIAABQAAgAIADdH7Ub7F3kMxjIAAERRAAAXAAAAAAAAAAAAAAAAACwDAAB1bml2ZXJzYWwvdW5pdmVyc2FsLnBuZ1BLAQIAABQAAgAIADdH7UYPEy3PTAAAAGoAAAAbAAAAAAAAAAEAAAAAACc2AAB1bml2ZXJzYWwvdW5pdmVyc2FsLnBuZy54bWxQSwUGAAAAAAMAAwDQAAAArDYAAAAA"/>
  <p:tag name="ISPRING_PRESENTATION_TITLE" val="Пример оформления модуля курса в PowerPoint.docx"/>
  <p:tag name="ISPRING_RESOURCE_PATHS_HASH_PRESENTER" val="8e8134037eecfa06f839ece71cee9b077e262"/>
</p:tagLst>
</file>

<file path=ppt/theme/theme1.xml><?xml version="1.0" encoding="utf-8"?>
<a:theme xmlns:a="http://schemas.openxmlformats.org/drawingml/2006/main" name="Тема1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Бороздки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/>
          </a:solidFill>
          <a:prstDash val="solid"/>
        </a:ln>
        <a:ln w="58420" cap="flat" cmpd="thickThin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27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31750" h="63500" prst="riblet"/>
          </a:sp3d>
        </a:effectStyle>
        <a:effectStyle>
          <a:effectLst>
            <a:outerShdw blurRad="50800" dist="38100" dir="27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57150" h="114300" prst="ribl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12EC6DDA-7CB2-4B25-BEF5-23B1CA9A11F1}" vid="{5A52B5CC-7990-45C0-BC3F-3943285A93E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1551</TotalTime>
  <Words>2251</Words>
  <Application>Microsoft Office PowerPoint</Application>
  <PresentationFormat>Широкоэкранный</PresentationFormat>
  <Paragraphs>200</Paragraphs>
  <Slides>31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Arial</vt:lpstr>
      <vt:lpstr>Book Antiqua</vt:lpstr>
      <vt:lpstr>Calibri</vt:lpstr>
      <vt:lpstr>Times New Roman</vt:lpstr>
      <vt:lpstr>Wingdings</vt:lpstr>
      <vt:lpstr>Тема1</vt:lpstr>
      <vt:lpstr>Стандартизация и сертификация</vt:lpstr>
      <vt:lpstr>СОДЕРЖАНИЕ МОДУЛЯ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Пример оформления модуля курса в PowerPoint.docx</dc:title>
  <dc:creator>Пользователь</dc:creator>
  <cp:lastModifiedBy>Машенька</cp:lastModifiedBy>
  <cp:revision>224</cp:revision>
  <dcterms:created xsi:type="dcterms:W3CDTF">2014-06-06T09:13:21Z</dcterms:created>
  <dcterms:modified xsi:type="dcterms:W3CDTF">2018-07-19T14:24:50Z</dcterms:modified>
</cp:coreProperties>
</file>