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7"/>
  </p:notesMasterIdLst>
  <p:sldIdLst>
    <p:sldId id="256" r:id="rId2"/>
    <p:sldId id="258" r:id="rId3"/>
    <p:sldId id="277" r:id="rId4"/>
    <p:sldId id="276" r:id="rId5"/>
    <p:sldId id="290" r:id="rId6"/>
    <p:sldId id="302" r:id="rId7"/>
    <p:sldId id="300" r:id="rId8"/>
    <p:sldId id="301" r:id="rId9"/>
    <p:sldId id="309" r:id="rId10"/>
    <p:sldId id="304" r:id="rId11"/>
    <p:sldId id="291" r:id="rId12"/>
    <p:sldId id="310" r:id="rId13"/>
    <p:sldId id="308" r:id="rId14"/>
    <p:sldId id="307" r:id="rId15"/>
    <p:sldId id="305" r:id="rId16"/>
    <p:sldId id="311" r:id="rId17"/>
    <p:sldId id="292" r:id="rId18"/>
    <p:sldId id="293" r:id="rId19"/>
    <p:sldId id="294" r:id="rId20"/>
    <p:sldId id="313" r:id="rId21"/>
    <p:sldId id="312" r:id="rId22"/>
    <p:sldId id="314" r:id="rId23"/>
    <p:sldId id="283" r:id="rId24"/>
    <p:sldId id="315" r:id="rId25"/>
    <p:sldId id="31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2.1. Понятие технических нормативных правовых актов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2.2. Технические регламенты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2.3. Технические кодексы установившейся практики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99434FA4-D1B9-402B-A8F2-A4474FFF9C9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2.4. </a:t>
          </a:r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Общегосударственные классификаторы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99E78E-5EAB-4B5C-891F-594BE6DEF58D}" type="parTrans" cxnId="{9EC9BE0E-F9E1-4586-9E61-4E2CFC43DB0E}">
      <dgm:prSet/>
      <dgm:spPr/>
      <dgm:t>
        <a:bodyPr/>
        <a:lstStyle/>
        <a:p>
          <a:endParaRPr lang="ru-RU" sz="2000"/>
        </a:p>
      </dgm:t>
    </dgm:pt>
    <dgm:pt modelId="{68FB30F8-9EC2-450E-BF60-D6AF42116589}" type="sibTrans" cxnId="{9EC9BE0E-F9E1-4586-9E61-4E2CFC43DB0E}">
      <dgm:prSet/>
      <dgm:spPr/>
      <dgm:t>
        <a:bodyPr/>
        <a:lstStyle/>
        <a:p>
          <a:endParaRPr lang="ru-RU" sz="2000"/>
        </a:p>
      </dgm:t>
    </dgm:pt>
    <dgm:pt modelId="{B36EC5D9-DDE4-40C5-BDD5-66FC5B5200F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2.5. Стандарты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2ADA7-F82D-418E-9177-941FE7B58ECC}" type="parTrans" cxnId="{E804D0CC-D572-4F93-A52D-85BC6617589C}">
      <dgm:prSet/>
      <dgm:spPr/>
      <dgm:t>
        <a:bodyPr/>
        <a:lstStyle/>
        <a:p>
          <a:endParaRPr lang="ru-RU" sz="2000"/>
        </a:p>
      </dgm:t>
    </dgm:pt>
    <dgm:pt modelId="{B43B9548-4354-4FF3-8C1D-8F648A4B4C2B}" type="sibTrans" cxnId="{E804D0CC-D572-4F93-A52D-85BC6617589C}">
      <dgm:prSet/>
      <dgm:spPr/>
      <dgm:t>
        <a:bodyPr/>
        <a:lstStyle/>
        <a:p>
          <a:endParaRPr lang="ru-RU" sz="2000"/>
        </a:p>
      </dgm:t>
    </dgm:pt>
    <dgm:pt modelId="{79527132-9A86-49EF-B3E2-AEDAF5B803F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2.6. Технические условия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8BF2C95-D783-4159-AF27-17C126E57FAD}" type="parTrans" cxnId="{2B780762-A8EF-457D-82E6-8E96920FC7BD}">
      <dgm:prSet/>
      <dgm:spPr/>
      <dgm:t>
        <a:bodyPr/>
        <a:lstStyle/>
        <a:p>
          <a:endParaRPr lang="ru-RU"/>
        </a:p>
      </dgm:t>
    </dgm:pt>
    <dgm:pt modelId="{89D04D4F-7AA5-4743-BDF0-142666B90809}" type="sibTrans" cxnId="{2B780762-A8EF-457D-82E6-8E96920FC7BD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6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6"/>
      <dgm:spPr/>
    </dgm:pt>
    <dgm:pt modelId="{78573B27-10EE-4B3E-9825-D7085FBCA5AF}" type="pres">
      <dgm:prSet presAssocID="{9E5B2D8F-40EC-4AB9-BE35-462F905D470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6"/>
      <dgm:spPr/>
    </dgm:pt>
    <dgm:pt modelId="{74FC2764-2FB8-4634-8E39-0C033115FDE5}" type="pres">
      <dgm:prSet presAssocID="{99434FA4-D1B9-402B-A8F2-A4474FFF9C9A}" presName="text_4" presStyleLbl="node1" presStyleIdx="3" presStyleCnt="6" custScaleY="13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1D66-5F64-4A5B-B7B8-A941ADF665B4}" type="pres">
      <dgm:prSet presAssocID="{99434FA4-D1B9-402B-A8F2-A4474FFF9C9A}" presName="accent_4" presStyleCnt="0"/>
      <dgm:spPr/>
    </dgm:pt>
    <dgm:pt modelId="{15A26AF1-1106-47B9-950D-C72899C00DD8}" type="pres">
      <dgm:prSet presAssocID="{99434FA4-D1B9-402B-A8F2-A4474FFF9C9A}" presName="accentRepeatNode" presStyleLbl="solidFgAcc1" presStyleIdx="3" presStyleCnt="6"/>
      <dgm:spPr/>
    </dgm:pt>
    <dgm:pt modelId="{DFD1A676-AAE6-4298-B312-EE7A2F4DE0B4}" type="pres">
      <dgm:prSet presAssocID="{B36EC5D9-DDE4-40C5-BDD5-66FC5B5200FF}" presName="text_5" presStyleLbl="node1" presStyleIdx="4" presStyleCnt="6" custScaleY="1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200A-2153-4EA4-8CED-B1372992648C}" type="pres">
      <dgm:prSet presAssocID="{B36EC5D9-DDE4-40C5-BDD5-66FC5B5200FF}" presName="accent_5" presStyleCnt="0"/>
      <dgm:spPr/>
    </dgm:pt>
    <dgm:pt modelId="{03AE49D5-185A-4931-B1E5-D90FCD69F880}" type="pres">
      <dgm:prSet presAssocID="{B36EC5D9-DDE4-40C5-BDD5-66FC5B5200FF}" presName="accentRepeatNode" presStyleLbl="solidFgAcc1" presStyleIdx="4" presStyleCnt="6"/>
      <dgm:spPr/>
    </dgm:pt>
    <dgm:pt modelId="{6855FC37-F2A8-4C8E-B391-5ED4CC2B8051}" type="pres">
      <dgm:prSet presAssocID="{79527132-9A86-49EF-B3E2-AEDAF5B803F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28FB-10EF-43F5-B4EC-FB8F6899B65C}" type="pres">
      <dgm:prSet presAssocID="{79527132-9A86-49EF-B3E2-AEDAF5B803F9}" presName="accent_6" presStyleCnt="0"/>
      <dgm:spPr/>
    </dgm:pt>
    <dgm:pt modelId="{28726E0D-721C-4814-A24F-8F1E880ADA56}" type="pres">
      <dgm:prSet presAssocID="{79527132-9A86-49EF-B3E2-AEDAF5B803F9}" presName="accentRepeatNode" presStyleLbl="solidFgAcc1" presStyleIdx="5" presStyleCnt="6"/>
      <dgm:spPr/>
    </dgm:pt>
  </dgm:ptLst>
  <dgm:cxnLst>
    <dgm:cxn modelId="{35BEE957-D665-47C5-A5A3-753CFD5D0658}" type="presOf" srcId="{B36EC5D9-DDE4-40C5-BDD5-66FC5B5200FF}" destId="{DFD1A676-AAE6-4298-B312-EE7A2F4DE0B4}" srcOrd="0" destOrd="0" presId="urn:microsoft.com/office/officeart/2008/layout/VerticalCurvedList"/>
    <dgm:cxn modelId="{2B780762-A8EF-457D-82E6-8E96920FC7BD}" srcId="{CF845803-1717-4F48-B710-F7F1B43013F3}" destId="{79527132-9A86-49EF-B3E2-AEDAF5B803F9}" srcOrd="5" destOrd="0" parTransId="{78BF2C95-D783-4159-AF27-17C126E57FAD}" sibTransId="{89D04D4F-7AA5-4743-BDF0-142666B90809}"/>
    <dgm:cxn modelId="{E804D0CC-D572-4F93-A52D-85BC6617589C}" srcId="{CF845803-1717-4F48-B710-F7F1B43013F3}" destId="{B36EC5D9-DDE4-40C5-BDD5-66FC5B5200FF}" srcOrd="4" destOrd="0" parTransId="{5DB2ADA7-F82D-418E-9177-941FE7B58ECC}" sibTransId="{B43B9548-4354-4FF3-8C1D-8F648A4B4C2B}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22224A9-EEE1-4504-98F0-C996297BE60C}" type="presOf" srcId="{99434FA4-D1B9-402B-A8F2-A4474FFF9C9A}" destId="{74FC2764-2FB8-4634-8E39-0C033115FDE5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5DA8D894-5960-4A70-BD49-475D218972CD}" type="presOf" srcId="{79527132-9A86-49EF-B3E2-AEDAF5B803F9}" destId="{6855FC37-F2A8-4C8E-B391-5ED4CC2B8051}" srcOrd="0" destOrd="0" presId="urn:microsoft.com/office/officeart/2008/layout/VerticalCurvedList"/>
    <dgm:cxn modelId="{9EC9BE0E-F9E1-4586-9E61-4E2CFC43DB0E}" srcId="{CF845803-1717-4F48-B710-F7F1B43013F3}" destId="{99434FA4-D1B9-402B-A8F2-A4474FFF9C9A}" srcOrd="3" destOrd="0" parTransId="{8D99E78E-5EAB-4B5C-891F-594BE6DEF58D}" sibTransId="{68FB30F8-9EC2-450E-BF60-D6AF4211658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29399FB6-5FE3-4543-AB62-7337EFDE408F}" type="presParOf" srcId="{962C2BD0-517B-4E9C-A037-D4A0806612C4}" destId="{74FC2764-2FB8-4634-8E39-0C033115FDE5}" srcOrd="7" destOrd="0" presId="urn:microsoft.com/office/officeart/2008/layout/VerticalCurvedList"/>
    <dgm:cxn modelId="{E05D8D08-B3F3-47A7-BA07-616E78A44816}" type="presParOf" srcId="{962C2BD0-517B-4E9C-A037-D4A0806612C4}" destId="{644F1D66-5F64-4A5B-B7B8-A941ADF665B4}" srcOrd="8" destOrd="0" presId="urn:microsoft.com/office/officeart/2008/layout/VerticalCurvedList"/>
    <dgm:cxn modelId="{11263848-153F-432D-A486-6F5C0D675144}" type="presParOf" srcId="{644F1D66-5F64-4A5B-B7B8-A941ADF665B4}" destId="{15A26AF1-1106-47B9-950D-C72899C00DD8}" srcOrd="0" destOrd="0" presId="urn:microsoft.com/office/officeart/2008/layout/VerticalCurvedList"/>
    <dgm:cxn modelId="{07F3140E-7982-405F-85BC-27B94289E22B}" type="presParOf" srcId="{962C2BD0-517B-4E9C-A037-D4A0806612C4}" destId="{DFD1A676-AAE6-4298-B312-EE7A2F4DE0B4}" srcOrd="9" destOrd="0" presId="urn:microsoft.com/office/officeart/2008/layout/VerticalCurvedList"/>
    <dgm:cxn modelId="{0140610E-C42F-45DD-9BD5-F78DB7751E03}" type="presParOf" srcId="{962C2BD0-517B-4E9C-A037-D4A0806612C4}" destId="{6886200A-2153-4EA4-8CED-B1372992648C}" srcOrd="10" destOrd="0" presId="urn:microsoft.com/office/officeart/2008/layout/VerticalCurvedList"/>
    <dgm:cxn modelId="{C06F1474-DD24-4D63-BB39-6DD0373B0183}" type="presParOf" srcId="{6886200A-2153-4EA4-8CED-B1372992648C}" destId="{03AE49D5-185A-4931-B1E5-D90FCD69F880}" srcOrd="0" destOrd="0" presId="urn:microsoft.com/office/officeart/2008/layout/VerticalCurvedList"/>
    <dgm:cxn modelId="{6F75F4A7-5C6B-487D-A7C2-A23E00CC8C95}" type="presParOf" srcId="{962C2BD0-517B-4E9C-A037-D4A0806612C4}" destId="{6855FC37-F2A8-4C8E-B391-5ED4CC2B8051}" srcOrd="11" destOrd="0" presId="urn:microsoft.com/office/officeart/2008/layout/VerticalCurvedList"/>
    <dgm:cxn modelId="{AA9DA7AF-942F-4BAA-9C28-F7435C509D67}" type="presParOf" srcId="{962C2BD0-517B-4E9C-A037-D4A0806612C4}" destId="{0CDD28FB-10EF-43F5-B4EC-FB8F6899B65C}" srcOrd="12" destOrd="0" presId="urn:microsoft.com/office/officeart/2008/layout/VerticalCurvedList"/>
    <dgm:cxn modelId="{A581B390-72DE-4336-B8C1-271402385846}" type="presParOf" srcId="{0CDD28FB-10EF-43F5-B4EC-FB8F6899B65C}" destId="{28726E0D-721C-4814-A24F-8F1E880ADA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49006" y="288802"/>
          <a:ext cx="10749072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2.1. Понятие технических нормативных правовых актов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06" y="288802"/>
        <a:ext cx="10749072" cy="590067"/>
      </dsp:txXfrm>
    </dsp:sp>
    <dsp:sp modelId="{C7628E09-A5D0-43AC-834B-E8990AEC2BF8}">
      <dsp:nvSpPr>
        <dsp:cNvPr id="0" name=""/>
        <dsp:cNvSpPr/>
      </dsp:nvSpPr>
      <dsp:spPr>
        <a:xfrm>
          <a:off x="80214" y="22138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934377" y="1076935"/>
          <a:ext cx="10263701" cy="796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2.2. Технические регламенты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377" y="1076935"/>
        <a:ext cx="10263701" cy="796467"/>
      </dsp:txXfrm>
    </dsp:sp>
    <dsp:sp modelId="{1E03E4ED-0AB5-4117-AA13-321FE2C43517}">
      <dsp:nvSpPr>
        <dsp:cNvPr id="0" name=""/>
        <dsp:cNvSpPr/>
      </dsp:nvSpPr>
      <dsp:spPr>
        <a:xfrm>
          <a:off x="565585" y="110637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56325" y="2065125"/>
          <a:ext cx="10041753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2.3. Технические кодексы установившейся практики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6325" y="2065125"/>
        <a:ext cx="10041753" cy="590067"/>
      </dsp:txXfrm>
    </dsp:sp>
    <dsp:sp modelId="{FF5ADD5D-6F38-4FCF-B995-7DD0F19A8DAF}">
      <dsp:nvSpPr>
        <dsp:cNvPr id="0" name=""/>
        <dsp:cNvSpPr/>
      </dsp:nvSpPr>
      <dsp:spPr>
        <a:xfrm>
          <a:off x="787533" y="199136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C2764-2FB8-4634-8E39-0C033115FDE5}">
      <dsp:nvSpPr>
        <dsp:cNvPr id="0" name=""/>
        <dsp:cNvSpPr/>
      </dsp:nvSpPr>
      <dsp:spPr>
        <a:xfrm>
          <a:off x="1156325" y="2845885"/>
          <a:ext cx="10041753" cy="79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2.4. </a:t>
          </a: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Общегосударственные классификаторы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6325" y="2845885"/>
        <a:ext cx="10041753" cy="797405"/>
      </dsp:txXfrm>
    </dsp:sp>
    <dsp:sp modelId="{15A26AF1-1106-47B9-950D-C72899C00DD8}">
      <dsp:nvSpPr>
        <dsp:cNvPr id="0" name=""/>
        <dsp:cNvSpPr/>
      </dsp:nvSpPr>
      <dsp:spPr>
        <a:xfrm>
          <a:off x="787533" y="287579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1A676-AAE6-4298-B312-EE7A2F4DE0B4}">
      <dsp:nvSpPr>
        <dsp:cNvPr id="0" name=""/>
        <dsp:cNvSpPr/>
      </dsp:nvSpPr>
      <dsp:spPr>
        <a:xfrm>
          <a:off x="934377" y="3779098"/>
          <a:ext cx="10263701" cy="700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2.5. Стандарты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377" y="3779098"/>
        <a:ext cx="10263701" cy="700959"/>
      </dsp:txXfrm>
    </dsp:sp>
    <dsp:sp modelId="{03AE49D5-185A-4931-B1E5-D90FCD69F880}">
      <dsp:nvSpPr>
        <dsp:cNvPr id="0" name=""/>
        <dsp:cNvSpPr/>
      </dsp:nvSpPr>
      <dsp:spPr>
        <a:xfrm>
          <a:off x="565585" y="376078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5FC37-F2A8-4C8E-B391-5ED4CC2B8051}">
      <dsp:nvSpPr>
        <dsp:cNvPr id="0" name=""/>
        <dsp:cNvSpPr/>
      </dsp:nvSpPr>
      <dsp:spPr>
        <a:xfrm>
          <a:off x="449006" y="4719534"/>
          <a:ext cx="10749072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2.6. Технические условия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06" y="4719534"/>
        <a:ext cx="10749072" cy="590067"/>
      </dsp:txXfrm>
    </dsp:sp>
    <dsp:sp modelId="{28726E0D-721C-4814-A24F-8F1E880ADA56}">
      <dsp:nvSpPr>
        <dsp:cNvPr id="0" name=""/>
        <dsp:cNvSpPr/>
      </dsp:nvSpPr>
      <dsp:spPr>
        <a:xfrm>
          <a:off x="80214" y="464577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80431"/>
            <a:ext cx="11898086" cy="10508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Технические нормативные правовые акты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технического нормирования и стандартизации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35567"/>
            <a:ext cx="9738200" cy="502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Технические кодексы установившейся практики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6" y="659835"/>
            <a:ext cx="1165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установившейся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(ТКП)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Беларусь, разработанный в процессе стандартизации, утвержденный республиканским органом государственного управления или Национальным банком Республики Беларусь и содержащий основанные на результатах установившейся практики технические требования к процессам разработки, проектирования, изысканий, производства, строительства, монтажа, наладки, эксплуатации (использования), хранения, перевозки (транспортирования), реализации и утилизации продукции или к выполнению работ, оказанию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86" y="3651756"/>
            <a:ext cx="116586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43-2004 (09170)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ТКП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индекс;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регистрационный номер, присваиваемый Госстандартом;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 утверждения;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09170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код РОГУ, утвердившего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соответствии с ОК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004-2001 «Органы государственной власти и управления»).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63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008" y="545910"/>
            <a:ext cx="9513075" cy="5759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4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462" r="6865" b="44876"/>
          <a:stretch/>
        </p:blipFill>
        <p:spPr bwMode="auto">
          <a:xfrm>
            <a:off x="300248" y="914399"/>
            <a:ext cx="11450473" cy="48858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35567"/>
            <a:ext cx="9738200" cy="502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Общегосударственные классификаторы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6" y="864552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Общегосударственный классификатор (ОК)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ТНПА Республики Беларусь, разработанный в процессе стандартизации и содержащий обязательные для соблюдения технические требования, направленные на распределение технико-экономической и социальной информации в соответствии с ее классификацией (классами, группами, видами и другими классификационными группировками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t="43582" r="5452" b="8656"/>
          <a:stretch/>
        </p:blipFill>
        <p:spPr bwMode="auto">
          <a:xfrm>
            <a:off x="354841" y="2885430"/>
            <a:ext cx="11454781" cy="3269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7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35567"/>
            <a:ext cx="9738200" cy="502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 Стандарты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34" y="588710"/>
            <a:ext cx="118994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документ, разработанный в процессе стандартизации на основе согласия большинства заинтересованных субъектов технического нормирования и стандартизации и содержащий технические требования к объектам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стандартизации.</a:t>
            </a:r>
          </a:p>
          <a:p>
            <a:pPr algn="just"/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СТАНДАРТОВ (в зависимости от уровня утверждения):</a:t>
            </a:r>
          </a:p>
          <a:p>
            <a:pPr algn="just"/>
            <a:endParaRPr lang="ru-RU" sz="11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стандарт, принятый международной организацией по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Межгосударственный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региональный стандарт, принятый Межгосударственным советом по стандартизации, метрологии и сертификации Содружества Независимых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(ГОСТ).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стандарт, принятый региональной организацией по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стандартизации.</a:t>
            </a: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стандарт, являющийся ТНПА Республики Беларусь и утвержденный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комитетом по стандартизации Республики Беларусь (СТБ).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организации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стандарт, являющийся техническим нормативным правовым актом Республики Беларусь, утвержденный юридическим лицом Республики Беларусь или индивидуальным предпринимателем, зарегистрированным в Республике Беларусь (далее – индивидуальный предприниматель), и содержащий технические требования к объектам стандартизации, действие которых распространяется только на юридическое лицо Республики Беларусь или индивидуального предпринимателя, утвердивших этот стандарт.</a:t>
            </a:r>
          </a:p>
          <a:p>
            <a:pPr algn="just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366" y="597218"/>
            <a:ext cx="11691257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специфики объекта стандартизации и содержания стандарты подразделяются 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  <a:tab pos="342900" algn="l"/>
                <a:tab pos="651510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основополагающие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стандарты, которые устанавливают общие организационно-технические положения для определенной области деятельности, а также общетехнические требования, нормы и правила, обеспечивающие взаимосвязь различных областей науки, техники и производства.</a:t>
            </a:r>
          </a:p>
          <a:p>
            <a:pPr lvl="0" algn="just">
              <a:spcAft>
                <a:spcPts val="0"/>
              </a:spcAft>
              <a:tabLst>
                <a:tab pos="228600" algn="l"/>
                <a:tab pos="342900" algn="l"/>
                <a:tab pos="651510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стандарты на продукцию, процессы и услуги: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4572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продукцию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разнообразны и включают: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общих технических условий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(устанавливают общие требования к группам однородной продукции)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технических условий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(устанавливают требования к конкретной продукции);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на термины и определения;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на маркировку, упаковку, транспортирование и хранение;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на правила приемки;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14400" algn="l"/>
                <a:tab pos="65151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на определение сортности и др.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 также разрабатываться стандарты, устанавливающие классификацию, основные параметры и размеры, требования безопасности, охраны окружающей среды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испытаний и т.п.</a:t>
            </a:r>
          </a:p>
          <a:p>
            <a:pPr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стандарты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совместимость;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стандарты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методы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 (испытаний 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71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615" y="530995"/>
            <a:ext cx="11778342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515100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65151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12566-88,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СТБ 1500-2004, СТП 14563-2004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515100" algn="l"/>
              </a:tabLst>
            </a:pP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имеется соглашение о применении в РБ национальных стандартов России – ГОСТ Р (их обозначение начать с 50000).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в РБ международные стандарты применяются через государственные: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СТБ ИСО 521-2005 – МС, принятый без изменений (перевод);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СТБ 1340-2005 (ИСО 514-2005) – МС, с дополнениями, внесенными Госстандартом;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СТБ ГОСТ Р 51241-2005 – единый стандарт союзного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2686" t="54527" r="3136"/>
          <a:stretch/>
        </p:blipFill>
        <p:spPr bwMode="auto">
          <a:xfrm>
            <a:off x="179615" y="3247122"/>
            <a:ext cx="11630008" cy="3017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6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0847575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35567"/>
            <a:ext cx="9738200" cy="502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2.6. Технические условия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3" y="654684"/>
            <a:ext cx="11764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(ТУ)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ТНПА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Беларусь, разработанный в процессе стандартизации, утвержденный юридическим лицом Республики Беларусь или индивидуальным предпринимателем и содержащий технические требования к конкретным типу, марке, модели, виду реализуемой ими продукции или к выполняемой работе, оказываемой услуге, включая правила приемки продукции, работ, услуг и методики (методы) контроля.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13" y="2963008"/>
            <a:ext cx="11764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49913" indent="-5649913"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Обозначение:</a:t>
            </a:r>
          </a:p>
          <a:p>
            <a:pPr marL="5649913" indent="-5649913"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100195503.015-2005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индекс; 100195503 – код держателя подлинника ТУ по Единому государственному регистру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юридических лиц и индивидуальных предпринимателей (9 знаков); 015 – регистрационный номер; 2005 – год утверждения.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t="2985" r="6977" b="64776"/>
          <a:stretch/>
        </p:blipFill>
        <p:spPr bwMode="auto">
          <a:xfrm>
            <a:off x="1166880" y="4594224"/>
            <a:ext cx="9840035" cy="16923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0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2,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Образцы стандартов и текст Закона Республики Беларусь «О техническом нормировании и стандартизации»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разделе «Дополнительные материалы»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6" y="1910686"/>
            <a:ext cx="8247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Республики 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технического регламента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как применяются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ТКП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категории стандартов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государственного стандарта Республики Беларусь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стандартов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утверждаемые юридическими лицами (индивидуальными предпринимателями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технических условий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859" y="1570833"/>
            <a:ext cx="798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355600" indent="-355600" algn="just"/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нормировании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стандартизации» от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24 октября 2016 г. № 436-З)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5294" y="423244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2247189"/>
            <a:ext cx="734680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виды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Республики Беларусь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определения основных видов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порядок применения и требования к отдельным видам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Расшифровать обозначения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784068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Понятие технических нормативных правовых актов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t="7504" b="491"/>
          <a:stretch/>
        </p:blipFill>
        <p:spPr bwMode="auto">
          <a:xfrm>
            <a:off x="928049" y="518206"/>
            <a:ext cx="10099342" cy="57461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9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258" y="585804"/>
            <a:ext cx="10162963" cy="5719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5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35567"/>
            <a:ext cx="9738200" cy="502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Технические регламенты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6" y="782257"/>
            <a:ext cx="1165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Технический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регламент Республики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Беларусь (ТР)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ТНПА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Республики Беларусь, разработанный в процессе технического нормирования, утвержденный Советом Министров Республики Беларусь и содержащий обязательные для соблюдения технические требования к объектам технического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нормирования.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84" y="2537054"/>
            <a:ext cx="11570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515100" algn="l"/>
              </a:tabLs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Обозначение: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65151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843463" indent="-4843463" algn="just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/2004/001/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3463" indent="-4843463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3463" indent="-484346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3463" indent="-431165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 утверждения;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3463" indent="-431165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порядковый номер, присваиваемый Госстандартом;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3463" indent="-431165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принадлежность к стране</a:t>
            </a:r>
          </a:p>
        </p:txBody>
      </p:sp>
    </p:spTree>
    <p:extLst>
      <p:ext uri="{BB962C8B-B14F-4D97-AF65-F5344CB8AC3E}">
        <p14:creationId xmlns:p14="http://schemas.microsoft.com/office/powerpoint/2010/main" val="29021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049" y="545910"/>
            <a:ext cx="10235819" cy="5759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713</Words>
  <Application>Microsoft Office PowerPoint</Application>
  <PresentationFormat>Широкоэкранный</PresentationFormat>
  <Paragraphs>115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Symbol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135</cp:revision>
  <dcterms:created xsi:type="dcterms:W3CDTF">2014-06-06T09:13:21Z</dcterms:created>
  <dcterms:modified xsi:type="dcterms:W3CDTF">2018-07-19T12:58:13Z</dcterms:modified>
</cp:coreProperties>
</file>