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0"/>
  </p:notesMasterIdLst>
  <p:sldIdLst>
    <p:sldId id="256" r:id="rId2"/>
    <p:sldId id="258" r:id="rId3"/>
    <p:sldId id="277" r:id="rId4"/>
    <p:sldId id="276" r:id="rId5"/>
    <p:sldId id="357" r:id="rId6"/>
    <p:sldId id="358" r:id="rId7"/>
    <p:sldId id="291" r:id="rId8"/>
    <p:sldId id="359" r:id="rId9"/>
    <p:sldId id="361" r:id="rId10"/>
    <p:sldId id="365" r:id="rId11"/>
    <p:sldId id="328" r:id="rId12"/>
    <p:sldId id="362" r:id="rId13"/>
    <p:sldId id="363" r:id="rId14"/>
    <p:sldId id="364" r:id="rId15"/>
    <p:sldId id="323" r:id="rId16"/>
    <p:sldId id="366" r:id="rId17"/>
    <p:sldId id="369" r:id="rId18"/>
    <p:sldId id="367" r:id="rId19"/>
    <p:sldId id="370" r:id="rId20"/>
    <p:sldId id="368" r:id="rId21"/>
    <p:sldId id="371" r:id="rId22"/>
    <p:sldId id="372" r:id="rId23"/>
    <p:sldId id="373" r:id="rId24"/>
    <p:sldId id="374" r:id="rId25"/>
    <p:sldId id="375" r:id="rId26"/>
    <p:sldId id="283" r:id="rId27"/>
    <p:sldId id="284" r:id="rId28"/>
    <p:sldId id="289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9" d="100"/>
          <a:sy n="89" d="100"/>
        </p:scale>
        <p:origin x="2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pPr marL="533400" indent="-533400"/>
          <a:r>
            <a:rPr lang="ru-RU" sz="20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11.1.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Сертификация систем менеджмента качества</a:t>
          </a: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032D6A9-B2FE-4D8C-951B-37B4D966FF2F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11.2.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Сертификация в системе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НАССР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74C6B3D-AC41-4EEE-850C-0768E9B364E2}" type="par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AAEEF21-6277-438A-9E6E-358FAA044441}" type="sib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E5B2D8F-40EC-4AB9-BE35-462F905D4702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11.3.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Сертификация компетентности персонала</a:t>
          </a:r>
        </a:p>
      </dgm:t>
    </dgm:pt>
    <dgm:pt modelId="{2FFF5F3F-564C-4123-9DF0-89A80EF2855B}" type="parTrans" cxnId="{B6ED52D3-9594-45B8-AD11-BF9DEA9DE65E}">
      <dgm:prSet/>
      <dgm:spPr/>
      <dgm:t>
        <a:bodyPr/>
        <a:lstStyle/>
        <a:p>
          <a:endParaRPr lang="ru-RU" sz="2000"/>
        </a:p>
      </dgm:t>
    </dgm:pt>
    <dgm:pt modelId="{FD270135-6A84-4B8E-9129-43CCFC46909A}" type="sibTrans" cxnId="{B6ED52D3-9594-45B8-AD11-BF9DEA9DE65E}">
      <dgm:prSet/>
      <dgm:spPr/>
      <dgm:t>
        <a:bodyPr/>
        <a:lstStyle/>
        <a:p>
          <a:endParaRPr lang="ru-RU" sz="2000"/>
        </a:p>
      </dgm:t>
    </dgm:pt>
    <dgm:pt modelId="{723CBF21-F68B-49F1-8A24-77F5DC0508FA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11.4.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Экологическая сертификация</a:t>
          </a:r>
        </a:p>
      </dgm:t>
    </dgm:pt>
    <dgm:pt modelId="{8DE4748D-7FCB-4A3E-B962-A845D3C38F5A}" type="parTrans" cxnId="{C6D7B62F-E217-4D63-A429-0B8A89666514}">
      <dgm:prSet/>
      <dgm:spPr/>
      <dgm:t>
        <a:bodyPr/>
        <a:lstStyle/>
        <a:p>
          <a:endParaRPr lang="ru-RU"/>
        </a:p>
      </dgm:t>
    </dgm:pt>
    <dgm:pt modelId="{4ADC1957-1D41-485B-8018-BA119C030099}" type="sibTrans" cxnId="{C6D7B62F-E217-4D63-A429-0B8A89666514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</dgm:pt>
    <dgm:pt modelId="{962C2BD0-517B-4E9C-A037-D4A0806612C4}" type="pres">
      <dgm:prSet presAssocID="{CF845803-1717-4F48-B710-F7F1B43013F3}" presName="Name1" presStyleCnt="0"/>
      <dgm:spPr/>
    </dgm:pt>
    <dgm:pt modelId="{69725028-6CCC-4078-BC5F-BBFA67A060B3}" type="pres">
      <dgm:prSet presAssocID="{CF845803-1717-4F48-B710-F7F1B43013F3}" presName="cycle" presStyleCnt="0"/>
      <dgm:spPr/>
    </dgm:pt>
    <dgm:pt modelId="{17BCFDE8-867C-467A-B7F3-9B093F23E13E}" type="pres">
      <dgm:prSet presAssocID="{CF845803-1717-4F48-B710-F7F1B43013F3}" presName="srcNode" presStyleLbl="node1" presStyleIdx="0" presStyleCnt="4"/>
      <dgm:spPr/>
    </dgm:pt>
    <dgm:pt modelId="{BBDD1F15-5D5A-4430-A855-C76E50E51E42}" type="pres">
      <dgm:prSet presAssocID="{CF845803-1717-4F48-B710-F7F1B43013F3}" presName="conn" presStyleLbl="parChTrans1D2" presStyleIdx="0" presStyleCnt="1"/>
      <dgm:spPr/>
    </dgm:pt>
    <dgm:pt modelId="{BA257D16-06AA-4007-B484-5B9A27400F34}" type="pres">
      <dgm:prSet presAssocID="{CF845803-1717-4F48-B710-F7F1B43013F3}" presName="extraNode" presStyleLbl="node1" presStyleIdx="0" presStyleCnt="4"/>
      <dgm:spPr/>
    </dgm:pt>
    <dgm:pt modelId="{9D97D0A5-1934-40AE-A800-FABC8D7408F0}" type="pres">
      <dgm:prSet presAssocID="{CF845803-1717-4F48-B710-F7F1B43013F3}" presName="dstNode" presStyleLbl="node1" presStyleIdx="0" presStyleCnt="4"/>
      <dgm:spPr/>
    </dgm:pt>
    <dgm:pt modelId="{F84282E1-4565-4A17-8095-7AFD756B1AC4}" type="pres">
      <dgm:prSet presAssocID="{2B71A9FB-D571-4E16-9DEE-5C8D55952890}" presName="text_1" presStyleLbl="node1" presStyleIdx="0" presStyleCnt="4" custLinFactNeighborY="-1075">
        <dgm:presLayoutVars>
          <dgm:bulletEnabled val="1"/>
        </dgm:presLayoutVars>
      </dgm:prSet>
      <dgm:spPr/>
    </dgm:pt>
    <dgm:pt modelId="{B2EC6AC5-C87B-4274-A079-DC270768E12A}" type="pres">
      <dgm:prSet presAssocID="{2B71A9FB-D571-4E16-9DEE-5C8D55952890}" presName="accent_1" presStyleCnt="0"/>
      <dgm:spPr/>
    </dgm:pt>
    <dgm:pt modelId="{C7628E09-A5D0-43AC-834B-E8990AEC2BF8}" type="pres">
      <dgm:prSet presAssocID="{2B71A9FB-D571-4E16-9DEE-5C8D55952890}" presName="accentRepeatNode" presStyleLbl="solidFgAcc1" presStyleIdx="0" presStyleCnt="4"/>
      <dgm:spPr/>
    </dgm:pt>
    <dgm:pt modelId="{E974504D-DC2E-436F-B774-23866853156B}" type="pres">
      <dgm:prSet presAssocID="{B032D6A9-B2FE-4D8C-951B-37B4D966FF2F}" presName="text_2" presStyleLbl="node1" presStyleIdx="1" presStyleCnt="4" custScaleY="134979">
        <dgm:presLayoutVars>
          <dgm:bulletEnabled val="1"/>
        </dgm:presLayoutVars>
      </dgm:prSet>
      <dgm:spPr/>
    </dgm:pt>
    <dgm:pt modelId="{8961288D-7506-4758-A611-FEC88B0B10BE}" type="pres">
      <dgm:prSet presAssocID="{B032D6A9-B2FE-4D8C-951B-37B4D966FF2F}" presName="accent_2" presStyleCnt="0"/>
      <dgm:spPr/>
    </dgm:pt>
    <dgm:pt modelId="{1E03E4ED-0AB5-4117-AA13-321FE2C43517}" type="pres">
      <dgm:prSet presAssocID="{B032D6A9-B2FE-4D8C-951B-37B4D966FF2F}" presName="accentRepeatNode" presStyleLbl="solidFgAcc1" presStyleIdx="1" presStyleCnt="4"/>
      <dgm:spPr/>
    </dgm:pt>
    <dgm:pt modelId="{78573B27-10EE-4B3E-9825-D7085FBCA5AF}" type="pres">
      <dgm:prSet presAssocID="{9E5B2D8F-40EC-4AB9-BE35-462F905D4702}" presName="text_3" presStyleLbl="node1" presStyleIdx="2" presStyleCnt="4">
        <dgm:presLayoutVars>
          <dgm:bulletEnabled val="1"/>
        </dgm:presLayoutVars>
      </dgm:prSet>
      <dgm:spPr/>
    </dgm:pt>
    <dgm:pt modelId="{C5CAFD7E-6A60-4C2E-A117-40ABB06E84BA}" type="pres">
      <dgm:prSet presAssocID="{9E5B2D8F-40EC-4AB9-BE35-462F905D4702}" presName="accent_3" presStyleCnt="0"/>
      <dgm:spPr/>
    </dgm:pt>
    <dgm:pt modelId="{FF5ADD5D-6F38-4FCF-B995-7DD0F19A8DAF}" type="pres">
      <dgm:prSet presAssocID="{9E5B2D8F-40EC-4AB9-BE35-462F905D4702}" presName="accentRepeatNode" presStyleLbl="solidFgAcc1" presStyleIdx="2" presStyleCnt="4"/>
      <dgm:spPr/>
    </dgm:pt>
    <dgm:pt modelId="{4A9AA364-73CB-45C5-94AA-79AA07C2A7D0}" type="pres">
      <dgm:prSet presAssocID="{723CBF21-F68B-49F1-8A24-77F5DC0508FA}" presName="text_4" presStyleLbl="node1" presStyleIdx="3" presStyleCnt="4">
        <dgm:presLayoutVars>
          <dgm:bulletEnabled val="1"/>
        </dgm:presLayoutVars>
      </dgm:prSet>
      <dgm:spPr/>
    </dgm:pt>
    <dgm:pt modelId="{5959B2ED-818F-4B5C-8BBB-1AEA56EEA776}" type="pres">
      <dgm:prSet presAssocID="{723CBF21-F68B-49F1-8A24-77F5DC0508FA}" presName="accent_4" presStyleCnt="0"/>
      <dgm:spPr/>
    </dgm:pt>
    <dgm:pt modelId="{D22A964C-86C1-4C2E-81F2-6FFC36057D3E}" type="pres">
      <dgm:prSet presAssocID="{723CBF21-F68B-49F1-8A24-77F5DC0508FA}" presName="accentRepeatNode" presStyleLbl="solidFgAcc1" presStyleIdx="3" presStyleCnt="4"/>
      <dgm:spPr/>
    </dgm:pt>
  </dgm:ptLst>
  <dgm:cxnLst>
    <dgm:cxn modelId="{60AFFA08-D69D-4078-8C08-D0921AC5AD09}" srcId="{CF845803-1717-4F48-B710-F7F1B43013F3}" destId="{B032D6A9-B2FE-4D8C-951B-37B4D966FF2F}" srcOrd="1" destOrd="0" parTransId="{A74C6B3D-AC41-4EEE-850C-0768E9B364E2}" sibTransId="{7AAEEF21-6277-438A-9E6E-358FAA044441}"/>
    <dgm:cxn modelId="{C6D7B62F-E217-4D63-A429-0B8A89666514}" srcId="{CF845803-1717-4F48-B710-F7F1B43013F3}" destId="{723CBF21-F68B-49F1-8A24-77F5DC0508FA}" srcOrd="3" destOrd="0" parTransId="{8DE4748D-7FCB-4A3E-B962-A845D3C38F5A}" sibTransId="{4ADC1957-1D41-485B-8018-BA119C030099}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A9FFA66E-E88E-4EE7-A5EB-0DF0B065D6E0}" type="presOf" srcId="{723CBF21-F68B-49F1-8A24-77F5DC0508FA}" destId="{4A9AA364-73CB-45C5-94AA-79AA07C2A7D0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E8EBC7C2-06C5-4924-8B45-0EC313079EC0}" type="presOf" srcId="{9E5B2D8F-40EC-4AB9-BE35-462F905D4702}" destId="{78573B27-10EE-4B3E-9825-D7085FBCA5AF}" srcOrd="0" destOrd="0" presId="urn:microsoft.com/office/officeart/2008/layout/VerticalCurvedList"/>
    <dgm:cxn modelId="{B6ED52D3-9594-45B8-AD11-BF9DEA9DE65E}" srcId="{CF845803-1717-4F48-B710-F7F1B43013F3}" destId="{9E5B2D8F-40EC-4AB9-BE35-462F905D4702}" srcOrd="2" destOrd="0" parTransId="{2FFF5F3F-564C-4123-9DF0-89A80EF2855B}" sibTransId="{FD270135-6A84-4B8E-9129-43CCFC46909A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D8A85DE0-0969-417D-A6EA-D5DCFB146CAA}" type="presOf" srcId="{B032D6A9-B2FE-4D8C-951B-37B4D966FF2F}" destId="{E974504D-DC2E-436F-B774-23866853156B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10FE262-11C3-4BD7-B5FB-4770F7A0747F}" type="presParOf" srcId="{962C2BD0-517B-4E9C-A037-D4A0806612C4}" destId="{E974504D-DC2E-436F-B774-23866853156B}" srcOrd="3" destOrd="0" presId="urn:microsoft.com/office/officeart/2008/layout/VerticalCurvedList"/>
    <dgm:cxn modelId="{585EB05F-F1C1-46FF-9E6C-416DD4713EEC}" type="presParOf" srcId="{962C2BD0-517B-4E9C-A037-D4A0806612C4}" destId="{8961288D-7506-4758-A611-FEC88B0B10BE}" srcOrd="4" destOrd="0" presId="urn:microsoft.com/office/officeart/2008/layout/VerticalCurvedList"/>
    <dgm:cxn modelId="{F41A57F1-E7A9-4A7A-A010-3DB442862DAD}" type="presParOf" srcId="{8961288D-7506-4758-A611-FEC88B0B10BE}" destId="{1E03E4ED-0AB5-4117-AA13-321FE2C43517}" srcOrd="0" destOrd="0" presId="urn:microsoft.com/office/officeart/2008/layout/VerticalCurvedList"/>
    <dgm:cxn modelId="{8BD268BE-E877-40E3-B908-2F0723837F02}" type="presParOf" srcId="{962C2BD0-517B-4E9C-A037-D4A0806612C4}" destId="{78573B27-10EE-4B3E-9825-D7085FBCA5AF}" srcOrd="5" destOrd="0" presId="urn:microsoft.com/office/officeart/2008/layout/VerticalCurvedList"/>
    <dgm:cxn modelId="{3C28F50D-FCAA-4DF3-A2C1-3C4A82E98E3A}" type="presParOf" srcId="{962C2BD0-517B-4E9C-A037-D4A0806612C4}" destId="{C5CAFD7E-6A60-4C2E-A117-40ABB06E84BA}" srcOrd="6" destOrd="0" presId="urn:microsoft.com/office/officeart/2008/layout/VerticalCurvedList"/>
    <dgm:cxn modelId="{82BC15B7-F20A-486E-894D-2819FB556B75}" type="presParOf" srcId="{C5CAFD7E-6A60-4C2E-A117-40ABB06E84BA}" destId="{FF5ADD5D-6F38-4FCF-B995-7DD0F19A8DAF}" srcOrd="0" destOrd="0" presId="urn:microsoft.com/office/officeart/2008/layout/VerticalCurvedList"/>
    <dgm:cxn modelId="{DB25A59F-4724-4E19-84B2-1C7F0EA0BFB8}" type="presParOf" srcId="{962C2BD0-517B-4E9C-A037-D4A0806612C4}" destId="{4A9AA364-73CB-45C5-94AA-79AA07C2A7D0}" srcOrd="7" destOrd="0" presId="urn:microsoft.com/office/officeart/2008/layout/VerticalCurvedList"/>
    <dgm:cxn modelId="{1B36444F-214C-42C4-AE12-F49B531B54AC}" type="presParOf" srcId="{962C2BD0-517B-4E9C-A037-D4A0806612C4}" destId="{5959B2ED-818F-4B5C-8BBB-1AEA56EEA776}" srcOrd="8" destOrd="0" presId="urn:microsoft.com/office/officeart/2008/layout/VerticalCurvedList"/>
    <dgm:cxn modelId="{3857D01A-34C8-47E9-ADDC-F61FE130332A}" type="presParOf" srcId="{5959B2ED-818F-4B5C-8BBB-1AEA56EEA776}" destId="{D22A964C-86C1-4C2E-81F2-6FFC36057D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BD34C-07B9-4EF8-AB20-D2BD0E81B46C}" type="doc">
      <dgm:prSet loTypeId="urn:microsoft.com/office/officeart/2005/8/layout/process4" loCatId="list" qsTypeId="urn:microsoft.com/office/officeart/2005/8/quickstyle/simple4" qsCatId="simple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2859B516-67A1-45D1-BCE6-252C117E53E6}">
      <dgm:prSet custT="1"/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предупреждение причин дефектов;</a:t>
          </a:r>
        </a:p>
      </dgm:t>
    </dgm:pt>
    <dgm:pt modelId="{11DA659B-752F-4114-B23F-05BEF96EE398}" type="parTrans" cxnId="{A1E46279-67BB-4DDD-A29B-F0224C57C51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C2FB32-C674-48D9-BE33-D6A961A6A970}" type="sibTrans" cxnId="{A1E46279-67BB-4DDD-A29B-F0224C57C51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77DCFB-FB0C-480D-9530-134E4D7D571C}">
      <dgm:prSet custT="1"/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вовлечение всех сотрудников предприятия в деятельность по улучшению качества;</a:t>
          </a:r>
        </a:p>
      </dgm:t>
    </dgm:pt>
    <dgm:pt modelId="{27D78112-4ED6-42E8-856A-7A2C7AA12D37}" type="parTrans" cxnId="{8596D0CB-3BC5-47FB-8378-13FBA6A4021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3BECD7-122F-4B10-B150-DDCD67C7BE6D}" type="sibTrans" cxnId="{8596D0CB-3BC5-47FB-8378-13FBA6A4021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813897-9D05-4FAB-9AED-304B9D57943B}">
      <dgm:prSet custT="1"/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активное стратегическое управление;</a:t>
          </a:r>
        </a:p>
      </dgm:t>
    </dgm:pt>
    <dgm:pt modelId="{959473F7-85E6-466D-8CC2-FB6E32EDC33B}" type="parTrans" cxnId="{9D747A3C-511C-494B-9C07-B38594BEAA4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D2F993-DF74-407D-80F9-AD4EA9DAF983}" type="sibTrans" cxnId="{9D747A3C-511C-494B-9C07-B38594BEAA4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343C8B-6F90-4B74-85E0-03EA7C4DC51B}">
      <dgm:prSet custT="1"/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непрерывное совершенствование качества продукции и процессов;</a:t>
          </a:r>
        </a:p>
      </dgm:t>
    </dgm:pt>
    <dgm:pt modelId="{3078D30C-3527-4296-92FE-D060D4BB6642}" type="parTrans" cxnId="{304D90D7-3414-4D36-B6F6-C233B0D183B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667FD8-B479-4106-B8FC-27E3872977BD}" type="sibTrans" cxnId="{304D90D7-3414-4D36-B6F6-C233B0D183B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10F925-D388-4E6A-A98E-CD3F36578B11}">
      <dgm:prSet custT="1"/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использование научных подходов в решении задач;</a:t>
          </a:r>
        </a:p>
      </dgm:t>
    </dgm:pt>
    <dgm:pt modelId="{3074B456-F5AD-43C3-82E3-0D260615CE5F}" type="parTrans" cxnId="{8DB67A17-94BA-4675-A1C7-EB75E06A759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4F5F55-E630-4B9B-889D-F0291A5322DE}" type="sibTrans" cxnId="{8DB67A17-94BA-4675-A1C7-EB75E06A759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8E0D9D-A9FA-4A0A-B40F-CB33CEC7DD83}">
      <dgm:prSet custT="1"/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регулярная самооценка.</a:t>
          </a:r>
        </a:p>
      </dgm:t>
    </dgm:pt>
    <dgm:pt modelId="{8A15A4A3-0168-47BE-A3FD-701FAEEEBE6F}" type="parTrans" cxnId="{3E9DDD3C-2D13-411A-A5BC-E66DA075C53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8FACA7-D0A2-43A8-98AB-48671D106181}" type="sibTrans" cxnId="{3E9DDD3C-2D13-411A-A5BC-E66DA075C53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6A0D4F-D61E-4ECF-B9EC-C03B4493B563}" type="pres">
      <dgm:prSet presAssocID="{282BD34C-07B9-4EF8-AB20-D2BD0E81B46C}" presName="Name0" presStyleCnt="0">
        <dgm:presLayoutVars>
          <dgm:dir/>
          <dgm:animLvl val="lvl"/>
          <dgm:resizeHandles val="exact"/>
        </dgm:presLayoutVars>
      </dgm:prSet>
      <dgm:spPr/>
    </dgm:pt>
    <dgm:pt modelId="{202682B4-EFE1-475A-87E9-8C1CB4B7B3B1}" type="pres">
      <dgm:prSet presAssocID="{7D8E0D9D-A9FA-4A0A-B40F-CB33CEC7DD83}" presName="boxAndChildren" presStyleCnt="0"/>
      <dgm:spPr/>
    </dgm:pt>
    <dgm:pt modelId="{F2BC032F-249F-4C38-A673-B451F5575614}" type="pres">
      <dgm:prSet presAssocID="{7D8E0D9D-A9FA-4A0A-B40F-CB33CEC7DD83}" presName="parentTextBox" presStyleLbl="node1" presStyleIdx="0" presStyleCnt="6"/>
      <dgm:spPr/>
    </dgm:pt>
    <dgm:pt modelId="{B7CA70E6-CC87-4880-9538-ABB27A6DDAA9}" type="pres">
      <dgm:prSet presAssocID="{7F4F5F55-E630-4B9B-889D-F0291A5322DE}" presName="sp" presStyleCnt="0"/>
      <dgm:spPr/>
    </dgm:pt>
    <dgm:pt modelId="{844BD9BE-FF76-4236-84A8-54D22E4CFB29}" type="pres">
      <dgm:prSet presAssocID="{B810F925-D388-4E6A-A98E-CD3F36578B11}" presName="arrowAndChildren" presStyleCnt="0"/>
      <dgm:spPr/>
    </dgm:pt>
    <dgm:pt modelId="{635E7D30-54B6-4B5C-BF29-E3DDF9BBCADE}" type="pres">
      <dgm:prSet presAssocID="{B810F925-D388-4E6A-A98E-CD3F36578B11}" presName="parentTextArrow" presStyleLbl="node1" presStyleIdx="1" presStyleCnt="6"/>
      <dgm:spPr/>
    </dgm:pt>
    <dgm:pt modelId="{CCDA9DB9-2550-4B2E-A15F-6773E42BA0AD}" type="pres">
      <dgm:prSet presAssocID="{90667FD8-B479-4106-B8FC-27E3872977BD}" presName="sp" presStyleCnt="0"/>
      <dgm:spPr/>
    </dgm:pt>
    <dgm:pt modelId="{EEA77099-99AB-461B-B345-2AFAAFF01E73}" type="pres">
      <dgm:prSet presAssocID="{3E343C8B-6F90-4B74-85E0-03EA7C4DC51B}" presName="arrowAndChildren" presStyleCnt="0"/>
      <dgm:spPr/>
    </dgm:pt>
    <dgm:pt modelId="{8AEF75E4-3161-4FD9-96E5-0942A8E54E54}" type="pres">
      <dgm:prSet presAssocID="{3E343C8B-6F90-4B74-85E0-03EA7C4DC51B}" presName="parentTextArrow" presStyleLbl="node1" presStyleIdx="2" presStyleCnt="6"/>
      <dgm:spPr/>
    </dgm:pt>
    <dgm:pt modelId="{B4902C9A-414F-45EB-BEEC-9B1800323691}" type="pres">
      <dgm:prSet presAssocID="{20D2F993-DF74-407D-80F9-AD4EA9DAF983}" presName="sp" presStyleCnt="0"/>
      <dgm:spPr/>
    </dgm:pt>
    <dgm:pt modelId="{023CD532-7C6C-42C7-A59B-07350F94B925}" type="pres">
      <dgm:prSet presAssocID="{19813897-9D05-4FAB-9AED-304B9D57943B}" presName="arrowAndChildren" presStyleCnt="0"/>
      <dgm:spPr/>
    </dgm:pt>
    <dgm:pt modelId="{621164A5-E0DD-4DA9-BDFB-E72171095D10}" type="pres">
      <dgm:prSet presAssocID="{19813897-9D05-4FAB-9AED-304B9D57943B}" presName="parentTextArrow" presStyleLbl="node1" presStyleIdx="3" presStyleCnt="6"/>
      <dgm:spPr/>
    </dgm:pt>
    <dgm:pt modelId="{5D16FD3A-5384-49F8-9999-533550F995C6}" type="pres">
      <dgm:prSet presAssocID="{7C3BECD7-122F-4B10-B150-DDCD67C7BE6D}" presName="sp" presStyleCnt="0"/>
      <dgm:spPr/>
    </dgm:pt>
    <dgm:pt modelId="{F4FB51E6-73AF-45E6-8B8D-CEC72F90F06A}" type="pres">
      <dgm:prSet presAssocID="{B177DCFB-FB0C-480D-9530-134E4D7D571C}" presName="arrowAndChildren" presStyleCnt="0"/>
      <dgm:spPr/>
    </dgm:pt>
    <dgm:pt modelId="{D6E87BAB-EDD0-47A8-B9A4-786F3783B409}" type="pres">
      <dgm:prSet presAssocID="{B177DCFB-FB0C-480D-9530-134E4D7D571C}" presName="parentTextArrow" presStyleLbl="node1" presStyleIdx="4" presStyleCnt="6"/>
      <dgm:spPr/>
    </dgm:pt>
    <dgm:pt modelId="{3F75B64F-52BA-4F0E-849F-D22BDFCF37E9}" type="pres">
      <dgm:prSet presAssocID="{BBC2FB32-C674-48D9-BE33-D6A961A6A970}" presName="sp" presStyleCnt="0"/>
      <dgm:spPr/>
    </dgm:pt>
    <dgm:pt modelId="{CADFE41C-1F68-47EA-B7B5-C577FACC4B1B}" type="pres">
      <dgm:prSet presAssocID="{2859B516-67A1-45D1-BCE6-252C117E53E6}" presName="arrowAndChildren" presStyleCnt="0"/>
      <dgm:spPr/>
    </dgm:pt>
    <dgm:pt modelId="{686EBB3C-B64C-4523-BD9B-55F423F29D81}" type="pres">
      <dgm:prSet presAssocID="{2859B516-67A1-45D1-BCE6-252C117E53E6}" presName="parentTextArrow" presStyleLbl="node1" presStyleIdx="5" presStyleCnt="6"/>
      <dgm:spPr/>
    </dgm:pt>
  </dgm:ptLst>
  <dgm:cxnLst>
    <dgm:cxn modelId="{8DB67A17-94BA-4675-A1C7-EB75E06A7598}" srcId="{282BD34C-07B9-4EF8-AB20-D2BD0E81B46C}" destId="{B810F925-D388-4E6A-A98E-CD3F36578B11}" srcOrd="4" destOrd="0" parTransId="{3074B456-F5AD-43C3-82E3-0D260615CE5F}" sibTransId="{7F4F5F55-E630-4B9B-889D-F0291A5322DE}"/>
    <dgm:cxn modelId="{08060D34-E3E5-429A-9F95-4D61D97E5069}" type="presOf" srcId="{B177DCFB-FB0C-480D-9530-134E4D7D571C}" destId="{D6E87BAB-EDD0-47A8-B9A4-786F3783B409}" srcOrd="0" destOrd="0" presId="urn:microsoft.com/office/officeart/2005/8/layout/process4"/>
    <dgm:cxn modelId="{9D747A3C-511C-494B-9C07-B38594BEAA4C}" srcId="{282BD34C-07B9-4EF8-AB20-D2BD0E81B46C}" destId="{19813897-9D05-4FAB-9AED-304B9D57943B}" srcOrd="2" destOrd="0" parTransId="{959473F7-85E6-466D-8CC2-FB6E32EDC33B}" sibTransId="{20D2F993-DF74-407D-80F9-AD4EA9DAF983}"/>
    <dgm:cxn modelId="{3E9DDD3C-2D13-411A-A5BC-E66DA075C539}" srcId="{282BD34C-07B9-4EF8-AB20-D2BD0E81B46C}" destId="{7D8E0D9D-A9FA-4A0A-B40F-CB33CEC7DD83}" srcOrd="5" destOrd="0" parTransId="{8A15A4A3-0168-47BE-A3FD-701FAEEEBE6F}" sibTransId="{B68FACA7-D0A2-43A8-98AB-48671D106181}"/>
    <dgm:cxn modelId="{C83AAC4B-67A0-4215-B378-C9C47FD1C847}" type="presOf" srcId="{19813897-9D05-4FAB-9AED-304B9D57943B}" destId="{621164A5-E0DD-4DA9-BDFB-E72171095D10}" srcOrd="0" destOrd="0" presId="urn:microsoft.com/office/officeart/2005/8/layout/process4"/>
    <dgm:cxn modelId="{0536C94E-CA7D-463F-9814-A0E639E5ADEE}" type="presOf" srcId="{3E343C8B-6F90-4B74-85E0-03EA7C4DC51B}" destId="{8AEF75E4-3161-4FD9-96E5-0942A8E54E54}" srcOrd="0" destOrd="0" presId="urn:microsoft.com/office/officeart/2005/8/layout/process4"/>
    <dgm:cxn modelId="{A1E46279-67BB-4DDD-A29B-F0224C57C518}" srcId="{282BD34C-07B9-4EF8-AB20-D2BD0E81B46C}" destId="{2859B516-67A1-45D1-BCE6-252C117E53E6}" srcOrd="0" destOrd="0" parTransId="{11DA659B-752F-4114-B23F-05BEF96EE398}" sibTransId="{BBC2FB32-C674-48D9-BE33-D6A961A6A970}"/>
    <dgm:cxn modelId="{54EC0284-FB14-4170-B53B-35E663DF3182}" type="presOf" srcId="{2859B516-67A1-45D1-BCE6-252C117E53E6}" destId="{686EBB3C-B64C-4523-BD9B-55F423F29D81}" srcOrd="0" destOrd="0" presId="urn:microsoft.com/office/officeart/2005/8/layout/process4"/>
    <dgm:cxn modelId="{8596D0CB-3BC5-47FB-8378-13FBA6A4021F}" srcId="{282BD34C-07B9-4EF8-AB20-D2BD0E81B46C}" destId="{B177DCFB-FB0C-480D-9530-134E4D7D571C}" srcOrd="1" destOrd="0" parTransId="{27D78112-4ED6-42E8-856A-7A2C7AA12D37}" sibTransId="{7C3BECD7-122F-4B10-B150-DDCD67C7BE6D}"/>
    <dgm:cxn modelId="{B21607D0-4750-4FEE-A498-182F5F47C15F}" type="presOf" srcId="{282BD34C-07B9-4EF8-AB20-D2BD0E81B46C}" destId="{AF6A0D4F-D61E-4ECF-B9EC-C03B4493B563}" srcOrd="0" destOrd="0" presId="urn:microsoft.com/office/officeart/2005/8/layout/process4"/>
    <dgm:cxn modelId="{304D90D7-3414-4D36-B6F6-C233B0D183BA}" srcId="{282BD34C-07B9-4EF8-AB20-D2BD0E81B46C}" destId="{3E343C8B-6F90-4B74-85E0-03EA7C4DC51B}" srcOrd="3" destOrd="0" parTransId="{3078D30C-3527-4296-92FE-D060D4BB6642}" sibTransId="{90667FD8-B479-4106-B8FC-27E3872977BD}"/>
    <dgm:cxn modelId="{97D773E2-6484-4E16-B307-1C82A25E9278}" type="presOf" srcId="{7D8E0D9D-A9FA-4A0A-B40F-CB33CEC7DD83}" destId="{F2BC032F-249F-4C38-A673-B451F5575614}" srcOrd="0" destOrd="0" presId="urn:microsoft.com/office/officeart/2005/8/layout/process4"/>
    <dgm:cxn modelId="{2F5C66E8-03D2-4DAE-BDEC-D3B4D3982393}" type="presOf" srcId="{B810F925-D388-4E6A-A98E-CD3F36578B11}" destId="{635E7D30-54B6-4B5C-BF29-E3DDF9BBCADE}" srcOrd="0" destOrd="0" presId="urn:microsoft.com/office/officeart/2005/8/layout/process4"/>
    <dgm:cxn modelId="{2B19A51E-38DE-42C5-8306-B303AC7E3463}" type="presParOf" srcId="{AF6A0D4F-D61E-4ECF-B9EC-C03B4493B563}" destId="{202682B4-EFE1-475A-87E9-8C1CB4B7B3B1}" srcOrd="0" destOrd="0" presId="urn:microsoft.com/office/officeart/2005/8/layout/process4"/>
    <dgm:cxn modelId="{3E21139F-B73D-4428-9D68-8B2875687B26}" type="presParOf" srcId="{202682B4-EFE1-475A-87E9-8C1CB4B7B3B1}" destId="{F2BC032F-249F-4C38-A673-B451F5575614}" srcOrd="0" destOrd="0" presId="urn:microsoft.com/office/officeart/2005/8/layout/process4"/>
    <dgm:cxn modelId="{4C3C9775-E3B5-42AD-8804-D61FC142D5FC}" type="presParOf" srcId="{AF6A0D4F-D61E-4ECF-B9EC-C03B4493B563}" destId="{B7CA70E6-CC87-4880-9538-ABB27A6DDAA9}" srcOrd="1" destOrd="0" presId="urn:microsoft.com/office/officeart/2005/8/layout/process4"/>
    <dgm:cxn modelId="{78ABFD1D-A162-4A74-A4CE-26CFB3EE5034}" type="presParOf" srcId="{AF6A0D4F-D61E-4ECF-B9EC-C03B4493B563}" destId="{844BD9BE-FF76-4236-84A8-54D22E4CFB29}" srcOrd="2" destOrd="0" presId="urn:microsoft.com/office/officeart/2005/8/layout/process4"/>
    <dgm:cxn modelId="{938F3F4F-BD2E-49A5-B629-269AE8F76220}" type="presParOf" srcId="{844BD9BE-FF76-4236-84A8-54D22E4CFB29}" destId="{635E7D30-54B6-4B5C-BF29-E3DDF9BBCADE}" srcOrd="0" destOrd="0" presId="urn:microsoft.com/office/officeart/2005/8/layout/process4"/>
    <dgm:cxn modelId="{053AF946-EA1C-42C9-A509-BC96FF9066EA}" type="presParOf" srcId="{AF6A0D4F-D61E-4ECF-B9EC-C03B4493B563}" destId="{CCDA9DB9-2550-4B2E-A15F-6773E42BA0AD}" srcOrd="3" destOrd="0" presId="urn:microsoft.com/office/officeart/2005/8/layout/process4"/>
    <dgm:cxn modelId="{731BF5B3-1E6C-48AB-ADF7-AD6411E561BA}" type="presParOf" srcId="{AF6A0D4F-D61E-4ECF-B9EC-C03B4493B563}" destId="{EEA77099-99AB-461B-B345-2AFAAFF01E73}" srcOrd="4" destOrd="0" presId="urn:microsoft.com/office/officeart/2005/8/layout/process4"/>
    <dgm:cxn modelId="{1006968B-C0CA-44D3-A800-79B405E7757A}" type="presParOf" srcId="{EEA77099-99AB-461B-B345-2AFAAFF01E73}" destId="{8AEF75E4-3161-4FD9-96E5-0942A8E54E54}" srcOrd="0" destOrd="0" presId="urn:microsoft.com/office/officeart/2005/8/layout/process4"/>
    <dgm:cxn modelId="{BA5CA168-78F7-4FD5-A12C-B17CC19D211D}" type="presParOf" srcId="{AF6A0D4F-D61E-4ECF-B9EC-C03B4493B563}" destId="{B4902C9A-414F-45EB-BEEC-9B1800323691}" srcOrd="5" destOrd="0" presId="urn:microsoft.com/office/officeart/2005/8/layout/process4"/>
    <dgm:cxn modelId="{C1843B33-0F8A-44CF-98A9-C6A2DE054E4B}" type="presParOf" srcId="{AF6A0D4F-D61E-4ECF-B9EC-C03B4493B563}" destId="{023CD532-7C6C-42C7-A59B-07350F94B925}" srcOrd="6" destOrd="0" presId="urn:microsoft.com/office/officeart/2005/8/layout/process4"/>
    <dgm:cxn modelId="{007CC772-0573-41B2-AA3D-4F5EA1F7A991}" type="presParOf" srcId="{023CD532-7C6C-42C7-A59B-07350F94B925}" destId="{621164A5-E0DD-4DA9-BDFB-E72171095D10}" srcOrd="0" destOrd="0" presId="urn:microsoft.com/office/officeart/2005/8/layout/process4"/>
    <dgm:cxn modelId="{74CCADF5-0FEA-4A4B-9018-86E9D1EF4D57}" type="presParOf" srcId="{AF6A0D4F-D61E-4ECF-B9EC-C03B4493B563}" destId="{5D16FD3A-5384-49F8-9999-533550F995C6}" srcOrd="7" destOrd="0" presId="urn:microsoft.com/office/officeart/2005/8/layout/process4"/>
    <dgm:cxn modelId="{04E058D0-E172-4E90-92E4-FACC7A641FFE}" type="presParOf" srcId="{AF6A0D4F-D61E-4ECF-B9EC-C03B4493B563}" destId="{F4FB51E6-73AF-45E6-8B8D-CEC72F90F06A}" srcOrd="8" destOrd="0" presId="urn:microsoft.com/office/officeart/2005/8/layout/process4"/>
    <dgm:cxn modelId="{D20B7E31-2E03-4232-B4A3-80F3DA4EECEE}" type="presParOf" srcId="{F4FB51E6-73AF-45E6-8B8D-CEC72F90F06A}" destId="{D6E87BAB-EDD0-47A8-B9A4-786F3783B409}" srcOrd="0" destOrd="0" presId="urn:microsoft.com/office/officeart/2005/8/layout/process4"/>
    <dgm:cxn modelId="{C96C7C36-3409-483C-8629-2F71B16B457F}" type="presParOf" srcId="{AF6A0D4F-D61E-4ECF-B9EC-C03B4493B563}" destId="{3F75B64F-52BA-4F0E-849F-D22BDFCF37E9}" srcOrd="9" destOrd="0" presId="urn:microsoft.com/office/officeart/2005/8/layout/process4"/>
    <dgm:cxn modelId="{68698F6D-C20E-4CB6-BC3A-ECD8286CCDE6}" type="presParOf" srcId="{AF6A0D4F-D61E-4ECF-B9EC-C03B4493B563}" destId="{CADFE41C-1F68-47EA-B7B5-C577FACC4B1B}" srcOrd="10" destOrd="0" presId="urn:microsoft.com/office/officeart/2005/8/layout/process4"/>
    <dgm:cxn modelId="{D2A21996-4F5B-4ACA-B195-344A973759F4}" type="presParOf" srcId="{CADFE41C-1F68-47EA-B7B5-C577FACC4B1B}" destId="{686EBB3C-B64C-4523-BD9B-55F423F29D8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AC96E5-751F-453D-8E0C-06C1FA6B0D61}" type="doc">
      <dgm:prSet loTypeId="urn:microsoft.com/office/officeart/2005/8/layout/process4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F8003AA-395C-48D6-81A9-34C51D339A6D}">
      <dgm:prSet custT="1"/>
      <dgm:spPr/>
      <dgm:t>
        <a:bodyPr/>
        <a:lstStyle/>
        <a:p>
          <a:pPr algn="just"/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Сертификация </a:t>
          </a:r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СМК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обеспечивает независимое наглядное подтверждение того, что система управления (менеджмента): соответствует определенным требованиям документов, устанавливающих технические требования к системе управления (менеджмента); способна последовательно реализовывать заявленную политику и цели; внедрена и функционирует результативно.</a:t>
          </a:r>
        </a:p>
      </dgm:t>
    </dgm:pt>
    <dgm:pt modelId="{7A11FDD8-662C-4B71-AF2F-3291C2FFFCFF}" type="parTrans" cxnId="{5BFE25A0-03A5-4EC8-9FAA-91902A8D364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03C2C6-BDD8-4CA8-8C20-9DA55E1A7E92}" type="sibTrans" cxnId="{5BFE25A0-03A5-4EC8-9FAA-91902A8D364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B0CBC1-489B-4EEF-AF73-F44F19F4AFFC}">
      <dgm:prSet custT="1"/>
      <dgm:spPr/>
      <dgm:t>
        <a:bodyPr/>
        <a:lstStyle/>
        <a:p>
          <a:pPr algn="just"/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Сертификация </a:t>
          </a:r>
          <a:r>
            <a:rPr lang="ru-RU" sz="20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СМК</a:t>
          </a: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проводится с целью 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подтверждения органом по сертификации того, что система управления (менеджмента) соответствует требованиям документов, устанавливающих технические требования к системе управления (менеджмента). </a:t>
          </a:r>
        </a:p>
      </dgm:t>
    </dgm:pt>
    <dgm:pt modelId="{56994F72-B862-4323-B49B-7F371F931F72}" type="parTrans" cxnId="{74DEF46F-1F58-4F2E-B2BB-C027128CB33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F73D37-73DD-4A23-90ED-CE47107C0B92}" type="sibTrans" cxnId="{74DEF46F-1F58-4F2E-B2BB-C027128CB33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AA6A29-FD1E-48E3-902C-C6F97E455887}" type="pres">
      <dgm:prSet presAssocID="{0FAC96E5-751F-453D-8E0C-06C1FA6B0D61}" presName="Name0" presStyleCnt="0">
        <dgm:presLayoutVars>
          <dgm:dir/>
          <dgm:animLvl val="lvl"/>
          <dgm:resizeHandles val="exact"/>
        </dgm:presLayoutVars>
      </dgm:prSet>
      <dgm:spPr/>
    </dgm:pt>
    <dgm:pt modelId="{25AE0602-A760-4C78-B2C6-B61AAE1363A9}" type="pres">
      <dgm:prSet presAssocID="{5F8003AA-395C-48D6-81A9-34C51D339A6D}" presName="boxAndChildren" presStyleCnt="0"/>
      <dgm:spPr/>
    </dgm:pt>
    <dgm:pt modelId="{1FCA7946-6B27-4277-B48B-6ADFB8CE147B}" type="pres">
      <dgm:prSet presAssocID="{5F8003AA-395C-48D6-81A9-34C51D339A6D}" presName="parentTextBox" presStyleLbl="node1" presStyleIdx="0" presStyleCnt="2" custScaleY="108534"/>
      <dgm:spPr/>
    </dgm:pt>
    <dgm:pt modelId="{1B010328-B72C-497F-A5AA-A5ADF68D74AD}" type="pres">
      <dgm:prSet presAssocID="{6AF73D37-73DD-4A23-90ED-CE47107C0B92}" presName="sp" presStyleCnt="0"/>
      <dgm:spPr/>
    </dgm:pt>
    <dgm:pt modelId="{F8008CD1-3F5A-406A-9C8D-5F6C1D89F73A}" type="pres">
      <dgm:prSet presAssocID="{72B0CBC1-489B-4EEF-AF73-F44F19F4AFFC}" presName="arrowAndChildren" presStyleCnt="0"/>
      <dgm:spPr/>
    </dgm:pt>
    <dgm:pt modelId="{D285A335-0FD7-4330-9E34-96EABCF9573D}" type="pres">
      <dgm:prSet presAssocID="{72B0CBC1-489B-4EEF-AF73-F44F19F4AFFC}" presName="parentTextArrow" presStyleLbl="node1" presStyleIdx="1" presStyleCnt="2"/>
      <dgm:spPr/>
    </dgm:pt>
  </dgm:ptLst>
  <dgm:cxnLst>
    <dgm:cxn modelId="{605BE539-FE8D-42A7-B9AB-6BE8CADEDFD4}" type="presOf" srcId="{5F8003AA-395C-48D6-81A9-34C51D339A6D}" destId="{1FCA7946-6B27-4277-B48B-6ADFB8CE147B}" srcOrd="0" destOrd="0" presId="urn:microsoft.com/office/officeart/2005/8/layout/process4"/>
    <dgm:cxn modelId="{6700D160-D319-4E2B-BB13-E7196358D818}" type="presOf" srcId="{72B0CBC1-489B-4EEF-AF73-F44F19F4AFFC}" destId="{D285A335-0FD7-4330-9E34-96EABCF9573D}" srcOrd="0" destOrd="0" presId="urn:microsoft.com/office/officeart/2005/8/layout/process4"/>
    <dgm:cxn modelId="{16675D6F-DC1A-4413-A63E-86DCEAB71093}" type="presOf" srcId="{0FAC96E5-751F-453D-8E0C-06C1FA6B0D61}" destId="{ACAA6A29-FD1E-48E3-902C-C6F97E455887}" srcOrd="0" destOrd="0" presId="urn:microsoft.com/office/officeart/2005/8/layout/process4"/>
    <dgm:cxn modelId="{74DEF46F-1F58-4F2E-B2BB-C027128CB333}" srcId="{0FAC96E5-751F-453D-8E0C-06C1FA6B0D61}" destId="{72B0CBC1-489B-4EEF-AF73-F44F19F4AFFC}" srcOrd="0" destOrd="0" parTransId="{56994F72-B862-4323-B49B-7F371F931F72}" sibTransId="{6AF73D37-73DD-4A23-90ED-CE47107C0B92}"/>
    <dgm:cxn modelId="{5BFE25A0-03A5-4EC8-9FAA-91902A8D3641}" srcId="{0FAC96E5-751F-453D-8E0C-06C1FA6B0D61}" destId="{5F8003AA-395C-48D6-81A9-34C51D339A6D}" srcOrd="1" destOrd="0" parTransId="{7A11FDD8-662C-4B71-AF2F-3291C2FFFCFF}" sibTransId="{4A03C2C6-BDD8-4CA8-8C20-9DA55E1A7E92}"/>
    <dgm:cxn modelId="{696FF0D3-43AE-44B4-974B-248D2FDEE598}" type="presParOf" srcId="{ACAA6A29-FD1E-48E3-902C-C6F97E455887}" destId="{25AE0602-A760-4C78-B2C6-B61AAE1363A9}" srcOrd="0" destOrd="0" presId="urn:microsoft.com/office/officeart/2005/8/layout/process4"/>
    <dgm:cxn modelId="{EA4999CB-A66A-4E73-904C-6E0C0F64DBCD}" type="presParOf" srcId="{25AE0602-A760-4C78-B2C6-B61AAE1363A9}" destId="{1FCA7946-6B27-4277-B48B-6ADFB8CE147B}" srcOrd="0" destOrd="0" presId="urn:microsoft.com/office/officeart/2005/8/layout/process4"/>
    <dgm:cxn modelId="{6D24151F-7F47-4DFF-9DBF-E4B0C5D85025}" type="presParOf" srcId="{ACAA6A29-FD1E-48E3-902C-C6F97E455887}" destId="{1B010328-B72C-497F-A5AA-A5ADF68D74AD}" srcOrd="1" destOrd="0" presId="urn:microsoft.com/office/officeart/2005/8/layout/process4"/>
    <dgm:cxn modelId="{33A6CDEA-2998-48B3-9504-5D41B41952EF}" type="presParOf" srcId="{ACAA6A29-FD1E-48E3-902C-C6F97E455887}" destId="{F8008CD1-3F5A-406A-9C8D-5F6C1D89F73A}" srcOrd="2" destOrd="0" presId="urn:microsoft.com/office/officeart/2005/8/layout/process4"/>
    <dgm:cxn modelId="{FB5BDB67-CB8C-4AA1-8C67-CE6E0A5CEF53}" type="presParOf" srcId="{F8008CD1-3F5A-406A-9C8D-5F6C1D89F73A}" destId="{D285A335-0FD7-4330-9E34-96EABCF957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588F54-A6AF-4C22-8A29-316283874C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1E03F7-EF63-4535-B5AB-1F036CE6F99D}">
      <dgm:prSet custT="1"/>
      <dgm:spPr/>
      <dgm:t>
        <a:bodyPr/>
        <a:lstStyle/>
        <a:p>
          <a:pPr algn="just" rtl="0"/>
          <a:r>
            <a: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нашей стране количество организаций, применяющих системы НАССР, растет, но это в основном предприятия перерабатывающих отраслей промышленности. К перспективам распространения требований систем НАССР на основе международного опыта следует отнести внедрение систем НАССР в хозяйствах - производителях продовольственного сырья, сельскохозяйственных предприятиях, фермерских хозяйствах (на этапах первичного производства).</a:t>
          </a:r>
        </a:p>
      </dgm:t>
    </dgm:pt>
    <dgm:pt modelId="{5AD8EBA3-8FE2-4825-9962-650369A7A2E7}" type="parTrans" cxnId="{22573658-8FE0-48F3-8516-D515EAC48962}">
      <dgm:prSet/>
      <dgm:spPr/>
      <dgm:t>
        <a:bodyPr/>
        <a:lstStyle/>
        <a:p>
          <a:pPr algn="just"/>
          <a:endParaRPr lang="ru-RU" sz="240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F6FB85-C2B3-4F4A-8500-C1EADBC96C67}" type="sibTrans" cxnId="{22573658-8FE0-48F3-8516-D515EAC48962}">
      <dgm:prSet/>
      <dgm:spPr/>
      <dgm:t>
        <a:bodyPr/>
        <a:lstStyle/>
        <a:p>
          <a:pPr algn="just"/>
          <a:endParaRPr lang="ru-RU" sz="240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365B60-350F-4F90-9851-186232D2BBA4}" type="pres">
      <dgm:prSet presAssocID="{5F588F54-A6AF-4C22-8A29-316283874CDB}" presName="linear" presStyleCnt="0">
        <dgm:presLayoutVars>
          <dgm:animLvl val="lvl"/>
          <dgm:resizeHandles val="exact"/>
        </dgm:presLayoutVars>
      </dgm:prSet>
      <dgm:spPr/>
    </dgm:pt>
    <dgm:pt modelId="{1BDC00BF-FA88-429E-A5FA-EB3033C6E1C9}" type="pres">
      <dgm:prSet presAssocID="{231E03F7-EF63-4535-B5AB-1F036CE6F99D}" presName="parentText" presStyleLbl="node1" presStyleIdx="0" presStyleCnt="1" custScaleY="708404" custLinFactNeighborX="1692" custLinFactNeighborY="16485">
        <dgm:presLayoutVars>
          <dgm:chMax val="0"/>
          <dgm:bulletEnabled val="1"/>
        </dgm:presLayoutVars>
      </dgm:prSet>
      <dgm:spPr/>
    </dgm:pt>
  </dgm:ptLst>
  <dgm:cxnLst>
    <dgm:cxn modelId="{22573658-8FE0-48F3-8516-D515EAC48962}" srcId="{5F588F54-A6AF-4C22-8A29-316283874CDB}" destId="{231E03F7-EF63-4535-B5AB-1F036CE6F99D}" srcOrd="0" destOrd="0" parTransId="{5AD8EBA3-8FE2-4825-9962-650369A7A2E7}" sibTransId="{6CF6FB85-C2B3-4F4A-8500-C1EADBC96C67}"/>
    <dgm:cxn modelId="{6D6AA1B6-601F-472E-9F8D-DDCF8662EB06}" type="presOf" srcId="{231E03F7-EF63-4535-B5AB-1F036CE6F99D}" destId="{1BDC00BF-FA88-429E-A5FA-EB3033C6E1C9}" srcOrd="0" destOrd="0" presId="urn:microsoft.com/office/officeart/2005/8/layout/vList2"/>
    <dgm:cxn modelId="{9F1346BD-F998-4445-98AC-CC607BDF650C}" type="presOf" srcId="{5F588F54-A6AF-4C22-8A29-316283874CDB}" destId="{20365B60-350F-4F90-9851-186232D2BBA4}" srcOrd="0" destOrd="0" presId="urn:microsoft.com/office/officeart/2005/8/layout/vList2"/>
    <dgm:cxn modelId="{C32C55F9-6B9B-4081-B436-5678A8E15E4C}" type="presParOf" srcId="{20365B60-350F-4F90-9851-186232D2BBA4}" destId="{1BDC00BF-FA88-429E-A5FA-EB3033C6E1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6EC60E-7481-4D54-9F5C-AD0B55D7EC84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717921B4-3574-4DE0-A3C2-E625B322B0E2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Экологическая сертификация систем управления окружающей средой проводится на соответствие международным стандартам ИСО серии 14000.</a:t>
          </a:r>
        </a:p>
      </dgm:t>
    </dgm:pt>
    <dgm:pt modelId="{9EFB04A6-125A-4219-ABC0-465417CAB4BC}" type="sibTrans" cxnId="{873925A5-8BC0-4E31-9CE6-D4900CB661F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2BFF4-8DEE-452A-902A-D0261CC60D18}" type="parTrans" cxnId="{873925A5-8BC0-4E31-9CE6-D4900CB661F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7E79D-DBA5-4273-9798-946C6B5D4FF4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Экологическая сертификация услуг в области охраны окружающей среды проводится на соответствие требованиям СТБ 1803-2007.</a:t>
          </a:r>
        </a:p>
      </dgm:t>
    </dgm:pt>
    <dgm:pt modelId="{9D1CECBD-B41A-448D-B10E-50E5308DAF18}" type="sibTrans" cxnId="{9AF60748-6ED4-4822-A7A9-46AE2E34416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25981-6B5F-4FB8-BCA1-95D6838B4086}" type="parTrans" cxnId="{9AF60748-6ED4-4822-A7A9-46AE2E34416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A5A59-4450-4D0D-BCE7-BE7FCC8B25A1}" type="pres">
      <dgm:prSet presAssocID="{1B6EC60E-7481-4D54-9F5C-AD0B55D7EC8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402388D-6EE3-4662-A3F7-49A19A14EB34}" type="pres">
      <dgm:prSet presAssocID="{717921B4-3574-4DE0-A3C2-E625B322B0E2}" presName="circle1" presStyleLbl="node1" presStyleIdx="0" presStyleCnt="2"/>
      <dgm:spPr/>
    </dgm:pt>
    <dgm:pt modelId="{166B6F44-A6CE-4F55-B8C4-F9DBA5F6B754}" type="pres">
      <dgm:prSet presAssocID="{717921B4-3574-4DE0-A3C2-E625B322B0E2}" presName="space" presStyleCnt="0"/>
      <dgm:spPr/>
    </dgm:pt>
    <dgm:pt modelId="{42E0B195-9CE3-4AF2-A060-E3FFA622F9EB}" type="pres">
      <dgm:prSet presAssocID="{717921B4-3574-4DE0-A3C2-E625B322B0E2}" presName="rect1" presStyleLbl="alignAcc1" presStyleIdx="0" presStyleCnt="2"/>
      <dgm:spPr/>
    </dgm:pt>
    <dgm:pt modelId="{E156F6E2-B441-49C8-A292-FD2E8825B9B9}" type="pres">
      <dgm:prSet presAssocID="{AB77E79D-DBA5-4273-9798-946C6B5D4FF4}" presName="vertSpace2" presStyleLbl="node1" presStyleIdx="0" presStyleCnt="2"/>
      <dgm:spPr/>
    </dgm:pt>
    <dgm:pt modelId="{98693287-6CEB-41E7-8125-5A4A0ED626BE}" type="pres">
      <dgm:prSet presAssocID="{AB77E79D-DBA5-4273-9798-946C6B5D4FF4}" presName="circle2" presStyleLbl="node1" presStyleIdx="1" presStyleCnt="2"/>
      <dgm:spPr/>
    </dgm:pt>
    <dgm:pt modelId="{F192D3C6-23CF-4249-9FCD-63C1BC8FD22F}" type="pres">
      <dgm:prSet presAssocID="{AB77E79D-DBA5-4273-9798-946C6B5D4FF4}" presName="rect2" presStyleLbl="alignAcc1" presStyleIdx="1" presStyleCnt="2"/>
      <dgm:spPr/>
    </dgm:pt>
    <dgm:pt modelId="{6E575A3E-7CA7-4CEB-93D2-DCD0D8D58D35}" type="pres">
      <dgm:prSet presAssocID="{717921B4-3574-4DE0-A3C2-E625B322B0E2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19A72BC7-38BE-49E1-B0AE-AE7346315FD1}" type="pres">
      <dgm:prSet presAssocID="{AB77E79D-DBA5-4273-9798-946C6B5D4FF4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FDA6C106-CA25-4C62-A7A0-3FF55FC60678}" type="presOf" srcId="{1B6EC60E-7481-4D54-9F5C-AD0B55D7EC84}" destId="{59CA5A59-4450-4D0D-BCE7-BE7FCC8B25A1}" srcOrd="0" destOrd="0" presId="urn:microsoft.com/office/officeart/2005/8/layout/target3"/>
    <dgm:cxn modelId="{3F632535-65C3-468D-BE87-4FD31959F9D4}" type="presOf" srcId="{717921B4-3574-4DE0-A3C2-E625B322B0E2}" destId="{42E0B195-9CE3-4AF2-A060-E3FFA622F9EB}" srcOrd="0" destOrd="0" presId="urn:microsoft.com/office/officeart/2005/8/layout/target3"/>
    <dgm:cxn modelId="{DEE3593C-C82F-47D3-A1D5-C8AD10D5708C}" type="presOf" srcId="{AB77E79D-DBA5-4273-9798-946C6B5D4FF4}" destId="{F192D3C6-23CF-4249-9FCD-63C1BC8FD22F}" srcOrd="0" destOrd="0" presId="urn:microsoft.com/office/officeart/2005/8/layout/target3"/>
    <dgm:cxn modelId="{9AF60748-6ED4-4822-A7A9-46AE2E344169}" srcId="{1B6EC60E-7481-4D54-9F5C-AD0B55D7EC84}" destId="{AB77E79D-DBA5-4273-9798-946C6B5D4FF4}" srcOrd="1" destOrd="0" parTransId="{59425981-6B5F-4FB8-BCA1-95D6838B4086}" sibTransId="{9D1CECBD-B41A-448D-B10E-50E5308DAF18}"/>
    <dgm:cxn modelId="{45414957-62F0-4E92-9AE7-F631D8560BDB}" type="presOf" srcId="{717921B4-3574-4DE0-A3C2-E625B322B0E2}" destId="{6E575A3E-7CA7-4CEB-93D2-DCD0D8D58D35}" srcOrd="1" destOrd="0" presId="urn:microsoft.com/office/officeart/2005/8/layout/target3"/>
    <dgm:cxn modelId="{873925A5-8BC0-4E31-9CE6-D4900CB661FE}" srcId="{1B6EC60E-7481-4D54-9F5C-AD0B55D7EC84}" destId="{717921B4-3574-4DE0-A3C2-E625B322B0E2}" srcOrd="0" destOrd="0" parTransId="{C912BFF4-8DEE-452A-902A-D0261CC60D18}" sibTransId="{9EFB04A6-125A-4219-ABC0-465417CAB4BC}"/>
    <dgm:cxn modelId="{038A09CB-54F7-4820-B8AD-EE911483128E}" type="presOf" srcId="{AB77E79D-DBA5-4273-9798-946C6B5D4FF4}" destId="{19A72BC7-38BE-49E1-B0AE-AE7346315FD1}" srcOrd="1" destOrd="0" presId="urn:microsoft.com/office/officeart/2005/8/layout/target3"/>
    <dgm:cxn modelId="{23780903-BAC6-4E4D-98DC-051C55332374}" type="presParOf" srcId="{59CA5A59-4450-4D0D-BCE7-BE7FCC8B25A1}" destId="{8402388D-6EE3-4662-A3F7-49A19A14EB34}" srcOrd="0" destOrd="0" presId="urn:microsoft.com/office/officeart/2005/8/layout/target3"/>
    <dgm:cxn modelId="{FDA227A5-74DA-4EF8-8A07-F317D4DEEFBE}" type="presParOf" srcId="{59CA5A59-4450-4D0D-BCE7-BE7FCC8B25A1}" destId="{166B6F44-A6CE-4F55-B8C4-F9DBA5F6B754}" srcOrd="1" destOrd="0" presId="urn:microsoft.com/office/officeart/2005/8/layout/target3"/>
    <dgm:cxn modelId="{F516CD15-B055-429F-B2E7-322B2E78C649}" type="presParOf" srcId="{59CA5A59-4450-4D0D-BCE7-BE7FCC8B25A1}" destId="{42E0B195-9CE3-4AF2-A060-E3FFA622F9EB}" srcOrd="2" destOrd="0" presId="urn:microsoft.com/office/officeart/2005/8/layout/target3"/>
    <dgm:cxn modelId="{7A74F8BF-6C16-4571-A112-E86C73C9AE63}" type="presParOf" srcId="{59CA5A59-4450-4D0D-BCE7-BE7FCC8B25A1}" destId="{E156F6E2-B441-49C8-A292-FD2E8825B9B9}" srcOrd="3" destOrd="0" presId="urn:microsoft.com/office/officeart/2005/8/layout/target3"/>
    <dgm:cxn modelId="{8ABEB1F2-E674-4EE2-AC82-FEF8F92938B4}" type="presParOf" srcId="{59CA5A59-4450-4D0D-BCE7-BE7FCC8B25A1}" destId="{98693287-6CEB-41E7-8125-5A4A0ED626BE}" srcOrd="4" destOrd="0" presId="urn:microsoft.com/office/officeart/2005/8/layout/target3"/>
    <dgm:cxn modelId="{C1918A6C-48DC-42EF-B367-451D891A55D9}" type="presParOf" srcId="{59CA5A59-4450-4D0D-BCE7-BE7FCC8B25A1}" destId="{F192D3C6-23CF-4249-9FCD-63C1BC8FD22F}" srcOrd="5" destOrd="0" presId="urn:microsoft.com/office/officeart/2005/8/layout/target3"/>
    <dgm:cxn modelId="{51427EE7-7BF8-4301-90EC-BB9C87F1291B}" type="presParOf" srcId="{59CA5A59-4450-4D0D-BCE7-BE7FCC8B25A1}" destId="{6E575A3E-7CA7-4CEB-93D2-DCD0D8D58D35}" srcOrd="6" destOrd="0" presId="urn:microsoft.com/office/officeart/2005/8/layout/target3"/>
    <dgm:cxn modelId="{754BA3EC-B35C-448F-A6E6-4DD88820123F}" type="presParOf" srcId="{59CA5A59-4450-4D0D-BCE7-BE7FCC8B25A1}" destId="{19A72BC7-38BE-49E1-B0AE-AE7346315FD1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6337509" y="-969416"/>
          <a:ext cx="7543581" cy="7543581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714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631160" y="421624"/>
          <a:ext cx="10566917" cy="862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4399" tIns="50800" rIns="50800" bIns="50800" numCol="1" spcCol="1270" anchor="ctr" anchorCtr="0">
          <a:noAutofit/>
        </a:bodyPr>
        <a:lstStyle/>
        <a:p>
          <a:pPr marL="533400" lvl="0" indent="-5334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11.1. </a:t>
          </a:r>
          <a:r>
            <a:rPr lang="ru-RU" sz="2000" kern="1200" dirty="0">
              <a:latin typeface="Times New Roman" pitchFamily="18" charset="0"/>
              <a:cs typeface="Times New Roman" panose="02020603050405020304" pitchFamily="18" charset="0"/>
            </a:rPr>
            <a:t>Сертификация систем менеджмента качества</a:t>
          </a:r>
        </a:p>
      </dsp:txBody>
      <dsp:txXfrm>
        <a:off x="631160" y="421624"/>
        <a:ext cx="10566917" cy="862234"/>
      </dsp:txXfrm>
    </dsp:sp>
    <dsp:sp modelId="{C7628E09-A5D0-43AC-834B-E8990AEC2BF8}">
      <dsp:nvSpPr>
        <dsp:cNvPr id="0" name=""/>
        <dsp:cNvSpPr/>
      </dsp:nvSpPr>
      <dsp:spPr>
        <a:xfrm>
          <a:off x="92264" y="323113"/>
          <a:ext cx="1077793" cy="1077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4504D-DC2E-436F-B774-23866853156B}">
      <dsp:nvSpPr>
        <dsp:cNvPr id="0" name=""/>
        <dsp:cNvSpPr/>
      </dsp:nvSpPr>
      <dsp:spPr>
        <a:xfrm>
          <a:off x="1125499" y="1573668"/>
          <a:ext cx="10072579" cy="1163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43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11.2. </a:t>
          </a:r>
          <a:r>
            <a:rPr lang="ru-RU" sz="2000" kern="1200" dirty="0">
              <a:latin typeface="Times New Roman" pitchFamily="18" charset="0"/>
              <a:cs typeface="Times New Roman" panose="02020603050405020304" pitchFamily="18" charset="0"/>
            </a:rPr>
            <a:t>Сертификация в системе </a:t>
          </a:r>
          <a:r>
            <a:rPr lang="ru-RU" sz="2000" kern="1200" dirty="0" err="1">
              <a:latin typeface="Times New Roman" pitchFamily="18" charset="0"/>
              <a:cs typeface="Times New Roman" panose="02020603050405020304" pitchFamily="18" charset="0"/>
            </a:rPr>
            <a:t>НАССР</a:t>
          </a:r>
          <a:endParaRPr lang="ru-RU" sz="2000" kern="1200" dirty="0"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1125499" y="1573668"/>
        <a:ext cx="10072579" cy="1163835"/>
      </dsp:txXfrm>
    </dsp:sp>
    <dsp:sp modelId="{1E03E4ED-0AB5-4117-AA13-321FE2C43517}">
      <dsp:nvSpPr>
        <dsp:cNvPr id="0" name=""/>
        <dsp:cNvSpPr/>
      </dsp:nvSpPr>
      <dsp:spPr>
        <a:xfrm>
          <a:off x="586603" y="1616689"/>
          <a:ext cx="1077793" cy="1077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573B27-10EE-4B3E-9825-D7085FBCA5AF}">
      <dsp:nvSpPr>
        <dsp:cNvPr id="0" name=""/>
        <dsp:cNvSpPr/>
      </dsp:nvSpPr>
      <dsp:spPr>
        <a:xfrm>
          <a:off x="1125499" y="3018044"/>
          <a:ext cx="10072579" cy="862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43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11.3. </a:t>
          </a:r>
          <a:r>
            <a:rPr lang="ru-RU" sz="2000" kern="1200" dirty="0">
              <a:latin typeface="Times New Roman" pitchFamily="18" charset="0"/>
              <a:cs typeface="Times New Roman" panose="02020603050405020304" pitchFamily="18" charset="0"/>
            </a:rPr>
            <a:t>Сертификация компетентности персонала</a:t>
          </a:r>
        </a:p>
      </dsp:txBody>
      <dsp:txXfrm>
        <a:off x="1125499" y="3018044"/>
        <a:ext cx="10072579" cy="862234"/>
      </dsp:txXfrm>
    </dsp:sp>
    <dsp:sp modelId="{FF5ADD5D-6F38-4FCF-B995-7DD0F19A8DAF}">
      <dsp:nvSpPr>
        <dsp:cNvPr id="0" name=""/>
        <dsp:cNvSpPr/>
      </dsp:nvSpPr>
      <dsp:spPr>
        <a:xfrm>
          <a:off x="586603" y="2910265"/>
          <a:ext cx="1077793" cy="1077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9AA364-73CB-45C5-94AA-79AA07C2A7D0}">
      <dsp:nvSpPr>
        <dsp:cNvPr id="0" name=""/>
        <dsp:cNvSpPr/>
      </dsp:nvSpPr>
      <dsp:spPr>
        <a:xfrm>
          <a:off x="631160" y="4311620"/>
          <a:ext cx="10566917" cy="862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43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11.4.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Экологическая сертификация</a:t>
          </a:r>
        </a:p>
      </dsp:txBody>
      <dsp:txXfrm>
        <a:off x="631160" y="4311620"/>
        <a:ext cx="10566917" cy="862234"/>
      </dsp:txXfrm>
    </dsp:sp>
    <dsp:sp modelId="{D22A964C-86C1-4C2E-81F2-6FFC36057D3E}">
      <dsp:nvSpPr>
        <dsp:cNvPr id="0" name=""/>
        <dsp:cNvSpPr/>
      </dsp:nvSpPr>
      <dsp:spPr>
        <a:xfrm>
          <a:off x="92264" y="4203841"/>
          <a:ext cx="1077793" cy="1077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C032F-249F-4C38-A673-B451F5575614}">
      <dsp:nvSpPr>
        <dsp:cNvPr id="0" name=""/>
        <dsp:cNvSpPr/>
      </dsp:nvSpPr>
      <dsp:spPr>
        <a:xfrm>
          <a:off x="0" y="4702861"/>
          <a:ext cx="9143999" cy="61724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регулярная самооценка.</a:t>
          </a:r>
        </a:p>
      </dsp:txBody>
      <dsp:txXfrm>
        <a:off x="0" y="4702861"/>
        <a:ext cx="9143999" cy="617248"/>
      </dsp:txXfrm>
    </dsp:sp>
    <dsp:sp modelId="{635E7D30-54B6-4B5C-BF29-E3DDF9BBCADE}">
      <dsp:nvSpPr>
        <dsp:cNvPr id="0" name=""/>
        <dsp:cNvSpPr/>
      </dsp:nvSpPr>
      <dsp:spPr>
        <a:xfrm rot="10800000">
          <a:off x="0" y="3762792"/>
          <a:ext cx="9143999" cy="949327"/>
        </a:xfrm>
        <a:prstGeom prst="upArrowCallout">
          <a:avLst/>
        </a:prstGeom>
        <a:solidFill>
          <a:schemeClr val="accent1">
            <a:shade val="50000"/>
            <a:hueOff val="-183537"/>
            <a:satOff val="3335"/>
            <a:lumOff val="14457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использование научных подходов в решении задач;</a:t>
          </a:r>
        </a:p>
      </dsp:txBody>
      <dsp:txXfrm rot="10800000">
        <a:off x="0" y="3762792"/>
        <a:ext cx="9143999" cy="616844"/>
      </dsp:txXfrm>
    </dsp:sp>
    <dsp:sp modelId="{8AEF75E4-3161-4FD9-96E5-0942A8E54E54}">
      <dsp:nvSpPr>
        <dsp:cNvPr id="0" name=""/>
        <dsp:cNvSpPr/>
      </dsp:nvSpPr>
      <dsp:spPr>
        <a:xfrm rot="10800000">
          <a:off x="0" y="2822723"/>
          <a:ext cx="9143999" cy="949327"/>
        </a:xfrm>
        <a:prstGeom prst="upArrowCallout">
          <a:avLst/>
        </a:prstGeom>
        <a:solidFill>
          <a:schemeClr val="accent1">
            <a:shade val="50000"/>
            <a:hueOff val="-367073"/>
            <a:satOff val="6670"/>
            <a:lumOff val="28914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непрерывное совершенствование качества продукции и процессов;</a:t>
          </a:r>
        </a:p>
      </dsp:txBody>
      <dsp:txXfrm rot="10800000">
        <a:off x="0" y="2822723"/>
        <a:ext cx="9143999" cy="616844"/>
      </dsp:txXfrm>
    </dsp:sp>
    <dsp:sp modelId="{621164A5-E0DD-4DA9-BDFB-E72171095D10}">
      <dsp:nvSpPr>
        <dsp:cNvPr id="0" name=""/>
        <dsp:cNvSpPr/>
      </dsp:nvSpPr>
      <dsp:spPr>
        <a:xfrm rot="10800000">
          <a:off x="0" y="1882655"/>
          <a:ext cx="9143999" cy="949327"/>
        </a:xfrm>
        <a:prstGeom prst="upArrowCallout">
          <a:avLst/>
        </a:prstGeom>
        <a:solidFill>
          <a:schemeClr val="accent1">
            <a:shade val="50000"/>
            <a:hueOff val="-550610"/>
            <a:satOff val="10005"/>
            <a:lumOff val="43371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активное стратегическое управление;</a:t>
          </a:r>
        </a:p>
      </dsp:txBody>
      <dsp:txXfrm rot="10800000">
        <a:off x="0" y="1882655"/>
        <a:ext cx="9143999" cy="616844"/>
      </dsp:txXfrm>
    </dsp:sp>
    <dsp:sp modelId="{D6E87BAB-EDD0-47A8-B9A4-786F3783B409}">
      <dsp:nvSpPr>
        <dsp:cNvPr id="0" name=""/>
        <dsp:cNvSpPr/>
      </dsp:nvSpPr>
      <dsp:spPr>
        <a:xfrm rot="10800000">
          <a:off x="0" y="942586"/>
          <a:ext cx="9143999" cy="949327"/>
        </a:xfrm>
        <a:prstGeom prst="upArrowCallout">
          <a:avLst/>
        </a:prstGeom>
        <a:solidFill>
          <a:schemeClr val="accent1">
            <a:shade val="50000"/>
            <a:hueOff val="-367073"/>
            <a:satOff val="6670"/>
            <a:lumOff val="28914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вовлечение всех сотрудников предприятия в деятельность по улучшению качества;</a:t>
          </a:r>
        </a:p>
      </dsp:txBody>
      <dsp:txXfrm rot="10800000">
        <a:off x="0" y="942586"/>
        <a:ext cx="9143999" cy="616844"/>
      </dsp:txXfrm>
    </dsp:sp>
    <dsp:sp modelId="{686EBB3C-B64C-4523-BD9B-55F423F29D81}">
      <dsp:nvSpPr>
        <dsp:cNvPr id="0" name=""/>
        <dsp:cNvSpPr/>
      </dsp:nvSpPr>
      <dsp:spPr>
        <a:xfrm rot="10800000">
          <a:off x="0" y="2517"/>
          <a:ext cx="9143999" cy="949327"/>
        </a:xfrm>
        <a:prstGeom prst="upArrowCallout">
          <a:avLst/>
        </a:prstGeom>
        <a:solidFill>
          <a:schemeClr val="accent1">
            <a:shade val="50000"/>
            <a:hueOff val="-183537"/>
            <a:satOff val="3335"/>
            <a:lumOff val="14457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предупреждение причин дефектов;</a:t>
          </a:r>
        </a:p>
      </dsp:txBody>
      <dsp:txXfrm rot="10800000">
        <a:off x="0" y="2517"/>
        <a:ext cx="9143999" cy="616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A7946-6B27-4277-B48B-6ADFB8CE147B}">
      <dsp:nvSpPr>
        <dsp:cNvPr id="0" name=""/>
        <dsp:cNvSpPr/>
      </dsp:nvSpPr>
      <dsp:spPr>
        <a:xfrm>
          <a:off x="0" y="1609661"/>
          <a:ext cx="11641540" cy="114688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Сертификация </a:t>
          </a: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СМК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обеспечивает независимое наглядное подтверждение того, что система управления (менеджмента): соответствует определенным требованиям документов, устанавливающих технические требования к системе управления (менеджмента); способна последовательно реализовывать заявленную политику и цели; внедрена и функционирует результативно.</a:t>
          </a:r>
        </a:p>
      </dsp:txBody>
      <dsp:txXfrm>
        <a:off x="0" y="1609661"/>
        <a:ext cx="11641540" cy="1146880"/>
      </dsp:txXfrm>
    </dsp:sp>
    <dsp:sp modelId="{D285A335-0FD7-4330-9E34-96EABCF9573D}">
      <dsp:nvSpPr>
        <dsp:cNvPr id="0" name=""/>
        <dsp:cNvSpPr/>
      </dsp:nvSpPr>
      <dsp:spPr>
        <a:xfrm rot="10800000">
          <a:off x="0" y="304"/>
          <a:ext cx="11641540" cy="1625207"/>
        </a:xfrm>
        <a:prstGeom prst="upArrowCallout">
          <a:avLst/>
        </a:prstGeom>
        <a:solidFill>
          <a:schemeClr val="accent1">
            <a:shade val="50000"/>
            <a:hueOff val="-550610"/>
            <a:satOff val="10005"/>
            <a:lumOff val="43371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Сертификация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СМК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проводится с целью 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подтверждения органом по сертификации того, что система управления (менеджмента) соответствует требованиям документов, устанавливающих технические требования к системе управления (менеджмента). </a:t>
          </a:r>
        </a:p>
      </dsp:txBody>
      <dsp:txXfrm rot="10800000">
        <a:off x="0" y="304"/>
        <a:ext cx="11641540" cy="1056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C00BF-FA88-429E-A5FA-EB3033C6E1C9}">
      <dsp:nvSpPr>
        <dsp:cNvPr id="0" name=""/>
        <dsp:cNvSpPr/>
      </dsp:nvSpPr>
      <dsp:spPr>
        <a:xfrm>
          <a:off x="0" y="83422"/>
          <a:ext cx="7202658" cy="5171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нашей стране количество организаций, применяющих системы НАССР, растет, но это в основном предприятия перерабатывающих отраслей промышленности. К перспективам распространения требований систем НАССР на основе международного опыта следует отнести внедрение систем НАССР в хозяйствах - производителях продовольственного сырья, сельскохозяйственных предприятиях, фермерских хозяйствах (на этапах первичного производства).</a:t>
          </a:r>
        </a:p>
      </dsp:txBody>
      <dsp:txXfrm>
        <a:off x="252472" y="335894"/>
        <a:ext cx="6697714" cy="46669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2388D-6EE3-4662-A3F7-49A19A14EB34}">
      <dsp:nvSpPr>
        <dsp:cNvPr id="0" name=""/>
        <dsp:cNvSpPr/>
      </dsp:nvSpPr>
      <dsp:spPr>
        <a:xfrm>
          <a:off x="0" y="0"/>
          <a:ext cx="3473151" cy="3473151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0B195-9CE3-4AF2-A060-E3FFA622F9EB}">
      <dsp:nvSpPr>
        <dsp:cNvPr id="0" name=""/>
        <dsp:cNvSpPr/>
      </dsp:nvSpPr>
      <dsp:spPr>
        <a:xfrm>
          <a:off x="1736575" y="0"/>
          <a:ext cx="4381195" cy="347315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Экологическая сертификация систем управления окружающей средой проводится на соответствие международным стандартам ИСО серии 14000.</a:t>
          </a:r>
        </a:p>
      </dsp:txBody>
      <dsp:txXfrm>
        <a:off x="1736575" y="0"/>
        <a:ext cx="4381195" cy="1649747"/>
      </dsp:txXfrm>
    </dsp:sp>
    <dsp:sp modelId="{98693287-6CEB-41E7-8125-5A4A0ED626BE}">
      <dsp:nvSpPr>
        <dsp:cNvPr id="0" name=""/>
        <dsp:cNvSpPr/>
      </dsp:nvSpPr>
      <dsp:spPr>
        <a:xfrm>
          <a:off x="911702" y="1649747"/>
          <a:ext cx="1649747" cy="1649747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2D3C6-23CF-4249-9FCD-63C1BC8FD22F}">
      <dsp:nvSpPr>
        <dsp:cNvPr id="0" name=""/>
        <dsp:cNvSpPr/>
      </dsp:nvSpPr>
      <dsp:spPr>
        <a:xfrm>
          <a:off x="1736575" y="1649747"/>
          <a:ext cx="4381195" cy="164974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Экологическая сертификация услуг в области охраны окружающей среды проводится на соответствие требованиям СТБ 1803-2007.</a:t>
          </a:r>
        </a:p>
      </dsp:txBody>
      <dsp:txXfrm>
        <a:off x="1736575" y="1649747"/>
        <a:ext cx="4381195" cy="1649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mailto:mashkovich1978@mail.ru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329" y="2161313"/>
            <a:ext cx="11691257" cy="92818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и сертификация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914" y="3152634"/>
            <a:ext cx="11898086" cy="192433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11. Сертификация систем менеджмента качества и компетентности персонала в Национальной системе подтверждении соответствия Республики Беларусь, экологическая сертификация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43391" y="5423526"/>
            <a:ext cx="10187820" cy="98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преподаватель,</a:t>
            </a:r>
          </a:p>
          <a:p>
            <a:pPr marL="2873375" algn="just"/>
            <a:r>
              <a:rPr lang="ru-RU" sz="18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Тукьянова Александра Сергеевна</a:t>
            </a:r>
            <a:r>
              <a:rPr lang="ru-RU" sz="1800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897039"/>
            <a:ext cx="9738200" cy="678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11.2.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Сертификация в системе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НАССР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2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3" name="Picture 2" descr="Картинки по запросу насс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73" y="694752"/>
            <a:ext cx="2857312" cy="13138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81671" y="2233895"/>
            <a:ext cx="116328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70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обеспечения качества и безопасности продуктов питания на отечественных предприятиях традиционно проводится производственный и лабораторный контроль качества продовольственного сырья, вспомогательных материалов, готовой продукции, контроль условий производства, установленных санитарными правилами и нормами, контроль соблюдения технологических требований. </a:t>
            </a:r>
          </a:p>
          <a:p>
            <a:pPr indent="6270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Существующая система контроля направлена на исключение появления опасных факторов в готовой продукции.</a:t>
            </a:r>
          </a:p>
          <a:p>
            <a:pPr indent="6270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Накопленный на отечественных предприятиях практический опыт по предотвращению появления опасных факторов, влияющих на безопас­ность продуктов питания, является хорошей основой для применения системы анализа рисков и критических контрольных точек.</a:t>
            </a:r>
          </a:p>
          <a:p>
            <a:pPr lvl="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6481" y="694752"/>
            <a:ext cx="69204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анализа рисков и критических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контрольных точек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Hazard Analysis and Critical Control Points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2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ая выноска 1"/>
          <p:cNvSpPr/>
          <p:nvPr/>
        </p:nvSpPr>
        <p:spPr>
          <a:xfrm>
            <a:off x="259307" y="1004865"/>
            <a:ext cx="11550316" cy="1842448"/>
          </a:xfrm>
          <a:prstGeom prst="wedgeRectCallout">
            <a:avLst>
              <a:gd name="adj1" fmla="val -36311"/>
              <a:gd name="adj2" fmla="val -61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/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США система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НАССР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зародилась около тридцати лет назад при сов­местной разработке Национальным аэрокосмическим агентством и военными лабораториями специальной программы, предназначенной для обеспечения микробиологической безопасности продуктов питания для астронавтов.</a:t>
            </a:r>
          </a:p>
          <a:p>
            <a:pPr algn="just"/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Обновленный текст получил название «Система анализа рисков и критических контрольных точек (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НАССР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руководство по ее применению». В новой редакции этот документ был принят комиссией «Кодекс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Алиментариус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июне 1997 г.</a:t>
            </a:r>
          </a:p>
          <a:p>
            <a:pPr lvl="0" algn="just"/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307" y="563811"/>
            <a:ext cx="2579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истории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59223" y="3348869"/>
            <a:ext cx="11650399" cy="2724386"/>
            <a:chOff x="0" y="5169870"/>
            <a:chExt cx="9144000" cy="1641509"/>
          </a:xfrm>
          <a:solidFill>
            <a:schemeClr val="bg2">
              <a:lumMod val="90000"/>
            </a:schemeClr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5169870"/>
              <a:ext cx="9144000" cy="1641509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58546"/>
                <a:satOff val="28571"/>
                <a:lumOff val="1"/>
                <a:alphaOff val="0"/>
              </a:schemeClr>
            </a:fillRef>
            <a:effectRef idx="0">
              <a:schemeClr val="accent4">
                <a:hueOff val="-3358546"/>
                <a:satOff val="28571"/>
                <a:lumOff val="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80132" y="5250002"/>
              <a:ext cx="8983736" cy="148124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just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Система НАССР распространяется на всю пищевую продукцию и продовольственное сырье, при этом объектами оценки могут быть этапы (стадии) производства, обработки и распределения.</a:t>
              </a:r>
            </a:p>
            <a:p>
              <a:pPr algn="just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Система </a:t>
              </a:r>
              <a:r>
                <a:rPr lang="ru-RU" sz="2400" b="1" dirty="0" err="1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НАССР</a:t>
              </a:r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настоящее время является гарантированным способом обеспечения производства качественных и безопасных продуктов питания.</a:t>
              </a:r>
              <a:endParaRPr lang="ru-RU" sz="2300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0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Картинки по запросу насср"/>
          <p:cNvPicPr>
            <a:picLocks noChangeAspect="1" noChangeArrowheads="1"/>
          </p:cNvPicPr>
          <p:nvPr/>
        </p:nvPicPr>
        <p:blipFill rotWithShape="1">
          <a:blip r:embed="rId3" cstate="print"/>
          <a:srcRect t="4916" b="3909"/>
          <a:stretch/>
        </p:blipFill>
        <p:spPr bwMode="auto">
          <a:xfrm>
            <a:off x="696036" y="763866"/>
            <a:ext cx="10629630" cy="55004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80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68490" y="631226"/>
            <a:ext cx="11158836" cy="856495"/>
            <a:chOff x="0" y="495095"/>
            <a:chExt cx="9144000" cy="85649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495095"/>
              <a:ext cx="9144000" cy="85649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1811" y="536906"/>
              <a:ext cx="9060378" cy="7728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Широкое внедрение системы НАССР в различных странах мира объясняется тем, что потребители должны быть надежно защищены от болезней пищевого происхождения.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68490" y="1630232"/>
            <a:ext cx="11158836" cy="2980902"/>
            <a:chOff x="0" y="1535911"/>
            <a:chExt cx="9144000" cy="329472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1535911"/>
              <a:ext cx="9144000" cy="329472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977077"/>
                <a:satOff val="-4752"/>
                <a:lumOff val="-6078"/>
                <a:alphaOff val="0"/>
              </a:schemeClr>
            </a:fillRef>
            <a:effectRef idx="0">
              <a:schemeClr val="accent2">
                <a:hueOff val="7977077"/>
                <a:satOff val="-4752"/>
                <a:lumOff val="-6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6"/>
            <p:cNvSpPr/>
            <p:nvPr/>
          </p:nvSpPr>
          <p:spPr>
            <a:xfrm>
              <a:off x="160835" y="1696746"/>
              <a:ext cx="8822330" cy="297305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Уже сегодня отечественные предприятия, выпускающие пищевую продук­цию и стремящиеся выйти на зарубежные рынки, сталкиваются с тем, что им предъявляется требование о наличии системы НАССР, поэтому внедрение данных систем для них является актуальным. В июне 2003 г. принят </a:t>
              </a:r>
              <a:r>
                <a:rPr lang="ru-RU" sz="2200" b="1" kern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Закон Республики Беларусь «О качестве и безопасности продовольственного сырья и пищевых продуктов для жизни и здоровья человека»</a:t>
              </a:r>
              <a:r>
                <a:rPr lang="ru-RU" sz="2200" kern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в соответствии с ко­торым все предприятия, производящие и реализующие пищевую продукцию, обязаны осуществлять производственный контроль качества и безопасности продовольственного сырья и пищевой продукции на основе принципов анализа рисков и контроля критических точек.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8490" y="4804013"/>
            <a:ext cx="11158836" cy="1464572"/>
            <a:chOff x="0" y="5014951"/>
            <a:chExt cx="9144000" cy="11593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5014951"/>
              <a:ext cx="9144000" cy="1159313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954153"/>
                <a:satOff val="-9503"/>
                <a:lumOff val="-12157"/>
                <a:alphaOff val="0"/>
              </a:schemeClr>
            </a:fillRef>
            <a:effectRef idx="0">
              <a:schemeClr val="accent2">
                <a:hueOff val="15954153"/>
                <a:satOff val="-9503"/>
                <a:lumOff val="-1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8"/>
            <p:cNvSpPr/>
            <p:nvPr/>
          </p:nvSpPr>
          <p:spPr>
            <a:xfrm>
              <a:off x="56593" y="5071544"/>
              <a:ext cx="9030814" cy="10461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настоящее время в Республике Беларусь в качестве государственно­го стандарта действует </a:t>
              </a:r>
              <a:r>
                <a:rPr lang="ru-RU" sz="2200" b="1" kern="12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СТБ</a:t>
              </a:r>
              <a:r>
                <a:rPr lang="ru-RU" sz="2200" b="1" kern="1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1470-2012 «Управление качеством и безопасностью пищевых продуктов на основе анализа рисков и критических контрольных точек. Общие требования».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80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7" name="Picture 2" descr="Картинки по запросу насс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043" y="570153"/>
            <a:ext cx="1274606" cy="1207037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315043" y="1955137"/>
            <a:ext cx="11494580" cy="661454"/>
            <a:chOff x="0" y="2290006"/>
            <a:chExt cx="9144000" cy="1133277"/>
          </a:xfrm>
          <a:solidFill>
            <a:schemeClr val="accent2">
              <a:lumMod val="75000"/>
            </a:schemeClr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2290006"/>
              <a:ext cx="9144000" cy="113327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343418"/>
                <a:satOff val="11428"/>
                <a:lumOff val="0"/>
                <a:alphaOff val="0"/>
              </a:schemeClr>
            </a:fillRef>
            <a:effectRef idx="0">
              <a:schemeClr val="accent4">
                <a:hueOff val="-1343418"/>
                <a:satOff val="11428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6"/>
            <p:cNvSpPr/>
            <p:nvPr/>
          </p:nvSpPr>
          <p:spPr>
            <a:xfrm>
              <a:off x="55322" y="2345328"/>
              <a:ext cx="9033356" cy="10226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предупреждение заболеваний, вызванных употреблением некачественных пищевых продуктов;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15043" y="2832561"/>
            <a:ext cx="11494580" cy="953786"/>
            <a:chOff x="0" y="3434716"/>
            <a:chExt cx="9144000" cy="1133277"/>
          </a:xfrm>
          <a:solidFill>
            <a:schemeClr val="accent2">
              <a:lumMod val="75000"/>
            </a:schemeClr>
          </a:solidFill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3434716"/>
              <a:ext cx="9144000" cy="113327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015128"/>
                <a:satOff val="17143"/>
                <a:lumOff val="1"/>
                <a:alphaOff val="0"/>
              </a:schemeClr>
            </a:fillRef>
            <a:effectRef idx="0">
              <a:schemeClr val="accent4">
                <a:hueOff val="-2015128"/>
                <a:satOff val="17143"/>
                <a:lumOff val="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8"/>
            <p:cNvSpPr/>
            <p:nvPr/>
          </p:nvSpPr>
          <p:spPr>
            <a:xfrm>
              <a:off x="55322" y="3490038"/>
              <a:ext cx="9033356" cy="10226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создание уверенности в безопасности выпускаемой продукции посредством предотвращения или снижения до приемлемого уровня рисков возникновения опасности для здоровья и жизни потребителей;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15043" y="3981156"/>
            <a:ext cx="11494580" cy="1217186"/>
            <a:chOff x="0" y="4266457"/>
            <a:chExt cx="9144000" cy="1446246"/>
          </a:xfrm>
          <a:solidFill>
            <a:schemeClr val="accent2">
              <a:lumMod val="75000"/>
            </a:schemeClr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4579426"/>
              <a:ext cx="9144000" cy="113327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686837"/>
                <a:satOff val="22857"/>
                <a:lumOff val="1"/>
                <a:alphaOff val="0"/>
              </a:schemeClr>
            </a:fillRef>
            <a:effectRef idx="0">
              <a:schemeClr val="accent4">
                <a:hueOff val="-2686837"/>
                <a:satOff val="22857"/>
                <a:lumOff val="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10"/>
            <p:cNvSpPr/>
            <p:nvPr/>
          </p:nvSpPr>
          <p:spPr>
            <a:xfrm>
              <a:off x="55322" y="4266457"/>
              <a:ext cx="9033356" cy="13909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стабильности качества выпускаемой продукции и продовольственного сырья за счет упорядочения и координации работ по управлению рисками при производстве, транспортировании, хранении и реализации продукции;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15043" y="5389268"/>
            <a:ext cx="11494580" cy="953786"/>
            <a:chOff x="0" y="5724137"/>
            <a:chExt cx="9144000" cy="1133277"/>
          </a:xfrm>
          <a:solidFill>
            <a:schemeClr val="accent2">
              <a:lumMod val="75000"/>
            </a:schemeClr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5724137"/>
              <a:ext cx="9144000" cy="113327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58546"/>
                <a:satOff val="28571"/>
                <a:lumOff val="1"/>
                <a:alphaOff val="0"/>
              </a:schemeClr>
            </a:fillRef>
            <a:effectRef idx="0">
              <a:schemeClr val="accent4">
                <a:hueOff val="-3358546"/>
                <a:satOff val="28571"/>
                <a:lumOff val="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12"/>
            <p:cNvSpPr/>
            <p:nvPr/>
          </p:nvSpPr>
          <p:spPr>
            <a:xfrm>
              <a:off x="55322" y="5779459"/>
              <a:ext cx="9033356" cy="10226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системного подхода к производственному контролю, включающему контроль всех параметров безопасности продукции от поступления сырья до стадии потребления;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856070" y="1288706"/>
            <a:ext cx="565607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НАССР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направлена на:</a:t>
            </a:r>
          </a:p>
        </p:txBody>
      </p:sp>
    </p:spTree>
    <p:extLst>
      <p:ext uri="{BB962C8B-B14F-4D97-AF65-F5344CB8AC3E}">
        <p14:creationId xmlns:p14="http://schemas.microsoft.com/office/powerpoint/2010/main" val="16885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295441"/>
              </p:ext>
            </p:extLst>
          </p:nvPr>
        </p:nvGraphicFramePr>
        <p:xfrm>
          <a:off x="281354" y="681228"/>
          <a:ext cx="7202658" cy="525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Картинки по запросу насс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60599" y="1332257"/>
            <a:ext cx="3949024" cy="3703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79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897039"/>
            <a:ext cx="9738200" cy="678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11.3.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Сертификация компетентности персонала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4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5942" y="583364"/>
            <a:ext cx="11092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4600" indent="-2514600" algn="just"/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способность применять знания и (или) навыки для достижения предназначенных целей.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942" y="1480805"/>
            <a:ext cx="117734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Сертификация компетентности персонала проводится в соответствии с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ПРАВИЛАМИ подтверждения соответствия Национальной системы подтверждения соответствия Республики Беларусь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утвержденными Постановлением Государственного комитета по стандартизации Республики Беларусь от 25.07.2017 № 61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22" y="3345454"/>
            <a:ext cx="909336" cy="9093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90270" y="3481248"/>
            <a:ext cx="469028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 документа содержатся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разделе «Дополнительные материалы»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t="32413"/>
          <a:stretch/>
        </p:blipFill>
        <p:spPr bwMode="auto">
          <a:xfrm>
            <a:off x="422104" y="4437331"/>
            <a:ext cx="11321143" cy="18076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55914" y="4517571"/>
            <a:ext cx="391886" cy="37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6604" y="1048576"/>
            <a:ext cx="11448196" cy="3222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 компетентности персонала проводится на основании договора на выполнение работ по сертификации и представляет собой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действия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результаты которых используются для принятия решения о соответствии (несоответствии) компетентности персонала установленным техническим требованиям:</a:t>
            </a:r>
          </a:p>
          <a:p>
            <a:pPr marL="719138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квалификационного экзамена для персонала;</a:t>
            </a:r>
          </a:p>
          <a:p>
            <a:pPr marL="719138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сертификации компетентности персонала и принятие решения о выдаче сертификата компетентности;</a:t>
            </a:r>
          </a:p>
          <a:p>
            <a:pPr marL="719138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периодическую оценку сертифицированной компетентности персонала.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603" y="4555459"/>
            <a:ext cx="114481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процедура сертификации компетентности персонала документально оформляется органом по сертификации.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результаты сертификации удостоверяются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сертификатом компетентности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выдаваемым органом по сертификации заявителю на проведение сертификации.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1204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70505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83316279"/>
              </p:ext>
            </p:extLst>
          </p:nvPr>
        </p:nvGraphicFramePr>
        <p:xfrm>
          <a:off x="690383" y="850481"/>
          <a:ext cx="11277600" cy="560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84102" y="1021906"/>
            <a:ext cx="75105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действия сертификатов соответствия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определены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единым перечнем административных процедур, осуществляемых государственными органами и иными организациями в отношении юридических лиц и индивидуальных предпринимателей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утвержденным постановлением Совета Министров Республики Беларусь от 17 февраля 2012 г. № 156.</a:t>
            </a: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5018314" y="4476242"/>
            <a:ext cx="4482732" cy="126274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сертификации компетентности персонала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84101" y="3218938"/>
            <a:ext cx="7510579" cy="707886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Глава 23. Техническое нормирование и стандартизация, оценка соответствия, обеспечение единства измерений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Куб 7"/>
          <p:cNvSpPr/>
          <p:nvPr/>
        </p:nvSpPr>
        <p:spPr>
          <a:xfrm>
            <a:off x="9772292" y="4476241"/>
            <a:ext cx="1317172" cy="1262743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491647"/>
            <a:ext cx="4092214" cy="578788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79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897039"/>
            <a:ext cx="9738200" cy="678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11.4.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сертификация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900" y="419051"/>
            <a:ext cx="11264426" cy="591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5913" indent="-4125913" algn="just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сертификация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подтверждению соответствия объектов требованиям ТНПА в области охраны окружающей среды.</a:t>
            </a:r>
          </a:p>
          <a:p>
            <a:pPr lvl="0" algn="just"/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Законодательной основой экологической сертификации в Республике Беларусь является </a:t>
            </a:r>
          </a:p>
          <a:p>
            <a:pPr lvl="0"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Беларусь "Об охране окружающей среды»</a:t>
            </a: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по экологической сертификации в РБ осуществляется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природных ресурсов и охраны окружающей среды Республики Беларусь.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экологической сертификации являются:</a:t>
            </a:r>
          </a:p>
          <a:p>
            <a:pPr marL="804863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окружающей средой; </a:t>
            </a:r>
          </a:p>
          <a:p>
            <a:pPr marL="804863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продукция;</a:t>
            </a:r>
          </a:p>
          <a:p>
            <a:pPr marL="804863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персонала в выполнении работ, услуг в области охраны окружающей среды;</a:t>
            </a:r>
          </a:p>
          <a:p>
            <a:pPr marL="804863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в области охраны окружающей среды.</a:t>
            </a:r>
          </a:p>
          <a:p>
            <a:pPr algn="just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сертификация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как обязательной так и добровольной.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2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3400" y="620687"/>
            <a:ext cx="10657114" cy="8488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экологической сертификации: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91887" y="1251858"/>
            <a:ext cx="11332028" cy="504008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потребителей от приобретения (использования) товаров, работ и услуг, в том числе импортных, которые опасны для окружающей среды;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предотвращение загрязнения окружающей среды при производстве, использовании и ликвидации (утилизации, переработки) всех видов продукции;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экологической безопасности оборудования, технологических процессов, производств и продукции;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экологически безопасных технологических процессов, оборудования и производств;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ввоза в страну экологически опасных продукции и технологий;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экономики страны в мировой рынок;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экспорту и повышение конкурентоспособности отечественной продукции;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международных обязательств Республики Беларусь в области охраны окружающей среды;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осуществление инспекционного контроля за сертифицируемыми объектами.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604583"/>
              </p:ext>
            </p:extLst>
          </p:nvPr>
        </p:nvGraphicFramePr>
        <p:xfrm>
          <a:off x="195943" y="685191"/>
          <a:ext cx="6117771" cy="3473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7" descr="знак 18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150" y="2346826"/>
            <a:ext cx="1263422" cy="142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Замена_СТБ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847" y="2354763"/>
            <a:ext cx="2292193" cy="121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Listik ne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2346826"/>
            <a:ext cx="12271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591300" y="3600819"/>
            <a:ext cx="1512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ХХХ – цифровой код органа по экологической </a:t>
            </a:r>
          </a:p>
          <a:p>
            <a:pPr algn="ctr" eaLnBrk="1" hangingPunct="1"/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маркировке 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77586" y="4552305"/>
            <a:ext cx="11675454" cy="14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ru-RU" altLang="ru-RU" sz="20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Экологическим знаком соответствия могут маркироваться:</a:t>
            </a:r>
            <a:br>
              <a:rPr lang="ru-RU" alt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продукция, соответствующая экологическим критериям;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системы управления окружающей средой, сертифицированные на соответствие СТБ ИСО 14001-2005;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услуги в области охраны окружающей средой, сертифицированные на соответствие СТБ 1803-2007.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03988" y="895944"/>
            <a:ext cx="5449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знак соответствия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наносится в соответствии с СТБ 1458-2004, который устанавливает форму, размеры и технические требования).</a:t>
            </a:r>
          </a:p>
        </p:txBody>
      </p:sp>
    </p:spTree>
    <p:extLst>
      <p:ext uri="{BB962C8B-B14F-4D97-AF65-F5344CB8AC3E}">
        <p14:creationId xmlns:p14="http://schemas.microsoft.com/office/powerpoint/2010/main" val="1341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89559" y="763867"/>
            <a:ext cx="11467011" cy="923420"/>
            <a:chOff x="0" y="260653"/>
            <a:chExt cx="7498080" cy="264033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260653"/>
              <a:ext cx="7498080" cy="26403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 txBox="1"/>
            <p:nvPr/>
          </p:nvSpPr>
          <p:spPr>
            <a:xfrm>
              <a:off x="128890" y="389544"/>
              <a:ext cx="7240300" cy="23825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just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результатам экологической сертификации заявитель получает </a:t>
              </a:r>
              <a:r>
                <a:rPr lang="ru-RU" sz="2400" u="sng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экологический сертификат</a:t>
              </a:r>
              <a:r>
                <a:rPr lang="ru-RU" sz="2400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89558" y="1852438"/>
            <a:ext cx="11467011" cy="1097591"/>
            <a:chOff x="0" y="260653"/>
            <a:chExt cx="7498080" cy="264033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260653"/>
              <a:ext cx="7498080" cy="26403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128890" y="389543"/>
              <a:ext cx="7240300" cy="23825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just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объектом сертификации являлась продукция, то заявитель имеет право маркировать указанную в сертификате продукцию Знаком экологически чистой продукции.</a:t>
              </a:r>
            </a:p>
          </p:txBody>
        </p:sp>
      </p:grpSp>
      <p:pic>
        <p:nvPicPr>
          <p:cNvPr id="9" name="Picture 2" descr="https://pbs.twimg.com/media/CBL2oHoUMAEROjB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58" y="3212221"/>
            <a:ext cx="5588728" cy="309970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2" descr="https://certifikat.by/sites/default/files/znaki-sootvetstviy/7.jpg"/>
          <p:cNvPicPr>
            <a:picLocks noChangeAspect="1" noChangeArrowheads="1"/>
          </p:cNvPicPr>
          <p:nvPr/>
        </p:nvPicPr>
        <p:blipFill rotWithShape="1">
          <a:blip r:embed="rId4" cstate="print"/>
          <a:srcRect l="11311" r="10951"/>
          <a:stretch/>
        </p:blipFill>
        <p:spPr bwMode="auto">
          <a:xfrm>
            <a:off x="6193971" y="3538792"/>
            <a:ext cx="5562598" cy="245298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02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8102" y="1691794"/>
            <a:ext cx="7779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Дайте определение менеджмента качества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Назовите документ, регламентирующий процедуру сертификации СМК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Изложите порядок сертификации СМК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Назовите цели сертификации компетентности персонала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Опишите особенности процедуры сертификации  компетентности персонала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Назовите сроки действия сертификатов на систему менеджмента качества и компетентность персонала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Укажите цели экологической сертификации</a:t>
            </a: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7" y="2175004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7" y="2034925"/>
            <a:ext cx="2627394" cy="2627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0084" y="1398140"/>
            <a:ext cx="87295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Техническое нормирование и стандартизация: учеб. пособие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В.В.Паневчик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[и др.]; под ред.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В.В.Паневчика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Минск: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БГЭУ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2012.;</a:t>
            </a:r>
          </a:p>
          <a:p>
            <a:pPr marL="273050" indent="-27305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Основы стандартизации и сертификации товарной продукции: учеб. пособие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[и др.]; под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общ.ред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 2-е изд.,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Минск: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Выш.шк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., 2008;</a:t>
            </a:r>
          </a:p>
          <a:p>
            <a:pPr marL="273050" indent="-27305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Беларусь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«Об оценке соответствия техническим требованиям и аккредитации органов по оценке соответствия» от 24 октября 2016 г. № 437-З </a:t>
            </a:r>
          </a:p>
          <a:p>
            <a:pPr marL="265113" indent="-26511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Правила подтверждения соответствия Национальной системы подтверждения соответствия Республики Беларусь, утвержденные Постановлением Государственного комитета по стандартизации Республики Беларусь от 25.07.2017 № 61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48983" y="417185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</a:p>
        </p:txBody>
      </p:sp>
    </p:spTree>
    <p:extLst>
      <p:ext uri="{BB962C8B-B14F-4D97-AF65-F5344CB8AC3E}">
        <p14:creationId xmlns:p14="http://schemas.microsoft.com/office/powerpoint/2010/main" val="38806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2072655" y="1361071"/>
            <a:ext cx="2259860" cy="301852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576" y="4748931"/>
            <a:ext cx="549401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 Татьяна Васильевна,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mashkovich1978@mail.ru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9989" y="4748931"/>
            <a:ext cx="43575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Тукьянова Александра Сергеевна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преподаватель без категории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535" y="1361071"/>
            <a:ext cx="2294465" cy="302699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25691" y="4379599"/>
            <a:ext cx="106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2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247189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302201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6385" y="1816301"/>
            <a:ext cx="734680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5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Дать характеристику системы менеджмента качества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Назвать цели сертификации систем менеджмента качества и персонала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Описать порядок сертификации систем менеджмента качества и персонала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Охарактеризовать особенности экологической сертификации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9101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897039"/>
            <a:ext cx="9738200" cy="678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11.1.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Сертификация систем менеджмента качества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4716" y="524265"/>
            <a:ext cx="4725355" cy="2051367"/>
            <a:chOff x="683568" y="504059"/>
            <a:chExt cx="3194779" cy="4438054"/>
          </a:xfrm>
          <a:scene3d>
            <a:camera prst="orthographicFront"/>
            <a:lightRig rig="flat" dir="t"/>
          </a:scene3d>
        </p:grpSpPr>
        <p:sp>
          <p:nvSpPr>
            <p:cNvPr id="6" name="Стрелка вниз 5"/>
            <p:cNvSpPr/>
            <p:nvPr/>
          </p:nvSpPr>
          <p:spPr>
            <a:xfrm rot="16200000">
              <a:off x="61931" y="1125697"/>
              <a:ext cx="4438054" cy="3194778"/>
            </a:xfrm>
            <a:prstGeom prst="downArrow">
              <a:avLst>
                <a:gd name="adj1" fmla="val 50000"/>
                <a:gd name="adj2" fmla="val 35000"/>
              </a:avLst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трелка вниз 4"/>
            <p:cNvSpPr/>
            <p:nvPr/>
          </p:nvSpPr>
          <p:spPr>
            <a:xfrm>
              <a:off x="683568" y="2252158"/>
              <a:ext cx="2635692" cy="9418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Система менеджмента качества</a:t>
              </a:r>
              <a:endParaRPr lang="ru-RU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963059" y="417185"/>
            <a:ext cx="6564267" cy="2292824"/>
            <a:chOff x="5219457" y="-650113"/>
            <a:chExt cx="4438054" cy="6885375"/>
          </a:xfrm>
          <a:scene3d>
            <a:camera prst="orthographicFront"/>
            <a:lightRig rig="flat" dir="t"/>
          </a:scene3d>
        </p:grpSpPr>
        <p:sp>
          <p:nvSpPr>
            <p:cNvPr id="4" name="Стрелка вниз 3"/>
            <p:cNvSpPr/>
            <p:nvPr/>
          </p:nvSpPr>
          <p:spPr>
            <a:xfrm rot="5400000">
              <a:off x="3995796" y="573548"/>
              <a:ext cx="6885375" cy="4438054"/>
            </a:xfrm>
            <a:prstGeom prst="downArrow">
              <a:avLst>
                <a:gd name="adj1" fmla="val 50000"/>
                <a:gd name="adj2" fmla="val 35000"/>
              </a:avLst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трелка вниз 6"/>
            <p:cNvSpPr/>
            <p:nvPr/>
          </p:nvSpPr>
          <p:spPr>
            <a:xfrm>
              <a:off x="5789358" y="1030246"/>
              <a:ext cx="3868153" cy="3442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just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latin typeface="Times New Roman" pitchFamily="18" charset="0"/>
                  <a:cs typeface="Times New Roman" pitchFamily="18" charset="0"/>
                </a:rPr>
                <a:t>это </a:t>
              </a:r>
              <a:r>
                <a:rPr lang="ru-RU" sz="2000" kern="1200" dirty="0" err="1">
                  <a:latin typeface="Times New Roman" pitchFamily="18" charset="0"/>
                  <a:cs typeface="Times New Roman" pitchFamily="18" charset="0"/>
                </a:rPr>
                <a:t>задокументированный</a:t>
              </a:r>
              <a:r>
                <a:rPr lang="ru-RU" sz="2000" kern="1200" dirty="0">
                  <a:latin typeface="Times New Roman" pitchFamily="18" charset="0"/>
                  <a:cs typeface="Times New Roman" pitchFamily="18" charset="0"/>
                </a:rPr>
                <a:t> «образ» предприятия как организма, то есть саморегулирующегося механизма, приспособленного к жизни в конкретной экономической среде. 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79770" y="3327795"/>
            <a:ext cx="4262651" cy="884736"/>
            <a:chOff x="0" y="-6031"/>
            <a:chExt cx="7315200" cy="884736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-6031"/>
              <a:ext cx="7315200" cy="88473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5912" y="19882"/>
              <a:ext cx="7289287" cy="8329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latin typeface="Times New Roman" pitchFamily="18" charset="0"/>
                  <a:cs typeface="Times New Roman" pitchFamily="18" charset="0"/>
                </a:rPr>
                <a:t>Цель системы менеджмента качества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487766" y="2892817"/>
            <a:ext cx="6327579" cy="1415672"/>
            <a:chOff x="612648" y="1310758"/>
            <a:chExt cx="7315200" cy="1817316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12648" y="1310758"/>
              <a:ext cx="7315200" cy="181731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6"/>
            <p:cNvSpPr/>
            <p:nvPr/>
          </p:nvSpPr>
          <p:spPr>
            <a:xfrm>
              <a:off x="665875" y="1363985"/>
              <a:ext cx="7261973" cy="17108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>
                  <a:latin typeface="Times New Roman" pitchFamily="18" charset="0"/>
                  <a:cs typeface="Times New Roman" pitchFamily="18" charset="0"/>
                </a:rPr>
                <a:t>- достижение долгосрочного успеха путем максимального удовлетворения запросов потребителя, сотрудников, владельцев предприятия и общества в целом.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7147" y="4880865"/>
            <a:ext cx="4311730" cy="953219"/>
            <a:chOff x="1259604" y="3284983"/>
            <a:chExt cx="7315200" cy="953219"/>
          </a:xfrm>
          <a:scene3d>
            <a:camera prst="orthographicFront"/>
            <a:lightRig rig="flat" dir="t"/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259604" y="3284983"/>
              <a:ext cx="7315200" cy="95321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8"/>
            <p:cNvSpPr/>
            <p:nvPr/>
          </p:nvSpPr>
          <p:spPr>
            <a:xfrm>
              <a:off x="1287522" y="3312902"/>
              <a:ext cx="7287281" cy="8973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latin typeface="Times New Roman" pitchFamily="18" charset="0"/>
                  <a:cs typeface="Times New Roman" pitchFamily="18" charset="0"/>
                </a:rPr>
                <a:t>Задачи системы менеджмента качества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502869" y="4417069"/>
            <a:ext cx="6327579" cy="1880813"/>
            <a:chOff x="1828799" y="4293089"/>
            <a:chExt cx="7315200" cy="2780931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828799" y="4293089"/>
              <a:ext cx="7315200" cy="2780931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10"/>
            <p:cNvSpPr/>
            <p:nvPr/>
          </p:nvSpPr>
          <p:spPr>
            <a:xfrm>
              <a:off x="1910249" y="4374540"/>
              <a:ext cx="7047231" cy="26180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>
                  <a:latin typeface="Times New Roman" pitchFamily="18" charset="0"/>
                  <a:cs typeface="Times New Roman" pitchFamily="18" charset="0"/>
                </a:rPr>
                <a:t>- постоянное улучшение качества посредством использования цикла PDCA (цикл </a:t>
              </a:r>
              <a:r>
                <a:rPr lang="ru-RU" sz="2200" kern="1200" dirty="0" err="1">
                  <a:latin typeface="Times New Roman" pitchFamily="18" charset="0"/>
                  <a:cs typeface="Times New Roman" pitchFamily="18" charset="0"/>
                </a:rPr>
                <a:t>Деминга</a:t>
              </a:r>
              <a:r>
                <a:rPr lang="ru-RU" sz="2200" kern="1200" dirty="0">
                  <a:latin typeface="Times New Roman" pitchFamily="18" charset="0"/>
                  <a:cs typeface="Times New Roman" pitchFamily="18" charset="0"/>
                </a:rPr>
                <a:t>), состоящего из: планирования, действия, анализа, корректировки (устранения причин несоответствия, а не просто коррекции полученных результатов).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 rot="16200000">
            <a:off x="4507072" y="3327795"/>
            <a:ext cx="980694" cy="980694"/>
            <a:chOff x="6334506" y="837530"/>
            <a:chExt cx="980694" cy="980694"/>
          </a:xfrm>
        </p:grpSpPr>
        <p:sp>
          <p:nvSpPr>
            <p:cNvPr id="22" name="Стрелка вниз 21"/>
            <p:cNvSpPr/>
            <p:nvPr/>
          </p:nvSpPr>
          <p:spPr>
            <a:xfrm>
              <a:off x="6334506" y="837530"/>
              <a:ext cx="980694" cy="98069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трелка вниз 12"/>
            <p:cNvSpPr/>
            <p:nvPr/>
          </p:nvSpPr>
          <p:spPr>
            <a:xfrm>
              <a:off x="6555162" y="837530"/>
              <a:ext cx="539382" cy="737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4507072" y="4928298"/>
            <a:ext cx="980694" cy="980694"/>
            <a:chOff x="7236296" y="4221084"/>
            <a:chExt cx="980694" cy="980694"/>
          </a:xfrm>
        </p:grpSpPr>
        <p:sp>
          <p:nvSpPr>
            <p:cNvPr id="25" name="Стрелка вниз 24"/>
            <p:cNvSpPr/>
            <p:nvPr/>
          </p:nvSpPr>
          <p:spPr>
            <a:xfrm>
              <a:off x="7236296" y="4221084"/>
              <a:ext cx="980694" cy="98069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трелка вниз 16"/>
            <p:cNvSpPr/>
            <p:nvPr/>
          </p:nvSpPr>
          <p:spPr>
            <a:xfrm>
              <a:off x="7456952" y="4221084"/>
              <a:ext cx="539382" cy="737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57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3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117507"/>
              </p:ext>
            </p:extLst>
          </p:nvPr>
        </p:nvGraphicFramePr>
        <p:xfrm>
          <a:off x="1364776" y="1037230"/>
          <a:ext cx="9143999" cy="5322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Заголовок 1"/>
          <p:cNvSpPr txBox="1">
            <a:spLocks/>
          </p:cNvSpPr>
          <p:nvPr/>
        </p:nvSpPr>
        <p:spPr>
          <a:xfrm>
            <a:off x="827583" y="476672"/>
            <a:ext cx="10227103" cy="6206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Тактика системы менеджмента качества: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973013"/>
              </p:ext>
            </p:extLst>
          </p:nvPr>
        </p:nvGraphicFramePr>
        <p:xfrm>
          <a:off x="286603" y="3439235"/>
          <a:ext cx="11641540" cy="275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4675" y="533748"/>
            <a:ext cx="117734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Сертификация систем менеджмента качества проводится в соответствии с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ПРАВИЛАМИ подтверждения соответствия Национальной системы подтверждения соответствия Республики Беларусь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утвержденными Постановлением Государственного комитета по стандартизации Республики Беларусь от 25.07.2017 № 61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55" y="2398397"/>
            <a:ext cx="909336" cy="9093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249003" y="2534191"/>
            <a:ext cx="469028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 документа содержатся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разделе «Дополнительные материалы»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6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321" y="417998"/>
            <a:ext cx="11814413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Сертификация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СМК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является добровольной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Сертификация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СМК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проводится в соответствии с договором на выполнение работ по сертификации и в общем случае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аудита системы управления (менеджмента) (первый, второй этапы, дополнительный аудит (при необходимости)); </a:t>
            </a:r>
          </a:p>
          <a:p>
            <a:pPr marL="457200" indent="-4572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рассмотрение результатов аудита и принятие решения о выдаче сертификата соответствия.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113" y="2606958"/>
            <a:ext cx="11812621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55713" indent="-1255713" algn="just"/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систематический, независимый и документированный процесс получения объективных свидетельств и объективного их оценивания для определения степени выполнения критериев аудита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113" y="3800184"/>
            <a:ext cx="640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прочитать подробнее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77034" y="4169515"/>
            <a:ext cx="7505699" cy="19446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аудит одного заявителя на проведение сертификации, который проводят два или более органа по сертификации.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77034" y="4169516"/>
            <a:ext cx="7505699" cy="20402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в случае, когда заявитель на проведение сертификации применяет требования двух или более документов, устанавливающих технические требования к системам управления (менеджмента), в одной системе управления (менеджмента) и аудит проводится на соответствие нескольким техническим нормативным правовым актам.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77034" y="4169516"/>
            <a:ext cx="7505698" cy="21766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аудит двух или более систем управления (менеджмента) одного заявителя на проведение сертификации, проводящийся одновременно. Системы управления (менеджмента), которые могут быть объединены в комбинированный аудит, определяются с помощью соответствующих документов, устанавливающих технические требования к системам управления (менеджмента), выпускаемой продукции, выполнению работ, оказанию услуг или процессам, применяемым в организации.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0113" y="4169516"/>
            <a:ext cx="3831120" cy="525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Совместный аудит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0113" y="4876683"/>
            <a:ext cx="3831119" cy="494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Комбинированный аудит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8321" y="5546621"/>
            <a:ext cx="3831119" cy="567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Интегрированный аудит</a:t>
            </a:r>
          </a:p>
        </p:txBody>
      </p:sp>
    </p:spTree>
    <p:extLst>
      <p:ext uri="{BB962C8B-B14F-4D97-AF65-F5344CB8AC3E}">
        <p14:creationId xmlns:p14="http://schemas.microsoft.com/office/powerpoint/2010/main" val="514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 animBg="1"/>
      <p:bldP spid="6" grpId="0" animBg="1"/>
      <p:bldP spid="14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5617" y="463899"/>
            <a:ext cx="1130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Положительные результаты сертификации удостоверяются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сертификатом соответствия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выдаваемым органом по сертификации заявителю на проведение сертификации. </a:t>
            </a:r>
          </a:p>
        </p:txBody>
      </p:sp>
      <p:pic>
        <p:nvPicPr>
          <p:cNvPr id="5" name="Picture 2" descr="http://www.savushkin.by/i/photo/iso9000_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4" y="1261058"/>
            <a:ext cx="3317382" cy="478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99045" y="1261058"/>
            <a:ext cx="75105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действия сертификатов соответствия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определены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единым перечнем административных процедур, осуществляемых государственными органами и иными организациями в отношении юридических лиц и индивидуальных предпринимателей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утвержденным постановлением Совета Министров Республики Беларусь от 17 февраля 2012 г. № 156.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4972590" y="4617756"/>
            <a:ext cx="4180114" cy="126274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сертификации систем менеджмента качества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99043" y="3218938"/>
            <a:ext cx="7510579" cy="707886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Глава 23. Техническое нормирование и стандартизация, оценка соответствия, обеспечение единства измерений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Куб 9"/>
          <p:cNvSpPr/>
          <p:nvPr/>
        </p:nvSpPr>
        <p:spPr>
          <a:xfrm>
            <a:off x="9423950" y="4617755"/>
            <a:ext cx="1317172" cy="1262743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года</a:t>
            </a:r>
          </a:p>
        </p:txBody>
      </p:sp>
    </p:spTree>
    <p:extLst>
      <p:ext uri="{BB962C8B-B14F-4D97-AF65-F5344CB8AC3E}">
        <p14:creationId xmlns:p14="http://schemas.microsoft.com/office/powerpoint/2010/main" val="16080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1836</TotalTime>
  <Words>1920</Words>
  <Application>Microsoft Office PowerPoint</Application>
  <PresentationFormat>Широкоэкранный</PresentationFormat>
  <Paragraphs>156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Book Antiqua</vt:lpstr>
      <vt:lpstr>Calibri</vt:lpstr>
      <vt:lpstr>Times New Roman</vt:lpstr>
      <vt:lpstr>Wingdings</vt:lpstr>
      <vt:lpstr>Тема1</vt:lpstr>
      <vt:lpstr>Стандартизация и сертификация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Sysadmin</cp:lastModifiedBy>
  <cp:revision>249</cp:revision>
  <dcterms:created xsi:type="dcterms:W3CDTF">2014-06-06T09:13:21Z</dcterms:created>
  <dcterms:modified xsi:type="dcterms:W3CDTF">2023-01-09T08:59:38Z</dcterms:modified>
</cp:coreProperties>
</file>