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7"/>
  </p:notesMasterIdLst>
  <p:sldIdLst>
    <p:sldId id="256" r:id="rId2"/>
    <p:sldId id="258" r:id="rId3"/>
    <p:sldId id="277" r:id="rId4"/>
    <p:sldId id="276" r:id="rId5"/>
    <p:sldId id="29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27" r:id="rId15"/>
    <p:sldId id="340" r:id="rId16"/>
    <p:sldId id="341" r:id="rId17"/>
    <p:sldId id="342" r:id="rId18"/>
    <p:sldId id="343" r:id="rId19"/>
    <p:sldId id="351" r:id="rId20"/>
    <p:sldId id="344" r:id="rId21"/>
    <p:sldId id="350" r:id="rId22"/>
    <p:sldId id="348" r:id="rId23"/>
    <p:sldId id="349" r:id="rId24"/>
    <p:sldId id="352" r:id="rId25"/>
    <p:sldId id="328" r:id="rId26"/>
    <p:sldId id="353" r:id="rId27"/>
    <p:sldId id="329" r:id="rId28"/>
    <p:sldId id="354" r:id="rId29"/>
    <p:sldId id="355" r:id="rId30"/>
    <p:sldId id="356" r:id="rId31"/>
    <p:sldId id="330" r:id="rId32"/>
    <p:sldId id="323" r:id="rId33"/>
    <p:sldId id="283" r:id="rId34"/>
    <p:sldId id="284" r:id="rId35"/>
    <p:sldId id="357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10.1. Порядок проведения сертификации продукции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10.2. Порядок проведения сертификации выполнения работ, оказания услуг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10.3. Сроки действия сертификатов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723CBF21-F68B-49F1-8A24-77F5DC0508F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10.4.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Основания, условия и порядок приостановления, возобновления либо отмены (прекращения) действия сертификата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E4748D-7FCB-4A3E-B962-A845D3C38F5A}" type="parTrans" cxnId="{C6D7B62F-E217-4D63-A429-0B8A89666514}">
      <dgm:prSet/>
      <dgm:spPr/>
      <dgm:t>
        <a:bodyPr/>
        <a:lstStyle/>
        <a:p>
          <a:endParaRPr lang="ru-RU"/>
        </a:p>
      </dgm:t>
    </dgm:pt>
    <dgm:pt modelId="{4ADC1957-1D41-485B-8018-BA119C030099}" type="sibTrans" cxnId="{C6D7B62F-E217-4D63-A429-0B8A89666514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4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4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4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4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4" custScaleY="13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4"/>
      <dgm:spPr/>
    </dgm:pt>
    <dgm:pt modelId="{78573B27-10EE-4B3E-9825-D7085FBCA5AF}" type="pres">
      <dgm:prSet presAssocID="{9E5B2D8F-40EC-4AB9-BE35-462F905D47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4"/>
      <dgm:spPr/>
    </dgm:pt>
    <dgm:pt modelId="{4A9AA364-73CB-45C5-94AA-79AA07C2A7D0}" type="pres">
      <dgm:prSet presAssocID="{723CBF21-F68B-49F1-8A24-77F5DC0508F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9B2ED-818F-4B5C-8BBB-1AEA56EEA776}" type="pres">
      <dgm:prSet presAssocID="{723CBF21-F68B-49F1-8A24-77F5DC0508FA}" presName="accent_4" presStyleCnt="0"/>
      <dgm:spPr/>
    </dgm:pt>
    <dgm:pt modelId="{D22A964C-86C1-4C2E-81F2-6FFC36057D3E}" type="pres">
      <dgm:prSet presAssocID="{723CBF21-F68B-49F1-8A24-77F5DC0508FA}" presName="accentRepeatNode" presStyleLbl="solidFgAcc1" presStyleIdx="3" presStyleCnt="4"/>
      <dgm:spPr/>
    </dgm:pt>
  </dgm:ptLst>
  <dgm:cxnLst>
    <dgm:cxn modelId="{A9FFA66E-E88E-4EE7-A5EB-0DF0B065D6E0}" type="presOf" srcId="{723CBF21-F68B-49F1-8A24-77F5DC0508FA}" destId="{4A9AA364-73CB-45C5-94AA-79AA07C2A7D0}" srcOrd="0" destOrd="0" presId="urn:microsoft.com/office/officeart/2008/layout/VerticalCurvedList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C6D7B62F-E217-4D63-A429-0B8A89666514}" srcId="{CF845803-1717-4F48-B710-F7F1B43013F3}" destId="{723CBF21-F68B-49F1-8A24-77F5DC0508FA}" srcOrd="3" destOrd="0" parTransId="{8DE4748D-7FCB-4A3E-B962-A845D3C38F5A}" sibTransId="{4ADC1957-1D41-485B-8018-BA119C030099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DB25A59F-4724-4E19-84B2-1C7F0EA0BFB8}" type="presParOf" srcId="{962C2BD0-517B-4E9C-A037-D4A0806612C4}" destId="{4A9AA364-73CB-45C5-94AA-79AA07C2A7D0}" srcOrd="7" destOrd="0" presId="urn:microsoft.com/office/officeart/2008/layout/VerticalCurvedList"/>
    <dgm:cxn modelId="{1B36444F-214C-42C4-AE12-F49B531B54AC}" type="presParOf" srcId="{962C2BD0-517B-4E9C-A037-D4A0806612C4}" destId="{5959B2ED-818F-4B5C-8BBB-1AEA56EEA776}" srcOrd="8" destOrd="0" presId="urn:microsoft.com/office/officeart/2008/layout/VerticalCurvedList"/>
    <dgm:cxn modelId="{3857D01A-34C8-47E9-ADDC-F61FE130332A}" type="presParOf" srcId="{5959B2ED-818F-4B5C-8BBB-1AEA56EEA776}" destId="{D22A964C-86C1-4C2E-81F2-6FFC36057D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C96E5-751F-453D-8E0C-06C1FA6B0D61}" type="doc">
      <dgm:prSet loTypeId="urn:microsoft.com/office/officeart/2005/8/layout/process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9244D8F-8B69-4B82-A028-6205B9BE9425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Сертификация проводится органом по сертификации при условии заключения договора на выполнение работ по сертификации.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4D5BCC2-8A09-4282-9544-073B577B41CC}" type="parTrans" cxnId="{2D7CC62A-6BF3-4341-989B-217F136479E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D8BCF7-4122-4BDE-B73C-EBA4EFD7E07A}" type="sibTrans" cxnId="{2D7CC62A-6BF3-4341-989B-217F136479E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DBA7D1-BD48-47B6-A71F-BDC9098B4D9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При наличии нескольких органов по сертификации с соответствующей областью аккредитации заявитель на проведение сертификации вправе обратиться в любой из них по своему выбору.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A9A17C-677A-438A-9902-03E576FA6EC0}" type="parTrans" cxnId="{46EB5416-704B-4DD5-9ABD-35656986085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C6DD1C-FFA1-4A3F-8F2A-23BF83A20265}" type="sibTrans" cxnId="{46EB5416-704B-4DD5-9ABD-35656986085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AA6A29-FD1E-48E3-902C-C6F97E455887}" type="pres">
      <dgm:prSet presAssocID="{0FAC96E5-751F-453D-8E0C-06C1FA6B0D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8B37F-C244-4ADA-AF53-23D33E6A5F49}" type="pres">
      <dgm:prSet presAssocID="{F2DBA7D1-BD48-47B6-A71F-BDC9098B4D95}" presName="boxAndChildren" presStyleCnt="0"/>
      <dgm:spPr/>
      <dgm:t>
        <a:bodyPr/>
        <a:lstStyle/>
        <a:p>
          <a:endParaRPr lang="ru-RU"/>
        </a:p>
      </dgm:t>
    </dgm:pt>
    <dgm:pt modelId="{384C4F6E-23FA-4793-A94D-6D27FC951825}" type="pres">
      <dgm:prSet presAssocID="{F2DBA7D1-BD48-47B6-A71F-BDC9098B4D95}" presName="parentTextBox" presStyleLbl="node1" presStyleIdx="0" presStyleCnt="2"/>
      <dgm:spPr/>
      <dgm:t>
        <a:bodyPr/>
        <a:lstStyle/>
        <a:p>
          <a:endParaRPr lang="ru-RU"/>
        </a:p>
      </dgm:t>
    </dgm:pt>
    <dgm:pt modelId="{37111654-1ADA-4C4F-90D9-1F0C6266D85B}" type="pres">
      <dgm:prSet presAssocID="{22D8BCF7-4122-4BDE-B73C-EBA4EFD7E07A}" presName="sp" presStyleCnt="0"/>
      <dgm:spPr/>
      <dgm:t>
        <a:bodyPr/>
        <a:lstStyle/>
        <a:p>
          <a:endParaRPr lang="ru-RU"/>
        </a:p>
      </dgm:t>
    </dgm:pt>
    <dgm:pt modelId="{88805A0E-170C-4179-9B10-3E2F4C3C1D22}" type="pres">
      <dgm:prSet presAssocID="{B9244D8F-8B69-4B82-A028-6205B9BE9425}" presName="arrowAndChildren" presStyleCnt="0"/>
      <dgm:spPr/>
      <dgm:t>
        <a:bodyPr/>
        <a:lstStyle/>
        <a:p>
          <a:endParaRPr lang="ru-RU"/>
        </a:p>
      </dgm:t>
    </dgm:pt>
    <dgm:pt modelId="{94C2B6A1-D784-473C-AA7C-22428DF26DBD}" type="pres">
      <dgm:prSet presAssocID="{B9244D8F-8B69-4B82-A028-6205B9BE9425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D7CC62A-6BF3-4341-989B-217F136479EF}" srcId="{0FAC96E5-751F-453D-8E0C-06C1FA6B0D61}" destId="{B9244D8F-8B69-4B82-A028-6205B9BE9425}" srcOrd="0" destOrd="0" parTransId="{54D5BCC2-8A09-4282-9544-073B577B41CC}" sibTransId="{22D8BCF7-4122-4BDE-B73C-EBA4EFD7E07A}"/>
    <dgm:cxn modelId="{46EB5416-704B-4DD5-9ABD-35656986085F}" srcId="{0FAC96E5-751F-453D-8E0C-06C1FA6B0D61}" destId="{F2DBA7D1-BD48-47B6-A71F-BDC9098B4D95}" srcOrd="1" destOrd="0" parTransId="{0BA9A17C-677A-438A-9902-03E576FA6EC0}" sibTransId="{ACC6DD1C-FFA1-4A3F-8F2A-23BF83A20265}"/>
    <dgm:cxn modelId="{AA877DBE-E15C-452B-B540-B769BDD32C2C}" type="presOf" srcId="{B9244D8F-8B69-4B82-A028-6205B9BE9425}" destId="{94C2B6A1-D784-473C-AA7C-22428DF26DBD}" srcOrd="0" destOrd="0" presId="urn:microsoft.com/office/officeart/2005/8/layout/process4"/>
    <dgm:cxn modelId="{16675D6F-DC1A-4413-A63E-86DCEAB71093}" type="presOf" srcId="{0FAC96E5-751F-453D-8E0C-06C1FA6B0D61}" destId="{ACAA6A29-FD1E-48E3-902C-C6F97E455887}" srcOrd="0" destOrd="0" presId="urn:microsoft.com/office/officeart/2005/8/layout/process4"/>
    <dgm:cxn modelId="{59373BD6-CF50-49F1-A063-9988AFB4F889}" type="presOf" srcId="{F2DBA7D1-BD48-47B6-A71F-BDC9098B4D95}" destId="{384C4F6E-23FA-4793-A94D-6D27FC951825}" srcOrd="0" destOrd="0" presId="urn:microsoft.com/office/officeart/2005/8/layout/process4"/>
    <dgm:cxn modelId="{581BD893-23D1-45FA-9AC3-634D0620F619}" type="presParOf" srcId="{ACAA6A29-FD1E-48E3-902C-C6F97E455887}" destId="{A988B37F-C244-4ADA-AF53-23D33E6A5F49}" srcOrd="0" destOrd="0" presId="urn:microsoft.com/office/officeart/2005/8/layout/process4"/>
    <dgm:cxn modelId="{0B3A4703-7EA6-4AF3-AF9D-B0708665AC20}" type="presParOf" srcId="{A988B37F-C244-4ADA-AF53-23D33E6A5F49}" destId="{384C4F6E-23FA-4793-A94D-6D27FC951825}" srcOrd="0" destOrd="0" presId="urn:microsoft.com/office/officeart/2005/8/layout/process4"/>
    <dgm:cxn modelId="{97085880-E6DB-46FB-BDD9-692D4AD8ADE2}" type="presParOf" srcId="{ACAA6A29-FD1E-48E3-902C-C6F97E455887}" destId="{37111654-1ADA-4C4F-90D9-1F0C6266D85B}" srcOrd="1" destOrd="0" presId="urn:microsoft.com/office/officeart/2005/8/layout/process4"/>
    <dgm:cxn modelId="{79FC6EC9-32C0-4664-94EE-9206C19BD23F}" type="presParOf" srcId="{ACAA6A29-FD1E-48E3-902C-C6F97E455887}" destId="{88805A0E-170C-4179-9B10-3E2F4C3C1D22}" srcOrd="2" destOrd="0" presId="urn:microsoft.com/office/officeart/2005/8/layout/process4"/>
    <dgm:cxn modelId="{1C4C8715-33A4-4138-BC1C-89DBEE447C20}" type="presParOf" srcId="{88805A0E-170C-4179-9B10-3E2F4C3C1D22}" destId="{94C2B6A1-D784-473C-AA7C-22428DF26D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7509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31160" y="421624"/>
          <a:ext cx="10566917" cy="862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10.1. Порядок проведения сертификации продукции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160" y="421624"/>
        <a:ext cx="10566917" cy="862234"/>
      </dsp:txXfrm>
    </dsp:sp>
    <dsp:sp modelId="{C7628E09-A5D0-43AC-834B-E8990AEC2BF8}">
      <dsp:nvSpPr>
        <dsp:cNvPr id="0" name=""/>
        <dsp:cNvSpPr/>
      </dsp:nvSpPr>
      <dsp:spPr>
        <a:xfrm>
          <a:off x="92264" y="323113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1125499" y="1573668"/>
          <a:ext cx="10072579" cy="116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10.2. Порядок проведения сертификации выполнения работ, оказания услуг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499" y="1573668"/>
        <a:ext cx="10072579" cy="1163835"/>
      </dsp:txXfrm>
    </dsp:sp>
    <dsp:sp modelId="{1E03E4ED-0AB5-4117-AA13-321FE2C43517}">
      <dsp:nvSpPr>
        <dsp:cNvPr id="0" name=""/>
        <dsp:cNvSpPr/>
      </dsp:nvSpPr>
      <dsp:spPr>
        <a:xfrm>
          <a:off x="586603" y="1616689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125499" y="3018044"/>
          <a:ext cx="10072579" cy="862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10.3. Сроки действия сертификатов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499" y="3018044"/>
        <a:ext cx="10072579" cy="862234"/>
      </dsp:txXfrm>
    </dsp:sp>
    <dsp:sp modelId="{FF5ADD5D-6F38-4FCF-B995-7DD0F19A8DAF}">
      <dsp:nvSpPr>
        <dsp:cNvPr id="0" name=""/>
        <dsp:cNvSpPr/>
      </dsp:nvSpPr>
      <dsp:spPr>
        <a:xfrm>
          <a:off x="586603" y="2910265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9AA364-73CB-45C5-94AA-79AA07C2A7D0}">
      <dsp:nvSpPr>
        <dsp:cNvPr id="0" name=""/>
        <dsp:cNvSpPr/>
      </dsp:nvSpPr>
      <dsp:spPr>
        <a:xfrm>
          <a:off x="631160" y="4311620"/>
          <a:ext cx="10566917" cy="862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10.4.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Основания, условия и порядок приостановления, возобновления либо отмены (прекращения) действия сертификата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160" y="4311620"/>
        <a:ext cx="10566917" cy="862234"/>
      </dsp:txXfrm>
    </dsp:sp>
    <dsp:sp modelId="{D22A964C-86C1-4C2E-81F2-6FFC36057D3E}">
      <dsp:nvSpPr>
        <dsp:cNvPr id="0" name=""/>
        <dsp:cNvSpPr/>
      </dsp:nvSpPr>
      <dsp:spPr>
        <a:xfrm>
          <a:off x="92264" y="4203841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C4F6E-23FA-4793-A94D-6D27FC951825}">
      <dsp:nvSpPr>
        <dsp:cNvPr id="0" name=""/>
        <dsp:cNvSpPr/>
      </dsp:nvSpPr>
      <dsp:spPr>
        <a:xfrm>
          <a:off x="0" y="1713326"/>
          <a:ext cx="10331355" cy="112412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 наличии нескольких органов по сертификации с соответствующей областью аккредитации заявитель на проведение сертификации вправе обратиться в любой из них по своему выбору.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13326"/>
        <a:ext cx="10331355" cy="1124127"/>
      </dsp:txXfrm>
    </dsp:sp>
    <dsp:sp modelId="{94C2B6A1-D784-473C-AA7C-22428DF26DBD}">
      <dsp:nvSpPr>
        <dsp:cNvPr id="0" name=""/>
        <dsp:cNvSpPr/>
      </dsp:nvSpPr>
      <dsp:spPr>
        <a:xfrm rot="10800000">
          <a:off x="0" y="1280"/>
          <a:ext cx="10331355" cy="1728908"/>
        </a:xfrm>
        <a:prstGeom prst="upArrowCallout">
          <a:avLst/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Сертификация проводится органом по сертификации при условии заключения договора на выполнение работ по сертификации.</a:t>
          </a:r>
          <a:endParaRPr lang="ru-RU" sz="2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280"/>
        <a:ext cx="10331355" cy="112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3548418"/>
            <a:ext cx="11898086" cy="15285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10. Сертификация продукции (работ, услуг)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системе подтверждения соответствия Республики Беларусь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518617"/>
            <a:ext cx="11150221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Проведение испытаний продукции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398901"/>
            <a:ext cx="5377218" cy="1112288"/>
          </a:xfrm>
          <a:prstGeom prst="upArrowCallout">
            <a:avLst>
              <a:gd name="adj1" fmla="val 39724"/>
              <a:gd name="adj2" fmla="val 39815"/>
              <a:gd name="adj3" fmla="val 23768"/>
              <a:gd name="adj4" fmla="val 578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 подтверждения соответствия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45660" y="2647664"/>
            <a:ext cx="5377218" cy="1583142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испытаний направляется органу по сертификации и заявителю на проведение сертификации независимо от результатов испытаний.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5800298" y="1398900"/>
            <a:ext cx="5595583" cy="4551527"/>
          </a:xfrm>
          <a:prstGeom prst="upArrowCallout">
            <a:avLst>
              <a:gd name="adj1" fmla="val 9272"/>
              <a:gd name="adj2" fmla="val 11176"/>
              <a:gd name="adj3" fmla="val 5862"/>
              <a:gd name="adj4" fmla="val 901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отрицательных результатах испытаний продукции заявителю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сообщается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приостановлении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прекращении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договора на выполнение работ по сертификации.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Заявителю направляется извещение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обоснованием отказа от дальнейшего проведения работ по сертификации продукции.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возобновления работ и их объем определяются органом по сертификации в каждом конкретном случае, исходя из схемы сертификации продукции.</a:t>
            </a:r>
          </a:p>
          <a:p>
            <a:pPr lvl="0" algn="just"/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763866"/>
            <a:ext cx="11150221" cy="9898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Проведение исследования проекта продукции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3769072"/>
            <a:ext cx="5377218" cy="1112288"/>
          </a:xfrm>
          <a:prstGeom prst="upArrowCallout">
            <a:avLst>
              <a:gd name="adj1" fmla="val 39724"/>
              <a:gd name="adj2" fmla="val 39815"/>
              <a:gd name="adj3" fmla="val 23768"/>
              <a:gd name="adj4" fmla="val 578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Главах 9 и 10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 подтверждения соответствия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45660" y="4940492"/>
            <a:ext cx="5377218" cy="1112288"/>
          </a:xfrm>
          <a:prstGeom prst="upArrowCallout">
            <a:avLst>
              <a:gd name="adj1" fmla="val 39724"/>
              <a:gd name="adj2" fmla="val 39815"/>
              <a:gd name="adj3" fmla="val 23768"/>
              <a:gd name="adj4" fmla="val 578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исследования проекта продукции оформляется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800296" y="2656784"/>
            <a:ext cx="5595583" cy="2982030"/>
          </a:xfrm>
          <a:prstGeom prst="upArrowCallout">
            <a:avLst>
              <a:gd name="adj1" fmla="val 12933"/>
              <a:gd name="adj2" fmla="val 15753"/>
              <a:gd name="adj3" fmla="val 7693"/>
              <a:gd name="adj4" fmla="val 8466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отрицательных результатах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проекта и (или) типа продукции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заявителю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сообщается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приостановлении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прекращении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договора на выполнение работ по сертификации.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Заявителю направляется извещение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обоснованием отказа от дальнейшего проведения работ по сертификации продукции. 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245660" y="2656784"/>
            <a:ext cx="5377218" cy="1112288"/>
          </a:xfrm>
          <a:prstGeom prst="upArrowCallout">
            <a:avLst>
              <a:gd name="adj1" fmla="val 39724"/>
              <a:gd name="adj2" fmla="val 39815"/>
              <a:gd name="adj3" fmla="val 23768"/>
              <a:gd name="adj4" fmla="val 578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 орган по сертификации.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45660" y="1906140"/>
            <a:ext cx="11150221" cy="9898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Проведение исследования типа продукции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518617"/>
            <a:ext cx="11150221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Проведение анализа состояния производства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398901"/>
            <a:ext cx="5377218" cy="1112288"/>
          </a:xfrm>
          <a:prstGeom prst="upArrowCallout">
            <a:avLst>
              <a:gd name="adj1" fmla="val 39724"/>
              <a:gd name="adj2" fmla="val 39815"/>
              <a:gd name="adj3" fmla="val 23768"/>
              <a:gd name="adj4" fmla="val 578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 подтверждения соответствия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45660" y="2647663"/>
            <a:ext cx="5377218" cy="2879680"/>
          </a:xfrm>
          <a:prstGeom prst="upArrowCallout">
            <a:avLst>
              <a:gd name="adj1" fmla="val 16755"/>
              <a:gd name="adj2" fmla="val 16391"/>
              <a:gd name="adj3" fmla="val 11225"/>
              <a:gd name="adj4" fmla="val 830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сертификации продукции серийного производства по схемам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5с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7с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производства стабильно выпускать продукцию, соответствующую техническим требованиям, подтверждаемым при сертификации, оценивается при проведении анализа состояния производства. 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5800298" y="1398901"/>
            <a:ext cx="5595583" cy="3541590"/>
          </a:xfrm>
          <a:prstGeom prst="upArrowCallout">
            <a:avLst>
              <a:gd name="adj1" fmla="val 12355"/>
              <a:gd name="adj2" fmla="val 11176"/>
              <a:gd name="adj3" fmla="val 7403"/>
              <a:gd name="adj4" fmla="val 866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анализа состояния производства оформляются командой по оценке в течение 14 рабочих дней после завершения процедур оценки в виде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отчета об анализе состояния производства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анализе состояния производства составляется в двух экземплярах: один остается в органе по сертификации, второй передается заявителю на проведение сертификации.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6946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518617"/>
            <a:ext cx="11150221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Анализ результатов сертификации и принятие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выдаче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сертификата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5660" y="1810604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Регистрация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выдача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45660" y="2765950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14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245660" y="3769056"/>
            <a:ext cx="5377218" cy="1239672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сертификата соответствия представлена в приложении 7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Сертификат-соответств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62" y="2765950"/>
            <a:ext cx="2504979" cy="35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21170" y="2920621"/>
            <a:ext cx="3070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Сертификат соответствия печатается на бланке установленного образца с определенной степенью защиты, который является бланком строгой отчетности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245660" y="909443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Периодическая оценка сертифицированной продукции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45660" y="1864789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14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073253" y="1755607"/>
            <a:ext cx="5595583" cy="3553372"/>
          </a:xfrm>
          <a:prstGeom prst="upArrowCallout">
            <a:avLst>
              <a:gd name="adj1" fmla="val 9272"/>
              <a:gd name="adj2" fmla="val 11176"/>
              <a:gd name="adj3" fmla="val 5862"/>
              <a:gd name="adj4" fmla="val 901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всего срока действия сертификата соответствия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органом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сертификации,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выдавшим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соответствия,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предусмотрено схемой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сертификации, с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обеспечения поддержания владельцем сертификата документально удостоверенного соответствия продукции техническим требованиям документов, указанных в сертификате соответствия. 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45660" y="2879269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плановой и внеплановой</a:t>
            </a:r>
          </a:p>
        </p:txBody>
      </p:sp>
    </p:spTree>
    <p:extLst>
      <p:ext uri="{BB962C8B-B14F-4D97-AF65-F5344CB8AC3E}">
        <p14:creationId xmlns:p14="http://schemas.microsoft.com/office/powerpoint/2010/main" val="26308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611087"/>
            <a:ext cx="9738200" cy="964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 Порядок проведения сертификации </a:t>
            </a: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работ, оказания услуг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860157"/>
            <a:ext cx="11423176" cy="8734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Подача заявки на сертификацию и представление документов, прилагаемых к ней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54842" y="1528898"/>
            <a:ext cx="5377218" cy="1746913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и содержание заявки на сертификацию устанавливаются правилами подтверждения соответствия (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2)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54842" y="3275811"/>
            <a:ext cx="5377218" cy="1746913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заявке прилагаются документы в соответствии с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п.153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00381" y="4938637"/>
            <a:ext cx="5768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документов, прилагаемых к заявке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сертификацию,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заверяются подписью и печатью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заявителя. Документы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иностранном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заверенным переводом.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593" t="29489" r="18963" b="11620"/>
          <a:stretch/>
        </p:blipFill>
        <p:spPr>
          <a:xfrm>
            <a:off x="6185659" y="1829904"/>
            <a:ext cx="5483177" cy="30050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69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873457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Анализ заявки на сертификацию и прилагаемых документов органом по сертификации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753739"/>
            <a:ext cx="5377218" cy="1746913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не более 10 рабочих дней со дня регистрации заявки на сертификацию в органе по сертификации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5800299" y="1753738"/>
            <a:ext cx="5868537" cy="3308119"/>
          </a:xfrm>
          <a:prstGeom prst="upArrowCallout">
            <a:avLst>
              <a:gd name="adj1" fmla="val 10588"/>
              <a:gd name="adj2" fmla="val 11176"/>
              <a:gd name="adj3" fmla="val 9481"/>
              <a:gd name="adj4" fmla="val 865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заполнения заявки на сертификацию выполнения работ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проверка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достаточности представленных документов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представленных документов на выполнение работ,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актов законодательства Республики Беларусь;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документов, прямо или косвенно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соответствие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работ, оказания услуг техническим требованиям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подтверждаемым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сертификации.</a:t>
            </a:r>
            <a:endParaRPr lang="ru-RU" sz="19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660" y="3986725"/>
            <a:ext cx="5377218" cy="2109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763866"/>
            <a:ext cx="11423176" cy="8734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Принятие решения по заявке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432607"/>
            <a:ext cx="5377218" cy="2210936"/>
          </a:xfrm>
          <a:prstGeom prst="upArrowCallout">
            <a:avLst>
              <a:gd name="adj1" fmla="val 25000"/>
              <a:gd name="adj2" fmla="val 25000"/>
              <a:gd name="adj3" fmla="val 12702"/>
              <a:gd name="adj4" fmla="val 811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отрицательных результатах анализа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сертификацию и прилагаемых документов заявителю на проведение сертификации сообщается о том, что необходимо представить к заявке на сертификацию или исправить в ней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291618" y="1448529"/>
            <a:ext cx="5377218" cy="2210936"/>
          </a:xfrm>
          <a:prstGeom prst="upArrowCallout">
            <a:avLst>
              <a:gd name="adj1" fmla="val 25000"/>
              <a:gd name="adj2" fmla="val 25000"/>
              <a:gd name="adj3" fmla="val 12702"/>
              <a:gd name="adj4" fmla="val 811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положительных результатах анализа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сертификацию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прилагаемых документов орган по сертификации определяет основные условия предстоящей сертификации и направляет (передает) информацию о них заявителю на проведение сертификации.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2937" y="4462746"/>
            <a:ext cx="439457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сертификации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Приложением 8 к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Правилам подтверждения соответствия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852" t="25934" r="20148" b="55762"/>
          <a:stretch/>
        </p:blipFill>
        <p:spPr>
          <a:xfrm>
            <a:off x="245660" y="3986725"/>
            <a:ext cx="5377218" cy="922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9852" t="63958" r="20148" b="12306"/>
          <a:stretch/>
        </p:blipFill>
        <p:spPr>
          <a:xfrm>
            <a:off x="245660" y="4900031"/>
            <a:ext cx="5377218" cy="11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518617"/>
            <a:ext cx="11150221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Заключение договора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выполнение работ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сертификации между заявителем и органом по сертификации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398900"/>
            <a:ext cx="5377218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согласии заявителя на проведение сертификации с основными условиями предстоящей сертификации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5660" y="2918674"/>
            <a:ext cx="11150221" cy="732107"/>
          </a:xfrm>
          <a:prstGeom prst="downArrowCallout">
            <a:avLst>
              <a:gd name="adj1" fmla="val 48790"/>
              <a:gd name="adj2" fmla="val 51764"/>
              <a:gd name="adj3" fmla="val 25000"/>
              <a:gd name="adj4" fmla="val 57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5. Составление программы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выполнения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оказания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45660" y="3650781"/>
            <a:ext cx="11150221" cy="2717362"/>
          </a:xfrm>
          <a:prstGeom prst="upArrowCallout">
            <a:avLst>
              <a:gd name="adj1" fmla="val 13816"/>
              <a:gd name="adj2" fmla="val 14615"/>
              <a:gd name="adj3" fmla="val 7222"/>
              <a:gd name="adj4" fmla="val 876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и место проведения оценки;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по оценке (с указанием руководителя команды по оценке и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команды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оценке, в том числе привлекаемых технических экспертов);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между членами команды по оценке;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устанавливающих технические требования, на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которым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оценка;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 по оценке (требования документов, устанавливающих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соответствие которым проводится сертификация выполнения работ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оказания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конфиденциальности.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136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9630891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245660" y="846813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Проведение идентификации выполнения работ, оказания услуг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45660" y="1713448"/>
            <a:ext cx="5377218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18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</a:t>
            </a:r>
          </a:p>
          <a:p>
            <a:pPr lvl="0" algn="just"/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45660" y="3334119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Оценка мастерства и (или) квалификации персонала, выполняющего работы, оказывающего услуги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245659" y="4214402"/>
            <a:ext cx="5377219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 подтверждения соответствия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6291617" y="4214402"/>
            <a:ext cx="5377219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выборочной оценки (испытаний) указываются в отчете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291617" y="1724340"/>
            <a:ext cx="5377218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идентификации выполнения работ, оказания услуг отражаются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245660" y="933898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Оценка стабильности процесса выполнения работ, оказания услуг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45660" y="1800533"/>
            <a:ext cx="5377218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20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</a:t>
            </a:r>
          </a:p>
          <a:p>
            <a:pPr lvl="0" algn="just"/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45660" y="3635835"/>
            <a:ext cx="11423176" cy="13797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9. Анализ результатов сертификации и принятие решения о выдаче сертификата соответствия на выполнение работ, оказание услуг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245660" y="4638945"/>
            <a:ext cx="5377218" cy="1229594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21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343631" y="1261197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Регистрация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выдача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43631" y="2252213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22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43631" y="3640147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Периодическая оценка сертифицированного выполнения работ, оказания услуг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343631" y="4595493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23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245660" y="909443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Периодическая оценка сертифицированной продукции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45660" y="1864789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14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073253" y="1755607"/>
            <a:ext cx="5595583" cy="3553372"/>
          </a:xfrm>
          <a:prstGeom prst="upArrowCallout">
            <a:avLst>
              <a:gd name="adj1" fmla="val 9272"/>
              <a:gd name="adj2" fmla="val 11176"/>
              <a:gd name="adj3" fmla="val 5862"/>
              <a:gd name="adj4" fmla="val 901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всего срока действия сертификата соответствия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органом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сертификации,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выдавшим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соответствия,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предусмотрено схемой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сертификации, с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обеспечения поддержания владельцем сертификата документально удостоверенного соответствия продукции техническим требованиям документов, указанных в сертификате соответствия. 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45660" y="2879269"/>
            <a:ext cx="5377218" cy="1014480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плановой и внеплановой</a:t>
            </a:r>
          </a:p>
        </p:txBody>
      </p:sp>
    </p:spTree>
    <p:extLst>
      <p:ext uri="{BB962C8B-B14F-4D97-AF65-F5344CB8AC3E}">
        <p14:creationId xmlns:p14="http://schemas.microsoft.com/office/powerpoint/2010/main" val="37009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28799"/>
            <a:ext cx="9738200" cy="7466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10.3. Сроки действия сертификатов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994" y="763866"/>
            <a:ext cx="1165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 административных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осуществляемых государственными органами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иными организациями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юридических лиц и индивидуальных предпринимателей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Совета Министров Республики Беларусь от 17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46966" y="3323125"/>
            <a:ext cx="4180114" cy="12627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 (продлении) серийного производства продукции, услуг, иных объектов оценки соответствия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966" y="2247886"/>
            <a:ext cx="11462657" cy="707886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23. Техническое нормирование и стандартизация, оценка соответствия, обеспечение единства измерений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Куб 5"/>
          <p:cNvSpPr/>
          <p:nvPr/>
        </p:nvSpPr>
        <p:spPr>
          <a:xfrm>
            <a:off x="4648200" y="3323124"/>
            <a:ext cx="1317172" cy="1262743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8673276" y="1026583"/>
            <a:ext cx="839802" cy="5432885"/>
          </a:xfrm>
          <a:prstGeom prst="rightArrowCallout">
            <a:avLst>
              <a:gd name="adj1" fmla="val 21347"/>
              <a:gd name="adj2" fmla="val 25000"/>
              <a:gd name="adj3" fmla="val 42075"/>
              <a:gd name="adj4" fmla="val 44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 (продлении) партии продукции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6328204" y="4189746"/>
            <a:ext cx="5481415" cy="1946359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срока годности товара либо его реализации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ограничения срока при возможности однозначной идентификации каждой единицы сертифицированного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346966" y="4873362"/>
            <a:ext cx="4180114" cy="12627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выдаче дубликата (возобновлении)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4648200" y="4873361"/>
            <a:ext cx="1317172" cy="1262743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срока действия сертификата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637675" y="1588167"/>
            <a:ext cx="11345778" cy="7466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Основания, условия и порядок приостановления,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возобновления либо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отмены (прекращения) действия сертификата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 rot="5400000">
            <a:off x="4743448" y="-3462088"/>
            <a:ext cx="2508585" cy="10551697"/>
          </a:xfrm>
          <a:prstGeom prst="homePlate">
            <a:avLst>
              <a:gd name="adj" fmla="val 296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приостановления либо отмены (прекращения) действия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 следующие выявленные органом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сертификации, выдавшим соответствующий сертификат,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или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не связанные с инициативой владельца сертификата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ликвидацией,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реорганизацией юридического лица, прекращением деятельности индивидуального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предпринимателя, смертью, объявлением умершим физического лица,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являлись владельцем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95" y="3068053"/>
            <a:ext cx="11670632" cy="661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соответствия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требованиям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соответствие которым было подтверждено при сертификации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694" y="3906253"/>
            <a:ext cx="11670632" cy="167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(введение новых)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сертифицированного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оценки соответствия, если в результате показатели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подтвержденные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сертификации, не соответствуют (могут не соответствовать)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измененным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(новым) техническим требованиям либо если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сертифицированного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оценки соответствия измененным (новым)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требованиям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него не подтверждалось при сертификации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694" y="5703108"/>
            <a:ext cx="11670632" cy="661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9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9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9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комплектности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сертифицированного </a:t>
            </a:r>
            <a:r>
              <a:rPr lang="ru-RU" sz="19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оценки 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соответствия, которое влечет (может повлечь) изменение показателей</a:t>
            </a:r>
            <a:r>
              <a:rPr lang="ru-RU" sz="19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подтвержденных 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6308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 rot="5400000">
            <a:off x="4755480" y="-3047068"/>
            <a:ext cx="2508585" cy="10551697"/>
          </a:xfrm>
          <a:prstGeom prst="homePlate">
            <a:avLst>
              <a:gd name="adj" fmla="val 296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приостановления либо отмены (прекращения) действия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 следующие выявленные органом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сертификации, выдавшим соответствующий сертификат,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или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не связанные с инициативой владельца сертификата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ликвидацией,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реорганизацией юридического лица, прекращением деятельности индивидуального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предпринимателя, смертью, объявлением умершим физического лица,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являлись владельцем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95" y="3693694"/>
            <a:ext cx="11670632" cy="2153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организации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разработки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проектирования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изысканий, производства, строительства, монтажа, наладки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эксплуатации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(использования), хранения, перевозки (транспортирования), реализации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утилизации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выполнения работ, оказания услуг,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эксплуатации, использования) иных объектов оценки соответствия, которые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связаны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сертифицированными объектами оценки соответствия и влекут (могут повлечь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несоответствие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сертифицированного объекта оценки соответствия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требованиям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подтвержденным при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254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 rot="5400000">
            <a:off x="4755480" y="-3414170"/>
            <a:ext cx="2508585" cy="10551697"/>
          </a:xfrm>
          <a:prstGeom prst="homePlate">
            <a:avLst>
              <a:gd name="adj" fmla="val 296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приостановления либо отмены (прекращения) действия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 следующие выявленные органом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сертификации, выдавшим соответствующий сертификат,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или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не связанные с инициативой владельца сертификата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ликвидацией,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реорганизацией юридического лица, прекращением деятельности индивидуального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предпринимателя, смертью, объявлением умершим физического лица,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являлись владельцем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95" y="3115971"/>
            <a:ext cx="11670632" cy="3200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проведение сертификации или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владельцем сертификата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недостоверной информации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по сертификации при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сертификации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заключения и исполнения договора на выполнение работ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сертификации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договора на выполнение работ по проведению периодической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сертифицированного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объекта, если такая информация касается характеристик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объекта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соответствия, или влияет на возможность проведения сертификации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проведения периодической оценки сертифицированного объекта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вывод органа по сертификации о соответствии либо несоответствии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оценки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техническим требованиям, или отнесена к иной информации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имеющей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значение для сертификации, включая периодическую оценку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сертифицированного объекта, правилами подтверждения соответствия</a:t>
            </a:r>
          </a:p>
        </p:txBody>
      </p:sp>
    </p:spTree>
    <p:extLst>
      <p:ext uri="{BB962C8B-B14F-4D97-AF65-F5344CB8AC3E}">
        <p14:creationId xmlns:p14="http://schemas.microsoft.com/office/powerpoint/2010/main" val="17553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1597207"/>
            <a:ext cx="734680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и охарактеризовать этапы сертификации продукции, выполнения работ, оказания услуг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отличия в порядке сертификации продукции и сертификации выполнения работ, оказания услуг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Указать сроки действия сертификатов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случаи приостановления или отмены (прекращения) действия сертификата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характеристику предложенного сертификата соответствия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 rot="5400000">
            <a:off x="4683290" y="-2908843"/>
            <a:ext cx="2508585" cy="10551697"/>
          </a:xfrm>
          <a:prstGeom prst="homePlate">
            <a:avLst>
              <a:gd name="adj" fmla="val 296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приостановления либо отмены (прекращения) действия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 следующие выявленные органом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сертификации, выдавшим соответствующий сертификат,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или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не связанные с инициативой владельца сертификата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ликвидацией,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реорганизацией юридического лица, прекращением деятельности индивидуального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предпринимателя, смертью, объявлением умершим физического лица,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являлись владельцем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505" y="3621299"/>
            <a:ext cx="11670632" cy="1889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уклонение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 сертификата от заключения или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договора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 по проведению периодической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сертифицированного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объекта, кроме случаев, когда проведение такой оценки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схемой подтверждения соответствия либо правилами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соответствия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Куб 1"/>
          <p:cNvSpPr/>
          <p:nvPr/>
        </p:nvSpPr>
        <p:spPr>
          <a:xfrm>
            <a:off x="180473" y="872151"/>
            <a:ext cx="2983832" cy="1269471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действия сертификата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320715" y="1278147"/>
            <a:ext cx="890337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67459" y="872152"/>
            <a:ext cx="7579899" cy="12694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одного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условии, что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нарушения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обстоятельства, их причины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устранены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владельцем сертификата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разработки и реализации корректирующих мероприятий</a:t>
            </a:r>
          </a:p>
        </p:txBody>
      </p:sp>
      <p:sp>
        <p:nvSpPr>
          <p:cNvPr id="6" name="Куб 5"/>
          <p:cNvSpPr/>
          <p:nvPr/>
        </p:nvSpPr>
        <p:spPr>
          <a:xfrm>
            <a:off x="180473" y="2360056"/>
            <a:ext cx="2983832" cy="1269471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(прекращение) действия сертификата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320714" y="2772207"/>
            <a:ext cx="890337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7460" y="2360056"/>
            <a:ext cx="7579899" cy="3878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одного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оснований и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одного из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условий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обстоятельства, их причины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устранены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владельцем сертификата посредством разработки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корректирующих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в течение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со дня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решения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приостановлении действия соответствующего сертификата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выразил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согласие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нарушений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приостановления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соответствующего сертификата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выявленные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обстоятельства, их причины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устранены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владельцем сертификата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разработки и реализации корректирующих 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органом по сертификации.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6308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5" y="1678855"/>
            <a:ext cx="71787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10,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Образцы сертификатов соответствия и тексты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Закона Республики Беларусь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оценке соответствия техническим требованиям и аккредитации органов по оценке соответствия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Правил подтверждения соответствия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содержатся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разделе «Дополнительные материалы»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54" y="3314938"/>
            <a:ext cx="1313704" cy="13137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102" y="1910686"/>
            <a:ext cx="7779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этапы сертификации продукции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в каком случае при сертификации продукции проводится анализ состояния производства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цель периодической проверки сертифицированной продукции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отличия в порядке сертификации выполнения работ, оказания услуг от порядка сертификации продукции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сроки действия сертификатов соответствия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основания для приостановления или отмены действия сертификата соответствия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2175004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7" y="2034925"/>
            <a:ext cx="2627394" cy="2627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084" y="1398140"/>
            <a:ext cx="87295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2012.;</a:t>
            </a:r>
          </a:p>
          <a:p>
            <a:pPr marL="273050" indent="-2730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273050" indent="-2730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оценке соответствия техническим требованиям и аккредитации органов по оценке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соответствия» от 24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октября 2016 г. № 437-З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Правила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подтверждения соответствия Национальной системы подтверждения соответствия Республики Беларусь,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Постановлением Государственного комитета по стандартизации Республики Беларусь от 25.07.2017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8983" y="417185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6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97039"/>
            <a:ext cx="9738200" cy="678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сертификации продукции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59869"/>
              </p:ext>
            </p:extLst>
          </p:nvPr>
        </p:nvGraphicFramePr>
        <p:xfrm>
          <a:off x="875731" y="3357349"/>
          <a:ext cx="10331355" cy="283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4675" y="533748"/>
            <a:ext cx="117734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Сертификация продукции (работ, услуг) проводится в соответствии с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ПРАВИЛАМИ подтверждения соответствия Национальной системы подтверждения соответствия Республики Беларусь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утвержденными Постановлением Государственного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комитета по стандартизации Республики Беларусь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25.07.2017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55" y="2075232"/>
            <a:ext cx="909336" cy="909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49003" y="2211026"/>
            <a:ext cx="469028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документа содержатся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разделе «Дополнительные материалы»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660" y="287093"/>
            <a:ext cx="11429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проведения сертификации продукции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45660" y="1228299"/>
            <a:ext cx="11423176" cy="8734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Подача заявки на сертификацию и представление документов, прилагаемых к ней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54842" y="1897040"/>
            <a:ext cx="5377218" cy="1746913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и содержание заявки на сертификацию устанавливаются правилами подтверждения соответствия (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1)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54842" y="3643953"/>
            <a:ext cx="5377218" cy="1746913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заявке прилагаются документы в соответствии с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59.1-59.3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8" t="35448" r="25736" b="32276"/>
          <a:stretch/>
        </p:blipFill>
        <p:spPr bwMode="auto">
          <a:xfrm>
            <a:off x="5900381" y="2463422"/>
            <a:ext cx="5768455" cy="2361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00381" y="2142699"/>
            <a:ext cx="174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0381" y="4938637"/>
            <a:ext cx="5768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документов, прилагаемых к заявке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сертификацию,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заверяются подписью и печатью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заявителя. Документы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иностранном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заверенным переводом.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873457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Анализ заявки на сертификацию и прилагаемых документов органом по сертификации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753739"/>
            <a:ext cx="5377218" cy="1746913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не более 10 рабочих дней со дня регистрации заявки на сертификацию в органе по сертификации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5800299" y="1753738"/>
            <a:ext cx="5868537" cy="4551527"/>
          </a:xfrm>
          <a:prstGeom prst="upArrowCallout">
            <a:avLst>
              <a:gd name="adj1" fmla="val 9272"/>
              <a:gd name="adj2" fmla="val 11176"/>
              <a:gd name="adj3" fmla="val 5862"/>
              <a:gd name="adj4" fmla="val 901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проверка правильности заполнения заявки; </a:t>
            </a:r>
          </a:p>
          <a:p>
            <a:pPr lvl="0" algn="just"/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проверка достаточности представленных документов; </a:t>
            </a:r>
          </a:p>
          <a:p>
            <a:pPr lvl="0" algn="just"/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анализ соответствия прилагаемых документов требованиям актов законодательства Республики Беларусь; </a:t>
            </a:r>
          </a:p>
          <a:p>
            <a:pPr lvl="0" algn="just"/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определение достаточности приведенных в эксплуатационных (сопроводительных) документах характеристик продукции, необходимых для ее безопасного применения; </a:t>
            </a:r>
          </a:p>
          <a:p>
            <a:pPr lvl="0" algn="just"/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определение достоверности и анализ документов, прямо или косвенно подтверждающих соответствие продукции техническим требованиям, подтверждаемым при сертификации.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763866"/>
            <a:ext cx="11423176" cy="8734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Принятие решения по заявке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432607"/>
            <a:ext cx="5377218" cy="2210936"/>
          </a:xfrm>
          <a:prstGeom prst="upArrowCallout">
            <a:avLst>
              <a:gd name="adj1" fmla="val 25000"/>
              <a:gd name="adj2" fmla="val 25000"/>
              <a:gd name="adj3" fmla="val 12702"/>
              <a:gd name="adj4" fmla="val 811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отрицательных результатах анализа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сертификацию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прилагаемых документов заявителю на проведение сертификации сообщается о том, что необходимо представить к заявке на сертификацию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исправить в ней.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291618" y="1448529"/>
            <a:ext cx="5377218" cy="2210936"/>
          </a:xfrm>
          <a:prstGeom prst="upArrowCallout">
            <a:avLst>
              <a:gd name="adj1" fmla="val 25000"/>
              <a:gd name="adj2" fmla="val 25000"/>
              <a:gd name="adj3" fmla="val 12702"/>
              <a:gd name="adj4" fmla="val 811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положительных результатах анализа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сертификацию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прилагаемых документов орган по сертификации определяет основные условия предстоящей сертификации и направляет (передает) информацию о них заявителю на проведение сертификации.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47014" r="23638" b="17911"/>
          <a:stretch/>
        </p:blipFill>
        <p:spPr bwMode="auto">
          <a:xfrm>
            <a:off x="245660" y="3780429"/>
            <a:ext cx="6812752" cy="2565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4257" y="4401598"/>
            <a:ext cx="439457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сертификации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Приложением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Правилам подтверждения соответствия</a:t>
            </a:r>
          </a:p>
        </p:txBody>
      </p:sp>
    </p:spTree>
    <p:extLst>
      <p:ext uri="{BB962C8B-B14F-4D97-AF65-F5344CB8AC3E}">
        <p14:creationId xmlns:p14="http://schemas.microsoft.com/office/powerpoint/2010/main" val="23341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245660" y="518617"/>
            <a:ext cx="11150221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Заключение договора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выполнение работ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сертификации между заявителем и органом по сертификации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45660" y="1398900"/>
            <a:ext cx="5377218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согласии заявителя на проведение сертификации с основными условиями предстоящей сертификации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5660" y="3045727"/>
            <a:ext cx="11423176" cy="12351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Проведение идентификации продукции и отбора образцов продукции для испытаний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45660" y="3912362"/>
            <a:ext cx="5377218" cy="1371598"/>
          </a:xfrm>
          <a:prstGeom prst="upArrowCallout">
            <a:avLst>
              <a:gd name="adj1" fmla="val 25000"/>
              <a:gd name="adj2" fmla="val 25000"/>
              <a:gd name="adj3" fmla="val 16406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изложен в Главе 7 Правил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</a:t>
            </a:r>
          </a:p>
          <a:p>
            <a:pPr lvl="0" algn="just"/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291618" y="3912361"/>
            <a:ext cx="5377218" cy="2406551"/>
          </a:xfrm>
          <a:prstGeom prst="upArrowCallout">
            <a:avLst>
              <a:gd name="adj1" fmla="val 15926"/>
              <a:gd name="adj2" fmla="val 19329"/>
              <a:gd name="adj3" fmla="val 9033"/>
              <a:gd name="adj4" fmla="val 857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идентификация продукции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процедура, посредством которой устанавливают тождественность характеристик сертифицируемой (сертифицированной) продукции признакам, установленным для данного вида (типа) продукции в документах, устанавливающих технические требования, технической документации, информации о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8906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2530</Words>
  <Application>Microsoft Office PowerPoint</Application>
  <PresentationFormat>Широкоэкранный</PresentationFormat>
  <Paragraphs>209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219</cp:revision>
  <dcterms:created xsi:type="dcterms:W3CDTF">2014-06-06T09:13:21Z</dcterms:created>
  <dcterms:modified xsi:type="dcterms:W3CDTF">2018-07-19T13:00:33Z</dcterms:modified>
</cp:coreProperties>
</file>