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6"/>
  </p:notesMasterIdLst>
  <p:sldIdLst>
    <p:sldId id="256" r:id="rId2"/>
    <p:sldId id="258" r:id="rId3"/>
    <p:sldId id="277" r:id="rId4"/>
    <p:sldId id="276" r:id="rId5"/>
    <p:sldId id="291" r:id="rId6"/>
    <p:sldId id="290" r:id="rId7"/>
    <p:sldId id="333" r:id="rId8"/>
    <p:sldId id="334" r:id="rId9"/>
    <p:sldId id="292" r:id="rId10"/>
    <p:sldId id="293" r:id="rId11"/>
    <p:sldId id="294" r:id="rId12"/>
    <p:sldId id="335" r:id="rId13"/>
    <p:sldId id="295" r:id="rId14"/>
    <p:sldId id="336" r:id="rId15"/>
    <p:sldId id="296" r:id="rId16"/>
    <p:sldId id="298" r:id="rId17"/>
    <p:sldId id="337" r:id="rId18"/>
    <p:sldId id="306" r:id="rId19"/>
    <p:sldId id="338" r:id="rId20"/>
    <p:sldId id="297" r:id="rId21"/>
    <p:sldId id="299" r:id="rId22"/>
    <p:sldId id="283" r:id="rId23"/>
    <p:sldId id="284" r:id="rId24"/>
    <p:sldId id="33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1.1. Понятие стандартизации и технического нормирования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1.2. Субъекты и объекты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1.3. Цели технического нормирования и стандартизации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99434FA4-D1B9-402B-A8F2-A4474FFF9C9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1.4. </a:t>
          </a:r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Принципы технического нормирования 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99E78E-5EAB-4B5C-891F-594BE6DEF58D}" type="parTrans" cxnId="{9EC9BE0E-F9E1-4586-9E61-4E2CFC43DB0E}">
      <dgm:prSet/>
      <dgm:spPr/>
      <dgm:t>
        <a:bodyPr/>
        <a:lstStyle/>
        <a:p>
          <a:endParaRPr lang="ru-RU" sz="2000"/>
        </a:p>
      </dgm:t>
    </dgm:pt>
    <dgm:pt modelId="{68FB30F8-9EC2-450E-BF60-D6AF42116589}" type="sibTrans" cxnId="{9EC9BE0E-F9E1-4586-9E61-4E2CFC43DB0E}">
      <dgm:prSet/>
      <dgm:spPr/>
      <dgm:t>
        <a:bodyPr/>
        <a:lstStyle/>
        <a:p>
          <a:endParaRPr lang="ru-RU" sz="2000"/>
        </a:p>
      </dgm:t>
    </dgm:pt>
    <dgm:pt modelId="{B36EC5D9-DDE4-40C5-BDD5-66FC5B5200F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1.5. Уровни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2ADA7-F82D-418E-9177-941FE7B58ECC}" type="parTrans" cxnId="{E804D0CC-D572-4F93-A52D-85BC6617589C}">
      <dgm:prSet/>
      <dgm:spPr/>
      <dgm:t>
        <a:bodyPr/>
        <a:lstStyle/>
        <a:p>
          <a:endParaRPr lang="ru-RU" sz="2000"/>
        </a:p>
      </dgm:t>
    </dgm:pt>
    <dgm:pt modelId="{B43B9548-4354-4FF3-8C1D-8F648A4B4C2B}" type="sibTrans" cxnId="{E804D0CC-D572-4F93-A52D-85BC6617589C}">
      <dgm:prSet/>
      <dgm:spPr/>
      <dgm:t>
        <a:bodyPr/>
        <a:lstStyle/>
        <a:p>
          <a:endParaRPr lang="ru-RU" sz="2000"/>
        </a:p>
      </dgm:t>
    </dgm:pt>
    <dgm:pt modelId="{34030213-49E2-4BC5-AE96-52474834DB0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1.6. </a:t>
          </a:r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Методы стандартизации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1BC5A82-8F1C-4736-B0FE-3B76DC440471}" type="parTrans" cxnId="{27B1D4D6-A052-4B6D-B592-EAD2AB98DDCE}">
      <dgm:prSet/>
      <dgm:spPr/>
      <dgm:t>
        <a:bodyPr/>
        <a:lstStyle/>
        <a:p>
          <a:endParaRPr lang="ru-RU" sz="2000"/>
        </a:p>
      </dgm:t>
    </dgm:pt>
    <dgm:pt modelId="{EA13460D-249D-4FE6-93BE-98741D67D41C}" type="sibTrans" cxnId="{27B1D4D6-A052-4B6D-B592-EAD2AB98DDCE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6" custScaleY="134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6"/>
      <dgm:spPr/>
    </dgm:pt>
    <dgm:pt modelId="{78573B27-10EE-4B3E-9825-D7085FBCA5AF}" type="pres">
      <dgm:prSet presAssocID="{9E5B2D8F-40EC-4AB9-BE35-462F905D470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6"/>
      <dgm:spPr/>
    </dgm:pt>
    <dgm:pt modelId="{74FC2764-2FB8-4634-8E39-0C033115FDE5}" type="pres">
      <dgm:prSet presAssocID="{99434FA4-D1B9-402B-A8F2-A4474FFF9C9A}" presName="text_4" presStyleLbl="node1" presStyleIdx="3" presStyleCnt="6" custScaleY="135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1D66-5F64-4A5B-B7B8-A941ADF665B4}" type="pres">
      <dgm:prSet presAssocID="{99434FA4-D1B9-402B-A8F2-A4474FFF9C9A}" presName="accent_4" presStyleCnt="0"/>
      <dgm:spPr/>
    </dgm:pt>
    <dgm:pt modelId="{15A26AF1-1106-47B9-950D-C72899C00DD8}" type="pres">
      <dgm:prSet presAssocID="{99434FA4-D1B9-402B-A8F2-A4474FFF9C9A}" presName="accentRepeatNode" presStyleLbl="solidFgAcc1" presStyleIdx="3" presStyleCnt="6"/>
      <dgm:spPr/>
    </dgm:pt>
    <dgm:pt modelId="{DFD1A676-AAE6-4298-B312-EE7A2F4DE0B4}" type="pres">
      <dgm:prSet presAssocID="{B36EC5D9-DDE4-40C5-BDD5-66FC5B5200FF}" presName="text_5" presStyleLbl="node1" presStyleIdx="4" presStyleCnt="6" custScaleY="1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200A-2153-4EA4-8CED-B1372992648C}" type="pres">
      <dgm:prSet presAssocID="{B36EC5D9-DDE4-40C5-BDD5-66FC5B5200FF}" presName="accent_5" presStyleCnt="0"/>
      <dgm:spPr/>
    </dgm:pt>
    <dgm:pt modelId="{03AE49D5-185A-4931-B1E5-D90FCD69F880}" type="pres">
      <dgm:prSet presAssocID="{B36EC5D9-DDE4-40C5-BDD5-66FC5B5200FF}" presName="accentRepeatNode" presStyleLbl="solidFgAcc1" presStyleIdx="4" presStyleCnt="6"/>
      <dgm:spPr/>
    </dgm:pt>
    <dgm:pt modelId="{43410F9F-7406-48D3-962B-CD655DCEB734}" type="pres">
      <dgm:prSet presAssocID="{34030213-49E2-4BC5-AE96-52474834DB09}" presName="text_6" presStyleLbl="node1" presStyleIdx="5" presStyleCnt="6" custScaleY="130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19C79-4DF4-4E35-983E-52CFD3FCF0AE}" type="pres">
      <dgm:prSet presAssocID="{34030213-49E2-4BC5-AE96-52474834DB09}" presName="accent_6" presStyleCnt="0"/>
      <dgm:spPr/>
    </dgm:pt>
    <dgm:pt modelId="{58415AC3-E41D-44C0-AB02-A1470F949CE4}" type="pres">
      <dgm:prSet presAssocID="{34030213-49E2-4BC5-AE96-52474834DB09}" presName="accentRepeatNode" presStyleLbl="solidFgAcc1" presStyleIdx="5" presStyleCnt="6"/>
      <dgm:spPr/>
    </dgm:pt>
  </dgm:ptLst>
  <dgm:cxnLst>
    <dgm:cxn modelId="{35BEE957-D665-47C5-A5A3-753CFD5D0658}" type="presOf" srcId="{B36EC5D9-DDE4-40C5-BDD5-66FC5B5200FF}" destId="{DFD1A676-AAE6-4298-B312-EE7A2F4DE0B4}" srcOrd="0" destOrd="0" presId="urn:microsoft.com/office/officeart/2008/layout/VerticalCurvedList"/>
    <dgm:cxn modelId="{E804D0CC-D572-4F93-A52D-85BC6617589C}" srcId="{CF845803-1717-4F48-B710-F7F1B43013F3}" destId="{B36EC5D9-DDE4-40C5-BDD5-66FC5B5200FF}" srcOrd="4" destOrd="0" parTransId="{5DB2ADA7-F82D-418E-9177-941FE7B58ECC}" sibTransId="{B43B9548-4354-4FF3-8C1D-8F648A4B4C2B}"/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27B1D4D6-A052-4B6D-B592-EAD2AB98DDCE}" srcId="{CF845803-1717-4F48-B710-F7F1B43013F3}" destId="{34030213-49E2-4BC5-AE96-52474834DB09}" srcOrd="5" destOrd="0" parTransId="{41BC5A82-8F1C-4736-B0FE-3B76DC440471}" sibTransId="{EA13460D-249D-4FE6-93BE-98741D67D41C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22224A9-EEE1-4504-98F0-C996297BE60C}" type="presOf" srcId="{99434FA4-D1B9-402B-A8F2-A4474FFF9C9A}" destId="{74FC2764-2FB8-4634-8E39-0C033115FDE5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EC9BE0E-F9E1-4586-9E61-4E2CFC43DB0E}" srcId="{CF845803-1717-4F48-B710-F7F1B43013F3}" destId="{99434FA4-D1B9-402B-A8F2-A4474FFF9C9A}" srcOrd="3" destOrd="0" parTransId="{8D99E78E-5EAB-4B5C-891F-594BE6DEF58D}" sibTransId="{68FB30F8-9EC2-450E-BF60-D6AF4211658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8DB49EF9-BF7E-44DC-9354-44884027929E}" type="presOf" srcId="{34030213-49E2-4BC5-AE96-52474834DB09}" destId="{43410F9F-7406-48D3-962B-CD655DCEB734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29399FB6-5FE3-4543-AB62-7337EFDE408F}" type="presParOf" srcId="{962C2BD0-517B-4E9C-A037-D4A0806612C4}" destId="{74FC2764-2FB8-4634-8E39-0C033115FDE5}" srcOrd="7" destOrd="0" presId="urn:microsoft.com/office/officeart/2008/layout/VerticalCurvedList"/>
    <dgm:cxn modelId="{E05D8D08-B3F3-47A7-BA07-616E78A44816}" type="presParOf" srcId="{962C2BD0-517B-4E9C-A037-D4A0806612C4}" destId="{644F1D66-5F64-4A5B-B7B8-A941ADF665B4}" srcOrd="8" destOrd="0" presId="urn:microsoft.com/office/officeart/2008/layout/VerticalCurvedList"/>
    <dgm:cxn modelId="{11263848-153F-432D-A486-6F5C0D675144}" type="presParOf" srcId="{644F1D66-5F64-4A5B-B7B8-A941ADF665B4}" destId="{15A26AF1-1106-47B9-950D-C72899C00DD8}" srcOrd="0" destOrd="0" presId="urn:microsoft.com/office/officeart/2008/layout/VerticalCurvedList"/>
    <dgm:cxn modelId="{07F3140E-7982-405F-85BC-27B94289E22B}" type="presParOf" srcId="{962C2BD0-517B-4E9C-A037-D4A0806612C4}" destId="{DFD1A676-AAE6-4298-B312-EE7A2F4DE0B4}" srcOrd="9" destOrd="0" presId="urn:microsoft.com/office/officeart/2008/layout/VerticalCurvedList"/>
    <dgm:cxn modelId="{0140610E-C42F-45DD-9BD5-F78DB7751E03}" type="presParOf" srcId="{962C2BD0-517B-4E9C-A037-D4A0806612C4}" destId="{6886200A-2153-4EA4-8CED-B1372992648C}" srcOrd="10" destOrd="0" presId="urn:microsoft.com/office/officeart/2008/layout/VerticalCurvedList"/>
    <dgm:cxn modelId="{C06F1474-DD24-4D63-BB39-6DD0373B0183}" type="presParOf" srcId="{6886200A-2153-4EA4-8CED-B1372992648C}" destId="{03AE49D5-185A-4931-B1E5-D90FCD69F880}" srcOrd="0" destOrd="0" presId="urn:microsoft.com/office/officeart/2008/layout/VerticalCurvedList"/>
    <dgm:cxn modelId="{0AFA866E-1F2A-48EC-BD44-5029EEC152CB}" type="presParOf" srcId="{962C2BD0-517B-4E9C-A037-D4A0806612C4}" destId="{43410F9F-7406-48D3-962B-CD655DCEB734}" srcOrd="11" destOrd="0" presId="urn:microsoft.com/office/officeart/2008/layout/VerticalCurvedList"/>
    <dgm:cxn modelId="{E05F768A-CFD5-4C14-BA21-88E871CA1023}" type="presParOf" srcId="{962C2BD0-517B-4E9C-A037-D4A0806612C4}" destId="{F2719C79-4DF4-4E35-983E-52CFD3FCF0AE}" srcOrd="12" destOrd="0" presId="urn:microsoft.com/office/officeart/2008/layout/VerticalCurvedList"/>
    <dgm:cxn modelId="{E5667471-2832-48CB-B5A4-005B39461A49}" type="presParOf" srcId="{F2719C79-4DF4-4E35-983E-52CFD3FCF0AE}" destId="{58415AC3-E41D-44C0-AB02-A1470F949C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337509" y="-969416"/>
          <a:ext cx="7543581" cy="754358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449006" y="288802"/>
          <a:ext cx="10749072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1.1. Понятие стандартизации и технического нормирования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06" y="288802"/>
        <a:ext cx="10749072" cy="590067"/>
      </dsp:txXfrm>
    </dsp:sp>
    <dsp:sp modelId="{C7628E09-A5D0-43AC-834B-E8990AEC2BF8}">
      <dsp:nvSpPr>
        <dsp:cNvPr id="0" name=""/>
        <dsp:cNvSpPr/>
      </dsp:nvSpPr>
      <dsp:spPr>
        <a:xfrm>
          <a:off x="80214" y="22138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934377" y="1076935"/>
          <a:ext cx="10263701" cy="796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1.2. Субъекты и объекты технического нормирования и стандартизации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377" y="1076935"/>
        <a:ext cx="10263701" cy="796467"/>
      </dsp:txXfrm>
    </dsp:sp>
    <dsp:sp modelId="{1E03E4ED-0AB5-4117-AA13-321FE2C43517}">
      <dsp:nvSpPr>
        <dsp:cNvPr id="0" name=""/>
        <dsp:cNvSpPr/>
      </dsp:nvSpPr>
      <dsp:spPr>
        <a:xfrm>
          <a:off x="565585" y="1106377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156325" y="2065125"/>
          <a:ext cx="10041753" cy="590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1.3. Цели технического нормирования и стандартизации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6325" y="2065125"/>
        <a:ext cx="10041753" cy="590067"/>
      </dsp:txXfrm>
    </dsp:sp>
    <dsp:sp modelId="{FF5ADD5D-6F38-4FCF-B995-7DD0F19A8DAF}">
      <dsp:nvSpPr>
        <dsp:cNvPr id="0" name=""/>
        <dsp:cNvSpPr/>
      </dsp:nvSpPr>
      <dsp:spPr>
        <a:xfrm>
          <a:off x="787533" y="199136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C2764-2FB8-4634-8E39-0C033115FDE5}">
      <dsp:nvSpPr>
        <dsp:cNvPr id="0" name=""/>
        <dsp:cNvSpPr/>
      </dsp:nvSpPr>
      <dsp:spPr>
        <a:xfrm>
          <a:off x="1156325" y="2845885"/>
          <a:ext cx="10041753" cy="79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1.4. </a:t>
          </a: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Принципы технического нормирования и стандартизации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6325" y="2845885"/>
        <a:ext cx="10041753" cy="797405"/>
      </dsp:txXfrm>
    </dsp:sp>
    <dsp:sp modelId="{15A26AF1-1106-47B9-950D-C72899C00DD8}">
      <dsp:nvSpPr>
        <dsp:cNvPr id="0" name=""/>
        <dsp:cNvSpPr/>
      </dsp:nvSpPr>
      <dsp:spPr>
        <a:xfrm>
          <a:off x="787533" y="2875796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1A676-AAE6-4298-B312-EE7A2F4DE0B4}">
      <dsp:nvSpPr>
        <dsp:cNvPr id="0" name=""/>
        <dsp:cNvSpPr/>
      </dsp:nvSpPr>
      <dsp:spPr>
        <a:xfrm>
          <a:off x="934377" y="3779098"/>
          <a:ext cx="10263701" cy="7009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1.5. Уровни стандартизации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4377" y="3779098"/>
        <a:ext cx="10263701" cy="700959"/>
      </dsp:txXfrm>
    </dsp:sp>
    <dsp:sp modelId="{03AE49D5-185A-4931-B1E5-D90FCD69F880}">
      <dsp:nvSpPr>
        <dsp:cNvPr id="0" name=""/>
        <dsp:cNvSpPr/>
      </dsp:nvSpPr>
      <dsp:spPr>
        <a:xfrm>
          <a:off x="565585" y="376078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410F9F-7406-48D3-962B-CD655DCEB734}">
      <dsp:nvSpPr>
        <dsp:cNvPr id="0" name=""/>
        <dsp:cNvSpPr/>
      </dsp:nvSpPr>
      <dsp:spPr>
        <a:xfrm>
          <a:off x="449006" y="4629333"/>
          <a:ext cx="10749072" cy="7704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836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1.6. </a:t>
          </a:r>
          <a:r>
            <a:rPr lang="ru-RU" sz="2000" kern="12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rPr>
            <a:t>Методы стандартизации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006" y="4629333"/>
        <a:ext cx="10749072" cy="770469"/>
      </dsp:txXfrm>
    </dsp:sp>
    <dsp:sp modelId="{58415AC3-E41D-44C0-AB02-A1470F949CE4}">
      <dsp:nvSpPr>
        <dsp:cNvPr id="0" name=""/>
        <dsp:cNvSpPr/>
      </dsp:nvSpPr>
      <dsp:spPr>
        <a:xfrm>
          <a:off x="80214" y="4645775"/>
          <a:ext cx="737584" cy="737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.by/document/?guid=3871&amp;p0=h1040026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3848670"/>
            <a:ext cx="11898086" cy="8453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стандартизации и технического нормирования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914" y="763866"/>
            <a:ext cx="117980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/>
              <a:t>Статья 1. 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Объекты 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стандартизации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– продукция, процессы разработки, проектирования, изысканий, производства, строительства, монтажа, наладки, эксплуатации (использования), хранения, перевозки (транспортирования), реализации и утилизации продукции, выполнение работ, оказание услуг, системы управления (менеджмента), испытания, исследования и измерения, отбор образцов, терминология, символика, упаковка, маркировка, этикетки и их нанесение, компетентность персонала в выполнении определенных работ, оказании определенных услуг, компетентность юридического лица Республики Беларусь или иностранного юридического лица в выполнении работ по оценке соответствия техническим требованиям, иные объекты, в отношении которых возможно и необходимо установление технических требований в процессе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стандартизации.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Объекты 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технического нормирования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– продукция либо продукция и связанные с техническими требованиями к продукции процессы разработки, проектирования, изысканий, производства, строительства, монтажа, наладки, эксплуатации (использования), хранения, перевозки (транспортирования), реализации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утилизации.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1481" t="7422" r="1974"/>
          <a:stretch/>
        </p:blipFill>
        <p:spPr bwMode="auto">
          <a:xfrm>
            <a:off x="544286" y="763866"/>
            <a:ext cx="10820400" cy="51598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3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69493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 Цели технического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стандартизации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286" y="417185"/>
            <a:ext cx="117239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нормирования и стандартизации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обеспечение: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 защиты жизни, здоровья и наследственности человека, имущества и охраны окружающей среды;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 предупреждения действий, вводящих в заблуждение потребителей продукции, работ и услуг относительно их назначения, качества и безопасности;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 повышения конкурентоспособности продукции, работ и услуг, а также обеспечение соответствия их своему функциональному назначению, оптимизации и унификации их номенклатуры;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 устранения технических барьеров в торговле;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 единства измерений;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 технической и информационной совместимости, а также взаимозаменяемости продукции;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рационального использования ресурсов (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-сбережения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990600" indent="-544513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1.8. научно-технологической, информационной и военной безопасности.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69493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1.4. Принципы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нормирования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стандартизации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286" y="302359"/>
            <a:ext cx="119286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нормирование и стандартизация основываются на следующих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принципах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2.1. обязательность соблюдения требований технических регламентов Республики Беларусь, а также технических регламентов Евразийского экономического союза;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2.2. доступность в соответствии с требованиями настоящего Закона и права Евразийского экономического союза текстов технических регламентов Республики Беларусь, технических регламентов Евразийского экономического союза, технических кодексов установившейся практики, государственных стандартов, общегосударственных классификаторов, их проектов, информации о них для заинтересованных субъектов технического нормирования и стандартизации, за исключением случаев ограничения доступа, если в этих актах, проектах актов содержатся сведения, составляющие государственные секреты, либо служебная информация ограниченного распространения;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2.3. приоритетность использования международных стандартов, межгосударственных и других региональных стандартов;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2.4. использование современных достижений науки и техники;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2.5. обеспечение права участия юридических и физических лиц, технических комитетов по стандартизации в разработке технических регламентов Республики Беларусь, технических кодексов установившейся практики, государственных стандартов;</a:t>
            </a:r>
          </a:p>
          <a:p>
            <a:pPr marL="719138" indent="-44767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2.6. добровольность применения технических кодексов установившейся практики и государственных стандартов, за исключением случаев, предусмотренных настоящим Законом или правовыми актами Президента Республики Беларусь.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172" y="763866"/>
            <a:ext cx="119177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Частными принципами, на которые опираются техническое нормирование и стандартизация, являются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(ТНПА рассматривается как элемент системы);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(разработка и реализация комплексно-целевых программ);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планомерность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(планирование работ по стандартизации на основе годовых, пятилетних и перспективных планов);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директивность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(обязательность);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(оптимизация требований, изложенных в ТНПА);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динамизм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(непрерывное и периодическое обновление и пересмотр ТНПА);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вариантность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(создание рационального многообразия ТНПА на стандартизируемый объект);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571500" algn="l"/>
                <a:tab pos="6515100" algn="l"/>
              </a:tabLs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повторяемость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(определяет круг объектов, обладающих некоторой общностью свойств или повторением, на которые целесообразно разрабатывать ТНПА).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83391"/>
            <a:ext cx="9738200" cy="692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1.5. Уровни стандартизации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85" y="763866"/>
            <a:ext cx="112116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стандартизации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того, участники какого географического, экономического и политического региона мира принимают стандарт):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65151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стандартизация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предусматривает, что участие в стандартизации открыто для соответствующих органов любой страны (ИСО, МЭК и др.);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65151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стандартизация 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деятельность, открытая только для соответствующих органов государств региона (ГОСТ, ЕН);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6515100" algn="l"/>
              </a:tabLs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Национальная стандартизация 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стандартизация в одном конкретном государстве. При этом могут быть разные подуровни:</a:t>
            </a: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  <a:tab pos="6515100" algn="l"/>
              </a:tabLs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  <a:tab pos="6515100" algn="l"/>
              </a:tabLs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отраслевой;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1143000" algn="l"/>
                <a:tab pos="65151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предприятий (организаций).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83391"/>
            <a:ext cx="9738200" cy="692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 Методы стандартизации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6093582"/>
              </p:ext>
            </p:extLst>
          </p:nvPr>
        </p:nvGraphicFramePr>
        <p:xfrm>
          <a:off x="690383" y="850481"/>
          <a:ext cx="11277600" cy="560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142" y="496278"/>
            <a:ext cx="11092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стандартизации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прием или совокупность приемов, с помощью которых достигаются цели стандартизации.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501" y="1204164"/>
            <a:ext cx="118756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65151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методами стандартизации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42900" algn="l"/>
                <a:tab pos="571500" algn="l"/>
                <a:tab pos="65151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упорядочения объектов стандартизации: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  <a:tab pos="6515100" algn="l"/>
              </a:tabLs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объектов стандартизации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научно обоснованное последовательное классифицирование и ранжирование совокупности конкретных объектов стандартизации (например, ОКП – общегосударственный классификатор промышленной и с/х продукции, который систематизирует всю товарную продукцию (прежде всего по отраслевой принадлежности) в виде различных классификационных группировок и конкретных наименований продукции);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  <a:tab pos="6515100" algn="l"/>
              </a:tabLs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селекция объектов стандартизации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 таких конкретных объектов, которые признаются нецелесообразными для дальнейшего производства и применения в общественном производстве.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  <a:tab pos="6515100" algn="l"/>
              </a:tabLst>
            </a:pPr>
            <a:r>
              <a:rPr lang="ru-RU" sz="20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симплификация</a:t>
            </a: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объектов стандартизации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 конкретных объектов, которые признаются целесообразными для дальнейшего производства и применения в общественном производстве;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  <a:tab pos="6515100" algn="l"/>
              </a:tabLs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типизация объектов стандартизации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типовых (образцовых) объектов – конструкций, технологических правил, форм документации;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800100" algn="l"/>
                <a:tab pos="6515100" algn="l"/>
              </a:tabLst>
            </a:pPr>
            <a:r>
              <a:rPr lang="ru-RU" sz="20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объектов стандартизации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нахождение оптимальных главных параметров (параметров назначения), а также значений всех других показателей качества и эргономичности.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763866"/>
            <a:ext cx="115932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342900" algn="l"/>
                <a:tab pos="1849120" algn="l"/>
                <a:tab pos="65151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математические методы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(ряды предпочтительных чисел и параметрические ряды) применяются для выбора оптимальных параметров и типоразмеров продукции;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342900" algn="l"/>
                <a:tab pos="1849120" algn="l"/>
                <a:tab pos="65151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унификация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деятельность по рациональному сокращению числа типов деталей, агрегатов одинакового функционального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назначения (например, разработка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типовых изделий в целях создания унифицированных групп однородной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775" lvl="0" indent="-358775" algn="just">
              <a:spcAft>
                <a:spcPts val="0"/>
              </a:spcAft>
              <a:buFont typeface="+mj-lt"/>
              <a:buAutoNum type="arabicPeriod" startAt="4"/>
              <a:tabLst>
                <a:tab pos="342900" algn="l"/>
                <a:tab pos="1849120" algn="l"/>
                <a:tab pos="6515100" algn="l"/>
              </a:tabLst>
            </a:pP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агрегатирование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метод создания машин, приборов, оборудования и др. продукции из отдельных стандартных унифицированных узлов, многократно используемых при создании различных изделий на основе геометрической и функциональной взаимозаменяемости.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8775" lvl="0" indent="-358775" algn="just">
              <a:buFont typeface="+mj-lt"/>
              <a:buAutoNum type="arabicPeriod" startAt="5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стандартизация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планомерное установление и применение системы взаимоувязанных требований как к самому объекту стандартизации в целом, так и к его основным элементам  в целях оптимального решения проблемы. Применительно к продукции – это установление и применение взаимосвязанных по своему уровню требований к качеству готовых изделий, необходимых для их изготовления сырья, материалов и комплектующих узлов, а также условий сохранения и потребления (эксплуатации).</a:t>
            </a:r>
          </a:p>
          <a:p>
            <a:pPr marL="358775" indent="-358775" algn="just">
              <a:buFont typeface="+mj-lt"/>
              <a:buAutoNum type="arabicPeriod" startAt="5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опережающая стандартизация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установление повышенных по отношению к уже достигнутому на практике уровню норм и требований к объектам стандартизации, которые согласно прогнозам будут оптимальными в последующее время.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910686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Укажите, что является объектами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уровни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Изложите цели технического нормирования и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принципы технического нормирования и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методы стандартизации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унификации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 суть опережающей стандартизации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859" y="1570833"/>
            <a:ext cx="798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355600" indent="-355600" algn="just"/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нормировании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стандартизации» от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24 октября 2016 г. № 436-З)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5294" y="423244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8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1870162"/>
            <a:ext cx="734680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Изложить понятие стандартизации и технического нормирования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определение субъектов и объектов технического нормирования и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Назвать цели технического нормирования и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уровни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Перечислить принципы стандартизации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методы стандартизации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69493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Понятие стандартизации и технического нормирования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1343" y="2039034"/>
            <a:ext cx="9078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 техническом нормировании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стандартизации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 от 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2016 г. №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436-З)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1054" r="12074" b="79201"/>
          <a:stretch/>
        </p:blipFill>
        <p:spPr>
          <a:xfrm>
            <a:off x="326571" y="634595"/>
            <a:ext cx="11081658" cy="6908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6571" y="3952165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регулирование отношений, возникающих при разработке, установлении и применении технических требований к продукции, иным объектам технического нормирования и объектам стандартизации, других связанных с ними отношений, а также на определение правовых и организационных основ технического нормирования и стандартизации, единой государственной политики в этой области</a:t>
            </a:r>
            <a:endParaRPr lang="ru-RU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36979" y="1596788"/>
            <a:ext cx="1067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нормативным документом в области стандартизации в Республике Беларусь является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603008" y="1165586"/>
            <a:ext cx="8392475" cy="27646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 англ. 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норма, образец,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400" dirty="0" smtClean="0"/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установлению технических требований к объектам стандартизации в целях их многократного и добровольного, если иное не установлено настоящим Законом или международными договорами Республики Беларусь, применения в отношении постоянно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или потенциальных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&amp;Kcy;&amp;acy;&amp;rcy;&amp;tcy;&amp;icy;&amp;ncy;&amp;kcy;&amp;icy; &amp;pcy;&amp;ocy; &amp;zcy;&amp;acy;&amp;pcy;&amp;rcy;&amp;ocy;&amp;scy;&amp;ucy; &amp;scy;&amp;tcy;&amp;acy;&amp;ncy;&amp;dcy;&amp;acy;&amp;rcy;&amp;tcy;&amp;icy;&amp;z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14" y="1165587"/>
            <a:ext cx="3281960" cy="2538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513" y="3690935"/>
            <a:ext cx="1176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достижение оптимальной степени упорядочения в определенной области, связанной с объектами стандартизации, и основным результатом которой является разработка технических кодексов установившейся практики, общегосударственных классификаторов, стандартов, технических условий.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95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513" y="723162"/>
            <a:ext cx="11769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нормирование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установлению обязательных для соблюдения технических требований к объектам технического нормирования, основным результатом которой является разработка технических регламентов Республики Беларусь и технических регламентов Евразийского экономического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529" y="2310726"/>
            <a:ext cx="11667936" cy="39087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Стандартизацию и техническое нормирование можно рассматривать в 3-х аспектах: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практическую деятельность (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разработка, внедрение и применение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надзор за выполнением требований, правил и норм, изложенных в них, планирование и финансирование в данной области деятельности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часть системы управления качеством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стандартизацию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техническое нормирование можно рассматривать как процессы ускорения технического прогресса, интенсификации производства и повышения его эффективности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науку (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выявление, обобщение, анализ закономерностей в области стандартизации в целом и по отдельным ее направлениям, в том числе в теории систематизации, классификации и кодирования объектов стандартизации, в развитии научных методов стандартизации, в научном обосновании норм и требований к объектам стандартизации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58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569493"/>
            <a:ext cx="9738200" cy="10059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Субъекты и объекты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технического нормирования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стандартизации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09" y="763866"/>
            <a:ext cx="117239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9200" indent="-1219200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Статья 3. Субъекты технического нормирования и стандартизации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 Субъектами технического нормирования и стандартизации являются:</a:t>
            </a:r>
          </a:p>
          <a:p>
            <a:pPr marL="271463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1.1. Президент Республики Беларусь и государственные органы, осуществляющие государственное регулирование в области технического нормирования и стандартизации;</a:t>
            </a:r>
          </a:p>
          <a:p>
            <a:pPr marL="271463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1.2. национальный институт по стандартизации, отраслевые организации по стандартизации, а также иные юридические лица, которые не являются государственными органами, осуществляющими государственное регулирование в области технического нормирования и стандартизации, и участвуют в отношениях в области технического нормирования и стандартизации;</a:t>
            </a:r>
          </a:p>
          <a:p>
            <a:pPr marL="271463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1.3. физические лица, которые участвуют в отношениях в области технического нормирования и стандартизации;</a:t>
            </a:r>
          </a:p>
          <a:p>
            <a:pPr marL="271463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1.4. технические комитеты по стандартизации.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2. Субъектами технического нормирования и стандартизации могут являться иные субъекты, которые в соответствии с актами законодательства Республики Беларусь или международными договорами Республики Беларусь наделены правами и обязанностями (полномочиями) в области технического нормирования и стандартизации и участвуют в отношениях в области технического нормирования и стандартизации.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1115</Words>
  <Application>Microsoft Office PowerPoint</Application>
  <PresentationFormat>Широкоэкранный</PresentationFormat>
  <Paragraphs>127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Symbol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122</cp:revision>
  <dcterms:created xsi:type="dcterms:W3CDTF">2014-06-06T09:13:21Z</dcterms:created>
  <dcterms:modified xsi:type="dcterms:W3CDTF">2018-07-19T14:11:02Z</dcterms:modified>
</cp:coreProperties>
</file>