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098338" cy="7021513"/>
  <p:notesSz cx="6858000" cy="9144000"/>
  <p:defaultTextStyle>
    <a:defPPr>
      <a:defRPr lang="ru-RU"/>
    </a:defPPr>
    <a:lvl1pPr marL="0" algn="l" defTabSz="10925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6263" algn="l" defTabSz="10925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2525" algn="l" defTabSz="10925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8788" algn="l" defTabSz="10925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85050" algn="l" defTabSz="10925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31313" algn="l" defTabSz="10925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77575" algn="l" defTabSz="10925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23838" algn="l" defTabSz="10925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70100" algn="l" defTabSz="109252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97" autoAdjust="0"/>
    <p:restoredTop sz="86404" autoAdjust="0"/>
  </p:normalViewPr>
  <p:slideViewPr>
    <p:cSldViewPr>
      <p:cViewPr varScale="1">
        <p:scale>
          <a:sx n="82" d="100"/>
          <a:sy n="82" d="100"/>
        </p:scale>
        <p:origin x="126" y="192"/>
      </p:cViewPr>
      <p:guideLst>
        <p:guide orient="horz" pos="2212"/>
        <p:guide pos="3811"/>
      </p:guideLst>
    </p:cSldViewPr>
  </p:slideViewPr>
  <p:outlineViewPr>
    <p:cViewPr>
      <p:scale>
        <a:sx n="33" d="100"/>
        <a:sy n="33" d="100"/>
      </p:scale>
      <p:origin x="48" y="35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1. Общая характеристика воли .</a:t>
          </a: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7DBE8D2B-7DA6-4FA2-B362-33EE63AF337F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   3.Волевые качества личности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.  </a:t>
          </a:r>
        </a:p>
      </dgm:t>
    </dgm:pt>
    <dgm:pt modelId="{DFE3CA82-51D9-4FC6-95DB-90091E8815C2}" type="parTrans" cxnId="{98C2806F-1253-4B45-A4F3-693AAB26AFD9}">
      <dgm:prSet/>
      <dgm:spPr/>
      <dgm:t>
        <a:bodyPr/>
        <a:lstStyle/>
        <a:p>
          <a:endParaRPr lang="ru-RU"/>
        </a:p>
      </dgm:t>
    </dgm:pt>
    <dgm:pt modelId="{512C79B5-6A05-4419-9F62-C55956592DDD}" type="sibTrans" cxnId="{98C2806F-1253-4B45-A4F3-693AAB26AFD9}">
      <dgm:prSet/>
      <dgm:spPr/>
      <dgm:t>
        <a:bodyPr/>
        <a:lstStyle/>
        <a:p>
          <a:endParaRPr lang="ru-RU"/>
        </a:p>
      </dgm:t>
    </dgm:pt>
    <dgm:pt modelId="{BF68A537-F9E0-465A-A2CC-245C77329B81}">
      <dgm:prSet custT="1"/>
      <dgm:spPr/>
      <dgm:t>
        <a:bodyPr/>
        <a:lstStyle/>
        <a:p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Психологическая структура волевого действия.</a:t>
          </a:r>
          <a:b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dirty="0">
            <a:solidFill>
              <a:schemeClr val="tx1"/>
            </a:solidFill>
          </a:endParaRPr>
        </a:p>
      </dgm:t>
    </dgm:pt>
    <dgm:pt modelId="{62EAB7DC-9A57-4632-A396-394F63F6DBA0}" type="parTrans" cxnId="{DA9DFF65-F83B-4D21-AD9F-997D6DA0D7E7}">
      <dgm:prSet/>
      <dgm:spPr/>
      <dgm:t>
        <a:bodyPr/>
        <a:lstStyle/>
        <a:p>
          <a:endParaRPr lang="ru-RU"/>
        </a:p>
      </dgm:t>
    </dgm:pt>
    <dgm:pt modelId="{51A6752F-9DF5-4FDE-92BF-E3CF430078B9}" type="sibTrans" cxnId="{DA9DFF65-F83B-4D21-AD9F-997D6DA0D7E7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3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3"/>
      <dgm:spPr/>
    </dgm:pt>
    <dgm:pt modelId="{9D97D0A5-1934-40AE-A800-FABC8D7408F0}" type="pres">
      <dgm:prSet presAssocID="{CF845803-1717-4F48-B710-F7F1B43013F3}" presName="dstNode" presStyleLbl="node1" presStyleIdx="0" presStyleCnt="3"/>
      <dgm:spPr/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3"/>
      <dgm:spPr/>
    </dgm:pt>
    <dgm:pt modelId="{8C0C6712-21B3-4278-861E-1C412E492776}" type="pres">
      <dgm:prSet presAssocID="{BF68A537-F9E0-465A-A2CC-245C77329B81}" presName="text_2" presStyleLbl="node1" presStyleIdx="1" presStyleCnt="3" custLinFactNeighborX="560" custLinFactNeighborY="0">
        <dgm:presLayoutVars>
          <dgm:bulletEnabled val="1"/>
        </dgm:presLayoutVars>
      </dgm:prSet>
      <dgm:spPr/>
    </dgm:pt>
    <dgm:pt modelId="{9704CD2E-32DA-4458-A775-E3C3BD2A9D16}" type="pres">
      <dgm:prSet presAssocID="{BF68A537-F9E0-465A-A2CC-245C77329B81}" presName="accent_2" presStyleCnt="0"/>
      <dgm:spPr/>
    </dgm:pt>
    <dgm:pt modelId="{7C8C2190-03AD-449D-8FCD-D1DBAA1B4025}" type="pres">
      <dgm:prSet presAssocID="{BF68A537-F9E0-465A-A2CC-245C77329B81}" presName="accentRepeatNode" presStyleLbl="solidFgAcc1" presStyleIdx="1" presStyleCnt="3"/>
      <dgm:spPr/>
    </dgm:pt>
    <dgm:pt modelId="{7A86DB57-190C-493D-8DB7-65CDA3F7310F}" type="pres">
      <dgm:prSet presAssocID="{7DBE8D2B-7DA6-4FA2-B362-33EE63AF337F}" presName="text_3" presStyleLbl="node1" presStyleIdx="2" presStyleCnt="3" custLinFactNeighborX="-1620" custLinFactNeighborY="-8190">
        <dgm:presLayoutVars>
          <dgm:bulletEnabled val="1"/>
        </dgm:presLayoutVars>
      </dgm:prSet>
      <dgm:spPr/>
    </dgm:pt>
    <dgm:pt modelId="{010208C6-33E6-431B-9017-CA536C1BFD61}" type="pres">
      <dgm:prSet presAssocID="{7DBE8D2B-7DA6-4FA2-B362-33EE63AF337F}" presName="accent_3" presStyleCnt="0"/>
      <dgm:spPr/>
    </dgm:pt>
    <dgm:pt modelId="{0DCD7C7F-6665-4A3D-829C-8DA2A8D2CE09}" type="pres">
      <dgm:prSet presAssocID="{7DBE8D2B-7DA6-4FA2-B362-33EE63AF337F}" presName="accentRepeatNode" presStyleLbl="solidFgAcc1" presStyleIdx="2" presStyleCnt="3"/>
      <dgm:spPr/>
    </dgm:pt>
  </dgm:ptLst>
  <dgm:cxnLst>
    <dgm:cxn modelId="{F573F322-172D-4AF7-81B2-9DC99428DF4B}" type="presOf" srcId="{CF845803-1717-4F48-B710-F7F1B43013F3}" destId="{8C3C0CDE-0945-4576-83B9-7F37BA695137}" srcOrd="0" destOrd="0" presId="urn:microsoft.com/office/officeart/2008/layout/VerticalCurvedList"/>
    <dgm:cxn modelId="{DA9DFF65-F83B-4D21-AD9F-997D6DA0D7E7}" srcId="{CF845803-1717-4F48-B710-F7F1B43013F3}" destId="{BF68A537-F9E0-465A-A2CC-245C77329B81}" srcOrd="1" destOrd="0" parTransId="{62EAB7DC-9A57-4632-A396-394F63F6DBA0}" sibTransId="{51A6752F-9DF5-4FDE-92BF-E3CF430078B9}"/>
    <dgm:cxn modelId="{205CE94B-B37E-487E-86A4-3A2B4375E808}" type="presOf" srcId="{CE14E9EE-7142-45C4-B5B4-260682811960}" destId="{BBDD1F15-5D5A-4430-A855-C76E50E51E42}" srcOrd="0" destOrd="0" presId="urn:microsoft.com/office/officeart/2008/layout/VerticalCurvedList"/>
    <dgm:cxn modelId="{98C2806F-1253-4B45-A4F3-693AAB26AFD9}" srcId="{CF845803-1717-4F48-B710-F7F1B43013F3}" destId="{7DBE8D2B-7DA6-4FA2-B362-33EE63AF337F}" srcOrd="2" destOrd="0" parTransId="{DFE3CA82-51D9-4FC6-95DB-90091E8815C2}" sibTransId="{512C79B5-6A05-4419-9F62-C55956592DDD}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20E70DB6-658B-421B-BC95-37A28237BA61}" type="presOf" srcId="{BF68A537-F9E0-465A-A2CC-245C77329B81}" destId="{8C0C6712-21B3-4278-861E-1C412E492776}" srcOrd="0" destOrd="0" presId="urn:microsoft.com/office/officeart/2008/layout/VerticalCurvedList"/>
    <dgm:cxn modelId="{6FAAB5EA-0DC7-41C0-973D-44C82EEA9AB1}" type="presOf" srcId="{2B71A9FB-D571-4E16-9DEE-5C8D55952890}" destId="{F84282E1-4565-4A17-8095-7AFD756B1AC4}" srcOrd="0" destOrd="0" presId="urn:microsoft.com/office/officeart/2008/layout/VerticalCurvedList"/>
    <dgm:cxn modelId="{D67A30FB-8F91-46BC-A74E-7D9E9B2FEBD8}" type="presOf" srcId="{7DBE8D2B-7DA6-4FA2-B362-33EE63AF337F}" destId="{7A86DB57-190C-493D-8DB7-65CDA3F7310F}" srcOrd="0" destOrd="0" presId="urn:microsoft.com/office/officeart/2008/layout/VerticalCurvedList"/>
    <dgm:cxn modelId="{2421E087-E85D-42D6-A3C0-A2B565CA16CE}" type="presParOf" srcId="{8C3C0CDE-0945-4576-83B9-7F37BA695137}" destId="{962C2BD0-517B-4E9C-A037-D4A0806612C4}" srcOrd="0" destOrd="0" presId="urn:microsoft.com/office/officeart/2008/layout/VerticalCurvedList"/>
    <dgm:cxn modelId="{F9A10831-6876-4E6C-89D9-992A1676E8A5}" type="presParOf" srcId="{962C2BD0-517B-4E9C-A037-D4A0806612C4}" destId="{69725028-6CCC-4078-BC5F-BBFA67A060B3}" srcOrd="0" destOrd="0" presId="urn:microsoft.com/office/officeart/2008/layout/VerticalCurvedList"/>
    <dgm:cxn modelId="{54600CBF-2912-44C6-9499-BBD55A519D11}" type="presParOf" srcId="{69725028-6CCC-4078-BC5F-BBFA67A060B3}" destId="{17BCFDE8-867C-467A-B7F3-9B093F23E13E}" srcOrd="0" destOrd="0" presId="urn:microsoft.com/office/officeart/2008/layout/VerticalCurvedList"/>
    <dgm:cxn modelId="{A7E22961-591E-4DC2-9B9F-3884D2C1145F}" type="presParOf" srcId="{69725028-6CCC-4078-BC5F-BBFA67A060B3}" destId="{BBDD1F15-5D5A-4430-A855-C76E50E51E42}" srcOrd="1" destOrd="0" presId="urn:microsoft.com/office/officeart/2008/layout/VerticalCurvedList"/>
    <dgm:cxn modelId="{2EBC4245-5DBC-4ABF-BEE2-353412447E92}" type="presParOf" srcId="{69725028-6CCC-4078-BC5F-BBFA67A060B3}" destId="{BA257D16-06AA-4007-B484-5B9A27400F34}" srcOrd="2" destOrd="0" presId="urn:microsoft.com/office/officeart/2008/layout/VerticalCurvedList"/>
    <dgm:cxn modelId="{B6D30A55-903A-4D17-A1F1-53F598D92B92}" type="presParOf" srcId="{69725028-6CCC-4078-BC5F-BBFA67A060B3}" destId="{9D97D0A5-1934-40AE-A800-FABC8D7408F0}" srcOrd="3" destOrd="0" presId="urn:microsoft.com/office/officeart/2008/layout/VerticalCurvedList"/>
    <dgm:cxn modelId="{9A779091-B752-4ADC-9F61-3AAE4B735E34}" type="presParOf" srcId="{962C2BD0-517B-4E9C-A037-D4A0806612C4}" destId="{F84282E1-4565-4A17-8095-7AFD756B1AC4}" srcOrd="1" destOrd="0" presId="urn:microsoft.com/office/officeart/2008/layout/VerticalCurvedList"/>
    <dgm:cxn modelId="{0DA524F6-AA3D-4402-B785-FBB71FE18A2B}" type="presParOf" srcId="{962C2BD0-517B-4E9C-A037-D4A0806612C4}" destId="{B2EC6AC5-C87B-4274-A079-DC270768E12A}" srcOrd="2" destOrd="0" presId="urn:microsoft.com/office/officeart/2008/layout/VerticalCurvedList"/>
    <dgm:cxn modelId="{30C48E1C-2086-4C8E-A794-39EFE62DD030}" type="presParOf" srcId="{B2EC6AC5-C87B-4274-A079-DC270768E12A}" destId="{C7628E09-A5D0-43AC-834B-E8990AEC2BF8}" srcOrd="0" destOrd="0" presId="urn:microsoft.com/office/officeart/2008/layout/VerticalCurvedList"/>
    <dgm:cxn modelId="{B758BB71-A746-4D91-83CA-9C9A6260196A}" type="presParOf" srcId="{962C2BD0-517B-4E9C-A037-D4A0806612C4}" destId="{8C0C6712-21B3-4278-861E-1C412E492776}" srcOrd="3" destOrd="0" presId="urn:microsoft.com/office/officeart/2008/layout/VerticalCurvedList"/>
    <dgm:cxn modelId="{F3F47523-DB6F-4907-871B-85D71F4332D0}" type="presParOf" srcId="{962C2BD0-517B-4E9C-A037-D4A0806612C4}" destId="{9704CD2E-32DA-4458-A775-E3C3BD2A9D16}" srcOrd="4" destOrd="0" presId="urn:microsoft.com/office/officeart/2008/layout/VerticalCurvedList"/>
    <dgm:cxn modelId="{B2AEC03C-32D5-4548-88DE-7CF6F6ECF617}" type="presParOf" srcId="{9704CD2E-32DA-4458-A775-E3C3BD2A9D16}" destId="{7C8C2190-03AD-449D-8FCD-D1DBAA1B4025}" srcOrd="0" destOrd="0" presId="urn:microsoft.com/office/officeart/2008/layout/VerticalCurvedList"/>
    <dgm:cxn modelId="{157BD1C1-B55D-48E2-A472-3AD34A9CD365}" type="presParOf" srcId="{962C2BD0-517B-4E9C-A037-D4A0806612C4}" destId="{7A86DB57-190C-493D-8DB7-65CDA3F7310F}" srcOrd="5" destOrd="0" presId="urn:microsoft.com/office/officeart/2008/layout/VerticalCurvedList"/>
    <dgm:cxn modelId="{63D5DE4F-F56A-412C-860A-B7B425C3EE4E}" type="presParOf" srcId="{962C2BD0-517B-4E9C-A037-D4A0806612C4}" destId="{010208C6-33E6-431B-9017-CA536C1BFD61}" srcOrd="6" destOrd="0" presId="urn:microsoft.com/office/officeart/2008/layout/VerticalCurvedList"/>
    <dgm:cxn modelId="{B2998CCA-478C-4552-898C-F9C2469FAFA6}" type="presParOf" srcId="{010208C6-33E6-431B-9017-CA536C1BFD61}" destId="{0DCD7C7F-6665-4A3D-829C-8DA2A8D2CE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895464" y="-750187"/>
          <a:ext cx="5830535" cy="5830535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601392" y="423706"/>
          <a:ext cx="10530180" cy="86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741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1. Общая характеристика воли .</a:t>
          </a:r>
        </a:p>
      </dsp:txBody>
      <dsp:txXfrm>
        <a:off x="601392" y="423706"/>
        <a:ext cx="10530180" cy="866032"/>
      </dsp:txXfrm>
    </dsp:sp>
    <dsp:sp modelId="{C7628E09-A5D0-43AC-834B-E8990AEC2BF8}">
      <dsp:nvSpPr>
        <dsp:cNvPr id="0" name=""/>
        <dsp:cNvSpPr/>
      </dsp:nvSpPr>
      <dsp:spPr>
        <a:xfrm>
          <a:off x="60122" y="324762"/>
          <a:ext cx="1082540" cy="1082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C6712-21B3-4278-861E-1C412E492776}">
      <dsp:nvSpPr>
        <dsp:cNvPr id="0" name=""/>
        <dsp:cNvSpPr/>
      </dsp:nvSpPr>
      <dsp:spPr>
        <a:xfrm>
          <a:off x="973400" y="1732064"/>
          <a:ext cx="10215377" cy="86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741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Психологическая структура волевого действия.</a:t>
          </a:r>
          <a:b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kern="1200" dirty="0">
            <a:solidFill>
              <a:schemeClr val="tx1"/>
            </a:solidFill>
          </a:endParaRPr>
        </a:p>
      </dsp:txBody>
      <dsp:txXfrm>
        <a:off x="973400" y="1732064"/>
        <a:ext cx="10215377" cy="866032"/>
      </dsp:txXfrm>
    </dsp:sp>
    <dsp:sp modelId="{7C8C2190-03AD-449D-8FCD-D1DBAA1B4025}">
      <dsp:nvSpPr>
        <dsp:cNvPr id="0" name=""/>
        <dsp:cNvSpPr/>
      </dsp:nvSpPr>
      <dsp:spPr>
        <a:xfrm>
          <a:off x="374924" y="1623809"/>
          <a:ext cx="1082540" cy="1082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86DB57-190C-493D-8DB7-65CDA3F7310F}">
      <dsp:nvSpPr>
        <dsp:cNvPr id="0" name=""/>
        <dsp:cNvSpPr/>
      </dsp:nvSpPr>
      <dsp:spPr>
        <a:xfrm>
          <a:off x="430803" y="2960183"/>
          <a:ext cx="10530180" cy="866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741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   3.Волевые качества личности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.  </a:t>
          </a:r>
        </a:p>
      </dsp:txBody>
      <dsp:txXfrm>
        <a:off x="430803" y="2960183"/>
        <a:ext cx="10530180" cy="866032"/>
      </dsp:txXfrm>
    </dsp:sp>
    <dsp:sp modelId="{0DCD7C7F-6665-4A3D-829C-8DA2A8D2CE09}">
      <dsp:nvSpPr>
        <dsp:cNvPr id="0" name=""/>
        <dsp:cNvSpPr/>
      </dsp:nvSpPr>
      <dsp:spPr>
        <a:xfrm>
          <a:off x="60122" y="2922858"/>
          <a:ext cx="1082540" cy="10825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C540-64AC-4AD2-A137-56DEE5528994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685800"/>
            <a:ext cx="5905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52138-F53A-41F6-BAC8-C4852A0A1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6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25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6263" algn="l" defTabSz="10925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2525" algn="l" defTabSz="10925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8788" algn="l" defTabSz="10925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5050" algn="l" defTabSz="10925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31313" algn="l" defTabSz="10925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7575" algn="l" defTabSz="10925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23838" algn="l" defTabSz="10925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70100" algn="l" defTabSz="10925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76250" y="685800"/>
            <a:ext cx="59055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50420"/>
            <a:ext cx="12095188" cy="327670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837933"/>
            <a:ext cx="12095188" cy="7489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264718"/>
            <a:ext cx="12095188" cy="74896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449" y="2129400"/>
            <a:ext cx="9527441" cy="1765199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449" y="4053753"/>
            <a:ext cx="9527441" cy="93620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57873" y="281186"/>
            <a:ext cx="2608704" cy="60381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1761" y="281186"/>
            <a:ext cx="7674883" cy="60381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449" y="2181350"/>
            <a:ext cx="9527441" cy="2415400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449" y="4681008"/>
            <a:ext cx="9527441" cy="861306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0817" y="1947300"/>
            <a:ext cx="4536877" cy="42222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0644" y="1947300"/>
            <a:ext cx="4536877" cy="42222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0817" y="1881274"/>
            <a:ext cx="4536877" cy="78486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30817" y="2806079"/>
            <a:ext cx="4536877" cy="33672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30644" y="1881274"/>
            <a:ext cx="4536877" cy="78486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30644" y="2806079"/>
            <a:ext cx="4536877" cy="33672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74" y="0"/>
            <a:ext cx="12095189" cy="386963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74" y="0"/>
            <a:ext cx="12095189" cy="386963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256" y="2406038"/>
            <a:ext cx="4173927" cy="2040920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688" y="777047"/>
            <a:ext cx="6578471" cy="54580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13256" y="4465682"/>
            <a:ext cx="4173927" cy="176942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74" y="0"/>
            <a:ext cx="12095189" cy="386963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256" y="2406038"/>
            <a:ext cx="4173927" cy="2040920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9652" y="518171"/>
            <a:ext cx="6805317" cy="598232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13256" y="4465682"/>
            <a:ext cx="4173927" cy="176942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6634550"/>
            <a:ext cx="12095189" cy="386963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817" y="478503"/>
            <a:ext cx="9436704" cy="1262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0817" y="1947300"/>
            <a:ext cx="9436704" cy="4226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7590" y="6759377"/>
            <a:ext cx="952744" cy="243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30817" y="6759377"/>
            <a:ext cx="7104749" cy="243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2358" y="6759377"/>
            <a:ext cx="635163" cy="243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70" y="72187"/>
            <a:ext cx="560257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25428" y="98728"/>
            <a:ext cx="9647485" cy="377278"/>
          </a:xfrm>
          <a:prstGeom prst="rect">
            <a:avLst/>
          </a:prstGeom>
        </p:spPr>
        <p:txBody>
          <a:bodyPr vert="horz" lIns="109253" tIns="54626" rIns="109253" bIns="54626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972852" y="3261866"/>
            <a:ext cx="10490783" cy="865276"/>
          </a:xfrm>
          <a:prstGeom prst="rect">
            <a:avLst/>
          </a:prstGeom>
        </p:spPr>
        <p:txBody>
          <a:bodyPr vert="horz" lIns="109253" tIns="54626" rIns="109253" bIns="54626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626" indent="0" algn="ctr">
              <a:buNone/>
            </a:pP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2.2. Воля и волевые качества личности </a:t>
            </a:r>
            <a:endParaRPr lang="ru-RU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68552" y="5335810"/>
            <a:ext cx="10109555" cy="811740"/>
          </a:xfrm>
          <a:prstGeom prst="rect">
            <a:avLst/>
          </a:prstGeom>
        </p:spPr>
        <p:txBody>
          <a:bodyPr vert="horz" lIns="109253" tIns="54626" rIns="109253" bIns="54626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Кушнер Галина Ивановна, преподаватель, Минский филиал </a:t>
            </a:r>
            <a:r>
              <a:rPr lang="ru-RU" sz="14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образования "Белорусский торгово-экономический университет потребительской кооперации"</a:t>
            </a:r>
          </a:p>
          <a:p>
            <a:pPr algn="ctr"/>
            <a:r>
              <a:rPr lang="ru-RU" sz="14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ru-RU" sz="1400" b="1" cap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4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8552" y="2358628"/>
            <a:ext cx="10750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ЭТИКА ДЕЛОВЫХ ОТНОШЕНИЙ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0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70" y="72187"/>
            <a:ext cx="560257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25428" y="98728"/>
            <a:ext cx="9647485" cy="377278"/>
          </a:xfrm>
          <a:prstGeom prst="rect">
            <a:avLst/>
          </a:prstGeom>
        </p:spPr>
        <p:txBody>
          <a:bodyPr vert="horz" lIns="109253" tIns="54626" rIns="109253" bIns="54626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46162" y="1947301"/>
            <a:ext cx="7419231" cy="4226041"/>
          </a:xfrm>
        </p:spPr>
        <p:txBody>
          <a:bodyPr>
            <a:normAutofit/>
          </a:bodyPr>
          <a:lstStyle/>
          <a:p>
            <a:pPr marL="54626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Что такое воля ? Назовите основные волевые качества личности.</a:t>
            </a:r>
          </a:p>
          <a:p>
            <a:pPr marL="54626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2.Назовите компоненты волевого действия? </a:t>
            </a:r>
          </a:p>
          <a:p>
            <a:pPr marL="54626" indent="0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Перечислите и охарактеризуйте основные качества воли.</a:t>
            </a:r>
          </a:p>
          <a:p>
            <a:pPr marL="54626" indent="0">
              <a:buNone/>
            </a:pPr>
            <a:endParaRPr lang="ru-RU" sz="33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015" y="476007"/>
            <a:ext cx="9829898" cy="1268734"/>
          </a:xfrm>
          <a:prstGeom prst="rect">
            <a:avLst/>
          </a:prstGeom>
        </p:spPr>
        <p:txBody>
          <a:bodyPr vert="horz" lIns="109253" tIns="54626" rIns="109253" bIns="54626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 ДЛЯ САМОПОДГОТОВКИ</a:t>
            </a:r>
            <a:endParaRPr lang="ru-RU" sz="3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30" y="1754619"/>
            <a:ext cx="3166084" cy="457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485" y="3641743"/>
            <a:ext cx="3027665" cy="31238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28" y="476006"/>
            <a:ext cx="9829898" cy="1010999"/>
          </a:xfrm>
        </p:spPr>
        <p:txBody>
          <a:bodyPr>
            <a:normAutofit/>
          </a:bodyPr>
          <a:lstStyle/>
          <a:p>
            <a:pPr indent="537917">
              <a:lnSpc>
                <a:spcPts val="2151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521" y="2024016"/>
            <a:ext cx="8975594" cy="4741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Бороздина, Г.В. Психология и этика деловых отношений / Г.В. Бороздина. Минск, 2016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В.М .Общая  психология : личность / В.М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2015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Зеленкова, И.Л. Основы этики / И.Л. Зеленкова. Минск, 2018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Методология, теория и метод в современной социальной психологии / В.А.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70" y="72187"/>
            <a:ext cx="560257" cy="70989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25428" y="98728"/>
            <a:ext cx="9647485" cy="377278"/>
          </a:xfrm>
          <a:prstGeom prst="rect">
            <a:avLst/>
          </a:prstGeom>
        </p:spPr>
        <p:txBody>
          <a:bodyPr vert="horz" lIns="109253" tIns="54626" rIns="109253" bIns="54626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6396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70" y="72187"/>
            <a:ext cx="560257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25428" y="98728"/>
            <a:ext cx="9647485" cy="377278"/>
          </a:xfrm>
          <a:prstGeom prst="rect">
            <a:avLst/>
          </a:prstGeom>
        </p:spPr>
        <p:txBody>
          <a:bodyPr vert="horz" lIns="109253" tIns="54626" rIns="109253" bIns="54626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45" y="2233746"/>
            <a:ext cx="4193708" cy="353520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32646" y="316610"/>
            <a:ext cx="9829898" cy="798573"/>
          </a:xfrm>
          <a:prstGeom prst="rect">
            <a:avLst/>
          </a:prstGeom>
        </p:spPr>
        <p:txBody>
          <a:bodyPr vert="horz" lIns="109253" tIns="54626" rIns="109253" bIns="54626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09404" y="1213730"/>
            <a:ext cx="6509496" cy="5300552"/>
          </a:xfrm>
          <a:prstGeom prst="rect">
            <a:avLst/>
          </a:prstGeom>
        </p:spPr>
        <p:txBody>
          <a:bodyPr vert="horz" lIns="109253" tIns="54626" rIns="109253" bIns="54626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изучения модуля вы сможете: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None/>
            </a:pP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9697" indent="-409697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546263" algn="l"/>
              </a:tabLst>
            </a:pPr>
            <a:r>
              <a:rPr lang="ru-RU" sz="2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Раскрыть содержание понятия воли и  волевых  качеств;</a:t>
            </a:r>
            <a:endParaRPr lang="ru-RU" sz="2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09697" indent="-409697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546263" algn="l"/>
              </a:tabLst>
            </a:pPr>
            <a:r>
              <a:rPr lang="ru-RU" sz="2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выделить основные волевые качества личности;</a:t>
            </a:r>
            <a:endParaRPr lang="ru-RU" sz="2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09697" indent="-409697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546263" algn="l"/>
              </a:tabLst>
            </a:pPr>
            <a:r>
              <a:rPr lang="ru-RU" sz="2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анализировать проявление воли в профессиональной деятельности .</a:t>
            </a:r>
            <a:endParaRPr lang="ru-RU" sz="2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45" y="2204504"/>
            <a:ext cx="4193708" cy="353520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32646" y="287367"/>
            <a:ext cx="9829898" cy="798573"/>
          </a:xfrm>
          <a:prstGeom prst="rect">
            <a:avLst/>
          </a:prstGeom>
        </p:spPr>
        <p:txBody>
          <a:bodyPr vert="horz" lIns="109253" tIns="54626" rIns="109253" bIns="54626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209404" y="1184487"/>
            <a:ext cx="6509496" cy="5300552"/>
          </a:xfrm>
          <a:prstGeom prst="rect">
            <a:avLst/>
          </a:prstGeom>
        </p:spPr>
        <p:txBody>
          <a:bodyPr vert="horz" lIns="109253" tIns="54626" rIns="109253" bIns="54626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None/>
            </a:pPr>
            <a:endParaRPr lang="ru-RU" sz="2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70" y="72187"/>
            <a:ext cx="560257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25428" y="98728"/>
            <a:ext cx="9647485" cy="377278"/>
          </a:xfrm>
          <a:prstGeom prst="rect">
            <a:avLst/>
          </a:prstGeom>
        </p:spPr>
        <p:txBody>
          <a:bodyPr vert="horz" lIns="109253" tIns="54626" rIns="109253" bIns="54626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06893" y="476008"/>
            <a:ext cx="9829898" cy="1104645"/>
          </a:xfrm>
        </p:spPr>
        <p:txBody>
          <a:bodyPr>
            <a:normAutofit/>
          </a:bodyPr>
          <a:lstStyle/>
          <a:p>
            <a:pPr algn="ctr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модуля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14460060"/>
              </p:ext>
            </p:extLst>
          </p:nvPr>
        </p:nvGraphicFramePr>
        <p:xfrm>
          <a:off x="527935" y="1848870"/>
          <a:ext cx="11190963" cy="433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44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1458" y="2742910"/>
            <a:ext cx="10395019" cy="1138173"/>
          </a:xfrm>
        </p:spPr>
        <p:txBody>
          <a:bodyPr>
            <a:normAutofit/>
          </a:bodyPr>
          <a:lstStyle/>
          <a:p>
            <a:pPr lvl="0"/>
            <a:br>
              <a:rPr lang="ru-RU" sz="3800" dirty="0"/>
            </a:b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70" y="72187"/>
            <a:ext cx="560257" cy="709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81" y="4535773"/>
            <a:ext cx="1626970" cy="181476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25428" y="98728"/>
            <a:ext cx="9647485" cy="377278"/>
          </a:xfrm>
          <a:prstGeom prst="rect">
            <a:avLst/>
          </a:prstGeom>
        </p:spPr>
        <p:txBody>
          <a:bodyPr vert="horz" lIns="109253" tIns="54626" rIns="109253" bIns="54626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25428" y="2822791"/>
            <a:ext cx="8961923" cy="695094"/>
          </a:xfrm>
          <a:prstGeom prst="rect">
            <a:avLst/>
          </a:prstGeom>
        </p:spPr>
        <p:txBody>
          <a:bodyPr wrap="square" lIns="109253" tIns="54626" rIns="109253" bIns="54626">
            <a:spAutoFit/>
          </a:bodyPr>
          <a:lstStyle/>
          <a:p>
            <a:pPr lvl="0" algn="ctr"/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1. Общая характеристика воли</a:t>
            </a:r>
          </a:p>
        </p:txBody>
      </p:sp>
    </p:spTree>
    <p:extLst>
      <p:ext uri="{BB962C8B-B14F-4D97-AF65-F5344CB8AC3E}">
        <p14:creationId xmlns:p14="http://schemas.microsoft.com/office/powerpoint/2010/main" val="29760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146" y="782080"/>
            <a:ext cx="10011375" cy="5391262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Воля</a:t>
            </a:r>
            <a:r>
              <a:rPr lang="ru-RU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сознательное преодоление личностью трудностей при достижении цели.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словам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У.Шекспира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«наша личность – это сад, а воля в нём – садовник».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Волевой человек умеет подняться над своими влечениями, инстинктами и преградами, посмотреть на них с высоты своей личности, сделать разумный осознанный выбор и действовать в направление поставленной цели.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70" y="72187"/>
            <a:ext cx="560257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25428" y="98728"/>
            <a:ext cx="9647485" cy="377278"/>
          </a:xfrm>
          <a:prstGeom prst="rect">
            <a:avLst/>
          </a:prstGeom>
        </p:spPr>
        <p:txBody>
          <a:bodyPr vert="horz" lIns="109253" tIns="54626" rIns="109253" bIns="54626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93" y="4182704"/>
            <a:ext cx="3384376" cy="237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675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1458" y="2742910"/>
            <a:ext cx="10395019" cy="1138173"/>
          </a:xfrm>
        </p:spPr>
        <p:txBody>
          <a:bodyPr>
            <a:normAutofit/>
          </a:bodyPr>
          <a:lstStyle/>
          <a:p>
            <a:pPr lvl="0"/>
            <a:br>
              <a:rPr lang="ru-RU" sz="3800" dirty="0"/>
            </a:b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70" y="72187"/>
            <a:ext cx="560257" cy="709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81" y="4535773"/>
            <a:ext cx="1626970" cy="181476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25428" y="98728"/>
            <a:ext cx="9647485" cy="377278"/>
          </a:xfrm>
          <a:prstGeom prst="rect">
            <a:avLst/>
          </a:prstGeom>
        </p:spPr>
        <p:txBody>
          <a:bodyPr vert="horz" lIns="109253" tIns="54626" rIns="109253" bIns="54626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7422" y="2340505"/>
            <a:ext cx="10517305" cy="1279870"/>
          </a:xfrm>
          <a:prstGeom prst="rect">
            <a:avLst/>
          </a:prstGeom>
        </p:spPr>
        <p:txBody>
          <a:bodyPr wrap="square" lIns="109253" tIns="54626" rIns="109253" bIns="54626">
            <a:spAutoFit/>
          </a:bodyPr>
          <a:lstStyle/>
          <a:p>
            <a:pPr lvl="0" algn="ctr"/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2. Психологическая структура волевого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42390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817" y="782080"/>
            <a:ext cx="9436704" cy="5391262"/>
          </a:xfrm>
        </p:spPr>
        <p:txBody>
          <a:bodyPr>
            <a:normAutofit/>
          </a:bodyPr>
          <a:lstStyle/>
          <a:p>
            <a:pPr marL="54626" indent="0" algn="ctr">
              <a:buNone/>
            </a:pPr>
            <a:r>
              <a:rPr lang="ru-RU" sz="4300" b="1" dirty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Структура волевого действия</a:t>
            </a:r>
          </a:p>
          <a:p>
            <a:pPr marL="54626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70" y="72187"/>
            <a:ext cx="560257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25428" y="98728"/>
            <a:ext cx="9647485" cy="377278"/>
          </a:xfrm>
          <a:prstGeom prst="rect">
            <a:avLst/>
          </a:prstGeom>
        </p:spPr>
        <p:txBody>
          <a:bodyPr vert="horz" lIns="109253" tIns="54626" rIns="109253" bIns="54626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9897" y="5028539"/>
            <a:ext cx="2130957" cy="141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53" tIns="54626" rIns="109253" bIns="54626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Появление потребностей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05919" y="4071061"/>
            <a:ext cx="2117209" cy="1446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53" tIns="54626" rIns="109253" bIns="54626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Осознание цели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90715" y="3305076"/>
            <a:ext cx="2158455" cy="136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53" tIns="54626" rIns="109253" bIns="54626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мотивов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05466" y="2482353"/>
            <a:ext cx="2117209" cy="134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53" tIns="54626" rIns="109253" bIns="54626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решения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51477" y="1574522"/>
            <a:ext cx="2172202" cy="1319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53" tIns="54626" rIns="109253" bIns="54626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решения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429803" y="4503698"/>
            <a:ext cx="976117" cy="524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530001" y="4716471"/>
            <a:ext cx="1127344" cy="624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825587" y="2766051"/>
            <a:ext cx="879879" cy="539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822675" y="2893715"/>
            <a:ext cx="714903" cy="567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1458" y="2742910"/>
            <a:ext cx="10395019" cy="1138173"/>
          </a:xfrm>
        </p:spPr>
        <p:txBody>
          <a:bodyPr>
            <a:normAutofit/>
          </a:bodyPr>
          <a:lstStyle/>
          <a:p>
            <a:pPr lvl="0"/>
            <a:br>
              <a:rPr lang="ru-RU" sz="3800" dirty="0"/>
            </a:br>
            <a:r>
              <a:rPr lang="en-US" sz="3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70" y="72187"/>
            <a:ext cx="560257" cy="709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81" y="4535773"/>
            <a:ext cx="1626970" cy="181476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25428" y="98728"/>
            <a:ext cx="9647485" cy="377278"/>
          </a:xfrm>
          <a:prstGeom prst="rect">
            <a:avLst/>
          </a:prstGeom>
        </p:spPr>
        <p:txBody>
          <a:bodyPr vert="horz" lIns="109253" tIns="54626" rIns="109253" bIns="54626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25428" y="2340506"/>
            <a:ext cx="8961923" cy="695094"/>
          </a:xfrm>
          <a:prstGeom prst="rect">
            <a:avLst/>
          </a:prstGeom>
        </p:spPr>
        <p:txBody>
          <a:bodyPr wrap="square" lIns="109253" tIns="54626" rIns="109253" bIns="54626">
            <a:spAutoFit/>
          </a:bodyPr>
          <a:lstStyle/>
          <a:p>
            <a:pPr lvl="0" algn="ctr"/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3. Волевые качества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13303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414" y="680876"/>
            <a:ext cx="10135107" cy="549246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600" b="1" dirty="0">
                <a:solidFill>
                  <a:srgbClr val="8A0000"/>
                </a:solidFill>
                <a:latin typeface="Times New Roman" pitchFamily="18" charset="0"/>
                <a:cs typeface="Times New Roman" panose="02020603050405020304" pitchFamily="18" charset="0"/>
              </a:rPr>
              <a:t>Волевые качества личности –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достигать поставленных целей в условиях реальных трудностей. </a:t>
            </a:r>
          </a:p>
          <a:p>
            <a:pPr marL="546263" indent="-546263" algn="just"/>
            <a:r>
              <a:rPr lang="ru-RU" sz="33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воли –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степень необходимого волевого усилия, которая проявляется в преодоление индивидуумом трудностей.</a:t>
            </a:r>
          </a:p>
          <a:p>
            <a:pPr marL="546263" indent="-546263" algn="just"/>
            <a:r>
              <a:rPr lang="ru-RU" sz="33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Стойкость воли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уровень усилий, прилагаемых при достижении цели. Практически любой человек, поставленный сложные условия, способен выдержать разовый удар судьбы. Постоянно противостоять трудностям может лишь тот, кто отличается стойкостью воли.</a:t>
            </a:r>
          </a:p>
          <a:p>
            <a:pPr marL="546263" indent="-546263" algn="just"/>
            <a:r>
              <a:rPr lang="ru-RU" sz="33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Целеустремлённость воли –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степень осознанности и чёткости представление цели, а также упорство, с которым преодолевается препятствия.</a:t>
            </a:r>
          </a:p>
          <a:p>
            <a:pPr marL="54626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70" y="72187"/>
            <a:ext cx="560257" cy="70989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25428" y="98728"/>
            <a:ext cx="9647485" cy="377278"/>
          </a:xfrm>
          <a:prstGeom prst="rect">
            <a:avLst/>
          </a:prstGeom>
        </p:spPr>
        <p:txBody>
          <a:bodyPr vert="horz" lIns="109253" tIns="54626" rIns="109253" bIns="54626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9196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68</TotalTime>
  <Words>511</Words>
  <Application>Microsoft Office PowerPoint</Application>
  <PresentationFormat>Произвольный</PresentationFormat>
  <Paragraphs>69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Times New Roman</vt:lpstr>
      <vt:lpstr>Wingdings</vt:lpstr>
      <vt:lpstr>Тема1</vt:lpstr>
      <vt:lpstr>Презентация PowerPoint</vt:lpstr>
      <vt:lpstr>Презентация PowerPoint</vt:lpstr>
      <vt:lpstr>Содержание модуля</vt:lpstr>
      <vt:lpstr>  </vt:lpstr>
      <vt:lpstr>Презентация PowerPoint</vt:lpstr>
      <vt:lpstr>  </vt:lpstr>
      <vt:lpstr>Презентация PowerPoint</vt:lpstr>
      <vt:lpstr>  </vt:lpstr>
      <vt:lpstr>Презентация PowerPoint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Sysadmin</cp:lastModifiedBy>
  <cp:revision>12</cp:revision>
  <dcterms:created xsi:type="dcterms:W3CDTF">2018-07-04T08:53:37Z</dcterms:created>
  <dcterms:modified xsi:type="dcterms:W3CDTF">2023-01-10T08:10:45Z</dcterms:modified>
</cp:coreProperties>
</file>