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52" r:id="rId1"/>
  </p:sldMasterIdLst>
  <p:notesMasterIdLst>
    <p:notesMasterId r:id="rId14"/>
  </p:notesMasterIdLst>
  <p:sldIdLst>
    <p:sldId id="311" r:id="rId2"/>
    <p:sldId id="313" r:id="rId3"/>
    <p:sldId id="312" r:id="rId4"/>
    <p:sldId id="414" r:id="rId5"/>
    <p:sldId id="314" r:id="rId6"/>
    <p:sldId id="415" r:id="rId7"/>
    <p:sldId id="315" r:id="rId8"/>
    <p:sldId id="416" r:id="rId9"/>
    <p:sldId id="316" r:id="rId10"/>
    <p:sldId id="317" r:id="rId11"/>
    <p:sldId id="318" r:id="rId12"/>
    <p:sldId id="417" r:id="rId13"/>
  </p:sldIdLst>
  <p:sldSz cx="12192000" cy="6858000"/>
  <p:notesSz cx="6858000" cy="9144000"/>
  <p:custDataLst>
    <p:tags r:id="rId15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8A00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38" autoAdjust="0"/>
    <p:restoredTop sz="94660"/>
  </p:normalViewPr>
  <p:slideViewPr>
    <p:cSldViewPr snapToGrid="0">
      <p:cViewPr varScale="1">
        <p:scale>
          <a:sx n="89" d="100"/>
          <a:sy n="89" d="100"/>
        </p:scale>
        <p:origin x="23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845803-1717-4F48-B710-F7F1B43013F3}" type="doc">
      <dgm:prSet loTypeId="urn:microsoft.com/office/officeart/2008/layout/VerticalCurvedList" loCatId="list" qsTypeId="urn:microsoft.com/office/officeart/2005/8/quickstyle/simple5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2B71A9FB-D571-4E16-9DEE-5C8D55952890}">
      <dgm:prSet phldrT="[Текст]" custT="1"/>
      <dgm:spPr/>
      <dgm:t>
        <a:bodyPr/>
        <a:lstStyle/>
        <a:p>
          <a:r>
            <a:rPr lang="ru-RU" sz="2800" dirty="0">
              <a:solidFill>
                <a:schemeClr val="tx1"/>
              </a:solidFill>
            </a:rPr>
            <a:t>1. </a:t>
          </a:r>
          <a:r>
            <a: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Определение понятия «воображение».</a:t>
          </a:r>
          <a:endParaRPr lang="ru-RU" sz="2800" dirty="0">
            <a:solidFill>
              <a:schemeClr val="tx1"/>
            </a:solidFill>
          </a:endParaRPr>
        </a:p>
      </dgm:t>
    </dgm:pt>
    <dgm:pt modelId="{AB5CE423-EC06-4BC3-9D3F-585E57840550}" type="parTrans" cxnId="{4A177CAD-B738-4D43-A4A7-7280BE01C964}">
      <dgm:prSet/>
      <dgm:spPr/>
      <dgm:t>
        <a:bodyPr/>
        <a:lstStyle/>
        <a:p>
          <a:endParaRPr lang="ru-RU"/>
        </a:p>
      </dgm:t>
    </dgm:pt>
    <dgm:pt modelId="{CE14E9EE-7142-45C4-B5B4-260682811960}" type="sibTrans" cxnId="{4A177CAD-B738-4D43-A4A7-7280BE01C964}">
      <dgm:prSet/>
      <dgm:spPr/>
      <dgm:t>
        <a:bodyPr/>
        <a:lstStyle/>
        <a:p>
          <a:endParaRPr lang="ru-RU"/>
        </a:p>
      </dgm:t>
    </dgm:pt>
    <dgm:pt modelId="{7DBE8D2B-7DA6-4FA2-B362-33EE63AF337F}">
      <dgm:prSet phldrT="[Текст]" custT="1"/>
      <dgm:spPr/>
      <dgm:t>
        <a:bodyPr/>
        <a:lstStyle/>
        <a:p>
          <a:r>
            <a: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3. Приемы и способы воображения</a:t>
          </a:r>
          <a:r>
            <a: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  </a:t>
          </a:r>
        </a:p>
      </dgm:t>
    </dgm:pt>
    <dgm:pt modelId="{DFE3CA82-51D9-4FC6-95DB-90091E8815C2}" type="parTrans" cxnId="{98C2806F-1253-4B45-A4F3-693AAB26AFD9}">
      <dgm:prSet/>
      <dgm:spPr/>
      <dgm:t>
        <a:bodyPr/>
        <a:lstStyle/>
        <a:p>
          <a:endParaRPr lang="ru-RU"/>
        </a:p>
      </dgm:t>
    </dgm:pt>
    <dgm:pt modelId="{512C79B5-6A05-4419-9F62-C55956592DDD}" type="sibTrans" cxnId="{98C2806F-1253-4B45-A4F3-693AAB26AFD9}">
      <dgm:prSet/>
      <dgm:spPr/>
      <dgm:t>
        <a:bodyPr/>
        <a:lstStyle/>
        <a:p>
          <a:endParaRPr lang="ru-RU"/>
        </a:p>
      </dgm:t>
    </dgm:pt>
    <dgm:pt modelId="{BF68A537-F9E0-465A-A2CC-245C77329B81}">
      <dgm:prSet custT="1"/>
      <dgm:spPr/>
      <dgm:t>
        <a:bodyPr/>
        <a:lstStyle/>
        <a:p>
          <a:br>
            <a: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2. Виды воображения.</a:t>
          </a:r>
          <a:br>
            <a: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endParaRPr lang="ru-RU" sz="2800" dirty="0">
            <a:solidFill>
              <a:schemeClr val="tx1"/>
            </a:solidFill>
          </a:endParaRPr>
        </a:p>
      </dgm:t>
    </dgm:pt>
    <dgm:pt modelId="{62EAB7DC-9A57-4632-A396-394F63F6DBA0}" type="parTrans" cxnId="{DA9DFF65-F83B-4D21-AD9F-997D6DA0D7E7}">
      <dgm:prSet/>
      <dgm:spPr/>
      <dgm:t>
        <a:bodyPr/>
        <a:lstStyle/>
        <a:p>
          <a:endParaRPr lang="ru-RU"/>
        </a:p>
      </dgm:t>
    </dgm:pt>
    <dgm:pt modelId="{51A6752F-9DF5-4FDE-92BF-E3CF430078B9}" type="sibTrans" cxnId="{DA9DFF65-F83B-4D21-AD9F-997D6DA0D7E7}">
      <dgm:prSet/>
      <dgm:spPr/>
      <dgm:t>
        <a:bodyPr/>
        <a:lstStyle/>
        <a:p>
          <a:endParaRPr lang="ru-RU"/>
        </a:p>
      </dgm:t>
    </dgm:pt>
    <dgm:pt modelId="{8C3C0CDE-0945-4576-83B9-7F37BA695137}" type="pres">
      <dgm:prSet presAssocID="{CF845803-1717-4F48-B710-F7F1B43013F3}" presName="Name0" presStyleCnt="0">
        <dgm:presLayoutVars>
          <dgm:chMax val="7"/>
          <dgm:chPref val="7"/>
          <dgm:dir/>
        </dgm:presLayoutVars>
      </dgm:prSet>
      <dgm:spPr/>
    </dgm:pt>
    <dgm:pt modelId="{962C2BD0-517B-4E9C-A037-D4A0806612C4}" type="pres">
      <dgm:prSet presAssocID="{CF845803-1717-4F48-B710-F7F1B43013F3}" presName="Name1" presStyleCnt="0"/>
      <dgm:spPr/>
    </dgm:pt>
    <dgm:pt modelId="{69725028-6CCC-4078-BC5F-BBFA67A060B3}" type="pres">
      <dgm:prSet presAssocID="{CF845803-1717-4F48-B710-F7F1B43013F3}" presName="cycle" presStyleCnt="0"/>
      <dgm:spPr/>
    </dgm:pt>
    <dgm:pt modelId="{17BCFDE8-867C-467A-B7F3-9B093F23E13E}" type="pres">
      <dgm:prSet presAssocID="{CF845803-1717-4F48-B710-F7F1B43013F3}" presName="srcNode" presStyleLbl="node1" presStyleIdx="0" presStyleCnt="3"/>
      <dgm:spPr/>
    </dgm:pt>
    <dgm:pt modelId="{BBDD1F15-5D5A-4430-A855-C76E50E51E42}" type="pres">
      <dgm:prSet presAssocID="{CF845803-1717-4F48-B710-F7F1B43013F3}" presName="conn" presStyleLbl="parChTrans1D2" presStyleIdx="0" presStyleCnt="1"/>
      <dgm:spPr/>
    </dgm:pt>
    <dgm:pt modelId="{BA257D16-06AA-4007-B484-5B9A27400F34}" type="pres">
      <dgm:prSet presAssocID="{CF845803-1717-4F48-B710-F7F1B43013F3}" presName="extraNode" presStyleLbl="node1" presStyleIdx="0" presStyleCnt="3"/>
      <dgm:spPr/>
    </dgm:pt>
    <dgm:pt modelId="{9D97D0A5-1934-40AE-A800-FABC8D7408F0}" type="pres">
      <dgm:prSet presAssocID="{CF845803-1717-4F48-B710-F7F1B43013F3}" presName="dstNode" presStyleLbl="node1" presStyleIdx="0" presStyleCnt="3"/>
      <dgm:spPr/>
    </dgm:pt>
    <dgm:pt modelId="{F84282E1-4565-4A17-8095-7AFD756B1AC4}" type="pres">
      <dgm:prSet presAssocID="{2B71A9FB-D571-4E16-9DEE-5C8D55952890}" presName="text_1" presStyleLbl="node1" presStyleIdx="0" presStyleCnt="3" custLinFactNeighborY="-1075">
        <dgm:presLayoutVars>
          <dgm:bulletEnabled val="1"/>
        </dgm:presLayoutVars>
      </dgm:prSet>
      <dgm:spPr/>
    </dgm:pt>
    <dgm:pt modelId="{B2EC6AC5-C87B-4274-A079-DC270768E12A}" type="pres">
      <dgm:prSet presAssocID="{2B71A9FB-D571-4E16-9DEE-5C8D55952890}" presName="accent_1" presStyleCnt="0"/>
      <dgm:spPr/>
    </dgm:pt>
    <dgm:pt modelId="{C7628E09-A5D0-43AC-834B-E8990AEC2BF8}" type="pres">
      <dgm:prSet presAssocID="{2B71A9FB-D571-4E16-9DEE-5C8D55952890}" presName="accentRepeatNode" presStyleLbl="solidFgAcc1" presStyleIdx="0" presStyleCnt="3"/>
      <dgm:spPr/>
    </dgm:pt>
    <dgm:pt modelId="{8C0C6712-21B3-4278-861E-1C412E492776}" type="pres">
      <dgm:prSet presAssocID="{BF68A537-F9E0-465A-A2CC-245C77329B81}" presName="text_2" presStyleLbl="node1" presStyleIdx="1" presStyleCnt="3">
        <dgm:presLayoutVars>
          <dgm:bulletEnabled val="1"/>
        </dgm:presLayoutVars>
      </dgm:prSet>
      <dgm:spPr/>
    </dgm:pt>
    <dgm:pt modelId="{9704CD2E-32DA-4458-A775-E3C3BD2A9D16}" type="pres">
      <dgm:prSet presAssocID="{BF68A537-F9E0-465A-A2CC-245C77329B81}" presName="accent_2" presStyleCnt="0"/>
      <dgm:spPr/>
    </dgm:pt>
    <dgm:pt modelId="{7C8C2190-03AD-449D-8FCD-D1DBAA1B4025}" type="pres">
      <dgm:prSet presAssocID="{BF68A537-F9E0-465A-A2CC-245C77329B81}" presName="accentRepeatNode" presStyleLbl="solidFgAcc1" presStyleIdx="1" presStyleCnt="3"/>
      <dgm:spPr/>
    </dgm:pt>
    <dgm:pt modelId="{7A86DB57-190C-493D-8DB7-65CDA3F7310F}" type="pres">
      <dgm:prSet presAssocID="{7DBE8D2B-7DA6-4FA2-B362-33EE63AF337F}" presName="text_3" presStyleLbl="node1" presStyleIdx="2" presStyleCnt="3" custLinFactNeighborX="-1620" custLinFactNeighborY="-8190">
        <dgm:presLayoutVars>
          <dgm:bulletEnabled val="1"/>
        </dgm:presLayoutVars>
      </dgm:prSet>
      <dgm:spPr/>
    </dgm:pt>
    <dgm:pt modelId="{010208C6-33E6-431B-9017-CA536C1BFD61}" type="pres">
      <dgm:prSet presAssocID="{7DBE8D2B-7DA6-4FA2-B362-33EE63AF337F}" presName="accent_3" presStyleCnt="0"/>
      <dgm:spPr/>
    </dgm:pt>
    <dgm:pt modelId="{0DCD7C7F-6665-4A3D-829C-8DA2A8D2CE09}" type="pres">
      <dgm:prSet presAssocID="{7DBE8D2B-7DA6-4FA2-B362-33EE63AF337F}" presName="accentRepeatNode" presStyleLbl="solidFgAcc1" presStyleIdx="2" presStyleCnt="3"/>
      <dgm:spPr/>
    </dgm:pt>
  </dgm:ptLst>
  <dgm:cxnLst>
    <dgm:cxn modelId="{4BA5E92B-B1D7-442D-85CF-A2F96E175372}" type="presOf" srcId="{CF845803-1717-4F48-B710-F7F1B43013F3}" destId="{8C3C0CDE-0945-4576-83B9-7F37BA695137}" srcOrd="0" destOrd="0" presId="urn:microsoft.com/office/officeart/2008/layout/VerticalCurvedList"/>
    <dgm:cxn modelId="{DA9DFF65-F83B-4D21-AD9F-997D6DA0D7E7}" srcId="{CF845803-1717-4F48-B710-F7F1B43013F3}" destId="{BF68A537-F9E0-465A-A2CC-245C77329B81}" srcOrd="1" destOrd="0" parTransId="{62EAB7DC-9A57-4632-A396-394F63F6DBA0}" sibTransId="{51A6752F-9DF5-4FDE-92BF-E3CF430078B9}"/>
    <dgm:cxn modelId="{98C2806F-1253-4B45-A4F3-693AAB26AFD9}" srcId="{CF845803-1717-4F48-B710-F7F1B43013F3}" destId="{7DBE8D2B-7DA6-4FA2-B362-33EE63AF337F}" srcOrd="2" destOrd="0" parTransId="{DFE3CA82-51D9-4FC6-95DB-90091E8815C2}" sibTransId="{512C79B5-6A05-4419-9F62-C55956592DDD}"/>
    <dgm:cxn modelId="{DBE3C56F-503C-4513-B3CB-54B5D019D802}" type="presOf" srcId="{2B71A9FB-D571-4E16-9DEE-5C8D55952890}" destId="{F84282E1-4565-4A17-8095-7AFD756B1AC4}" srcOrd="0" destOrd="0" presId="urn:microsoft.com/office/officeart/2008/layout/VerticalCurvedList"/>
    <dgm:cxn modelId="{85C3E180-BFA9-4FEA-903A-07E7FE7B878B}" type="presOf" srcId="{BF68A537-F9E0-465A-A2CC-245C77329B81}" destId="{8C0C6712-21B3-4278-861E-1C412E492776}" srcOrd="0" destOrd="0" presId="urn:microsoft.com/office/officeart/2008/layout/VerticalCurvedList"/>
    <dgm:cxn modelId="{4A177CAD-B738-4D43-A4A7-7280BE01C964}" srcId="{CF845803-1717-4F48-B710-F7F1B43013F3}" destId="{2B71A9FB-D571-4E16-9DEE-5C8D55952890}" srcOrd="0" destOrd="0" parTransId="{AB5CE423-EC06-4BC3-9D3F-585E57840550}" sibTransId="{CE14E9EE-7142-45C4-B5B4-260682811960}"/>
    <dgm:cxn modelId="{E0F30EEA-949A-4D2D-B5D7-3B49E0E53043}" type="presOf" srcId="{CE14E9EE-7142-45C4-B5B4-260682811960}" destId="{BBDD1F15-5D5A-4430-A855-C76E50E51E42}" srcOrd="0" destOrd="0" presId="urn:microsoft.com/office/officeart/2008/layout/VerticalCurvedList"/>
    <dgm:cxn modelId="{606BE5F2-F3F1-47BF-AEC5-B798E7F6F44A}" type="presOf" srcId="{7DBE8D2B-7DA6-4FA2-B362-33EE63AF337F}" destId="{7A86DB57-190C-493D-8DB7-65CDA3F7310F}" srcOrd="0" destOrd="0" presId="urn:microsoft.com/office/officeart/2008/layout/VerticalCurvedList"/>
    <dgm:cxn modelId="{64F2FFA7-E735-4ADB-9247-DA6AC1512243}" type="presParOf" srcId="{8C3C0CDE-0945-4576-83B9-7F37BA695137}" destId="{962C2BD0-517B-4E9C-A037-D4A0806612C4}" srcOrd="0" destOrd="0" presId="urn:microsoft.com/office/officeart/2008/layout/VerticalCurvedList"/>
    <dgm:cxn modelId="{1C8422AF-84E5-4E80-B564-2A10E8AD464E}" type="presParOf" srcId="{962C2BD0-517B-4E9C-A037-D4A0806612C4}" destId="{69725028-6CCC-4078-BC5F-BBFA67A060B3}" srcOrd="0" destOrd="0" presId="urn:microsoft.com/office/officeart/2008/layout/VerticalCurvedList"/>
    <dgm:cxn modelId="{37FD2A45-1288-4D37-9EC0-D3C681DC9D6B}" type="presParOf" srcId="{69725028-6CCC-4078-BC5F-BBFA67A060B3}" destId="{17BCFDE8-867C-467A-B7F3-9B093F23E13E}" srcOrd="0" destOrd="0" presId="urn:microsoft.com/office/officeart/2008/layout/VerticalCurvedList"/>
    <dgm:cxn modelId="{9F03A930-94A4-458F-B8C7-0AE50D7F2733}" type="presParOf" srcId="{69725028-6CCC-4078-BC5F-BBFA67A060B3}" destId="{BBDD1F15-5D5A-4430-A855-C76E50E51E42}" srcOrd="1" destOrd="0" presId="urn:microsoft.com/office/officeart/2008/layout/VerticalCurvedList"/>
    <dgm:cxn modelId="{31096C1D-A616-4B0F-AB31-7AB9821C64C8}" type="presParOf" srcId="{69725028-6CCC-4078-BC5F-BBFA67A060B3}" destId="{BA257D16-06AA-4007-B484-5B9A27400F34}" srcOrd="2" destOrd="0" presId="urn:microsoft.com/office/officeart/2008/layout/VerticalCurvedList"/>
    <dgm:cxn modelId="{569DC4B2-8F09-4239-930B-D50EBCFC5FB9}" type="presParOf" srcId="{69725028-6CCC-4078-BC5F-BBFA67A060B3}" destId="{9D97D0A5-1934-40AE-A800-FABC8D7408F0}" srcOrd="3" destOrd="0" presId="urn:microsoft.com/office/officeart/2008/layout/VerticalCurvedList"/>
    <dgm:cxn modelId="{04F6464E-63BB-4E42-9DEB-D0A34CB332D7}" type="presParOf" srcId="{962C2BD0-517B-4E9C-A037-D4A0806612C4}" destId="{F84282E1-4565-4A17-8095-7AFD756B1AC4}" srcOrd="1" destOrd="0" presId="urn:microsoft.com/office/officeart/2008/layout/VerticalCurvedList"/>
    <dgm:cxn modelId="{4545DA54-881B-48CE-A97C-B221FA1E5A2D}" type="presParOf" srcId="{962C2BD0-517B-4E9C-A037-D4A0806612C4}" destId="{B2EC6AC5-C87B-4274-A079-DC270768E12A}" srcOrd="2" destOrd="0" presId="urn:microsoft.com/office/officeart/2008/layout/VerticalCurvedList"/>
    <dgm:cxn modelId="{40EA9FF1-B0B8-49B5-B241-8EA33F637EF9}" type="presParOf" srcId="{B2EC6AC5-C87B-4274-A079-DC270768E12A}" destId="{C7628E09-A5D0-43AC-834B-E8990AEC2BF8}" srcOrd="0" destOrd="0" presId="urn:microsoft.com/office/officeart/2008/layout/VerticalCurvedList"/>
    <dgm:cxn modelId="{DA0D9909-ECD7-404B-83A1-CC5CDF6708E5}" type="presParOf" srcId="{962C2BD0-517B-4E9C-A037-D4A0806612C4}" destId="{8C0C6712-21B3-4278-861E-1C412E492776}" srcOrd="3" destOrd="0" presId="urn:microsoft.com/office/officeart/2008/layout/VerticalCurvedList"/>
    <dgm:cxn modelId="{A79CD8EB-AC1A-43AE-BA5F-68BB92CF644C}" type="presParOf" srcId="{962C2BD0-517B-4E9C-A037-D4A0806612C4}" destId="{9704CD2E-32DA-4458-A775-E3C3BD2A9D16}" srcOrd="4" destOrd="0" presId="urn:microsoft.com/office/officeart/2008/layout/VerticalCurvedList"/>
    <dgm:cxn modelId="{3F8BB49F-744F-45A8-ACE4-FA26915248DE}" type="presParOf" srcId="{9704CD2E-32DA-4458-A775-E3C3BD2A9D16}" destId="{7C8C2190-03AD-449D-8FCD-D1DBAA1B4025}" srcOrd="0" destOrd="0" presId="urn:microsoft.com/office/officeart/2008/layout/VerticalCurvedList"/>
    <dgm:cxn modelId="{CF7B37FB-0045-46E8-A48B-BEEBCE1226B9}" type="presParOf" srcId="{962C2BD0-517B-4E9C-A037-D4A0806612C4}" destId="{7A86DB57-190C-493D-8DB7-65CDA3F7310F}" srcOrd="5" destOrd="0" presId="urn:microsoft.com/office/officeart/2008/layout/VerticalCurvedList"/>
    <dgm:cxn modelId="{A001741D-E3D0-4F29-A6B1-ECD619A437D7}" type="presParOf" srcId="{962C2BD0-517B-4E9C-A037-D4A0806612C4}" destId="{010208C6-33E6-431B-9017-CA536C1BFD61}" srcOrd="6" destOrd="0" presId="urn:microsoft.com/office/officeart/2008/layout/VerticalCurvedList"/>
    <dgm:cxn modelId="{CEB38602-BA89-4314-B840-BA1E57D35C58}" type="presParOf" srcId="{010208C6-33E6-431B-9017-CA536C1BFD61}" destId="{0DCD7C7F-6665-4A3D-829C-8DA2A8D2CE0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DD1F15-5D5A-4430-A855-C76E50E51E42}">
      <dsp:nvSpPr>
        <dsp:cNvPr id="0" name=""/>
        <dsp:cNvSpPr/>
      </dsp:nvSpPr>
      <dsp:spPr>
        <a:xfrm>
          <a:off x="-4781378" y="-732843"/>
          <a:ext cx="5695008" cy="5695008"/>
        </a:xfrm>
        <a:prstGeom prst="blockArc">
          <a:avLst>
            <a:gd name="adj1" fmla="val 18900000"/>
            <a:gd name="adj2" fmla="val 2700000"/>
            <a:gd name="adj3" fmla="val 379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4282E1-4565-4A17-8095-7AFD756B1AC4}">
      <dsp:nvSpPr>
        <dsp:cNvPr id="0" name=""/>
        <dsp:cNvSpPr/>
      </dsp:nvSpPr>
      <dsp:spPr>
        <a:xfrm>
          <a:off x="587596" y="413839"/>
          <a:ext cx="10632205" cy="8458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71405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>
              <a:solidFill>
                <a:schemeClr val="tx1"/>
              </a:solidFill>
            </a:rPr>
            <a:t>1. </a:t>
          </a:r>
          <a:r>
            <a:rPr lang="ru-RU" sz="2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Определение понятия «воображение».</a:t>
          </a:r>
          <a:endParaRPr lang="ru-RU" sz="2800" kern="1200" dirty="0">
            <a:solidFill>
              <a:schemeClr val="tx1"/>
            </a:solidFill>
          </a:endParaRPr>
        </a:p>
      </dsp:txBody>
      <dsp:txXfrm>
        <a:off x="587596" y="413839"/>
        <a:ext cx="10632205" cy="845864"/>
      </dsp:txXfrm>
    </dsp:sp>
    <dsp:sp modelId="{C7628E09-A5D0-43AC-834B-E8990AEC2BF8}">
      <dsp:nvSpPr>
        <dsp:cNvPr id="0" name=""/>
        <dsp:cNvSpPr/>
      </dsp:nvSpPr>
      <dsp:spPr>
        <a:xfrm>
          <a:off x="58931" y="317199"/>
          <a:ext cx="1057330" cy="105733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C0C6712-21B3-4278-861E-1C412E492776}">
      <dsp:nvSpPr>
        <dsp:cNvPr id="0" name=""/>
        <dsp:cNvSpPr/>
      </dsp:nvSpPr>
      <dsp:spPr>
        <a:xfrm>
          <a:off x="895068" y="1691728"/>
          <a:ext cx="10324733" cy="8458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71405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ru-RU" sz="1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2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2. Виды воображения.</a:t>
          </a:r>
          <a:br>
            <a:rPr lang="ru-RU" sz="2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endParaRPr lang="ru-RU" sz="2800" kern="1200" dirty="0">
            <a:solidFill>
              <a:schemeClr val="tx1"/>
            </a:solidFill>
          </a:endParaRPr>
        </a:p>
      </dsp:txBody>
      <dsp:txXfrm>
        <a:off x="895068" y="1691728"/>
        <a:ext cx="10324733" cy="845864"/>
      </dsp:txXfrm>
    </dsp:sp>
    <dsp:sp modelId="{7C8C2190-03AD-449D-8FCD-D1DBAA1B4025}">
      <dsp:nvSpPr>
        <dsp:cNvPr id="0" name=""/>
        <dsp:cNvSpPr/>
      </dsp:nvSpPr>
      <dsp:spPr>
        <a:xfrm>
          <a:off x="366403" y="1585995"/>
          <a:ext cx="1057330" cy="105733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A86DB57-190C-493D-8DB7-65CDA3F7310F}">
      <dsp:nvSpPr>
        <dsp:cNvPr id="0" name=""/>
        <dsp:cNvSpPr/>
      </dsp:nvSpPr>
      <dsp:spPr>
        <a:xfrm>
          <a:off x="415355" y="2891249"/>
          <a:ext cx="10632205" cy="8458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71405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3. Приемы и способы воображения</a:t>
          </a:r>
          <a:r>
            <a:rPr lang="ru-RU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  </a:t>
          </a:r>
        </a:p>
      </dsp:txBody>
      <dsp:txXfrm>
        <a:off x="415355" y="2891249"/>
        <a:ext cx="10632205" cy="845864"/>
      </dsp:txXfrm>
    </dsp:sp>
    <dsp:sp modelId="{0DCD7C7F-6665-4A3D-829C-8DA2A8D2CE09}">
      <dsp:nvSpPr>
        <dsp:cNvPr id="0" name=""/>
        <dsp:cNvSpPr/>
      </dsp:nvSpPr>
      <dsp:spPr>
        <a:xfrm>
          <a:off x="58931" y="2854792"/>
          <a:ext cx="1057330" cy="105733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8B3EC5-21AB-4047-A8E4-484DDE95C22D}" type="datetimeFigureOut">
              <a:rPr lang="ru-RU" smtClean="0"/>
              <a:t>10.01.2023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295EB3-19A4-4000-8021-A7D093ED95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5369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95EB3-19A4-4000-8021-A7D093ED95A7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6835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-1" y="1905000"/>
            <a:ext cx="12188826" cy="3200400"/>
          </a:xfrm>
          <a:prstGeom prst="rect">
            <a:avLst/>
          </a:prstGeom>
          <a:gradFill flip="none" rotWithShape="1">
            <a:gsLst>
              <a:gs pos="100000">
                <a:schemeClr val="accent1">
                  <a:alpha val="50000"/>
                </a:schemeClr>
              </a:gs>
              <a:gs pos="0">
                <a:schemeClr val="accent1">
                  <a:lumMod val="60000"/>
                  <a:lumOff val="4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-2" y="1795132"/>
            <a:ext cx="12188826" cy="73152"/>
          </a:xfrm>
          <a:prstGeom prst="rect">
            <a:avLst/>
          </a:prstGeom>
          <a:gradFill flip="none" rotWithShape="1">
            <a:gsLst>
              <a:gs pos="100000">
                <a:schemeClr val="accent1">
                  <a:alpha val="80000"/>
                </a:schemeClr>
              </a:gs>
              <a:gs pos="0">
                <a:schemeClr val="accent1">
                  <a:lumMod val="60000"/>
                  <a:lumOff val="40000"/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-2" y="5142116"/>
            <a:ext cx="12188826" cy="73152"/>
          </a:xfrm>
          <a:prstGeom prst="rect">
            <a:avLst/>
          </a:prstGeom>
          <a:gradFill flip="none" rotWithShape="1">
            <a:gsLst>
              <a:gs pos="100000">
                <a:schemeClr val="accent1">
                  <a:alpha val="80000"/>
                </a:schemeClr>
              </a:gs>
              <a:gs pos="0">
                <a:schemeClr val="accent1">
                  <a:lumMod val="60000"/>
                  <a:lumOff val="40000"/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5400" y="2079812"/>
            <a:ext cx="9601200" cy="1724092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95400" y="3959352"/>
            <a:ext cx="960120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7934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smtClean="0"/>
              <a:pPr/>
              <a:t>1/10/2023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869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smtClean="0"/>
              <a:pPr/>
              <a:t>1/10/2023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036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1/10/2023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825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2130552"/>
            <a:ext cx="9601200" cy="2359152"/>
          </a:xfrm>
        </p:spPr>
        <p:txBody>
          <a:bodyPr anchor="b">
            <a:normAutofit/>
          </a:bodyPr>
          <a:lstStyle>
            <a:lvl1pPr algn="ctr">
              <a:defRPr sz="5400" b="1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572000"/>
            <a:ext cx="9601200" cy="841248"/>
          </a:xfrm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sz="20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1/10/2023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541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34112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7888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smtClean="0"/>
              <a:pPr/>
              <a:t>1/10/2023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9492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4112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34112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7888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7888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smtClean="0"/>
              <a:pPr/>
              <a:t>1/10/2023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247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smtClean="0"/>
              <a:pPr/>
              <a:t>1/10/2023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149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 flipV="1">
            <a:off x="1585" y="0"/>
            <a:ext cx="12188827" cy="377952"/>
            <a:chOff x="-1" y="6480048"/>
            <a:chExt cx="12188827" cy="377952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</p:grp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smtClean="0"/>
              <a:pPr/>
              <a:t>1/10/2023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076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 flipV="1">
            <a:off x="1585" y="0"/>
            <a:ext cx="12188827" cy="377952"/>
            <a:chOff x="-1" y="6480048"/>
            <a:chExt cx="12188827" cy="377952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70648" y="2350008"/>
            <a:ext cx="4206240" cy="1993392"/>
          </a:xfrm>
        </p:spPr>
        <p:txBody>
          <a:bodyPr anchor="b">
            <a:normAutofit/>
          </a:bodyPr>
          <a:lstStyle>
            <a:lvl1pPr>
              <a:defRPr sz="3400" b="1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58952"/>
            <a:ext cx="6629400" cy="533095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470648" y="4361688"/>
            <a:ext cx="4206240" cy="1728216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smtClean="0"/>
              <a:pPr/>
              <a:t>1/10/2023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476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 flipV="1">
            <a:off x="1585" y="0"/>
            <a:ext cx="12188827" cy="377952"/>
            <a:chOff x="-1" y="6480048"/>
            <a:chExt cx="12188827" cy="377952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70648" y="2350008"/>
            <a:ext cx="4206240" cy="1993392"/>
          </a:xfrm>
        </p:spPr>
        <p:txBody>
          <a:bodyPr anchor="b">
            <a:normAutofit/>
          </a:bodyPr>
          <a:lstStyle>
            <a:lvl1pPr>
              <a:defRPr sz="3400" b="1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0811" y="506104"/>
            <a:ext cx="6858002" cy="5843016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470648" y="4361688"/>
            <a:ext cx="4206240" cy="1728216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smtClean="0"/>
              <a:pPr/>
              <a:t>1/10/2023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4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-1" y="6480048"/>
            <a:ext cx="12188827" cy="377952"/>
            <a:chOff x="-1" y="6480048"/>
            <a:chExt cx="12188827" cy="377952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41120" y="1901952"/>
            <a:ext cx="9509760" cy="4127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smtClean="0"/>
              <a:pPr/>
              <a:t>1/10/2023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341120" y="6601968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210800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031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0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100000"/>
        <a:buFont typeface="Arial" pitchFamily="34" charset="0"/>
        <a:buChar char="▪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234914" y="96429"/>
            <a:ext cx="9722173" cy="3684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11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МИНСКИЙ ФИЛИАЛ </a:t>
            </a:r>
          </a:p>
          <a:p>
            <a:pPr algn="ctr">
              <a:lnSpc>
                <a:spcPct val="110000"/>
              </a:lnSpc>
            </a:pPr>
            <a:r>
              <a:rPr lang="ru-RU" sz="11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 «Белорусский торгово-экономический университет потребительской кооперации»</a:t>
            </a: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873055" y="3223312"/>
            <a:ext cx="10572000" cy="20131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Модуль 1.5. Воображение  </a:t>
            </a: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976049" y="5211551"/>
            <a:ext cx="10187820" cy="7928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None/>
              <a:defRPr sz="200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cap="none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 Кушнер Галина Ивановна, преподаватель, Минский филиал </a:t>
            </a:r>
            <a:r>
              <a:rPr lang="ru-RU" sz="1200" b="1" cap="none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учреждения образования "Белорусский торгово-экономический университет потребительской кооперации"</a:t>
            </a:r>
          </a:p>
          <a:p>
            <a:pPr algn="ctr"/>
            <a:r>
              <a:rPr lang="ru-RU" sz="1200" b="1" cap="none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e-</a:t>
            </a:r>
            <a:r>
              <a:rPr lang="ru-RU" sz="1200" b="1" cap="none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mail</a:t>
            </a:r>
            <a:r>
              <a:rPr lang="ru-RU" sz="1200" b="1" cap="none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89152" y="2386205"/>
            <a:ext cx="105559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8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ПСИХОЛОГИЯ И ЭТИКА ДЕЛОВЫХ ОТНОШЕНИЙ </a:t>
            </a:r>
          </a:p>
        </p:txBody>
      </p:sp>
    </p:spTree>
    <p:extLst>
      <p:ext uri="{BB962C8B-B14F-4D97-AF65-F5344CB8AC3E}">
        <p14:creationId xmlns:p14="http://schemas.microsoft.com/office/powerpoint/2010/main" val="90973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92898" y="763866"/>
            <a:ext cx="10340120" cy="5265714"/>
          </a:xfrm>
        </p:spPr>
        <p:txBody>
          <a:bodyPr>
            <a:normAutofit fontScale="25000" lnSpcReduction="20000"/>
          </a:bodyPr>
          <a:lstStyle/>
          <a:p>
            <a:pPr marL="45720" indent="0" algn="ctr">
              <a:buNone/>
            </a:pPr>
            <a:r>
              <a:rPr lang="ru-RU" sz="12000" b="1" dirty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Приемы и способы воображения</a:t>
            </a:r>
          </a:p>
          <a:p>
            <a:pPr marL="45720" indent="0" algn="ctr">
              <a:buNone/>
            </a:pPr>
            <a:endParaRPr lang="ru-RU" sz="3800" b="1" dirty="0">
              <a:solidFill>
                <a:srgbClr val="8A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lnSpc>
                <a:spcPct val="120000"/>
              </a:lnSpc>
              <a:buNone/>
            </a:pPr>
            <a:r>
              <a:rPr lang="ru-RU" sz="12000" b="1" dirty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Акцентирование </a:t>
            </a:r>
            <a:r>
              <a:rPr lang="ru-RU" sz="11200" b="1" dirty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подчеркивание тех или иных черт (например, образ великана) </a:t>
            </a:r>
          </a:p>
          <a:p>
            <a:pPr marL="45720" indent="0">
              <a:buNone/>
            </a:pPr>
            <a:endParaRPr lang="ru-RU" sz="6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ru-RU" sz="1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Акцентирование проявляется в нескольких действиях: </a:t>
            </a:r>
          </a:p>
          <a:p>
            <a:pPr>
              <a:lnSpc>
                <a:spcPct val="120000"/>
              </a:lnSpc>
              <a:buFont typeface="Wingdings" pitchFamily="2" charset="2"/>
              <a:buChar char="§"/>
            </a:pPr>
            <a:r>
              <a:rPr lang="ru-RU" sz="1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утрирование- намеренное подчеркивание особенностей внешнего облика человека;</a:t>
            </a:r>
          </a:p>
          <a:p>
            <a:pPr>
              <a:buFont typeface="Wingdings" pitchFamily="2" charset="2"/>
              <a:buChar char="§"/>
            </a:pPr>
            <a:r>
              <a:rPr lang="ru-RU" sz="1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преувеличение или преуменьшение ;</a:t>
            </a:r>
          </a:p>
          <a:p>
            <a:pPr>
              <a:buFont typeface="Wingdings" pitchFamily="2" charset="2"/>
              <a:buChar char="§"/>
            </a:pPr>
            <a:r>
              <a:rPr lang="ru-RU" sz="1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типизация- обращение и эмоциональная насыщенность образа.</a:t>
            </a:r>
            <a:br>
              <a:rPr lang="ru-RU" sz="4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4000" dirty="0"/>
            </a:br>
            <a:br>
              <a:rPr lang="ru-RU" sz="2800" dirty="0"/>
            </a:br>
            <a:r>
              <a:rPr lang="ru-RU" sz="2800" dirty="0"/>
              <a:t>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234914" y="96429"/>
            <a:ext cx="9722173" cy="3684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11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МИНСКИЙ ФИЛИАЛ </a:t>
            </a:r>
          </a:p>
          <a:p>
            <a:pPr algn="ctr">
              <a:lnSpc>
                <a:spcPct val="110000"/>
              </a:lnSpc>
            </a:pPr>
            <a:r>
              <a:rPr lang="ru-RU" sz="11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 «Белорусский торгово-экономический университет потребительской кооперации»</a:t>
            </a:r>
          </a:p>
        </p:txBody>
      </p:sp>
    </p:spTree>
    <p:extLst>
      <p:ext uri="{BB962C8B-B14F-4D97-AF65-F5344CB8AC3E}">
        <p14:creationId xmlns:p14="http://schemas.microsoft.com/office/powerpoint/2010/main" val="1428481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234914" y="96429"/>
            <a:ext cx="9722173" cy="3684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11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МИНСКИЙ ФИЛИАЛ </a:t>
            </a:r>
          </a:p>
          <a:p>
            <a:pPr algn="ctr">
              <a:lnSpc>
                <a:spcPct val="110000"/>
              </a:lnSpc>
            </a:pPr>
            <a:r>
              <a:rPr lang="ru-RU" sz="11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 «Белорусский торгово-экономический университет потребительской кооперации»</a:t>
            </a:r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651164" y="1901952"/>
            <a:ext cx="7065818" cy="4127627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Что такое воображение? </a:t>
            </a:r>
          </a:p>
          <a:p>
            <a:pPr marL="45720" indent="0">
              <a:buNone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Назовите виды воображения.</a:t>
            </a:r>
          </a:p>
          <a:p>
            <a:pPr marL="45720" indent="0">
              <a:buNone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Приведите примеры воображения в произведениях народного творчества (сказки,  загадки, былины).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051089" y="464922"/>
            <a:ext cx="9905998" cy="12391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ВОПРОСЫ ДЛЯ САМОПОДГОТОВКИ</a:t>
            </a:r>
            <a:endParaRPr lang="ru-RU" sz="32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6492" y="1806141"/>
            <a:ext cx="3190595" cy="4470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224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530" y="2778315"/>
            <a:ext cx="3200455" cy="320045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831" y="763869"/>
            <a:ext cx="9905999" cy="987455"/>
          </a:xfrm>
        </p:spPr>
        <p:txBody>
          <a:bodyPr>
            <a:normAutofit/>
          </a:bodyPr>
          <a:lstStyle/>
          <a:p>
            <a:pPr indent="539930">
              <a:lnSpc>
                <a:spcPts val="2159"/>
              </a:lnSpc>
            </a:pP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ЛИТЕРАТУРА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2700" y="1952046"/>
            <a:ext cx="9025197" cy="45608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Основная: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 Бороздина, Г.В. Психология и этика деловых отношений / Г.В. Бороздина. Минск, 2016</a:t>
            </a:r>
          </a:p>
          <a:p>
            <a:pPr marL="0" indent="0" algn="just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Козубовский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В.М .Общая  психология : личность / В.М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Козубовский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Минск, 2015</a:t>
            </a:r>
          </a:p>
          <a:p>
            <a:pPr marL="0" indent="0" algn="just">
              <a:buNone/>
            </a:pP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Дополнительная: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Зеленкова, И.Л. Основы этики / И.Л. Зеленкова. Минск, 2018</a:t>
            </a:r>
          </a:p>
          <a:p>
            <a:pPr marL="0" indent="0" algn="just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Янчук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В.А. Методология, теория и метод в современной социальной психологии / В.А.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Янчук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Минск</a:t>
            </a:r>
            <a:r>
              <a:rPr lang="ru-RU" sz="2200">
                <a:latin typeface="Times New Roman" panose="02020603050405020304" pitchFamily="18" charset="0"/>
                <a:cs typeface="Times New Roman" panose="02020603050405020304" pitchFamily="18" charset="0"/>
              </a:rPr>
              <a:t>, 2020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8"/>
            <a:ext cx="564594" cy="693361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234915" y="96429"/>
            <a:ext cx="9722174" cy="368492"/>
          </a:xfrm>
          <a:prstGeom prst="rect">
            <a:avLst/>
          </a:prstGeom>
        </p:spPr>
        <p:txBody>
          <a:bodyPr vert="horz" lIns="109662" tIns="54831" rIns="109662" bIns="54831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13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МИНСКИЙ ФИЛИАЛ </a:t>
            </a:r>
          </a:p>
          <a:p>
            <a:pPr algn="ctr">
              <a:lnSpc>
                <a:spcPct val="110000"/>
              </a:lnSpc>
            </a:pPr>
            <a:r>
              <a:rPr lang="ru-RU" sz="13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 «Белорусский торгово-экономический университет потребительской кооперации»</a:t>
            </a:r>
          </a:p>
        </p:txBody>
      </p:sp>
    </p:spTree>
    <p:extLst>
      <p:ext uri="{BB962C8B-B14F-4D97-AF65-F5344CB8AC3E}">
        <p14:creationId xmlns:p14="http://schemas.microsoft.com/office/powerpoint/2010/main" val="2348511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234914" y="96429"/>
            <a:ext cx="9722173" cy="3684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11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МИНСКИЙ ФИЛИАЛ </a:t>
            </a:r>
          </a:p>
          <a:p>
            <a:pPr algn="ctr">
              <a:lnSpc>
                <a:spcPct val="110000"/>
              </a:lnSpc>
            </a:pPr>
            <a:r>
              <a:rPr lang="ru-RU" sz="11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 «Белорусский торгово-экономический университет потребительской кооперации»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13" y="2181727"/>
            <a:ext cx="4226174" cy="3452875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141413" y="309237"/>
            <a:ext cx="9905998" cy="77997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МОДУЛЯ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5249733" y="1185465"/>
            <a:ext cx="6559890" cy="51771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lnSpc>
                <a:spcPct val="100000"/>
              </a:lnSpc>
              <a:buFont typeface="Arial" pitchFamily="34" charset="0"/>
              <a:buNone/>
            </a:pPr>
            <a:endParaRPr lang="en-US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ctr">
              <a:lnSpc>
                <a:spcPct val="100000"/>
              </a:lnSpc>
              <a:buFont typeface="Arial" pitchFamily="34" charset="0"/>
              <a:buNone/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После изучения модуля вы сможете:</a:t>
            </a:r>
            <a:endParaRPr lang="en-US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ctr">
              <a:lnSpc>
                <a:spcPct val="100000"/>
              </a:lnSpc>
              <a:buFont typeface="Arial" pitchFamily="34" charset="0"/>
              <a:buNone/>
            </a:pP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buSzPts val="1000"/>
              <a:buFont typeface="Wingdings" pitchFamily="2" charset="2"/>
              <a:buChar char="Ø"/>
              <a:tabLst>
                <a:tab pos="457200" algn="l"/>
              </a:tabLst>
            </a:pPr>
            <a:r>
              <a:rPr lang="ru-RU" sz="24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Раскрыть содержание понятия «воображение»;</a:t>
            </a:r>
            <a:endParaRPr lang="ru-RU" sz="18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marL="342900" indent="-342900" algn="just">
              <a:lnSpc>
                <a:spcPct val="107000"/>
              </a:lnSpc>
              <a:buSzPts val="1000"/>
              <a:buFont typeface="Wingdings" pitchFamily="2" charset="2"/>
              <a:buChar char="Ø"/>
              <a:tabLst>
                <a:tab pos="457200" algn="l"/>
              </a:tabLst>
            </a:pPr>
            <a:r>
              <a:rPr lang="ru-RU" sz="24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выделить и охарактеризовать виды воображения ;</a:t>
            </a:r>
            <a:endParaRPr lang="ru-RU" sz="18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marL="342900" indent="-342900" algn="just">
              <a:lnSpc>
                <a:spcPct val="107000"/>
              </a:lnSpc>
              <a:buSzPts val="1000"/>
              <a:buFont typeface="Wingdings" pitchFamily="2" charset="2"/>
              <a:buChar char="Ø"/>
              <a:tabLst>
                <a:tab pos="457200" algn="l"/>
              </a:tabLst>
            </a:pPr>
            <a:r>
              <a:rPr lang="ru-RU" sz="24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объяснить роль воображения в профессиональной деятельности .</a:t>
            </a:r>
            <a:endParaRPr lang="ru-RU" sz="18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1791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234914" y="96429"/>
            <a:ext cx="9722173" cy="3684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11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МИНСКИЙ ФИЛИАЛ </a:t>
            </a:r>
          </a:p>
          <a:p>
            <a:pPr algn="ctr">
              <a:lnSpc>
                <a:spcPct val="110000"/>
              </a:lnSpc>
            </a:pPr>
            <a:r>
              <a:rPr lang="ru-RU" sz="11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 «Белорусский торгово-экономический университет потребительской кооперации»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141413" y="280675"/>
            <a:ext cx="9905998" cy="779976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модуля</a:t>
            </a: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290274883"/>
              </p:ext>
            </p:extLst>
          </p:nvPr>
        </p:nvGraphicFramePr>
        <p:xfrm>
          <a:off x="457200" y="1322623"/>
          <a:ext cx="11277600" cy="4229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96543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98358" y="2679035"/>
            <a:ext cx="10475495" cy="1111668"/>
          </a:xfrm>
        </p:spPr>
        <p:txBody>
          <a:bodyPr>
            <a:normAutofit/>
          </a:bodyPr>
          <a:lstStyle/>
          <a:p>
            <a:pPr lvl="0"/>
            <a:br>
              <a:rPr lang="ru-RU" sz="3200" dirty="0"/>
            </a:br>
            <a:r>
              <a:rPr lang="en-US" sz="3200" b="1" cap="none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sz="4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322" y="4430145"/>
            <a:ext cx="1639565" cy="1772503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234914" y="96429"/>
            <a:ext cx="9722173" cy="3684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11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МИНСКИЙ ФИЛИАЛ </a:t>
            </a:r>
          </a:p>
          <a:p>
            <a:pPr algn="ctr">
              <a:lnSpc>
                <a:spcPct val="110000"/>
              </a:lnSpc>
            </a:pPr>
            <a:r>
              <a:rPr lang="ru-RU" sz="11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 «Белорусский торгово-экономический университет потребительской кооперации»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470441" y="2581271"/>
            <a:ext cx="90313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/>
              <a:t>1. Определение понятия «воображение» </a:t>
            </a:r>
          </a:p>
        </p:txBody>
      </p:sp>
    </p:spTree>
    <p:extLst>
      <p:ext uri="{BB962C8B-B14F-4D97-AF65-F5344CB8AC3E}">
        <p14:creationId xmlns:p14="http://schemas.microsoft.com/office/powerpoint/2010/main" val="1993943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8982" y="1094510"/>
            <a:ext cx="9991898" cy="4935070"/>
          </a:xfrm>
        </p:spPr>
        <p:txBody>
          <a:bodyPr/>
          <a:lstStyle/>
          <a:p>
            <a:pPr marL="45720" indent="0">
              <a:buNone/>
            </a:pPr>
            <a:r>
              <a:rPr lang="ru-RU" sz="3200" b="1" dirty="0">
                <a:solidFill>
                  <a:srgbClr val="8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Воображение -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познавательный процесс создания новых образов на основе имеющихся представлений, знаний, опыта.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234914" y="96429"/>
            <a:ext cx="9722173" cy="3684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11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МИНСКИЙ ФИЛИАЛ </a:t>
            </a:r>
          </a:p>
          <a:p>
            <a:pPr algn="ctr">
              <a:lnSpc>
                <a:spcPct val="110000"/>
              </a:lnSpc>
            </a:pPr>
            <a:r>
              <a:rPr lang="ru-RU" sz="11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 «Белорусский торгово-экономический университет потребительской кооперации»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847" y="2355273"/>
            <a:ext cx="5542370" cy="40455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56640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98358" y="2679035"/>
            <a:ext cx="10475495" cy="1111668"/>
          </a:xfrm>
        </p:spPr>
        <p:txBody>
          <a:bodyPr>
            <a:normAutofit/>
          </a:bodyPr>
          <a:lstStyle/>
          <a:p>
            <a:pPr lvl="0"/>
            <a:br>
              <a:rPr lang="ru-RU" sz="3200" dirty="0"/>
            </a:br>
            <a:r>
              <a:rPr lang="en-US" sz="3200" b="1" cap="none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sz="4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322" y="4430145"/>
            <a:ext cx="1639565" cy="1772503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234914" y="96429"/>
            <a:ext cx="9722173" cy="3684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11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МИНСКИЙ ФИЛИАЛ </a:t>
            </a:r>
          </a:p>
          <a:p>
            <a:pPr algn="ctr">
              <a:lnSpc>
                <a:spcPct val="110000"/>
              </a:lnSpc>
            </a:pPr>
            <a:r>
              <a:rPr lang="ru-RU" sz="11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 «Белорусский торгово-экономический университет потребительской кооперации»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359605" y="2608980"/>
            <a:ext cx="90313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/>
              <a:t>2.Виды воображения </a:t>
            </a:r>
          </a:p>
        </p:txBody>
      </p:sp>
    </p:spTree>
    <p:extLst>
      <p:ext uri="{BB962C8B-B14F-4D97-AF65-F5344CB8AC3E}">
        <p14:creationId xmlns:p14="http://schemas.microsoft.com/office/powerpoint/2010/main" val="2260506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234914" y="96429"/>
            <a:ext cx="9722173" cy="3684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11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МИНСКИЙ ФИЛИАЛ </a:t>
            </a:r>
          </a:p>
          <a:p>
            <a:pPr algn="ctr">
              <a:lnSpc>
                <a:spcPct val="110000"/>
              </a:lnSpc>
            </a:pPr>
            <a:r>
              <a:rPr lang="ru-RU" sz="11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 «Белорусский торгово-экономический университет потребительской кооперации»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519055" y="997527"/>
            <a:ext cx="5015345" cy="6373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виды воображения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75855" y="2147455"/>
            <a:ext cx="3338945" cy="8174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пассивное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384473" y="2147455"/>
            <a:ext cx="3172691" cy="8174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активное</a:t>
            </a:r>
          </a:p>
        </p:txBody>
      </p:sp>
      <p:sp>
        <p:nvSpPr>
          <p:cNvPr id="9" name="Овал 8"/>
          <p:cNvSpPr/>
          <p:nvPr/>
        </p:nvSpPr>
        <p:spPr>
          <a:xfrm>
            <a:off x="0" y="3269672"/>
            <a:ext cx="2202867" cy="800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dirty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сновидение</a:t>
            </a:r>
          </a:p>
        </p:txBody>
      </p:sp>
      <p:sp>
        <p:nvSpPr>
          <p:cNvPr id="10" name="Овал 9"/>
          <p:cNvSpPr/>
          <p:nvPr/>
        </p:nvSpPr>
        <p:spPr>
          <a:xfrm>
            <a:off x="1433940" y="3906981"/>
            <a:ext cx="2528460" cy="9074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галлюцинация</a:t>
            </a:r>
          </a:p>
        </p:txBody>
      </p:sp>
      <p:sp>
        <p:nvSpPr>
          <p:cNvPr id="11" name="Овал 10"/>
          <p:cNvSpPr/>
          <p:nvPr/>
        </p:nvSpPr>
        <p:spPr>
          <a:xfrm>
            <a:off x="2978727" y="4762497"/>
            <a:ext cx="2036618" cy="9178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dirty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грезы</a:t>
            </a:r>
          </a:p>
        </p:txBody>
      </p:sp>
      <p:sp>
        <p:nvSpPr>
          <p:cNvPr id="12" name="Овал 11"/>
          <p:cNvSpPr/>
          <p:nvPr/>
        </p:nvSpPr>
        <p:spPr>
          <a:xfrm>
            <a:off x="5947063" y="3269675"/>
            <a:ext cx="2874819" cy="7065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dirty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репродуктивное</a:t>
            </a:r>
          </a:p>
        </p:txBody>
      </p:sp>
      <p:sp>
        <p:nvSpPr>
          <p:cNvPr id="13" name="Овал 12"/>
          <p:cNvSpPr/>
          <p:nvPr/>
        </p:nvSpPr>
        <p:spPr>
          <a:xfrm>
            <a:off x="9029528" y="3235038"/>
            <a:ext cx="2556508" cy="7758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dirty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творческое</a:t>
            </a:r>
            <a:r>
              <a:rPr lang="ru-RU" sz="2100" dirty="0">
                <a:solidFill>
                  <a:srgbClr val="8A0000"/>
                </a:solidFill>
              </a:rPr>
              <a:t> </a:t>
            </a:r>
          </a:p>
        </p:txBody>
      </p:sp>
      <p:sp>
        <p:nvSpPr>
          <p:cNvPr id="14" name="Овал 13"/>
          <p:cNvSpPr/>
          <p:nvPr/>
        </p:nvSpPr>
        <p:spPr>
          <a:xfrm>
            <a:off x="8132618" y="4360717"/>
            <a:ext cx="2285656" cy="7412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dirty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фантазии</a:t>
            </a:r>
          </a:p>
        </p:txBody>
      </p:sp>
      <p:sp>
        <p:nvSpPr>
          <p:cNvPr id="15" name="Овал 14"/>
          <p:cNvSpPr/>
          <p:nvPr/>
        </p:nvSpPr>
        <p:spPr>
          <a:xfrm>
            <a:off x="9862542" y="5060371"/>
            <a:ext cx="1947081" cy="6650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dirty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мечты</a:t>
            </a:r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7384473" y="1634836"/>
            <a:ext cx="748145" cy="5126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>
            <a:off x="7994073" y="2964873"/>
            <a:ext cx="415636" cy="3047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endCxn id="13" idx="0"/>
          </p:cNvCxnSpPr>
          <p:nvPr/>
        </p:nvCxnSpPr>
        <p:spPr>
          <a:xfrm>
            <a:off x="10127673" y="2964873"/>
            <a:ext cx="180109" cy="2701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endCxn id="14" idx="0"/>
          </p:cNvCxnSpPr>
          <p:nvPr/>
        </p:nvCxnSpPr>
        <p:spPr>
          <a:xfrm flipH="1">
            <a:off x="9275446" y="3906981"/>
            <a:ext cx="128474" cy="4537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endCxn id="15" idx="0"/>
          </p:cNvCxnSpPr>
          <p:nvPr/>
        </p:nvCxnSpPr>
        <p:spPr>
          <a:xfrm>
            <a:off x="10796863" y="3893128"/>
            <a:ext cx="39220" cy="11672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H="1">
            <a:off x="3519055" y="1634836"/>
            <a:ext cx="595745" cy="5126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endCxn id="9" idx="0"/>
          </p:cNvCxnSpPr>
          <p:nvPr/>
        </p:nvCxnSpPr>
        <p:spPr>
          <a:xfrm flipH="1">
            <a:off x="1101434" y="2964873"/>
            <a:ext cx="332506" cy="3047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2698170" y="2826327"/>
            <a:ext cx="6923" cy="11360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3816927" y="2964873"/>
            <a:ext cx="297873" cy="18149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4003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98358" y="2679035"/>
            <a:ext cx="10475495" cy="1111668"/>
          </a:xfrm>
        </p:spPr>
        <p:txBody>
          <a:bodyPr>
            <a:normAutofit/>
          </a:bodyPr>
          <a:lstStyle/>
          <a:p>
            <a:pPr lvl="0"/>
            <a:br>
              <a:rPr lang="ru-RU" sz="3200" dirty="0"/>
            </a:br>
            <a:r>
              <a:rPr lang="en-US" sz="3200" b="1" cap="none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sz="4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322" y="4430145"/>
            <a:ext cx="1639565" cy="1772503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234914" y="96429"/>
            <a:ext cx="9722173" cy="3684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11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МИНСКИЙ ФИЛИАЛ </a:t>
            </a:r>
          </a:p>
          <a:p>
            <a:pPr algn="ctr">
              <a:lnSpc>
                <a:spcPct val="110000"/>
              </a:lnSpc>
            </a:pPr>
            <a:r>
              <a:rPr lang="ru-RU" sz="11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 «Белорусский торгово-экономический университет потребительской кооперации»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234914" y="2859805"/>
            <a:ext cx="90313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/>
              <a:t>3. Приемы и способы выражения</a:t>
            </a:r>
          </a:p>
        </p:txBody>
      </p:sp>
    </p:spTree>
    <p:extLst>
      <p:ext uri="{BB962C8B-B14F-4D97-AF65-F5344CB8AC3E}">
        <p14:creationId xmlns:p14="http://schemas.microsoft.com/office/powerpoint/2010/main" val="2260506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1" y="942109"/>
            <a:ext cx="9936480" cy="5087471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3200" b="1" dirty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Приемы и способы воображения</a:t>
            </a:r>
          </a:p>
          <a:p>
            <a:pPr marL="45720" indent="0">
              <a:buNone/>
            </a:pPr>
            <a:r>
              <a:rPr lang="ru-RU" sz="2800" b="1" dirty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Агглютинация-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сочетание отдельных элементов различных образов предметов в новых, необычных комбинациях.</a:t>
            </a:r>
          </a:p>
          <a:p>
            <a:pPr marL="2606040" lvl="8" indent="0">
              <a:buNone/>
            </a:pP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606040" lvl="8" indent="0">
              <a:buNone/>
            </a:pP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А.С.Пушкин</a:t>
            </a:r>
            <a:b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лукоморья дуб зеленый,</a:t>
            </a:r>
            <a:br>
              <a:rPr lang="ru-RU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Златая цепь на дубе том,</a:t>
            </a:r>
            <a:br>
              <a:rPr lang="ru-RU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днем и ночью кот ученый</a:t>
            </a:r>
            <a:br>
              <a:rPr lang="ru-RU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Все ходит по цепи кругом.</a:t>
            </a:r>
            <a:br>
              <a:rPr lang="ru-RU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Идет направо - песнь заводит,</a:t>
            </a:r>
            <a:br>
              <a:rPr lang="ru-RU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Налево – сказку говорит…</a:t>
            </a:r>
            <a:br>
              <a:rPr lang="ru-RU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Там чудеса , там леший бродит,</a:t>
            </a:r>
            <a:br>
              <a:rPr lang="ru-RU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Русалка на ветвях сидит…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234914" y="96429"/>
            <a:ext cx="9722173" cy="3684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11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МИНСКИЙ ФИЛИАЛ </a:t>
            </a:r>
          </a:p>
          <a:p>
            <a:pPr algn="ctr">
              <a:lnSpc>
                <a:spcPct val="110000"/>
              </a:lnSpc>
            </a:pPr>
            <a:r>
              <a:rPr lang="ru-RU" sz="11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 «Белорусский торгово-экономический университет потребительской кооперации»</a:t>
            </a:r>
          </a:p>
        </p:txBody>
      </p:sp>
    </p:spTree>
    <p:extLst>
      <p:ext uri="{BB962C8B-B14F-4D97-AF65-F5344CB8AC3E}">
        <p14:creationId xmlns:p14="http://schemas.microsoft.com/office/powerpoint/2010/main" val="1861282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36A18B81-3B7D-4611-A001-48C6370A9F31"/>
  <p:tag name="ISPRING_SCORM_RATE_SLIDES" val="1"/>
  <p:tag name="ISPRING_SCORM_PASSING_SCORE" val="100.000000000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Каталог"/>
  <p:tag name="ISPRINGCLOUDFOLDERID" val="0"/>
  <p:tag name="ISPRINGCLOUDFOLDERPATH" val="Каталог"/>
  <p:tag name="ISPRING_PLAYERS_CUSTOMIZATION" val="UEsDBBQAAgAIAIeT10aKJOKo+gIAALAIAAAUAAAAdW5pdmVyc2FsL3BsYXllci54bWytVU1v2zAMPafA/oOhe6WkXdc2sFt0BYId1qFA1m23QLUZW4u/Jsl1018/yvL3nG4FdkhgU3yPFPlIu9fPSew8gVQiSz2yoHPiQOpngUhDjzx8XR1fkOurd0duHvM9SEcEHilSYQA8Jk4Aypci1wi+5zrySM9AkZk4uRSZFHqP3GfI3UW6JO+OZuiSKo9EWudLxsqypEIhIg1VFheGRFE/S1guQUGqQTKbBnEa7FL/HY2/JEuZ3uegeshcvz1wTdJyPCsxIClPaSZDdjKfL9iPu89rP4KEH4tUaZ76QBys5Kwq5SP3d3dZUMSgjG3m2iTXoLVJorLNXL0Ui4vUUdL3iHXYJKAUD0HROA0Js1g2AXa3MVdRzaMGtIZX7UTNW/ltzPumcas6xzrnvHiMhYrwqA/prJNAlw2jukl13UpBD42CVoaJOBJ+FUJCUL1+ayUyXxAbsFVclSdVpY8H+LTivs7k/hZhqKK6g7RtGrVNoxWo5aBt9HVHQZrbboHrQkJTqpn7JALIvnApuZHFlZYFuGxkrLFsCHaZvXLdpK4hbqST+OwfemP8Rq35qV7rTAX4H435hERtTUQawPNKoI+GBGuqAYttbFTnMTUxu5xU8Zj0dD0w2RzrpuBFHM1lCDiGAdecdXZ2CAqSK3TxCznC9g4OgiMRRjH+9CTD+PQgTcLlbpKhd3AQHGf+bgLamtsysnEdR2JqFeSyiXXi+oXSWSJeKnkO9oxeVjp8beSao5tctAfn8z9GcRCjGcwtmVhd5qm3r5rDezOnWnU+m9xaBmrFeQBd5NarmYUiH/kEsOVFrG/7OTX7sAcd5Tw1HdNc31HvWbkWL+CUIjBfusWpqUkERjMe+XBx2mPAfuJ2GYSvTIcibrO0qQOlrHqz/1VFmy1ft852/VCHXazhk4DSYuxMfUR1hDIr0mDUQ5p3HxEV4067kcCdGLZ4o8UJijTLPfIeH+o7X55ddlc+x084631r7m1gm8sbVnqdcKcgVuu6vYhb7wZ8/A1QSwMEFAACAAgAN0ftRvsXeQzGMgAARFEAABcAAAB1bml2ZXJzYWwvdW5pdmVyc2FsLnBuZ+28e1jS5/8/bmUr11ZNa6ulYuWhsjR1ecgDa3MV5qF0ZeaBNjHfpUCiiKhAWVv5LsWkJPPAOqqZkjohQCVXiUTJKpUMkRogKSIJASICX7CttcP7+v5+1+f6Xtfn8/3uDy/gfr5e9/28H/fz8Hjer9tX4c7IbR++/+n7VlZWH4K2h0ZbWVnbWFnNPj3/PXNL4fUXP5s/ZmVGb/vCqrHHfsT8wzp1S8QWK6sm/ILpb+aaf9sc3h6XaWW18I7lbxYLXguxsto5AArd8nVOklwAxqcPYD7GMq+1HWk7sr1j1tq9J1d8hpof0bgfYvvNxuKx7c9tzuzqPt5NgRSt7CzIuBK65733XJx95nOO7oJszBk79bRZ9DT5lwmml69BH3xOVXVjQCVvp8uytHW71egrePohU107g55WtS/K/JvXV0KaFrvFAqce4RuH8lUPjwGmn88z63h7eV0Abtg0MqurbbctJIXqY2473PF43tcLXTrxuGlR9pfmhufTVz/xP2ttUpgMzOw5lgbEFUAOEb/c/NVqZN6Q+g7AeDPRDI5VQvHrOYrRPZZ24jbQqyNKcPj0C4DxG0bxk+FU83gJs10653g/SiCSHMzj2IxfcZ7s3haiXAieekx8BvUc+DL8M+ZEETzB8AhgeBQ4iQ6qPjE5gMRXTAcFV1tZHTmBcHPpjDL0RiUaprmm6W+8CWSgvgWYt1dTF4W5LjBGB98N9SGwcROexnv89wssEzhBFmgGH3w5PaY8P+Ao+hIwtZNhb55AyGAc6GbV3StOk+UkXTl1AyNrUZztaY6yZadtULXbLlsxoszwOsr0uh2wwsrKabzBudYmMhE3WlezkMeZ9Di2bklzm2toIrsEtbY38GNEnrr4O7m8fWq0Hh6vbcJjxm4G6b+CxlKkueDIq86TcqFRfsfXRRtbBtcaxG5AXT+WVpRBqkWCdfdjF/L7lekVKchAQUdctYGl+hRPkoi4P/ZLZEPoIeIJDxul17Fpo2mQaxh8gWovw/PvalCbFUHdyWv4KabBHk3TJ8gKWqUhDe0IplXl3uiTb4V5AgnPsHpVHf+6TH2+uDLGUJ1SYc/UFKXHgKnNmB4kI4rtK8JEj/oL/HcJ86AV+rXSvVKSjKZIYyY0QlmSXdRyTFpccbmcAqzfB3RMy/PYBSQNoIfTKA0kdO9mKyv/rqpz1uUneYRnteyIfikoq/oznoake5C6MOqQ6jjVQ5oGjSdUrCcXftUo9aclRVFYbgMDbkSfgOWk0NREB3cO3e3nAVcqNRHLc7zu3H0FnVCm/9H1Ec2ENfBwhlGckWvS9WtoRsuXgARHtxHP9teP+bDVMpbMPNkE6idrV3aB9LcUmmWibD5ygNy/2+YMlMIvkqLBjnTnbsWIP5ssEfm2Jhoia5y6RTccfdAfHIijQsXZiLwBD1YdK2FceIMjyeDTk6RlhkOYsiI8Y53qEKbnctex9WROin5yBVPaLZGHpOSRztq7yUaDmiOK7GhBji0h/bv4/c7McWICV5Es1t+YWEclyAYOTHc0B1HjvtrRiE/ej92KnJbTQjEmPpKveiAxw/+gBdwwx+pIssXmWqtuiNmI4JGioKbIphK3dq+hpH6pzP9Rt92L3NKqFJHdeLd6zA8Wi3BUO3f0JCeQZAHSjAFMzsnC4VSgfuAOZqMHR33htFTpfxEffrsFHNERs0ysWCZOgxIMzdi2kMhXqxWO3b7lnxfJEPE0Uya68rlU6v3xpyJ6k3Ptqv3xtlkWkJrN9gxxgFduTNXt7S7Cnwk/kqb8lMaVeS0baKQUjZH49aQIcZP/UJKcJOoVfSZLa96nT+FPJIxOJErLSSkUrjylIretbILy7XT1amIaaSJ/tb6YX7a551Z6EMyhBcZwfUoz3FiBj2GiBg604Vfrh/MEWDAN32y4BYW1BGIxiySu0vIUGolFmri10MqqOAMO8FsmKUxz/Ui3+f7dlWByXnR81L8zaRSuJJ0kE1HM7kGPlo2m9awlstx+0Y6sdL2w6aIjschuKqEHUhMPJijG5Xq+oYsfPlKCWg35qdqm95bHoV8AyNMJPeIQvSS/BdMe7yRDBFMJoN1lqfwbHGPeGyC6FdN7KyWo1uIq6KFL/saFeD0PG29BIZ1haOdO5Z743EMadOhxAtBEr0onklCudbQETstDTdAOswsMFnOo0jMpIm0pR90+vLcV3J+oxaTyn10T55bhhXk9PtK+Bv59X35yH9YLC959FlIxeCJAMQiDglm1oj5sK7xMUZVaJpH5Uw4w95njIyunpNQpqpgFihKzYa4OAnoQu8EGVG0lpajEqASS2wNk8KhNVvVZOC+luZzfjRXZvVxPziT/ioiuGgFMJ/ZBNgPmPm3kQhhYx00gALB0Ma1oqrxXPXggYojF3LKTYEzogUL4+/wcV3uj7zd3M5YfSjxnvUt6BtkqR1owMXtkqCdTRQMfQpf1NVHxrROozfgzE7vHB6NECr1Gy8QqWMmSpr18iKlyB/Y9dGW/LzIwYM9Q8GLzWhvMpl9MTE6pyI8S0eUiuMU+WBgEDAlOVxBKRQl+kb1YUYBUkxkgo2p3UMj6leA0tNhXpgdwM9qqBskizPmUOCIH6dHqMaoXBnITeuTiSd1ycchy3iyr216OV5y77V6Gf3oIcYFMq3Zr5SNp1YUgeYVbGy3kY5u4suR+gppelNDI/rJhBf6cQQmhV+dLEecW891GtC863C7ozKGgR1vJcXH53DW9/OfURNf+TXVkWVysPhXtOoRO/VwAM0cvB3ct3FVJqxqLsbueQEbNg8RROE2yhOvzl+34ztsRSK3ig+p2yVoaYTWBXP3rnS5bepMv9h5voiznrmY+2bT2gSLT9bS6pVv9klI01U6GjjaZb2L1JEMqX+GpBOSZZIvVlEpoScRMBi2BgmdO5BUn9Bh1n66d0xKF/YSiBbEzmhtXuDVj+ouk/pE3VcF9hlL1gIeeB+3FfM2T6RU9XrLoxaeBpxIakW+QIlWldhRL7rzxJTeXLdXnYW6+8ehfLrgxzrg9F2nyZIdsS8giDfqxfRyRLAop/1lcmGfOMf6gblpxM1iMkOPA43mXygszIyAU7xeN+o12r9JXlO/nHQ8Gt0AFSeOsXLfPXWVrbQ8lhh2hczNpME/+tfndHQGRMGbPxSs/dvPoDTPIcERemcH8BFQ10hASFAoqEXbm5k2tmRsn4KkD42UIYC9mF+FR7voU/oW9MGrRhSP9xzfh2zMwcoKEn9Ka6Hhq01oHIkoazcQNHNCPX/zVgFoe1haf44goKfDKWv4K3LWAA4ID/Tzso3NnvYpjB1BBzFqECx/CHyN4rQVKB4EB2KodAmyvFiyjqx4YypEibs60oznpL0NF2w7W5CKCPTiE13LC6FKzgj9vwF/4Oks2viOs4KkHF33D9wz6ZOnzixI9+0prfKx3uQN4Fph9XWRtZRUEcku07XU/qqMnNjrn1MS424ye+1mubLNzUoQ89QCmEPfYilEu+Ja20fZRbYOzma7wA3WlP+Tpka4bBWJVb5UoVBVdKeJ6wGOY43nXS38Y8mBe2s0y06ac0kij6D1pKOimBzDQrKftGguXOjLHZZaFjf3gbKFTC89aW+ja0VLLD/+dtpaPeWGzLWTseSJO6YZDWCjn//baz0GWH/b/nwa4falj8p5nUrtxShYrNIyjyKGh3h9Dwruf/ly03O+iZYJzMUYViZmreugHiPgwNNS4bvkK761ZyazTlk4+fv0JbuIT/LU5q1YpwrtOwsbO77J0WhAaemCkq3i5Zez120MhZf8I/psKIEVtE10rYj3bXv3UlyfUDx3TtkmDYxVYLSMqrKeux1N6IbNMtd0v+4HFmvZvQUyxIfqRGhLMbbhmvfTGGn/8W0twriGlkjCUquNkJ6mHrGZF4AGLsd10CjBU/rJtAWydFBuelD9xbxtRvORxkYOPxVT3llRi6WxtGKxiiTVrzE1LfKuW+HVLVRZ52Leu4DlFzzZce6e303bju4zzjsaCMepHe6I8yO2aZy8S6JmnKw6snw9rIQ3i6E3JWy0esKD0Cdc/w7Fqn0UIiV88mAVEn39XXbmYVmkRxtELnrvq2XeuvjNKlt1L/9Ys6bI8WqPT/ICqd2+DzXaoKRu3F9HHllqvrCG8o/OTiB9EvY+rkrPK/5MkPZNQ4CTO+gMANlkzWnj5bZj/RaSb4KnX5Rm3Y4/UVHzOqrsayKodvPYfdFhNg25ZjNj8+9JGAgXWmyM3CAK6vOZu6R658tcZTfr/7fD59n/bTcjCvx0XcKIy8h2Yo/yOFsfsQBXjv/xb/XM0A6l8ic/fDrAVEb7L6W+h+hoWv+RvZ7AsGRbzHyT8wR/XlDwBvWOuI64/Zxwa6fGiD175D5JGzo3/INE0x/6HcVoS/pPED/RnSbobV/LdJ0k5P94jcE95djytTh78jH/p8z8glVrpT37pu/zU7D+infFT+yX+tX//qbWGhJ1ysFPsFg/iQX+WSUm4jqojf/HAGR+PClZ/HWgDTAmQVjJukN6JAJBmw9FF+T9UnSZdqqwveJ7/u3mc7F7/VsvCkw/+rxCwg8CmKR45CaPuo1pwwfefTNj6uzGjq3FGXT2KqRcoXo21cEOefSFue/K2oweE0uftCozichqunJeUJ9+5pG1aycGXnayEv9MFvdQJPTVSs0hWmu980SM2KefFd/WfgPMnHrXW39m2tPnhGs465AoBHcLAUYScW9DlhMx6SQBvInlJ3B4q6YsrGnnHiWVcl3ugDVw5zGc8tnQ85MHEKLabN2F8oDug30dCImn9feiHPSDNu5oVpmgjCyzhG15xe7hq7jl6yHgsNYbQV1OdO/pqE/uKLw/46uiittZEDTejNFf6hZyE3wzRtzPxJXLZ3gFsEDP8bGYwR5YTkO0iG83jaOMADd0U5FDKoC8vTZ8wNARDCNBQxZ0rlHoOrT2skQd1QQqdAw40xk5sDHQbiHrrQN5REVup1XnjtG3xbZkFFYVZ6W6tmwojukBQh+TK16nR8Xq8Yl/taT1qOTc1iGlvLi2/JUEG9ub2Tp212b3YOWBoMthFBE1RJt7b6u1I9U4C8FD84Rx1cDGrRwzk7/nmTK/hjEhqvD4oroQA31lWkfgz9nEfOJhr3TpED4kMStPLseU3DjDCoDHE+vlrBjpgPmAWhiCX49kBxbIuFQNWGlQd1S/N4zQ33XpZTAumhj+XXf5AFDi3tF11Xflt5c9S39HKrmRpR52sNYSY2XaDb2w42Z5pXt/fl7qLPXI+fHPMEudNAw2xYp9HgnGi7Q8hq0npbreQGHc2FG834WxmqGHeIEfhrI2RXSxOcpeKPRVOSQ48KHTMDKIuWaAzptmSUPGnWc8Cyc56ca4AQEuQfs3qCaEJM8F4aYL+7l7bBz2g4d+j53Ade8R3ky78UHOFzavs6Ior9rVfXCxFtkI1K9y4IFepOvK7sUDjo44r/JpSiUgjgrQlNQEWnIIEbe1PJU05ygTWAswu/rAGgV6/FJGHHIQo2tbRqujt9vA83HBQS8hyxR16pUg4XAmp/j1MVIcH+Xg95O1y5apRNoeaAz+eNeBqxwv/uiXRtXugUVw1N67MJkcONherK0wLt3QUK0K7NQFYM+iN7uVjeIKkMtYhcKBs1oCvXpKLUQz46SFCr1ZoRI9s9/RYBf9Bc0KPb4vqmSvLQXEsvSKzNstlSynqQ/HUWKX4HeoyzL4bbNfTMLF0Inxry3o7YVh/jX333U12crlxF2HY2W7gwu2tSxefu+C87f1jE5PJzR2BezRsnrOdOPyKTNOcX1mL52ViB3ylBIkoXkfI4F94va1Dup7bQSuqqOT56hxl+ge8dL/I8czIVmxbJbQZGnbOvOAVvzMDmgmCAJMPwwmFY4lRe3yWj1vK3eW4k5WjaHbQ78ZoSM3flF/RNhXcUYD7hAb7qUqULqx6VRLQp3rHemw/Kv+944/OxP0j+H9L8IOFZuOvzfpT7TRTkBkmWUDsZw6LP9LVQ9K7lz36Lc73ftLx6rt6Bc6kx1+bu2pV7Amvlclf+h0YPP5frAP/7qb931i27Bs7DHI4GKNlCINLQoA6dtQQHd+hqlIkYCTuYNrUtBQoHKqhTgQyVYGxAMPLbeSQ6ReLANM/eU7/1OfDDbpTvAjz8ku4AExTYE1aHLMdjvaemX3t2TmI/Gj7fFWFMF3BLw9PF5qMWiphP0yxGqDr7pOGaGmajuFv1s7kFLRLwrgrWP+M90w/udmzY/IS6oPBY0vmCgwP70TPgIZ9dQwQdOGX+4nOV3eggHCJg/X7BXpVGlOTJjf03PmVW8IIeMdBMXyJOPO1QFzGIKAOZWmDF335JpQzuCTDAKlVi2SLWyt6EdTou1la4O9CPPb1ZU2HB9o9369OMt6uvO8u5x7R18y4e8PZRfnP5+A9EhODtYOZsRZ+AUgMbBczz46NK6YlBpg3xzDZIJxq0EhvG2JmdNlz31Jt1Vu4XAO5pnKaWiowGH5a4PkjIW78hGnkOfuNysWgpE6cui9W2PxwBbxtgqK+bGEdj/bAoxoU3o0cIy3I8TLiiai/ub1XmyPQDTkLABvzK4F7z+PXngUbJWAYtdAC/wmoUk1HCqYGDzRYhtUWp8THEeV05NWelkY8y51WJOvR0SXUMyh4Om7hIHAm1r6ksPnTli0B5sO8IVU1KvwnKv9s24L9FRl6mDJJ1iXGm6BE4etbremeXKBpOlDDgFJMDt+GAIQR36Z6PzIatUzTyz2mdbSHMP1UnFiWLVAYhhQO/S58Ayu59ziW7Mymp1OJm0+EOcj8cCo/wAYdJ7kPLUmD2pGZxlzGtK9yvGhCevvOzDZFAYyQ8W01c1FJYZbrI5qxNyYq+Nko2VUWVwb9ZSCV1J79OFG2ikitQ55rS3a6dzdbF4FnCMg7NIJxFD9fGihE8zFVXBaK8LT8Qi1OXQ8ODi9jFRprgIYRKrQidpCVDj4K0Eas3cmJCT09UGZNMoylCjdns0OBVDCvJaK00HArAlZTykEWB2CLCShbCN8ZLKs8FOftwdxg4nQS3uyUCFzL81N/acO0Ajkqv9mHvogjqDMKBBt2eL/gKge3CrBlRezm2nThw520kQyqHkk7Veq0HIh4ZUaKWXW3BzKb5L2/8lXNxu0Ul07AdCfAvozHXcVjqTdNNBpkIqtW8AZhmTUSE0UBNXOzE12ImT2g2Pm9zflkUeAKxxrn+WZF7ryxLtiF8Gnvgz2h2DL+WWu0e06ZNC3CmIkOL/uqlLm0hLN7Ta9STHHZ0v9VxHHW4G7QTkDApEFoMmQrc0+3KatjZT6FjUyHnc03ytxoQY1kdk77KNjly/tHB4cpS2plAx6crfzk1Dhvd5vR1dYiI790f37sF8pbLp3bgFOPUNPjmcw34a1imA7CEisi+wkTgjm8pR/FfQzScCVEMFYH5RA2d02CXbJZDQaK8qPvlyxlJ56zVp85Fh7NYMugfVeCCSbLgz14fCxJRUYt6uVSh5SATcu5HSBKHdWUypSFFXi0RtBAoJ3LuWu7Sn+A1YQknQmCgUpQGb2KoF+9ln5w/LLzMqIE0Sv8tFsS1rht6Zzds3uVYQ1ca+ZjB6qGk32Gz2G5HEIPNRyONdMNvL29ftexhrZLJFBO+08hkb1pX5BscsrwgOBa6KHHVWo17HiuHqep59fyG2QodWTB5hp71PTk3b3vnQZ8d6u+1Enpt4nOstL+NvoofB7ElhkR4lgCQrryQH5eirIi3M3DadNzvm9dr9jYPSHzb217jEn4huz81JUPQbsSUHG2+S8WgP/l1oC/PLRpp50y1+82ss5Gt9e29zgmX29CumxJFGYSSp2IMq0HYG2tGpmE9FDDTjLW2yCwfCFuHD9TCGZV9DrnVh5P/eIWRs10Hc6D68mPV44uNURzZIuW9aufUaLNBYjjpqYI2D5b8V71oxPrgil6hwqgSQWEuzX4nbNBJKEBbqPqUVxENwv1IUQfrb2X/biKf/3SSrY4SJam39yvmapOJ/QGFK2jBX38KZKBTAJ18HKJX2zg8ugNrAkaF9OIsT+sfWMHfGcC88LJVKW9SO1MHuZB8ip/hrvJyk9Kp/Y6f928Xnb9dLeke9vsrl7lhLJ6cza1sTdw6Xiz8/aQyc5FFEJ/RW0hwpWrW957N7iOuaMECTLA5141pt25AYC7E1Thd913r0rfcXRib+Kof8aTUqdRFJnisKNgAr5hEAkqEdbJk4/of3VPX/S9YDtpRnQV/r3eeuNam+aQ0eRZINdjcXtwyzaambex+LZvXBnSbIf09tyaL66WuSE9WtPTKl/BeefO2iF7dN1byvp0ITDlfZzfwfa63JrPXcjTPMhmgmqQqUPDtKfWc6fSY3GoH+4f3xdLPSc6LZNNIUeXncE033j/xKNs/TNfZU/BZvLE6vm7OCpkAvbGItzkHbjhrcNkssd2mwam9JHGZWC/g5IXM1km+Sjj6oz6VTsi2523O0pXzxusmkadFbwVsO9czVsRssjT5JCi3fsc9iZjKg/XmbYccfPEZV7KCzqMesNE0E+nOTidJx/kvsgdd7fpXUG6KRcY1TOTdb06BW9irviFqkPbTq76UXnTUsP+QQA3PmQedGsImpmDPLmAcfFXXaStvKQ0s6AtNgl9FZPwavLXEbx1z+cBn0buQ++1sAQ+ay4+6ldGNDDMMOeZF8yx6V8+YT4tXvHrvnPhyQSinzBfNaoimfIDf6suV63K051iTp7K/j+wGapRXjbrNsoXGjV9MjITq07FaVJvl7OTA/ETQf3at/sJPycZLUcTRi25tK8C3qH7V+HJyhjl057kILy6/e1+zI/EtsdrVklJA8ntbylf+xqbUI/Vll6e7/cMm32Gc9Jyqf/TU6Wfi70vWcjZQs0l58W005bZHjn258ufcC1w11s2P0epOD1VqCzn5g+PLgBP/nR5w7BlFlbz8tCVpU52RDJWXc+b6kF1qP6146MAX7Q9ZiwZwMgdp0n3mTRCI39b/Pg2ywLYj0kywgra/l3O5kyOHmCLJb5kxL+7AwmrPFw+d4yyJMJFPPe1i5Swght5I1eJjhvaQ37VBx9jC/n2cUSkN5p9V1IhnB6+7LIKER79wdg5q+TCEpRi7Kvf+w+PVAaMQDumJZ4A1w3nzr434GFXvYxz7Aan2Qs97yf/F3Xc5FTGhMBm4EBeMOvjAGKQaVp1AiU7rXB66srU+qH9jr7BidPkssV1A689t5ydH4IogTDCEUrKy/XcUFc70oXXECXTEI7s50GAVJKhBazheqUlCg6UqmlV4/mheyKwQlnTj8SK9Jo3OCPSQTcx1Nvnw/cYX+KNLw8H2OmW+XTMWSmjkI8MZ6sWHlu3rAs1T1w1B8nf7fr1mZvaQ/Xd/57BGAXzZJVZo+cCCa89ym+meoNxFU5gFsQ7RmFVC3Xf9CKqOV/vcSysnbCS2rLBNrTHRWfgKnRJs/Z8l3gulfcbLE/Ny2SQB1qXXmiTKhZCfiJx+JC4/pSKZ5RSEE4AG/rmsOBujetW9cRcnPOuHi90UK8CTQwaur79fPB7Fmu63ZlUvMHGe20das7p5aeOrpvV1dscDqPbrlS8X8t3EGaUiB1s4sowLW1DSQIMZIs4Idrlc8N4rHJv2JYy5Bl5l5r/q5HZx9j2hgIJ09Audp535JQPmxt6rTHWTAu2dYcC+Tz5cKI5N3+/bv71D7ol9Kr89SupPpElzelBeGdqrN55IIT/IOnoUnQpW3Hw3zfXzdGMLZ37q4WwzOyjHufKE0CcCa8mmF89sA7iH5hNmL0/gdgrrgnxLpEhGZsKyTY/3/Igskq/zQuWNmFQW2Bp0/y5AyGc0D3bg8fDsMyY7yUZu/FnbjWu2fnGwAOuOS8+8wR0v7VpTbdkXOD1u3+oY77qRM7d8r93pP8/fmemo1N9WnMk3MYLFdsTWDmOsry3AeRfnjPnrTomiuD2SSnWPTGOIvQNxf+kkvSCRG8uvfpwk4tML0bBhnocUh1lGgG2T30Hnpy7PwO9XupVxcp2FLW8E9jgWFVFLDdI9aDvSRTww8q6oC7VXuGOt1uAebq7biGPItcdUZWyppLejvTsFOqj2yndyRjPtzsl8qsV4VbSg39o2P6XhrtgfRquyIdnGAyAvwu9IHSVd+F0P7XjXvnU6xqgwPhX+VlraQTocLnmneBNLwxdY9NTUfrcW/57Ld6eZVe407bSz6Uz5dk7Exlxtb3o7A8PK+D8+PvTKc3jCOcvQIeHzloT/6To8dLnbWttPJ68M+cdfmfmu3SiY2wTrr2bGmCrPgorUF1zvhX+j8L/KPw/WWGNv0unW8hE4TGYoN80BTbVqx/v8GzlA49X6smmKTLAg2mmsYq9OLAyGKh64DOPNNVb8ww6zv9r/4EU526xr65KqKvKNuxRujOV7nBCIfrfBTD9iRJQbtWX5+YuekHEjhCHNsM8UPxB6l+VyQ4HvRKa9Djm1BOg4ckdnrn+5acMoNbbeH/TOHul3WQGI0HYqN9meglw6P/KVUcLGY8hbmttg9WXpZpkQ0vP8BvkLBDGIe9rWXPihhVwPyJLFT4QLfXCAlMGNR5/xZqaHFZwYQ0vNJvR8cRQnCJcZ+MdZxzSdqBy3LFlNcdrRc4DjcWxegjC8NAcMxsktAQ7pTOYeggtJ3DMFdDT5G92RW8XZ6vu4yjc7N3RzsjAMxD0+ydkPe6s2mgnvsuAK4+hqKG0p/3VJOQZRtctEQcYyHiBYq+moVDnf6Y4/P5qImFiqTq816ezxzq38mls5059r3LXBgA3WHGyW57lsoWynOvOcuCc2heSRM6sl4iarjtvf1SyyvmQQKOvg8qmEv/GdGqibbOW84r0KWjNQ2v60KzFoIjrhPUc5zYKAF7fE2w3tY9ERp4uTeFF9MoodBk6NVRTdKUYTI39bmsjj76e/C1kkNIovPo3yxXm0pmNAY1uMJ4pxCUJuNZ0DX4waWipRemxCrGDFQhaUZg71LkTt2B/W0NzVa1UiQQcrJUhHQUsb0Te2sWIQXqSTLlJhqD1W+qeI3ktv/VMdNkSQWFBw7SBZdC0b5Nw1k33jyyZVX5XioimVoAyDYlHoKAS1NxecWCdhHfOmlZFF0wkbC3/UTo4Klq4qY7bJKOEJXJ9Nw1wmzIrp5KaPXhpSjCVyNm9V4xosGyzWGkPvF0JM4G+FIJNAhJehaebx6QG6fvFAYSR8C731qDStg+BbGtG0kWyqOiQIBsd8SwzAJw5ltAY/W0QsWFztnekRpa44CosMOUrl5RtxYmA1d1G0bb3Ee09Vwm9FNTfeGdwJOjVTg0WyP3q/aMwHQaj+Nt48WkXCnJ69PJ8FPSvPTTstB3kSZWeA391wviLzs/H/4mC/yj8j8L/FYXX2viDcSL4dJFG2oPmvzMoerg89Rnb+nCS8m8Y85o/M2aOH1MXoXA94kP8U9lRZk5vZo5+Dqw7l42YdWMDXh7Ulfp/4rjYy/PTNabXJP/MVclv1drsWh6KlcULfwnHTD0hYV8TPtZx3k4/K3xmWZz4/7T80/I/s0V+vvS5DGya6jvl2ZGjnlZxAW2aZ2n4/gSSZRsAzg6xnJe8vGlRhbQ6b3y0yG/IP6c2s9sQw7rPs9effXso52evXW8YouUIzk7btqnR+hM2OFdjS5teoAhJB1djp0budCyqCn9KwmgG7gQIrwzeqr9i3+0VE12Z+46zWegMv9TJbjq8mXXF6nwK4yHHkznd3zyRaOOi2LNdeT1v6QL1+/nthJXgNIGvmc261WHWld9C6V3XLqZQz5D5qgfQPcrgPuU6p2burYiyVEyKvh3PD6n706wzTK5bXFtZbYQfkh5GHbpUiVoDQXvwjgdxDs2u4tey9ZbngNShop1659bGshRTbj2umKgGnVvSKjyfHsN66G5CVouUy5gnEriSfUR+j7YEc6jCWZog2V6KRDaK5MHsP48XVhD+1OdgY+xDbWlhhuvtM5zybriWQ79w140mz10KrCvMiuh3p1VdyEk1TB7KpzxsKqUb2lavJKhlIcoSOYXVgPoMkpjSVg3twiD4cUBYDCDgaZn1gOvAkJEQ9ja2skLN4dyyU/YR8+CWktN2oiuuGhFgYoXbA3Y26UIoijCSHtgIiKHGyJTjR8JHM9vdbcxdp+MDk7jaXQrrWtQCCAZKmL1Sy5v0OnWl34XPx0W/Ex7N6Ybv5bLl/YK2zcAORMgOv4me4/52ovuaXM3yHcfDb1pOXdlT2KFtpdBmaI8b9Yx8XZxfB8GJPMxjLEYYXF22dAjtMwMLAWQelIcplYlCAhT0qgmNbLBULgf+eY0oLltcO8vF/QCDe2tjRZbbQOpgiB5vJ77i2n8u/IZM4z0Q5VUy24kv1lz/oBY115kmGIslqNvoYNPlzylsL9ky2lCVQnNrwI11H4onTA5GJnJ1vYx1XSqOZAzM76M7X93SQ/YeGiKE/xE/WLxtbyjane1M84C3CEIIoomlJmeCbkK0YPcHkGiHTRlcyGZOWmLHAX4YjKFhH2f2SzQsELox9VLHw5zB8FctERi4zuget2duaEcx6wHtAP+Zp7TyNE9V/D0dGFaGvHfvy7enfH9IvmROy3jViQWkryMlS7UsUMeJxg+6vS2Av3IqLpzJw9XhyoyTuajO8+tlZUDIH72F8i2oBD/nNGBHCSPij9PYs95GjP2jg/q5HE3/p+Wflv9mLSDQbd0U2aRmhkyBTk2n/HN26h/BP4J/BP+ckfxvc0ayTTYPONm51HLnf6Fn/+vOkxoqE6NmMPWMWOZUPTNX3bkI+2q0PLU6ICCAXAnu8ZHyMQDztTX/qsxEqqoyCQofo4CpR1EvMFP4YzHmLxiYEjMkDdL2u3TyOjSt9dp2BUbOrr5eCe9h6LHmWyPZROa0hIDx0qyEGMv0PzDgWwcOtNJGEu8ruiPGa/h0JOgVOwrbHNwZQ1SNd5BY6roozOgP8VS1CmhSxVoOgg41TS8yvVpEDlGewdvnjyUD8li549x6csdUP8ZkOYYAlXWRdlBW8IqUPvVyywPRNmjiBuYIV00XnmH4d6UzLEcRGUKp6FP+K8bkNsVT1IKARVbPz0ruPWTkwG7SLUcs5Qaf+76CDqIz0x1lKJhs2FGwu+JCJUprCCoOp2BHa7CjGydG++HB6t4Yxd6ygpUcn5VFJF05KSBfAGMZujEkhJNWxzUMctt3L4GsSgKemhwgGQbSFlSPEckDfmZ+O50E+aUKiUQPUp8YigfveWkoHO0FPleB6MfrBef02HnRML3rscsqM2Rx/zZa/qPNoDXYIrWPavlSWwlq2APsbMbq56redXSFdG/51ynNZeTyLCT/tHfnmOthtCSn8ryEAkPkBXUMKkTHA8mXapZ1S+Shm7/bid1Dq/y2Bntgt3dvtg5TiyqDPA7uGDVZnlNAH+1s1DsEaJbpHEeVQ9m6aplW1xFWcCJn3uOIoQ3iIKsjMWUo62xTI/j6eMinSH3C9enxLO0jr7PW265TU4RZ0STQsP8jRjHKNqhyOpwCZIRfUyHjh8SI9vukwvyIxz4DjdBLWID3LGGHuxNPi6XwDMX2eacTehQj6Yx1C7pSUPIQ8CbPgK2osTOWme8OiR8yVGDZdP3BXnlmnXJQ0WgMOVr63KvveEO83333VpG5KgsPl/UdGgdrW+pL9wd+02OeZOAhfTR1AAqsOA7WBipvsW6NZLeo8uwFoomQLJYjUj94YvzpZRhJ/7PDCiv/YHT9LeaXryIFmE2jGhpE93QLCigo+22MZ5GPt5YvO9Be8PwbJJDhFmebRQWEFVTIioPNFy8SNG0ThPAklmOjfDn8UqCv1eHc6VkdSShwER3jkWgM7B7voH/o0pl83Sae2ijeIOZBCQVOpLmKkFM9hvvb3uv69sB0hXVcEmDtyQm47elmTHsicFQxFxIn2DOgr7DOY67G552ugGmv7Jh5v0jszP/eqp+lkR2CvcbfUSHRscbp5PhTq9sH0ToJkY9j7bK1l+FNk3i+Xnatei/o5sMIXnDxuB6d4LfWJtoqQQvmpPwSh9vYmO4GH8QPcsvX87iuwFPrZnvbcLkuLpFLA3Z/Kk6LuMbCIAJF4kA7VQZJHor5zGwaw8t07W0PaUF1pc+JOB3R7HR95JDcH00pWIUWSxZkXwvU1PJTh+mZILrkkUNer7zlYZO2s9aCzOZxPS5oXyKKZMYmZ9o0EgZ6dd77xXU2D0mBqz3UXscaBuQZKARYKp/edfXzBs7dtn5Jn35fiPHFT+sWH2JMpMbaTa3n8tptcrDjAqW/Zhnt4TpHGMIj76t7olFH/JlZY2oeGPd6O3NzwvgQ6NVIFG7qpgdHa1wpn0EqsphgVkrN24CfWXxoh8mgALx/FsavGC3+0KqymKVTLFQV/KQJeEI2PCM7lEllt4K4Krp8hzy2Ma/nnCSOxOc3nprw3cqDAp8IUs1dlNM9N/OgeQIDRcDs1eSxrpN2CWqqJvZS1f44kjnsDjLGJ5ZtsonSvPdT/gffPLC8UiN7tsAh70eBcfPyH31A5NOy0VyMfMYkv1a270YszLvaHY5Kt3r+mbhFJGAK/c6Jab231nNrSuWq6xO6e9k/VX+STBdf/kGUPUAu5a/gnZM1b9gAu84QbhWE+AQQZc2CbAX2lCwaSGxP7uP+Kz+k7WHOjWR7vdbmrPXtdpkj/mCEO8/wZUwjRwO4bYYhg9/Qnk5dwcymJ+PpmNJDVSy9K+CeP2XNSzMkQWiTCDeN1wjH+dth+2xPe2ITYp16F2xUB0Hy+MnlhwULlrNvgau4a8usRYadduoMxlOG8FI0T0aRhbwsbkUKmhRhWB5dD8OXWt1CCURNQw4l+I/GIgqefItn7686SknLZCTjKXy8JlrGIFfNrMq6+WHGiz3aT1nYsR/MNvNKLLhnOlCS7qbctBbgdnXTCBkP77rF3VNNdOF/ktEMrib2yqEkRijCw6UzYpwalgi8V+rETBNgqNvewL9Xdww4eSwbs1w4fE58Tg1jvLTYwtq8OrWAF4ka20WNcpPcbpq7JYv1nlV127hQzn/G8V/b8MkBbx0ZNScdGLbTPEhayi+bQ+axJVeqqVfXPw1xq8evrswF7SSY4kCHCfqGaB7Z3Ybei4lmDR1oAwBiUUL5LtuxScvTX7DlHP4J8OSuspRE6iJzjBE1NfNubO1P/bwRByn9qzbciJQPRstQ9OQ5VlFJWoUG6lJ+I9U7TnkIFc0lK9tWso/78XxeNGC6+OtacR3Fdr/It9mOogf8dWSbicnZO6kCaJZWYPa/az0Hp40InDPScE0bf7WRh9nJ71MPkuJ8r+u9iQT51MCCg9RHAlTeWeuiJVa6ezlTIzVk7AgROzJKMqlwRl/m5Clmjhpl7BEGpF9ef4RmBpI2YnVevk4w9VeVxYCX03NaMahOTe7IjNlYXvfExzHgq9kQRMIeu+frbLqYq28+RHoG9VoH1EmXoY2PUqa3f+FQX+xQs9e2N9C6K/O+4XyvumIIfo6OTQRtHHKL5ycLW6cbkVqBo0tnF7VD3VDP1GqNQxfnb2dkVQkni4T+6QRoSxQq/jbY7PubnLJJilHxBiibMHWr85ZgsvWJJfb4xJi6nZN3lZBpHYKQGVCHdni29xr5mBXsG861qPcgjGhu3eh3F8JPypaqoq9+Xo3r5auo5O95vuhzwfosgiJmvc1oGytFh+1K8aPNGLduHwVABrLfmtnNM6j3p4/hXi169u0P72ikXhTZ7Hd4q2Pauekv+6F2M1G6ampeg3djvUz9RrtMOxGmDPcc0a4/0Wixv8g7ZOMomWLCCr+OJjyK5n6j3OTp7MyHetdFKe1X8WSXrXfP7oX4y1qgfjp8LjG1uqJIMfkAevZCutSXnCcVVY9jVyD1Y8uZ1Ikgme5rD6EYy/GNI52ey0G6dFL2F65bgQgYaMQnj7fswrLoeuhW0MYcdV/sIsDqpx/P8sHJ4IaGepzlvVt9OD3cVHRvuh9u6H+R7JLgeSxGm0MrMgcz9aJtiMRdJay9Hw6q8bupiTOhK8HtWK4DNR4nUM7YBq2uac2yJ1C+Jbd+KDRqqCgS7wHENqDjugO6ukSiu8DO85Caw1qEGB3bL9FFLp0lUjVf6E1NpPA7njgpKfobO9glZPTQWXL8Ji9h2Qd+jwRwc2QIBvl9g58ywhHMPl++/HpQLWlHoqLXV/esAc9aa6Ns4Sj2opgP19i8pzt2XLfCWrcFr+S8slhziJn2TOGUUUZ2H9DIMt2qOo6Yohd6wXnBSbDLeUFb3+u4cNJNt80Z3xT9EOmCp45nh83YdfXUiaZ4YhbnsiWjSX0RwvQnUJ5lUg464BgDdyc2hvAMlth+AbvOZUv1NqRsVLebCvsKN83CDQ6l+k3cDStwu6jHbsVpFUbBHU/FXqsrLs8i17WkD7rCRZMVOBW8Izmw/+eIf6PNYQqxwhwZrnzX+L2OfmX7LTZw/Yy9aC/ODH2Nci/sKp9iSaH7sFoUjmpA5bugN+XrG7+PJl8DqK7noHDmlKoRByk9Tpk1WnA5nnohCqskyA3ImLCCzpioYDWFjcsi3H8K0/JMU2A4VfQaSfh2qDGvbXCrNsdeslR/Fi7iD5YmcIH+PINa0PAbPZqxUt5SaxAVY0lLr4P0Yy1ypoTYyCCbMw7Rw1TR2QTwWRNWYOZk3u902bbo3QmEzFg311IQ3DnlKmBKiTfe3D/OARsReWDB96X7f8YMOpEiBmYA6mJ92N//GzCLJvBJxWYmMUM+z3FLUKZr4OZxrIV8NhPBWFo7CbYDtLEbl/LU8OIn0yTAJIq3u58w1MgFeDzAfecfGRS3zW/tsJzO4kDFmbsEyUoPgbgltmeOlX/Kogn7b1wEmM/MNvs1SjeoMBctX7bNzgbAlNefuZPbEOcXQ3ccKWcaqCZNH9PIM9GrjiCeGS0H1xXnF6uyZ3xFY1ZRa/iYPpj9Vkkiai3K1AG+kE/pYOC2Dlzjax+LUdcYuGKkrHR/X7bs2sP7wOkTplejlleW8L3fRg229PK4CNA+OAwNyZNYOsoWerre+MVV5adou0X65AQs0fbG5I68isBxd7Du/gu4XZuZwcB3HFWuYE6sOAFthmpGYAvMBR8lehKM2HX4iY5/9ZN1uiGF6N7FeKJ1Bph8RHAiOWk35woQR3KCt/TwoFtecY0DwMC2DwNlSyzneBPjD/YgibBAXCZQreWIzBXhrSWWt6G9MKVycUX+95tvyDTm+vHI7rV/U0z++ma+Wb+9mW/qER7b22ipMD22TR1FWd5FdzDWUpESVxtuMxqNphy/mWsbX89mX3TebrS88E/+vaUg1YUBdqLrnbdjp0UAcLtuuEIeOdPcPQ0Mvg2WjI6a5pRclPS/8GyYGRn0VWRo4xf7C/4XUEsDBBQAAgAIADdH7UYPEy3PTAAAAGoAAAAbAAAAdW5pdmVyc2FsL3VuaXZlcnNhbC5wbmcueG1ss7GvyM1RKEstKs7Mz7NVMtQzULK34+WyKShKLctMLVeoAIoBBSFASaHSVsnECMEtz0wpybBVMjdGUpKRmpmeUWKrZGpiARfUBxoJAFBLAQIAABQAAgAIAIeT10aKJOKo+gIAALAIAAAUAAAAAAAAAAEAAAAAAAAAAAB1bml2ZXJzYWwvcGxheWVyLnhtbFBLAQIAABQAAgAIADdH7Ub7F3kMxjIAAERRAAAXAAAAAAAAAAAAAAAAACwDAAB1bml2ZXJzYWwvdW5pdmVyc2FsLnBuZ1BLAQIAABQAAgAIADdH7UYPEy3PTAAAAGoAAAAbAAAAAAAAAAEAAAAAACc2AAB1bml2ZXJzYWwvdW5pdmVyc2FsLnBuZy54bWxQSwUGAAAAAAMAAwDQAAAArDYAAAAA"/>
  <p:tag name="ISPRING_PRESENTATION_TITLE" val="Пример оформления модуля курса в PowerPoint.docx"/>
  <p:tag name="ISPRING_RESOURCE_PATHS_HASH_PRESENTER" val="8e8134037eecfa06f839ece71cee9b077e262"/>
  <p:tag name="ISPRING_UUID" val="{A4B26D42-A530-464D-9670-6D813BE7FFC9}"/>
  <p:tag name="ISPRING_RESOURCE_FOLDER" val="C:\Documents and Settings\User\Рабочий стол\ДЛЯ_СЛУШАТЕЛЕЙ\Шаблон модуля курса в PowerPoint 1\"/>
  <p:tag name="ISPRING_PRESENTATION_PATH" val="C:\Documents and Settings\User\Рабочий стол\ДЛЯ_СЛУШАТЕЛЕЙ\Шаблон модуля курса в PowerPoint 1.pptx"/>
  <p:tag name="ISPRING_PROJECT_FOLDER_UPDATED" val="1"/>
  <p:tag name="ISPRING_SCREEN_RECS_UPDATED" val="C:\Documents and Settings\User\Рабочий стол\ДЛЯ_СЛУШАТЕЛЕЙ\Шаблон модуля курса в PowerPoint 1\"/>
  <p:tag name="GENSWF_MOVIE_ONCLICK_URL" val="http://"/>
  <p:tag name="GENSWF_MOVIE_ONCLICK_URL_TARGET" val="_self"/>
  <p:tag name="GENSWF_MOVIE_PRESENTATION_END_URL" val="http://"/>
  <p:tag name="GENSWF_MOVIE_PRESENTATION_END_URL_TARGET" val="_self"/>
  <p:tag name="FLASHSPRING_PRESENTATION_REFERENCES" val="F&#10;1231211.docx&#10;C:\Documents and Settings\User\Рабочий стол\ДЛЯ_СЛУШАТЕЛЕЙ\Шаблон модуля курса в PowerPoint 1\attachment\att1\1231211.docx&#10;_blank&#10;|&#10;"/>
</p:tagLst>
</file>

<file path=ppt/theme/theme1.xml><?xml version="1.0" encoding="utf-8"?>
<a:theme xmlns:a="http://schemas.openxmlformats.org/drawingml/2006/main" name="Тема1">
  <a:themeElements>
    <a:clrScheme name="Зеленый и желтый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1" id="{12EC6DDA-7CB2-4B25-BEF5-23B1CA9A11F1}" vid="{5A52B5CC-7990-45C0-BC3F-3943285A93E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1478</TotalTime>
  <Words>503</Words>
  <Application>Microsoft Office PowerPoint</Application>
  <PresentationFormat>Широкоэкранный</PresentationFormat>
  <Paragraphs>80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Book Antiqua</vt:lpstr>
      <vt:lpstr>Calibri</vt:lpstr>
      <vt:lpstr>Times New Roman</vt:lpstr>
      <vt:lpstr>Wingdings</vt:lpstr>
      <vt:lpstr>Тема1</vt:lpstr>
      <vt:lpstr>Презентация PowerPoint</vt:lpstr>
      <vt:lpstr>Презентация PowerPoint</vt:lpstr>
      <vt:lpstr>Содержание модуля</vt:lpstr>
      <vt:lpstr>  </vt:lpstr>
      <vt:lpstr>Презентация PowerPoint</vt:lpstr>
      <vt:lpstr>  </vt:lpstr>
      <vt:lpstr>Презентация PowerPoint</vt:lpstr>
      <vt:lpstr>  </vt:lpstr>
      <vt:lpstr>Презентация PowerPoint</vt:lpstr>
      <vt:lpstr>Презентация PowerPoint</vt:lpstr>
      <vt:lpstr>Презентация PowerPoint</vt:lpstr>
      <vt:lpstr>  ЛИТЕРАТУРА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Пример оформления модуля курса в PowerPoint.docx</dc:title>
  <dc:creator>Пользователь</dc:creator>
  <cp:lastModifiedBy>Sysadmin</cp:lastModifiedBy>
  <cp:revision>146</cp:revision>
  <dcterms:created xsi:type="dcterms:W3CDTF">2014-06-06T09:13:21Z</dcterms:created>
  <dcterms:modified xsi:type="dcterms:W3CDTF">2023-01-10T08:10:32Z</dcterms:modified>
</cp:coreProperties>
</file>