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22"/>
  </p:notesMasterIdLst>
  <p:sldIdLst>
    <p:sldId id="285" r:id="rId2"/>
    <p:sldId id="304" r:id="rId3"/>
    <p:sldId id="286" r:id="rId4"/>
    <p:sldId id="409" r:id="rId5"/>
    <p:sldId id="287" r:id="rId6"/>
    <p:sldId id="288" r:id="rId7"/>
    <p:sldId id="410" r:id="rId8"/>
    <p:sldId id="289" r:id="rId9"/>
    <p:sldId id="290" r:id="rId10"/>
    <p:sldId id="291" r:id="rId11"/>
    <p:sldId id="292" r:id="rId12"/>
    <p:sldId id="293" r:id="rId13"/>
    <p:sldId id="411" r:id="rId14"/>
    <p:sldId id="294" r:id="rId15"/>
    <p:sldId id="295" r:id="rId16"/>
    <p:sldId id="296" r:id="rId17"/>
    <p:sldId id="297" r:id="rId18"/>
    <p:sldId id="298" r:id="rId19"/>
    <p:sldId id="299" r:id="rId20"/>
    <p:sldId id="412" r:id="rId21"/>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8A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89" d="100"/>
          <a:sy n="89" d="100"/>
        </p:scale>
        <p:origin x="23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45803-1717-4F48-B710-F7F1B43013F3}" type="doc">
      <dgm:prSet loTypeId="urn:microsoft.com/office/officeart/2008/layout/VerticalCurvedList" loCatId="list" qsTypeId="urn:microsoft.com/office/officeart/2005/8/quickstyle/simple5" qsCatId="simple" csTypeId="urn:microsoft.com/office/officeart/2005/8/colors/accent1_1" csCatId="accent1" phldr="1"/>
      <dgm:spPr/>
      <dgm:t>
        <a:bodyPr/>
        <a:lstStyle/>
        <a:p>
          <a:endParaRPr lang="ru-RU"/>
        </a:p>
      </dgm:t>
    </dgm:pt>
    <dgm:pt modelId="{2B71A9FB-D571-4E16-9DEE-5C8D55952890}">
      <dgm:prSet phldrT="[Текст]" custT="1"/>
      <dgm:spPr/>
      <dgm:t>
        <a:bodyPr/>
        <a:lstStyle/>
        <a:p>
          <a:r>
            <a:rPr lang="ru-RU" sz="2400" dirty="0">
              <a:latin typeface="Times New Roman" pitchFamily="18" charset="0"/>
              <a:cs typeface="Times New Roman" pitchFamily="18" charset="0"/>
            </a:rPr>
            <a:t>1. Понятие и качества памяти</a:t>
          </a:r>
        </a:p>
      </dgm:t>
    </dgm:pt>
    <dgm:pt modelId="{AB5CE423-EC06-4BC3-9D3F-585E57840550}" type="parTrans" cxnId="{4A177CAD-B738-4D43-A4A7-7280BE01C964}">
      <dgm:prSet/>
      <dgm:spPr/>
      <dgm:t>
        <a:bodyPr/>
        <a:lstStyle/>
        <a:p>
          <a:endParaRPr lang="ru-RU"/>
        </a:p>
      </dgm:t>
    </dgm:pt>
    <dgm:pt modelId="{CE14E9EE-7142-45C4-B5B4-260682811960}" type="sibTrans" cxnId="{4A177CAD-B738-4D43-A4A7-7280BE01C964}">
      <dgm:prSet/>
      <dgm:spPr/>
      <dgm:t>
        <a:bodyPr/>
        <a:lstStyle/>
        <a:p>
          <a:endParaRPr lang="ru-RU"/>
        </a:p>
      </dgm:t>
    </dgm:pt>
    <dgm:pt modelId="{7DBE8D2B-7DA6-4FA2-B362-33EE63AF337F}">
      <dgm:prSet phldrT="[Текст]" custT="1"/>
      <dgm:spPr/>
      <dgm:t>
        <a:bodyPr/>
        <a:lstStyle/>
        <a:p>
          <a:r>
            <a:rPr lang="ru-RU" sz="2400" dirty="0">
              <a:latin typeface="Times New Roman" pitchFamily="18" charset="0"/>
              <a:cs typeface="Times New Roman" pitchFamily="18" charset="0"/>
            </a:rPr>
            <a:t> 1. Виды памяти </a:t>
          </a:r>
        </a:p>
      </dgm:t>
    </dgm:pt>
    <dgm:pt modelId="{DFE3CA82-51D9-4FC6-95DB-90091E8815C2}" type="parTrans" cxnId="{98C2806F-1253-4B45-A4F3-693AAB26AFD9}">
      <dgm:prSet/>
      <dgm:spPr/>
      <dgm:t>
        <a:bodyPr/>
        <a:lstStyle/>
        <a:p>
          <a:endParaRPr lang="ru-RU"/>
        </a:p>
      </dgm:t>
    </dgm:pt>
    <dgm:pt modelId="{512C79B5-6A05-4419-9F62-C55956592DDD}" type="sibTrans" cxnId="{98C2806F-1253-4B45-A4F3-693AAB26AFD9}">
      <dgm:prSet/>
      <dgm:spPr/>
      <dgm:t>
        <a:bodyPr/>
        <a:lstStyle/>
        <a:p>
          <a:endParaRPr lang="ru-RU"/>
        </a:p>
      </dgm:t>
    </dgm:pt>
    <dgm:pt modelId="{BF68A537-F9E0-465A-A2CC-245C77329B81}">
      <dgm:prSet custT="1"/>
      <dgm:spPr/>
      <dgm:t>
        <a:bodyPr/>
        <a:lstStyle/>
        <a:p>
          <a:br>
            <a:rPr lang="ru-RU" sz="1800" dirty="0">
              <a:solidFill>
                <a:schemeClr val="tx1"/>
              </a:solidFill>
              <a:latin typeface="Times New Roman" panose="02020603050405020304" pitchFamily="18" charset="0"/>
              <a:cs typeface="Times New Roman" panose="02020603050405020304" pitchFamily="18" charset="0"/>
            </a:rPr>
          </a:br>
          <a:r>
            <a:rPr lang="ru-RU" sz="2400" dirty="0">
              <a:solidFill>
                <a:schemeClr val="tx1"/>
              </a:solidFill>
              <a:latin typeface="Times New Roman" panose="02020603050405020304" pitchFamily="18" charset="0"/>
              <a:cs typeface="Times New Roman" panose="02020603050405020304" pitchFamily="18" charset="0"/>
            </a:rPr>
            <a:t>1. Характеристика процессов памяти </a:t>
          </a:r>
          <a:r>
            <a:rPr lang="ru-RU" sz="1800" dirty="0">
              <a:solidFill>
                <a:schemeClr val="tx1"/>
              </a:solidFill>
              <a:latin typeface="Times New Roman" panose="02020603050405020304" pitchFamily="18" charset="0"/>
              <a:cs typeface="Times New Roman" panose="02020603050405020304" pitchFamily="18" charset="0"/>
            </a:rPr>
            <a:t>  </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endParaRPr>
        </a:p>
      </dgm:t>
    </dgm:pt>
    <dgm:pt modelId="{62EAB7DC-9A57-4632-A396-394F63F6DBA0}" type="parTrans" cxnId="{DA9DFF65-F83B-4D21-AD9F-997D6DA0D7E7}">
      <dgm:prSet/>
      <dgm:spPr/>
      <dgm:t>
        <a:bodyPr/>
        <a:lstStyle/>
        <a:p>
          <a:endParaRPr lang="ru-RU"/>
        </a:p>
      </dgm:t>
    </dgm:pt>
    <dgm:pt modelId="{51A6752F-9DF5-4FDE-92BF-E3CF430078B9}" type="sibTrans" cxnId="{DA9DFF65-F83B-4D21-AD9F-997D6DA0D7E7}">
      <dgm:prSet/>
      <dgm:spPr/>
      <dgm:t>
        <a:bodyPr/>
        <a:lstStyle/>
        <a:p>
          <a:endParaRPr lang="ru-RU"/>
        </a:p>
      </dgm:t>
    </dgm:pt>
    <dgm:pt modelId="{8C3C0CDE-0945-4576-83B9-7F37BA695137}" type="pres">
      <dgm:prSet presAssocID="{CF845803-1717-4F48-B710-F7F1B43013F3}" presName="Name0" presStyleCnt="0">
        <dgm:presLayoutVars>
          <dgm:chMax val="7"/>
          <dgm:chPref val="7"/>
          <dgm:dir/>
        </dgm:presLayoutVars>
      </dgm:prSet>
      <dgm:spPr/>
    </dgm:pt>
    <dgm:pt modelId="{962C2BD0-517B-4E9C-A037-D4A0806612C4}" type="pres">
      <dgm:prSet presAssocID="{CF845803-1717-4F48-B710-F7F1B43013F3}" presName="Name1" presStyleCnt="0"/>
      <dgm:spPr/>
    </dgm:pt>
    <dgm:pt modelId="{69725028-6CCC-4078-BC5F-BBFA67A060B3}" type="pres">
      <dgm:prSet presAssocID="{CF845803-1717-4F48-B710-F7F1B43013F3}" presName="cycle" presStyleCnt="0"/>
      <dgm:spPr/>
    </dgm:pt>
    <dgm:pt modelId="{17BCFDE8-867C-467A-B7F3-9B093F23E13E}" type="pres">
      <dgm:prSet presAssocID="{CF845803-1717-4F48-B710-F7F1B43013F3}" presName="srcNode" presStyleLbl="node1" presStyleIdx="0" presStyleCnt="3"/>
      <dgm:spPr/>
    </dgm:pt>
    <dgm:pt modelId="{BBDD1F15-5D5A-4430-A855-C76E50E51E42}" type="pres">
      <dgm:prSet presAssocID="{CF845803-1717-4F48-B710-F7F1B43013F3}" presName="conn" presStyleLbl="parChTrans1D2" presStyleIdx="0" presStyleCnt="1"/>
      <dgm:spPr/>
    </dgm:pt>
    <dgm:pt modelId="{BA257D16-06AA-4007-B484-5B9A27400F34}" type="pres">
      <dgm:prSet presAssocID="{CF845803-1717-4F48-B710-F7F1B43013F3}" presName="extraNode" presStyleLbl="node1" presStyleIdx="0" presStyleCnt="3"/>
      <dgm:spPr/>
    </dgm:pt>
    <dgm:pt modelId="{9D97D0A5-1934-40AE-A800-FABC8D7408F0}" type="pres">
      <dgm:prSet presAssocID="{CF845803-1717-4F48-B710-F7F1B43013F3}" presName="dstNode" presStyleLbl="node1" presStyleIdx="0" presStyleCnt="3"/>
      <dgm:spPr/>
    </dgm:pt>
    <dgm:pt modelId="{F84282E1-4565-4A17-8095-7AFD756B1AC4}" type="pres">
      <dgm:prSet presAssocID="{2B71A9FB-D571-4E16-9DEE-5C8D55952890}" presName="text_1" presStyleLbl="node1" presStyleIdx="0" presStyleCnt="3" custLinFactNeighborY="-1075">
        <dgm:presLayoutVars>
          <dgm:bulletEnabled val="1"/>
        </dgm:presLayoutVars>
      </dgm:prSet>
      <dgm:spPr/>
    </dgm:pt>
    <dgm:pt modelId="{B2EC6AC5-C87B-4274-A079-DC270768E12A}" type="pres">
      <dgm:prSet presAssocID="{2B71A9FB-D571-4E16-9DEE-5C8D55952890}" presName="accent_1" presStyleCnt="0"/>
      <dgm:spPr/>
    </dgm:pt>
    <dgm:pt modelId="{C7628E09-A5D0-43AC-834B-E8990AEC2BF8}" type="pres">
      <dgm:prSet presAssocID="{2B71A9FB-D571-4E16-9DEE-5C8D55952890}" presName="accentRepeatNode" presStyleLbl="solidFgAcc1" presStyleIdx="0" presStyleCnt="3"/>
      <dgm:spPr/>
    </dgm:pt>
    <dgm:pt modelId="{8C0C6712-21B3-4278-861E-1C412E492776}" type="pres">
      <dgm:prSet presAssocID="{BF68A537-F9E0-465A-A2CC-245C77329B81}" presName="text_2" presStyleLbl="node1" presStyleIdx="1" presStyleCnt="3">
        <dgm:presLayoutVars>
          <dgm:bulletEnabled val="1"/>
        </dgm:presLayoutVars>
      </dgm:prSet>
      <dgm:spPr/>
    </dgm:pt>
    <dgm:pt modelId="{9704CD2E-32DA-4458-A775-E3C3BD2A9D16}" type="pres">
      <dgm:prSet presAssocID="{BF68A537-F9E0-465A-A2CC-245C77329B81}" presName="accent_2" presStyleCnt="0"/>
      <dgm:spPr/>
    </dgm:pt>
    <dgm:pt modelId="{7C8C2190-03AD-449D-8FCD-D1DBAA1B4025}" type="pres">
      <dgm:prSet presAssocID="{BF68A537-F9E0-465A-A2CC-245C77329B81}" presName="accentRepeatNode" presStyleLbl="solidFgAcc1" presStyleIdx="1" presStyleCnt="3"/>
      <dgm:spPr/>
    </dgm:pt>
    <dgm:pt modelId="{7A86DB57-190C-493D-8DB7-65CDA3F7310F}" type="pres">
      <dgm:prSet presAssocID="{7DBE8D2B-7DA6-4FA2-B362-33EE63AF337F}" presName="text_3" presStyleLbl="node1" presStyleIdx="2" presStyleCnt="3" custLinFactNeighborX="-1620" custLinFactNeighborY="-8190">
        <dgm:presLayoutVars>
          <dgm:bulletEnabled val="1"/>
        </dgm:presLayoutVars>
      </dgm:prSet>
      <dgm:spPr/>
    </dgm:pt>
    <dgm:pt modelId="{010208C6-33E6-431B-9017-CA536C1BFD61}" type="pres">
      <dgm:prSet presAssocID="{7DBE8D2B-7DA6-4FA2-B362-33EE63AF337F}" presName="accent_3" presStyleCnt="0"/>
      <dgm:spPr/>
    </dgm:pt>
    <dgm:pt modelId="{0DCD7C7F-6665-4A3D-829C-8DA2A8D2CE09}" type="pres">
      <dgm:prSet presAssocID="{7DBE8D2B-7DA6-4FA2-B362-33EE63AF337F}" presName="accentRepeatNode" presStyleLbl="solidFgAcc1" presStyleIdx="2" presStyleCnt="3"/>
      <dgm:spPr/>
    </dgm:pt>
  </dgm:ptLst>
  <dgm:cxnLst>
    <dgm:cxn modelId="{5C7EFE11-3E52-4ABE-8E33-CD54D4E4C11D}" type="presOf" srcId="{CF845803-1717-4F48-B710-F7F1B43013F3}" destId="{8C3C0CDE-0945-4576-83B9-7F37BA695137}" srcOrd="0" destOrd="0" presId="urn:microsoft.com/office/officeart/2008/layout/VerticalCurvedList"/>
    <dgm:cxn modelId="{F5672922-B01F-46BA-A805-B7997E4A15AD}" type="presOf" srcId="{CE14E9EE-7142-45C4-B5B4-260682811960}" destId="{BBDD1F15-5D5A-4430-A855-C76E50E51E42}" srcOrd="0" destOrd="0" presId="urn:microsoft.com/office/officeart/2008/layout/VerticalCurvedList"/>
    <dgm:cxn modelId="{DA9DFF65-F83B-4D21-AD9F-997D6DA0D7E7}" srcId="{CF845803-1717-4F48-B710-F7F1B43013F3}" destId="{BF68A537-F9E0-465A-A2CC-245C77329B81}" srcOrd="1" destOrd="0" parTransId="{62EAB7DC-9A57-4632-A396-394F63F6DBA0}" sibTransId="{51A6752F-9DF5-4FDE-92BF-E3CF430078B9}"/>
    <dgm:cxn modelId="{98C2806F-1253-4B45-A4F3-693AAB26AFD9}" srcId="{CF845803-1717-4F48-B710-F7F1B43013F3}" destId="{7DBE8D2B-7DA6-4FA2-B362-33EE63AF337F}" srcOrd="2" destOrd="0" parTransId="{DFE3CA82-51D9-4FC6-95DB-90091E8815C2}" sibTransId="{512C79B5-6A05-4419-9F62-C55956592DDD}"/>
    <dgm:cxn modelId="{67731671-835F-4171-916D-5704871D8096}" type="presOf" srcId="{BF68A537-F9E0-465A-A2CC-245C77329B81}" destId="{8C0C6712-21B3-4278-861E-1C412E492776}" srcOrd="0" destOrd="0" presId="urn:microsoft.com/office/officeart/2008/layout/VerticalCurvedList"/>
    <dgm:cxn modelId="{6333A3AB-68D6-48D9-AD71-9B7F7D481D61}" type="presOf" srcId="{2B71A9FB-D571-4E16-9DEE-5C8D55952890}" destId="{F84282E1-4565-4A17-8095-7AFD756B1AC4}" srcOrd="0" destOrd="0" presId="urn:microsoft.com/office/officeart/2008/layout/VerticalCurvedList"/>
    <dgm:cxn modelId="{4A177CAD-B738-4D43-A4A7-7280BE01C964}" srcId="{CF845803-1717-4F48-B710-F7F1B43013F3}" destId="{2B71A9FB-D571-4E16-9DEE-5C8D55952890}" srcOrd="0" destOrd="0" parTransId="{AB5CE423-EC06-4BC3-9D3F-585E57840550}" sibTransId="{CE14E9EE-7142-45C4-B5B4-260682811960}"/>
    <dgm:cxn modelId="{D820B5F6-73F5-4167-89CC-36775FEBB087}" type="presOf" srcId="{7DBE8D2B-7DA6-4FA2-B362-33EE63AF337F}" destId="{7A86DB57-190C-493D-8DB7-65CDA3F7310F}" srcOrd="0" destOrd="0" presId="urn:microsoft.com/office/officeart/2008/layout/VerticalCurvedList"/>
    <dgm:cxn modelId="{2C919226-1A93-41DD-A1E6-2F1B9B57EA9D}" type="presParOf" srcId="{8C3C0CDE-0945-4576-83B9-7F37BA695137}" destId="{962C2BD0-517B-4E9C-A037-D4A0806612C4}" srcOrd="0" destOrd="0" presId="urn:microsoft.com/office/officeart/2008/layout/VerticalCurvedList"/>
    <dgm:cxn modelId="{A3BFED14-A2F2-4CF5-88EF-09C8857D93F2}" type="presParOf" srcId="{962C2BD0-517B-4E9C-A037-D4A0806612C4}" destId="{69725028-6CCC-4078-BC5F-BBFA67A060B3}" srcOrd="0" destOrd="0" presId="urn:microsoft.com/office/officeart/2008/layout/VerticalCurvedList"/>
    <dgm:cxn modelId="{5D2D7513-65C2-4408-902C-3DB4D1A9E6EC}" type="presParOf" srcId="{69725028-6CCC-4078-BC5F-BBFA67A060B3}" destId="{17BCFDE8-867C-467A-B7F3-9B093F23E13E}" srcOrd="0" destOrd="0" presId="urn:microsoft.com/office/officeart/2008/layout/VerticalCurvedList"/>
    <dgm:cxn modelId="{CAEE4FE3-389C-403B-945B-F84EB875145E}" type="presParOf" srcId="{69725028-6CCC-4078-BC5F-BBFA67A060B3}" destId="{BBDD1F15-5D5A-4430-A855-C76E50E51E42}" srcOrd="1" destOrd="0" presId="urn:microsoft.com/office/officeart/2008/layout/VerticalCurvedList"/>
    <dgm:cxn modelId="{C2DC7078-AB9A-4AC6-BE5F-56720D7A0004}" type="presParOf" srcId="{69725028-6CCC-4078-BC5F-BBFA67A060B3}" destId="{BA257D16-06AA-4007-B484-5B9A27400F34}" srcOrd="2" destOrd="0" presId="urn:microsoft.com/office/officeart/2008/layout/VerticalCurvedList"/>
    <dgm:cxn modelId="{97B3F0B5-0F68-4118-9CA5-9BE158BEAD27}" type="presParOf" srcId="{69725028-6CCC-4078-BC5F-BBFA67A060B3}" destId="{9D97D0A5-1934-40AE-A800-FABC8D7408F0}" srcOrd="3" destOrd="0" presId="urn:microsoft.com/office/officeart/2008/layout/VerticalCurvedList"/>
    <dgm:cxn modelId="{8E8E5421-4240-4BAA-BA84-21BB50AB8CAC}" type="presParOf" srcId="{962C2BD0-517B-4E9C-A037-D4A0806612C4}" destId="{F84282E1-4565-4A17-8095-7AFD756B1AC4}" srcOrd="1" destOrd="0" presId="urn:microsoft.com/office/officeart/2008/layout/VerticalCurvedList"/>
    <dgm:cxn modelId="{E76455F3-4B72-4D4E-8F6C-67FF9FFEED82}" type="presParOf" srcId="{962C2BD0-517B-4E9C-A037-D4A0806612C4}" destId="{B2EC6AC5-C87B-4274-A079-DC270768E12A}" srcOrd="2" destOrd="0" presId="urn:microsoft.com/office/officeart/2008/layout/VerticalCurvedList"/>
    <dgm:cxn modelId="{1FDED33F-FEE9-4FB8-B4B1-B9998A0BB361}" type="presParOf" srcId="{B2EC6AC5-C87B-4274-A079-DC270768E12A}" destId="{C7628E09-A5D0-43AC-834B-E8990AEC2BF8}" srcOrd="0" destOrd="0" presId="urn:microsoft.com/office/officeart/2008/layout/VerticalCurvedList"/>
    <dgm:cxn modelId="{81A6A5CD-67D5-4155-BCEE-4B6A0A600991}" type="presParOf" srcId="{962C2BD0-517B-4E9C-A037-D4A0806612C4}" destId="{8C0C6712-21B3-4278-861E-1C412E492776}" srcOrd="3" destOrd="0" presId="urn:microsoft.com/office/officeart/2008/layout/VerticalCurvedList"/>
    <dgm:cxn modelId="{6A5DCE98-88FF-4191-9B84-09DC711745B0}" type="presParOf" srcId="{962C2BD0-517B-4E9C-A037-D4A0806612C4}" destId="{9704CD2E-32DA-4458-A775-E3C3BD2A9D16}" srcOrd="4" destOrd="0" presId="urn:microsoft.com/office/officeart/2008/layout/VerticalCurvedList"/>
    <dgm:cxn modelId="{54CB5499-2703-4CA1-8819-9EFA55DC2AD1}" type="presParOf" srcId="{9704CD2E-32DA-4458-A775-E3C3BD2A9D16}" destId="{7C8C2190-03AD-449D-8FCD-D1DBAA1B4025}" srcOrd="0" destOrd="0" presId="urn:microsoft.com/office/officeart/2008/layout/VerticalCurvedList"/>
    <dgm:cxn modelId="{0ED48FD3-38F6-4865-9015-FAE82A4102AC}" type="presParOf" srcId="{962C2BD0-517B-4E9C-A037-D4A0806612C4}" destId="{7A86DB57-190C-493D-8DB7-65CDA3F7310F}" srcOrd="5" destOrd="0" presId="urn:microsoft.com/office/officeart/2008/layout/VerticalCurvedList"/>
    <dgm:cxn modelId="{21C0C625-293B-4D47-8617-F05DF7A8E7FE}" type="presParOf" srcId="{962C2BD0-517B-4E9C-A037-D4A0806612C4}" destId="{010208C6-33E6-431B-9017-CA536C1BFD61}" srcOrd="6" destOrd="0" presId="urn:microsoft.com/office/officeart/2008/layout/VerticalCurvedList"/>
    <dgm:cxn modelId="{0E4A5631-1265-4158-8AE9-77DF586F8230}" type="presParOf" srcId="{010208C6-33E6-431B-9017-CA536C1BFD61}" destId="{0DCD7C7F-6665-4A3D-829C-8DA2A8D2CE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D1F15-5D5A-4430-A855-C76E50E51E42}">
      <dsp:nvSpPr>
        <dsp:cNvPr id="0" name=""/>
        <dsp:cNvSpPr/>
      </dsp:nvSpPr>
      <dsp:spPr>
        <a:xfrm>
          <a:off x="-4781378" y="-732843"/>
          <a:ext cx="5695008" cy="5695008"/>
        </a:xfrm>
        <a:prstGeom prst="blockArc">
          <a:avLst>
            <a:gd name="adj1" fmla="val 18900000"/>
            <a:gd name="adj2" fmla="val 2700000"/>
            <a:gd name="adj3" fmla="val 37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4282E1-4565-4A17-8095-7AFD756B1AC4}">
      <dsp:nvSpPr>
        <dsp:cNvPr id="0" name=""/>
        <dsp:cNvSpPr/>
      </dsp:nvSpPr>
      <dsp:spPr>
        <a:xfrm>
          <a:off x="587596" y="413839"/>
          <a:ext cx="10632205" cy="84586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71405"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a:latin typeface="Times New Roman" pitchFamily="18" charset="0"/>
              <a:cs typeface="Times New Roman" pitchFamily="18" charset="0"/>
            </a:rPr>
            <a:t>1. Понятие и качества памяти</a:t>
          </a:r>
        </a:p>
      </dsp:txBody>
      <dsp:txXfrm>
        <a:off x="587596" y="413839"/>
        <a:ext cx="10632205" cy="845864"/>
      </dsp:txXfrm>
    </dsp:sp>
    <dsp:sp modelId="{C7628E09-A5D0-43AC-834B-E8990AEC2BF8}">
      <dsp:nvSpPr>
        <dsp:cNvPr id="0" name=""/>
        <dsp:cNvSpPr/>
      </dsp:nvSpPr>
      <dsp:spPr>
        <a:xfrm>
          <a:off x="58931" y="317199"/>
          <a:ext cx="1057330" cy="105733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C0C6712-21B3-4278-861E-1C412E492776}">
      <dsp:nvSpPr>
        <dsp:cNvPr id="0" name=""/>
        <dsp:cNvSpPr/>
      </dsp:nvSpPr>
      <dsp:spPr>
        <a:xfrm>
          <a:off x="895068" y="1691728"/>
          <a:ext cx="10324733" cy="84586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71405" tIns="45720" rIns="45720" bIns="45720" numCol="1" spcCol="1270" anchor="ctr" anchorCtr="0">
          <a:noAutofit/>
        </a:bodyPr>
        <a:lstStyle/>
        <a:p>
          <a:pPr marL="0" lvl="0" indent="0" algn="l" defTabSz="800100">
            <a:lnSpc>
              <a:spcPct val="90000"/>
            </a:lnSpc>
            <a:spcBef>
              <a:spcPct val="0"/>
            </a:spcBef>
            <a:spcAft>
              <a:spcPct val="35000"/>
            </a:spcAft>
            <a:buNone/>
          </a:pPr>
          <a:br>
            <a:rPr lang="ru-RU" sz="1800" kern="1200" dirty="0">
              <a:solidFill>
                <a:schemeClr val="tx1"/>
              </a:solidFill>
              <a:latin typeface="Times New Roman" panose="02020603050405020304" pitchFamily="18" charset="0"/>
              <a:cs typeface="Times New Roman" panose="02020603050405020304" pitchFamily="18" charset="0"/>
            </a:rPr>
          </a:br>
          <a:r>
            <a:rPr lang="ru-RU" sz="2400" kern="1200" dirty="0">
              <a:solidFill>
                <a:schemeClr val="tx1"/>
              </a:solidFill>
              <a:latin typeface="Times New Roman" panose="02020603050405020304" pitchFamily="18" charset="0"/>
              <a:cs typeface="Times New Roman" panose="02020603050405020304" pitchFamily="18" charset="0"/>
            </a:rPr>
            <a:t>1. Характеристика процессов памяти </a:t>
          </a:r>
          <a:r>
            <a:rPr lang="ru-RU" sz="1800" kern="1200" dirty="0">
              <a:solidFill>
                <a:schemeClr val="tx1"/>
              </a:solidFill>
              <a:latin typeface="Times New Roman" panose="02020603050405020304" pitchFamily="18" charset="0"/>
              <a:cs typeface="Times New Roman" panose="02020603050405020304" pitchFamily="18" charset="0"/>
            </a:rPr>
            <a:t>  </a:t>
          </a:r>
          <a:br>
            <a:rPr lang="ru-RU" sz="1800" kern="1200" dirty="0">
              <a:solidFill>
                <a:schemeClr val="tx1"/>
              </a:solidFill>
              <a:latin typeface="Times New Roman" panose="02020603050405020304" pitchFamily="18" charset="0"/>
              <a:cs typeface="Times New Roman" panose="02020603050405020304" pitchFamily="18" charset="0"/>
            </a:rPr>
          </a:br>
          <a:endParaRPr lang="ru-RU" sz="1800" kern="1200" dirty="0">
            <a:solidFill>
              <a:schemeClr val="tx1"/>
            </a:solidFill>
          </a:endParaRPr>
        </a:p>
      </dsp:txBody>
      <dsp:txXfrm>
        <a:off x="895068" y="1691728"/>
        <a:ext cx="10324733" cy="845864"/>
      </dsp:txXfrm>
    </dsp:sp>
    <dsp:sp modelId="{7C8C2190-03AD-449D-8FCD-D1DBAA1B4025}">
      <dsp:nvSpPr>
        <dsp:cNvPr id="0" name=""/>
        <dsp:cNvSpPr/>
      </dsp:nvSpPr>
      <dsp:spPr>
        <a:xfrm>
          <a:off x="366403" y="1585995"/>
          <a:ext cx="1057330" cy="105733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A86DB57-190C-493D-8DB7-65CDA3F7310F}">
      <dsp:nvSpPr>
        <dsp:cNvPr id="0" name=""/>
        <dsp:cNvSpPr/>
      </dsp:nvSpPr>
      <dsp:spPr>
        <a:xfrm>
          <a:off x="415355" y="2891249"/>
          <a:ext cx="10632205" cy="84586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71405"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a:latin typeface="Times New Roman" pitchFamily="18" charset="0"/>
              <a:cs typeface="Times New Roman" pitchFamily="18" charset="0"/>
            </a:rPr>
            <a:t> 1. Виды памяти </a:t>
          </a:r>
        </a:p>
      </dsp:txBody>
      <dsp:txXfrm>
        <a:off x="415355" y="2891249"/>
        <a:ext cx="10632205" cy="845864"/>
      </dsp:txXfrm>
    </dsp:sp>
    <dsp:sp modelId="{0DCD7C7F-6665-4A3D-829C-8DA2A8D2CE09}">
      <dsp:nvSpPr>
        <dsp:cNvPr id="0" name=""/>
        <dsp:cNvSpPr/>
      </dsp:nvSpPr>
      <dsp:spPr>
        <a:xfrm>
          <a:off x="58931" y="2854792"/>
          <a:ext cx="1057330" cy="105733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B3EC5-21AB-4047-A8E4-484DDE95C22D}" type="datetimeFigureOut">
              <a:rPr lang="ru-RU" smtClean="0"/>
              <a:t>10.01.2023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95EB3-19A4-4000-8021-A7D093ED95A7}" type="slidenum">
              <a:rPr lang="ru-RU" smtClean="0"/>
              <a:t>‹#›</a:t>
            </a:fld>
            <a:endParaRPr lang="ru-RU"/>
          </a:p>
        </p:txBody>
      </p:sp>
    </p:spTree>
    <p:extLst>
      <p:ext uri="{BB962C8B-B14F-4D97-AF65-F5344CB8AC3E}">
        <p14:creationId xmlns:p14="http://schemas.microsoft.com/office/powerpoint/2010/main" val="228536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295EB3-19A4-4000-8021-A7D093ED95A7}" type="slidenum">
              <a:rPr lang="ru-RU" smtClean="0"/>
              <a:t>20</a:t>
            </a:fld>
            <a:endParaRPr lang="ru-RU"/>
          </a:p>
        </p:txBody>
      </p:sp>
    </p:spTree>
    <p:extLst>
      <p:ext uri="{BB962C8B-B14F-4D97-AF65-F5344CB8AC3E}">
        <p14:creationId xmlns:p14="http://schemas.microsoft.com/office/powerpoint/2010/main" val="250683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Прямоугольник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0" name="Прямоугольник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1" name="Прямоугольник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2" name="Заголовок 1"/>
          <p:cNvSpPr>
            <a:spLocks noGrp="1"/>
          </p:cNvSpPr>
          <p:nvPr>
            <p:ph type="ctrTitle"/>
          </p:nvPr>
        </p:nvSpPr>
        <p:spPr>
          <a:xfrm>
            <a:off x="1295400" y="2079812"/>
            <a:ext cx="9601200" cy="1724092"/>
          </a:xfrm>
        </p:spPr>
        <p:txBody>
          <a:bodyPr anchor="b"/>
          <a:lstStyle>
            <a:lvl1pPr algn="ctr">
              <a:defRPr sz="5400"/>
            </a:lvl1pPr>
          </a:lstStyle>
          <a:p>
            <a:r>
              <a:rPr lang="ru-RU"/>
              <a:t>Образец заголовка</a:t>
            </a:r>
            <a:endParaRPr lang="ru-RU" dirty="0"/>
          </a:p>
        </p:txBody>
      </p:sp>
      <p:sp>
        <p:nvSpPr>
          <p:cNvPr id="3" name="Подзаголовок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ru-RU" dirty="0"/>
          </a:p>
        </p:txBody>
      </p:sp>
    </p:spTree>
    <p:extLst>
      <p:ext uri="{BB962C8B-B14F-4D97-AF65-F5344CB8AC3E}">
        <p14:creationId xmlns:p14="http://schemas.microsoft.com/office/powerpoint/2010/main" val="100793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fld id="{C6C52C72-DE31-F449-A4ED-4C594FD91407}" type="datetimeFigureOut">
              <a:rPr lang="en-US" smtClean="0"/>
              <a:pPr/>
              <a:t>1/10/2023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686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274638"/>
            <a:ext cx="2628900" cy="5897562"/>
          </a:xfrm>
        </p:spPr>
        <p:txBody>
          <a:bodyPr vert="eaVert"/>
          <a:lstStyle/>
          <a:p>
            <a:r>
              <a:rPr lang="ru-RU"/>
              <a:t>Образец заголовка</a:t>
            </a:r>
            <a:endParaRPr lang="ru-RU" dirty="0"/>
          </a:p>
        </p:txBody>
      </p:sp>
      <p:sp>
        <p:nvSpPr>
          <p:cNvPr id="3" name="Вертикальный текст 2"/>
          <p:cNvSpPr>
            <a:spLocks noGrp="1"/>
          </p:cNvSpPr>
          <p:nvPr>
            <p:ph type="body" orient="vert" idx="1"/>
          </p:nvPr>
        </p:nvSpPr>
        <p:spPr>
          <a:xfrm>
            <a:off x="838200" y="274638"/>
            <a:ext cx="7734300"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fld id="{ED62726E-379B-B349-9EED-81ED093FA806}" type="datetimeFigureOut">
              <a:rPr lang="en-US" smtClean="0"/>
              <a:pPr/>
              <a:t>1/10/2023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20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fld id="{9B3A1323-8D79-1946-B0D7-40001CF92E9D}" type="datetimeFigureOut">
              <a:rPr lang="en-US" smtClean="0"/>
              <a:pPr/>
              <a:t>1/10/2023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8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2130552"/>
            <a:ext cx="9601200" cy="2359152"/>
          </a:xfrm>
        </p:spPr>
        <p:txBody>
          <a:bodyPr anchor="b">
            <a:normAutofit/>
          </a:bodyPr>
          <a:lstStyle>
            <a:lvl1pPr algn="ctr">
              <a:defRPr sz="5400" b="1"/>
            </a:lvl1pPr>
          </a:lstStyle>
          <a:p>
            <a:r>
              <a:rPr lang="ru-RU"/>
              <a:t>Образец заголовка</a:t>
            </a:r>
            <a:endParaRPr lang="ru-RU" dirty="0"/>
          </a:p>
        </p:txBody>
      </p:sp>
      <p:sp>
        <p:nvSpPr>
          <p:cNvPr id="3" name="Текст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DFA1846-DA80-1C48-A609-854EA85C59AD}" type="datetimeFigureOut">
              <a:rPr lang="en-US" smtClean="0"/>
              <a:pPr/>
              <a:t>1/10/2023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254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Дата 4"/>
          <p:cNvSpPr>
            <a:spLocks noGrp="1"/>
          </p:cNvSpPr>
          <p:nvPr>
            <p:ph type="dt" sz="half" idx="10"/>
          </p:nvPr>
        </p:nvSpPr>
        <p:spPr/>
        <p:txBody>
          <a:bodyPr/>
          <a:lstStyle/>
          <a:p>
            <a:fld id="{57302355-E14B-8545-A8F8-0FE83CC9D524}" type="datetimeFigureOut">
              <a:rPr lang="en-US" smtClean="0"/>
              <a:pPr/>
              <a:t>1/10/2023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949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Текст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Дата 6"/>
          <p:cNvSpPr>
            <a:spLocks noGrp="1"/>
          </p:cNvSpPr>
          <p:nvPr>
            <p:ph type="dt" sz="half" idx="10"/>
          </p:nvPr>
        </p:nvSpPr>
        <p:spPr/>
        <p:txBody>
          <a:bodyPr/>
          <a:lstStyle/>
          <a:p>
            <a:fld id="{02640F58-564D-2B4F-AE67-E407BA4FCF45}" type="datetimeFigureOut">
              <a:rPr lang="en-US" smtClean="0"/>
              <a:pPr/>
              <a:t>1/10/2023</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724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Дата 2"/>
          <p:cNvSpPr>
            <a:spLocks noGrp="1"/>
          </p:cNvSpPr>
          <p:nvPr>
            <p:ph type="dt" sz="half" idx="10"/>
          </p:nvPr>
        </p:nvSpPr>
        <p:spPr/>
        <p:txBody>
          <a:bodyPr/>
          <a:lstStyle/>
          <a:p>
            <a:fld id="{F13A34C8-038E-2045-AF43-DF7DBB8E0E9E}" type="datetimeFigureOut">
              <a:rPr lang="en-US" smtClean="0"/>
              <a:pPr/>
              <a:t>1/10/2023</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51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5" name="Группа 4"/>
          <p:cNvGrpSpPr/>
          <p:nvPr/>
        </p:nvGrpSpPr>
        <p:grpSpPr>
          <a:xfrm flipV="1">
            <a:off x="1585" y="0"/>
            <a:ext cx="12188827" cy="377952"/>
            <a:chOff x="-1" y="6480048"/>
            <a:chExt cx="12188827" cy="377952"/>
          </a:xfrm>
        </p:grpSpPr>
        <p:sp>
          <p:nvSpPr>
            <p:cNvPr id="6" name="Прямоугольник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7" name="Прямоугольник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Дата 1"/>
          <p:cNvSpPr>
            <a:spLocks noGrp="1"/>
          </p:cNvSpPr>
          <p:nvPr>
            <p:ph type="dt" sz="half" idx="10"/>
          </p:nvPr>
        </p:nvSpPr>
        <p:spPr/>
        <p:txBody>
          <a:bodyPr/>
          <a:lstStyle/>
          <a:p>
            <a:fld id="{8818C68F-D26B-8F47-958C-23B49CF8A634}" type="datetimeFigureOut">
              <a:rPr lang="en-US" smtClean="0"/>
              <a:pPr/>
              <a:t>1/10/2023</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407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8" name="Группа 7"/>
          <p:cNvGrpSpPr/>
          <p:nvPr/>
        </p:nvGrpSpPr>
        <p:grpSpPr>
          <a:xfrm flipV="1">
            <a:off x="1585" y="0"/>
            <a:ext cx="12188827" cy="377952"/>
            <a:chOff x="-1" y="6480048"/>
            <a:chExt cx="12188827" cy="377952"/>
          </a:xfrm>
        </p:grpSpPr>
        <p:sp>
          <p:nvSpPr>
            <p:cNvPr id="9" name="Прямоугольник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0" name="Прямоугольник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Заголовок 1"/>
          <p:cNvSpPr>
            <a:spLocks noGrp="1"/>
          </p:cNvSpPr>
          <p:nvPr>
            <p:ph type="title"/>
          </p:nvPr>
        </p:nvSpPr>
        <p:spPr>
          <a:xfrm>
            <a:off x="7470648" y="2350008"/>
            <a:ext cx="4206240" cy="1993392"/>
          </a:xfrm>
        </p:spPr>
        <p:txBody>
          <a:bodyPr anchor="b">
            <a:normAutofit/>
          </a:bodyPr>
          <a:lstStyle>
            <a:lvl1pPr>
              <a:defRPr sz="3400" b="1"/>
            </a:lvl1pPr>
          </a:lstStyle>
          <a:p>
            <a:r>
              <a:rPr lang="ru-RU"/>
              <a:t>Образец заголовка</a:t>
            </a:r>
            <a:endParaRPr lang="ru-RU" dirty="0"/>
          </a:p>
        </p:txBody>
      </p:sp>
      <p:sp>
        <p:nvSpPr>
          <p:cNvPr id="3" name="Объект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Текст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0DF5E60-9974-AC48-9591-99C2BB44B7CF}" type="datetimeFigureOut">
              <a:rPr lang="en-US" smtClean="0"/>
              <a:pPr/>
              <a:t>1/10/2023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647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flipV="1">
            <a:off x="1585" y="0"/>
            <a:ext cx="12188827" cy="377952"/>
            <a:chOff x="-1" y="6480048"/>
            <a:chExt cx="12188827" cy="377952"/>
          </a:xfrm>
        </p:grpSpPr>
        <p:sp>
          <p:nvSpPr>
            <p:cNvPr id="9" name="Прямоугольник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10" name="Прямоугольник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Заголовок 1"/>
          <p:cNvSpPr>
            <a:spLocks noGrp="1"/>
          </p:cNvSpPr>
          <p:nvPr>
            <p:ph type="title"/>
          </p:nvPr>
        </p:nvSpPr>
        <p:spPr>
          <a:xfrm>
            <a:off x="7470648" y="2350008"/>
            <a:ext cx="4206240" cy="1993392"/>
          </a:xfrm>
        </p:spPr>
        <p:txBody>
          <a:bodyPr anchor="b">
            <a:normAutofit/>
          </a:bodyPr>
          <a:lstStyle>
            <a:lvl1pPr>
              <a:defRPr sz="3400" b="1"/>
            </a:lvl1pPr>
          </a:lstStyle>
          <a:p>
            <a:r>
              <a:rPr lang="ru-RU"/>
              <a:t>Образец заголовка</a:t>
            </a:r>
            <a:endParaRPr lang="ru-RU" dirty="0"/>
          </a:p>
        </p:txBody>
      </p:sp>
      <p:sp>
        <p:nvSpPr>
          <p:cNvPr id="3" name="Рисунок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ru-RU" dirty="0"/>
          </a:p>
        </p:txBody>
      </p:sp>
      <p:sp>
        <p:nvSpPr>
          <p:cNvPr id="4" name="Текст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8C79C5D-2A6F-F04D-97DA-BEF2467B64E4}" type="datetimeFigureOut">
              <a:rPr lang="en-US" smtClean="0"/>
              <a:pPr/>
              <a:t>1/10/2023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1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9" name="Группа 8"/>
          <p:cNvGrpSpPr/>
          <p:nvPr/>
        </p:nvGrpSpPr>
        <p:grpSpPr>
          <a:xfrm>
            <a:off x="-1" y="6480048"/>
            <a:ext cx="12188827" cy="377952"/>
            <a:chOff x="-1" y="6480048"/>
            <a:chExt cx="12188827" cy="377952"/>
          </a:xfrm>
        </p:grpSpPr>
        <p:sp>
          <p:nvSpPr>
            <p:cNvPr id="7" name="Прямоугольник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8" name="Прямоугольник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grpSp>
      <p:sp>
        <p:nvSpPr>
          <p:cNvPr id="2" name="Заголовок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ru-RU" dirty="0"/>
              <a:t>Образец заголовка</a:t>
            </a:r>
          </a:p>
        </p:txBody>
      </p:sp>
      <p:sp>
        <p:nvSpPr>
          <p:cNvPr id="3" name="Текст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9B482E8-6E0E-1B4F-B1FD-C69DB9E858D9}" type="datetimeFigureOut">
              <a:rPr lang="en-US" smtClean="0"/>
              <a:pPr/>
              <a:t>1/10/2023</a:t>
            </a:fld>
            <a:endParaRPr lang="en-US" dirty="0"/>
          </a:p>
        </p:txBody>
      </p:sp>
      <p:sp>
        <p:nvSpPr>
          <p:cNvPr id="5" name="Нижний колонтитул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Номер слайда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503124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
        <p:nvSpPr>
          <p:cNvPr id="6" name="Подзаголовок 2"/>
          <p:cNvSpPr txBox="1">
            <a:spLocks/>
          </p:cNvSpPr>
          <p:nvPr/>
        </p:nvSpPr>
        <p:spPr>
          <a:xfrm>
            <a:off x="810001" y="3380722"/>
            <a:ext cx="10572000" cy="251194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a:lstStyle>
          <a:p>
            <a:pPr marL="45720" indent="0">
              <a:buNone/>
            </a:pPr>
            <a:r>
              <a:rPr lang="ru-RU" sz="3200" b="1" dirty="0">
                <a:solidFill>
                  <a:schemeClr val="tx1"/>
                </a:solidFill>
                <a:latin typeface="Times New Roman" panose="02020603050405020304" pitchFamily="18" charset="0"/>
                <a:cs typeface="Times New Roman" panose="02020603050405020304" pitchFamily="18" charset="0"/>
              </a:rPr>
              <a:t>                                Модуль 1.3. Память </a:t>
            </a:r>
          </a:p>
        </p:txBody>
      </p:sp>
      <p:sp>
        <p:nvSpPr>
          <p:cNvPr id="7" name="Подзаголовок 2"/>
          <p:cNvSpPr txBox="1">
            <a:spLocks/>
          </p:cNvSpPr>
          <p:nvPr/>
        </p:nvSpPr>
        <p:spPr>
          <a:xfrm>
            <a:off x="976049" y="5211551"/>
            <a:ext cx="10187820" cy="79283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ru-RU" sz="1200" b="1" cap="none" dirty="0">
                <a:solidFill>
                  <a:schemeClr val="tx2">
                    <a:lumMod val="60000"/>
                    <a:lumOff val="40000"/>
                  </a:schemeClr>
                </a:solidFill>
                <a:latin typeface="Times New Roman" panose="02020603050405020304" pitchFamily="18" charset="0"/>
                <a:cs typeface="Times New Roman" panose="02020603050405020304" pitchFamily="18" charset="0"/>
              </a:rPr>
              <a:t>Автор Кушнер Галина Ивановна, преподаватель, Минский филиал </a:t>
            </a:r>
            <a:r>
              <a:rPr lang="ru-RU" sz="1200" b="1" cap="none" dirty="0">
                <a:solidFill>
                  <a:schemeClr val="tx2">
                    <a:lumMod val="60000"/>
                    <a:lumOff val="40000"/>
                  </a:schemeClr>
                </a:solidFill>
                <a:latin typeface="Times New Roman" panose="02020603050405020304" pitchFamily="18" charset="0"/>
                <a:ea typeface="Times New Roman" panose="02020603050405020304" pitchFamily="18" charset="0"/>
              </a:rPr>
              <a:t>учреждения образования "Белорусский торгово-экономический университет потребительской кооперации"</a:t>
            </a:r>
          </a:p>
          <a:p>
            <a:pPr algn="ctr"/>
            <a:r>
              <a:rPr lang="ru-RU" sz="1200" b="1" cap="none" dirty="0">
                <a:solidFill>
                  <a:schemeClr val="tx2">
                    <a:lumMod val="60000"/>
                    <a:lumOff val="40000"/>
                  </a:schemeClr>
                </a:solidFill>
                <a:latin typeface="Times New Roman" panose="02020603050405020304" pitchFamily="18" charset="0"/>
                <a:ea typeface="Times New Roman" panose="02020603050405020304" pitchFamily="18" charset="0"/>
              </a:rPr>
              <a:t>e-</a:t>
            </a:r>
            <a:r>
              <a:rPr lang="ru-RU" sz="1200" b="1" cap="none" dirty="0" err="1">
                <a:solidFill>
                  <a:schemeClr val="tx2">
                    <a:lumMod val="60000"/>
                    <a:lumOff val="40000"/>
                  </a:schemeClr>
                </a:solidFill>
                <a:latin typeface="Times New Roman" panose="02020603050405020304" pitchFamily="18" charset="0"/>
                <a:ea typeface="Times New Roman" panose="02020603050405020304" pitchFamily="18" charset="0"/>
              </a:rPr>
              <a:t>mail</a:t>
            </a:r>
            <a:r>
              <a:rPr lang="ru-RU" sz="1200" b="1" cap="none" dirty="0">
                <a:solidFill>
                  <a:schemeClr val="tx2">
                    <a:lumMod val="60000"/>
                    <a:lumOff val="40000"/>
                  </a:schemeClr>
                </a:solidFill>
                <a:latin typeface="Times New Roman" panose="02020603050405020304" pitchFamily="18" charset="0"/>
                <a:ea typeface="Times New Roman" panose="02020603050405020304" pitchFamily="18" charset="0"/>
              </a:rPr>
              <a:t>: </a:t>
            </a:r>
          </a:p>
        </p:txBody>
      </p:sp>
      <p:sp>
        <p:nvSpPr>
          <p:cNvPr id="8" name="Прямоугольник 7"/>
          <p:cNvSpPr/>
          <p:nvPr/>
        </p:nvSpPr>
        <p:spPr>
          <a:xfrm>
            <a:off x="1253720" y="2484678"/>
            <a:ext cx="10555903" cy="584775"/>
          </a:xfrm>
          <a:prstGeom prst="rect">
            <a:avLst/>
          </a:prstGeom>
        </p:spPr>
        <p:txBody>
          <a:bodyPr wrap="none">
            <a:spAutoFit/>
          </a:bodyPr>
          <a:lstStyle/>
          <a:p>
            <a:r>
              <a:rPr lang="ru-RU" sz="3200" b="1" dirty="0">
                <a:solidFill>
                  <a:srgbClr val="8A0000"/>
                </a:solidFill>
                <a:latin typeface="Times New Roman" panose="02020603050405020304" pitchFamily="18" charset="0"/>
                <a:cs typeface="Times New Roman" panose="02020603050405020304" pitchFamily="18" charset="0"/>
              </a:rPr>
              <a:t>ПСИХОЛОГИЯ И ЭТИКА ДЕЛОВЫХ ОТНОШЕНИЙ </a:t>
            </a:r>
          </a:p>
        </p:txBody>
      </p:sp>
    </p:spTree>
    <p:extLst>
      <p:ext uri="{BB962C8B-B14F-4D97-AF65-F5344CB8AC3E}">
        <p14:creationId xmlns:p14="http://schemas.microsoft.com/office/powerpoint/2010/main" val="411121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
        <p:nvSpPr>
          <p:cNvPr id="6" name="Скругленный прямоугольник 5"/>
          <p:cNvSpPr/>
          <p:nvPr/>
        </p:nvSpPr>
        <p:spPr>
          <a:xfrm>
            <a:off x="3747654" y="715374"/>
            <a:ext cx="4475018" cy="1039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solidFill>
                  <a:schemeClr val="tx1"/>
                </a:solidFill>
              </a:rPr>
              <a:t>Запоминание</a:t>
            </a:r>
          </a:p>
        </p:txBody>
      </p:sp>
      <p:sp>
        <p:nvSpPr>
          <p:cNvPr id="7" name="Скругленный прямоугольник 6"/>
          <p:cNvSpPr/>
          <p:nvPr/>
        </p:nvSpPr>
        <p:spPr>
          <a:xfrm>
            <a:off x="997527" y="2216727"/>
            <a:ext cx="3588327" cy="706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i="1" dirty="0">
                <a:solidFill>
                  <a:schemeClr val="tx1"/>
                </a:solidFill>
                <a:latin typeface="Times New Roman" panose="02020603050405020304" pitchFamily="18" charset="0"/>
                <a:cs typeface="Times New Roman" panose="02020603050405020304" pitchFamily="18" charset="0"/>
              </a:rPr>
              <a:t>механическое</a:t>
            </a:r>
            <a:endParaRPr lang="ru-RU" sz="2800" dirty="0">
              <a:solidFill>
                <a:schemeClr val="tx1"/>
              </a:solidFill>
            </a:endParaRPr>
          </a:p>
        </p:txBody>
      </p:sp>
      <p:sp>
        <p:nvSpPr>
          <p:cNvPr id="8" name="Скругленный прямоугольник 7"/>
          <p:cNvSpPr/>
          <p:nvPr/>
        </p:nvSpPr>
        <p:spPr>
          <a:xfrm>
            <a:off x="6858000" y="2216727"/>
            <a:ext cx="3685310" cy="658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i="1">
                <a:solidFill>
                  <a:schemeClr val="tx1"/>
                </a:solidFill>
                <a:latin typeface="Times New Roman" panose="02020603050405020304" pitchFamily="18" charset="0"/>
                <a:cs typeface="Times New Roman" panose="02020603050405020304" pitchFamily="18" charset="0"/>
              </a:rPr>
              <a:t>смысловое</a:t>
            </a:r>
            <a:r>
              <a:rPr lang="ru-RU" sz="2800">
                <a:solidFill>
                  <a:schemeClr val="tx1"/>
                </a:solidFill>
                <a:latin typeface="Times New Roman" panose="02020603050405020304" pitchFamily="18" charset="0"/>
                <a:cs typeface="Times New Roman" panose="02020603050405020304" pitchFamily="18" charset="0"/>
              </a:rPr>
              <a:t> </a:t>
            </a:r>
            <a:endParaRPr lang="ru-RU" sz="2800" dirty="0">
              <a:solidFill>
                <a:schemeClr val="tx1"/>
              </a:solidFill>
            </a:endParaRPr>
          </a:p>
        </p:txBody>
      </p:sp>
      <p:sp>
        <p:nvSpPr>
          <p:cNvPr id="9" name="Скругленный прямоугольник 8"/>
          <p:cNvSpPr/>
          <p:nvPr/>
        </p:nvSpPr>
        <p:spPr>
          <a:xfrm>
            <a:off x="997527" y="3380509"/>
            <a:ext cx="3588327" cy="30618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anose="02020603050405020304" pitchFamily="18" charset="0"/>
                <a:cs typeface="Times New Roman" panose="02020603050405020304" pitchFamily="18" charset="0"/>
              </a:rPr>
              <a:t>Механическое запоминание основывается главным образом на закреплении отдельных связей, ассоциаций.  </a:t>
            </a:r>
            <a:br>
              <a:rPr lang="ru-RU" dirty="0">
                <a:solidFill>
                  <a:schemeClr val="tx1">
                    <a:lumMod val="85000"/>
                    <a:lumOff val="15000"/>
                  </a:schemeClr>
                </a:solidFill>
                <a:latin typeface="Times New Roman" panose="02020603050405020304" pitchFamily="18" charset="0"/>
                <a:cs typeface="Times New Roman" panose="02020603050405020304" pitchFamily="18" charset="0"/>
              </a:rPr>
            </a:br>
            <a:endParaRPr lang="ru-RU" dirty="0"/>
          </a:p>
        </p:txBody>
      </p:sp>
      <p:sp>
        <p:nvSpPr>
          <p:cNvPr id="10" name="Скругленный прямоугольник 9"/>
          <p:cNvSpPr/>
          <p:nvPr/>
        </p:nvSpPr>
        <p:spPr>
          <a:xfrm>
            <a:off x="6858000" y="3380509"/>
            <a:ext cx="4099087" cy="30618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anose="02020603050405020304" pitchFamily="18" charset="0"/>
                <a:cs typeface="Times New Roman" panose="02020603050405020304" pitchFamily="18" charset="0"/>
              </a:rPr>
              <a:t>Смысловое запоминание связано с процессами мышления. Если основным условием механического запоминания является повторение, то условием смыслового –понимание.</a:t>
            </a:r>
            <a:endParaRPr lang="ru-RU" sz="2400" dirty="0">
              <a:solidFill>
                <a:schemeClr val="tx1"/>
              </a:solidFill>
            </a:endParaRPr>
          </a:p>
        </p:txBody>
      </p:sp>
      <p:cxnSp>
        <p:nvCxnSpPr>
          <p:cNvPr id="12" name="Прямая со стрелкой 11"/>
          <p:cNvCxnSpPr/>
          <p:nvPr/>
        </p:nvCxnSpPr>
        <p:spPr>
          <a:xfrm flipH="1">
            <a:off x="3747654" y="1754465"/>
            <a:ext cx="547255" cy="462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7038109" y="1754465"/>
            <a:ext cx="734291" cy="462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2618509" y="2923309"/>
            <a:ext cx="13855" cy="595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8" idx="2"/>
          </p:cNvCxnSpPr>
          <p:nvPr/>
        </p:nvCxnSpPr>
        <p:spPr>
          <a:xfrm>
            <a:off x="8700655" y="2874818"/>
            <a:ext cx="0" cy="644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4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6582" y="763866"/>
            <a:ext cx="10144298" cy="5265713"/>
          </a:xfrm>
        </p:spPr>
        <p:txBody>
          <a:bodyPr/>
          <a:lstStyle/>
          <a:p>
            <a:pPr marL="45720" indent="0">
              <a:buNone/>
            </a:pPr>
            <a:r>
              <a:rPr lang="ru-RU" sz="3000" b="1" dirty="0">
                <a:solidFill>
                  <a:srgbClr val="8A0000"/>
                </a:solidFill>
                <a:latin typeface="Times New Roman" panose="02020603050405020304" pitchFamily="18" charset="0"/>
                <a:cs typeface="Times New Roman" panose="02020603050405020304" pitchFamily="18" charset="0"/>
              </a:rPr>
              <a:t>Воспроизведение - </a:t>
            </a:r>
            <a:r>
              <a:rPr lang="ru-RU" sz="2800" dirty="0">
                <a:solidFill>
                  <a:schemeClr val="tx1"/>
                </a:solidFill>
                <a:latin typeface="Times New Roman" panose="02020603050405020304" pitchFamily="18" charset="0"/>
                <a:cs typeface="Times New Roman" panose="02020603050405020304" pitchFamily="18" charset="0"/>
              </a:rPr>
              <a:t>процесс извлечения из памяти сохраненного материала. Воспроизведение может протекать на уровне узнавать (устанавливается идентичность воспринимаемого и сохранено в памяти), на уровне воспроизведению в узком смысле слова (нет опоры на образ восприятия, но материал принимается целенаправленный и без особых усилий со стороны человека ) и на уровне понимания (воспроизведение, требующее усилий для того, чтобы воссоздать необходимый материал).</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6"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Tree>
    <p:extLst>
      <p:ext uri="{BB962C8B-B14F-4D97-AF65-F5344CB8AC3E}">
        <p14:creationId xmlns:p14="http://schemas.microsoft.com/office/powerpoint/2010/main" val="287019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0436" y="928256"/>
            <a:ext cx="10130444" cy="5101324"/>
          </a:xfrm>
        </p:spPr>
        <p:txBody>
          <a:bodyPr>
            <a:normAutofit lnSpcReduction="10000"/>
          </a:bodyPr>
          <a:lstStyle/>
          <a:p>
            <a:pPr marL="45720" indent="0">
              <a:buNone/>
            </a:pPr>
            <a:r>
              <a:rPr lang="ru-RU" sz="3000" b="1" dirty="0">
                <a:solidFill>
                  <a:srgbClr val="8A0000"/>
                </a:solidFill>
                <a:latin typeface="Times New Roman" panose="02020603050405020304" pitchFamily="18" charset="0"/>
                <a:cs typeface="Times New Roman" panose="02020603050405020304" pitchFamily="18" charset="0"/>
              </a:rPr>
              <a:t>Забывание – </a:t>
            </a:r>
            <a:r>
              <a:rPr lang="ru-RU" sz="2800" dirty="0">
                <a:solidFill>
                  <a:schemeClr val="tx1"/>
                </a:solidFill>
                <a:latin typeface="Times New Roman" panose="02020603050405020304" pitchFamily="18" charset="0"/>
                <a:cs typeface="Times New Roman" panose="02020603050405020304" pitchFamily="18" charset="0"/>
              </a:rPr>
              <a:t>процесс, необходимые для эффективной работы памяти. С помощью забывание человек избавляется от бесчисленных конкретных деталей и облегчает возможность обобщения. Благодаря забывания человека расчищает место для новых впечатлений, дает памяти новую возможность служить нашему мышлению. Но забывание, конечно, не всегда хорошо. Оно может быть следствием различных расстройств памяти:</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 при старческом забывании пожилой человек помнит раннее детство, а все ближайшие события не помнит.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при сотрясении мозга нередко наблюдается те же явление, что и в старческом возрасте. </a:t>
            </a: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 при раздвоении личности - человек после сна представляет себя другим, о себе всё забывает.</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Tree>
    <p:extLst>
      <p:ext uri="{BB962C8B-B14F-4D97-AF65-F5344CB8AC3E}">
        <p14:creationId xmlns:p14="http://schemas.microsoft.com/office/powerpoint/2010/main" val="45641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98358" y="2679035"/>
            <a:ext cx="10475495" cy="1111668"/>
          </a:xfrm>
        </p:spPr>
        <p:txBody>
          <a:bodyPr>
            <a:normAutofit/>
          </a:bodyPr>
          <a:lstStyle/>
          <a:p>
            <a:pPr lvl="0"/>
            <a:br>
              <a:rPr lang="ru-RU" sz="3200" dirty="0"/>
            </a:br>
            <a:r>
              <a:rPr lang="en-US" sz="3200" b="1" cap="none" dirty="0">
                <a:latin typeface="Times New Roman" panose="02020603050405020304" pitchFamily="18" charset="0"/>
                <a:ea typeface="Calibri" panose="020F0502020204030204" pitchFamily="34" charset="0"/>
              </a:rPr>
              <a:t> </a:t>
            </a:r>
            <a:endParaRPr lang="ru-RU" sz="4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322" y="4430145"/>
            <a:ext cx="1639565" cy="1772503"/>
          </a:xfrm>
          <a:prstGeom prst="rect">
            <a:avLst/>
          </a:prstGeom>
        </p:spPr>
      </p:pic>
      <p:sp>
        <p:nvSpPr>
          <p:cNvPr id="7"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
        <p:nvSpPr>
          <p:cNvPr id="8" name="Прямоугольник 7"/>
          <p:cNvSpPr/>
          <p:nvPr/>
        </p:nvSpPr>
        <p:spPr>
          <a:xfrm>
            <a:off x="1387314" y="2578387"/>
            <a:ext cx="9031304" cy="584775"/>
          </a:xfrm>
          <a:prstGeom prst="rect">
            <a:avLst/>
          </a:prstGeom>
        </p:spPr>
        <p:txBody>
          <a:bodyPr wrap="square">
            <a:spAutoFit/>
          </a:bodyPr>
          <a:lstStyle/>
          <a:p>
            <a:pPr lvl="0" algn="ctr"/>
            <a:r>
              <a:rPr lang="ru-RU" sz="3200" b="1" dirty="0"/>
              <a:t>3. Виды памяти</a:t>
            </a:r>
          </a:p>
        </p:txBody>
      </p:sp>
    </p:spTree>
    <p:extLst>
      <p:ext uri="{BB962C8B-B14F-4D97-AF65-F5344CB8AC3E}">
        <p14:creationId xmlns:p14="http://schemas.microsoft.com/office/powerpoint/2010/main" val="408103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97527" y="763866"/>
            <a:ext cx="9853353" cy="5265713"/>
          </a:xfrm>
        </p:spPr>
        <p:txBody>
          <a:bodyPr>
            <a:normAutofit lnSpcReduction="10000"/>
          </a:bodyPr>
          <a:lstStyle/>
          <a:p>
            <a:pPr marL="45720" indent="0">
              <a:buNone/>
            </a:pPr>
            <a:r>
              <a:rPr lang="ru-RU" dirty="0">
                <a:latin typeface="Times New Roman" panose="02020603050405020304" pitchFamily="18" charset="0"/>
                <a:cs typeface="Times New Roman" panose="02020603050405020304" pitchFamily="18" charset="0"/>
              </a:rPr>
              <a:t>                                                           </a:t>
            </a:r>
            <a:r>
              <a:rPr lang="ru-RU" sz="3000" b="1" dirty="0">
                <a:solidFill>
                  <a:srgbClr val="8A0000"/>
                </a:solidFill>
                <a:latin typeface="Times New Roman" panose="02020603050405020304" pitchFamily="18" charset="0"/>
                <a:cs typeface="Times New Roman" panose="02020603050405020304" pitchFamily="18" charset="0"/>
              </a:rPr>
              <a:t>Виды памяти</a:t>
            </a:r>
          </a:p>
          <a:p>
            <a:pPr marL="45720" indent="0">
              <a:buNone/>
            </a:pPr>
            <a:r>
              <a:rPr lang="ru-RU" sz="2800" dirty="0">
                <a:solidFill>
                  <a:schemeClr val="tx1"/>
                </a:solidFill>
                <a:latin typeface="Times New Roman" panose="02020603050405020304" pitchFamily="18" charset="0"/>
                <a:cs typeface="Times New Roman" panose="02020603050405020304" pitchFamily="18" charset="0"/>
              </a:rPr>
              <a:t>Все виды памяти можно условно разделить на три группы: </a:t>
            </a:r>
            <a:br>
              <a:rPr lang="ru-RU" sz="2800" dirty="0">
                <a:solidFill>
                  <a:schemeClr val="tx1"/>
                </a:solidFill>
                <a:latin typeface="Times New Roman" panose="02020603050405020304" pitchFamily="18" charset="0"/>
                <a:cs typeface="Times New Roman" panose="02020603050405020304" pitchFamily="18" charset="0"/>
              </a:rPr>
            </a:b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1. Что запоминает человек ( предметы и явления, движение, чувство ). Соответственно этому различают двигательную, эмоциональную, словесно логическое и образное память; </a:t>
            </a:r>
            <a:br>
              <a:rPr lang="ru-RU" sz="2800" dirty="0">
                <a:solidFill>
                  <a:schemeClr val="tx1"/>
                </a:solidFill>
                <a:latin typeface="Times New Roman" panose="02020603050405020304" pitchFamily="18" charset="0"/>
                <a:cs typeface="Times New Roman" panose="02020603050405020304" pitchFamily="18" charset="0"/>
              </a:rPr>
            </a:b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2. Как человек запоминает (случайно или преднамеренно). Здесь выделяют произвольную и непроизвольную. </a:t>
            </a:r>
            <a:br>
              <a:rPr lang="ru-RU" sz="2800" dirty="0">
                <a:solidFill>
                  <a:schemeClr val="tx1"/>
                </a:solidFill>
                <a:latin typeface="Times New Roman" panose="02020603050405020304" pitchFamily="18" charset="0"/>
                <a:cs typeface="Times New Roman" panose="02020603050405020304" pitchFamily="18" charset="0"/>
              </a:rPr>
            </a:br>
            <a:br>
              <a:rPr lang="ru-RU"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3. Как долго сохранялась то, что запомнилось. В этом плане различают кратковременная, долговременная и оперативная память.</a:t>
            </a:r>
            <a:endParaRPr lang="ru-RU" sz="2800"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cxnSp>
        <p:nvCxnSpPr>
          <p:cNvPr id="6" name="Прямая соединительная линия 5"/>
          <p:cNvCxnSpPr/>
          <p:nvPr/>
        </p:nvCxnSpPr>
        <p:spPr>
          <a:xfrm flipV="1">
            <a:off x="1136073" y="1884218"/>
            <a:ext cx="8991600" cy="1385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32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055" y="609600"/>
            <a:ext cx="10889671" cy="5721926"/>
          </a:xfrm>
        </p:spPr>
        <p:txBody>
          <a:bodyPr>
            <a:normAutofit/>
          </a:bodyPr>
          <a:lstStyle/>
          <a:p>
            <a:pPr marL="0" indent="0">
              <a:buNone/>
            </a:pPr>
            <a:r>
              <a:rPr lang="ru-RU" sz="2800" b="1" dirty="0">
                <a:solidFill>
                  <a:srgbClr val="8A0000"/>
                </a:solidFill>
                <a:latin typeface="Times New Roman" panose="02020603050405020304" pitchFamily="18" charset="0"/>
                <a:cs typeface="Times New Roman" panose="02020603050405020304" pitchFamily="18" charset="0"/>
              </a:rPr>
              <a:t>Двигательная  (моторная) память </a:t>
            </a:r>
            <a:r>
              <a:rPr lang="ru-RU" sz="2800" dirty="0">
                <a:solidFill>
                  <a:schemeClr val="tx1"/>
                </a:solidFill>
                <a:latin typeface="Times New Roman" panose="02020603050405020304" pitchFamily="18" charset="0"/>
                <a:cs typeface="Times New Roman" panose="02020603050405020304" pitchFamily="18" charset="0"/>
              </a:rPr>
              <a:t>позволяет запоминать различные движения и действия. Если бы не было этого вида памяти, то человек всякий раз приходилось узнавать заново учиться ходить, писать, выполнять разнообразную деятельность. </a:t>
            </a:r>
          </a:p>
          <a:p>
            <a:pPr marL="0" indent="0">
              <a:buNone/>
            </a:pPr>
            <a:r>
              <a:rPr lang="ru-RU" sz="2800" b="1" dirty="0">
                <a:solidFill>
                  <a:srgbClr val="8A0000"/>
                </a:solidFill>
                <a:latin typeface="Times New Roman" panose="02020603050405020304" pitchFamily="18" charset="0"/>
                <a:cs typeface="Times New Roman" panose="02020603050405020304" pitchFamily="18" charset="0"/>
              </a:rPr>
              <a:t>Эмоциональная память </a:t>
            </a:r>
            <a:r>
              <a:rPr lang="ru-RU" sz="2800" dirty="0">
                <a:solidFill>
                  <a:schemeClr val="tx1"/>
                </a:solidFill>
                <a:latin typeface="Times New Roman" panose="02020603050405020304" pitchFamily="18" charset="0"/>
                <a:cs typeface="Times New Roman" panose="02020603050405020304" pitchFamily="18" charset="0"/>
              </a:rPr>
              <a:t>помогает помнить чувства, эмоции, переживания, которые мы испытывали в тех или иных ситуациях. </a:t>
            </a:r>
          </a:p>
          <a:p>
            <a:pPr marL="0" indent="0">
              <a:buNone/>
            </a:pPr>
            <a:r>
              <a:rPr lang="ru-RU" sz="2800" b="1" dirty="0">
                <a:solidFill>
                  <a:srgbClr val="8A0000"/>
                </a:solidFill>
                <a:latin typeface="Times New Roman" panose="02020603050405020304" pitchFamily="18" charset="0"/>
                <a:cs typeface="Times New Roman" panose="02020603050405020304" pitchFamily="18" charset="0"/>
              </a:rPr>
              <a:t>Смысловая, или словесно логическая память </a:t>
            </a:r>
            <a:r>
              <a:rPr lang="ru-RU" sz="2800" dirty="0">
                <a:solidFill>
                  <a:schemeClr val="tx1"/>
                </a:solidFill>
                <a:latin typeface="Times New Roman" panose="02020603050405020304" pitchFamily="18" charset="0"/>
                <a:cs typeface="Times New Roman" panose="02020603050405020304" pitchFamily="18" charset="0"/>
              </a:rPr>
              <a:t>выражается в запоминании, сохранении и воспроизведении мыслей, понятий, словесных формулировок. </a:t>
            </a:r>
          </a:p>
          <a:p>
            <a:pPr marL="0" indent="0">
              <a:buNone/>
            </a:pPr>
            <a:r>
              <a:rPr lang="ru-RU" sz="2800" b="1" dirty="0">
                <a:solidFill>
                  <a:srgbClr val="8A0000"/>
                </a:solidFill>
                <a:latin typeface="Times New Roman" panose="02020603050405020304" pitchFamily="18" charset="0"/>
                <a:cs typeface="Times New Roman" panose="02020603050405020304" pitchFamily="18" charset="0"/>
              </a:rPr>
              <a:t>Образная память </a:t>
            </a:r>
            <a:r>
              <a:rPr lang="ru-RU" sz="2800" dirty="0">
                <a:solidFill>
                  <a:schemeClr val="tx1"/>
                </a:solidFill>
                <a:latin typeface="Times New Roman" panose="02020603050405020304" pitchFamily="18" charset="0"/>
                <a:cs typeface="Times New Roman" panose="02020603050405020304" pitchFamily="18" charset="0"/>
              </a:rPr>
              <a:t>- память на представления. Выделяют 5 подвидов: зрительную, слуховую, обонятельную, осязательную, вкусовую.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Tree>
    <p:extLst>
      <p:ext uri="{BB962C8B-B14F-4D97-AF65-F5344CB8AC3E}">
        <p14:creationId xmlns:p14="http://schemas.microsoft.com/office/powerpoint/2010/main" val="24086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0552" y="1092892"/>
            <a:ext cx="2804940" cy="1800893"/>
          </a:xfrm>
          <a:prstGeom prst="rect">
            <a:avLst/>
          </a:prstGeom>
        </p:spPr>
      </p:pic>
      <p:sp>
        <p:nvSpPr>
          <p:cNvPr id="3" name="Объект 2"/>
          <p:cNvSpPr>
            <a:spLocks noGrp="1"/>
          </p:cNvSpPr>
          <p:nvPr>
            <p:ph idx="1"/>
          </p:nvPr>
        </p:nvSpPr>
        <p:spPr>
          <a:xfrm>
            <a:off x="3183369" y="492807"/>
            <a:ext cx="8410764" cy="5265713"/>
          </a:xfrm>
        </p:spPr>
        <p:txBody>
          <a:bodyPr/>
          <a:lstStyle/>
          <a:p>
            <a:pPr marL="45720" indent="0" algn="ctr">
              <a:buNone/>
            </a:pPr>
            <a:r>
              <a:rPr lang="ru-RU"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3000" b="1" dirty="0">
                <a:solidFill>
                  <a:srgbClr val="8A0000"/>
                </a:solidFill>
                <a:latin typeface="Times New Roman" panose="02020603050405020304" pitchFamily="18" charset="0"/>
                <a:cs typeface="Times New Roman" panose="02020603050405020304" pitchFamily="18" charset="0"/>
              </a:rPr>
              <a:t>Произвольная и непроизвольная память</a:t>
            </a:r>
          </a:p>
          <a:p>
            <a:pPr marL="45720" indent="0">
              <a:buNone/>
            </a:pPr>
            <a:r>
              <a:rPr lang="ru-RU" sz="2800" dirty="0">
                <a:solidFill>
                  <a:schemeClr val="tx1"/>
                </a:solidFill>
                <a:latin typeface="Times New Roman" panose="02020603050405020304" pitchFamily="18" charset="0"/>
                <a:cs typeface="Times New Roman" panose="02020603050405020304" pitchFamily="18" charset="0"/>
              </a:rPr>
              <a:t>Если не ставится специальной цели запомнить или припомнить тот или иной материал и последний запоминается как бы само собой, без волевых усилий, то это память непроизвольная.</a:t>
            </a:r>
          </a:p>
          <a:p>
            <a:pPr marL="45720" indent="0">
              <a:buNone/>
            </a:pPr>
            <a:endParaRPr lang="ru-RU" sz="2800" dirty="0">
              <a:solidFill>
                <a:schemeClr val="tx1"/>
              </a:solidFill>
              <a:latin typeface="Times New Roman" panose="02020603050405020304" pitchFamily="18" charset="0"/>
              <a:cs typeface="Times New Roman" panose="02020603050405020304" pitchFamily="18" charset="0"/>
            </a:endParaRPr>
          </a:p>
          <a:p>
            <a:pPr marL="45720" indent="0">
              <a:buNone/>
            </a:pPr>
            <a:r>
              <a:rPr lang="ru-RU" sz="2800" dirty="0">
                <a:solidFill>
                  <a:schemeClr val="tx1"/>
                </a:solidFill>
                <a:latin typeface="Times New Roman" panose="02020603050405020304" pitchFamily="18" charset="0"/>
                <a:cs typeface="Times New Roman" panose="02020603050405020304" pitchFamily="18" charset="0"/>
              </a:rPr>
              <a:t> </a:t>
            </a:r>
          </a:p>
          <a:p>
            <a:pPr marL="45720" indent="0">
              <a:buNone/>
            </a:pPr>
            <a:r>
              <a:rPr lang="ru-RU" sz="2800" dirty="0">
                <a:solidFill>
                  <a:schemeClr val="tx1"/>
                </a:solidFill>
                <a:latin typeface="Times New Roman" panose="02020603050405020304" pitchFamily="18" charset="0"/>
                <a:cs typeface="Times New Roman" panose="02020603050405020304" pitchFamily="18" charset="0"/>
              </a:rPr>
              <a:t>Если ставят специальную цель запомнить, производит волевые усилия, то это память произвольная.</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75" y="3897384"/>
            <a:ext cx="3060694" cy="1889022"/>
          </a:xfrm>
          <a:prstGeom prst="rect">
            <a:avLst/>
          </a:prstGeom>
        </p:spPr>
      </p:pic>
    </p:spTree>
    <p:extLst>
      <p:ext uri="{BB962C8B-B14F-4D97-AF65-F5344CB8AC3E}">
        <p14:creationId xmlns:p14="http://schemas.microsoft.com/office/powerpoint/2010/main" val="49074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1039092"/>
            <a:ext cx="10088880" cy="4990488"/>
          </a:xfrm>
        </p:spPr>
        <p:txBody>
          <a:bodyPr/>
          <a:lstStyle/>
          <a:p>
            <a:pPr marL="45720" indent="0">
              <a:buNone/>
            </a:pPr>
            <a:r>
              <a:rPr lang="ru-RU" sz="3000" b="1" dirty="0">
                <a:solidFill>
                  <a:srgbClr val="8A0000"/>
                </a:solidFill>
                <a:latin typeface="Times New Roman" panose="02020603050405020304" pitchFamily="18" charset="0"/>
                <a:cs typeface="Times New Roman" panose="02020603050405020304" pitchFamily="18" charset="0"/>
              </a:rPr>
              <a:t>Кратковременная память </a:t>
            </a:r>
            <a:r>
              <a:rPr lang="ru-RU"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процесс относительно небольшой деятельности ( несколько секунд или минут), но достаточной для точного воспроизведения только что происшедших событий. После непродолжительного времени впечатление исчезает, и человек обычно оказывается неспособным что-либо вспомнить. </a:t>
            </a:r>
          </a:p>
          <a:p>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238" y="3021808"/>
            <a:ext cx="4781586" cy="3007772"/>
          </a:xfrm>
          <a:prstGeom prst="rect">
            <a:avLst/>
          </a:prstGeom>
        </p:spPr>
      </p:pic>
    </p:spTree>
    <p:extLst>
      <p:ext uri="{BB962C8B-B14F-4D97-AF65-F5344CB8AC3E}">
        <p14:creationId xmlns:p14="http://schemas.microsoft.com/office/powerpoint/2010/main" val="125495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3564" y="1052946"/>
            <a:ext cx="10047316" cy="4976634"/>
          </a:xfrm>
        </p:spPr>
        <p:txBody>
          <a:bodyPr>
            <a:normAutofit lnSpcReduction="10000"/>
          </a:bodyPr>
          <a:lstStyle/>
          <a:p>
            <a:pPr marL="0" indent="0">
              <a:buNone/>
            </a:pPr>
            <a:r>
              <a:rPr lang="ru-RU" sz="3000" b="1" dirty="0">
                <a:solidFill>
                  <a:srgbClr val="8A0000"/>
                </a:solidFill>
                <a:latin typeface="Times New Roman" panose="02020603050405020304" pitchFamily="18" charset="0"/>
                <a:cs typeface="Times New Roman" panose="02020603050405020304" pitchFamily="18" charset="0"/>
              </a:rPr>
              <a:t>Долговременная память </a:t>
            </a:r>
            <a:r>
              <a:rPr lang="ru-RU" sz="2800" dirty="0">
                <a:solidFill>
                  <a:schemeClr val="tx1"/>
                </a:solidFill>
                <a:latin typeface="Times New Roman" panose="02020603050405020304" pitchFamily="18" charset="0"/>
                <a:cs typeface="Times New Roman" panose="02020603050405020304" pitchFamily="18" charset="0"/>
              </a:rPr>
              <a:t>характеризуется относительной длительность и прочностью сохранения воспринятого материала. Это знание, которое нужно человеку вообще, а не в данный момент. Поэтому человек и не осознают всего, что хранится в его долговременной памяти - своеобразной «кладовой» его знаний. </a:t>
            </a:r>
          </a:p>
          <a:p>
            <a:pPr marL="0" indent="0">
              <a:buNone/>
            </a:pPr>
            <a:r>
              <a:rPr lang="ru-RU" sz="3000" b="1" dirty="0">
                <a:solidFill>
                  <a:srgbClr val="8A0000"/>
                </a:solidFill>
                <a:latin typeface="Times New Roman" panose="02020603050405020304" pitchFamily="18" charset="0"/>
                <a:cs typeface="Times New Roman" panose="02020603050405020304" pitchFamily="18" charset="0"/>
              </a:rPr>
              <a:t>Оперативной памятью </a:t>
            </a:r>
            <a:r>
              <a:rPr lang="ru-RU" sz="2800" dirty="0">
                <a:solidFill>
                  <a:schemeClr val="tx1"/>
                </a:solidFill>
                <a:latin typeface="Times New Roman" panose="02020603050405020304" pitchFamily="18" charset="0"/>
                <a:cs typeface="Times New Roman" panose="02020603050405020304" pitchFamily="18" charset="0"/>
              </a:rPr>
              <a:t>называют запоминание каких-то сведений, необходимых для выполнения отдельных операций. Например, в процессе решения задачи необходимы для получения результата удерживать в памяти исходные данные и промежуточные операции, которые в дальнейшем могут быть забытым.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Tree>
    <p:extLst>
      <p:ext uri="{BB962C8B-B14F-4D97-AF65-F5344CB8AC3E}">
        <p14:creationId xmlns:p14="http://schemas.microsoft.com/office/powerpoint/2010/main" val="67373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1901952"/>
            <a:ext cx="7094815" cy="4127627"/>
          </a:xfrm>
        </p:spPr>
        <p:txBody>
          <a:bodyPr>
            <a:normAutofit/>
          </a:bodyPr>
          <a:lstStyle/>
          <a:p>
            <a:pPr marL="45720" indent="0">
              <a:buNone/>
            </a:pPr>
            <a:r>
              <a:rPr lang="ru-RU" sz="2800" dirty="0">
                <a:solidFill>
                  <a:schemeClr val="tx1"/>
                </a:solidFill>
                <a:latin typeface="Times New Roman" panose="02020603050405020304" pitchFamily="18" charset="0"/>
                <a:cs typeface="Times New Roman" panose="02020603050405020304" pitchFamily="18" charset="0"/>
              </a:rPr>
              <a:t>1.Раскрыть содержание понятия «память» и перечислить качества памяти.</a:t>
            </a:r>
          </a:p>
          <a:p>
            <a:pPr marL="45720" indent="0">
              <a:buNone/>
            </a:pPr>
            <a:r>
              <a:rPr lang="ru-RU" sz="2800" dirty="0">
                <a:solidFill>
                  <a:schemeClr val="tx1"/>
                </a:solidFill>
                <a:latin typeface="Times New Roman" panose="02020603050405020304" pitchFamily="18" charset="0"/>
                <a:cs typeface="Times New Roman" panose="02020603050405020304" pitchFamily="18" charset="0"/>
              </a:rPr>
              <a:t>2.Дайте характеристику видам памяти.</a:t>
            </a:r>
          </a:p>
          <a:p>
            <a:pPr marL="45720" indent="0">
              <a:buNone/>
            </a:pPr>
            <a:r>
              <a:rPr lang="ru-RU" sz="2800" dirty="0">
                <a:solidFill>
                  <a:schemeClr val="tx1"/>
                </a:solidFill>
                <a:latin typeface="Times New Roman" panose="02020603050405020304" pitchFamily="18" charset="0"/>
                <a:cs typeface="Times New Roman" panose="02020603050405020304" pitchFamily="18" charset="0"/>
              </a:rPr>
              <a:t>3.Какую роль играет память в жизни человека? </a:t>
            </a:r>
          </a:p>
          <a:p>
            <a:pPr marL="45720" indent="0">
              <a:buNone/>
            </a:pPr>
            <a:r>
              <a:rPr lang="ru-RU" sz="2800" dirty="0">
                <a:solidFill>
                  <a:schemeClr val="tx1"/>
                </a:solidFill>
                <a:latin typeface="Times New Roman" panose="02020603050405020304" pitchFamily="18" charset="0"/>
                <a:cs typeface="Times New Roman" panose="02020603050405020304" pitchFamily="18" charset="0"/>
              </a:rPr>
              <a:t>4.Дайте характеристику основных процессов памяти.</a:t>
            </a:r>
          </a:p>
          <a:p>
            <a:pPr marL="45720" indent="0">
              <a:buNone/>
            </a:pPr>
            <a:endParaRPr lang="ru-RU" sz="2800"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
        <p:nvSpPr>
          <p:cNvPr id="6" name="Заголовок 1"/>
          <p:cNvSpPr txBox="1">
            <a:spLocks/>
          </p:cNvSpPr>
          <p:nvPr/>
        </p:nvSpPr>
        <p:spPr>
          <a:xfrm>
            <a:off x="1051089" y="464922"/>
            <a:ext cx="9905998" cy="12391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algn="ctr"/>
            <a:r>
              <a:rPr lang="ru-RU" sz="3200" dirty="0">
                <a:latin typeface="Times New Roman" panose="02020603050405020304" pitchFamily="18" charset="0"/>
                <a:ea typeface="Calibri" panose="020F0502020204030204" pitchFamily="34" charset="0"/>
              </a:rPr>
              <a:t>ВОПРОСЫ ДЛЯ САМОПОДГОТОВКИ</a:t>
            </a:r>
            <a:endParaRPr lang="ru-RU" sz="32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815" y="2249486"/>
            <a:ext cx="3190595" cy="4470185"/>
          </a:xfrm>
          <a:prstGeom prst="rect">
            <a:avLst/>
          </a:prstGeom>
        </p:spPr>
      </p:pic>
    </p:spTree>
    <p:extLst>
      <p:ext uri="{BB962C8B-B14F-4D97-AF65-F5344CB8AC3E}">
        <p14:creationId xmlns:p14="http://schemas.microsoft.com/office/powerpoint/2010/main" val="294972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3" y="2181727"/>
            <a:ext cx="4226174" cy="3452875"/>
          </a:xfrm>
          <a:prstGeom prst="rect">
            <a:avLst/>
          </a:prstGeom>
        </p:spPr>
      </p:pic>
      <p:sp>
        <p:nvSpPr>
          <p:cNvPr id="5" name="Заголовок 1"/>
          <p:cNvSpPr txBox="1">
            <a:spLocks/>
          </p:cNvSpPr>
          <p:nvPr/>
        </p:nvSpPr>
        <p:spPr>
          <a:xfrm>
            <a:off x="1141413" y="309237"/>
            <a:ext cx="9905998" cy="7799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pPr algn="ctr"/>
            <a:r>
              <a:rPr lang="ru-RU" sz="3200">
                <a:latin typeface="Times New Roman" panose="02020603050405020304" pitchFamily="18" charset="0"/>
                <a:cs typeface="Times New Roman" panose="02020603050405020304" pitchFamily="18" charset="0"/>
              </a:rPr>
              <a:t>ЗАДАЧИ МОДУЛЯ</a:t>
            </a:r>
            <a:endParaRPr lang="ru-RU" sz="3200" dirty="0">
              <a:latin typeface="Times New Roman" panose="02020603050405020304" pitchFamily="18" charset="0"/>
              <a:cs typeface="Times New Roman" panose="02020603050405020304" pitchFamily="18" charset="0"/>
            </a:endParaRPr>
          </a:p>
        </p:txBody>
      </p:sp>
      <p:sp>
        <p:nvSpPr>
          <p:cNvPr id="6" name="Объект 2"/>
          <p:cNvSpPr txBox="1">
            <a:spLocks/>
          </p:cNvSpPr>
          <p:nvPr/>
        </p:nvSpPr>
        <p:spPr>
          <a:xfrm>
            <a:off x="5249733" y="1185465"/>
            <a:ext cx="6559890" cy="5177116"/>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a:lstStyle>
          <a:p>
            <a:pPr indent="0" algn="ctr">
              <a:lnSpc>
                <a:spcPct val="100000"/>
              </a:lnSpc>
              <a:buFont typeface="Arial" pitchFamily="34" charset="0"/>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indent="0" algn="ctr">
              <a:lnSpc>
                <a:spcPct val="100000"/>
              </a:lnSpc>
              <a:buFont typeface="Arial" pitchFamily="34" charset="0"/>
              <a:buNone/>
            </a:pPr>
            <a:r>
              <a:rPr lang="ru-RU" b="1" dirty="0">
                <a:latin typeface="Times New Roman" panose="02020603050405020304" pitchFamily="18" charset="0"/>
                <a:ea typeface="Calibri" panose="020F0502020204030204" pitchFamily="34" charset="0"/>
                <a:cs typeface="Times New Roman" panose="02020603050405020304" pitchFamily="18" charset="0"/>
              </a:rPr>
              <a:t>После изучения модуля вы сможете:</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indent="0" algn="ctr">
              <a:lnSpc>
                <a:spcPct val="100000"/>
              </a:lnSpc>
              <a:buFont typeface="Arial" pitchFamily="34" charset="0"/>
              <a:buNone/>
            </a:pP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SzPts val="1000"/>
              <a:buFont typeface="Wingdings" pitchFamily="2" charset="2"/>
              <a:buChar char="Ø"/>
              <a:tabLst>
                <a:tab pos="457200" algn="l"/>
              </a:tabLst>
            </a:pPr>
            <a:r>
              <a:rPr lang="ru-RU" sz="2400" dirty="0">
                <a:latin typeface="Times New Roman"/>
                <a:ea typeface="Times New Roman"/>
                <a:cs typeface="Times New Roman"/>
              </a:rPr>
              <a:t>Раскрыть содержание понятия «память»;</a:t>
            </a:r>
            <a:endParaRPr lang="ru-RU" sz="1800" dirty="0">
              <a:latin typeface="Calibri"/>
              <a:ea typeface="Calibri"/>
              <a:cs typeface="Times New Roman"/>
            </a:endParaRPr>
          </a:p>
          <a:p>
            <a:pPr marL="342900" indent="-342900" algn="just">
              <a:lnSpc>
                <a:spcPct val="107000"/>
              </a:lnSpc>
              <a:buSzPts val="1000"/>
              <a:buFont typeface="Wingdings" pitchFamily="2" charset="2"/>
              <a:buChar char="Ø"/>
              <a:tabLst>
                <a:tab pos="457200" algn="l"/>
              </a:tabLst>
            </a:pPr>
            <a:r>
              <a:rPr lang="ru-RU" sz="2400" dirty="0">
                <a:solidFill>
                  <a:srgbClr val="000000"/>
                </a:solidFill>
                <a:latin typeface="Times New Roman"/>
                <a:ea typeface="Times New Roman"/>
                <a:cs typeface="Times New Roman"/>
              </a:rPr>
              <a:t>охарактеризовать виды памяти;</a:t>
            </a:r>
            <a:endParaRPr lang="ru-RU" sz="1800" dirty="0">
              <a:latin typeface="Calibri"/>
              <a:ea typeface="Calibri"/>
              <a:cs typeface="Times New Roman"/>
            </a:endParaRPr>
          </a:p>
          <a:p>
            <a:pPr marL="342900" indent="-342900" algn="just">
              <a:lnSpc>
                <a:spcPct val="107000"/>
              </a:lnSpc>
              <a:buSzPts val="1000"/>
              <a:buFont typeface="Wingdings" pitchFamily="2" charset="2"/>
              <a:buChar char="Ø"/>
              <a:tabLst>
                <a:tab pos="457200" algn="l"/>
              </a:tabLst>
            </a:pPr>
            <a:r>
              <a:rPr lang="ru-RU" sz="2400" dirty="0">
                <a:solidFill>
                  <a:srgbClr val="000000"/>
                </a:solidFill>
                <a:latin typeface="Times New Roman"/>
                <a:ea typeface="Times New Roman"/>
                <a:cs typeface="Times New Roman"/>
              </a:rPr>
              <a:t>объяснить значение памяти в профессиональной деятельности специалиста. .</a:t>
            </a:r>
            <a:endParaRPr lang="ru-RU" sz="1800" dirty="0">
              <a:latin typeface="Calibri"/>
              <a:ea typeface="Calibri"/>
              <a:cs typeface="Times New Roman"/>
            </a:endParaRPr>
          </a:p>
          <a:p>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8"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Tree>
    <p:extLst>
      <p:ext uri="{BB962C8B-B14F-4D97-AF65-F5344CB8AC3E}">
        <p14:creationId xmlns:p14="http://schemas.microsoft.com/office/powerpoint/2010/main" val="58654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812" y="3546764"/>
            <a:ext cx="2986188" cy="2986188"/>
          </a:xfrm>
          <a:prstGeom prst="rect">
            <a:avLst/>
          </a:prstGeom>
        </p:spPr>
      </p:pic>
      <p:sp>
        <p:nvSpPr>
          <p:cNvPr id="2" name="Заголовок 1"/>
          <p:cNvSpPr>
            <a:spLocks noGrp="1"/>
          </p:cNvSpPr>
          <p:nvPr>
            <p:ph type="title"/>
          </p:nvPr>
        </p:nvSpPr>
        <p:spPr>
          <a:xfrm>
            <a:off x="1025236" y="805433"/>
            <a:ext cx="7098430" cy="987455"/>
          </a:xfrm>
        </p:spPr>
        <p:txBody>
          <a:bodyPr>
            <a:normAutofit/>
          </a:bodyPr>
          <a:lstStyle/>
          <a:p>
            <a:pPr indent="539930">
              <a:lnSpc>
                <a:spcPts val="2159"/>
              </a:lnSpc>
            </a:pPr>
            <a:r>
              <a:rPr lang="ru-RU" sz="3200" b="1" dirty="0">
                <a:latin typeface="Times New Roman" panose="02020603050405020304" pitchFamily="18" charset="0"/>
                <a:ea typeface="Calibri" panose="020F0502020204030204" pitchFamily="34" charset="0"/>
                <a:cs typeface="Times New Roman" panose="02020603050405020304" pitchFamily="18" charset="0"/>
              </a:rPr>
              <a:t>  ЛИТЕРАТУРА</a:t>
            </a:r>
            <a:endParaRPr lang="ru-RU" sz="3200" b="1" dirty="0"/>
          </a:p>
        </p:txBody>
      </p:sp>
      <p:sp>
        <p:nvSpPr>
          <p:cNvPr id="3" name="Объект 2"/>
          <p:cNvSpPr>
            <a:spLocks noGrp="1"/>
          </p:cNvSpPr>
          <p:nvPr>
            <p:ph idx="1"/>
          </p:nvPr>
        </p:nvSpPr>
        <p:spPr>
          <a:xfrm>
            <a:off x="252700" y="1952046"/>
            <a:ext cx="9025197" cy="4560828"/>
          </a:xfrm>
        </p:spPr>
        <p:txBody>
          <a:bodyPr>
            <a:noAutofit/>
          </a:bodyPr>
          <a:lstStyle/>
          <a:p>
            <a:pPr marL="0" indent="0">
              <a:buNone/>
            </a:pPr>
            <a:r>
              <a:rPr lang="ru-RU" sz="2200" b="1" dirty="0">
                <a:latin typeface="Times New Roman" panose="02020603050405020304" pitchFamily="18" charset="0"/>
                <a:cs typeface="Times New Roman" panose="02020603050405020304" pitchFamily="18" charset="0"/>
              </a:rPr>
              <a:t>Основная:</a:t>
            </a:r>
            <a:endParaRPr lang="ru-RU" sz="2200" dirty="0">
              <a:latin typeface="Times New Roman" panose="02020603050405020304" pitchFamily="18" charset="0"/>
              <a:cs typeface="Times New Roman" panose="02020603050405020304" pitchFamily="18" charset="0"/>
            </a:endParaRPr>
          </a:p>
          <a:p>
            <a:pPr marL="0" indent="0" algn="just">
              <a:buNone/>
            </a:pPr>
            <a:r>
              <a:rPr lang="ru-RU" sz="2200" dirty="0">
                <a:latin typeface="Times New Roman" panose="02020603050405020304" pitchFamily="18" charset="0"/>
                <a:cs typeface="Times New Roman" panose="02020603050405020304" pitchFamily="18" charset="0"/>
              </a:rPr>
              <a:t>1. Бороздина, Г.В. Психология и этика деловых отношений / Г.В. Бороздина. Минск, 2016</a:t>
            </a:r>
          </a:p>
          <a:p>
            <a:pPr marL="0" indent="0" algn="just">
              <a:buNone/>
            </a:pPr>
            <a:r>
              <a:rPr lang="ru-RU" sz="2200" dirty="0">
                <a:latin typeface="Times New Roman" panose="02020603050405020304" pitchFamily="18" charset="0"/>
                <a:cs typeface="Times New Roman" panose="02020603050405020304" pitchFamily="18" charset="0"/>
              </a:rPr>
              <a:t>2.  </a:t>
            </a:r>
            <a:r>
              <a:rPr lang="ru-RU" sz="2200" dirty="0" err="1">
                <a:latin typeface="Times New Roman" panose="02020603050405020304" pitchFamily="18" charset="0"/>
                <a:cs typeface="Times New Roman" panose="02020603050405020304" pitchFamily="18" charset="0"/>
              </a:rPr>
              <a:t>Козубовский</a:t>
            </a:r>
            <a:r>
              <a:rPr lang="ru-RU" sz="2200" dirty="0">
                <a:latin typeface="Times New Roman" panose="02020603050405020304" pitchFamily="18" charset="0"/>
                <a:cs typeface="Times New Roman" panose="02020603050405020304" pitchFamily="18" charset="0"/>
              </a:rPr>
              <a:t> , В.М .Общая  психология : личность / В.М </a:t>
            </a:r>
            <a:r>
              <a:rPr lang="ru-RU" sz="2200" dirty="0" err="1">
                <a:latin typeface="Times New Roman" panose="02020603050405020304" pitchFamily="18" charset="0"/>
                <a:cs typeface="Times New Roman" panose="02020603050405020304" pitchFamily="18" charset="0"/>
              </a:rPr>
              <a:t>Козубовский</a:t>
            </a:r>
            <a:r>
              <a:rPr lang="ru-RU" sz="2200" dirty="0">
                <a:latin typeface="Times New Roman" panose="02020603050405020304" pitchFamily="18" charset="0"/>
                <a:cs typeface="Times New Roman" panose="02020603050405020304" pitchFamily="18" charset="0"/>
              </a:rPr>
              <a:t>. Минск, 2015</a:t>
            </a:r>
          </a:p>
          <a:p>
            <a:pPr marL="0" indent="0" algn="just">
              <a:buNone/>
            </a:pPr>
            <a:r>
              <a:rPr lang="ru-RU" sz="2200" b="1" dirty="0">
                <a:latin typeface="Times New Roman" panose="02020603050405020304" pitchFamily="18" charset="0"/>
                <a:cs typeface="Times New Roman" panose="02020603050405020304" pitchFamily="18" charset="0"/>
              </a:rPr>
              <a:t>Дополнительная:</a:t>
            </a:r>
            <a:endParaRPr lang="ru-RU" sz="2200" dirty="0">
              <a:latin typeface="Times New Roman" panose="02020603050405020304" pitchFamily="18" charset="0"/>
              <a:cs typeface="Times New Roman" panose="02020603050405020304" pitchFamily="18" charset="0"/>
            </a:endParaRPr>
          </a:p>
          <a:p>
            <a:pPr marL="0" indent="0" algn="just">
              <a:buNone/>
            </a:pPr>
            <a:r>
              <a:rPr lang="ru-RU" sz="2200" dirty="0">
                <a:latin typeface="Times New Roman" panose="02020603050405020304" pitchFamily="18" charset="0"/>
                <a:cs typeface="Times New Roman" panose="02020603050405020304" pitchFamily="18" charset="0"/>
              </a:rPr>
              <a:t>3. Зеленкова, И.Л. Основы этики / И.Л. Зеленкова. Минск, 2018</a:t>
            </a:r>
          </a:p>
          <a:p>
            <a:pPr marL="0" indent="0" algn="just">
              <a:buNone/>
            </a:pPr>
            <a:r>
              <a:rPr lang="ru-RU" sz="2200" dirty="0">
                <a:latin typeface="Times New Roman" panose="02020603050405020304" pitchFamily="18" charset="0"/>
                <a:cs typeface="Times New Roman" panose="02020603050405020304" pitchFamily="18" charset="0"/>
              </a:rPr>
              <a:t>4. </a:t>
            </a:r>
            <a:r>
              <a:rPr lang="ru-RU" sz="2200" dirty="0" err="1">
                <a:latin typeface="Times New Roman" panose="02020603050405020304" pitchFamily="18" charset="0"/>
                <a:cs typeface="Times New Roman" panose="02020603050405020304" pitchFamily="18" charset="0"/>
              </a:rPr>
              <a:t>Янчук</a:t>
            </a:r>
            <a:r>
              <a:rPr lang="ru-RU" sz="2200" dirty="0">
                <a:latin typeface="Times New Roman" panose="02020603050405020304" pitchFamily="18" charset="0"/>
                <a:cs typeface="Times New Roman" panose="02020603050405020304" pitchFamily="18" charset="0"/>
              </a:rPr>
              <a:t>, В.А. Методология, теория и метод в современной социальной психологии / В.А. </a:t>
            </a:r>
            <a:r>
              <a:rPr lang="ru-RU" sz="2200" dirty="0" err="1">
                <a:latin typeface="Times New Roman" panose="02020603050405020304" pitchFamily="18" charset="0"/>
                <a:cs typeface="Times New Roman" panose="02020603050405020304" pitchFamily="18" charset="0"/>
              </a:rPr>
              <a:t>Янчук</a:t>
            </a:r>
            <a:r>
              <a:rPr lang="ru-RU" sz="2200" dirty="0">
                <a:latin typeface="Times New Roman" panose="02020603050405020304" pitchFamily="18" charset="0"/>
                <a:cs typeface="Times New Roman" panose="02020603050405020304" pitchFamily="18" charset="0"/>
              </a:rPr>
              <a:t>. Минск</a:t>
            </a:r>
            <a:r>
              <a:rPr lang="ru-RU" sz="2200">
                <a:latin typeface="Times New Roman" panose="02020603050405020304" pitchFamily="18" charset="0"/>
                <a:cs typeface="Times New Roman" panose="02020603050405020304" pitchFamily="18" charset="0"/>
              </a:rPr>
              <a:t>, 2020</a:t>
            </a:r>
            <a:endParaRPr lang="ru-RU" sz="22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7326" y="70508"/>
            <a:ext cx="564594" cy="693361"/>
          </a:xfrm>
          <a:prstGeom prst="rect">
            <a:avLst/>
          </a:prstGeom>
        </p:spPr>
      </p:pic>
      <p:sp>
        <p:nvSpPr>
          <p:cNvPr id="7" name="Заголовок 1"/>
          <p:cNvSpPr txBox="1">
            <a:spLocks/>
          </p:cNvSpPr>
          <p:nvPr/>
        </p:nvSpPr>
        <p:spPr>
          <a:xfrm>
            <a:off x="1234915" y="96429"/>
            <a:ext cx="9722174" cy="368492"/>
          </a:xfrm>
          <a:prstGeom prst="rect">
            <a:avLst/>
          </a:prstGeom>
        </p:spPr>
        <p:txBody>
          <a:bodyPr vert="horz" lIns="109662" tIns="54831" rIns="109662" bIns="54831"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3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3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Tree>
    <p:extLst>
      <p:ext uri="{BB962C8B-B14F-4D97-AF65-F5344CB8AC3E}">
        <p14:creationId xmlns:p14="http://schemas.microsoft.com/office/powerpoint/2010/main" val="23485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
        <p:nvSpPr>
          <p:cNvPr id="6" name="Заголовок 1"/>
          <p:cNvSpPr>
            <a:spLocks noGrp="1"/>
          </p:cNvSpPr>
          <p:nvPr>
            <p:ph type="title"/>
          </p:nvPr>
        </p:nvSpPr>
        <p:spPr>
          <a:xfrm>
            <a:off x="1141413" y="280675"/>
            <a:ext cx="9905998" cy="779976"/>
          </a:xfrm>
        </p:spPr>
        <p:txBody>
          <a:bodyPr>
            <a:normAutofit/>
          </a:bodyPr>
          <a:lstStyle/>
          <a:p>
            <a:pPr algn="ctr"/>
            <a:r>
              <a:rPr lang="ru-RU" sz="3200" dirty="0">
                <a:latin typeface="Times New Roman" panose="02020603050405020304" pitchFamily="18" charset="0"/>
                <a:cs typeface="Times New Roman" panose="02020603050405020304" pitchFamily="18" charset="0"/>
              </a:rPr>
              <a:t>Содержание модуля</a:t>
            </a:r>
          </a:p>
        </p:txBody>
      </p:sp>
      <p:graphicFrame>
        <p:nvGraphicFramePr>
          <p:cNvPr id="7" name="Схема 6"/>
          <p:cNvGraphicFramePr/>
          <p:nvPr>
            <p:extLst>
              <p:ext uri="{D42A27DB-BD31-4B8C-83A1-F6EECF244321}">
                <p14:modId xmlns:p14="http://schemas.microsoft.com/office/powerpoint/2010/main" val="2424637121"/>
              </p:ext>
            </p:extLst>
          </p:nvPr>
        </p:nvGraphicFramePr>
        <p:xfrm>
          <a:off x="457200" y="1322623"/>
          <a:ext cx="11277600" cy="422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2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98358" y="2679035"/>
            <a:ext cx="10475495" cy="1111668"/>
          </a:xfrm>
        </p:spPr>
        <p:txBody>
          <a:bodyPr>
            <a:normAutofit/>
          </a:bodyPr>
          <a:lstStyle/>
          <a:p>
            <a:pPr lvl="0"/>
            <a:br>
              <a:rPr lang="ru-RU" sz="3200" dirty="0"/>
            </a:br>
            <a:r>
              <a:rPr lang="en-US" sz="3200" b="1" cap="none" dirty="0">
                <a:latin typeface="Times New Roman" panose="02020603050405020304" pitchFamily="18" charset="0"/>
                <a:ea typeface="Calibri" panose="020F0502020204030204" pitchFamily="34" charset="0"/>
              </a:rPr>
              <a:t> </a:t>
            </a:r>
            <a:endParaRPr lang="ru-RU" sz="4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322" y="4430145"/>
            <a:ext cx="1639565" cy="1772503"/>
          </a:xfrm>
          <a:prstGeom prst="rect">
            <a:avLst/>
          </a:prstGeom>
        </p:spPr>
      </p:pic>
      <p:sp>
        <p:nvSpPr>
          <p:cNvPr id="7"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
        <p:nvSpPr>
          <p:cNvPr id="8" name="Прямоугольник 7"/>
          <p:cNvSpPr/>
          <p:nvPr/>
        </p:nvSpPr>
        <p:spPr>
          <a:xfrm>
            <a:off x="1373459" y="2859805"/>
            <a:ext cx="9031304" cy="584775"/>
          </a:xfrm>
          <a:prstGeom prst="rect">
            <a:avLst/>
          </a:prstGeom>
        </p:spPr>
        <p:txBody>
          <a:bodyPr wrap="square">
            <a:spAutoFit/>
          </a:bodyPr>
          <a:lstStyle/>
          <a:p>
            <a:pPr lvl="0" algn="ctr"/>
            <a:r>
              <a:rPr lang="ru-RU" sz="3200" b="1" dirty="0"/>
              <a:t>1. Понятие и качества памяти</a:t>
            </a:r>
          </a:p>
        </p:txBody>
      </p:sp>
    </p:spTree>
    <p:extLst>
      <p:ext uri="{BB962C8B-B14F-4D97-AF65-F5344CB8AC3E}">
        <p14:creationId xmlns:p14="http://schemas.microsoft.com/office/powerpoint/2010/main" val="212753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4181" y="1288473"/>
            <a:ext cx="10792691" cy="4821381"/>
          </a:xfrm>
        </p:spPr>
        <p:txBody>
          <a:bodyPr>
            <a:normAutofit/>
          </a:bodyPr>
          <a:lstStyle/>
          <a:p>
            <a:pPr marL="45720" indent="0">
              <a:buNone/>
            </a:pPr>
            <a:r>
              <a:rPr lang="ru-RU" sz="3000" b="1" dirty="0">
                <a:solidFill>
                  <a:srgbClr val="8A0000"/>
                </a:solidFill>
                <a:latin typeface="Times New Roman" panose="02020603050405020304" pitchFamily="18" charset="0"/>
                <a:cs typeface="Times New Roman" panose="02020603050405020304" pitchFamily="18" charset="0"/>
              </a:rPr>
              <a:t>Память</a:t>
            </a:r>
            <a:r>
              <a:rPr lang="ru-RU" sz="2800" dirty="0">
                <a:solidFill>
                  <a:srgbClr val="C00000"/>
                </a:solidFill>
                <a:latin typeface="Times New Roman" panose="02020603050405020304" pitchFamily="18" charset="0"/>
                <a:cs typeface="Times New Roman" panose="02020603050405020304" pitchFamily="18" charset="0"/>
              </a:rPr>
              <a:t> – </a:t>
            </a:r>
            <a:r>
              <a:rPr lang="ru-RU" sz="2800" dirty="0">
                <a:solidFill>
                  <a:schemeClr val="tx1"/>
                </a:solidFill>
                <a:latin typeface="Times New Roman" panose="02020603050405020304" pitchFamily="18" charset="0"/>
                <a:cs typeface="Times New Roman" panose="02020603050405020304" pitchFamily="18" charset="0"/>
              </a:rPr>
              <a:t>это процесс запоминания, сохранения и воспроизведения того, что человек 	воспринимал, делал или переживал.</a:t>
            </a:r>
            <a:endParaRPr lang="ru-RU" sz="2800"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17366" y="2299854"/>
            <a:ext cx="3609960" cy="3810000"/>
          </a:xfrm>
          <a:prstGeom prst="rect">
            <a:avLst/>
          </a:prstGeom>
        </p:spPr>
      </p:pic>
    </p:spTree>
    <p:extLst>
      <p:ext uri="{BB962C8B-B14F-4D97-AF65-F5344CB8AC3E}">
        <p14:creationId xmlns:p14="http://schemas.microsoft.com/office/powerpoint/2010/main" val="117156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2618" y="872836"/>
            <a:ext cx="10338262" cy="5156743"/>
          </a:xfrm>
        </p:spPr>
        <p:txBody>
          <a:bodyPr>
            <a:normAutofit/>
          </a:bodyPr>
          <a:lstStyle/>
          <a:p>
            <a:pPr marL="45720" indent="0">
              <a:buNone/>
            </a:pPr>
            <a:r>
              <a:rPr lang="ru-RU" sz="3000" b="1" dirty="0">
                <a:solidFill>
                  <a:schemeClr val="accent3">
                    <a:lumMod val="50000"/>
                  </a:schemeClr>
                </a:solidFill>
                <a:latin typeface="Times New Roman" panose="02020603050405020304" pitchFamily="18" charset="0"/>
                <a:cs typeface="Times New Roman" panose="02020603050405020304" pitchFamily="18" charset="0"/>
              </a:rPr>
              <a:t>                                    </a:t>
            </a:r>
            <a:r>
              <a:rPr lang="ru-RU" sz="3200" b="1" dirty="0">
                <a:solidFill>
                  <a:schemeClr val="accent3">
                    <a:lumMod val="50000"/>
                  </a:schemeClr>
                </a:solidFill>
                <a:latin typeface="Times New Roman" panose="02020603050405020304" pitchFamily="18" charset="0"/>
                <a:cs typeface="Times New Roman" panose="02020603050405020304" pitchFamily="18" charset="0"/>
              </a:rPr>
              <a:t>Качества памяти </a:t>
            </a:r>
          </a:p>
          <a:p>
            <a:pPr>
              <a:buFont typeface="Wingdings" pitchFamily="2" charset="2"/>
              <a:buChar char="q"/>
            </a:pPr>
            <a:r>
              <a:rPr lang="ru-RU" sz="2800" b="1" dirty="0">
                <a:solidFill>
                  <a:schemeClr val="accent3">
                    <a:lumMod val="75000"/>
                  </a:schemeClr>
                </a:solidFill>
                <a:latin typeface="Times New Roman" panose="02020603050405020304" pitchFamily="18" charset="0"/>
                <a:cs typeface="Times New Roman" panose="02020603050405020304" pitchFamily="18" charset="0"/>
              </a:rPr>
              <a:t>Объём</a:t>
            </a:r>
          </a:p>
          <a:p>
            <a:pPr>
              <a:buFont typeface="Wingdings" pitchFamily="2" charset="2"/>
              <a:buChar char="q"/>
            </a:pPr>
            <a:r>
              <a:rPr lang="ru-RU" sz="2800" b="1" dirty="0">
                <a:solidFill>
                  <a:schemeClr val="accent3">
                    <a:lumMod val="75000"/>
                  </a:schemeClr>
                </a:solidFill>
                <a:latin typeface="Times New Roman" panose="02020603050405020304" pitchFamily="18" charset="0"/>
                <a:cs typeface="Times New Roman" panose="02020603050405020304" pitchFamily="18" charset="0"/>
              </a:rPr>
              <a:t> Быстрота запоминания</a:t>
            </a:r>
          </a:p>
          <a:p>
            <a:pPr>
              <a:buFont typeface="Wingdings" pitchFamily="2" charset="2"/>
              <a:buChar char="q"/>
            </a:pPr>
            <a:r>
              <a:rPr lang="ru-RU" sz="2800" b="1" dirty="0">
                <a:solidFill>
                  <a:schemeClr val="accent3">
                    <a:lumMod val="75000"/>
                  </a:schemeClr>
                </a:solidFill>
                <a:latin typeface="Times New Roman" panose="02020603050405020304" pitchFamily="18" charset="0"/>
                <a:cs typeface="Times New Roman" panose="02020603050405020304" pitchFamily="18" charset="0"/>
              </a:rPr>
              <a:t> Прочность сохранения</a:t>
            </a:r>
          </a:p>
          <a:p>
            <a:pPr>
              <a:buFont typeface="Wingdings" pitchFamily="2" charset="2"/>
              <a:buChar char="q"/>
            </a:pPr>
            <a:r>
              <a:rPr lang="ru-RU" sz="2800" b="1" dirty="0">
                <a:solidFill>
                  <a:schemeClr val="accent3">
                    <a:lumMod val="75000"/>
                  </a:schemeClr>
                </a:solidFill>
                <a:latin typeface="Times New Roman" panose="02020603050405020304" pitchFamily="18" charset="0"/>
                <a:cs typeface="Times New Roman" panose="02020603050405020304" pitchFamily="18" charset="0"/>
              </a:rPr>
              <a:t> Точность </a:t>
            </a:r>
          </a:p>
          <a:p>
            <a:pPr>
              <a:buFont typeface="Wingdings" pitchFamily="2" charset="2"/>
              <a:buChar char="q"/>
            </a:pPr>
            <a:r>
              <a:rPr lang="ru-RU" sz="2800" b="1" dirty="0">
                <a:solidFill>
                  <a:schemeClr val="accent3">
                    <a:lumMod val="75000"/>
                  </a:schemeClr>
                </a:solidFill>
                <a:latin typeface="Times New Roman" panose="02020603050405020304" pitchFamily="18" charset="0"/>
                <a:cs typeface="Times New Roman" panose="02020603050405020304" pitchFamily="18" charset="0"/>
              </a:rPr>
              <a:t>Готовность</a:t>
            </a:r>
          </a:p>
          <a:p>
            <a:pPr>
              <a:buFont typeface="Wingdings" pitchFamily="2" charset="2"/>
              <a:buChar char="q"/>
            </a:pPr>
            <a:r>
              <a:rPr lang="ru-RU" sz="2800" b="1" dirty="0">
                <a:solidFill>
                  <a:schemeClr val="accent3">
                    <a:lumMod val="75000"/>
                  </a:schemeClr>
                </a:solidFill>
                <a:latin typeface="Times New Roman" panose="02020603050405020304" pitchFamily="18" charset="0"/>
                <a:cs typeface="Times New Roman" panose="02020603050405020304" pitchFamily="18" charset="0"/>
              </a:rPr>
              <a:t>Длительность</a:t>
            </a:r>
            <a:endParaRPr lang="ru-RU" sz="2800" b="1" dirty="0">
              <a:solidFill>
                <a:schemeClr val="accent3">
                  <a:lumMod val="7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Tree>
    <p:extLst>
      <p:ext uri="{BB962C8B-B14F-4D97-AF65-F5344CB8AC3E}">
        <p14:creationId xmlns:p14="http://schemas.microsoft.com/office/powerpoint/2010/main" val="250089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98358" y="2679035"/>
            <a:ext cx="10475495" cy="1111668"/>
          </a:xfrm>
        </p:spPr>
        <p:txBody>
          <a:bodyPr>
            <a:normAutofit/>
          </a:bodyPr>
          <a:lstStyle/>
          <a:p>
            <a:pPr lvl="0"/>
            <a:br>
              <a:rPr lang="ru-RU" sz="3200" dirty="0"/>
            </a:br>
            <a:r>
              <a:rPr lang="en-US" sz="3200" b="1" cap="none" dirty="0">
                <a:latin typeface="Times New Roman" panose="02020603050405020304" pitchFamily="18" charset="0"/>
                <a:ea typeface="Calibri" panose="020F0502020204030204" pitchFamily="34" charset="0"/>
              </a:rPr>
              <a:t> </a:t>
            </a:r>
            <a:endParaRPr lang="ru-RU" sz="4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322" y="4430145"/>
            <a:ext cx="1639565" cy="1772503"/>
          </a:xfrm>
          <a:prstGeom prst="rect">
            <a:avLst/>
          </a:prstGeom>
        </p:spPr>
      </p:pic>
      <p:sp>
        <p:nvSpPr>
          <p:cNvPr id="7"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
        <p:nvSpPr>
          <p:cNvPr id="8" name="Прямоугольник 7"/>
          <p:cNvSpPr/>
          <p:nvPr/>
        </p:nvSpPr>
        <p:spPr>
          <a:xfrm>
            <a:off x="1234914" y="2286000"/>
            <a:ext cx="9031304" cy="584775"/>
          </a:xfrm>
          <a:prstGeom prst="rect">
            <a:avLst/>
          </a:prstGeom>
        </p:spPr>
        <p:txBody>
          <a:bodyPr wrap="square">
            <a:spAutoFit/>
          </a:bodyPr>
          <a:lstStyle/>
          <a:p>
            <a:pPr lvl="0" algn="ctr"/>
            <a:r>
              <a:rPr lang="ru-RU" sz="3200" b="1" dirty="0"/>
              <a:t>2. Характеристика процессов памяти</a:t>
            </a:r>
          </a:p>
        </p:txBody>
      </p:sp>
    </p:spTree>
    <p:extLst>
      <p:ext uri="{BB962C8B-B14F-4D97-AF65-F5344CB8AC3E}">
        <p14:creationId xmlns:p14="http://schemas.microsoft.com/office/powerpoint/2010/main" val="239407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
        <p:nvSpPr>
          <p:cNvPr id="6" name="Скругленный прямоугольник 5"/>
          <p:cNvSpPr/>
          <p:nvPr/>
        </p:nvSpPr>
        <p:spPr>
          <a:xfrm>
            <a:off x="3491346" y="763866"/>
            <a:ext cx="4461163" cy="1023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tx1">
                    <a:lumMod val="85000"/>
                    <a:lumOff val="15000"/>
                  </a:schemeClr>
                </a:solidFill>
                <a:latin typeface="Times New Roman" panose="02020603050405020304" pitchFamily="18" charset="0"/>
                <a:cs typeface="Times New Roman" panose="02020603050405020304" pitchFamily="18" charset="0"/>
              </a:rPr>
              <a:t>процессы памяти</a:t>
            </a:r>
            <a:endParaRPr lang="ru-RU" sz="4000" b="1" dirty="0"/>
          </a:p>
        </p:txBody>
      </p:sp>
      <p:sp>
        <p:nvSpPr>
          <p:cNvPr id="7" name="Скругленный прямоугольник 6"/>
          <p:cNvSpPr/>
          <p:nvPr/>
        </p:nvSpPr>
        <p:spPr>
          <a:xfrm>
            <a:off x="304800" y="2410691"/>
            <a:ext cx="2923309" cy="969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a:solidFill>
                  <a:schemeClr val="tx1"/>
                </a:solidFill>
                <a:latin typeface="Times New Roman" panose="02020603050405020304" pitchFamily="18" charset="0"/>
                <a:cs typeface="Times New Roman" panose="02020603050405020304" pitchFamily="18" charset="0"/>
              </a:rPr>
              <a:t>запоминание</a:t>
            </a:r>
            <a:endParaRPr lang="ru-RU" sz="2400" dirty="0">
              <a:solidFill>
                <a:schemeClr val="tx1"/>
              </a:solidFill>
            </a:endParaRPr>
          </a:p>
        </p:txBody>
      </p:sp>
      <p:sp>
        <p:nvSpPr>
          <p:cNvPr id="8" name="Скругленный прямоугольник 7"/>
          <p:cNvSpPr/>
          <p:nvPr/>
        </p:nvSpPr>
        <p:spPr>
          <a:xfrm>
            <a:off x="2050473" y="4031673"/>
            <a:ext cx="3338945" cy="1052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a:solidFill>
                  <a:schemeClr val="tx1"/>
                </a:solidFill>
                <a:latin typeface="Times New Roman" panose="02020603050405020304" pitchFamily="18" charset="0"/>
                <a:cs typeface="Times New Roman" panose="02020603050405020304" pitchFamily="18" charset="0"/>
              </a:rPr>
              <a:t>сохранение </a:t>
            </a:r>
            <a:endParaRPr lang="ru-RU" sz="2400" dirty="0">
              <a:solidFill>
                <a:schemeClr val="tx1"/>
              </a:solidFill>
            </a:endParaRPr>
          </a:p>
        </p:txBody>
      </p:sp>
      <p:sp>
        <p:nvSpPr>
          <p:cNvPr id="9" name="Скругленный прямоугольник 8"/>
          <p:cNvSpPr/>
          <p:nvPr/>
        </p:nvSpPr>
        <p:spPr>
          <a:xfrm>
            <a:off x="4627418" y="2382982"/>
            <a:ext cx="2937164" cy="969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a:solidFill>
                  <a:schemeClr val="tx1"/>
                </a:solidFill>
                <a:latin typeface="Times New Roman" panose="02020603050405020304" pitchFamily="18" charset="0"/>
                <a:cs typeface="Times New Roman" panose="02020603050405020304" pitchFamily="18" charset="0"/>
              </a:rPr>
              <a:t>воспроизведение</a:t>
            </a:r>
            <a:r>
              <a:rPr lang="ru-RU" i="1"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endParaRPr>
          </a:p>
        </p:txBody>
      </p:sp>
      <p:sp>
        <p:nvSpPr>
          <p:cNvPr id="10" name="Скругленный прямоугольник 9"/>
          <p:cNvSpPr/>
          <p:nvPr/>
        </p:nvSpPr>
        <p:spPr>
          <a:xfrm>
            <a:off x="7453745" y="4128655"/>
            <a:ext cx="3228110" cy="955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a:solidFill>
                  <a:schemeClr val="tx1"/>
                </a:solidFill>
                <a:latin typeface="Times New Roman" panose="02020603050405020304" pitchFamily="18" charset="0"/>
                <a:cs typeface="Times New Roman" panose="02020603050405020304" pitchFamily="18" charset="0"/>
              </a:rPr>
              <a:t>забывание</a:t>
            </a:r>
            <a:endParaRPr lang="ru-RU" sz="2400" dirty="0">
              <a:solidFill>
                <a:schemeClr val="tx1"/>
              </a:solidFill>
            </a:endParaRPr>
          </a:p>
        </p:txBody>
      </p:sp>
      <p:sp>
        <p:nvSpPr>
          <p:cNvPr id="11" name="Скругленный прямоугольник 10"/>
          <p:cNvSpPr/>
          <p:nvPr/>
        </p:nvSpPr>
        <p:spPr>
          <a:xfrm>
            <a:off x="8756073" y="2424546"/>
            <a:ext cx="2771253" cy="969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i="1" dirty="0">
                <a:solidFill>
                  <a:schemeClr val="tx1"/>
                </a:solidFill>
                <a:latin typeface="Times New Roman" panose="02020603050405020304" pitchFamily="18" charset="0"/>
                <a:cs typeface="Times New Roman" panose="02020603050405020304" pitchFamily="18" charset="0"/>
              </a:rPr>
              <a:t>узнавание</a:t>
            </a:r>
            <a:r>
              <a:rPr lang="ru-RU" i="1"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endParaRPr>
          </a:p>
        </p:txBody>
      </p:sp>
      <p:cxnSp>
        <p:nvCxnSpPr>
          <p:cNvPr id="13" name="Прямая со стрелкой 12"/>
          <p:cNvCxnSpPr/>
          <p:nvPr/>
        </p:nvCxnSpPr>
        <p:spPr>
          <a:xfrm flipH="1">
            <a:off x="2604655" y="1787237"/>
            <a:ext cx="1219200" cy="498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2"/>
          </p:cNvCxnSpPr>
          <p:nvPr/>
        </p:nvCxnSpPr>
        <p:spPr>
          <a:xfrm flipH="1">
            <a:off x="5721927" y="1787236"/>
            <a:ext cx="1" cy="498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3997036" y="1787237"/>
            <a:ext cx="394855" cy="2244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7453745" y="1787237"/>
            <a:ext cx="997528" cy="2244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7800109" y="1787237"/>
            <a:ext cx="1482436" cy="498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8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2509" y="763866"/>
            <a:ext cx="10518371" cy="5265713"/>
          </a:xfrm>
        </p:spPr>
        <p:txBody>
          <a:bodyPr/>
          <a:lstStyle/>
          <a:p>
            <a:pPr marL="0" indent="0">
              <a:buNone/>
            </a:pPr>
            <a:r>
              <a:rPr lang="ru-RU" sz="3000" b="1" dirty="0">
                <a:solidFill>
                  <a:srgbClr val="8A0000"/>
                </a:solidFill>
                <a:latin typeface="Times New Roman" panose="02020603050405020304" pitchFamily="18" charset="0"/>
                <a:cs typeface="Times New Roman" panose="02020603050405020304" pitchFamily="18" charset="0"/>
              </a:rPr>
              <a:t>Запоминание</a:t>
            </a:r>
            <a:r>
              <a:rPr lang="ru-RU" sz="3200" dirty="0">
                <a:solidFill>
                  <a:srgbClr val="8A0000"/>
                </a:solidFill>
                <a:latin typeface="Times New Roman" panose="02020603050405020304" pitchFamily="18" charset="0"/>
                <a:cs typeface="Times New Roman" panose="02020603050405020304" pitchFamily="18" charset="0"/>
              </a:rPr>
              <a:t> – </a:t>
            </a:r>
            <a:r>
              <a:rPr lang="ru-RU" sz="3200" dirty="0">
                <a:solidFill>
                  <a:schemeClr val="tx1"/>
                </a:solidFill>
                <a:latin typeface="Times New Roman" panose="02020603050405020304" pitchFamily="18" charset="0"/>
                <a:cs typeface="Times New Roman" panose="02020603050405020304" pitchFamily="18" charset="0"/>
              </a:rPr>
              <a:t>это процесс памяти, в результате которого происходит закрепление нового путём связывания его с приобретенным ранее.</a:t>
            </a:r>
          </a:p>
          <a:p>
            <a:pPr marL="0" indent="0">
              <a:buNone/>
            </a:pPr>
            <a:r>
              <a:rPr lang="ru-RU" sz="3200" dirty="0">
                <a:solidFill>
                  <a:schemeClr val="tx1"/>
                </a:solidFill>
                <a:latin typeface="Times New Roman" panose="02020603050405020304" pitchFamily="18" charset="0"/>
                <a:cs typeface="Times New Roman" panose="02020603050405020304" pitchFamily="18" charset="0"/>
              </a:rPr>
              <a:t> </a:t>
            </a:r>
          </a:p>
          <a:p>
            <a:pPr marL="0" indent="0">
              <a:buNone/>
            </a:pPr>
            <a:r>
              <a:rPr lang="ru-RU" sz="3000" dirty="0">
                <a:solidFill>
                  <a:schemeClr val="tx1"/>
                </a:solidFill>
                <a:latin typeface="Times New Roman" panose="02020603050405020304" pitchFamily="18" charset="0"/>
                <a:cs typeface="Times New Roman" panose="02020603050405020304" pitchFamily="18" charset="0"/>
              </a:rPr>
              <a:t>Запоминание всегда избирательно: а памяти сохраняется далеко не все, что воздействует на наши органы чувств. Полно и прочно запоминается то, что вызывает у нас интерес и эмоции.</a:t>
            </a:r>
            <a:br>
              <a:rPr lang="ru-RU" sz="3000" dirty="0">
                <a:solidFill>
                  <a:schemeClr val="tx1"/>
                </a:solidFill>
                <a:latin typeface="Times New Roman" panose="02020603050405020304" pitchFamily="18" charset="0"/>
                <a:cs typeface="Times New Roman" panose="02020603050405020304" pitchFamily="18" charset="0"/>
              </a:rPr>
            </a:br>
            <a:endParaRPr lang="ru-RU" sz="3000" dirty="0">
              <a:solidFill>
                <a:schemeClr val="tx1"/>
              </a:solidFill>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326" y="70505"/>
            <a:ext cx="564594" cy="693361"/>
          </a:xfrm>
          <a:prstGeom prst="rect">
            <a:avLst/>
          </a:prstGeom>
        </p:spPr>
      </p:pic>
      <p:sp>
        <p:nvSpPr>
          <p:cNvPr id="5" name="Заголовок 1"/>
          <p:cNvSpPr txBox="1">
            <a:spLocks/>
          </p:cNvSpPr>
          <p:nvPr/>
        </p:nvSpPr>
        <p:spPr>
          <a:xfrm>
            <a:off x="1234914" y="96429"/>
            <a:ext cx="9722173" cy="3684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МИНСКИЙ ФИЛИАЛ </a:t>
            </a:r>
          </a:p>
          <a:p>
            <a:pPr algn="ctr">
              <a:lnSpc>
                <a:spcPct val="110000"/>
              </a:lnSpc>
            </a:pPr>
            <a:r>
              <a:rPr lang="ru-RU" sz="1100" dirty="0">
                <a:solidFill>
                  <a:schemeClr val="tx2">
                    <a:lumMod val="40000"/>
                    <a:lumOff val="60000"/>
                  </a:schemeClr>
                </a:solidFill>
                <a:latin typeface="Times New Roman" panose="02020603050405020304" pitchFamily="18" charset="0"/>
                <a:cs typeface="Times New Roman" panose="02020603050405020304" pitchFamily="18" charset="0"/>
              </a:rPr>
              <a:t>УО «Белорусский торгово-экономический университет потребительской кооперации»</a:t>
            </a:r>
          </a:p>
        </p:txBody>
      </p:sp>
    </p:spTree>
    <p:extLst>
      <p:ext uri="{BB962C8B-B14F-4D97-AF65-F5344CB8AC3E}">
        <p14:creationId xmlns:p14="http://schemas.microsoft.com/office/powerpoint/2010/main" val="375113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6A18B81-3B7D-4611-A001-48C6370A9F31"/>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Каталог"/>
  <p:tag name="ISPRINGCLOUDFOLDERID" val="0"/>
  <p:tag name="ISPRINGCLOUDFOLDERPATH" val="Каталог"/>
  <p:tag name="ISPRING_PLAYERS_CUSTOMIZATION" val="UEsDBBQAAgAIAIeT10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N0ftRvsXeQzGMgAARFEAABcAAAB1bml2ZXJzYWwvdW5pdmVyc2FsLnBuZ+28e1jS5/8/bmUr11ZNa6ulYuWhsjR1ecgDa3MV5qF0ZeaBNjHfpUCiiKhAWVv5LsWkJPPAOqqZkjohQCVXiUTJKpUMkRogKSIJASICX7CttcP7+v5+1+f6Xtfn8/3uDy/gfr5e9/28H/fz8Hjer9tX4c7IbR++/+n7VlZWH4K2h0ZbWVnbWFnNPj3/PXNL4fUXP5s/ZmVGb/vCqrHHfsT8wzp1S8QWK6sm/ILpb+aaf9sc3h6XaWW18I7lbxYLXguxsto5AArd8nVOklwAxqcPYD7GMq+1HWk7sr1j1tq9J1d8hpof0bgfYvvNxuKx7c9tzuzqPt5NgRSt7CzIuBK65733XJx95nOO7oJszBk79bRZ9DT5lwmml69BH3xOVXVjQCVvp8uytHW71egrePohU107g55WtS/K/JvXV0KaFrvFAqce4RuH8lUPjwGmn88z63h7eV0Abtg0MqurbbctJIXqY2473PF43tcLXTrxuGlR9pfmhufTVz/xP2ttUpgMzOw5lgbEFUAOEb/c/NVqZN6Q+g7AeDPRDI5VQvHrOYrRPZZ24jbQqyNKcPj0C4DxG0bxk+FU83gJs10653g/SiCSHMzj2IxfcZ7s3haiXAieekx8BvUc+DL8M+ZEETzB8AhgeBQ4iQ6qPjE5gMRXTAcFV1tZHTmBcHPpjDL0RiUaprmm6W+8CWSgvgWYt1dTF4W5LjBGB98N9SGwcROexnv89wssEzhBFmgGH3w5PaY8P+Ao+hIwtZNhb55AyGAc6GbV3StOk+UkXTl1AyNrUZztaY6yZadtULXbLlsxoszwOsr0uh2wwsrKabzBudYmMhE3WlezkMeZ9Di2bklzm2toIrsEtbY38GNEnrr4O7m8fWq0Hh6vbcJjxm4G6b+CxlKkueDIq86TcqFRfsfXRRtbBtcaxG5AXT+WVpRBqkWCdfdjF/L7lekVKchAQUdctYGl+hRPkoi4P/ZLZEPoIeIJDxul17Fpo2mQaxh8gWovw/PvalCbFUHdyWv4KabBHk3TJ8gKWqUhDe0IplXl3uiTb4V5AgnPsHpVHf+6TH2+uDLGUJ1SYc/UFKXHgKnNmB4kI4rtK8JEj/oL/HcJ86AV+rXSvVKSjKZIYyY0QlmSXdRyTFpccbmcAqzfB3RMy/PYBSQNoIfTKA0kdO9mKyv/rqpz1uUneYRnteyIfikoq/oznoake5C6MOqQ6jjVQ5oGjSdUrCcXftUo9aclRVFYbgMDbkSfgOWk0NREB3cO3e3nAVcqNRHLc7zu3H0FnVCm/9H1Ec2ENfBwhlGckWvS9WtoRsuXgARHtxHP9teP+bDVMpbMPNkE6idrV3aB9LcUmmWibD5ygNy/2+YMlMIvkqLBjnTnbsWIP5ssEfm2Jhoia5y6RTccfdAfHIijQsXZiLwBD1YdK2FceIMjyeDTk6RlhkOYsiI8Y53qEKbnctex9WROin5yBVPaLZGHpOSRztq7yUaDmiOK7GhBji0h/bv4/c7McWICV5Es1t+YWEclyAYOTHc0B1HjvtrRiE/ej92KnJbTQjEmPpKveiAxw/+gBdwwx+pIssXmWqtuiNmI4JGioKbIphK3dq+hpH6pzP9Rt92L3NKqFJHdeLd6zA8Wi3BUO3f0JCeQZAHSjAFMzsnC4VSgfuAOZqMHR33htFTpfxEffrsFHNERs0ysWCZOgxIMzdi2kMhXqxWO3b7lnxfJEPE0Uya68rlU6v3xpyJ6k3Ptqv3xtlkWkJrN9gxxgFduTNXt7S7Cnwk/kqb8lMaVeS0baKQUjZH49aQIcZP/UJKcJOoVfSZLa96nT+FPJIxOJErLSSkUrjylIretbILy7XT1amIaaSJ/tb6YX7a551Z6EMyhBcZwfUoz3FiBj2GiBg604Vfrh/MEWDAN32y4BYW1BGIxiySu0vIUGolFmri10MqqOAMO8FsmKUxz/Ui3+f7dlWByXnR81L8zaRSuJJ0kE1HM7kGPlo2m9awlstx+0Y6sdL2w6aIjschuKqEHUhMPJijG5Xq+oYsfPlKCWg35qdqm95bHoV8AyNMJPeIQvSS/BdMe7yRDBFMJoN1lqfwbHGPeGyC6FdN7KyWo1uIq6KFL/saFeD0PG29BIZ1haOdO5Z743EMadOhxAtBEr0onklCudbQETstDTdAOswsMFnOo0jMpIm0pR90+vLcV3J+oxaTyn10T55bhhXk9PtK+Bv59X35yH9YLC959FlIxeCJAMQiDglm1oj5sK7xMUZVaJpH5Uw4w95njIyunpNQpqpgFihKzYa4OAnoQu8EGVG0lpajEqASS2wNk8KhNVvVZOC+luZzfjRXZvVxPziT/ioiuGgFMJ/ZBNgPmPm3kQhhYx00gALB0Ma1oqrxXPXggYojF3LKTYEzogUL4+/wcV3uj7zd3M5YfSjxnvUt6BtkqR1owMXtkqCdTRQMfQpf1NVHxrROozfgzE7vHB6NECr1Gy8QqWMmSpr18iKlyB/Y9dGW/LzIwYM9Q8GLzWhvMpl9MTE6pyI8S0eUiuMU+WBgEDAlOVxBKRQl+kb1YUYBUkxkgo2p3UMj6leA0tNhXpgdwM9qqBskizPmUOCIH6dHqMaoXBnITeuTiSd1ycchy3iyr216OV5y77V6Gf3oIcYFMq3Zr5SNp1YUgeYVbGy3kY5u4suR+gppelNDI/rJhBf6cQQmhV+dLEecW891GtC863C7ozKGgR1vJcXH53DW9/OfURNf+TXVkWVysPhXtOoRO/VwAM0cvB3ct3FVJqxqLsbueQEbNg8RROE2yhOvzl+34ztsRSK3ig+p2yVoaYTWBXP3rnS5bepMv9h5voiznrmY+2bT2gSLT9bS6pVv9klI01U6GjjaZb2L1JEMqX+GpBOSZZIvVlEpoScRMBi2BgmdO5BUn9Bh1n66d0xKF/YSiBbEzmhtXuDVj+ouk/pE3VcF9hlL1gIeeB+3FfM2T6RU9XrLoxaeBpxIakW+QIlWldhRL7rzxJTeXLdXnYW6+8ehfLrgxzrg9F2nyZIdsS8giDfqxfRyRLAop/1lcmGfOMf6gblpxM1iMkOPA43mXygszIyAU7xeN+o12r9JXlO/nHQ8Gt0AFSeOsXLfPXWVrbQ8lhh2hczNpME/+tfndHQGRMGbPxSs/dvPoDTPIcERemcH8BFQ10hASFAoqEXbm5k2tmRsn4KkD42UIYC9mF+FR7voU/oW9MGrRhSP9xzfh2zMwcoKEn9Ka6Hhq01oHIkoazcQNHNCPX/zVgFoe1haf44goKfDKWv4K3LWAA4ID/Tzso3NnvYpjB1BBzFqECx/CHyN4rQVKB4EB2KodAmyvFiyjqx4YypEibs60oznpL0NF2w7W5CKCPTiE13LC6FKzgj9vwF/4Oks2viOs4KkHF33D9wz6ZOnzixI9+0prfKx3uQN4Fph9XWRtZRUEcku07XU/qqMnNjrn1MS424ye+1mubLNzUoQ89QCmEPfYilEu+Ja20fZRbYOzma7wA3WlP+Tpka4bBWJVb5UoVBVdKeJ6wGOY43nXS38Y8mBe2s0y06ac0kij6D1pKOimBzDQrKftGguXOjLHZZaFjf3gbKFTC89aW+ja0VLLD/+dtpaPeWGzLWTseSJO6YZDWCjn//baz0GWH/b/nwa4falj8p5nUrtxShYrNIyjyKGh3h9Dwruf/ly03O+iZYJzMUYViZmreugHiPgwNNS4bvkK761ZyazTlk4+fv0JbuIT/LU5q1YpwrtOwsbO77J0WhAaemCkq3i5Zez120MhZf8I/psKIEVtE10rYj3bXv3UlyfUDx3TtkmDYxVYLSMqrKeux1N6IbNMtd0v+4HFmvZvQUyxIfqRGhLMbbhmvfTGGn/8W0twriGlkjCUquNkJ6mHrGZF4AGLsd10CjBU/rJtAWydFBuelD9xbxtRvORxkYOPxVT3llRi6WxtGKxiiTVrzE1LfKuW+HVLVRZ52Leu4DlFzzZce6e303bju4zzjsaCMepHe6I8yO2aZy8S6JmnKw6snw9rIQ3i6E3JWy0esKD0Cdc/w7Fqn0UIiV88mAVEn39XXbmYVmkRxtELnrvq2XeuvjNKlt1L/9Ys6bI8WqPT/ICqd2+DzXaoKRu3F9HHllqvrCG8o/OTiB9EvY+rkrPK/5MkPZNQ4CTO+gMANlkzWnj5bZj/RaSb4KnX5Rm3Y4/UVHzOqrsayKodvPYfdFhNg25ZjNj8+9JGAgXWmyM3CAK6vOZu6R658tcZTfr/7fD59n/bTcjCvx0XcKIy8h2Yo/yOFsfsQBXjv/xb/XM0A6l8ic/fDrAVEb7L6W+h+hoWv+RvZ7AsGRbzHyT8wR/XlDwBvWOuI64/Zxwa6fGiD175D5JGzo3/INE0x/6HcVoS/pPED/RnSbobV/LdJ0k5P94jcE95djytTh78jH/p8z8glVrpT37pu/zU7D+infFT+yX+tX//qbWGhJ1ysFPsFg/iQX+WSUm4jqojf/HAGR+PClZ/HWgDTAmQVjJukN6JAJBmw9FF+T9UnSZdqqwveJ7/u3mc7F7/VsvCkw/+rxCwg8CmKR45CaPuo1pwwfefTNj6uzGjq3FGXT2KqRcoXo21cEOefSFue/K2oweE0uftCozichqunJeUJ9+5pG1aycGXnayEv9MFvdQJPTVSs0hWmu980SM2KefFd/WfgPMnHrXW39m2tPnhGs465AoBHcLAUYScW9DlhMx6SQBvInlJ3B4q6YsrGnnHiWVcl3ugDVw5zGc8tnQ85MHEKLabN2F8oDug30dCImn9feiHPSDNu5oVpmgjCyzhG15xe7hq7jl6yHgsNYbQV1OdO/pqE/uKLw/46uiittZEDTejNFf6hZyE3wzRtzPxJXLZ3gFsEDP8bGYwR5YTkO0iG83jaOMADd0U5FDKoC8vTZ8wNARDCNBQxZ0rlHoOrT2skQd1QQqdAw40xk5sDHQbiHrrQN5REVup1XnjtG3xbZkFFYVZ6W6tmwojukBQh+TK16nR8Xq8Yl/taT1qOTc1iGlvLi2/JUEG9ub2Tp212b3YOWBoMthFBE1RJt7b6u1I9U4C8FD84Rx1cDGrRwzk7/nmTK/hjEhqvD4oroQA31lWkfgz9nEfOJhr3TpED4kMStPLseU3DjDCoDHE+vlrBjpgPmAWhiCX49kBxbIuFQNWGlQd1S/N4zQ33XpZTAumhj+XXf5AFDi3tF11Xflt5c9S39HKrmRpR52sNYSY2XaDb2w42Z5pXt/fl7qLPXI+fHPMEudNAw2xYp9HgnGi7Q8hq0npbreQGHc2FG834WxmqGHeIEfhrI2RXSxOcpeKPRVOSQ48KHTMDKIuWaAzptmSUPGnWc8Cyc56ca4AQEuQfs3qCaEJM8F4aYL+7l7bBz2g4d+j53Ade8R3ky78UHOFzavs6Ior9rVfXCxFtkI1K9y4IFepOvK7sUDjo44r/JpSiUgjgrQlNQEWnIIEbe1PJU05ygTWAswu/rAGgV6/FJGHHIQo2tbRqujt9vA83HBQS8hyxR16pUg4XAmp/j1MVIcH+Xg95O1y5apRNoeaAz+eNeBqxwv/uiXRtXugUVw1N67MJkcONherK0wLt3QUK0K7NQFYM+iN7uVjeIKkMtYhcKBs1oCvXpKLUQz46SFCr1ZoRI9s9/RYBf9Bc0KPb4vqmSvLQXEsvSKzNstlSynqQ/HUWKX4HeoyzL4bbNfTMLF0Inxry3o7YVh/jX333U12crlxF2HY2W7gwu2tSxefu+C87f1jE5PJzR2BezRsnrOdOPyKTNOcX1mL52ViB3ylBIkoXkfI4F94va1Dup7bQSuqqOT56hxl+ge8dL/I8czIVmxbJbQZGnbOvOAVvzMDmgmCAJMPwwmFY4lRe3yWj1vK3eW4k5WjaHbQ78ZoSM3flF/RNhXcUYD7hAb7qUqULqx6VRLQp3rHemw/Kv+944/OxP0j+H9L8IOFZuOvzfpT7TRTkBkmWUDsZw6LP9LVQ9K7lz36Lc73ftLx6rt6Bc6kx1+bu2pV7Amvlclf+h0YPP5frAP/7qb931i27Bs7DHI4GKNlCINLQoA6dtQQHd+hqlIkYCTuYNrUtBQoHKqhTgQyVYGxAMPLbeSQ6ReLANM/eU7/1OfDDbpTvAjz8ku4AExTYE1aHLMdjvaemX3t2TmI/Gj7fFWFMF3BLw9PF5qMWiphP0yxGqDr7pOGaGmajuFv1s7kFLRLwrgrWP+M90w/udmzY/IS6oPBY0vmCgwP70TPgIZ9dQwQdOGX+4nOV3eggHCJg/X7BXpVGlOTJjf03PmVW8IIeMdBMXyJOPO1QFzGIKAOZWmDF335JpQzuCTDAKlVi2SLWyt6EdTou1la4O9CPPb1ZU2HB9o9369OMt6uvO8u5x7R18y4e8PZRfnP5+A9EhODtYOZsRZ+AUgMbBczz46NK6YlBpg3xzDZIJxq0EhvG2JmdNlz31Jt1Vu4XAO5pnKaWiowGH5a4PkjIW78hGnkOfuNysWgpE6cui9W2PxwBbxtgqK+bGEdj/bAoxoU3o0cIy3I8TLiiai/ub1XmyPQDTkLABvzK4F7z+PXngUbJWAYtdAC/wmoUk1HCqYGDzRYhtUWp8THEeV05NWelkY8y51WJOvR0SXUMyh4Om7hIHAm1r6ksPnTli0B5sO8IVU1KvwnKv9s24L9FRl6mDJJ1iXGm6BE4etbremeXKBpOlDDgFJMDt+GAIQR36Z6PzIatUzTyz2mdbSHMP1UnFiWLVAYhhQO/S58Ayu59ziW7Mymp1OJm0+EOcj8cCo/wAYdJ7kPLUmD2pGZxlzGtK9yvGhCevvOzDZFAYyQ8W01c1FJYZbrI5qxNyYq+Nko2VUWVwb9ZSCV1J79OFG2ikitQ55rS3a6dzdbF4FnCMg7NIJxFD9fGihE8zFVXBaK8LT8Qi1OXQ8ODi9jFRprgIYRKrQidpCVDj4K0Eas3cmJCT09UGZNMoylCjdns0OBVDCvJaK00HArAlZTykEWB2CLCShbCN8ZLKs8FOftwdxg4nQS3uyUCFzL81N/acO0Ajkqv9mHvogjqDMKBBt2eL/gKge3CrBlRezm2nThw520kQyqHkk7Veq0HIh4ZUaKWXW3BzKb5L2/8lXNxu0Ul07AdCfAvozHXcVjqTdNNBpkIqtW8AZhmTUSE0UBNXOzE12ImT2g2Pm9zflkUeAKxxrn+WZF7ryxLtiF8Gnvgz2h2DL+WWu0e06ZNC3CmIkOL/uqlLm0hLN7Ta9STHHZ0v9VxHHW4G7QTkDApEFoMmQrc0+3KatjZT6FjUyHnc03ytxoQY1kdk77KNjly/tHB4cpS2plAx6crfzk1Dhvd5vR1dYiI790f37sF8pbLp3bgFOPUNPjmcw34a1imA7CEisi+wkTgjm8pR/FfQzScCVEMFYH5RA2d02CXbJZDQaK8qPvlyxlJ56zVp85Fh7NYMugfVeCCSbLgz14fCxJRUYt6uVSh5SATcu5HSBKHdWUypSFFXi0RtBAoJ3LuWu7Sn+A1YQknQmCgUpQGb2KoF+9ln5w/LLzMqIE0Sv8tFsS1rht6Zzds3uVYQ1ca+ZjB6qGk32Gz2G5HEIPNRyONdMNvL29ftexhrZLJFBO+08hkb1pX5BscsrwgOBa6KHHVWo17HiuHqep59fyG2QodWTB5hp71PTk3b3vnQZ8d6u+1Enpt4nOstL+NvoofB7ElhkR4lgCQrryQH5eirIi3M3DadNzvm9dr9jYPSHzb217jEn4huz81JUPQbsSUHG2+S8WgP/l1oC/PLRpp50y1+82ss5Gt9e29zgmX29CumxJFGYSSp2IMq0HYG2tGpmE9FDDTjLW2yCwfCFuHD9TCGZV9DrnVh5P/eIWRs10Hc6D68mPV44uNURzZIuW9aufUaLNBYjjpqYI2D5b8V71oxPrgil6hwqgSQWEuzX4nbNBJKEBbqPqUVxENwv1IUQfrb2X/biKf/3SSrY4SJam39yvmapOJ/QGFK2jBX38KZKBTAJ18HKJX2zg8ugNrAkaF9OIsT+sfWMHfGcC88LJVKW9SO1MHuZB8ip/hrvJyk9Kp/Y6f928Xnb9dLeke9vsrl7lhLJ6cza1sTdw6Xiz8/aQyc5FFEJ/RW0hwpWrW957N7iOuaMECTLA5141pt25AYC7E1Thd913r0rfcXRib+Kof8aTUqdRFJnisKNgAr5hEAkqEdbJk4/of3VPX/S9YDtpRnQV/r3eeuNam+aQ0eRZINdjcXtwyzaambex+LZvXBnSbIf09tyaL66WuSE9WtPTKl/BeefO2iF7dN1byvp0ITDlfZzfwfa63JrPXcjTPMhmgmqQqUPDtKfWc6fSY3GoH+4f3xdLPSc6LZNNIUeXncE033j/xKNs/TNfZU/BZvLE6vm7OCpkAvbGItzkHbjhrcNkssd2mwam9JHGZWC/g5IXM1km+Sjj6oz6VTsi2523O0pXzxusmkadFbwVsO9czVsRssjT5JCi3fsc9iZjKg/XmbYccfPEZV7KCzqMesNE0E+nOTidJx/kvsgdd7fpXUG6KRcY1TOTdb06BW9irviFqkPbTq76UXnTUsP+QQA3PmQedGsImpmDPLmAcfFXXaStvKQ0s6AtNgl9FZPwavLXEbx1z+cBn0buQ++1sAQ+ay4+6ldGNDDMMOeZF8yx6V8+YT4tXvHrvnPhyQSinzBfNaoimfIDf6suV63K051iTp7K/j+wGapRXjbrNsoXGjV9MjITq07FaVJvl7OTA/ETQf3at/sJPycZLUcTRi25tK8C3qH7V+HJyhjl057kILy6/e1+zI/EtsdrVklJA8ntbylf+xqbUI/Vll6e7/cMm32Gc9Jyqf/TU6Wfi70vWcjZQs0l58W005bZHjn258ufcC1w11s2P0epOD1VqCzn5g+PLgBP/nR5w7BlFlbz8tCVpU52RDJWXc+b6kF1qP6146MAX7Q9ZiwZwMgdp0n3mTRCI39b/Pg2ywLYj0kywgra/l3O5kyOHmCLJb5kxL+7AwmrPFw+d4yyJMJFPPe1i5Swght5I1eJjhvaQ37VBx9jC/n2cUSkN5p9V1IhnB6+7LIKER79wdg5q+TCEpRi7Kvf+w+PVAaMQDumJZ4A1w3nzr434GFXvYxz7Aan2Qs97yf/F3Xc5FTGhMBm4EBeMOvjAGKQaVp1AiU7rXB66srU+qH9jr7BidPkssV1A689t5ydH4IogTDCEUrKy/XcUFc70oXXECXTEI7s50GAVJKhBazheqUlCg6UqmlV4/mheyKwQlnTj8SK9Jo3OCPSQTcx1Nvnw/cYX+KNLw8H2OmW+XTMWSmjkI8MZ6sWHlu3rAs1T1w1B8nf7fr1mZvaQ/Xd/57BGAXzZJVZo+cCCa89ym+meoNxFU5gFsQ7RmFVC3Xf9CKqOV/vcSysnbCS2rLBNrTHRWfgKnRJs/Z8l3gulfcbLE/Ny2SQB1qXXmiTKhZCfiJx+JC4/pSKZ5RSEE4AG/rmsOBujetW9cRcnPOuHi90UK8CTQwaur79fPB7Fmu63ZlUvMHGe20das7p5aeOrpvV1dscDqPbrlS8X8t3EGaUiB1s4sowLW1DSQIMZIs4Idrlc8N4rHJv2JYy5Bl5l5r/q5HZx9j2hgIJ09Audp535JQPmxt6rTHWTAu2dYcC+Tz5cKI5N3+/bv71D7ol9Kr89SupPpElzelBeGdqrN55IIT/IOnoUnQpW3Hw3zfXzdGMLZ37q4WwzOyjHufKE0CcCa8mmF89sA7iH5hNmL0/gdgrrgnxLpEhGZsKyTY/3/Igskq/zQuWNmFQW2Bp0/y5AyGc0D3bg8fDsMyY7yUZu/FnbjWu2fnGwAOuOS8+8wR0v7VpTbdkXOD1u3+oY77qRM7d8r93pP8/fmemo1N9WnMk3MYLFdsTWDmOsry3AeRfnjPnrTomiuD2SSnWPTGOIvQNxf+kkvSCRG8uvfpwk4tML0bBhnocUh1lGgG2T30Hnpy7PwO9XupVxcp2FLW8E9jgWFVFLDdI9aDvSRTww8q6oC7VXuGOt1uAebq7biGPItcdUZWyppLejvTsFOqj2yndyRjPtzsl8qsV4VbSg39o2P6XhrtgfRquyIdnGAyAvwu9IHSVd+F0P7XjXvnU6xqgwPhX+VlraQTocLnmneBNLwxdY9NTUfrcW/57Ld6eZVe407bSz6Uz5dk7Exlxtb3o7A8PK+D8+PvTKc3jCOcvQIeHzloT/6To8dLnbWttPJ68M+cdfmfmu3SiY2wTrr2bGmCrPgorUF1zvhX+j8L/KPw/WWGNv0unW8hE4TGYoN80BTbVqx/v8GzlA49X6smmKTLAg2mmsYq9OLAyGKh64DOPNNVb8ww6zv9r/4EU526xr65KqKvKNuxRujOV7nBCIfrfBTD9iRJQbtWX5+YuekHEjhCHNsM8UPxB6l+VyQ4HvRKa9Djm1BOg4ckdnrn+5acMoNbbeH/TOHul3WQGI0HYqN9meglw6P/KVUcLGY8hbmttg9WXpZpkQ0vP8BvkLBDGIe9rWXPihhVwPyJLFT4QLfXCAlMGNR5/xZqaHFZwYQ0vNJvR8cRQnCJcZ+MdZxzSdqBy3LFlNcdrRc4DjcWxegjC8NAcMxsktAQ7pTOYeggtJ3DMFdDT5G92RW8XZ6vu4yjc7N3RzsjAMxD0+ydkPe6s2mgnvsuAK4+hqKG0p/3VJOQZRtctEQcYyHiBYq+moVDnf6Y4/P5qImFiqTq816ezxzq38mls5059r3LXBgA3WHGyW57lsoWynOvOcuCc2heSRM6sl4iarjtvf1SyyvmQQKOvg8qmEv/GdGqibbOW84r0KWjNQ2v60KzFoIjrhPUc5zYKAF7fE2w3tY9ERp4uTeFF9MoodBk6NVRTdKUYTI39bmsjj76e/C1kkNIovPo3yxXm0pmNAY1uMJ4pxCUJuNZ0DX4waWipRemxCrGDFQhaUZg71LkTt2B/W0NzVa1UiQQcrJUhHQUsb0Te2sWIQXqSTLlJhqD1W+qeI3ktv/VMdNkSQWFBw7SBZdC0b5Nw1k33jyyZVX5XioimVoAyDYlHoKAS1NxecWCdhHfOmlZFF0wkbC3/UTo4Klq4qY7bJKOEJXJ9Nw1wmzIrp5KaPXhpSjCVyNm9V4xosGyzWGkPvF0JM4G+FIJNAhJehaebx6QG6fvFAYSR8C731qDStg+BbGtG0kWyqOiQIBsd8SwzAJw5ltAY/W0QsWFztnekRpa44CosMOUrl5RtxYmA1d1G0bb3Ee09Vwm9FNTfeGdwJOjVTg0WyP3q/aMwHQaj+Nt48WkXCnJ69PJ8FPSvPTTstB3kSZWeA391wviLzs/H/4mC/yj8j8L/FYXX2viDcSL4dJFG2oPmvzMoerg89Rnb+nCS8m8Y85o/M2aOH1MXoXA94kP8U9lRZk5vZo5+Dqw7l42YdWMDXh7Ulfp/4rjYy/PTNabXJP/MVclv1drsWh6KlcULfwnHTD0hYV8TPtZx3k4/K3xmWZz4/7T80/I/s0V+vvS5DGya6jvl2ZGjnlZxAW2aZ2n4/gSSZRsAzg6xnJe8vGlRhbQ6b3y0yG/IP6c2s9sQw7rPs9effXso52evXW8YouUIzk7btqnR+hM2OFdjS5teoAhJB1djp0budCyqCn9KwmgG7gQIrwzeqr9i3+0VE12Z+46zWegMv9TJbjq8mXXF6nwK4yHHkznd3zyRaOOi2LNdeT1v6QL1+/nthJXgNIGvmc261WHWld9C6V3XLqZQz5D5qgfQPcrgPuU6p2burYiyVEyKvh3PD6n706wzTK5bXFtZbYQfkh5GHbpUiVoDQXvwjgdxDs2u4tey9ZbngNShop1659bGshRTbj2umKgGnVvSKjyfHsN66G5CVouUy5gnEriSfUR+j7YEc6jCWZog2V6KRDaK5MHsP48XVhD+1OdgY+xDbWlhhuvtM5zybriWQ79w140mz10KrCvMiuh3p1VdyEk1TB7KpzxsKqUb2lavJKhlIcoSOYXVgPoMkpjSVg3twiD4cUBYDCDgaZn1gOvAkJEQ9ja2skLN4dyyU/YR8+CWktN2oiuuGhFgYoXbA3Y26UIoijCSHtgIiKHGyJTjR8JHM9vdbcxdp+MDk7jaXQrrWtQCCAZKmL1Sy5v0OnWl34XPx0W/Ex7N6Ybv5bLl/YK2zcAORMgOv4me4/52ovuaXM3yHcfDb1pOXdlT2KFtpdBmaI8b9Yx8XZxfB8GJPMxjLEYYXF22dAjtMwMLAWQelIcplYlCAhT0qgmNbLBULgf+eY0oLltcO8vF/QCDe2tjRZbbQOpgiB5vJ77i2n8u/IZM4z0Q5VUy24kv1lz/oBY115kmGIslqNvoYNPlzylsL9ky2lCVQnNrwI11H4onTA5GJnJ1vYx1XSqOZAzM76M7X93SQ/YeGiKE/xE/WLxtbyjane1M84C3CEIIoomlJmeCbkK0YPcHkGiHTRlcyGZOWmLHAX4YjKFhH2f2SzQsELox9VLHw5zB8FctERi4zuget2duaEcx6wHtAP+Zp7TyNE9V/D0dGFaGvHfvy7enfH9IvmROy3jViQWkryMlS7UsUMeJxg+6vS2Av3IqLpzJw9XhyoyTuajO8+tlZUDIH72F8i2oBD/nNGBHCSPij9PYs95GjP2jg/q5HE3/p+Wflv9mLSDQbd0U2aRmhkyBTk2n/HN26h/BP4J/BP+ckfxvc0ayTTYPONm51HLnf6Fn/+vOkxoqE6NmMPWMWOZUPTNX3bkI+2q0PLU6ICCAXAnu8ZHyMQDztTX/qsxEqqoyCQofo4CpR1EvMFP4YzHmLxiYEjMkDdL2u3TyOjSt9dp2BUbOrr5eCe9h6LHmWyPZROa0hIDx0qyEGMv0PzDgWwcOtNJGEu8ruiPGa/h0JOgVOwrbHNwZQ1SNd5BY6roozOgP8VS1CmhSxVoOgg41TS8yvVpEDlGewdvnjyUD8li549x6csdUP8ZkOYYAlXWRdlBW8IqUPvVyywPRNmjiBuYIV00XnmH4d6UzLEcRGUKp6FP+K8bkNsVT1IKARVbPz0ruPWTkwG7SLUcs5Qaf+76CDqIz0x1lKJhs2FGwu+JCJUprCCoOp2BHa7CjGydG++HB6t4Yxd6ygpUcn5VFJF05KSBfAGMZujEkhJNWxzUMctt3L4GsSgKemhwgGQbSFlSPEckDfmZ+O50E+aUKiUQPUp8YigfveWkoHO0FPleB6MfrBef02HnRML3rscsqM2Rx/zZa/qPNoDXYIrWPavlSWwlq2APsbMbq56redXSFdG/51ynNZeTyLCT/tHfnmOthtCSn8ryEAkPkBXUMKkTHA8mXapZ1S+Shm7/bid1Dq/y2Bntgt3dvtg5TiyqDPA7uGDVZnlNAH+1s1DsEaJbpHEeVQ9m6aplW1xFWcCJn3uOIoQ3iIKsjMWUo62xTI/j6eMinSH3C9enxLO0jr7PW265TU4RZ0STQsP8jRjHKNqhyOpwCZIRfUyHjh8SI9vukwvyIxz4DjdBLWID3LGGHuxNPi6XwDMX2eacTehQj6Yx1C7pSUPIQ8CbPgK2osTOWme8OiR8yVGDZdP3BXnlmnXJQ0WgMOVr63KvveEO83333VpG5KgsPl/UdGgdrW+pL9wd+02OeZOAhfTR1AAqsOA7WBipvsW6NZLeo8uwFoomQLJYjUj94YvzpZRhJ/7PDCiv/YHT9LeaXryIFmE2jGhpE93QLCigo+22MZ5GPt5YvO9Be8PwbJJDhFmebRQWEFVTIioPNFy8SNG0ThPAklmOjfDn8UqCv1eHc6VkdSShwER3jkWgM7B7voH/o0pl83Sae2ijeIOZBCQVOpLmKkFM9hvvb3uv69sB0hXVcEmDtyQm47elmTHsicFQxFxIn2DOgr7DOY67G552ugGmv7Jh5v0jszP/eqp+lkR2CvcbfUSHRscbp5PhTq9sH0ToJkY9j7bK1l+FNk3i+Xnatei/o5sMIXnDxuB6d4LfWJtoqQQvmpPwSh9vYmO4GH8QPcsvX87iuwFPrZnvbcLkuLpFLA3Z/Kk6LuMbCIAJF4kA7VQZJHor5zGwaw8t07W0PaUF1pc+JOB3R7HR95JDcH00pWIUWSxZkXwvU1PJTh+mZILrkkUNer7zlYZO2s9aCzOZxPS5oXyKKZMYmZ9o0EgZ6dd77xXU2D0mBqz3UXscaBuQZKARYKp/edfXzBs7dtn5Jn35fiPHFT+sWH2JMpMbaTa3n8tptcrDjAqW/Zhnt4TpHGMIj76t7olFH/JlZY2oeGPd6O3NzwvgQ6NVIFG7qpgdHa1wpn0EqsphgVkrN24CfWXxoh8mgALx/FsavGC3+0KqymKVTLFQV/KQJeEI2PCM7lEllt4K4Krp8hzy2Ma/nnCSOxOc3nprw3cqDAp8IUs1dlNM9N/OgeQIDRcDs1eSxrpN2CWqqJvZS1f44kjnsDjLGJ5ZtsonSvPdT/gffPLC8UiN7tsAh70eBcfPyH31A5NOy0VyMfMYkv1a270YszLvaHY5Kt3r+mbhFJGAK/c6Jab231nNrSuWq6xO6e9k/VX+STBdf/kGUPUAu5a/gnZM1b9gAu84QbhWE+AQQZc2CbAX2lCwaSGxP7uP+Kz+k7WHOjWR7vdbmrPXtdpkj/mCEO8/wZUwjRwO4bYYhg9/Qnk5dwcymJ+PpmNJDVSy9K+CeP2XNSzMkQWiTCDeN1wjH+dth+2xPe2ITYp16F2xUB0Hy+MnlhwULlrNvgau4a8usRYadduoMxlOG8FI0T0aRhbwsbkUKmhRhWB5dD8OXWt1CCURNQw4l+I/GIgqefItn7686SknLZCTjKXy8JlrGIFfNrMq6+WHGiz3aT1nYsR/MNvNKLLhnOlCS7qbctBbgdnXTCBkP77rF3VNNdOF/ktEMrib2yqEkRijCw6UzYpwalgi8V+rETBNgqNvewL9Xdww4eSwbs1w4fE58Tg1jvLTYwtq8OrWAF4ka20WNcpPcbpq7JYv1nlV127hQzn/G8V/b8MkBbx0ZNScdGLbTPEhayi+bQ+axJVeqqVfXPw1xq8evrswF7SSY4kCHCfqGaB7Z3Ybei4lmDR1oAwBiUUL5LtuxScvTX7DlHP4J8OSuspRE6iJzjBE1NfNubO1P/bwRByn9qzbciJQPRstQ9OQ5VlFJWoUG6lJ+I9U7TnkIFc0lK9tWso/78XxeNGC6+OtacR3Fdr/It9mOogf8dWSbicnZO6kCaJZWYPa/az0Hp40InDPScE0bf7WRh9nJ71MPkuJ8r+u9iQT51MCCg9RHAlTeWeuiJVa6ezlTIzVk7AgROzJKMqlwRl/m5Clmjhpl7BEGpF9ef4RmBpI2YnVevk4w9VeVxYCX03NaMahOTe7IjNlYXvfExzHgq9kQRMIeu+frbLqYq28+RHoG9VoH1EmXoY2PUqa3f+FQX+xQs9e2N9C6K/O+4XyvumIIfo6OTQRtHHKL5ycLW6cbkVqBo0tnF7VD3VDP1GqNQxfnb2dkVQkni4T+6QRoSxQq/jbY7PubnLJJilHxBiibMHWr85ZgsvWJJfb4xJi6nZN3lZBpHYKQGVCHdni29xr5mBXsG861qPcgjGhu3eh3F8JPypaqoq9+Xo3r5auo5O95vuhzwfosgiJmvc1oGytFh+1K8aPNGLduHwVABrLfmtnNM6j3p4/hXi169u0P72ikXhTZ7Hd4q2Pauekv+6F2M1G6ampeg3djvUz9RrtMOxGmDPcc0a4/0Wixv8g7ZOMomWLCCr+OJjyK5n6j3OTp7MyHetdFKe1X8WSXrXfP7oX4y1qgfjp8LjG1uqJIMfkAevZCutSXnCcVVY9jVyD1Y8uZ1Ikgme5rD6EYy/GNI52ey0G6dFL2F65bgQgYaMQnj7fswrLoeuhW0MYcdV/sIsDqpx/P8sHJ4IaGepzlvVt9OD3cVHRvuh9u6H+R7JLgeSxGm0MrMgcz9aJtiMRdJay9Hw6q8bupiTOhK8HtWK4DNR4nUM7YBq2uac2yJ1C+Jbd+KDRqqCgS7wHENqDjugO6ukSiu8DO85Caw1qEGB3bL9FFLp0lUjVf6E1NpPA7njgpKfobO9glZPTQWXL8Ji9h2Qd+jwRwc2QIBvl9g58ywhHMPl++/HpQLWlHoqLXV/esAc9aa6Ns4Sj2opgP19i8pzt2XLfCWrcFr+S8slhziJn2TOGUUUZ2H9DIMt2qOo6Yohd6wXnBSbDLeUFb3+u4cNJNt80Z3xT9EOmCp45nh83YdfXUiaZ4YhbnsiWjSX0RwvQnUJ5lUg464BgDdyc2hvAMlth+AbvOZUv1NqRsVLebCvsKN83CDQ6l+k3cDStwu6jHbsVpFUbBHU/FXqsrLs8i17WkD7rCRZMVOBW8Izmw/+eIf6PNYQqxwhwZrnzX+L2OfmX7LTZw/Yy9aC/ODH2Nci/sKp9iSaH7sFoUjmpA5bugN+XrG7+PJl8DqK7noHDmlKoRByk9Tpk1WnA5nnohCqskyA3ImLCCzpioYDWFjcsi3H8K0/JMU2A4VfQaSfh2qDGvbXCrNsdeslR/Fi7iD5YmcIH+PINa0PAbPZqxUt5SaxAVY0lLr4P0Yy1ypoTYyCCbMw7Rw1TR2QTwWRNWYOZk3u902bbo3QmEzFg311IQ3DnlKmBKiTfe3D/OARsReWDB96X7f8YMOpEiBmYA6mJ92N//GzCLJvBJxWYmMUM+z3FLUKZr4OZxrIV8NhPBWFo7CbYDtLEbl/LU8OIn0yTAJIq3u58w1MgFeDzAfecfGRS3zW/tsJzO4kDFmbsEyUoPgbgltmeOlX/Kogn7b1wEmM/MNvs1SjeoMBctX7bNzgbAlNefuZPbEOcXQ3ccKWcaqCZNH9PIM9GrjiCeGS0H1xXnF6uyZ3xFY1ZRa/iYPpj9Vkkiai3K1AG+kE/pYOC2Dlzjax+LUdcYuGKkrHR/X7bs2sP7wOkTplejlleW8L3fRg229PK4CNA+OAwNyZNYOsoWerre+MVV5adou0X65AQs0fbG5I68isBxd7Du/gu4XZuZwcB3HFWuYE6sOAFthmpGYAvMBR8lehKM2HX4iY5/9ZN1uiGF6N7FeKJ1Bph8RHAiOWk35woQR3KCt/TwoFtecY0DwMC2DwNlSyzneBPjD/YgibBAXCZQreWIzBXhrSWWt6G9MKVycUX+95tvyDTm+vHI7rV/U0z++ma+Wb+9mW/qER7b22ipMD22TR1FWd5FdzDWUpESVxtuMxqNphy/mWsbX89mX3TebrS88E/+vaUg1YUBdqLrnbdjp0UAcLtuuEIeOdPcPQ0Mvg2WjI6a5pRclPS/8GyYGRn0VWRo4xf7C/4XUEsDBBQAAgAIADdH7UYPEy3PTAAAAGoAAAAbAAAAdW5pdmVyc2FsL3VuaXZlcnNhbC5wbmcueG1ss7GvyM1RKEstKs7Mz7NVMtQzULK34+WyKShKLctMLVeoAIoBBSFASaHSVsnECMEtz0wpybBVMjdGUpKRmpmeUWKrZGpiARfUBxoJAFBLAQIAABQAAgAIAIeT10aKJOKo+gIAALAIAAAUAAAAAAAAAAEAAAAAAAAAAAB1bml2ZXJzYWwvcGxheWVyLnhtbFBLAQIAABQAAgAIADdH7Ub7F3kMxjIAAERRAAAXAAAAAAAAAAAAAAAAACwDAAB1bml2ZXJzYWwvdW5pdmVyc2FsLnBuZ1BLAQIAABQAAgAIADdH7UYPEy3PTAAAAGoAAAAbAAAAAAAAAAEAAAAAACc2AAB1bml2ZXJzYWwvdW5pdmVyc2FsLnBuZy54bWxQSwUGAAAAAAMAAwDQAAAArDYAAAAA"/>
  <p:tag name="ISPRING_PRESENTATION_TITLE" val="Пример оформления модуля курса в PowerPoint.docx"/>
  <p:tag name="ISPRING_RESOURCE_PATHS_HASH_PRESENTER" val="8e8134037eecfa06f839ece71cee9b077e262"/>
  <p:tag name="ISPRING_UUID" val="{A4B26D42-A530-464D-9670-6D813BE7FFC9}"/>
  <p:tag name="ISPRING_RESOURCE_FOLDER" val="C:\Documents and Settings\User\Рабочий стол\ДЛЯ_СЛУШАТЕЛЕЙ\Шаблон модуля курса в PowerPoint 1\"/>
  <p:tag name="ISPRING_PRESENTATION_PATH" val="C:\Documents and Settings\User\Рабочий стол\ДЛЯ_СЛУШАТЕЛЕЙ\Шаблон модуля курса в PowerPoint 1.pptx"/>
  <p:tag name="ISPRING_PROJECT_FOLDER_UPDATED" val="1"/>
  <p:tag name="ISPRING_SCREEN_RECS_UPDATED" val="C:\Documents and Settings\User\Рабочий стол\ДЛЯ_СЛУШАТЕЛЕЙ\Шаблон модуля курса в PowerPoint 1\"/>
  <p:tag name="GENSWF_MOVIE_ONCLICK_URL" val="http://"/>
  <p:tag name="GENSWF_MOVIE_ONCLICK_URL_TARGET" val="_self"/>
  <p:tag name="GENSWF_MOVIE_PRESENTATION_END_URL" val="http://"/>
  <p:tag name="GENSWF_MOVIE_PRESENTATION_END_URL_TARGET" val="_self"/>
  <p:tag name="FLASHSPRING_PRESENTATION_REFERENCES" val="F&#10;1231211.docx&#10;C:\Documents and Settings\User\Рабочий стол\ДЛЯ_СЛУШАТЕЛЕЙ\Шаблон модуля курса в PowerPoint 1\attachment\att1\1231211.docx&#10;_blank&#10;|&#10;"/>
</p:tagLst>
</file>

<file path=ppt/theme/theme1.xml><?xml version="1.0" encoding="utf-8"?>
<a:theme xmlns:a="http://schemas.openxmlformats.org/drawingml/2006/main" name="Тема1">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ook Antiqua">
      <a:majorFont>
        <a:latin typeface="Book Antiqua"/>
        <a:ea typeface=""/>
        <a:cs typeface=""/>
      </a:majorFont>
      <a:minorFont>
        <a:latin typeface="Book Antiqu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 id="{12EC6DDA-7CB2-4B25-BEF5-23B1CA9A11F1}" vid="{5A52B5CC-7990-45C0-BC3F-3943285A93E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1496</TotalTime>
  <Words>1098</Words>
  <Application>Microsoft Office PowerPoint</Application>
  <PresentationFormat>Широкоэкранный</PresentationFormat>
  <Paragraphs>112</Paragraphs>
  <Slides>20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Book Antiqua</vt:lpstr>
      <vt:lpstr>Calibri</vt:lpstr>
      <vt:lpstr>Times New Roman</vt:lpstr>
      <vt:lpstr>Wingdings</vt:lpstr>
      <vt:lpstr>Тема1</vt:lpstr>
      <vt:lpstr>Презентация PowerPoint</vt:lpstr>
      <vt:lpstr>Презентация PowerPoint</vt:lpstr>
      <vt:lpstr>Содержание модуля</vt:lpstr>
      <vt:lpstr>  </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ЛИТЕРАТУРА</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Пример оформления модуля курса в PowerPoint.docx</dc:title>
  <dc:creator>Пользователь</dc:creator>
  <cp:lastModifiedBy>Sysadmin</cp:lastModifiedBy>
  <cp:revision>146</cp:revision>
  <dcterms:created xsi:type="dcterms:W3CDTF">2014-06-06T09:13:21Z</dcterms:created>
  <dcterms:modified xsi:type="dcterms:W3CDTF">2023-01-10T08:10:19Z</dcterms:modified>
</cp:coreProperties>
</file>