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3"/>
  </p:notesMasterIdLst>
  <p:sldIdLst>
    <p:sldId id="395" r:id="rId2"/>
    <p:sldId id="257" r:id="rId3"/>
    <p:sldId id="258" r:id="rId4"/>
    <p:sldId id="266" r:id="rId5"/>
    <p:sldId id="269" r:id="rId6"/>
    <p:sldId id="268" r:id="rId7"/>
    <p:sldId id="270" r:id="rId8"/>
    <p:sldId id="271" r:id="rId9"/>
    <p:sldId id="262" r:id="rId10"/>
    <p:sldId id="263" r:id="rId11"/>
    <p:sldId id="39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A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1.Определение понятия «внимание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».</a:t>
          </a: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/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/>
        </a:p>
      </dgm:t>
    </dgm:pt>
    <dgm:pt modelId="{7DBE8D2B-7DA6-4FA2-B362-33EE63AF337F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3. Свойства внимания.</a:t>
          </a:r>
        </a:p>
      </dgm:t>
    </dgm:pt>
    <dgm:pt modelId="{DFE3CA82-51D9-4FC6-95DB-90091E8815C2}" type="parTrans" cxnId="{98C2806F-1253-4B45-A4F3-693AAB26AFD9}">
      <dgm:prSet/>
      <dgm:spPr/>
      <dgm:t>
        <a:bodyPr/>
        <a:lstStyle/>
        <a:p>
          <a:endParaRPr lang="ru-RU"/>
        </a:p>
      </dgm:t>
    </dgm:pt>
    <dgm:pt modelId="{512C79B5-6A05-4419-9F62-C55956592DDD}" type="sibTrans" cxnId="{98C2806F-1253-4B45-A4F3-693AAB26AFD9}">
      <dgm:prSet/>
      <dgm:spPr/>
      <dgm:t>
        <a:bodyPr/>
        <a:lstStyle/>
        <a:p>
          <a:endParaRPr lang="ru-RU"/>
        </a:p>
      </dgm:t>
    </dgm:pt>
    <dgm:pt modelId="{BF68A537-F9E0-465A-A2CC-245C77329B81}">
      <dgm:prSet custT="1"/>
      <dgm:spPr/>
      <dgm:t>
        <a:bodyPr/>
        <a:lstStyle/>
        <a:p>
          <a:b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Виды внимания. </a:t>
          </a:r>
          <a:b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EAB7DC-9A57-4632-A396-394F63F6DBA0}" type="parTrans" cxnId="{DA9DFF65-F83B-4D21-AD9F-997D6DA0D7E7}">
      <dgm:prSet/>
      <dgm:spPr/>
      <dgm:t>
        <a:bodyPr/>
        <a:lstStyle/>
        <a:p>
          <a:endParaRPr lang="ru-RU"/>
        </a:p>
      </dgm:t>
    </dgm:pt>
    <dgm:pt modelId="{51A6752F-9DF5-4FDE-92BF-E3CF430078B9}" type="sibTrans" cxnId="{DA9DFF65-F83B-4D21-AD9F-997D6DA0D7E7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</dgm:pt>
    <dgm:pt modelId="{962C2BD0-517B-4E9C-A037-D4A0806612C4}" type="pres">
      <dgm:prSet presAssocID="{CF845803-1717-4F48-B710-F7F1B43013F3}" presName="Name1" presStyleCnt="0"/>
      <dgm:spPr/>
    </dgm:pt>
    <dgm:pt modelId="{69725028-6CCC-4078-BC5F-BBFA67A060B3}" type="pres">
      <dgm:prSet presAssocID="{CF845803-1717-4F48-B710-F7F1B43013F3}" presName="cycle" presStyleCnt="0"/>
      <dgm:spPr/>
    </dgm:pt>
    <dgm:pt modelId="{17BCFDE8-867C-467A-B7F3-9B093F23E13E}" type="pres">
      <dgm:prSet presAssocID="{CF845803-1717-4F48-B710-F7F1B43013F3}" presName="srcNode" presStyleLbl="node1" presStyleIdx="0" presStyleCnt="3"/>
      <dgm:spPr/>
    </dgm:pt>
    <dgm:pt modelId="{BBDD1F15-5D5A-4430-A855-C76E50E51E42}" type="pres">
      <dgm:prSet presAssocID="{CF845803-1717-4F48-B710-F7F1B43013F3}" presName="conn" presStyleLbl="parChTrans1D2" presStyleIdx="0" presStyleCnt="1"/>
      <dgm:spPr/>
    </dgm:pt>
    <dgm:pt modelId="{BA257D16-06AA-4007-B484-5B9A27400F34}" type="pres">
      <dgm:prSet presAssocID="{CF845803-1717-4F48-B710-F7F1B43013F3}" presName="extraNode" presStyleLbl="node1" presStyleIdx="0" presStyleCnt="3"/>
      <dgm:spPr/>
    </dgm:pt>
    <dgm:pt modelId="{9D97D0A5-1934-40AE-A800-FABC8D7408F0}" type="pres">
      <dgm:prSet presAssocID="{CF845803-1717-4F48-B710-F7F1B43013F3}" presName="dstNode" presStyleLbl="node1" presStyleIdx="0" presStyleCnt="3"/>
      <dgm:spPr/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</dgm:pt>
    <dgm:pt modelId="{B2EC6AC5-C87B-4274-A079-DC270768E12A}" type="pres">
      <dgm:prSet presAssocID="{2B71A9FB-D571-4E16-9DEE-5C8D55952890}" presName="accent_1" presStyleCnt="0"/>
      <dgm:spPr/>
    </dgm:pt>
    <dgm:pt modelId="{C7628E09-A5D0-43AC-834B-E8990AEC2BF8}" type="pres">
      <dgm:prSet presAssocID="{2B71A9FB-D571-4E16-9DEE-5C8D55952890}" presName="accentRepeatNode" presStyleLbl="solidFgAcc1" presStyleIdx="0" presStyleCnt="3"/>
      <dgm:spPr/>
    </dgm:pt>
    <dgm:pt modelId="{8C0C6712-21B3-4278-861E-1C412E492776}" type="pres">
      <dgm:prSet presAssocID="{BF68A537-F9E0-465A-A2CC-245C77329B81}" presName="text_2" presStyleLbl="node1" presStyleIdx="1" presStyleCnt="3">
        <dgm:presLayoutVars>
          <dgm:bulletEnabled val="1"/>
        </dgm:presLayoutVars>
      </dgm:prSet>
      <dgm:spPr/>
    </dgm:pt>
    <dgm:pt modelId="{9704CD2E-32DA-4458-A775-E3C3BD2A9D16}" type="pres">
      <dgm:prSet presAssocID="{BF68A537-F9E0-465A-A2CC-245C77329B81}" presName="accent_2" presStyleCnt="0"/>
      <dgm:spPr/>
    </dgm:pt>
    <dgm:pt modelId="{7C8C2190-03AD-449D-8FCD-D1DBAA1B4025}" type="pres">
      <dgm:prSet presAssocID="{BF68A537-F9E0-465A-A2CC-245C77329B81}" presName="accentRepeatNode" presStyleLbl="solidFgAcc1" presStyleIdx="1" presStyleCnt="3"/>
      <dgm:spPr/>
    </dgm:pt>
    <dgm:pt modelId="{7A86DB57-190C-493D-8DB7-65CDA3F7310F}" type="pres">
      <dgm:prSet presAssocID="{7DBE8D2B-7DA6-4FA2-B362-33EE63AF337F}" presName="text_3" presStyleLbl="node1" presStyleIdx="2" presStyleCnt="3">
        <dgm:presLayoutVars>
          <dgm:bulletEnabled val="1"/>
        </dgm:presLayoutVars>
      </dgm:prSet>
      <dgm:spPr/>
    </dgm:pt>
    <dgm:pt modelId="{010208C6-33E6-431B-9017-CA536C1BFD61}" type="pres">
      <dgm:prSet presAssocID="{7DBE8D2B-7DA6-4FA2-B362-33EE63AF337F}" presName="accent_3" presStyleCnt="0"/>
      <dgm:spPr/>
    </dgm:pt>
    <dgm:pt modelId="{0DCD7C7F-6665-4A3D-829C-8DA2A8D2CE09}" type="pres">
      <dgm:prSet presAssocID="{7DBE8D2B-7DA6-4FA2-B362-33EE63AF337F}" presName="accentRepeatNode" presStyleLbl="solidFgAcc1" presStyleIdx="2" presStyleCnt="3"/>
      <dgm:spPr/>
    </dgm:pt>
  </dgm:ptLst>
  <dgm:cxnLst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DA9DFF65-F83B-4D21-AD9F-997D6DA0D7E7}" srcId="{CF845803-1717-4F48-B710-F7F1B43013F3}" destId="{BF68A537-F9E0-465A-A2CC-245C77329B81}" srcOrd="1" destOrd="0" parTransId="{62EAB7DC-9A57-4632-A396-394F63F6DBA0}" sibTransId="{51A6752F-9DF5-4FDE-92BF-E3CF430078B9}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98C2806F-1253-4B45-A4F3-693AAB26AFD9}" srcId="{CF845803-1717-4F48-B710-F7F1B43013F3}" destId="{7DBE8D2B-7DA6-4FA2-B362-33EE63AF337F}" srcOrd="2" destOrd="0" parTransId="{DFE3CA82-51D9-4FC6-95DB-90091E8815C2}" sibTransId="{512C79B5-6A05-4419-9F62-C55956592DDD}"/>
    <dgm:cxn modelId="{F2EAAF8C-AC74-4C99-B714-F36AA888FEC5}" type="presOf" srcId="{7DBE8D2B-7DA6-4FA2-B362-33EE63AF337F}" destId="{7A86DB57-190C-493D-8DB7-65CDA3F7310F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986F97D0-37BF-46B5-BD34-2D59103C74B4}" type="presOf" srcId="{BF68A537-F9E0-465A-A2CC-245C77329B81}" destId="{8C0C6712-21B3-4278-861E-1C412E492776}" srcOrd="0" destOrd="0" presId="urn:microsoft.com/office/officeart/2008/layout/VerticalCurvedList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0CF39A01-E129-4B2D-A270-F4B17BC608C4}" type="presParOf" srcId="{962C2BD0-517B-4E9C-A037-D4A0806612C4}" destId="{8C0C6712-21B3-4278-861E-1C412E492776}" srcOrd="3" destOrd="0" presId="urn:microsoft.com/office/officeart/2008/layout/VerticalCurvedList"/>
    <dgm:cxn modelId="{0442ABAF-FF0F-4250-A538-6B652460D0E5}" type="presParOf" srcId="{962C2BD0-517B-4E9C-A037-D4A0806612C4}" destId="{9704CD2E-32DA-4458-A775-E3C3BD2A9D16}" srcOrd="4" destOrd="0" presId="urn:microsoft.com/office/officeart/2008/layout/VerticalCurvedList"/>
    <dgm:cxn modelId="{CEB6BC87-07A3-481D-91F5-2DA0AACCE2C9}" type="presParOf" srcId="{9704CD2E-32DA-4458-A775-E3C3BD2A9D16}" destId="{7C8C2190-03AD-449D-8FCD-D1DBAA1B4025}" srcOrd="0" destOrd="0" presId="urn:microsoft.com/office/officeart/2008/layout/VerticalCurvedList"/>
    <dgm:cxn modelId="{28E3A281-1628-4578-93F2-266739658176}" type="presParOf" srcId="{962C2BD0-517B-4E9C-A037-D4A0806612C4}" destId="{7A86DB57-190C-493D-8DB7-65CDA3F7310F}" srcOrd="5" destOrd="0" presId="urn:microsoft.com/office/officeart/2008/layout/VerticalCurvedList"/>
    <dgm:cxn modelId="{A481EEF3-B470-45E4-90B9-75571986F8D6}" type="presParOf" srcId="{962C2BD0-517B-4E9C-A037-D4A0806612C4}" destId="{010208C6-33E6-431B-9017-CA536C1BFD61}" srcOrd="6" destOrd="0" presId="urn:microsoft.com/office/officeart/2008/layout/VerticalCurvedList"/>
    <dgm:cxn modelId="{C7BD051D-6510-4650-A60D-798B40808D46}" type="presParOf" srcId="{010208C6-33E6-431B-9017-CA536C1BFD61}" destId="{0DCD7C7F-6665-4A3D-829C-8DA2A8D2CE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87596" y="41383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1.Определение понятия «внимание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».</a:t>
          </a:r>
        </a:p>
      </dsp:txBody>
      <dsp:txXfrm>
        <a:off x="587596" y="413839"/>
        <a:ext cx="10632205" cy="845864"/>
      </dsp:txXfrm>
    </dsp:sp>
    <dsp:sp modelId="{C7628E09-A5D0-43AC-834B-E8990AEC2BF8}">
      <dsp:nvSpPr>
        <dsp:cNvPr id="0" name=""/>
        <dsp:cNvSpPr/>
      </dsp:nvSpPr>
      <dsp:spPr>
        <a:xfrm>
          <a:off x="58931" y="317199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C6712-21B3-4278-861E-1C412E492776}">
      <dsp:nvSpPr>
        <dsp:cNvPr id="0" name=""/>
        <dsp:cNvSpPr/>
      </dsp:nvSpPr>
      <dsp:spPr>
        <a:xfrm>
          <a:off x="895068" y="1691728"/>
          <a:ext cx="10324733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Виды внимания. </a:t>
          </a:r>
          <a:b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95068" y="1691728"/>
        <a:ext cx="10324733" cy="845864"/>
      </dsp:txXfrm>
    </dsp:sp>
    <dsp:sp modelId="{7C8C2190-03AD-449D-8FCD-D1DBAA1B4025}">
      <dsp:nvSpPr>
        <dsp:cNvPr id="0" name=""/>
        <dsp:cNvSpPr/>
      </dsp:nvSpPr>
      <dsp:spPr>
        <a:xfrm>
          <a:off x="366403" y="1585995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86DB57-190C-493D-8DB7-65CDA3F7310F}">
      <dsp:nvSpPr>
        <dsp:cNvPr id="0" name=""/>
        <dsp:cNvSpPr/>
      </dsp:nvSpPr>
      <dsp:spPr>
        <a:xfrm>
          <a:off x="587596" y="2960525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3. Свойства внимания.</a:t>
          </a:r>
        </a:p>
      </dsp:txBody>
      <dsp:txXfrm>
        <a:off x="587596" y="2960525"/>
        <a:ext cx="10632205" cy="845864"/>
      </dsp:txXfrm>
    </dsp:sp>
    <dsp:sp modelId="{0DCD7C7F-6665-4A3D-829C-8DA2A8D2CE09}">
      <dsp:nvSpPr>
        <dsp:cNvPr id="0" name=""/>
        <dsp:cNvSpPr/>
      </dsp:nvSpPr>
      <dsp:spPr>
        <a:xfrm>
          <a:off x="58931" y="2854792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9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84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65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9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3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10001" y="3385837"/>
            <a:ext cx="10572000" cy="1930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1. </a:t>
            </a:r>
            <a:r>
              <a:rPr lang="be-B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характеристика внимания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76049" y="5211551"/>
            <a:ext cx="10187820" cy="79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Кушнер Галина Ивановна, преподаватель высшей квалификационной категории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6414" y="2372136"/>
            <a:ext cx="10555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И ЭТИКА ДЕЛОВЫХ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val="159616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320" y="2568142"/>
            <a:ext cx="7376946" cy="354171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заключается своеобразие внимания как психического процесса?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основные свойства внимания.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виды внимания и охарактеризуйте их.</a:t>
            </a:r>
          </a:p>
          <a:p>
            <a:pPr marL="342900" indent="-342900" algn="just">
              <a:buAutoNum type="arabicPeriod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51089" y="763866"/>
            <a:ext cx="9905998" cy="11140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ВОПРОСЫ ДЛЯ САМОПОДГОТОВКИ</a:t>
            </a:r>
            <a:endParaRPr lang="ru-RU" sz="32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24320" y="2249487"/>
            <a:ext cx="7376946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15" y="2249486"/>
            <a:ext cx="3190595" cy="447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966" y="3531422"/>
            <a:ext cx="3027034" cy="3027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" y="888560"/>
            <a:ext cx="7347812" cy="987455"/>
          </a:xfrm>
        </p:spPr>
        <p:txBody>
          <a:bodyPr>
            <a:normAutofit/>
          </a:bodyPr>
          <a:lstStyle/>
          <a:p>
            <a:pPr indent="539930">
              <a:lnSpc>
                <a:spcPts val="2159"/>
              </a:lnSpc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ЛИТЕРАТУРА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00" y="1952046"/>
            <a:ext cx="9025197" cy="4560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Бороздина, Г.В. Психология и этика деловых отношений / Г.В. Бороздина. Минск, 2011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В.М .Общая  психология : личность / В.М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Минск, 2005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Зеленкова, И.Л. Основы этики / И.Л. Зеленкова. Минск, 1998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Методология, теория и метод в современной социальной психологии / В.А.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Минск, 2000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8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5" y="96429"/>
            <a:ext cx="9722174" cy="368492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8055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81727"/>
            <a:ext cx="4226174" cy="3452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09237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9733" y="1185465"/>
            <a:ext cx="6559890" cy="5177116"/>
          </a:xfrm>
        </p:spPr>
        <p:txBody>
          <a:bodyPr/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изучения модуля вы сможете: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раскрыть содержание понятия «внимание»;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выделить и охарактеризовать виды внимания;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раскрыть понятие и сущность свойств внимания.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4934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309237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83627500"/>
              </p:ext>
            </p:extLst>
          </p:nvPr>
        </p:nvGraphicFramePr>
        <p:xfrm>
          <a:off x="657726" y="1780676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6" y="2512780"/>
            <a:ext cx="10475495" cy="1111668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1.Определение понятия «внимание»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17" y="4790363"/>
            <a:ext cx="1639565" cy="177250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449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2420" y="571500"/>
            <a:ext cx="11319509" cy="5089948"/>
          </a:xfrm>
        </p:spPr>
        <p:txBody>
          <a:bodyPr>
            <a:normAutofit/>
          </a:bodyPr>
          <a:lstStyle/>
          <a:p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0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активная направленность сознания на определенный объект при одновременном отвлечении от других предметов и явлений.</a:t>
            </a:r>
            <a:b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всегда проявляется в конкретных психических процессах: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всматривается, вслушивается, обдумывает задачу.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06" y="2423109"/>
            <a:ext cx="2033768" cy="1520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73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8252" y="2679035"/>
            <a:ext cx="10475495" cy="1111668"/>
          </a:xfrm>
        </p:spPr>
        <p:txBody>
          <a:bodyPr>
            <a:noAutofit/>
          </a:bodyPr>
          <a:lstStyle/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Виды внимания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790363"/>
            <a:ext cx="1639565" cy="177250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3976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6651" y="1413163"/>
            <a:ext cx="4738254" cy="928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Различают внимание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2218" y="2933060"/>
            <a:ext cx="3990109" cy="1648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направлено на окружающие предметы и явления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1635" y="2933061"/>
            <a:ext cx="4017819" cy="1648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собственные мысли,    чувства и переживания.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7259781" y="2341418"/>
            <a:ext cx="858982" cy="581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796145" y="2341418"/>
            <a:ext cx="665018" cy="581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1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82" y="45720"/>
            <a:ext cx="5667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49782" y="734695"/>
            <a:ext cx="4668982" cy="1066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ВНИМАНИЕ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401" y="2417618"/>
            <a:ext cx="3491344" cy="900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непроизвольное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39491" y="2410691"/>
            <a:ext cx="3089564" cy="900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произвольное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38654" y="2417618"/>
            <a:ext cx="3593127" cy="900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послепроизвольное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400" y="3726872"/>
            <a:ext cx="3726873" cy="313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зависит от нашего желания, от нашей воли и намерений. Вызывается внешними факторами: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яркие световые явления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неожиданные вкусовые ощущения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что-либо  новое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предметы и явления, вызывающие эмоции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0109" y="3726873"/>
            <a:ext cx="3768436" cy="313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человек ставит себе определенную цель и прилагает старания для её достижения.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38654" y="3726873"/>
            <a:ext cx="3593127" cy="3131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вслед за произвольным и обладает чертами как не произвольного, так и произвольного.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7" idx="2"/>
            <a:endCxn id="9" idx="0"/>
          </p:cNvCxnSpPr>
          <p:nvPr/>
        </p:nvCxnSpPr>
        <p:spPr>
          <a:xfrm>
            <a:off x="5784273" y="1801091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747164" y="1801091"/>
            <a:ext cx="2022763" cy="512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673927" y="1801091"/>
            <a:ext cx="1316182" cy="512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341418" y="3311236"/>
            <a:ext cx="13855" cy="415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2"/>
          </p:cNvCxnSpPr>
          <p:nvPr/>
        </p:nvCxnSpPr>
        <p:spPr>
          <a:xfrm>
            <a:off x="5784273" y="3311236"/>
            <a:ext cx="0" cy="415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9462655" y="3311236"/>
            <a:ext cx="13854" cy="415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2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92727" y="914400"/>
            <a:ext cx="10264360" cy="5338073"/>
          </a:xfrm>
        </p:spPr>
        <p:txBody>
          <a:bodyPr>
            <a:normAutofit/>
          </a:bodyPr>
          <a:lstStyle/>
          <a:p>
            <a:pPr marL="0" indent="444500" algn="just">
              <a:lnSpc>
                <a:spcPct val="100000"/>
              </a:lnSpc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внимания: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Избирательность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удержание внимания на одном объекте или  одной деятельности, предоставляющей для человека небольшой интерес;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длительное удержание внимания на предмете или виде деятельности;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количество объектов, которые охватываются вниманием одновременно с одинаковой степенью ясности;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внимания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умение выполнять два или более различных действия, удерживая на них свое внимание;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Переключение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сознательное и осмысленное перемещение внимания с одного предмета на другие.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2448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  <p:tag name="ISPRING_UUID" val="{A4B26D42-A530-464D-9670-6D813BE7FFC9}"/>
  <p:tag name="ISPRING_RESOURCE_FOLDER" val="C:\Documents and Settings\User\Рабочий стол\ДЛЯ_СЛУШАТЕЛЕЙ\Шаблон модуля курса в PowerPoint 1\"/>
  <p:tag name="ISPRING_PRESENTATION_PATH" val="C:\Documents and Settings\User\Рабочий стол\ДЛЯ_СЛУШАТЕЛЕЙ\Шаблон модуля курса в PowerPoint 1.pptx"/>
  <p:tag name="ISPRING_PROJECT_FOLDER_UPDATED" val="1"/>
  <p:tag name="ISPRING_SCREEN_RECS_UPDATED" val="C:\Documents and Settings\User\Рабочий стол\ДЛЯ_СЛУШАТЕЛЕЙ\Шаблон модуля курса в PowerPoint 1\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1231211.docx&#10;C:\Documents and Settings\User\Рабочий стол\ДЛЯ_СЛУШАТЕЛЕЙ\Шаблон модуля курса в PowerPoint 1\attachment\att1\1231211.docx&#10;_blank&#10;|&#10;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1499</TotalTime>
  <Words>534</Words>
  <Application>Microsoft Office PowerPoint</Application>
  <PresentationFormat>Широкоэкранный</PresentationFormat>
  <Paragraphs>87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Times New Roman</vt:lpstr>
      <vt:lpstr>Wingdings</vt:lpstr>
      <vt:lpstr>Тема1</vt:lpstr>
      <vt:lpstr>Презентация PowerPoint</vt:lpstr>
      <vt:lpstr>ЗАДАЧИ МОДУЛЯ</vt:lpstr>
      <vt:lpstr>СОДЕРЖАНИЕ МОДУЛЯ</vt:lpstr>
      <vt:lpstr>1.Определение понятия «внимание»  </vt:lpstr>
      <vt:lpstr>Презентация PowerPoint</vt:lpstr>
      <vt:lpstr>2. Виды внимания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ЛИТЕРАТУРА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Sysadmin</cp:lastModifiedBy>
  <cp:revision>149</cp:revision>
  <dcterms:created xsi:type="dcterms:W3CDTF">2014-06-06T09:13:21Z</dcterms:created>
  <dcterms:modified xsi:type="dcterms:W3CDTF">2023-01-10T08:09:51Z</dcterms:modified>
</cp:coreProperties>
</file>