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7"/>
  </p:notesMasterIdLst>
  <p:sldIdLst>
    <p:sldId id="384" r:id="rId2"/>
    <p:sldId id="385" r:id="rId3"/>
    <p:sldId id="386" r:id="rId4"/>
    <p:sldId id="430" r:id="rId5"/>
    <p:sldId id="387" r:id="rId6"/>
    <p:sldId id="388" r:id="rId7"/>
    <p:sldId id="431" r:id="rId8"/>
    <p:sldId id="389" r:id="rId9"/>
    <p:sldId id="432" r:id="rId10"/>
    <p:sldId id="390" r:id="rId11"/>
    <p:sldId id="391" r:id="rId12"/>
    <p:sldId id="392" r:id="rId13"/>
    <p:sldId id="393" r:id="rId14"/>
    <p:sldId id="394" r:id="rId15"/>
    <p:sldId id="433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A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1. Понятие и сущность природы конфликта.</a:t>
          </a: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/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/>
        </a:p>
      </dgm:t>
    </dgm:pt>
    <dgm:pt modelId="{7DBE8D2B-7DA6-4FA2-B362-33EE63AF337F}">
      <dgm:prSet phldrT="[Текст]" custT="1"/>
      <dgm:spPr/>
      <dgm:t>
        <a:bodyPr/>
        <a:lstStyle/>
        <a:p>
          <a:r>
            <a:rPr lang="ru-RU" sz="2800" dirty="0"/>
            <a:t>  3</a:t>
          </a:r>
          <a:r>
            <a:rPr lang="ru-RU" sz="2800" dirty="0">
              <a:latin typeface="Times New Roman" pitchFamily="18" charset="0"/>
              <a:cs typeface="Times New Roman" pitchFamily="18" charset="0"/>
            </a:rPr>
            <a:t>.Стили поведения в конфликте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2400" dirty="0"/>
            <a:t>  </a:t>
          </a:r>
        </a:p>
      </dgm:t>
    </dgm:pt>
    <dgm:pt modelId="{DFE3CA82-51D9-4FC6-95DB-90091E8815C2}" type="parTrans" cxnId="{98C2806F-1253-4B45-A4F3-693AAB26AFD9}">
      <dgm:prSet/>
      <dgm:spPr/>
      <dgm:t>
        <a:bodyPr/>
        <a:lstStyle/>
        <a:p>
          <a:endParaRPr lang="ru-RU"/>
        </a:p>
      </dgm:t>
    </dgm:pt>
    <dgm:pt modelId="{512C79B5-6A05-4419-9F62-C55956592DDD}" type="sibTrans" cxnId="{98C2806F-1253-4B45-A4F3-693AAB26AFD9}">
      <dgm:prSet/>
      <dgm:spPr/>
      <dgm:t>
        <a:bodyPr/>
        <a:lstStyle/>
        <a:p>
          <a:endParaRPr lang="ru-RU"/>
        </a:p>
      </dgm:t>
    </dgm:pt>
    <dgm:pt modelId="{BF68A537-F9E0-465A-A2CC-245C77329B81}">
      <dgm:prSet custT="1"/>
      <dgm:spPr/>
      <dgm:t>
        <a:bodyPr/>
        <a:lstStyle/>
        <a:p>
          <a:b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Причины конфликтов.</a:t>
          </a:r>
          <a:b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800" dirty="0">
            <a:solidFill>
              <a:schemeClr val="tx1"/>
            </a:solidFill>
          </a:endParaRPr>
        </a:p>
      </dgm:t>
    </dgm:pt>
    <dgm:pt modelId="{62EAB7DC-9A57-4632-A396-394F63F6DBA0}" type="parTrans" cxnId="{DA9DFF65-F83B-4D21-AD9F-997D6DA0D7E7}">
      <dgm:prSet/>
      <dgm:spPr/>
      <dgm:t>
        <a:bodyPr/>
        <a:lstStyle/>
        <a:p>
          <a:endParaRPr lang="ru-RU"/>
        </a:p>
      </dgm:t>
    </dgm:pt>
    <dgm:pt modelId="{51A6752F-9DF5-4FDE-92BF-E3CF430078B9}" type="sibTrans" cxnId="{DA9DFF65-F83B-4D21-AD9F-997D6DA0D7E7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</dgm:pt>
    <dgm:pt modelId="{962C2BD0-517B-4E9C-A037-D4A0806612C4}" type="pres">
      <dgm:prSet presAssocID="{CF845803-1717-4F48-B710-F7F1B43013F3}" presName="Name1" presStyleCnt="0"/>
      <dgm:spPr/>
    </dgm:pt>
    <dgm:pt modelId="{69725028-6CCC-4078-BC5F-BBFA67A060B3}" type="pres">
      <dgm:prSet presAssocID="{CF845803-1717-4F48-B710-F7F1B43013F3}" presName="cycle" presStyleCnt="0"/>
      <dgm:spPr/>
    </dgm:pt>
    <dgm:pt modelId="{17BCFDE8-867C-467A-B7F3-9B093F23E13E}" type="pres">
      <dgm:prSet presAssocID="{CF845803-1717-4F48-B710-F7F1B43013F3}" presName="srcNode" presStyleLbl="node1" presStyleIdx="0" presStyleCnt="3"/>
      <dgm:spPr/>
    </dgm:pt>
    <dgm:pt modelId="{BBDD1F15-5D5A-4430-A855-C76E50E51E42}" type="pres">
      <dgm:prSet presAssocID="{CF845803-1717-4F48-B710-F7F1B43013F3}" presName="conn" presStyleLbl="parChTrans1D2" presStyleIdx="0" presStyleCnt="1"/>
      <dgm:spPr/>
    </dgm:pt>
    <dgm:pt modelId="{BA257D16-06AA-4007-B484-5B9A27400F34}" type="pres">
      <dgm:prSet presAssocID="{CF845803-1717-4F48-B710-F7F1B43013F3}" presName="extraNode" presStyleLbl="node1" presStyleIdx="0" presStyleCnt="3"/>
      <dgm:spPr/>
    </dgm:pt>
    <dgm:pt modelId="{9D97D0A5-1934-40AE-A800-FABC8D7408F0}" type="pres">
      <dgm:prSet presAssocID="{CF845803-1717-4F48-B710-F7F1B43013F3}" presName="dstNode" presStyleLbl="node1" presStyleIdx="0" presStyleCnt="3"/>
      <dgm:spPr/>
    </dgm:pt>
    <dgm:pt modelId="{F84282E1-4565-4A17-8095-7AFD756B1AC4}" type="pres">
      <dgm:prSet presAssocID="{2B71A9FB-D571-4E16-9DEE-5C8D55952890}" presName="text_1" presStyleLbl="node1" presStyleIdx="0" presStyleCnt="3" custLinFactNeighborY="-1075">
        <dgm:presLayoutVars>
          <dgm:bulletEnabled val="1"/>
        </dgm:presLayoutVars>
      </dgm:prSet>
      <dgm:spPr/>
    </dgm:pt>
    <dgm:pt modelId="{B2EC6AC5-C87B-4274-A079-DC270768E12A}" type="pres">
      <dgm:prSet presAssocID="{2B71A9FB-D571-4E16-9DEE-5C8D55952890}" presName="accent_1" presStyleCnt="0"/>
      <dgm:spPr/>
    </dgm:pt>
    <dgm:pt modelId="{C7628E09-A5D0-43AC-834B-E8990AEC2BF8}" type="pres">
      <dgm:prSet presAssocID="{2B71A9FB-D571-4E16-9DEE-5C8D55952890}" presName="accentRepeatNode" presStyleLbl="solidFgAcc1" presStyleIdx="0" presStyleCnt="3"/>
      <dgm:spPr/>
    </dgm:pt>
    <dgm:pt modelId="{8C0C6712-21B3-4278-861E-1C412E492776}" type="pres">
      <dgm:prSet presAssocID="{BF68A537-F9E0-465A-A2CC-245C77329B81}" presName="text_2" presStyleLbl="node1" presStyleIdx="1" presStyleCnt="3">
        <dgm:presLayoutVars>
          <dgm:bulletEnabled val="1"/>
        </dgm:presLayoutVars>
      </dgm:prSet>
      <dgm:spPr/>
    </dgm:pt>
    <dgm:pt modelId="{9704CD2E-32DA-4458-A775-E3C3BD2A9D16}" type="pres">
      <dgm:prSet presAssocID="{BF68A537-F9E0-465A-A2CC-245C77329B81}" presName="accent_2" presStyleCnt="0"/>
      <dgm:spPr/>
    </dgm:pt>
    <dgm:pt modelId="{7C8C2190-03AD-449D-8FCD-D1DBAA1B4025}" type="pres">
      <dgm:prSet presAssocID="{BF68A537-F9E0-465A-A2CC-245C77329B81}" presName="accentRepeatNode" presStyleLbl="solidFgAcc1" presStyleIdx="1" presStyleCnt="3"/>
      <dgm:spPr/>
    </dgm:pt>
    <dgm:pt modelId="{7A86DB57-190C-493D-8DB7-65CDA3F7310F}" type="pres">
      <dgm:prSet presAssocID="{7DBE8D2B-7DA6-4FA2-B362-33EE63AF337F}" presName="text_3" presStyleLbl="node1" presStyleIdx="2" presStyleCnt="3" custLinFactNeighborX="-1620" custLinFactNeighborY="-8190">
        <dgm:presLayoutVars>
          <dgm:bulletEnabled val="1"/>
        </dgm:presLayoutVars>
      </dgm:prSet>
      <dgm:spPr/>
    </dgm:pt>
    <dgm:pt modelId="{010208C6-33E6-431B-9017-CA536C1BFD61}" type="pres">
      <dgm:prSet presAssocID="{7DBE8D2B-7DA6-4FA2-B362-33EE63AF337F}" presName="accent_3" presStyleCnt="0"/>
      <dgm:spPr/>
    </dgm:pt>
    <dgm:pt modelId="{0DCD7C7F-6665-4A3D-829C-8DA2A8D2CE09}" type="pres">
      <dgm:prSet presAssocID="{7DBE8D2B-7DA6-4FA2-B362-33EE63AF337F}" presName="accentRepeatNode" presStyleLbl="solidFgAcc1" presStyleIdx="2" presStyleCnt="3"/>
      <dgm:spPr/>
    </dgm:pt>
  </dgm:ptLst>
  <dgm:cxnLst>
    <dgm:cxn modelId="{045A2E0D-4AA3-4919-AFAC-100C2994ED2C}" type="presOf" srcId="{7DBE8D2B-7DA6-4FA2-B362-33EE63AF337F}" destId="{7A86DB57-190C-493D-8DB7-65CDA3F7310F}" srcOrd="0" destOrd="0" presId="urn:microsoft.com/office/officeart/2008/layout/VerticalCurvedList"/>
    <dgm:cxn modelId="{15910E61-01A5-42E7-BB26-5845E652A7B1}" type="presOf" srcId="{CF845803-1717-4F48-B710-F7F1B43013F3}" destId="{8C3C0CDE-0945-4576-83B9-7F37BA695137}" srcOrd="0" destOrd="0" presId="urn:microsoft.com/office/officeart/2008/layout/VerticalCurvedList"/>
    <dgm:cxn modelId="{DA9DFF65-F83B-4D21-AD9F-997D6DA0D7E7}" srcId="{CF845803-1717-4F48-B710-F7F1B43013F3}" destId="{BF68A537-F9E0-465A-A2CC-245C77329B81}" srcOrd="1" destOrd="0" parTransId="{62EAB7DC-9A57-4632-A396-394F63F6DBA0}" sibTransId="{51A6752F-9DF5-4FDE-92BF-E3CF430078B9}"/>
    <dgm:cxn modelId="{98C2806F-1253-4B45-A4F3-693AAB26AFD9}" srcId="{CF845803-1717-4F48-B710-F7F1B43013F3}" destId="{7DBE8D2B-7DA6-4FA2-B362-33EE63AF337F}" srcOrd="2" destOrd="0" parTransId="{DFE3CA82-51D9-4FC6-95DB-90091E8815C2}" sibTransId="{512C79B5-6A05-4419-9F62-C55956592DDD}"/>
    <dgm:cxn modelId="{111D9371-3405-47DF-8CDF-E1E3DBC15799}" type="presOf" srcId="{2B71A9FB-D571-4E16-9DEE-5C8D55952890}" destId="{F84282E1-4565-4A17-8095-7AFD756B1AC4}" srcOrd="0" destOrd="0" presId="urn:microsoft.com/office/officeart/2008/layout/VerticalCurvedList"/>
    <dgm:cxn modelId="{5C927C7E-AF17-4A93-9245-BC4F870F004B}" type="presOf" srcId="{CE14E9EE-7142-45C4-B5B4-260682811960}" destId="{BBDD1F15-5D5A-4430-A855-C76E50E51E42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D888E0C0-EB7E-4873-90A3-CB18281B6A70}" type="presOf" srcId="{BF68A537-F9E0-465A-A2CC-245C77329B81}" destId="{8C0C6712-21B3-4278-861E-1C412E492776}" srcOrd="0" destOrd="0" presId="urn:microsoft.com/office/officeart/2008/layout/VerticalCurvedList"/>
    <dgm:cxn modelId="{51031C7B-2D1A-45A3-BA5B-8994E49D5317}" type="presParOf" srcId="{8C3C0CDE-0945-4576-83B9-7F37BA695137}" destId="{962C2BD0-517B-4E9C-A037-D4A0806612C4}" srcOrd="0" destOrd="0" presId="urn:microsoft.com/office/officeart/2008/layout/VerticalCurvedList"/>
    <dgm:cxn modelId="{09D4EE34-EAC3-417A-8EBE-37AFDCA399AE}" type="presParOf" srcId="{962C2BD0-517B-4E9C-A037-D4A0806612C4}" destId="{69725028-6CCC-4078-BC5F-BBFA67A060B3}" srcOrd="0" destOrd="0" presId="urn:microsoft.com/office/officeart/2008/layout/VerticalCurvedList"/>
    <dgm:cxn modelId="{5BE5FAE7-0EE2-46A3-876B-08804A3610A1}" type="presParOf" srcId="{69725028-6CCC-4078-BC5F-BBFA67A060B3}" destId="{17BCFDE8-867C-467A-B7F3-9B093F23E13E}" srcOrd="0" destOrd="0" presId="urn:microsoft.com/office/officeart/2008/layout/VerticalCurvedList"/>
    <dgm:cxn modelId="{915758CC-4CAC-47E1-84A4-538CCD650D82}" type="presParOf" srcId="{69725028-6CCC-4078-BC5F-BBFA67A060B3}" destId="{BBDD1F15-5D5A-4430-A855-C76E50E51E42}" srcOrd="1" destOrd="0" presId="urn:microsoft.com/office/officeart/2008/layout/VerticalCurvedList"/>
    <dgm:cxn modelId="{807054BB-90BF-41E5-972E-C709E8D062A2}" type="presParOf" srcId="{69725028-6CCC-4078-BC5F-BBFA67A060B3}" destId="{BA257D16-06AA-4007-B484-5B9A27400F34}" srcOrd="2" destOrd="0" presId="urn:microsoft.com/office/officeart/2008/layout/VerticalCurvedList"/>
    <dgm:cxn modelId="{25846857-0288-49F9-8128-0EEFF5745ED3}" type="presParOf" srcId="{69725028-6CCC-4078-BC5F-BBFA67A060B3}" destId="{9D97D0A5-1934-40AE-A800-FABC8D7408F0}" srcOrd="3" destOrd="0" presId="urn:microsoft.com/office/officeart/2008/layout/VerticalCurvedList"/>
    <dgm:cxn modelId="{D4A1E11F-3829-40D1-86F6-2652159F18DD}" type="presParOf" srcId="{962C2BD0-517B-4E9C-A037-D4A0806612C4}" destId="{F84282E1-4565-4A17-8095-7AFD756B1AC4}" srcOrd="1" destOrd="0" presId="urn:microsoft.com/office/officeart/2008/layout/VerticalCurvedList"/>
    <dgm:cxn modelId="{19153266-EE9E-419C-BE7C-9F1950A20D7A}" type="presParOf" srcId="{962C2BD0-517B-4E9C-A037-D4A0806612C4}" destId="{B2EC6AC5-C87B-4274-A079-DC270768E12A}" srcOrd="2" destOrd="0" presId="urn:microsoft.com/office/officeart/2008/layout/VerticalCurvedList"/>
    <dgm:cxn modelId="{EFB27812-9451-4461-B376-FB6F56F8EF8B}" type="presParOf" srcId="{B2EC6AC5-C87B-4274-A079-DC270768E12A}" destId="{C7628E09-A5D0-43AC-834B-E8990AEC2BF8}" srcOrd="0" destOrd="0" presId="urn:microsoft.com/office/officeart/2008/layout/VerticalCurvedList"/>
    <dgm:cxn modelId="{5428DB82-9DD6-4533-BF42-F01D75AC2DF9}" type="presParOf" srcId="{962C2BD0-517B-4E9C-A037-D4A0806612C4}" destId="{8C0C6712-21B3-4278-861E-1C412E492776}" srcOrd="3" destOrd="0" presId="urn:microsoft.com/office/officeart/2008/layout/VerticalCurvedList"/>
    <dgm:cxn modelId="{D8A1410A-BF9D-4F6C-9CA9-8674B7B957D2}" type="presParOf" srcId="{962C2BD0-517B-4E9C-A037-D4A0806612C4}" destId="{9704CD2E-32DA-4458-A775-E3C3BD2A9D16}" srcOrd="4" destOrd="0" presId="urn:microsoft.com/office/officeart/2008/layout/VerticalCurvedList"/>
    <dgm:cxn modelId="{DF8D1E9E-B5DD-46E8-BFDB-850CF97A7330}" type="presParOf" srcId="{9704CD2E-32DA-4458-A775-E3C3BD2A9D16}" destId="{7C8C2190-03AD-449D-8FCD-D1DBAA1B4025}" srcOrd="0" destOrd="0" presId="urn:microsoft.com/office/officeart/2008/layout/VerticalCurvedList"/>
    <dgm:cxn modelId="{6012D0B1-5CAC-45F1-A848-46F6609E31A9}" type="presParOf" srcId="{962C2BD0-517B-4E9C-A037-D4A0806612C4}" destId="{7A86DB57-190C-493D-8DB7-65CDA3F7310F}" srcOrd="5" destOrd="0" presId="urn:microsoft.com/office/officeart/2008/layout/VerticalCurvedList"/>
    <dgm:cxn modelId="{A53AAC1C-2560-4F73-B48C-7A447CC9862B}" type="presParOf" srcId="{962C2BD0-517B-4E9C-A037-D4A0806612C4}" destId="{010208C6-33E6-431B-9017-CA536C1BFD61}" srcOrd="6" destOrd="0" presId="urn:microsoft.com/office/officeart/2008/layout/VerticalCurvedList"/>
    <dgm:cxn modelId="{50ECF018-EDE6-49AE-B459-B7E35EA5EDE6}" type="presParOf" srcId="{010208C6-33E6-431B-9017-CA536C1BFD61}" destId="{0DCD7C7F-6665-4A3D-829C-8DA2A8D2CE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81378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587596" y="413839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1. Понятие и сущность природы конфликта.</a:t>
          </a:r>
        </a:p>
      </dsp:txBody>
      <dsp:txXfrm>
        <a:off x="587596" y="413839"/>
        <a:ext cx="10632205" cy="845864"/>
      </dsp:txXfrm>
    </dsp:sp>
    <dsp:sp modelId="{C7628E09-A5D0-43AC-834B-E8990AEC2BF8}">
      <dsp:nvSpPr>
        <dsp:cNvPr id="0" name=""/>
        <dsp:cNvSpPr/>
      </dsp:nvSpPr>
      <dsp:spPr>
        <a:xfrm>
          <a:off x="58931" y="317199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0C6712-21B3-4278-861E-1C412E492776}">
      <dsp:nvSpPr>
        <dsp:cNvPr id="0" name=""/>
        <dsp:cNvSpPr/>
      </dsp:nvSpPr>
      <dsp:spPr>
        <a:xfrm>
          <a:off x="895068" y="1691728"/>
          <a:ext cx="10324733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Причины конфликтов.</a:t>
          </a:r>
          <a:b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800" kern="1200" dirty="0">
            <a:solidFill>
              <a:schemeClr val="tx1"/>
            </a:solidFill>
          </a:endParaRPr>
        </a:p>
      </dsp:txBody>
      <dsp:txXfrm>
        <a:off x="895068" y="1691728"/>
        <a:ext cx="10324733" cy="845864"/>
      </dsp:txXfrm>
    </dsp:sp>
    <dsp:sp modelId="{7C8C2190-03AD-449D-8FCD-D1DBAA1B4025}">
      <dsp:nvSpPr>
        <dsp:cNvPr id="0" name=""/>
        <dsp:cNvSpPr/>
      </dsp:nvSpPr>
      <dsp:spPr>
        <a:xfrm>
          <a:off x="366403" y="1585995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86DB57-190C-493D-8DB7-65CDA3F7310F}">
      <dsp:nvSpPr>
        <dsp:cNvPr id="0" name=""/>
        <dsp:cNvSpPr/>
      </dsp:nvSpPr>
      <dsp:spPr>
        <a:xfrm>
          <a:off x="415355" y="2891249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  3</a:t>
          </a: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.Стили поведения в конфликте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2400" kern="1200" dirty="0"/>
            <a:t>  </a:t>
          </a:r>
        </a:p>
      </dsp:txBody>
      <dsp:txXfrm>
        <a:off x="415355" y="2891249"/>
        <a:ext cx="10632205" cy="845864"/>
      </dsp:txXfrm>
    </dsp:sp>
    <dsp:sp modelId="{0DCD7C7F-6665-4A3D-829C-8DA2A8D2CE09}">
      <dsp:nvSpPr>
        <dsp:cNvPr id="0" name=""/>
        <dsp:cNvSpPr/>
      </dsp:nvSpPr>
      <dsp:spPr>
        <a:xfrm>
          <a:off x="58931" y="2854792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3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10001" y="3594791"/>
            <a:ext cx="10572000" cy="2013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Модуль 6.2 Конфликты: причины и пути преодоления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76049" y="5211551"/>
            <a:ext cx="10187820" cy="792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Кушнер Галина Ивановна, преподаватель, Минский филиал </a:t>
            </a:r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образования "Белорусский торгово-экономический университет потребительской кооперации"</a:t>
            </a:r>
          </a:p>
          <a:p>
            <a:pPr algn="ctr"/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e-</a:t>
            </a:r>
            <a:r>
              <a:rPr lang="ru-RU" sz="1200" b="1" cap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6049" y="2499512"/>
            <a:ext cx="10555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И ЭТИКА ДЕЛОВЫХ ОТНОШЕНИЙ </a:t>
            </a:r>
          </a:p>
        </p:txBody>
      </p:sp>
    </p:spTree>
    <p:extLst>
      <p:ext uri="{BB962C8B-B14F-4D97-AF65-F5344CB8AC3E}">
        <p14:creationId xmlns:p14="http://schemas.microsoft.com/office/powerpoint/2010/main" val="28560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53690" y="1052946"/>
            <a:ext cx="515389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СТИЛИ ПОВЕДЕНИЯ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8655" y="2396836"/>
            <a:ext cx="3616036" cy="803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Избегание</a:t>
            </a:r>
            <a:r>
              <a:rPr lang="ru-RU" sz="2800" i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22618" y="3311236"/>
            <a:ext cx="3726874" cy="803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Уступка</a:t>
            </a:r>
            <a:r>
              <a:rPr lang="ru-RU" sz="2800" i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8386" y="2396835"/>
            <a:ext cx="3311237" cy="803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Противоборство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53489" y="4655127"/>
            <a:ext cx="3588327" cy="831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Компромисс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68836" y="4655127"/>
            <a:ext cx="3477491" cy="831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Сотрудничество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158836" y="1967346"/>
            <a:ext cx="775856" cy="429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243455" y="1967346"/>
            <a:ext cx="692727" cy="429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1" idx="0"/>
          </p:cNvCxnSpPr>
          <p:nvPr/>
        </p:nvCxnSpPr>
        <p:spPr>
          <a:xfrm>
            <a:off x="7897091" y="1967346"/>
            <a:ext cx="810491" cy="2687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830780" y="1967346"/>
            <a:ext cx="574965" cy="2687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2"/>
            <a:endCxn id="8" idx="0"/>
          </p:cNvCxnSpPr>
          <p:nvPr/>
        </p:nvCxnSpPr>
        <p:spPr>
          <a:xfrm>
            <a:off x="6130636" y="1967346"/>
            <a:ext cx="55419" cy="1343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5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782" y="763866"/>
            <a:ext cx="10449098" cy="55260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Избегание 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уход, уклонение.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стремлением не брать на себя ответственность за принятие решения, не видеть разногласий, отрицать конфликт. Такое поведение может быть уместным, если ситуация может разрешиться сама с собой в скобках (такое иногда бывает). </a:t>
            </a:r>
          </a:p>
          <a:p>
            <a:pPr marL="0" indent="0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Уступка 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приспособление.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стремлением сохранить или наладиться благоприятные отношения, обеспечить интересы партнера путем сглаживания разногласий. Готовность уступить, пренебрегая собственными интересами, согласиться с требованием, претензиями. Это стратегия может быть признана рационально, когда предмет разногласий имеет для человека в меньшую ценность, чем взаимоотношения с противоположной стороной. </a:t>
            </a:r>
          </a:p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38359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1" y="568036"/>
            <a:ext cx="10421389" cy="5569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Противоборство -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соперничество, конкуренция.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стремлением настоять на своём путем открытой борьбы за свои интересы, занятия с жестокой позиции в случае сопротивление. Этот стиль может быть признан эффективным, если он используется в ситуации, угрожающей существенно, если он используется в ситуации, угрожающий существованию организации или препятствующий достижению ею своих целей. Существенным недостатком данной стратегии являются подавление инициативы подчинённых и возможность повторных вспышек конфликта из-за ухудшения взаимоотношений.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98796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55" y="763866"/>
            <a:ext cx="10227425" cy="5265713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Компромисс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стремлением в урегулировать разногласия, уступая в чём-то в обмен на уступки другого. Поиск средних решении, когда никто много не теряет, но много не выигрывает. Интересы обеих сторон полностью не раскрываются. Способность к компромиссу в управленческих ситуациях высоко ценится, так как уменьшает недоброжелательности позволяет относительно быстро разрешить конфликт. 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  <a:b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решения, полностью удовлетворяющих интересы обеих сторон в ходе открытого обсуждения характерен совместный и откровенный анализ разногласий в ходе выработки решений. Тактика сотрудничество приводит к самым эффективным решением при сохранении дружеских отношений.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7515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Объект 9"/>
          <p:cNvSpPr>
            <a:spLocks noGrp="1"/>
          </p:cNvSpPr>
          <p:nvPr>
            <p:ph idx="1"/>
          </p:nvPr>
        </p:nvSpPr>
        <p:spPr>
          <a:xfrm>
            <a:off x="1482436" y="1902079"/>
            <a:ext cx="6816437" cy="2507673"/>
          </a:xfrm>
        </p:spPr>
        <p:txBody>
          <a:bodyPr>
            <a:normAutofit fontScale="92500" lnSpcReduction="10000"/>
          </a:bodyPr>
          <a:lstStyle/>
          <a:p>
            <a:pPr marL="502920" indent="-45720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Раскройте содержание понятия  конфликта и объясните сущность конфликтной ситуации. </a:t>
            </a:r>
          </a:p>
          <a:p>
            <a:pPr marL="502920" indent="-45720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Перечислите причины конфликтов.</a:t>
            </a:r>
          </a:p>
          <a:p>
            <a:pPr marL="502920" indent="-45720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Назовите и охарактеризуйте стили поведения в конфликте.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54107" y="397198"/>
            <a:ext cx="9905998" cy="123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ВОПРОСЫ ДЛЯ САМОПОДГОТОВКИ</a:t>
            </a:r>
            <a:endParaRPr lang="ru-RU" sz="3200" dirty="0"/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620" y="1902079"/>
            <a:ext cx="2946003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1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30" y="3588327"/>
            <a:ext cx="2958479" cy="29584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31" y="763869"/>
            <a:ext cx="9905999" cy="987455"/>
          </a:xfrm>
        </p:spPr>
        <p:txBody>
          <a:bodyPr>
            <a:normAutofit/>
          </a:bodyPr>
          <a:lstStyle/>
          <a:p>
            <a:pPr indent="539930">
              <a:lnSpc>
                <a:spcPts val="2159"/>
              </a:lnSpc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ЛИТЕРАТУРА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700" y="1952046"/>
            <a:ext cx="9025197" cy="4560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Бороздина, Г.В. Психология и этика деловых отношений / Г.В. Бороздина. Минск, 2016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В.М .Общая  психология : личность / В.М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Минск, 2015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Зеленкова, И.Л. Основы этики / И.Л. Зеленкова. Минск, 2018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В.А. Методология, теория и метод в современной социальной психологии / В.А.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8"/>
            <a:ext cx="564594" cy="69336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5" y="96429"/>
            <a:ext cx="9722174" cy="368492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3485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153165"/>
            <a:ext cx="4226174" cy="34528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1413" y="280675"/>
            <a:ext cx="9905998" cy="779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49733" y="1156903"/>
            <a:ext cx="6559890" cy="5177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изучения модуля вы сможете: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Раскрыть содержание понятия конфликта и конфликтной ситуации;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выделить причины конфликтов в деловом общении;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охарактеризовать способы разрешения конфликтов.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37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16236" y="464921"/>
            <a:ext cx="9905998" cy="107892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модуля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49409165"/>
              </p:ext>
            </p:extLst>
          </p:nvPr>
        </p:nvGraphicFramePr>
        <p:xfrm>
          <a:off x="532023" y="1805814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738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4914" y="2286000"/>
            <a:ext cx="98348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1. Понятие и сущность природы конфликта.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5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1" y="763866"/>
            <a:ext cx="10088880" cy="5265713"/>
          </a:xfrm>
        </p:spPr>
        <p:txBody>
          <a:bodyPr/>
          <a:lstStyle/>
          <a:p>
            <a:pPr marL="45720" indent="0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противоречий, столкновение противоположных интересов, отсутствие взаимопонимания по различным вопросам, связанным с острыми эмоциональными  переживаниями. </a:t>
            </a:r>
          </a:p>
          <a:p>
            <a:pPr marL="45720" indent="0">
              <a:buNone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26402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164" y="665018"/>
            <a:ext cx="10199716" cy="5364561"/>
          </a:xfrm>
        </p:spPr>
        <p:txBody>
          <a:bodyPr/>
          <a:lstStyle/>
          <a:p>
            <a:pPr marL="45720" indent="0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Конфликтная ситуация-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противоречивая позиция сторон по какому-либо вопросу, стремление к противоположным целям, использование различных средств для их достижения.</a:t>
            </a:r>
          </a:p>
          <a:p>
            <a:pPr marL="4572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Формула конфликта:</a:t>
            </a:r>
          </a:p>
          <a:p>
            <a:pPr marL="45720" indent="0">
              <a:buNone/>
            </a:pP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Конфликтные ситуации + инцидент = конфликт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37370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4914" y="2286000"/>
            <a:ext cx="98348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конфликтов</a:t>
            </a:r>
          </a:p>
          <a:p>
            <a:pPr algn="ctr"/>
            <a:endParaRPr lang="ru-RU" sz="3200" b="1" dirty="0"/>
          </a:p>
          <a:p>
            <a:pPr lvl="0"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3275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3" y="1011382"/>
            <a:ext cx="10019607" cy="5018197"/>
          </a:xfrm>
        </p:spPr>
        <p:txBody>
          <a:bodyPr/>
          <a:lstStyle/>
          <a:p>
            <a:pPr marL="45720" indent="0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Причины конфликтов в организациях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Распределение ресурсов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Взаимозависимость задач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Различия в целях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Различия в способах достижения целей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Неудовлетворительные коммуникации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Психологическая несовместимость </a:t>
            </a:r>
          </a:p>
          <a:p>
            <a:pPr marL="502920" indent="-45720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12175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4914" y="2286000"/>
            <a:ext cx="98348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3.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Стили поведения в конфликте </a:t>
            </a:r>
          </a:p>
          <a:p>
            <a:pPr algn="ctr"/>
            <a:endParaRPr lang="ru-RU" sz="3200" b="1" dirty="0"/>
          </a:p>
          <a:p>
            <a:pPr lvl="0"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3275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  <p:tag name="ISPRING_UUID" val="{A4B26D42-A530-464D-9670-6D813BE7FFC9}"/>
  <p:tag name="ISPRING_RESOURCE_FOLDER" val="C:\Documents and Settings\User\Рабочий стол\ДЛЯ_СЛУШАТЕЛЕЙ\Шаблон модуля курса в PowerPoint 1\"/>
  <p:tag name="ISPRING_PRESENTATION_PATH" val="C:\Documents and Settings\User\Рабочий стол\ДЛЯ_СЛУШАТЕЛЕЙ\Шаблон модуля курса в PowerPoint 1.pptx"/>
  <p:tag name="ISPRING_PROJECT_FOLDER_UPDATED" val="1"/>
  <p:tag name="ISPRING_SCREEN_RECS_UPDATED" val="C:\Documents and Settings\User\Рабочий стол\ДЛЯ_СЛУШАТЕЛЕЙ\Шаблон модуля курса в PowerPoint 1\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F&#10;1231211.docx&#10;C:\Documents and Settings\User\Рабочий стол\ДЛЯ_СЛУШАТЕЛЕЙ\Шаблон модуля курса в PowerPoint 1\attachment\att1\1231211.docx&#10;_blank&#10;|&#10;"/>
</p:tagLst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1485</TotalTime>
  <Words>737</Words>
  <Application>Microsoft Office PowerPoint</Application>
  <PresentationFormat>Широкоэкранный</PresentationFormat>
  <Paragraphs>89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Book Antiqua</vt:lpstr>
      <vt:lpstr>Calibri</vt:lpstr>
      <vt:lpstr>Times New Roman</vt:lpstr>
      <vt:lpstr>Wingdings</vt:lpstr>
      <vt:lpstr>Тема1</vt:lpstr>
      <vt:lpstr>Презентация PowerPoint</vt:lpstr>
      <vt:lpstr>Презентация PowerPoint</vt:lpstr>
      <vt:lpstr>Содержание модуля</vt:lpstr>
      <vt:lpstr>  </vt:lpstr>
      <vt:lpstr>Презентация PowerPoint</vt:lpstr>
      <vt:lpstr>Презентация PowerPoint</vt:lpstr>
      <vt:lpstr>  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ЛИТЕРАТУРА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Sysadmin</cp:lastModifiedBy>
  <cp:revision>147</cp:revision>
  <dcterms:created xsi:type="dcterms:W3CDTF">2014-06-06T09:13:21Z</dcterms:created>
  <dcterms:modified xsi:type="dcterms:W3CDTF">2023-01-10T08:11:34Z</dcterms:modified>
</cp:coreProperties>
</file>