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9"/>
  </p:notesMasterIdLst>
  <p:sldIdLst>
    <p:sldId id="361" r:id="rId2"/>
    <p:sldId id="362" r:id="rId3"/>
    <p:sldId id="363" r:id="rId4"/>
    <p:sldId id="433" r:id="rId5"/>
    <p:sldId id="370" r:id="rId6"/>
    <p:sldId id="364" r:id="rId7"/>
    <p:sldId id="434" r:id="rId8"/>
    <p:sldId id="365" r:id="rId9"/>
    <p:sldId id="366" r:id="rId10"/>
    <p:sldId id="435" r:id="rId11"/>
    <p:sldId id="367" r:id="rId12"/>
    <p:sldId id="368" r:id="rId13"/>
    <p:sldId id="371" r:id="rId14"/>
    <p:sldId id="369" r:id="rId15"/>
    <p:sldId id="372" r:id="rId16"/>
    <p:sldId id="373" r:id="rId17"/>
    <p:sldId id="43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800" dirty="0"/>
            <a:t>1.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 Понятие и правила этикета</a:t>
          </a:r>
          <a:r>
            <a:rPr lang="ru-RU" sz="2800" dirty="0"/>
            <a:t>.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7DBE8D2B-7DA6-4FA2-B362-33EE63AF337F}">
      <dgm:prSet phldrT="[Текст]" custT="1"/>
      <dgm:spPr/>
      <dgm:t>
        <a:bodyPr/>
        <a:lstStyle/>
        <a:p>
          <a:r>
            <a:rPr lang="ru-RU" sz="2800" dirty="0"/>
            <a:t>  3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.Этикет телефонного разговора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400" dirty="0"/>
            <a:t>  </a:t>
          </a:r>
        </a:p>
      </dgm:t>
    </dgm:pt>
    <dgm:pt modelId="{DFE3CA82-51D9-4FC6-95DB-90091E8815C2}" type="parTrans" cxnId="{98C2806F-1253-4B45-A4F3-693AAB26AFD9}">
      <dgm:prSet/>
      <dgm:spPr/>
      <dgm:t>
        <a:bodyPr/>
        <a:lstStyle/>
        <a:p>
          <a:endParaRPr lang="ru-RU"/>
        </a:p>
      </dgm:t>
    </dgm:pt>
    <dgm:pt modelId="{512C79B5-6A05-4419-9F62-C55956592DDD}" type="sibTrans" cxnId="{98C2806F-1253-4B45-A4F3-693AAB26AFD9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2.Культура речи.</a:t>
          </a:r>
          <a:b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dirty="0">
            <a:solidFill>
              <a:schemeClr val="tx1"/>
            </a:solidFill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3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3"/>
      <dgm:spPr/>
    </dgm:pt>
    <dgm:pt modelId="{9D97D0A5-1934-40AE-A800-FABC8D7408F0}" type="pres">
      <dgm:prSet presAssocID="{CF845803-1717-4F48-B710-F7F1B43013F3}" presName="dstNode" presStyleLbl="node1" presStyleIdx="0" presStyleCnt="3"/>
      <dgm:spPr/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3"/>
      <dgm:spPr/>
    </dgm:pt>
    <dgm:pt modelId="{8C0C6712-21B3-4278-861E-1C412E492776}" type="pres">
      <dgm:prSet presAssocID="{BF68A537-F9E0-465A-A2CC-245C77329B81}" presName="text_2" presStyleLbl="node1" presStyleIdx="1" presStyleCnt="3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3"/>
      <dgm:spPr/>
    </dgm:pt>
    <dgm:pt modelId="{7A86DB57-190C-493D-8DB7-65CDA3F7310F}" type="pres">
      <dgm:prSet presAssocID="{7DBE8D2B-7DA6-4FA2-B362-33EE63AF337F}" presName="text_3" presStyleLbl="node1" presStyleIdx="2" presStyleCnt="3" custLinFactNeighborX="-1620" custLinFactNeighborY="-8190">
        <dgm:presLayoutVars>
          <dgm:bulletEnabled val="1"/>
        </dgm:presLayoutVars>
      </dgm:prSet>
      <dgm:spPr/>
    </dgm:pt>
    <dgm:pt modelId="{010208C6-33E6-431B-9017-CA536C1BFD61}" type="pres">
      <dgm:prSet presAssocID="{7DBE8D2B-7DA6-4FA2-B362-33EE63AF337F}" presName="accent_3" presStyleCnt="0"/>
      <dgm:spPr/>
    </dgm:pt>
    <dgm:pt modelId="{0DCD7C7F-6665-4A3D-829C-8DA2A8D2CE09}" type="pres">
      <dgm:prSet presAssocID="{7DBE8D2B-7DA6-4FA2-B362-33EE63AF337F}" presName="accentRepeatNode" presStyleLbl="solidFgAcc1" presStyleIdx="2" presStyleCnt="3"/>
      <dgm:spPr/>
    </dgm:pt>
  </dgm:ptLst>
  <dgm:cxnLst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98C2806F-1253-4B45-A4F3-693AAB26AFD9}" srcId="{CF845803-1717-4F48-B710-F7F1B43013F3}" destId="{7DBE8D2B-7DA6-4FA2-B362-33EE63AF337F}" srcOrd="2" destOrd="0" parTransId="{DFE3CA82-51D9-4FC6-95DB-90091E8815C2}" sibTransId="{512C79B5-6A05-4419-9F62-C55956592DDD}"/>
    <dgm:cxn modelId="{8C6CE38E-C6E3-4AF6-AC88-D290F0F4D918}" type="presOf" srcId="{7DBE8D2B-7DA6-4FA2-B362-33EE63AF337F}" destId="{7A86DB57-190C-493D-8DB7-65CDA3F7310F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B18332BB-C369-4BEB-B942-C9168AF102D9}" type="presOf" srcId="{BF68A537-F9E0-465A-A2CC-245C77329B81}" destId="{8C0C6712-21B3-4278-861E-1C412E492776}" srcOrd="0" destOrd="0" presId="urn:microsoft.com/office/officeart/2008/layout/VerticalCurvedList"/>
    <dgm:cxn modelId="{D227DAD6-BD36-4D26-B1B7-4D85F379C2AB}" type="presOf" srcId="{CE14E9EE-7142-45C4-B5B4-260682811960}" destId="{BBDD1F15-5D5A-4430-A855-C76E50E51E42}" srcOrd="0" destOrd="0" presId="urn:microsoft.com/office/officeart/2008/layout/VerticalCurvedList"/>
    <dgm:cxn modelId="{50A909E3-9AAD-4B80-816C-05B8B05EB297}" type="presOf" srcId="{CF845803-1717-4F48-B710-F7F1B43013F3}" destId="{8C3C0CDE-0945-4576-83B9-7F37BA695137}" srcOrd="0" destOrd="0" presId="urn:microsoft.com/office/officeart/2008/layout/VerticalCurvedList"/>
    <dgm:cxn modelId="{3DD001E9-16AD-4B97-AB44-A941D54D27E6}" type="presOf" srcId="{2B71A9FB-D571-4E16-9DEE-5C8D55952890}" destId="{F84282E1-4565-4A17-8095-7AFD756B1AC4}" srcOrd="0" destOrd="0" presId="urn:microsoft.com/office/officeart/2008/layout/VerticalCurvedList"/>
    <dgm:cxn modelId="{BC64FC38-2D5A-4BC9-AC76-29CFCAA7CC8B}" type="presParOf" srcId="{8C3C0CDE-0945-4576-83B9-7F37BA695137}" destId="{962C2BD0-517B-4E9C-A037-D4A0806612C4}" srcOrd="0" destOrd="0" presId="urn:microsoft.com/office/officeart/2008/layout/VerticalCurvedList"/>
    <dgm:cxn modelId="{99E585E4-C1A2-4B11-8201-4819573C82C9}" type="presParOf" srcId="{962C2BD0-517B-4E9C-A037-D4A0806612C4}" destId="{69725028-6CCC-4078-BC5F-BBFA67A060B3}" srcOrd="0" destOrd="0" presId="urn:microsoft.com/office/officeart/2008/layout/VerticalCurvedList"/>
    <dgm:cxn modelId="{50440EDF-B598-4C6B-B230-AC421C627EDD}" type="presParOf" srcId="{69725028-6CCC-4078-BC5F-BBFA67A060B3}" destId="{17BCFDE8-867C-467A-B7F3-9B093F23E13E}" srcOrd="0" destOrd="0" presId="urn:microsoft.com/office/officeart/2008/layout/VerticalCurvedList"/>
    <dgm:cxn modelId="{2BA760F0-2B8D-49E9-9697-374C2D81F969}" type="presParOf" srcId="{69725028-6CCC-4078-BC5F-BBFA67A060B3}" destId="{BBDD1F15-5D5A-4430-A855-C76E50E51E42}" srcOrd="1" destOrd="0" presId="urn:microsoft.com/office/officeart/2008/layout/VerticalCurvedList"/>
    <dgm:cxn modelId="{9B1FC84D-73D4-445E-86F3-055B40E41A95}" type="presParOf" srcId="{69725028-6CCC-4078-BC5F-BBFA67A060B3}" destId="{BA257D16-06AA-4007-B484-5B9A27400F34}" srcOrd="2" destOrd="0" presId="urn:microsoft.com/office/officeart/2008/layout/VerticalCurvedList"/>
    <dgm:cxn modelId="{60E4ED2E-63E7-4EE8-A36B-4681C367E809}" type="presParOf" srcId="{69725028-6CCC-4078-BC5F-BBFA67A060B3}" destId="{9D97D0A5-1934-40AE-A800-FABC8D7408F0}" srcOrd="3" destOrd="0" presId="urn:microsoft.com/office/officeart/2008/layout/VerticalCurvedList"/>
    <dgm:cxn modelId="{A784579B-4C23-47E5-9A2D-0DA55C115B47}" type="presParOf" srcId="{962C2BD0-517B-4E9C-A037-D4A0806612C4}" destId="{F84282E1-4565-4A17-8095-7AFD756B1AC4}" srcOrd="1" destOrd="0" presId="urn:microsoft.com/office/officeart/2008/layout/VerticalCurvedList"/>
    <dgm:cxn modelId="{452163CA-317A-4B61-854F-FD75408E9125}" type="presParOf" srcId="{962C2BD0-517B-4E9C-A037-D4A0806612C4}" destId="{B2EC6AC5-C87B-4274-A079-DC270768E12A}" srcOrd="2" destOrd="0" presId="urn:microsoft.com/office/officeart/2008/layout/VerticalCurvedList"/>
    <dgm:cxn modelId="{042EB9CA-EBE4-4089-93A6-72EAC5363007}" type="presParOf" srcId="{B2EC6AC5-C87B-4274-A079-DC270768E12A}" destId="{C7628E09-A5D0-43AC-834B-E8990AEC2BF8}" srcOrd="0" destOrd="0" presId="urn:microsoft.com/office/officeart/2008/layout/VerticalCurvedList"/>
    <dgm:cxn modelId="{06B41F1C-5BA1-4821-8971-9402D84D1500}" type="presParOf" srcId="{962C2BD0-517B-4E9C-A037-D4A0806612C4}" destId="{8C0C6712-21B3-4278-861E-1C412E492776}" srcOrd="3" destOrd="0" presId="urn:microsoft.com/office/officeart/2008/layout/VerticalCurvedList"/>
    <dgm:cxn modelId="{AC6EBD17-A004-48F7-816A-EB94C9A88D13}" type="presParOf" srcId="{962C2BD0-517B-4E9C-A037-D4A0806612C4}" destId="{9704CD2E-32DA-4458-A775-E3C3BD2A9D16}" srcOrd="4" destOrd="0" presId="urn:microsoft.com/office/officeart/2008/layout/VerticalCurvedList"/>
    <dgm:cxn modelId="{B369C701-709E-4EF5-9F21-1212B9F643CF}" type="presParOf" srcId="{9704CD2E-32DA-4458-A775-E3C3BD2A9D16}" destId="{7C8C2190-03AD-449D-8FCD-D1DBAA1B4025}" srcOrd="0" destOrd="0" presId="urn:microsoft.com/office/officeart/2008/layout/VerticalCurvedList"/>
    <dgm:cxn modelId="{B3B022D2-1EBA-420A-8B25-178BD8F430A5}" type="presParOf" srcId="{962C2BD0-517B-4E9C-A037-D4A0806612C4}" destId="{7A86DB57-190C-493D-8DB7-65CDA3F7310F}" srcOrd="5" destOrd="0" presId="urn:microsoft.com/office/officeart/2008/layout/VerticalCurvedList"/>
    <dgm:cxn modelId="{A821E5DD-2A2C-4B1C-AA3A-BB9B460A40D5}" type="presParOf" srcId="{962C2BD0-517B-4E9C-A037-D4A0806612C4}" destId="{010208C6-33E6-431B-9017-CA536C1BFD61}" srcOrd="6" destOrd="0" presId="urn:microsoft.com/office/officeart/2008/layout/VerticalCurvedList"/>
    <dgm:cxn modelId="{0D5B9F78-0F76-4CCF-ABE1-FFC86183FD99}" type="presParOf" srcId="{010208C6-33E6-431B-9017-CA536C1BFD61}" destId="{0DCD7C7F-6665-4A3D-829C-8DA2A8D2CE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1.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Понятие и правила этикета</a:t>
          </a:r>
          <a:r>
            <a:rPr lang="ru-RU" sz="2800" kern="1200" dirty="0"/>
            <a:t>.</a:t>
          </a: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2.Культура речи.</a:t>
          </a:r>
          <a:b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kern="1200" dirty="0">
            <a:solidFill>
              <a:schemeClr val="tx1"/>
            </a:solidFill>
          </a:endParaRPr>
        </a:p>
      </dsp:txBody>
      <dsp:txXfrm>
        <a:off x="895068" y="1691728"/>
        <a:ext cx="10324733" cy="845864"/>
      </dsp:txXfrm>
    </dsp:sp>
    <dsp:sp modelId="{7C8C2190-03AD-449D-8FCD-D1DBAA1B4025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86DB57-190C-493D-8DB7-65CDA3F7310F}">
      <dsp:nvSpPr>
        <dsp:cNvPr id="0" name=""/>
        <dsp:cNvSpPr/>
      </dsp:nvSpPr>
      <dsp:spPr>
        <a:xfrm>
          <a:off x="415355" y="289124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 3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.Этикет телефонного разговора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400" kern="1200" dirty="0"/>
            <a:t>  </a:t>
          </a:r>
        </a:p>
      </dsp:txBody>
      <dsp:txXfrm>
        <a:off x="415355" y="2891249"/>
        <a:ext cx="10632205" cy="845864"/>
      </dsp:txXfrm>
    </dsp:sp>
    <dsp:sp modelId="{0DCD7C7F-6665-4A3D-829C-8DA2A8D2CE09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83959" y="3594791"/>
            <a:ext cx="10572000" cy="201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6.1 Психологические особенности общения и этикет</a:t>
            </a:r>
          </a:p>
          <a:p>
            <a:pPr marL="45720" indent="0" algn="ctr">
              <a:buNone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ru-RU" sz="1200" b="1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6413" y="2484679"/>
            <a:ext cx="1055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25974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3.Этикет телефонного разговора 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09" y="763866"/>
            <a:ext cx="9908771" cy="5265713"/>
          </a:xfrm>
        </p:spPr>
        <p:txBody>
          <a:bodyPr/>
          <a:lstStyle/>
          <a:p>
            <a:pPr marL="365760" indent="0">
              <a:buClr>
                <a:schemeClr val="accent3"/>
              </a:buClr>
              <a:buNone/>
              <a:defRPr/>
            </a:pPr>
            <a:r>
              <a:rPr lang="ru-RU" altLang="ru-RU" sz="2800" b="1" dirty="0">
                <a:solidFill>
                  <a:srgbClr val="8A0000"/>
                </a:solidFill>
                <a:latin typeface="Times New Roman" pitchFamily="18" charset="0"/>
              </a:rPr>
              <a:t>Телефон –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удобное и оперативное средство связи. </a:t>
            </a:r>
          </a:p>
          <a:p>
            <a:pPr marL="365760" indent="0">
              <a:buClr>
                <a:schemeClr val="accent3"/>
              </a:buClr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 В 1876 г. создан первый, еще несовершенный, но уже получивший признание телефонный аппарат.</a:t>
            </a:r>
          </a:p>
          <a:p>
            <a:pPr marL="365760" indent="0">
              <a:buClr>
                <a:schemeClr val="accent3"/>
              </a:buClr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Телефонный разговор обеспечивает двусторонний обмен информацией независимо от расстояния. </a:t>
            </a:r>
          </a:p>
          <a:p>
            <a:pPr marL="365760" indent="0">
              <a:buClr>
                <a:schemeClr val="accent3"/>
              </a:buClr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Неумение лаконично и грамотно излагать свои мысли отнимает от 20 до 30% рабочего времени современного специалиста.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2609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665018"/>
            <a:ext cx="10033462" cy="5364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dirty="0">
                <a:latin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8A0000"/>
                </a:solidFill>
                <a:latin typeface="Times New Roman" pitchFamily="18" charset="0"/>
              </a:rPr>
              <a:t>Правила телефонного общения</a:t>
            </a:r>
            <a:endParaRPr lang="ru-RU" altLang="ru-RU" sz="2800" dirty="0">
              <a:latin typeface="Times New Roman" pitchFamily="18" charset="0"/>
            </a:endParaRPr>
          </a:p>
          <a:p>
            <a:pPr marL="609600" indent="-6096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Рядом с телефоном полезно держать ручку, блокнот и календарь.</a:t>
            </a:r>
          </a:p>
          <a:p>
            <a:pPr marL="609600" indent="-6096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После звонка быстро снимите трубку. Не «срывайте» трубку во время звонка: в электросетях резко возрастает сила тока, что может привезти к повреждению.</a:t>
            </a:r>
          </a:p>
          <a:p>
            <a:pPr marL="609600" indent="-6096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Трубка снята. Возникает вопрос: какое слово произнести, чтобы контакт был установлен? Жестких рамок здесь нет. Как правило, человек отвечает: «Алло», «Слушаю», «Да».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1634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3" y="763866"/>
            <a:ext cx="10695709" cy="555380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altLang="ru-RU" sz="2800" b="1" dirty="0">
                <a:solidFill>
                  <a:srgbClr val="8A0000"/>
                </a:solidFill>
                <a:latin typeface="Times New Roman" pitchFamily="18" charset="0"/>
              </a:rPr>
              <a:t>Правила телефонного общения</a:t>
            </a:r>
          </a:p>
          <a:p>
            <a:pPr marL="539750" indent="-539750">
              <a:lnSpc>
                <a:spcPct val="100000"/>
              </a:lnSpc>
              <a:buNone/>
            </a:pPr>
            <a:r>
              <a:rPr lang="ru-RU" altLang="ru-RU" sz="2800" dirty="0">
                <a:latin typeface="Times New Roman" pitchFamily="18" charset="0"/>
              </a:rPr>
              <a:t>4.  </a:t>
            </a:r>
            <a:r>
              <a:rPr lang="ru-RU" altLang="ru-RU" sz="2400" dirty="0"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Информативный ответ: представиться Ф.И.О, название       организации.</a:t>
            </a:r>
          </a:p>
          <a:p>
            <a:pPr marL="457200" indent="-457200">
              <a:lnSpc>
                <a:spcPct val="100000"/>
              </a:lnSpc>
              <a:buFont typeface="Trebuchet MS" pitchFamily="34" charset="0"/>
              <a:buAutoNum type="arabicPeriod" startAt="5"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Что делать, если во время вашей беседы с клиентом раздается телефонный звонок? Правила телефонного этикета и вежливости предписывают поступать следующим образом: извинитесь перед клиентом, снимите телефонную трубку и, сославшись на занятость, попросите перезвонить или запишите телефонный номер и перезвоните после того как освободитесь.</a:t>
            </a:r>
          </a:p>
          <a:p>
            <a:pPr marL="457200" indent="-457200">
              <a:lnSpc>
                <a:spcPct val="100000"/>
              </a:lnSpc>
              <a:buFont typeface="Trebuchet MS" pitchFamily="34" charset="0"/>
              <a:buAutoNum type="arabicPeriod" startAt="5"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Как пригласить коллегу к телефону? «Одну минуту» Иван Петрович – Вас!». После этого аккуратно передайте трубку телефона. При вызове по телефону отсутствующего  в данное время сотрудника следует сказать: «Его сейчас нет на месте. Будет тогда-то. Может быть, ему что-нибудь передать?» </a:t>
            </a:r>
          </a:p>
          <a:p>
            <a:pPr>
              <a:lnSpc>
                <a:spcPct val="100000"/>
              </a:lnSpc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2265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5" y="763866"/>
            <a:ext cx="10075025" cy="52657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ru-RU" altLang="ru-RU" sz="3200" b="1" dirty="0">
                <a:solidFill>
                  <a:srgbClr val="8A0000"/>
                </a:solidFill>
                <a:latin typeface="Times New Roman" pitchFamily="18" charset="0"/>
              </a:rPr>
              <a:t>Правила телефонного общения</a:t>
            </a:r>
            <a:endParaRPr lang="ru-RU" altLang="ru-RU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60363" indent="-360363">
              <a:lnSpc>
                <a:spcPct val="110000"/>
              </a:lnSpc>
              <a:buClr>
                <a:schemeClr val="accent3"/>
              </a:buClr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7.  Деловой телефонный разговор должен быть кратким. </a:t>
            </a:r>
          </a:p>
          <a:p>
            <a:pPr marL="0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8.  Важно, чтобы служебный телефонный разговор велся в</a:t>
            </a:r>
            <a:b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спокойном, вежливом тоне. говоря по телефону, мы </a:t>
            </a:r>
            <a:b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можем вызвать доверие у собеседника или, наоборот, </a:t>
            </a:r>
            <a:b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неприязнь.</a:t>
            </a:r>
          </a:p>
          <a:p>
            <a:pPr marL="0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9.  Недопустимо во время телефонного разговора жевать, </a:t>
            </a:r>
            <a:b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и параллельно разговаривать с сотрудниками. </a:t>
            </a:r>
          </a:p>
          <a:p>
            <a:pPr marL="0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10.Телефон усугубляет недостатки речи, поэтому </a:t>
            </a:r>
            <a:b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 рекомендуется следить за произношением чисел, имен </a:t>
            </a:r>
            <a:b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 собственных и фамилий.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 startAt="7"/>
              <a:defRPr/>
            </a:pPr>
            <a:endParaRPr lang="ru-RU" altLang="ru-RU" dirty="0"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0995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255" y="763866"/>
            <a:ext cx="9922625" cy="5265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b="1" dirty="0">
                <a:solidFill>
                  <a:srgbClr val="8A0000"/>
                </a:solidFill>
                <a:latin typeface="Times New Roman" pitchFamily="18" charset="0"/>
              </a:rPr>
              <a:t>Правила телефонного общения</a:t>
            </a:r>
            <a:endParaRPr lang="ru-RU" altLang="ru-RU" sz="2800" dirty="0">
              <a:latin typeface="Times New Roman" pitchFamily="18" charset="0"/>
            </a:endParaRPr>
          </a:p>
          <a:p>
            <a:pPr marL="609600" indent="-609600">
              <a:lnSpc>
                <a:spcPct val="100000"/>
              </a:lnSpc>
              <a:buFont typeface="Trebuchet MS" pitchFamily="34" charset="0"/>
              <a:buAutoNum type="arabicPeriod" startAt="11"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Не допускается жаргон и такие выражения, как «идет», «лады», «добро», «пока» и т.п.</a:t>
            </a:r>
          </a:p>
          <a:p>
            <a:pPr marL="609600" indent="-609600">
              <a:lnSpc>
                <a:spcPct val="100000"/>
              </a:lnSpc>
              <a:buFont typeface="Trebuchet MS" pitchFamily="34" charset="0"/>
              <a:buAutoNum type="arabicPeriod" startAt="11"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Если  при разговоре произошла пауза, то подтвердите свое внимание репликами: «Да, да», «Понимаю».</a:t>
            </a:r>
          </a:p>
          <a:p>
            <a:pPr marL="609600" indent="-609600">
              <a:lnSpc>
                <a:spcPct val="100000"/>
              </a:lnSpc>
              <a:buFont typeface="Trebuchet MS" pitchFamily="34" charset="0"/>
              <a:buAutoNum type="arabicPeriod" startAt="11"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Завершить разговор следует во время, «До свидания, спасибо за звонок», «Приятно было поговорить с вами».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814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Объект 9"/>
          <p:cNvSpPr>
            <a:spLocks noGrp="1"/>
          </p:cNvSpPr>
          <p:nvPr>
            <p:ph idx="1"/>
          </p:nvPr>
        </p:nvSpPr>
        <p:spPr>
          <a:xfrm>
            <a:off x="954107" y="1902079"/>
            <a:ext cx="7344765" cy="3584320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этикет? Почему современный человек должен знать этические нормы и правила?</a:t>
            </a:r>
          </a:p>
          <a:p>
            <a:pPr marL="502920" indent="-457200"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включает в себя понятие «культура речи»?</a:t>
            </a:r>
          </a:p>
          <a:p>
            <a:pPr marL="502920" indent="-457200"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правила этикета телефонного разговора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54107" y="397198"/>
            <a:ext cx="9905998" cy="123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59" y="1916907"/>
            <a:ext cx="2946003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30" y="2778315"/>
            <a:ext cx="3200455" cy="3200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31" y="763869"/>
            <a:ext cx="9905999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53165"/>
            <a:ext cx="4226174" cy="34528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1413" y="280675"/>
            <a:ext cx="9905998" cy="77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49733" y="1156903"/>
            <a:ext cx="6559890" cy="517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Изложить необходимость изучение правил этикета в деловом общении;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охарактеризовать основные признаки культуры речи;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выделить особенности этикета  телефонного разговора.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2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6236" y="464921"/>
            <a:ext cx="9905998" cy="10789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85941050"/>
              </p:ext>
            </p:extLst>
          </p:nvPr>
        </p:nvGraphicFramePr>
        <p:xfrm>
          <a:off x="532023" y="1805814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43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1.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 правила этикета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/>
          </a:p>
          <a:p>
            <a:pPr lvl="0"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659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57745"/>
            <a:ext cx="10241280" cy="4671834"/>
          </a:xfrm>
        </p:spPr>
        <p:txBody>
          <a:bodyPr/>
          <a:lstStyle/>
          <a:p>
            <a:pPr marL="45720" indent="0">
              <a:buNone/>
            </a:pPr>
            <a:r>
              <a:rPr lang="ru-RU" altLang="ru-RU" sz="3000" b="1" dirty="0">
                <a:solidFill>
                  <a:srgbClr val="8A0000"/>
                </a:solidFill>
                <a:latin typeface="Times New Roman" pitchFamily="18" charset="0"/>
              </a:rPr>
              <a:t>Этикет –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слово французского происхождения, означающее манеру поведения. Родиной этикета считается Италия. Этикет предписывает нормы поведения в общественных местах и профессиональной.</a:t>
            </a:r>
          </a:p>
          <a:p>
            <a:pPr marL="45720" indent="0">
              <a:buNone/>
            </a:pPr>
            <a:r>
              <a:rPr lang="ru-RU" altLang="ru-RU" sz="3000" b="1" dirty="0">
                <a:solidFill>
                  <a:srgbClr val="8A0000"/>
                </a:solidFill>
                <a:latin typeface="Times New Roman" pitchFamily="18" charset="0"/>
              </a:rPr>
              <a:t>Деловой этикет –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это свод правил поведения в деловых, служебных отношениях. </a:t>
            </a:r>
          </a:p>
          <a:p>
            <a:pPr marL="45720" indent="0">
              <a:buNone/>
            </a:pPr>
            <a:endParaRPr lang="ru-RU" altLang="ru-RU" sz="2800" dirty="0">
              <a:latin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852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763866"/>
            <a:ext cx="10241280" cy="5265713"/>
          </a:xfrm>
        </p:spPr>
        <p:txBody>
          <a:bodyPr/>
          <a:lstStyle/>
          <a:p>
            <a:pPr algn="ctr">
              <a:buNone/>
            </a:pPr>
            <a:r>
              <a:rPr lang="ru-RU" altLang="ru-RU" sz="3200" b="1" dirty="0">
                <a:solidFill>
                  <a:srgbClr val="8A0000"/>
                </a:solidFill>
                <a:latin typeface="Times New Roman" pitchFamily="18" charset="0"/>
              </a:rPr>
              <a:t>Правила этикета</a:t>
            </a:r>
          </a:p>
          <a:p>
            <a:pPr marL="0" indent="44450">
              <a:buNone/>
            </a:pPr>
            <a:r>
              <a:rPr lang="ru-RU" altLang="ru-RU" sz="2800" b="1" dirty="0">
                <a:solidFill>
                  <a:srgbClr val="8A0000"/>
                </a:solidFill>
                <a:latin typeface="Times New Roman" pitchFamily="18" charset="0"/>
              </a:rPr>
              <a:t>Вежливость</a:t>
            </a:r>
            <a:r>
              <a:rPr lang="ru-RU" altLang="ru-RU" sz="2800" dirty="0">
                <a:solidFill>
                  <a:srgbClr val="8A000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8A0000"/>
                </a:solidFill>
                <a:latin typeface="Times New Roman" pitchFamily="18" charset="0"/>
              </a:rPr>
              <a:t>–</a:t>
            </a:r>
            <a:r>
              <a:rPr lang="ru-RU" altLang="ru-RU" sz="2800" dirty="0">
                <a:solidFill>
                  <a:srgbClr val="8A0000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это выражение уважительного отношения к другим людям, их достоинству.</a:t>
            </a:r>
          </a:p>
          <a:p>
            <a:pPr marL="45720" indent="0">
              <a:buNone/>
            </a:pPr>
            <a:r>
              <a:rPr lang="ru-RU" altLang="ru-RU" sz="3000" b="1" dirty="0">
                <a:solidFill>
                  <a:srgbClr val="8A0000"/>
                </a:solidFill>
                <a:latin typeface="Times New Roman" pitchFamily="18" charset="0"/>
              </a:rPr>
              <a:t>Корректность –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умение держать себя в рамках приличия в любых ситуациях и особенно в конфликтных. </a:t>
            </a:r>
          </a:p>
          <a:p>
            <a:pPr marL="45720" indent="0">
              <a:buNone/>
            </a:pPr>
            <a:r>
              <a:rPr lang="ru-RU" altLang="ru-RU" sz="2800" b="1" dirty="0">
                <a:solidFill>
                  <a:srgbClr val="8A0000"/>
                </a:solidFill>
                <a:latin typeface="Times New Roman" pitchFamily="18" charset="0"/>
              </a:rPr>
              <a:t>Тактичность – 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умение сделать замечание, не унижая достоинство человека, предоставить ему возможность выйти из затруднения с честью.</a:t>
            </a:r>
            <a:endParaRPr lang="ru-RU" altLang="ru-RU" sz="28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4616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2.Культура речи.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/>
          </a:p>
          <a:p>
            <a:pPr lvl="0"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371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4914" y="928255"/>
            <a:ext cx="9488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Культура речи-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совокупность знаний и навыков, обеспечивающих целесообразное пользование языком.  </a:t>
            </a:r>
          </a:p>
        </p:txBody>
      </p:sp>
    </p:spTree>
    <p:extLst>
      <p:ext uri="{BB962C8B-B14F-4D97-AF65-F5344CB8AC3E}">
        <p14:creationId xmlns:p14="http://schemas.microsoft.com/office/powerpoint/2010/main" val="39199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5" y="872836"/>
            <a:ext cx="9950335" cy="5156743"/>
          </a:xfrm>
        </p:spPr>
        <p:txBody>
          <a:bodyPr/>
          <a:lstStyle/>
          <a:p>
            <a:pPr>
              <a:buNone/>
            </a:pPr>
            <a:r>
              <a:rPr lang="ru-RU" altLang="ru-RU" sz="3200" dirty="0">
                <a:solidFill>
                  <a:srgbClr val="8A0000"/>
                </a:solidFill>
                <a:latin typeface="Times New Roman" pitchFamily="18" charset="0"/>
              </a:rPr>
              <a:t>Культурная речь </a:t>
            </a:r>
            <a:r>
              <a:rPr lang="ru-RU" altLang="ru-RU" sz="2800" dirty="0">
                <a:latin typeface="Times New Roman" pitchFamily="18" charset="0"/>
              </a:rPr>
              <a:t>– это  правильная, грамотная речь и  верный тон общения, манера разговора, точно подобранные слова.</a:t>
            </a:r>
          </a:p>
          <a:p>
            <a:pPr marL="45720" indent="0">
              <a:buNone/>
            </a:pPr>
            <a:endParaRPr lang="ru-RU" altLang="ru-RU" dirty="0">
              <a:latin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</a:rPr>
              <a:t>Следить за правильным употреблением слов, их произношением и ударением;</a:t>
            </a:r>
          </a:p>
          <a:p>
            <a:r>
              <a:rPr lang="ru-RU" altLang="ru-RU" sz="2800" dirty="0">
                <a:latin typeface="Times New Roman" pitchFamily="18" charset="0"/>
              </a:rPr>
              <a:t>Не использовать обороты, содержащие лишние слова (например, «абсолютно новый» вместо «новый»);</a:t>
            </a:r>
          </a:p>
          <a:p>
            <a:r>
              <a:rPr lang="ru-RU" altLang="ru-RU" sz="2800" dirty="0">
                <a:latin typeface="Times New Roman" pitchFamily="18" charset="0"/>
              </a:rPr>
              <a:t>Избавляться от слов-«паразитов» («так сказать», «такая», «ну»);</a:t>
            </a:r>
          </a:p>
          <a:p>
            <a:r>
              <a:rPr lang="ru-RU" altLang="ru-RU" sz="2800" dirty="0">
                <a:latin typeface="Times New Roman" pitchFamily="18" charset="0"/>
              </a:rPr>
              <a:t>Избегать заносчивости, категоричности и самонадеянности.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4815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1489</TotalTime>
  <Words>990</Words>
  <Application>Microsoft Office PowerPoint</Application>
  <PresentationFormat>Широкоэкранный</PresentationFormat>
  <Paragraphs>105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Times New Roman</vt:lpstr>
      <vt:lpstr>Trebuchet MS</vt:lpstr>
      <vt:lpstr>Wingdings</vt:lpstr>
      <vt:lpstr>Тема1</vt:lpstr>
      <vt:lpstr>Презентация PowerPoint</vt:lpstr>
      <vt:lpstr>Презентация PowerPoint</vt:lpstr>
      <vt:lpstr>Содержание модуля</vt:lpstr>
      <vt:lpstr> 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149</cp:revision>
  <dcterms:created xsi:type="dcterms:W3CDTF">2014-06-06T09:13:21Z</dcterms:created>
  <dcterms:modified xsi:type="dcterms:W3CDTF">2023-01-10T08:11:29Z</dcterms:modified>
</cp:coreProperties>
</file>