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4"/>
  </p:notesMasterIdLst>
  <p:sldIdLst>
    <p:sldId id="256" r:id="rId2"/>
    <p:sldId id="397" r:id="rId3"/>
    <p:sldId id="398" r:id="rId4"/>
    <p:sldId id="400" r:id="rId5"/>
    <p:sldId id="402" r:id="rId6"/>
    <p:sldId id="399" r:id="rId7"/>
    <p:sldId id="454" r:id="rId8"/>
    <p:sldId id="403" r:id="rId9"/>
    <p:sldId id="438" r:id="rId10"/>
    <p:sldId id="439" r:id="rId11"/>
    <p:sldId id="407" r:id="rId12"/>
    <p:sldId id="45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b="0" i="0" dirty="0"/>
            <a:t>1. 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Понятие и классификация способностей</a:t>
          </a:r>
          <a:r>
            <a:rPr lang="ru-RU" sz="2400" b="0" i="0" dirty="0"/>
            <a:t>.</a:t>
          </a:r>
          <a:endParaRPr lang="ru-RU" sz="1800" b="0" i="0" dirty="0"/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Одаренность, талант, гениальность.</a:t>
          </a:r>
          <a:br>
            <a: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/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2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2"/>
      <dgm:spPr/>
    </dgm:pt>
    <dgm:pt modelId="{9D97D0A5-1934-40AE-A800-FABC8D7408F0}" type="pres">
      <dgm:prSet presAssocID="{CF845803-1717-4F48-B710-F7F1B43013F3}" presName="dstNode" presStyleLbl="node1" presStyleIdx="0" presStyleCnt="2"/>
      <dgm:spPr/>
    </dgm:pt>
    <dgm:pt modelId="{F84282E1-4565-4A17-8095-7AFD756B1AC4}" type="pres">
      <dgm:prSet presAssocID="{2B71A9FB-D571-4E16-9DEE-5C8D55952890}" presName="text_1" presStyleLbl="node1" presStyleIdx="0" presStyleCnt="2" custLinFactNeighborX="-639" custLinFactNeighborY="563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2"/>
      <dgm:spPr/>
    </dgm:pt>
    <dgm:pt modelId="{8C0C6712-21B3-4278-861E-1C412E492776}" type="pres">
      <dgm:prSet presAssocID="{BF68A537-F9E0-465A-A2CC-245C77329B81}" presName="text_2" presStyleLbl="node1" presStyleIdx="1" presStyleCnt="2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2"/>
      <dgm:spPr/>
    </dgm:pt>
  </dgm:ptLst>
  <dgm:cxnLst>
    <dgm:cxn modelId="{E6850145-2DE7-4297-8AEB-38026F6E6363}" type="presOf" srcId="{BF68A537-F9E0-465A-A2CC-245C77329B81}" destId="{8C0C6712-21B3-4278-861E-1C412E492776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A26A3A51-4761-47FC-A0BB-F537812EC49B}" type="presOf" srcId="{2B71A9FB-D571-4E16-9DEE-5C8D55952890}" destId="{F84282E1-4565-4A17-8095-7AFD756B1AC4}" srcOrd="0" destOrd="0" presId="urn:microsoft.com/office/officeart/2008/layout/VerticalCurvedList"/>
    <dgm:cxn modelId="{9C203378-0AD3-409C-9B8A-A7B93F9ECB1A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96BF7BDF-003B-458A-A7E0-4366F4B82E50}" type="presOf" srcId="{CE14E9EE-7142-45C4-B5B4-260682811960}" destId="{BBDD1F15-5D5A-4430-A855-C76E50E51E42}" srcOrd="0" destOrd="0" presId="urn:microsoft.com/office/officeart/2008/layout/VerticalCurvedList"/>
    <dgm:cxn modelId="{66710C94-B215-4CCC-835C-90B074034DAA}" type="presParOf" srcId="{8C3C0CDE-0945-4576-83B9-7F37BA695137}" destId="{962C2BD0-517B-4E9C-A037-D4A0806612C4}" srcOrd="0" destOrd="0" presId="urn:microsoft.com/office/officeart/2008/layout/VerticalCurvedList"/>
    <dgm:cxn modelId="{D4498ED2-B56F-4747-92AB-AFD828C02D07}" type="presParOf" srcId="{962C2BD0-517B-4E9C-A037-D4A0806612C4}" destId="{69725028-6CCC-4078-BC5F-BBFA67A060B3}" srcOrd="0" destOrd="0" presId="urn:microsoft.com/office/officeart/2008/layout/VerticalCurvedList"/>
    <dgm:cxn modelId="{82F06445-F751-4B70-827E-4A2B2AEF022C}" type="presParOf" srcId="{69725028-6CCC-4078-BC5F-BBFA67A060B3}" destId="{17BCFDE8-867C-467A-B7F3-9B093F23E13E}" srcOrd="0" destOrd="0" presId="urn:microsoft.com/office/officeart/2008/layout/VerticalCurvedList"/>
    <dgm:cxn modelId="{7ED4B7CD-511A-454C-8B33-C35E53E9B318}" type="presParOf" srcId="{69725028-6CCC-4078-BC5F-BBFA67A060B3}" destId="{BBDD1F15-5D5A-4430-A855-C76E50E51E42}" srcOrd="1" destOrd="0" presId="urn:microsoft.com/office/officeart/2008/layout/VerticalCurvedList"/>
    <dgm:cxn modelId="{04CD7557-D1CB-4AB9-9015-3C5FE75DEFE2}" type="presParOf" srcId="{69725028-6CCC-4078-BC5F-BBFA67A060B3}" destId="{BA257D16-06AA-4007-B484-5B9A27400F34}" srcOrd="2" destOrd="0" presId="urn:microsoft.com/office/officeart/2008/layout/VerticalCurvedList"/>
    <dgm:cxn modelId="{72D21CB2-42A4-4DDD-8075-055AC0094E7F}" type="presParOf" srcId="{69725028-6CCC-4078-BC5F-BBFA67A060B3}" destId="{9D97D0A5-1934-40AE-A800-FABC8D7408F0}" srcOrd="3" destOrd="0" presId="urn:microsoft.com/office/officeart/2008/layout/VerticalCurvedList"/>
    <dgm:cxn modelId="{8B220F08-0AB3-4C49-B200-44C5B5CF5AE9}" type="presParOf" srcId="{962C2BD0-517B-4E9C-A037-D4A0806612C4}" destId="{F84282E1-4565-4A17-8095-7AFD756B1AC4}" srcOrd="1" destOrd="0" presId="urn:microsoft.com/office/officeart/2008/layout/VerticalCurvedList"/>
    <dgm:cxn modelId="{A8FAE732-0C5A-4797-A77C-A61EC630AD3C}" type="presParOf" srcId="{962C2BD0-517B-4E9C-A037-D4A0806612C4}" destId="{B2EC6AC5-C87B-4274-A079-DC270768E12A}" srcOrd="2" destOrd="0" presId="urn:microsoft.com/office/officeart/2008/layout/VerticalCurvedList"/>
    <dgm:cxn modelId="{01C60265-8D75-45C1-BE0D-A4CAA2D675BB}" type="presParOf" srcId="{B2EC6AC5-C87B-4274-A079-DC270768E12A}" destId="{C7628E09-A5D0-43AC-834B-E8990AEC2BF8}" srcOrd="0" destOrd="0" presId="urn:microsoft.com/office/officeart/2008/layout/VerticalCurvedList"/>
    <dgm:cxn modelId="{5B9F0A0F-8AA3-4A6D-90FE-D51956323E69}" type="presParOf" srcId="{962C2BD0-517B-4E9C-A037-D4A0806612C4}" destId="{8C0C6712-21B3-4278-861E-1C412E492776}" srcOrd="3" destOrd="0" presId="urn:microsoft.com/office/officeart/2008/layout/VerticalCurvedList"/>
    <dgm:cxn modelId="{E2D6DF2F-F30F-434B-9CEB-3495D3CB4926}" type="presParOf" srcId="{962C2BD0-517B-4E9C-A037-D4A0806612C4}" destId="{9704CD2E-32DA-4458-A775-E3C3BD2A9D16}" srcOrd="4" destOrd="0" presId="urn:microsoft.com/office/officeart/2008/layout/VerticalCurvedList"/>
    <dgm:cxn modelId="{C896842B-CE46-4573-A1E2-B66638C15CD2}" type="presParOf" srcId="{9704CD2E-32DA-4458-A775-E3C3BD2A9D16}" destId="{7C8C2190-03AD-449D-8FCD-D1DBAA1B40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45890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10501" y="611003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1. 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Понятие и классификация способностей</a:t>
          </a:r>
          <a:r>
            <a:rPr lang="ru-RU" sz="2400" b="0" i="0" kern="1200" dirty="0"/>
            <a:t>.</a:t>
          </a:r>
          <a:endParaRPr lang="ru-RU" sz="1800" b="0" i="0" kern="1200" dirty="0"/>
        </a:p>
      </dsp:txBody>
      <dsp:txXfrm>
        <a:off x="710501" y="611003"/>
        <a:ext cx="10477835" cy="1208232"/>
      </dsp:txXfrm>
    </dsp:sp>
    <dsp:sp modelId="{C7628E09-A5D0-43AC-834B-E8990AEC2BF8}">
      <dsp:nvSpPr>
        <dsp:cNvPr id="0" name=""/>
        <dsp:cNvSpPr/>
      </dsp:nvSpPr>
      <dsp:spPr>
        <a:xfrm>
          <a:off x="22309" y="453171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777455" y="2416888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Одаренность, талант, гениальность.</a:t>
          </a:r>
          <a:br>
            <a:rPr lang="ru-R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/>
        </a:p>
      </dsp:txBody>
      <dsp:txXfrm>
        <a:off x="777455" y="2416888"/>
        <a:ext cx="10477835" cy="1208232"/>
      </dsp:txXfrm>
    </dsp:sp>
    <dsp:sp modelId="{7C8C2190-03AD-449D-8FCD-D1DBAA1B4025}">
      <dsp:nvSpPr>
        <dsp:cNvPr id="0" name=""/>
        <dsp:cNvSpPr/>
      </dsp:nvSpPr>
      <dsp:spPr>
        <a:xfrm>
          <a:off x="22309" y="2265859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0" y="2507673"/>
            <a:ext cx="10572000" cy="188848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  Способности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endParaRPr lang="ru-RU" sz="1200" b="1" cap="none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2" y="1399310"/>
            <a:ext cx="10047316" cy="464412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Гениальность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наивысшая степень проявления творческих сил человека.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Гениальность требует предельно развитых качеств личности, таких, как склонность к самосовершенствованию, целеустремленность.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34914" y="2011679"/>
            <a:ext cx="5134707" cy="14067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58" y="3468812"/>
            <a:ext cx="2778165" cy="28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20" y="2249487"/>
            <a:ext cx="7376946" cy="354171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содержание понятий «способности», «талант» и «гениальность». 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в чем отличие одаренности от таланта.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понятия таланта и гениальности. В чем взаимосвязь и различие этих понятий?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1089" y="763866"/>
            <a:ext cx="9905998" cy="111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24320" y="2249487"/>
            <a:ext cx="7376946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6" y="1877895"/>
            <a:ext cx="3053337" cy="42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72" y="3823855"/>
            <a:ext cx="2722951" cy="2722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1727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49733" y="1185465"/>
            <a:ext cx="6559890" cy="5177116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Раскрыть содержание понятий «способности», «одаренность», «талант», «гениальность»;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объяснить различия понятий «задатки» и «способности»;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охарактеризовать классификацию способностей.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6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3001" y="618726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09945196"/>
              </p:ext>
            </p:extLst>
          </p:nvPr>
        </p:nvGraphicFramePr>
        <p:xfrm>
          <a:off x="657726" y="178067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3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80128" y="2861923"/>
            <a:ext cx="10431744" cy="1449285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Понятие и классификация способностей</a:t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540981"/>
            <a:ext cx="1639565" cy="1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914" y="1389334"/>
            <a:ext cx="9509760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Способности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 индивидуально-психологические особенности личности, которые определяют успешность обучения какой либо деятельности.</a:t>
            </a:r>
          </a:p>
          <a:p>
            <a:pPr marL="45720" indent="0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Способности следует рассматривать лишь как возможность приобретения навыков, умений и знаний.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Всякая способность развивается соответствующей деятельностью.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5463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9637" y="739941"/>
            <a:ext cx="5289452" cy="64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классификации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168811" y="1659988"/>
            <a:ext cx="2897945" cy="633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происхождение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2897945" y="2180494"/>
            <a:ext cx="3123028" cy="689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Направленность на деятельность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6307015" y="2250833"/>
            <a:ext cx="3024555" cy="633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Условия развития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990198" y="1716260"/>
            <a:ext cx="3101721" cy="618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Уровень развития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71335" y="1410980"/>
            <a:ext cx="1167619" cy="305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4459459" y="1387055"/>
            <a:ext cx="0" cy="793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85538" y="1387055"/>
            <a:ext cx="14068" cy="863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849449" y="1370164"/>
            <a:ext cx="1482121" cy="419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9317" y="3418449"/>
            <a:ext cx="2208628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природные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социальные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59126" y="3418449"/>
            <a:ext cx="1983545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общие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специальные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82154" y="3418449"/>
            <a:ext cx="2308044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потенциальные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актуальные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664505" y="3221501"/>
            <a:ext cx="2025747" cy="94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одаренность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талант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гениальность</a:t>
            </a:r>
          </a:p>
        </p:txBody>
      </p:sp>
      <p:cxnSp>
        <p:nvCxnSpPr>
          <p:cNvPr id="23" name="Прямая со стрелкой 22"/>
          <p:cNvCxnSpPr>
            <a:stCxn id="6" idx="4"/>
          </p:cNvCxnSpPr>
          <p:nvPr/>
        </p:nvCxnSpPr>
        <p:spPr>
          <a:xfrm flipH="1">
            <a:off x="1617783" y="2293034"/>
            <a:ext cx="1" cy="1125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4"/>
          </p:cNvCxnSpPr>
          <p:nvPr/>
        </p:nvCxnSpPr>
        <p:spPr>
          <a:xfrm>
            <a:off x="4459459" y="2869809"/>
            <a:ext cx="0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4"/>
            <a:endCxn id="20" idx="0"/>
          </p:cNvCxnSpPr>
          <p:nvPr/>
        </p:nvCxnSpPr>
        <p:spPr>
          <a:xfrm>
            <a:off x="7819293" y="2883878"/>
            <a:ext cx="16883" cy="534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4"/>
          </p:cNvCxnSpPr>
          <p:nvPr/>
        </p:nvCxnSpPr>
        <p:spPr>
          <a:xfrm flipH="1">
            <a:off x="10541058" y="2335239"/>
            <a:ext cx="1" cy="88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299765" y="1567696"/>
            <a:ext cx="9312244" cy="1414656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Одаренность, талант, гениальность.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540981"/>
            <a:ext cx="1639565" cy="1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2" y="1399310"/>
            <a:ext cx="10047316" cy="464412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своеобразное сочетание способности, которое обеспечивает человеку возможность успешного выполнения какой либо деятельности.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69145" y="2124222"/>
            <a:ext cx="5134707" cy="14067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56" y="2897066"/>
            <a:ext cx="3659970" cy="35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2" y="1399310"/>
            <a:ext cx="10047316" cy="464412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Талант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одаренность человека, реализованное в виде высоких или оригинальных достижений в определенной области.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69145" y="2124222"/>
            <a:ext cx="5134707" cy="14067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3072505"/>
            <a:ext cx="5028053" cy="30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1514</TotalTime>
  <Words>468</Words>
  <Application>Microsoft Office PowerPoint</Application>
  <PresentationFormat>Широкоэкранный</PresentationFormat>
  <Paragraphs>82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ЗАДАЧИ МОДУЛЯ</vt:lpstr>
      <vt:lpstr>СОДЕРЖАНИЕ МОДУЛЯ</vt:lpstr>
      <vt:lpstr> 1. Понятие и классификация способностей    </vt:lpstr>
      <vt:lpstr>Презентация PowerPoint</vt:lpstr>
      <vt:lpstr>Презентация PowerPoint</vt:lpstr>
      <vt:lpstr>2. Одаренность, талант, гениальность.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152</cp:revision>
  <dcterms:created xsi:type="dcterms:W3CDTF">2014-06-06T09:13:21Z</dcterms:created>
  <dcterms:modified xsi:type="dcterms:W3CDTF">2023-01-10T08:11:17Z</dcterms:modified>
</cp:coreProperties>
</file>