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27"/>
  </p:notesMasterIdLst>
  <p:sldIdLst>
    <p:sldId id="256" r:id="rId2"/>
    <p:sldId id="397" r:id="rId3"/>
    <p:sldId id="398" r:id="rId4"/>
    <p:sldId id="400" r:id="rId5"/>
    <p:sldId id="402" r:id="rId6"/>
    <p:sldId id="399" r:id="rId7"/>
    <p:sldId id="401" r:id="rId8"/>
    <p:sldId id="403" r:id="rId9"/>
    <p:sldId id="438" r:id="rId10"/>
    <p:sldId id="439" r:id="rId11"/>
    <p:sldId id="440" r:id="rId12"/>
    <p:sldId id="405" r:id="rId13"/>
    <p:sldId id="406" r:id="rId14"/>
    <p:sldId id="441" r:id="rId15"/>
    <p:sldId id="443" r:id="rId16"/>
    <p:sldId id="444" r:id="rId17"/>
    <p:sldId id="445" r:id="rId18"/>
    <p:sldId id="446" r:id="rId19"/>
    <p:sldId id="447" r:id="rId20"/>
    <p:sldId id="448" r:id="rId21"/>
    <p:sldId id="449" r:id="rId22"/>
    <p:sldId id="450" r:id="rId23"/>
    <p:sldId id="451" r:id="rId24"/>
    <p:sldId id="407" r:id="rId25"/>
    <p:sldId id="452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8A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 varScale="1">
        <p:scale>
          <a:sx n="89" d="100"/>
          <a:sy n="89" d="100"/>
        </p:scale>
        <p:origin x="2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r>
            <a:rPr lang="ru-RU" sz="2400" b="0" i="0" dirty="0"/>
            <a:t>1. 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Психологическая структура личности</a:t>
          </a:r>
          <a:r>
            <a:rPr lang="ru-RU" sz="2400" b="0" i="0" dirty="0"/>
            <a:t>.</a:t>
          </a:r>
          <a:endParaRPr lang="ru-RU" sz="1800" b="0" i="0" dirty="0"/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/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/>
        </a:p>
      </dgm:t>
    </dgm:pt>
    <dgm:pt modelId="{BF68A537-F9E0-465A-A2CC-245C77329B81}">
      <dgm:prSet custT="1"/>
      <dgm:spPr/>
      <dgm:t>
        <a:bodyPr/>
        <a:lstStyle/>
        <a:p>
          <a:br>
            <a: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Мотивы и мотивация.</a:t>
          </a:r>
          <a:br>
            <a: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dirty="0"/>
        </a:p>
      </dgm:t>
    </dgm:pt>
    <dgm:pt modelId="{62EAB7DC-9A57-4632-A396-394F63F6DBA0}" type="parTrans" cxnId="{DA9DFF65-F83B-4D21-AD9F-997D6DA0D7E7}">
      <dgm:prSet/>
      <dgm:spPr/>
      <dgm:t>
        <a:bodyPr/>
        <a:lstStyle/>
        <a:p>
          <a:endParaRPr lang="ru-RU"/>
        </a:p>
      </dgm:t>
    </dgm:pt>
    <dgm:pt modelId="{51A6752F-9DF5-4FDE-92BF-E3CF430078B9}" type="sibTrans" cxnId="{DA9DFF65-F83B-4D21-AD9F-997D6DA0D7E7}">
      <dgm:prSet/>
      <dgm:spPr/>
      <dgm:t>
        <a:bodyPr/>
        <a:lstStyle/>
        <a:p>
          <a:endParaRPr lang="ru-RU"/>
        </a:p>
      </dgm:t>
    </dgm:pt>
    <dgm:pt modelId="{7DBE8D2B-7DA6-4FA2-B362-33EE63AF337F}">
      <dgm:prSet phldrT="[Текст]" custT="1"/>
      <dgm:spPr/>
      <dgm:t>
        <a:bodyPr/>
        <a:lstStyle/>
        <a:p>
          <a:r>
            <a:rPr lang="ru-RU" sz="2800" i="0" dirty="0">
              <a:latin typeface="Times New Roman" pitchFamily="18" charset="0"/>
              <a:cs typeface="Times New Roman" pitchFamily="18" charset="0"/>
            </a:rPr>
            <a:t>3. Понятие и психологическая характеристика деятельности.</a:t>
          </a:r>
          <a:endParaRPr lang="ru-RU" sz="2400" i="0" dirty="0">
            <a:latin typeface="Times New Roman" pitchFamily="18" charset="0"/>
            <a:cs typeface="Times New Roman" pitchFamily="18" charset="0"/>
          </a:endParaRPr>
        </a:p>
      </dgm:t>
    </dgm:pt>
    <dgm:pt modelId="{512C79B5-6A05-4419-9F62-C55956592DDD}" type="sibTrans" cxnId="{98C2806F-1253-4B45-A4F3-693AAB26AFD9}">
      <dgm:prSet/>
      <dgm:spPr/>
      <dgm:t>
        <a:bodyPr/>
        <a:lstStyle/>
        <a:p>
          <a:endParaRPr lang="ru-RU"/>
        </a:p>
      </dgm:t>
    </dgm:pt>
    <dgm:pt modelId="{DFE3CA82-51D9-4FC6-95DB-90091E8815C2}" type="parTrans" cxnId="{98C2806F-1253-4B45-A4F3-693AAB26AFD9}">
      <dgm:prSet/>
      <dgm:spPr/>
      <dgm:t>
        <a:bodyPr/>
        <a:lstStyle/>
        <a:p>
          <a:endParaRPr lang="ru-RU"/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</dgm:pt>
    <dgm:pt modelId="{962C2BD0-517B-4E9C-A037-D4A0806612C4}" type="pres">
      <dgm:prSet presAssocID="{CF845803-1717-4F48-B710-F7F1B43013F3}" presName="Name1" presStyleCnt="0"/>
      <dgm:spPr/>
    </dgm:pt>
    <dgm:pt modelId="{69725028-6CCC-4078-BC5F-BBFA67A060B3}" type="pres">
      <dgm:prSet presAssocID="{CF845803-1717-4F48-B710-F7F1B43013F3}" presName="cycle" presStyleCnt="0"/>
      <dgm:spPr/>
    </dgm:pt>
    <dgm:pt modelId="{17BCFDE8-867C-467A-B7F3-9B093F23E13E}" type="pres">
      <dgm:prSet presAssocID="{CF845803-1717-4F48-B710-F7F1B43013F3}" presName="srcNode" presStyleLbl="node1" presStyleIdx="0" presStyleCnt="3"/>
      <dgm:spPr/>
    </dgm:pt>
    <dgm:pt modelId="{BBDD1F15-5D5A-4430-A855-C76E50E51E42}" type="pres">
      <dgm:prSet presAssocID="{CF845803-1717-4F48-B710-F7F1B43013F3}" presName="conn" presStyleLbl="parChTrans1D2" presStyleIdx="0" presStyleCnt="1"/>
      <dgm:spPr/>
    </dgm:pt>
    <dgm:pt modelId="{BA257D16-06AA-4007-B484-5B9A27400F34}" type="pres">
      <dgm:prSet presAssocID="{CF845803-1717-4F48-B710-F7F1B43013F3}" presName="extraNode" presStyleLbl="node1" presStyleIdx="0" presStyleCnt="3"/>
      <dgm:spPr/>
    </dgm:pt>
    <dgm:pt modelId="{9D97D0A5-1934-40AE-A800-FABC8D7408F0}" type="pres">
      <dgm:prSet presAssocID="{CF845803-1717-4F48-B710-F7F1B43013F3}" presName="dstNode" presStyleLbl="node1" presStyleIdx="0" presStyleCnt="3"/>
      <dgm:spPr/>
    </dgm:pt>
    <dgm:pt modelId="{F84282E1-4565-4A17-8095-7AFD756B1AC4}" type="pres">
      <dgm:prSet presAssocID="{2B71A9FB-D571-4E16-9DEE-5C8D55952890}" presName="text_1" presStyleLbl="node1" presStyleIdx="0" presStyleCnt="3" custLinFactNeighborX="-639" custLinFactNeighborY="563">
        <dgm:presLayoutVars>
          <dgm:bulletEnabled val="1"/>
        </dgm:presLayoutVars>
      </dgm:prSet>
      <dgm:spPr/>
    </dgm:pt>
    <dgm:pt modelId="{B2EC6AC5-C87B-4274-A079-DC270768E12A}" type="pres">
      <dgm:prSet presAssocID="{2B71A9FB-D571-4E16-9DEE-5C8D55952890}" presName="accent_1" presStyleCnt="0"/>
      <dgm:spPr/>
    </dgm:pt>
    <dgm:pt modelId="{C7628E09-A5D0-43AC-834B-E8990AEC2BF8}" type="pres">
      <dgm:prSet presAssocID="{2B71A9FB-D571-4E16-9DEE-5C8D55952890}" presName="accentRepeatNode" presStyleLbl="solidFgAcc1" presStyleIdx="0" presStyleCnt="3"/>
      <dgm:spPr/>
    </dgm:pt>
    <dgm:pt modelId="{8C0C6712-21B3-4278-861E-1C412E492776}" type="pres">
      <dgm:prSet presAssocID="{BF68A537-F9E0-465A-A2CC-245C77329B81}" presName="text_2" presStyleLbl="node1" presStyleIdx="1" presStyleCnt="3">
        <dgm:presLayoutVars>
          <dgm:bulletEnabled val="1"/>
        </dgm:presLayoutVars>
      </dgm:prSet>
      <dgm:spPr/>
    </dgm:pt>
    <dgm:pt modelId="{9704CD2E-32DA-4458-A775-E3C3BD2A9D16}" type="pres">
      <dgm:prSet presAssocID="{BF68A537-F9E0-465A-A2CC-245C77329B81}" presName="accent_2" presStyleCnt="0"/>
      <dgm:spPr/>
    </dgm:pt>
    <dgm:pt modelId="{7C8C2190-03AD-449D-8FCD-D1DBAA1B4025}" type="pres">
      <dgm:prSet presAssocID="{BF68A537-F9E0-465A-A2CC-245C77329B81}" presName="accentRepeatNode" presStyleLbl="solidFgAcc1" presStyleIdx="1" presStyleCnt="3"/>
      <dgm:spPr/>
    </dgm:pt>
    <dgm:pt modelId="{7A86DB57-190C-493D-8DB7-65CDA3F7310F}" type="pres">
      <dgm:prSet presAssocID="{7DBE8D2B-7DA6-4FA2-B362-33EE63AF337F}" presName="text_3" presStyleLbl="node1" presStyleIdx="2" presStyleCnt="3">
        <dgm:presLayoutVars>
          <dgm:bulletEnabled val="1"/>
        </dgm:presLayoutVars>
      </dgm:prSet>
      <dgm:spPr/>
    </dgm:pt>
    <dgm:pt modelId="{010208C6-33E6-431B-9017-CA536C1BFD61}" type="pres">
      <dgm:prSet presAssocID="{7DBE8D2B-7DA6-4FA2-B362-33EE63AF337F}" presName="accent_3" presStyleCnt="0"/>
      <dgm:spPr/>
    </dgm:pt>
    <dgm:pt modelId="{0DCD7C7F-6665-4A3D-829C-8DA2A8D2CE09}" type="pres">
      <dgm:prSet presAssocID="{7DBE8D2B-7DA6-4FA2-B362-33EE63AF337F}" presName="accentRepeatNode" presStyleLbl="solidFgAcc1" presStyleIdx="2" presStyleCnt="3"/>
      <dgm:spPr/>
    </dgm:pt>
  </dgm:ptLst>
  <dgm:cxnLst>
    <dgm:cxn modelId="{E6850145-2DE7-4297-8AEB-38026F6E6363}" type="presOf" srcId="{BF68A537-F9E0-465A-A2CC-245C77329B81}" destId="{8C0C6712-21B3-4278-861E-1C412E492776}" srcOrd="0" destOrd="0" presId="urn:microsoft.com/office/officeart/2008/layout/VerticalCurvedList"/>
    <dgm:cxn modelId="{DA9DFF65-F83B-4D21-AD9F-997D6DA0D7E7}" srcId="{CF845803-1717-4F48-B710-F7F1B43013F3}" destId="{BF68A537-F9E0-465A-A2CC-245C77329B81}" srcOrd="1" destOrd="0" parTransId="{62EAB7DC-9A57-4632-A396-394F63F6DBA0}" sibTransId="{51A6752F-9DF5-4FDE-92BF-E3CF430078B9}"/>
    <dgm:cxn modelId="{98C2806F-1253-4B45-A4F3-693AAB26AFD9}" srcId="{CF845803-1717-4F48-B710-F7F1B43013F3}" destId="{7DBE8D2B-7DA6-4FA2-B362-33EE63AF337F}" srcOrd="2" destOrd="0" parTransId="{DFE3CA82-51D9-4FC6-95DB-90091E8815C2}" sibTransId="{512C79B5-6A05-4419-9F62-C55956592DDD}"/>
    <dgm:cxn modelId="{A26A3A51-4761-47FC-A0BB-F537812EC49B}" type="presOf" srcId="{2B71A9FB-D571-4E16-9DEE-5C8D55952890}" destId="{F84282E1-4565-4A17-8095-7AFD756B1AC4}" srcOrd="0" destOrd="0" presId="urn:microsoft.com/office/officeart/2008/layout/VerticalCurvedList"/>
    <dgm:cxn modelId="{9C203378-0AD3-409C-9B8A-A7B93F9ECB1A}" type="presOf" srcId="{CF845803-1717-4F48-B710-F7F1B43013F3}" destId="{8C3C0CDE-0945-4576-83B9-7F37BA695137}" srcOrd="0" destOrd="0" presId="urn:microsoft.com/office/officeart/2008/layout/VerticalCurvedList"/>
    <dgm:cxn modelId="{4ED01C97-70EE-4888-A6A3-45168B967F3F}" type="presOf" srcId="{7DBE8D2B-7DA6-4FA2-B362-33EE63AF337F}" destId="{7A86DB57-190C-493D-8DB7-65CDA3F7310F}" srcOrd="0" destOrd="0" presId="urn:microsoft.com/office/officeart/2008/layout/VerticalCurvedList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96BF7BDF-003B-458A-A7E0-4366F4B82E50}" type="presOf" srcId="{CE14E9EE-7142-45C4-B5B4-260682811960}" destId="{BBDD1F15-5D5A-4430-A855-C76E50E51E42}" srcOrd="0" destOrd="0" presId="urn:microsoft.com/office/officeart/2008/layout/VerticalCurvedList"/>
    <dgm:cxn modelId="{66710C94-B215-4CCC-835C-90B074034DAA}" type="presParOf" srcId="{8C3C0CDE-0945-4576-83B9-7F37BA695137}" destId="{962C2BD0-517B-4E9C-A037-D4A0806612C4}" srcOrd="0" destOrd="0" presId="urn:microsoft.com/office/officeart/2008/layout/VerticalCurvedList"/>
    <dgm:cxn modelId="{D4498ED2-B56F-4747-92AB-AFD828C02D07}" type="presParOf" srcId="{962C2BD0-517B-4E9C-A037-D4A0806612C4}" destId="{69725028-6CCC-4078-BC5F-BBFA67A060B3}" srcOrd="0" destOrd="0" presId="urn:microsoft.com/office/officeart/2008/layout/VerticalCurvedList"/>
    <dgm:cxn modelId="{82F06445-F751-4B70-827E-4A2B2AEF022C}" type="presParOf" srcId="{69725028-6CCC-4078-BC5F-BBFA67A060B3}" destId="{17BCFDE8-867C-467A-B7F3-9B093F23E13E}" srcOrd="0" destOrd="0" presId="urn:microsoft.com/office/officeart/2008/layout/VerticalCurvedList"/>
    <dgm:cxn modelId="{7ED4B7CD-511A-454C-8B33-C35E53E9B318}" type="presParOf" srcId="{69725028-6CCC-4078-BC5F-BBFA67A060B3}" destId="{BBDD1F15-5D5A-4430-A855-C76E50E51E42}" srcOrd="1" destOrd="0" presId="urn:microsoft.com/office/officeart/2008/layout/VerticalCurvedList"/>
    <dgm:cxn modelId="{04CD7557-D1CB-4AB9-9015-3C5FE75DEFE2}" type="presParOf" srcId="{69725028-6CCC-4078-BC5F-BBFA67A060B3}" destId="{BA257D16-06AA-4007-B484-5B9A27400F34}" srcOrd="2" destOrd="0" presId="urn:microsoft.com/office/officeart/2008/layout/VerticalCurvedList"/>
    <dgm:cxn modelId="{72D21CB2-42A4-4DDD-8075-055AC0094E7F}" type="presParOf" srcId="{69725028-6CCC-4078-BC5F-BBFA67A060B3}" destId="{9D97D0A5-1934-40AE-A800-FABC8D7408F0}" srcOrd="3" destOrd="0" presId="urn:microsoft.com/office/officeart/2008/layout/VerticalCurvedList"/>
    <dgm:cxn modelId="{8B220F08-0AB3-4C49-B200-44C5B5CF5AE9}" type="presParOf" srcId="{962C2BD0-517B-4E9C-A037-D4A0806612C4}" destId="{F84282E1-4565-4A17-8095-7AFD756B1AC4}" srcOrd="1" destOrd="0" presId="urn:microsoft.com/office/officeart/2008/layout/VerticalCurvedList"/>
    <dgm:cxn modelId="{A8FAE732-0C5A-4797-A77C-A61EC630AD3C}" type="presParOf" srcId="{962C2BD0-517B-4E9C-A037-D4A0806612C4}" destId="{B2EC6AC5-C87B-4274-A079-DC270768E12A}" srcOrd="2" destOrd="0" presId="urn:microsoft.com/office/officeart/2008/layout/VerticalCurvedList"/>
    <dgm:cxn modelId="{01C60265-8D75-45C1-BE0D-A4CAA2D675BB}" type="presParOf" srcId="{B2EC6AC5-C87B-4274-A079-DC270768E12A}" destId="{C7628E09-A5D0-43AC-834B-E8990AEC2BF8}" srcOrd="0" destOrd="0" presId="urn:microsoft.com/office/officeart/2008/layout/VerticalCurvedList"/>
    <dgm:cxn modelId="{5B9F0A0F-8AA3-4A6D-90FE-D51956323E69}" type="presParOf" srcId="{962C2BD0-517B-4E9C-A037-D4A0806612C4}" destId="{8C0C6712-21B3-4278-861E-1C412E492776}" srcOrd="3" destOrd="0" presId="urn:microsoft.com/office/officeart/2008/layout/VerticalCurvedList"/>
    <dgm:cxn modelId="{E2D6DF2F-F30F-434B-9CEB-3495D3CB4926}" type="presParOf" srcId="{962C2BD0-517B-4E9C-A037-D4A0806612C4}" destId="{9704CD2E-32DA-4458-A775-E3C3BD2A9D16}" srcOrd="4" destOrd="0" presId="urn:microsoft.com/office/officeart/2008/layout/VerticalCurvedList"/>
    <dgm:cxn modelId="{C896842B-CE46-4573-A1E2-B66638C15CD2}" type="presParOf" srcId="{9704CD2E-32DA-4458-A775-E3C3BD2A9D16}" destId="{7C8C2190-03AD-449D-8FCD-D1DBAA1B4025}" srcOrd="0" destOrd="0" presId="urn:microsoft.com/office/officeart/2008/layout/VerticalCurvedList"/>
    <dgm:cxn modelId="{7CF2F3E9-BBDD-4731-AF51-E7854DF6B3BC}" type="presParOf" srcId="{962C2BD0-517B-4E9C-A037-D4A0806612C4}" destId="{7A86DB57-190C-493D-8DB7-65CDA3F7310F}" srcOrd="5" destOrd="0" presId="urn:microsoft.com/office/officeart/2008/layout/VerticalCurvedList"/>
    <dgm:cxn modelId="{0A126B8C-2229-4C20-B360-B0FBE823EF88}" type="presParOf" srcId="{962C2BD0-517B-4E9C-A037-D4A0806612C4}" destId="{010208C6-33E6-431B-9017-CA536C1BFD61}" srcOrd="6" destOrd="0" presId="urn:microsoft.com/office/officeart/2008/layout/VerticalCurvedList"/>
    <dgm:cxn modelId="{31457011-18A0-4B0F-AEC4-140239CDFB3D}" type="presParOf" srcId="{010208C6-33E6-431B-9017-CA536C1BFD61}" destId="{0DCD7C7F-6665-4A3D-829C-8DA2A8D2CE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4781378" y="-732843"/>
          <a:ext cx="5695008" cy="5695008"/>
        </a:xfrm>
        <a:prstGeom prst="blockArc">
          <a:avLst>
            <a:gd name="adj1" fmla="val 18900000"/>
            <a:gd name="adj2" fmla="val 2700000"/>
            <a:gd name="adj3" fmla="val 37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519657" y="427694"/>
          <a:ext cx="10632205" cy="845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140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/>
            <a:t>1. 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Психологическая структура личности</a:t>
          </a:r>
          <a:r>
            <a:rPr lang="ru-RU" sz="2400" b="0" i="0" kern="1200" dirty="0"/>
            <a:t>.</a:t>
          </a:r>
          <a:endParaRPr lang="ru-RU" sz="1800" b="0" i="0" kern="1200" dirty="0"/>
        </a:p>
      </dsp:txBody>
      <dsp:txXfrm>
        <a:off x="519657" y="427694"/>
        <a:ext cx="10632205" cy="845864"/>
      </dsp:txXfrm>
    </dsp:sp>
    <dsp:sp modelId="{C7628E09-A5D0-43AC-834B-E8990AEC2BF8}">
      <dsp:nvSpPr>
        <dsp:cNvPr id="0" name=""/>
        <dsp:cNvSpPr/>
      </dsp:nvSpPr>
      <dsp:spPr>
        <a:xfrm>
          <a:off x="58931" y="317199"/>
          <a:ext cx="1057330" cy="1057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0C6712-21B3-4278-861E-1C412E492776}">
      <dsp:nvSpPr>
        <dsp:cNvPr id="0" name=""/>
        <dsp:cNvSpPr/>
      </dsp:nvSpPr>
      <dsp:spPr>
        <a:xfrm>
          <a:off x="895068" y="1691728"/>
          <a:ext cx="10324733" cy="845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140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24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28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Мотивы и мотивация.</a:t>
          </a:r>
          <a:br>
            <a:rPr lang="ru-RU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kern="1200" dirty="0"/>
        </a:p>
      </dsp:txBody>
      <dsp:txXfrm>
        <a:off x="895068" y="1691728"/>
        <a:ext cx="10324733" cy="845864"/>
      </dsp:txXfrm>
    </dsp:sp>
    <dsp:sp modelId="{7C8C2190-03AD-449D-8FCD-D1DBAA1B4025}">
      <dsp:nvSpPr>
        <dsp:cNvPr id="0" name=""/>
        <dsp:cNvSpPr/>
      </dsp:nvSpPr>
      <dsp:spPr>
        <a:xfrm>
          <a:off x="366403" y="1585995"/>
          <a:ext cx="1057330" cy="1057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86DB57-190C-493D-8DB7-65CDA3F7310F}">
      <dsp:nvSpPr>
        <dsp:cNvPr id="0" name=""/>
        <dsp:cNvSpPr/>
      </dsp:nvSpPr>
      <dsp:spPr>
        <a:xfrm>
          <a:off x="587596" y="2960525"/>
          <a:ext cx="10632205" cy="845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140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i="0" kern="1200" dirty="0">
              <a:latin typeface="Times New Roman" pitchFamily="18" charset="0"/>
              <a:cs typeface="Times New Roman" pitchFamily="18" charset="0"/>
            </a:rPr>
            <a:t>3. Понятие и психологическая характеристика деятельности.</a:t>
          </a:r>
          <a:endParaRPr lang="ru-RU" sz="24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7596" y="2960525"/>
        <a:ext cx="10632205" cy="845864"/>
      </dsp:txXfrm>
    </dsp:sp>
    <dsp:sp modelId="{0DCD7C7F-6665-4A3D-829C-8DA2A8D2CE09}">
      <dsp:nvSpPr>
        <dsp:cNvPr id="0" name=""/>
        <dsp:cNvSpPr/>
      </dsp:nvSpPr>
      <dsp:spPr>
        <a:xfrm>
          <a:off x="58931" y="2854792"/>
          <a:ext cx="1057330" cy="1057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9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091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83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0000" y="2507673"/>
            <a:ext cx="10572000" cy="1888487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И ЭТИКА ДЕЛОВЫХ ОТНОШЕНИЙ </a:t>
            </a:r>
          </a:p>
          <a:p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 Психологическая структура личности и характеристика деятельности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62" y="70505"/>
            <a:ext cx="1178259" cy="1622655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976049" y="5211551"/>
            <a:ext cx="10187820" cy="792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Кушнер Галина Ивановна, преподаватель, Минский филиал </a:t>
            </a:r>
            <a:r>
              <a:rPr lang="ru-RU" sz="12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учреждения образования "Белорусский торгово-экономический университет потребительской кооперации"</a:t>
            </a:r>
          </a:p>
          <a:p>
            <a:pPr algn="ctr"/>
            <a:endParaRPr lang="ru-RU" sz="1200" b="1" cap="none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2342" y="1399310"/>
            <a:ext cx="10047316" cy="4644124"/>
          </a:xfrm>
        </p:spPr>
        <p:txBody>
          <a:bodyPr/>
          <a:lstStyle/>
          <a:p>
            <a:pPr marL="45720" indent="0">
              <a:buNone/>
            </a:pPr>
            <a: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Особенности психических процессов </a:t>
            </a:r>
          </a:p>
          <a:p>
            <a:pPr marL="45720" indent="0">
              <a:buNone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включает волю, чувства, восприятие, мышление, ощущения, эмоции, память</a:t>
            </a:r>
          </a:p>
          <a:p>
            <a:pPr marL="45720" indent="0">
              <a:buNone/>
            </a:pP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Данная подструктура формируется в процессе упражнений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234914" y="1943901"/>
            <a:ext cx="6800722" cy="0"/>
          </a:xfrm>
          <a:prstGeom prst="line">
            <a:avLst/>
          </a:prstGeom>
          <a:ln w="57150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45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2342" y="1399310"/>
            <a:ext cx="10047316" cy="4644124"/>
          </a:xfrm>
        </p:spPr>
        <p:txBody>
          <a:bodyPr/>
          <a:lstStyle/>
          <a:p>
            <a:pPr marL="45720" indent="0">
              <a:buNone/>
            </a:pPr>
            <a: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Биопсихическая подструктура</a:t>
            </a:r>
          </a:p>
          <a:p>
            <a:pPr marL="45720" indent="0">
              <a:buNone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объединяет свойства темперамента, половые и возрастные свойства личности</a:t>
            </a:r>
          </a:p>
          <a:p>
            <a:pPr marL="45720" indent="0">
              <a:buNone/>
            </a:pP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Данная подструктура зависит от свойств нервной системы, мало поддается коррекции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234914" y="1971822"/>
            <a:ext cx="5733437" cy="0"/>
          </a:xfrm>
          <a:prstGeom prst="line">
            <a:avLst/>
          </a:prstGeom>
          <a:ln w="57150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11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880128" y="2313709"/>
            <a:ext cx="10431744" cy="2003467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2. Мотивы и мотивация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22" y="4790363"/>
            <a:ext cx="1639565" cy="177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7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7418" y="1496291"/>
            <a:ext cx="10557164" cy="4422452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30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Мотив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это побуждение к деятельности, связанные с удовлетворением определенной потребности</a:t>
            </a:r>
          </a:p>
          <a:p>
            <a:pPr marL="45720" indent="0" algn="just">
              <a:buNone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30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Мотивация </a:t>
            </a: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0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совокупность причин психологического характера, объясняющих поведение человека, его направленность и активность.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975" y="4081347"/>
            <a:ext cx="4133228" cy="22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5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43975" y="619666"/>
            <a:ext cx="2504049" cy="699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МОТИВЫ</a:t>
            </a:r>
            <a:endParaRPr lang="ru-RU" b="1" dirty="0">
              <a:solidFill>
                <a:srgbClr val="8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57046" y="1575582"/>
            <a:ext cx="2686929" cy="647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неосознаваемые</a:t>
            </a:r>
            <a:r>
              <a:rPr lang="ru-RU" sz="20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мотивы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57046" y="2447778"/>
            <a:ext cx="2686929" cy="647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57045" y="3305908"/>
            <a:ext cx="2686929" cy="647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влечения</a:t>
            </a:r>
            <a:endParaRPr lang="ru-RU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48024" y="1491176"/>
            <a:ext cx="2546252" cy="745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осознанные</a:t>
            </a:r>
            <a:r>
              <a:rPr lang="ru-RU" sz="20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мотивы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348024" y="2574388"/>
            <a:ext cx="2546252" cy="689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348024" y="3488787"/>
            <a:ext cx="2546252" cy="576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интересы</a:t>
            </a:r>
            <a:endParaRPr lang="ru-RU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48024" y="4262511"/>
            <a:ext cx="2546252" cy="618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348024" y="5092505"/>
            <a:ext cx="2546252" cy="590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идеалы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348024" y="5880294"/>
            <a:ext cx="2546252" cy="5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убеждения</a:t>
            </a:r>
            <a:endParaRPr lang="ru-RU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>
            <a:stCxn id="2" idx="2"/>
          </p:cNvCxnSpPr>
          <p:nvPr/>
        </p:nvCxnSpPr>
        <p:spPr>
          <a:xfrm flipH="1">
            <a:off x="4698609" y="1318840"/>
            <a:ext cx="1397391" cy="2567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2" idx="2"/>
          </p:cNvCxnSpPr>
          <p:nvPr/>
        </p:nvCxnSpPr>
        <p:spPr>
          <a:xfrm>
            <a:off x="6096000" y="1318840"/>
            <a:ext cx="1252024" cy="2567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6" idx="2"/>
            <a:endCxn id="8" idx="0"/>
          </p:cNvCxnSpPr>
          <p:nvPr/>
        </p:nvCxnSpPr>
        <p:spPr>
          <a:xfrm>
            <a:off x="3500511" y="2222695"/>
            <a:ext cx="0" cy="2250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3500509" y="2982351"/>
            <a:ext cx="2" cy="3938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0" idx="2"/>
            <a:endCxn id="11" idx="0"/>
          </p:cNvCxnSpPr>
          <p:nvPr/>
        </p:nvCxnSpPr>
        <p:spPr>
          <a:xfrm>
            <a:off x="8621150" y="2236763"/>
            <a:ext cx="0" cy="337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1" idx="2"/>
            <a:endCxn id="12" idx="0"/>
          </p:cNvCxnSpPr>
          <p:nvPr/>
        </p:nvCxnSpPr>
        <p:spPr>
          <a:xfrm>
            <a:off x="8621150" y="3263705"/>
            <a:ext cx="0" cy="2250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2" idx="2"/>
            <a:endCxn id="13" idx="0"/>
          </p:cNvCxnSpPr>
          <p:nvPr/>
        </p:nvCxnSpPr>
        <p:spPr>
          <a:xfrm>
            <a:off x="8621150" y="4065562"/>
            <a:ext cx="0" cy="196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3" idx="2"/>
            <a:endCxn id="14" idx="0"/>
          </p:cNvCxnSpPr>
          <p:nvPr/>
        </p:nvCxnSpPr>
        <p:spPr>
          <a:xfrm>
            <a:off x="8621150" y="4881489"/>
            <a:ext cx="0" cy="211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4" idx="2"/>
          </p:cNvCxnSpPr>
          <p:nvPr/>
        </p:nvCxnSpPr>
        <p:spPr>
          <a:xfrm>
            <a:off x="8621150" y="5683348"/>
            <a:ext cx="0" cy="3094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88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7418" y="1130531"/>
            <a:ext cx="10557164" cy="4422452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Неосознаваемые мотивы</a:t>
            </a:r>
          </a:p>
          <a:p>
            <a:pPr marL="45720" indent="0" algn="just">
              <a:buNone/>
            </a:pPr>
            <a:endParaRPr lang="ru-RU" sz="3200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3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Установка</a:t>
            </a:r>
            <a:r>
              <a:rPr lang="ru-RU" sz="30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0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30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готовность действовать определенным образом в различных ситуациях</a:t>
            </a:r>
          </a:p>
          <a:p>
            <a:pPr marL="45720" indent="0" algn="just">
              <a:buNone/>
            </a:pPr>
            <a:endParaRPr lang="ru-RU" sz="3000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3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Влечение</a:t>
            </a:r>
            <a:r>
              <a:rPr lang="ru-RU" sz="30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0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смутное стремление, направленное на какой либо предмет или действие и движимое маловыраженной потребностью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914400" y="1688123"/>
            <a:ext cx="5036234" cy="0"/>
          </a:xfrm>
          <a:prstGeom prst="line">
            <a:avLst/>
          </a:prstGeom>
          <a:ln w="57150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77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7418" y="1130531"/>
            <a:ext cx="10557164" cy="4422452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Осознанные мотивы</a:t>
            </a:r>
          </a:p>
          <a:p>
            <a:pPr marL="45720" indent="0" algn="just">
              <a:buNone/>
            </a:pPr>
            <a:endParaRPr lang="ru-RU" sz="3200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3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Желание</a:t>
            </a:r>
            <a:r>
              <a:rPr lang="ru-RU" sz="30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0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30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 в основе которого лежит осознанная по содержанию потребность, но она еще не выступает в качестве сильного побуждения к действию</a:t>
            </a:r>
          </a:p>
          <a:p>
            <a:pPr marL="45720" indent="0" algn="just">
              <a:buNone/>
            </a:pPr>
            <a:endParaRPr lang="ru-RU" sz="3000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3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Интерес</a:t>
            </a:r>
            <a:r>
              <a:rPr lang="ru-RU" sz="30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0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избирательное отношение личности к объекту в силу его жизненного значения и эмоциональной привлекательности.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914400" y="1688123"/>
            <a:ext cx="503623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83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7418" y="1130531"/>
            <a:ext cx="10557164" cy="442245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Осознанные мотивы</a:t>
            </a:r>
          </a:p>
          <a:p>
            <a:pPr marL="45720" indent="0" algn="just">
              <a:buNone/>
            </a:pPr>
            <a:endParaRPr lang="ru-RU" sz="3200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3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Склонность</a:t>
            </a:r>
            <a:r>
              <a:rPr lang="ru-RU" sz="30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30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ярко выраженная потребность личность заниматься определенной деятельностью.</a:t>
            </a:r>
            <a:endParaRPr lang="ru-RU" sz="3000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3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Идеал</a:t>
            </a:r>
            <a:r>
              <a:rPr lang="ru-RU" sz="30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0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образ, которым личность руководствуется и определяет план своего самовоспитания.</a:t>
            </a:r>
          </a:p>
          <a:p>
            <a:pPr marL="45720" indent="0" algn="just">
              <a:buNone/>
            </a:pPr>
            <a:r>
              <a:rPr lang="ru-RU" sz="3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Убеждения – 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система мотивов личности, побуждающих поступать со своими взглядами и принципами.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914400" y="1688123"/>
            <a:ext cx="5036234" cy="0"/>
          </a:xfrm>
          <a:prstGeom prst="line">
            <a:avLst/>
          </a:prstGeom>
          <a:ln w="57150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00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942109" y="2341418"/>
            <a:ext cx="10431744" cy="14492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3. Понятие и психологическая характеристика деятельности</a:t>
            </a: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r>
              <a:rPr lang="en-US" sz="3200" b="1" cap="none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22" y="4540981"/>
            <a:ext cx="1639565" cy="177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8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7418" y="1496291"/>
            <a:ext cx="10557164" cy="4422452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30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активность человека, направленная на достижение сознательно поставленной цели.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393" y="2705643"/>
            <a:ext cx="47498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3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181727"/>
            <a:ext cx="4226174" cy="3452875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41413" y="309237"/>
            <a:ext cx="9905998" cy="7799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5249733" y="1185465"/>
            <a:ext cx="6559890" cy="5177116"/>
          </a:xfrm>
        </p:spPr>
        <p:txBody>
          <a:bodyPr/>
          <a:lstStyle/>
          <a:p>
            <a:pPr indent="0" algn="ctr">
              <a:lnSpc>
                <a:spcPct val="100000"/>
              </a:lnSpc>
              <a:spcAft>
                <a:spcPts val="0"/>
              </a:spcAft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изучения модуля вы сможете: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0000"/>
              </a:lnSpc>
              <a:spcAft>
                <a:spcPts val="0"/>
              </a:spcAft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Сформировать понятия о личности и деятельности;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выделить структурные компоненты личности;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раскрыть сущность потребности и мотивации деятельности.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66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7418" y="1172734"/>
            <a:ext cx="10557164" cy="4422452"/>
          </a:xfrm>
        </p:spPr>
        <p:txBody>
          <a:bodyPr>
            <a:normAutofit fontScale="92500" lnSpcReduction="20000"/>
          </a:bodyPr>
          <a:lstStyle/>
          <a:p>
            <a:pPr marL="45720" indent="0" algn="just">
              <a:buNone/>
            </a:pPr>
            <a:r>
              <a:rPr lang="ru-RU" sz="35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Составные части деятельности: </a:t>
            </a:r>
          </a:p>
          <a:p>
            <a:pPr marL="45720" indent="0" algn="just">
              <a:buNone/>
            </a:pPr>
            <a:endParaRPr lang="ru-RU" sz="3200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постановка цели;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планирование работы;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деятельности;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проверка результатов;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сопоставление полученных результатов с запланированными;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подведение итогов и оценка деятельности;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012872" y="1758459"/>
            <a:ext cx="6091311" cy="0"/>
          </a:xfrm>
          <a:prstGeom prst="line">
            <a:avLst/>
          </a:prstGeom>
          <a:ln w="57150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5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7418" y="1172734"/>
            <a:ext cx="10557164" cy="442245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5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Психологические черты деятельности: </a:t>
            </a:r>
          </a:p>
          <a:p>
            <a:pPr marL="45720" indent="0" algn="just">
              <a:buNone/>
            </a:pPr>
            <a:endParaRPr lang="ru-RU" sz="3200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носит сознательный характер: человек осознает цель и способы ее достижения, предвидит результат;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связана с изготовлением, употреблением и хранением орудий труда;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носит общественный характер, осуществляется в обществе и направленна на удовлетворение потребностей общества;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012872" y="1758459"/>
            <a:ext cx="7076051" cy="0"/>
          </a:xfrm>
          <a:prstGeom prst="line">
            <a:avLst/>
          </a:prstGeom>
          <a:ln w="28575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58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7418" y="1496291"/>
            <a:ext cx="10557164" cy="4422452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30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Знание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результат процесса познавательной деятельности.</a:t>
            </a:r>
          </a:p>
          <a:p>
            <a:pPr marL="45720" indent="0" algn="just">
              <a:buNone/>
            </a:pPr>
            <a:r>
              <a:rPr lang="ru-RU" sz="28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Умение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освоенный субъектом новый способ действия.</a:t>
            </a:r>
          </a:p>
          <a:p>
            <a:pPr marL="45720" indent="0" algn="just">
              <a:buNone/>
            </a:pPr>
            <a:r>
              <a:rPr lang="ru-RU" sz="28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Навыки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действия, сформированные путем повторения, характеризующиеся высокой степенью освоения и отсутствием сознательной регуляции и контроля.</a:t>
            </a:r>
          </a:p>
          <a:p>
            <a:pPr marL="45720" indent="0" algn="just">
              <a:buNone/>
            </a:pPr>
            <a:r>
              <a:rPr lang="ru-RU" sz="28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Привычка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автоматизированное действие, выполнение которого в определенной ситуации стало потребностью личности.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5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7418" y="1172734"/>
            <a:ext cx="10557164" cy="4422452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Виды деятельности: </a:t>
            </a:r>
          </a:p>
          <a:p>
            <a:pPr marL="45720" indent="0" algn="just">
              <a:buNone/>
            </a:pPr>
            <a:endParaRPr lang="ru-RU" sz="3200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игра;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учение;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труд;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012872" y="1758459"/>
            <a:ext cx="3770143" cy="3"/>
          </a:xfrm>
          <a:prstGeom prst="line">
            <a:avLst/>
          </a:prstGeom>
          <a:ln w="28575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7383" y="2100540"/>
            <a:ext cx="1350451" cy="25668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834" y="3782514"/>
            <a:ext cx="2520485" cy="25204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0346" y="1907769"/>
            <a:ext cx="1743302" cy="133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3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320" y="2249487"/>
            <a:ext cx="7657680" cy="4165168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AutoNum type="arabicPeriod"/>
            </a:pP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Раскройте содержание понятий «личность», «мотивация». </a:t>
            </a:r>
          </a:p>
          <a:p>
            <a:pPr marL="342900" indent="-342900">
              <a:buAutoNum type="arabicPeriod"/>
            </a:pP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сущность понятия «мотив». Приведите классификацию мотивов.</a:t>
            </a:r>
          </a:p>
          <a:p>
            <a:pPr marL="342900" indent="-342900">
              <a:buAutoNum type="arabicPeriod"/>
            </a:pP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Объясните, почему ведущей характеристикой личности является направленность?</a:t>
            </a:r>
          </a:p>
          <a:p>
            <a:pPr marL="342900" indent="-342900">
              <a:buAutoNum type="arabicPeriod"/>
            </a:pP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деятельность? Перечислите основные виды деятельности.</a:t>
            </a:r>
          </a:p>
          <a:p>
            <a:pPr marL="342900" indent="-342900">
              <a:buAutoNum type="arabicPeriod"/>
            </a:pP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отличительные психологические черты деятельности.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51089" y="751877"/>
            <a:ext cx="9905998" cy="11140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ВОПРОСЫ ДЛЯ САМОПОДГОТОВКИ</a:t>
            </a:r>
            <a:endParaRPr lang="ru-RU" sz="320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24320" y="2249487"/>
            <a:ext cx="7376946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325" y="2013957"/>
            <a:ext cx="3190595" cy="447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8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27" y="3778995"/>
            <a:ext cx="2712393" cy="27123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831" y="763869"/>
            <a:ext cx="9905999" cy="987455"/>
          </a:xfrm>
        </p:spPr>
        <p:txBody>
          <a:bodyPr>
            <a:normAutofit/>
          </a:bodyPr>
          <a:lstStyle/>
          <a:p>
            <a:pPr indent="539930">
              <a:lnSpc>
                <a:spcPts val="2159"/>
              </a:lnSpc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ЛИТЕРАТУРА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700" y="1952046"/>
            <a:ext cx="9025197" cy="45608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Бороздина, Г.В. Психология и этика деловых отношений / Г.В. Бороздина. Минск, 2016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Козубовский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В.М .Общая  психология : личность / В.М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Козубовский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Минск, 2015</a:t>
            </a:r>
          </a:p>
          <a:p>
            <a:pPr marL="0" indent="0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Зеленкова, И.Л. Основы этики / И.Л. Зеленкова. Минск,  2018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Янчук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В.А. Методология, теория и метод в современной социальной психологии / В.А.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Янчук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Минск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, 2020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8"/>
            <a:ext cx="564594" cy="69336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4915" y="96429"/>
            <a:ext cx="9722174" cy="368492"/>
          </a:xfrm>
          <a:prstGeom prst="rect">
            <a:avLst/>
          </a:prstGeom>
        </p:spPr>
        <p:txBody>
          <a:bodyPr vert="horz" lIns="109662" tIns="54831" rIns="109662" bIns="5483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234851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41413" y="309237"/>
            <a:ext cx="9905998" cy="7799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5325088"/>
              </p:ext>
            </p:extLst>
          </p:nvPr>
        </p:nvGraphicFramePr>
        <p:xfrm>
          <a:off x="657726" y="1780676"/>
          <a:ext cx="11277600" cy="422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133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942109" y="2341418"/>
            <a:ext cx="10431744" cy="1449285"/>
          </a:xfrm>
        </p:spPr>
        <p:txBody>
          <a:bodyPr>
            <a:normAutofit/>
          </a:bodyPr>
          <a:lstStyle/>
          <a:p>
            <a:pPr lvl="0" algn="ctr"/>
            <a:r>
              <a:rPr lang="ru-RU" sz="3200" dirty="0"/>
              <a:t>1.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Психологическая структура личности</a:t>
            </a:r>
            <a:br>
              <a:rPr lang="ru-RU" sz="3200" dirty="0"/>
            </a:br>
            <a:br>
              <a:rPr lang="ru-RU" sz="3200" dirty="0"/>
            </a:br>
            <a:r>
              <a:rPr lang="en-US" sz="3200" b="1" cap="none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22" y="4540981"/>
            <a:ext cx="1639565" cy="177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4914" y="1389334"/>
            <a:ext cx="9509760" cy="412762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Личность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совокупность социальных качеств, приобретаемых индивидом в предметной деятельности и общении, характеризующее меру представленности общественных отношений в индивиде.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02" y="3702205"/>
            <a:ext cx="4653821" cy="261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1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734" y="1704109"/>
            <a:ext cx="9853353" cy="4477870"/>
          </a:xfrm>
        </p:spPr>
        <p:txBody>
          <a:bodyPr/>
          <a:lstStyle/>
          <a:p>
            <a:pPr marL="45720" indent="0">
              <a:buNone/>
            </a:pPr>
            <a:r>
              <a:rPr lang="ru-RU" sz="30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Составляющие личности</a:t>
            </a:r>
            <a:r>
              <a:rPr lang="ru-RU" dirty="0"/>
              <a:t>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биологическое и социальное</a:t>
            </a:r>
          </a:p>
          <a:p>
            <a:pPr marL="45720" indent="0">
              <a:buNone/>
            </a:pPr>
            <a:r>
              <a:rPr lang="ru-RU" sz="30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Биологическое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отождествляется с нервно-психической организацией человека, включает в себя анатомические и психофизиологические особенности человека.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Социальное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определяет отношение человека к внешнему миру в его социальном опыте.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3913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880128" y="943222"/>
            <a:ext cx="10431744" cy="1449285"/>
          </a:xfrm>
        </p:spPr>
        <p:txBody>
          <a:bodyPr>
            <a:normAutofit/>
          </a:bodyPr>
          <a:lstStyle/>
          <a:p>
            <a:pPr lvl="0" algn="ctr"/>
            <a:r>
              <a:rPr lang="ru-RU" sz="3600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Структура личности 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942534" y="2422604"/>
            <a:ext cx="5153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личности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0222" y="3293551"/>
            <a:ext cx="344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опыт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309" y="4052351"/>
            <a:ext cx="6389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психических процессов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30461" y="4945661"/>
            <a:ext cx="528952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Биопсихическая подструктура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266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2342" y="1399310"/>
            <a:ext cx="10047316" cy="4644124"/>
          </a:xfrm>
        </p:spPr>
        <p:txBody>
          <a:bodyPr/>
          <a:lstStyle/>
          <a:p>
            <a:pPr marL="45720" indent="0">
              <a:buNone/>
            </a:pPr>
            <a: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Направленность личности</a:t>
            </a:r>
          </a:p>
          <a:p>
            <a:pPr marL="45720" indent="0">
              <a:buNone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совокупность устойчивых мотивов, ориентирующих деятельность человека в соответствии с его интересами, склонностями, убеждениями и идеалами.</a:t>
            </a:r>
          </a:p>
          <a:p>
            <a:pPr marL="45720" indent="0">
              <a:buNone/>
            </a:pP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Данная подструктура формируется в процессе воспитания.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069145" y="2124222"/>
            <a:ext cx="5134707" cy="14067"/>
          </a:xfrm>
          <a:prstGeom prst="line">
            <a:avLst/>
          </a:prstGeom>
          <a:ln w="28575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12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2342" y="1399310"/>
            <a:ext cx="10047316" cy="4644124"/>
          </a:xfrm>
        </p:spPr>
        <p:txBody>
          <a:bodyPr/>
          <a:lstStyle/>
          <a:p>
            <a:pPr marL="45720" indent="0">
              <a:buNone/>
            </a:pPr>
            <a:r>
              <a:rPr lang="ru-RU" sz="32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Социальный опыт</a:t>
            </a:r>
          </a:p>
          <a:p>
            <a:pPr marL="45720" indent="0">
              <a:buNone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совокупность знаний умений навыков и привычек</a:t>
            </a:r>
          </a:p>
          <a:p>
            <a:pPr marL="45720" indent="0">
              <a:buNone/>
            </a:pP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Данная подструктура формируется в процессе обучения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069145" y="2124222"/>
            <a:ext cx="5134707" cy="14067"/>
          </a:xfrm>
          <a:prstGeom prst="line">
            <a:avLst/>
          </a:prstGeom>
          <a:ln w="28575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04" y="4143195"/>
            <a:ext cx="3968419" cy="22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  <p:tag name="ISPRING_UUID" val="{A4B26D42-A530-464D-9670-6D813BE7FFC9}"/>
  <p:tag name="ISPRING_RESOURCE_FOLDER" val="C:\Documents and Settings\User\Рабочий стол\ДЛЯ_СЛУШАТЕЛЕЙ\Шаблон модуля курса в PowerPoint 1\"/>
  <p:tag name="ISPRING_PRESENTATION_PATH" val="C:\Documents and Settings\User\Рабочий стол\ДЛЯ_СЛУШАТЕЛЕЙ\Шаблон модуля курса в PowerPoint 1.pptx"/>
  <p:tag name="ISPRING_PROJECT_FOLDER_UPDATED" val="1"/>
  <p:tag name="ISPRING_SCREEN_RECS_UPDATED" val="C:\Documents and Settings\User\Рабочий стол\ДЛЯ_СЛУШАТЕЛЕЙ\Шаблон модуля курса в PowerPoint 1\"/>
  <p:tag name="GENSWF_MOVIE_ONCLICK_URL" val="http://"/>
  <p:tag name="GENSWF_MOVIE_ONCLICK_URL_TARGET" val="_self"/>
  <p:tag name="GENSWF_MOVIE_PRESENTATION_END_URL" val="http://"/>
  <p:tag name="GENSWF_MOVIE_PRESENTATION_END_URL_TARGET" val="_self"/>
  <p:tag name="FLASHSPRING_PRESENTATION_REFERENCES" val="F&#10;1231211.docx&#10;C:\Documents and Settings\User\Рабочий стол\ДЛЯ_СЛУШАТЕЛЕЙ\Шаблон модуля курса в PowerPoint 1\attachment\att1\1231211.docx&#10;_blank&#10;|&#10;"/>
</p:tagLst>
</file>

<file path=ppt/theme/theme1.xml><?xml version="1.0" encoding="utf-8"?>
<a:theme xmlns:a="http://schemas.openxmlformats.org/drawingml/2006/main" name="Тема1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1534</TotalTime>
  <Words>957</Words>
  <Application>Microsoft Office PowerPoint</Application>
  <PresentationFormat>Широкоэкранный</PresentationFormat>
  <Paragraphs>163</Paragraphs>
  <Slides>25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Book Antiqua</vt:lpstr>
      <vt:lpstr>Calibri</vt:lpstr>
      <vt:lpstr>Times New Roman</vt:lpstr>
      <vt:lpstr>Wingdings</vt:lpstr>
      <vt:lpstr>Тема1</vt:lpstr>
      <vt:lpstr>Презентация PowerPoint</vt:lpstr>
      <vt:lpstr>ЗАДАЧИ МОДУЛЯ</vt:lpstr>
      <vt:lpstr>СОДЕРЖАНИЕ МОДУЛЯ</vt:lpstr>
      <vt:lpstr>1. Психологическая структура личности   </vt:lpstr>
      <vt:lpstr>Презентация PowerPoint</vt:lpstr>
      <vt:lpstr>Презентация PowerPoint</vt:lpstr>
      <vt:lpstr>Структура личности  </vt:lpstr>
      <vt:lpstr>Презентация PowerPoint</vt:lpstr>
      <vt:lpstr>Презентация PowerPoint</vt:lpstr>
      <vt:lpstr>Презентация PowerPoint</vt:lpstr>
      <vt:lpstr>Презентация PowerPoint</vt:lpstr>
      <vt:lpstr>2. Мотивы и мотивация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Понятие и психологическая характеристика деятельности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ЛИТЕРАТУРА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Sysadmin</cp:lastModifiedBy>
  <cp:revision>152</cp:revision>
  <dcterms:created xsi:type="dcterms:W3CDTF">2014-06-06T09:13:21Z</dcterms:created>
  <dcterms:modified xsi:type="dcterms:W3CDTF">2023-01-10T08:10:53Z</dcterms:modified>
</cp:coreProperties>
</file>